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2" r:id="rId5"/>
    <p:sldId id="259" r:id="rId6"/>
    <p:sldId id="260" r:id="rId7"/>
    <p:sldId id="263" r:id="rId8"/>
    <p:sldId id="265" r:id="rId9"/>
    <p:sldId id="267" r:id="rId10"/>
    <p:sldId id="266" r:id="rId11"/>
    <p:sldId id="268" r:id="rId12"/>
    <p:sldId id="269" r:id="rId13"/>
    <p:sldId id="270" r:id="rId14"/>
    <p:sldId id="271" r:id="rId15"/>
    <p:sldId id="264" r:id="rId16"/>
    <p:sldId id="261" r:id="rId17"/>
    <p:sldId id="26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2" d="100"/>
          <a:sy n="102" d="100"/>
        </p:scale>
        <p:origin x="-96" y="-25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608745-8E8E-4FDA-A568-9A5886D454D0}" type="datetimeFigureOut">
              <a:rPr lang="en-US" smtClean="0"/>
              <a:pPr/>
              <a:t>10/13/2009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E664D0-CD1D-414D-B436-20A717A327D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608745-8E8E-4FDA-A568-9A5886D454D0}" type="datetimeFigureOut">
              <a:rPr lang="en-US" smtClean="0"/>
              <a:pPr/>
              <a:t>10/13/2009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E664D0-CD1D-414D-B436-20A717A327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608745-8E8E-4FDA-A568-9A5886D454D0}" type="datetimeFigureOut">
              <a:rPr lang="en-US" smtClean="0"/>
              <a:pPr/>
              <a:t>10/13/2009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E664D0-CD1D-414D-B436-20A717A327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608745-8E8E-4FDA-A568-9A5886D454D0}" type="datetimeFigureOut">
              <a:rPr lang="en-US" smtClean="0"/>
              <a:pPr/>
              <a:t>10/13/2009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E664D0-CD1D-414D-B436-20A717A327D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608745-8E8E-4FDA-A568-9A5886D454D0}" type="datetimeFigureOut">
              <a:rPr lang="en-US" smtClean="0"/>
              <a:pPr/>
              <a:t>10/13/2009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E664D0-CD1D-414D-B436-20A717A327D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608745-8E8E-4FDA-A568-9A5886D454D0}" type="datetimeFigureOut">
              <a:rPr lang="en-US" smtClean="0"/>
              <a:pPr/>
              <a:t>10/13/2009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E664D0-CD1D-414D-B436-20A717A327D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608745-8E8E-4FDA-A568-9A5886D454D0}" type="datetimeFigureOut">
              <a:rPr lang="en-US" smtClean="0"/>
              <a:pPr/>
              <a:t>10/13/2009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E664D0-CD1D-414D-B436-20A717A327D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608745-8E8E-4FDA-A568-9A5886D454D0}" type="datetimeFigureOut">
              <a:rPr lang="en-US" smtClean="0"/>
              <a:pPr/>
              <a:t>10/13/2009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E664D0-CD1D-414D-B436-20A717A327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608745-8E8E-4FDA-A568-9A5886D454D0}" type="datetimeFigureOut">
              <a:rPr lang="en-US" smtClean="0"/>
              <a:pPr/>
              <a:t>10/13/2009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E664D0-CD1D-414D-B436-20A717A327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608745-8E8E-4FDA-A568-9A5886D454D0}" type="datetimeFigureOut">
              <a:rPr lang="en-US" smtClean="0"/>
              <a:pPr/>
              <a:t>10/13/2009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E664D0-CD1D-414D-B436-20A717A327D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608745-8E8E-4FDA-A568-9A5886D454D0}" type="datetimeFigureOut">
              <a:rPr lang="en-US" smtClean="0"/>
              <a:pPr/>
              <a:t>10/13/2009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E664D0-CD1D-414D-B436-20A717A327D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608745-8E8E-4FDA-A568-9A5886D454D0}" type="datetimeFigureOut">
              <a:rPr lang="en-US" smtClean="0"/>
              <a:pPr/>
              <a:t>10/13/2009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664D0-CD1D-414D-B436-20A717A327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Specker</a:t>
            </a:r>
            <a:r>
              <a:rPr lang="en-US" dirty="0" smtClean="0"/>
              <a:t> Challenge Game (SCG): </a:t>
            </a:r>
            <a:br>
              <a:rPr lang="en-US" dirty="0" smtClean="0"/>
            </a:br>
            <a:r>
              <a:rPr lang="en-US" dirty="0" smtClean="0"/>
              <a:t>A Novel Tool for</a:t>
            </a:r>
            <a:br>
              <a:rPr lang="en-US" dirty="0" smtClean="0"/>
            </a:br>
            <a:r>
              <a:rPr lang="en-US" dirty="0" smtClean="0"/>
              <a:t>Computer Science</a:t>
            </a:r>
            <a:endParaRPr lang="en-US" dirty="0"/>
          </a:p>
        </p:txBody>
      </p:sp>
      <p:sp>
        <p:nvSpPr>
          <p:cNvPr id="3" name="Subtitle 2"/>
          <p:cNvSpPr>
            <a:spLocks noGrp="1"/>
          </p:cNvSpPr>
          <p:nvPr>
            <p:ph type="subTitle" idx="1"/>
          </p:nvPr>
        </p:nvSpPr>
        <p:spPr/>
        <p:txBody>
          <a:bodyPr/>
          <a:lstStyle/>
          <a:p>
            <a:r>
              <a:rPr lang="en-US" dirty="0" smtClean="0"/>
              <a:t>Karl </a:t>
            </a:r>
            <a:r>
              <a:rPr lang="en-US" dirty="0" err="1" smtClean="0"/>
              <a:t>Lieberherr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SCG(X)</a:t>
            </a:r>
            <a:endParaRPr lang="en-US" dirty="0"/>
          </a:p>
        </p:txBody>
      </p:sp>
      <p:sp>
        <p:nvSpPr>
          <p:cNvPr id="3" name="Content Placeholder 2"/>
          <p:cNvSpPr>
            <a:spLocks noGrp="1"/>
          </p:cNvSpPr>
          <p:nvPr>
            <p:ph idx="1"/>
          </p:nvPr>
        </p:nvSpPr>
        <p:spPr/>
        <p:txBody>
          <a:bodyPr/>
          <a:lstStyle/>
          <a:p>
            <a:r>
              <a:rPr lang="en-US" dirty="0" smtClean="0"/>
              <a:t>When Alice loses reputation to Bob, Alice can learn from Bob:</a:t>
            </a:r>
          </a:p>
          <a:p>
            <a:pPr lvl="1"/>
            <a:r>
              <a:rPr lang="en-US" dirty="0" smtClean="0"/>
              <a:t>Alice has a bug in her software.</a:t>
            </a:r>
          </a:p>
          <a:p>
            <a:pPr lvl="1"/>
            <a:r>
              <a:rPr lang="en-US" dirty="0" smtClean="0"/>
              <a:t>Bob has skills superior to hers. Alice should try to acquire Bob’s skills.</a:t>
            </a:r>
          </a:p>
          <a:p>
            <a:r>
              <a:rPr lang="en-US" dirty="0" smtClean="0"/>
              <a:t>The winner has the best skills in domain X within the set of participating agents.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Blame assignment</a:t>
            </a:r>
            <a:endParaRPr lang="en-US" dirty="0"/>
          </a:p>
        </p:txBody>
      </p:sp>
      <p:sp>
        <p:nvSpPr>
          <p:cNvPr id="3" name="Content Placeholder 2"/>
          <p:cNvSpPr>
            <a:spLocks noGrp="1"/>
          </p:cNvSpPr>
          <p:nvPr>
            <p:ph idx="1"/>
          </p:nvPr>
        </p:nvSpPr>
        <p:spPr/>
        <p:txBody>
          <a:bodyPr>
            <a:normAutofit lnSpcReduction="10000"/>
          </a:bodyPr>
          <a:lstStyle/>
          <a:p>
            <a:r>
              <a:rPr lang="en-US" dirty="0" smtClean="0"/>
              <a:t>Challenge 10 </a:t>
            </a:r>
            <a:r>
              <a:rPr lang="en-US" dirty="0" err="1" smtClean="0"/>
              <a:t>offerer</a:t>
            </a:r>
            <a:r>
              <a:rPr lang="en-US" dirty="0" smtClean="0"/>
              <a:t> 1 acceptor 2 confidence 1</a:t>
            </a:r>
          </a:p>
          <a:p>
            <a:pPr lvl="1"/>
            <a:r>
              <a:rPr lang="en-US" dirty="0" smtClean="0"/>
              <a:t>Problem delivered</a:t>
            </a:r>
          </a:p>
          <a:p>
            <a:pPr lvl="1"/>
            <a:r>
              <a:rPr lang="en-US" dirty="0" smtClean="0"/>
              <a:t>Solution found</a:t>
            </a:r>
          </a:p>
          <a:p>
            <a:pPr lvl="1"/>
            <a:r>
              <a:rPr lang="en-US" dirty="0" smtClean="0"/>
              <a:t>Acceptor wins and increases its reputation</a:t>
            </a:r>
          </a:p>
          <a:p>
            <a:r>
              <a:rPr lang="en-US" dirty="0" smtClean="0"/>
              <a:t>Where is the </a:t>
            </a:r>
            <a:r>
              <a:rPr lang="en-US" dirty="0" err="1" smtClean="0"/>
              <a:t>offerer</a:t>
            </a:r>
            <a:r>
              <a:rPr lang="en-US" dirty="0" smtClean="0"/>
              <a:t> to blame?</a:t>
            </a:r>
          </a:p>
          <a:p>
            <a:pPr lvl="1"/>
            <a:r>
              <a:rPr lang="en-US" dirty="0" smtClean="0"/>
              <a:t>Bad offer that is discountable.</a:t>
            </a:r>
          </a:p>
          <a:p>
            <a:pPr lvl="1"/>
            <a:r>
              <a:rPr lang="en-US" dirty="0" smtClean="0"/>
              <a:t>Bug in problem finding algorithms.</a:t>
            </a:r>
          </a:p>
          <a:p>
            <a:pPr lvl="1"/>
            <a:r>
              <a:rPr lang="en-US" dirty="0" smtClean="0"/>
              <a:t>Bug in problem solving algorithm used to check offer.</a:t>
            </a:r>
          </a:p>
          <a:p>
            <a:pPr lvl="1"/>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Agent World for SCG(X)</a:t>
            </a:r>
            <a:endParaRPr lang="en-US" dirty="0"/>
          </a:p>
        </p:txBody>
      </p:sp>
      <p:sp>
        <p:nvSpPr>
          <p:cNvPr id="3" name="Content Placeholder 2"/>
          <p:cNvSpPr>
            <a:spLocks noGrp="1"/>
          </p:cNvSpPr>
          <p:nvPr>
            <p:ph idx="1"/>
          </p:nvPr>
        </p:nvSpPr>
        <p:spPr/>
        <p:txBody>
          <a:bodyPr>
            <a:normAutofit lnSpcReduction="10000"/>
          </a:bodyPr>
          <a:lstStyle/>
          <a:p>
            <a:r>
              <a:rPr lang="en-US" dirty="0" smtClean="0"/>
              <a:t>Agent Caregiver lives outside SCG(X) world</a:t>
            </a:r>
          </a:p>
          <a:p>
            <a:pPr lvl="1"/>
            <a:r>
              <a:rPr lang="en-US" dirty="0" smtClean="0"/>
              <a:t>World-class experts in domain X.</a:t>
            </a:r>
          </a:p>
          <a:p>
            <a:pPr lvl="1"/>
            <a:r>
              <a:rPr lang="en-US" dirty="0" smtClean="0"/>
              <a:t>Graduate and undergraduate students </a:t>
            </a:r>
          </a:p>
          <a:p>
            <a:pPr lvl="2"/>
            <a:r>
              <a:rPr lang="en-US" dirty="0"/>
              <a:t>S</a:t>
            </a:r>
            <a:r>
              <a:rPr lang="en-US" dirty="0" smtClean="0"/>
              <a:t>tudying domain X</a:t>
            </a:r>
          </a:p>
          <a:p>
            <a:pPr lvl="2"/>
            <a:r>
              <a:rPr lang="en-US" dirty="0" smtClean="0"/>
              <a:t>Studying material needed to solve problems in X</a:t>
            </a:r>
          </a:p>
          <a:p>
            <a:pPr lvl="1"/>
            <a:r>
              <a:rPr lang="en-US" dirty="0" smtClean="0"/>
              <a:t>Learning algorithms based on game histories.</a:t>
            </a:r>
          </a:p>
          <a:p>
            <a:r>
              <a:rPr lang="en-US" dirty="0" smtClean="0"/>
              <a:t>Agent lives inside SCG(X) world</a:t>
            </a:r>
          </a:p>
          <a:p>
            <a:pPr lvl="1"/>
            <a:r>
              <a:rPr lang="en-US" dirty="0" smtClean="0"/>
              <a:t>Agent win and lose reputation.</a:t>
            </a:r>
          </a:p>
          <a:p>
            <a:pPr lvl="1"/>
            <a:r>
              <a:rPr lang="en-US" dirty="0" smtClean="0"/>
              <a:t>Agent Caregiver prepares agent for next game.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to facilitate use of SCG(X)</a:t>
            </a:r>
            <a:endParaRPr lang="en-US" dirty="0"/>
          </a:p>
        </p:txBody>
      </p:sp>
      <p:sp>
        <p:nvSpPr>
          <p:cNvPr id="3" name="Content Placeholder 2"/>
          <p:cNvSpPr>
            <a:spLocks noGrp="1"/>
          </p:cNvSpPr>
          <p:nvPr>
            <p:ph idx="1"/>
          </p:nvPr>
        </p:nvSpPr>
        <p:spPr/>
        <p:txBody>
          <a:bodyPr/>
          <a:lstStyle/>
          <a:p>
            <a:r>
              <a:rPr lang="en-US" dirty="0" smtClean="0"/>
              <a:t>Definition of X.</a:t>
            </a:r>
          </a:p>
          <a:p>
            <a:r>
              <a:rPr lang="en-US" dirty="0" smtClean="0"/>
              <a:t>Generate a client-server architecture for playing SCG(X) on the web.</a:t>
            </a:r>
          </a:p>
          <a:p>
            <a:pPr lvl="1"/>
            <a:r>
              <a:rPr lang="en-US" dirty="0" smtClean="0"/>
              <a:t>Administrator enforces SCG(X) rules: client.</a:t>
            </a:r>
          </a:p>
          <a:p>
            <a:pPr lvl="1"/>
            <a:r>
              <a:rPr lang="en-US" dirty="0" smtClean="0"/>
              <a:t>Baby agents: servers. They can communicate and play a uninteresting game.</a:t>
            </a:r>
          </a:p>
          <a:p>
            <a:pPr lvl="1"/>
            <a:r>
              <a:rPr lang="en-US" dirty="0" smtClean="0"/>
              <a:t>Baby agents get improved by their caregivers, register with Administrator and the game begins at midnight.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Development </a:t>
            </a:r>
            <a:r>
              <a:rPr lang="en-US" dirty="0"/>
              <a:t>S</a:t>
            </a:r>
            <a:r>
              <a:rPr lang="en-US" dirty="0" smtClean="0"/>
              <a:t>kills</a:t>
            </a:r>
            <a:endParaRPr lang="en-US" dirty="0"/>
          </a:p>
        </p:txBody>
      </p:sp>
      <p:sp>
        <p:nvSpPr>
          <p:cNvPr id="3" name="Content Placeholder 2"/>
          <p:cNvSpPr>
            <a:spLocks noGrp="1"/>
          </p:cNvSpPr>
          <p:nvPr>
            <p:ph idx="1"/>
          </p:nvPr>
        </p:nvSpPr>
        <p:spPr/>
        <p:txBody>
          <a:bodyPr/>
          <a:lstStyle/>
          <a:p>
            <a:r>
              <a:rPr lang="en-US" dirty="0" smtClean="0"/>
              <a:t>Needed when </a:t>
            </a:r>
            <a:r>
              <a:rPr lang="en-US" smtClean="0"/>
              <a:t>agent caregiver </a:t>
            </a:r>
            <a:r>
              <a:rPr lang="en-US" dirty="0" smtClean="0"/>
              <a:t>is human.</a:t>
            </a:r>
          </a:p>
          <a:p>
            <a:r>
              <a:rPr lang="en-US" dirty="0" smtClean="0"/>
              <a:t>Knowledge about domain X needs to be developed by students or taught to them and understood and put into algorithms (offer-accept-deliver-solve) that go into the agent.</a:t>
            </a:r>
          </a:p>
          <a:p>
            <a:r>
              <a:rPr lang="en-US" dirty="0" smtClean="0"/>
              <a:t>This tests both whether the knowledge about X is understood as well as the programming skills.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of SCG(X)</a:t>
            </a:r>
            <a:endParaRPr lang="en-US" dirty="0"/>
          </a:p>
        </p:txBody>
      </p:sp>
      <p:sp>
        <p:nvSpPr>
          <p:cNvPr id="3" name="Content Placeholder 2"/>
          <p:cNvSpPr>
            <a:spLocks noGrp="1"/>
          </p:cNvSpPr>
          <p:nvPr>
            <p:ph idx="1"/>
          </p:nvPr>
        </p:nvSpPr>
        <p:spPr/>
        <p:txBody>
          <a:bodyPr/>
          <a:lstStyle/>
          <a:p>
            <a:r>
              <a:rPr lang="en-US" dirty="0" smtClean="0"/>
              <a:t>Find the experientially best algorithms for solving problems in X.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Language 2</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SCG(X) produces history</a:t>
            </a:r>
            <a:endParaRPr lang="en-US" dirty="0"/>
          </a:p>
        </p:txBody>
      </p:sp>
      <p:sp>
        <p:nvSpPr>
          <p:cNvPr id="3" name="Content Placeholder 2"/>
          <p:cNvSpPr>
            <a:spLocks noGrp="1"/>
          </p:cNvSpPr>
          <p:nvPr>
            <p:ph idx="1"/>
          </p:nvPr>
        </p:nvSpPr>
        <p:spPr/>
        <p:txBody>
          <a:bodyPr/>
          <a:lstStyle/>
          <a:p>
            <a:r>
              <a:rPr lang="en-US" dirty="0" err="1" smtClean="0"/>
              <a:t>Offerer’s</a:t>
            </a:r>
            <a:r>
              <a:rPr lang="en-US" dirty="0" smtClean="0"/>
              <a:t> reputation: 120. at-risk = 10%</a:t>
            </a:r>
          </a:p>
          <a:p>
            <a:r>
              <a:rPr lang="en-US" dirty="0" smtClean="0"/>
              <a:t>Challenge 10 </a:t>
            </a:r>
            <a:r>
              <a:rPr lang="en-US" dirty="0" err="1" smtClean="0"/>
              <a:t>offerer</a:t>
            </a:r>
            <a:r>
              <a:rPr lang="en-US" dirty="0" smtClean="0"/>
              <a:t> 1 acceptor 2 confidence 1</a:t>
            </a:r>
          </a:p>
          <a:p>
            <a:pPr lvl="1"/>
            <a:r>
              <a:rPr lang="en-US" dirty="0" smtClean="0"/>
              <a:t>Problem delivered</a:t>
            </a:r>
          </a:p>
          <a:p>
            <a:pPr lvl="1"/>
            <a:r>
              <a:rPr lang="en-US" dirty="0" smtClean="0"/>
              <a:t>Solution found</a:t>
            </a:r>
          </a:p>
          <a:p>
            <a:pPr lvl="1"/>
            <a:r>
              <a:rPr lang="en-US" dirty="0" smtClean="0"/>
              <a:t>Acceptor wins: increase in reputation: 1 * 120 * at-risk = 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SCG: a scientific market game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Domain X (Problem Solving domain such as an NPO domain)</a:t>
            </a:r>
          </a:p>
          <a:p>
            <a:r>
              <a:rPr lang="en-US" dirty="0" smtClean="0"/>
              <a:t>Agents with a reputation: offer-accept-deliver-solve</a:t>
            </a:r>
          </a:p>
          <a:p>
            <a:r>
              <a:rPr lang="en-US" dirty="0" smtClean="0"/>
              <a:t>Agents offer challenges with a confidence</a:t>
            </a:r>
          </a:p>
          <a:p>
            <a:r>
              <a:rPr lang="en-US" dirty="0" smtClean="0"/>
              <a:t>Agents accept challenges</a:t>
            </a:r>
          </a:p>
          <a:p>
            <a:r>
              <a:rPr lang="en-US" dirty="0" smtClean="0"/>
              <a:t>Discounting protocol for challenges: deliver-solve</a:t>
            </a:r>
          </a:p>
          <a:p>
            <a:r>
              <a:rPr lang="en-US" dirty="0" smtClean="0"/>
              <a:t>Agent wins reputation </a:t>
            </a:r>
          </a:p>
          <a:p>
            <a:pPr lvl="1"/>
            <a:r>
              <a:rPr lang="en-US" dirty="0" smtClean="0"/>
              <a:t>when it accepts and discounts a challenge of another agent (challenge confidence * </a:t>
            </a:r>
            <a:r>
              <a:rPr lang="en-US" dirty="0" err="1" smtClean="0"/>
              <a:t>offerer</a:t>
            </a:r>
            <a:r>
              <a:rPr lang="en-US" dirty="0" smtClean="0"/>
              <a:t> reputation * at-risk).</a:t>
            </a:r>
          </a:p>
          <a:p>
            <a:pPr lvl="1"/>
            <a:r>
              <a:rPr lang="en-US" dirty="0"/>
              <a:t>w</a:t>
            </a:r>
            <a:r>
              <a:rPr lang="en-US" dirty="0" smtClean="0"/>
              <a:t>hen it supports its own challenge that was accepted by an agent (challenge confidence * acceptor reputation * at-risk).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 of a scientific </a:t>
            </a:r>
            <a:br>
              <a:rPr lang="en-US" dirty="0" smtClean="0"/>
            </a:br>
            <a:r>
              <a:rPr lang="en-US" dirty="0" smtClean="0"/>
              <a:t>community about domain X</a:t>
            </a:r>
            <a:endParaRPr lang="en-US" dirty="0"/>
          </a:p>
        </p:txBody>
      </p:sp>
      <p:sp>
        <p:nvSpPr>
          <p:cNvPr id="3" name="Content Placeholder 2"/>
          <p:cNvSpPr>
            <a:spLocks noGrp="1"/>
          </p:cNvSpPr>
          <p:nvPr>
            <p:ph idx="1"/>
          </p:nvPr>
        </p:nvSpPr>
        <p:spPr/>
        <p:txBody>
          <a:bodyPr/>
          <a:lstStyle/>
          <a:p>
            <a:r>
              <a:rPr lang="en-US" dirty="0" smtClean="0"/>
              <a:t>Scientists have reputations</a:t>
            </a:r>
          </a:p>
          <a:p>
            <a:r>
              <a:rPr lang="en-US" dirty="0" smtClean="0"/>
              <a:t>Scientists offer statements with a confidence </a:t>
            </a:r>
          </a:p>
          <a:p>
            <a:r>
              <a:rPr lang="en-US" dirty="0" smtClean="0"/>
              <a:t>Scientists question statements (accept)</a:t>
            </a:r>
          </a:p>
          <a:p>
            <a:r>
              <a:rPr lang="en-US" dirty="0" smtClean="0"/>
              <a:t>Scientists use discounting protocol (deliver-solve)</a:t>
            </a:r>
          </a:p>
          <a:p>
            <a:r>
              <a:rPr lang="en-US" dirty="0" smtClean="0"/>
              <a:t>Scientists win and loose reputation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 scientific artificial market game good for? </a:t>
            </a:r>
            <a:endParaRPr lang="en-US" dirty="0"/>
          </a:p>
        </p:txBody>
      </p:sp>
      <p:sp>
        <p:nvSpPr>
          <p:cNvPr id="3" name="Content Placeholder 2"/>
          <p:cNvSpPr>
            <a:spLocks noGrp="1"/>
          </p:cNvSpPr>
          <p:nvPr>
            <p:ph idx="1"/>
          </p:nvPr>
        </p:nvSpPr>
        <p:spPr/>
        <p:txBody>
          <a:bodyPr>
            <a:normAutofit lnSpcReduction="10000"/>
          </a:bodyPr>
          <a:lstStyle/>
          <a:p>
            <a:r>
              <a:rPr lang="en-US" dirty="0" smtClean="0"/>
              <a:t>Market works at the press of a button to determine the winner.</a:t>
            </a:r>
          </a:p>
          <a:p>
            <a:pPr lvl="1"/>
            <a:r>
              <a:rPr lang="en-US" dirty="0" smtClean="0"/>
              <a:t>The winner has the best skills in the chosen domain.  </a:t>
            </a:r>
            <a:r>
              <a:rPr lang="en-US" dirty="0" smtClean="0">
                <a:solidFill>
                  <a:srgbClr val="FF0000"/>
                </a:solidFill>
              </a:rPr>
              <a:t>Evaluation tool.</a:t>
            </a:r>
          </a:p>
          <a:p>
            <a:pPr lvl="1"/>
            <a:r>
              <a:rPr lang="en-US" dirty="0" smtClean="0"/>
              <a:t>The feedback is constructive. </a:t>
            </a:r>
            <a:r>
              <a:rPr lang="en-US" dirty="0" smtClean="0">
                <a:solidFill>
                  <a:srgbClr val="FF0000"/>
                </a:solidFill>
              </a:rPr>
              <a:t>Testing and Learning Tool. Grading Tool.</a:t>
            </a:r>
          </a:p>
          <a:p>
            <a:pPr lvl="1"/>
            <a:r>
              <a:rPr lang="en-US" dirty="0" smtClean="0"/>
              <a:t>Over time, the market will collect undiscounted challenges: </a:t>
            </a:r>
            <a:r>
              <a:rPr lang="en-US" dirty="0" smtClean="0">
                <a:solidFill>
                  <a:srgbClr val="FF0000"/>
                </a:solidFill>
              </a:rPr>
              <a:t>Belief Maintenance System.</a:t>
            </a:r>
          </a:p>
          <a:p>
            <a:pPr lvl="1"/>
            <a:r>
              <a:rPr lang="en-US" dirty="0" smtClean="0"/>
              <a:t>Agents must be reliable: </a:t>
            </a:r>
            <a:r>
              <a:rPr lang="en-US" dirty="0" smtClean="0">
                <a:solidFill>
                  <a:srgbClr val="FF0000"/>
                </a:solidFill>
              </a:rPr>
              <a:t>Teaching Software Engineering Tool. Grading Tool.</a:t>
            </a:r>
          </a:p>
          <a:p>
            <a:pPr lvl="1"/>
            <a:endParaRPr lang="en-US" dirty="0" smtClean="0"/>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SCG(MAXCSP) </a:t>
            </a:r>
            <a:br>
              <a:rPr lang="en-US" dirty="0" smtClean="0"/>
            </a:br>
            <a:r>
              <a:rPr lang="en-US" dirty="0" smtClean="0"/>
              <a:t>Challenge Language 1</a:t>
            </a:r>
            <a:endParaRPr lang="en-US" dirty="0"/>
          </a:p>
        </p:txBody>
      </p:sp>
      <p:sp>
        <p:nvSpPr>
          <p:cNvPr id="3" name="Content Placeholder 2"/>
          <p:cNvSpPr>
            <a:spLocks noGrp="1"/>
          </p:cNvSpPr>
          <p:nvPr>
            <p:ph idx="1"/>
          </p:nvPr>
        </p:nvSpPr>
        <p:spPr/>
        <p:txBody>
          <a:bodyPr>
            <a:normAutofit lnSpcReduction="10000"/>
          </a:bodyPr>
          <a:lstStyle/>
          <a:p>
            <a:r>
              <a:rPr lang="en-US" dirty="0" smtClean="0"/>
              <a:t>Domain MAXCSP: maximize fraction of satisfied constraints.</a:t>
            </a:r>
          </a:p>
          <a:p>
            <a:r>
              <a:rPr lang="en-US" dirty="0" smtClean="0"/>
              <a:t>Challenge: Alice challenges Bob to discount this statement belief(</a:t>
            </a:r>
            <a:r>
              <a:rPr lang="en-US" dirty="0" err="1" smtClean="0"/>
              <a:t>pred</a:t>
            </a:r>
            <a:r>
              <a:rPr lang="en-US" dirty="0" smtClean="0"/>
              <a:t>, 0.7): There exists a problem p in subset </a:t>
            </a:r>
            <a:r>
              <a:rPr lang="en-US" dirty="0" err="1" smtClean="0"/>
              <a:t>pred</a:t>
            </a:r>
            <a:r>
              <a:rPr lang="en-US" dirty="0" smtClean="0"/>
              <a:t> so that for all solutions s to p,  quality(</a:t>
            </a:r>
            <a:r>
              <a:rPr lang="en-US" dirty="0" err="1" smtClean="0"/>
              <a:t>p,s</a:t>
            </a:r>
            <a:r>
              <a:rPr lang="en-US" dirty="0" smtClean="0"/>
              <a:t>) &lt; 0.7. Confidence = 1.</a:t>
            </a:r>
          </a:p>
          <a:p>
            <a:r>
              <a:rPr lang="en-US" dirty="0" smtClean="0"/>
              <a:t>Discounting protocol: Alice gives Bob p’, Bob solves it with s’: quality(</a:t>
            </a:r>
            <a:r>
              <a:rPr lang="en-US" dirty="0" err="1" smtClean="0"/>
              <a:t>p’,s</a:t>
            </a:r>
            <a:r>
              <a:rPr lang="en-US" dirty="0" smtClean="0"/>
              <a:t>’) &gt;= 0.7.</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Required properties of challenge language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Checking discounting and supporting are in P. (Once problem p and solution s are known.)</a:t>
            </a:r>
          </a:p>
          <a:p>
            <a:r>
              <a:rPr lang="en-US" dirty="0" smtClean="0"/>
              <a:t>Doing discounting and supporting requires constructive skills. Uncertainty about which problem to be delivered.</a:t>
            </a:r>
          </a:p>
          <a:p>
            <a:r>
              <a:rPr lang="en-US" dirty="0" smtClean="0"/>
              <a:t>Optional: mathematical skills</a:t>
            </a:r>
          </a:p>
          <a:p>
            <a:pPr lvl="1"/>
            <a:r>
              <a:rPr lang="en-US" dirty="0"/>
              <a:t>W</a:t>
            </a:r>
            <a:r>
              <a:rPr lang="en-US" dirty="0" smtClean="0"/>
              <a:t>hen agents are perfect, supporting implies the statement is a theorem and discounting implies the statement is NOT a theorem (a counter example was found).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needed to survive in SCG(X)</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[Scientific Innovation in X] Agents get skills programmed into them by clever scientists in domain X. Scientists use data mining to learn from competitions and manually improve the agents.</a:t>
            </a:r>
          </a:p>
          <a:p>
            <a:r>
              <a:rPr lang="en-US" dirty="0" smtClean="0"/>
              <a:t>[Machine Learning Innovation in X] Agents get skills programmed into them by an agent caregiver programmed with learning skills and data mining skills for domain X. Agent gets updated automatically between competitions and they improve automatically.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of SCG(X)</a:t>
            </a:r>
            <a:endParaRPr lang="en-US" dirty="0"/>
          </a:p>
        </p:txBody>
      </p:sp>
      <p:sp>
        <p:nvSpPr>
          <p:cNvPr id="3" name="Content Placeholder 2"/>
          <p:cNvSpPr>
            <a:spLocks noGrp="1"/>
          </p:cNvSpPr>
          <p:nvPr>
            <p:ph idx="1"/>
          </p:nvPr>
        </p:nvSpPr>
        <p:spPr/>
        <p:txBody>
          <a:bodyPr/>
          <a:lstStyle/>
          <a:p>
            <a:r>
              <a:rPr lang="en-US" dirty="0" smtClean="0"/>
              <a:t>Agents play in rounds. In each</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457200" y="1600200"/>
          <a:ext cx="8229600" cy="2225040"/>
        </p:xfrm>
        <a:graphic>
          <a:graphicData uri="http://schemas.openxmlformats.org/drawingml/2006/table">
            <a:tbl>
              <a:tblPr firstRow="1" bandRow="1">
                <a:tableStyleId>{21E4AEA4-8DFA-4A89-87EB-49C32662AFE0}</a:tableStyleId>
              </a:tblPr>
              <a:tblGrid>
                <a:gridCol w="1371600"/>
                <a:gridCol w="1371600"/>
                <a:gridCol w="1371600"/>
                <a:gridCol w="1371600"/>
                <a:gridCol w="1371600"/>
                <a:gridCol w="1371600"/>
              </a:tblGrid>
              <a:tr h="370840">
                <a:tc>
                  <a:txBody>
                    <a:bodyPr/>
                    <a:lstStyle/>
                    <a:p>
                      <a:endParaRPr lang="en-US" dirty="0"/>
                    </a:p>
                  </a:txBody>
                  <a:tcPr/>
                </a:tc>
                <a:tc>
                  <a:txBody>
                    <a:bodyPr/>
                    <a:lstStyle/>
                    <a:p>
                      <a:r>
                        <a:rPr lang="en-US" dirty="0" smtClean="0"/>
                        <a:t>Athena</a:t>
                      </a:r>
                      <a:endParaRPr lang="en-US" dirty="0"/>
                    </a:p>
                  </a:txBody>
                  <a:tcPr/>
                </a:tc>
                <a:tc>
                  <a:txBody>
                    <a:bodyPr/>
                    <a:lstStyle/>
                    <a:p>
                      <a:r>
                        <a:rPr lang="en-US" dirty="0" smtClean="0"/>
                        <a:t>Lightning</a:t>
                      </a:r>
                      <a:endParaRPr lang="en-US" dirty="0"/>
                    </a:p>
                  </a:txBody>
                  <a:tcPr/>
                </a:tc>
                <a:tc>
                  <a:txBody>
                    <a:bodyPr/>
                    <a:lstStyle/>
                    <a:p>
                      <a:r>
                        <a:rPr lang="en-US" dirty="0" smtClean="0"/>
                        <a:t>Sweet</a:t>
                      </a:r>
                      <a:endParaRPr lang="en-US" dirty="0"/>
                    </a:p>
                  </a:txBody>
                  <a:tcPr/>
                </a:tc>
                <a:tc>
                  <a:txBody>
                    <a:bodyPr/>
                    <a:lstStyle/>
                    <a:p>
                      <a:r>
                        <a:rPr lang="en-US" dirty="0" smtClean="0"/>
                        <a:t>Stepdad</a:t>
                      </a:r>
                      <a:endParaRPr lang="en-US" dirty="0"/>
                    </a:p>
                  </a:txBody>
                  <a:tcPr/>
                </a:tc>
                <a:tc>
                  <a:txBody>
                    <a:bodyPr/>
                    <a:lstStyle/>
                    <a:p>
                      <a:r>
                        <a:rPr lang="en-US" dirty="0" smtClean="0"/>
                        <a:t>Peon</a:t>
                      </a:r>
                      <a:endParaRPr lang="en-US" dirty="0"/>
                    </a:p>
                  </a:txBody>
                  <a:tcPr/>
                </a:tc>
              </a:tr>
              <a:tr h="370840">
                <a:tc>
                  <a:txBody>
                    <a:bodyPr/>
                    <a:lstStyle/>
                    <a:p>
                      <a:r>
                        <a:rPr lang="en-US" dirty="0" smtClean="0"/>
                        <a:t>Athena</a:t>
                      </a:r>
                      <a:endParaRPr lang="en-US" dirty="0"/>
                    </a:p>
                  </a:txBody>
                  <a:tcPr/>
                </a:tc>
                <a:tc>
                  <a:txBody>
                    <a:bodyPr/>
                    <a:lstStyle/>
                    <a:p>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r>
              <a:tr h="370840">
                <a:tc>
                  <a:txBody>
                    <a:bodyPr/>
                    <a:lstStyle/>
                    <a:p>
                      <a:r>
                        <a:rPr lang="en-US" dirty="0" smtClean="0"/>
                        <a:t>Lightning</a:t>
                      </a:r>
                      <a:endParaRPr lang="en-US" dirty="0"/>
                    </a:p>
                  </a:txBody>
                  <a:tcPr/>
                </a:tc>
                <a:tc>
                  <a:txBody>
                    <a:bodyPr/>
                    <a:lstStyle/>
                    <a:p>
                      <a:r>
                        <a:rPr lang="en-US" dirty="0" smtClean="0"/>
                        <a:t>0</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Sweet</a:t>
                      </a:r>
                      <a:endParaRPr lang="en-US" dirty="0"/>
                    </a:p>
                  </a:txBody>
                  <a:tcPr/>
                </a:tc>
                <a:tc>
                  <a:txBody>
                    <a:bodyPr/>
                    <a:lstStyle/>
                    <a:p>
                      <a:r>
                        <a:rPr lang="en-US" dirty="0" smtClean="0"/>
                        <a:t>0</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Stepdad</a:t>
                      </a:r>
                      <a:endParaRPr lang="en-US" dirty="0"/>
                    </a:p>
                  </a:txBody>
                  <a:tcPr/>
                </a:tc>
                <a:tc>
                  <a:txBody>
                    <a:bodyPr/>
                    <a:lstStyle/>
                    <a:p>
                      <a:r>
                        <a:rPr lang="en-US" dirty="0" smtClean="0"/>
                        <a:t>3</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Peon</a:t>
                      </a:r>
                      <a:endParaRPr lang="en-US" dirty="0"/>
                    </a:p>
                  </a:txBody>
                  <a:tcPr/>
                </a:tc>
                <a:tc>
                  <a:txBody>
                    <a:bodyPr/>
                    <a:lstStyle/>
                    <a:p>
                      <a:r>
                        <a:rPr lang="en-US" dirty="0" smtClean="0"/>
                        <a:t>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3380</TotalTime>
  <Words>792</Words>
  <Application>Microsoft Office PowerPoint</Application>
  <PresentationFormat>On-screen Show (4:3)</PresentationFormat>
  <Paragraphs>98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Specker Challenge Game (SCG):  A Novel Tool for Computer Science</vt:lpstr>
      <vt:lpstr>SCG: a scientific market game</vt:lpstr>
      <vt:lpstr>Think of a scientific  community about domain X</vt:lpstr>
      <vt:lpstr>What is a scientific artificial market game good for? </vt:lpstr>
      <vt:lpstr>Example: SCG(MAXCSP)  Challenge Language 1</vt:lpstr>
      <vt:lpstr>Required properties of challenge language</vt:lpstr>
      <vt:lpstr>Skills needed to survive in SCG(X)</vt:lpstr>
      <vt:lpstr>Rules of SCG(X)</vt:lpstr>
      <vt:lpstr>Slide 9</vt:lpstr>
      <vt:lpstr>Properties of SCG(X)</vt:lpstr>
      <vt:lpstr>Blame assignment</vt:lpstr>
      <vt:lpstr>Agent World for SCG(X)</vt:lpstr>
      <vt:lpstr>Tools to facilitate use of SCG(X)</vt:lpstr>
      <vt:lpstr>Software Development Skills</vt:lpstr>
      <vt:lpstr>Applications of SCG(X)</vt:lpstr>
      <vt:lpstr>Challenge Language 2</vt:lpstr>
      <vt:lpstr>SCG(X) produces history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SCG: A Novel Tool for Computer Science</dc:title>
  <dc:creator>Karl Lieberherr</dc:creator>
  <cp:lastModifiedBy>lieber</cp:lastModifiedBy>
  <cp:revision>6</cp:revision>
  <dcterms:created xsi:type="dcterms:W3CDTF">2009-10-05T14:56:41Z</dcterms:created>
  <dcterms:modified xsi:type="dcterms:W3CDTF">2009-10-13T19:15:26Z</dcterms:modified>
</cp:coreProperties>
</file>