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300" r:id="rId3"/>
    <p:sldId id="354" r:id="rId4"/>
    <p:sldId id="259" r:id="rId5"/>
    <p:sldId id="260" r:id="rId6"/>
    <p:sldId id="262" r:id="rId7"/>
    <p:sldId id="263" r:id="rId8"/>
    <p:sldId id="269" r:id="rId9"/>
    <p:sldId id="268" r:id="rId10"/>
    <p:sldId id="265" r:id="rId11"/>
    <p:sldId id="264" r:id="rId12"/>
    <p:sldId id="355" r:id="rId13"/>
    <p:sldId id="271" r:id="rId14"/>
    <p:sldId id="270" r:id="rId15"/>
    <p:sldId id="274" r:id="rId16"/>
    <p:sldId id="276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73" r:id="rId25"/>
    <p:sldId id="283" r:id="rId26"/>
    <p:sldId id="284" r:id="rId27"/>
    <p:sldId id="285" r:id="rId28"/>
    <p:sldId id="287" r:id="rId29"/>
    <p:sldId id="417" r:id="rId30"/>
    <p:sldId id="419" r:id="rId31"/>
    <p:sldId id="418" r:id="rId32"/>
    <p:sldId id="429" r:id="rId33"/>
    <p:sldId id="552" r:id="rId34"/>
    <p:sldId id="289" r:id="rId35"/>
    <p:sldId id="311" r:id="rId36"/>
    <p:sldId id="290" r:id="rId37"/>
    <p:sldId id="291" r:id="rId38"/>
    <p:sldId id="293" r:id="rId39"/>
    <p:sldId id="314" r:id="rId40"/>
    <p:sldId id="313" r:id="rId41"/>
    <p:sldId id="292" r:id="rId42"/>
    <p:sldId id="294" r:id="rId43"/>
    <p:sldId id="350" r:id="rId44"/>
    <p:sldId id="295" r:id="rId45"/>
    <p:sldId id="296" r:id="rId46"/>
    <p:sldId id="297" r:id="rId47"/>
    <p:sldId id="315" r:id="rId48"/>
    <p:sldId id="316" r:id="rId49"/>
    <p:sldId id="318" r:id="rId50"/>
    <p:sldId id="319" r:id="rId51"/>
    <p:sldId id="320" r:id="rId52"/>
    <p:sldId id="322" r:id="rId53"/>
    <p:sldId id="323" r:id="rId54"/>
    <p:sldId id="324" r:id="rId55"/>
    <p:sldId id="326" r:id="rId56"/>
    <p:sldId id="325" r:id="rId57"/>
    <p:sldId id="329" r:id="rId58"/>
    <p:sldId id="432" r:id="rId59"/>
    <p:sldId id="333" r:id="rId60"/>
    <p:sldId id="327" r:id="rId61"/>
    <p:sldId id="334" r:id="rId62"/>
    <p:sldId id="335" r:id="rId63"/>
    <p:sldId id="336" r:id="rId64"/>
    <p:sldId id="352" r:id="rId65"/>
    <p:sldId id="338" r:id="rId66"/>
    <p:sldId id="337" r:id="rId67"/>
    <p:sldId id="341" r:id="rId68"/>
    <p:sldId id="339" r:id="rId69"/>
    <p:sldId id="342" r:id="rId70"/>
    <p:sldId id="343" r:id="rId71"/>
    <p:sldId id="344" r:id="rId72"/>
    <p:sldId id="345" r:id="rId73"/>
    <p:sldId id="346" r:id="rId74"/>
    <p:sldId id="347" r:id="rId75"/>
    <p:sldId id="356" r:id="rId76"/>
    <p:sldId id="357" r:id="rId77"/>
    <p:sldId id="361" r:id="rId78"/>
    <p:sldId id="363" r:id="rId79"/>
    <p:sldId id="431" r:id="rId80"/>
    <p:sldId id="364" r:id="rId81"/>
    <p:sldId id="365" r:id="rId82"/>
    <p:sldId id="366" r:id="rId83"/>
    <p:sldId id="353" r:id="rId84"/>
    <p:sldId id="257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508" autoAdjust="0"/>
  </p:normalViewPr>
  <p:slideViewPr>
    <p:cSldViewPr>
      <p:cViewPr varScale="1">
        <p:scale>
          <a:sx n="157" d="100"/>
          <a:sy n="157" d="100"/>
        </p:scale>
        <p:origin x="4348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C9C65-B75A-46FD-9EB8-006CF98E745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3C4FF-7C5A-4BC4-8D13-2C7BCC692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3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06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30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08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8F168-6DB2-4B00-BE36-1D00E8C335D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9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36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17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DB7B-D511-46CE-A375-7C3F6659D74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59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DB7B-D511-46CE-A375-7C3F6659D74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8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DB7B-D511-46CE-A375-7C3F6659D74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29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260CB-1021-4DB5-AE45-685A2FD5390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9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5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32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02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66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8AB91-C87C-5D02-AA56-8905F03A2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77828F-4B4C-B3E2-5906-914E3DF05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A15BF2-B112-08F2-FE46-236417169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EBD2D-AE48-F77C-47FA-82D54777C0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7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9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260CB-1021-4DB5-AE45-685A2FD5390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906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59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282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43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096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260CB-1021-4DB5-AE45-685A2FD5390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120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219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DB7B-D511-46CE-A375-7C3F6659D74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140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EDB7B-D511-46CE-A375-7C3F6659D74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784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8F168-6DB2-4B00-BE36-1D00E8C335D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717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8F168-6DB2-4B00-BE36-1D00E8C335D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76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8F168-6DB2-4B00-BE36-1D00E8C335D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8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3C4FF-7C5A-4BC4-8D13-2C7BCC692D9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288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3C4FF-7C5A-4BC4-8D13-2C7BCC692D9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109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3C4FF-7C5A-4BC4-8D13-2C7BCC692D9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6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3C4FF-7C5A-4BC4-8D13-2C7BCC692D9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6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632A10-DCC6-4A20-9C12-577EF1D036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24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6860-C4D6-41DD-8D64-A87265998D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85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97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B9FC-93A1-4D9B-802C-BA99443E9032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897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B9FC-93A1-4D9B-802C-BA99443E9032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542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5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4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96C4FA-4B4D-4427-8080-3C9C21BE5146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441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60"/>
            <a:ext cx="91440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610601" y="6395891"/>
            <a:ext cx="617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B16C7A3-CB47-4959-AE49-F7535765B3A9}" type="slidenum">
              <a:rPr lang="en-US" sz="1600" smtClean="0"/>
              <a:pPr algn="ctr"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646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0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0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5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6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5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62A-5E44-4FD8-9647-4CC756534CB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0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E862A-5E44-4FD8-9647-4CC756534CB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9A41-0243-451C-AE11-53423A05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1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22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7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40.wmf"/><Relationship Id="rId7" Type="http://schemas.openxmlformats.org/officeDocument/2006/relationships/image" Target="../media/image22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0.wmf"/><Relationship Id="rId7" Type="http://schemas.openxmlformats.org/officeDocument/2006/relationships/image" Target="../media/image22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0.wmf"/><Relationship Id="rId7" Type="http://schemas.openxmlformats.org/officeDocument/2006/relationships/image" Target="../media/image51.png"/><Relationship Id="rId12" Type="http://schemas.openxmlformats.org/officeDocument/2006/relationships/image" Target="../media/image62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11" Type="http://schemas.openxmlformats.org/officeDocument/2006/relationships/image" Target="../media/image61.png"/><Relationship Id="rId5" Type="http://schemas.openxmlformats.org/officeDocument/2006/relationships/image" Target="../media/image43.wmf"/><Relationship Id="rId10" Type="http://schemas.openxmlformats.org/officeDocument/2006/relationships/image" Target="../media/image60.png"/><Relationship Id="rId4" Type="http://schemas.openxmlformats.org/officeDocument/2006/relationships/image" Target="../media/image41.wmf"/><Relationship Id="rId9" Type="http://schemas.openxmlformats.org/officeDocument/2006/relationships/image" Target="../media/image59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9.wmf"/><Relationship Id="rId7" Type="http://schemas.openxmlformats.org/officeDocument/2006/relationships/image" Target="../media/image22.wmf"/><Relationship Id="rId12" Type="http://schemas.openxmlformats.org/officeDocument/2006/relationships/image" Target="../media/image6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11" Type="http://schemas.openxmlformats.org/officeDocument/2006/relationships/image" Target="../media/image60.png"/><Relationship Id="rId5" Type="http://schemas.openxmlformats.org/officeDocument/2006/relationships/image" Target="../media/image41.wmf"/><Relationship Id="rId10" Type="http://schemas.openxmlformats.org/officeDocument/2006/relationships/image" Target="../media/image59.png"/><Relationship Id="rId4" Type="http://schemas.openxmlformats.org/officeDocument/2006/relationships/image" Target="../media/image40.wmf"/><Relationship Id="rId9" Type="http://schemas.openxmlformats.org/officeDocument/2006/relationships/image" Target="../media/image53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ypto.edu.pl/Dziembowski/teachin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CS 7810: Graduate Cryptography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685800"/>
          </a:xfrm>
        </p:spPr>
        <p:txBody>
          <a:bodyPr/>
          <a:lstStyle/>
          <a:p>
            <a:r>
              <a:rPr lang="en-US" dirty="0"/>
              <a:t>Instructor: Daniel </a:t>
            </a:r>
            <a:r>
              <a:rPr lang="en-US" dirty="0" err="1"/>
              <a:t>Wichs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80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/>
              <a:t>This course is about...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088058"/>
          </a:xfrm>
        </p:spPr>
        <p:txBody>
          <a:bodyPr>
            <a:normAutofit fontScale="92500" lnSpcReduction="20000"/>
          </a:bodyPr>
          <a:lstStyle/>
          <a:p>
            <a:r>
              <a:rPr lang="it-IT" u="sng" dirty="0"/>
              <a:t>Main focus:</a:t>
            </a:r>
            <a:r>
              <a:rPr lang="it-IT" dirty="0"/>
              <a:t> how can we rigorously define security requirements, reason about them, use math to achieve them?</a:t>
            </a:r>
          </a:p>
          <a:p>
            <a:endParaRPr lang="it-IT" dirty="0"/>
          </a:p>
          <a:p>
            <a:r>
              <a:rPr lang="it-IT" u="sng" dirty="0"/>
              <a:t>Cover</a:t>
            </a:r>
            <a:r>
              <a:rPr lang="it-IT" dirty="0"/>
              <a:t>: </a:t>
            </a:r>
            <a:r>
              <a:rPr lang="it-IT" dirty="0">
                <a:solidFill>
                  <a:schemeClr val="accent1"/>
                </a:solidFill>
              </a:rPr>
              <a:t>basic</a:t>
            </a:r>
            <a:r>
              <a:rPr lang="it-IT" dirty="0"/>
              <a:t> </a:t>
            </a:r>
            <a:r>
              <a:rPr lang="it-IT" dirty="0">
                <a:solidFill>
                  <a:srgbClr val="0070C0"/>
                </a:solidFill>
              </a:rPr>
              <a:t>cryptographic primitives</a:t>
            </a:r>
            <a:r>
              <a:rPr lang="it-IT" i="1" dirty="0"/>
              <a:t>: encryption, authentication, hash functions, signatures... </a:t>
            </a:r>
            <a:r>
              <a:rPr lang="it-IT" dirty="0"/>
              <a:t>and some </a:t>
            </a:r>
            <a:r>
              <a:rPr lang="it-IT" dirty="0">
                <a:solidFill>
                  <a:schemeClr val="accent1"/>
                </a:solidFill>
              </a:rPr>
              <a:t>advanced topics</a:t>
            </a:r>
            <a:r>
              <a:rPr lang="it-IT" dirty="0"/>
              <a:t>: zero-knowledge, multiparty computation, fully homomorphic encryption. </a:t>
            </a:r>
          </a:p>
          <a:p>
            <a:endParaRPr lang="it-IT" dirty="0"/>
          </a:p>
          <a:p>
            <a:r>
              <a:rPr lang="it-IT" dirty="0"/>
              <a:t>Emphesize elegant ideas, notions and constructions.                 Ignore ad-hoc methods and details of practical schemes used currently. </a:t>
            </a:r>
          </a:p>
        </p:txBody>
      </p:sp>
    </p:spTree>
    <p:extLst>
      <p:ext uri="{BB962C8B-B14F-4D97-AF65-F5344CB8AC3E}">
        <p14:creationId xmlns:p14="http://schemas.microsoft.com/office/powerpoint/2010/main" val="44217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/>
              <a:t>This course is </a:t>
            </a:r>
            <a:r>
              <a:rPr lang="en-US" b="1" dirty="0">
                <a:solidFill>
                  <a:srgbClr val="C00000"/>
                </a:solidFill>
              </a:rPr>
              <a:t>not</a:t>
            </a:r>
            <a:r>
              <a:rPr lang="en-US" dirty="0"/>
              <a:t> about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08805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practical data security </a:t>
            </a:r>
            <a:r>
              <a:rPr lang="en-US" dirty="0"/>
              <a:t>(firewalls, intrusion-detection, VPNs, etc.),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Implementing cryptography</a:t>
            </a:r>
            <a:r>
              <a:rPr lang="en-US" dirty="0"/>
              <a:t>: many pitfalls</a:t>
            </a:r>
          </a:p>
          <a:p>
            <a:endParaRPr lang="en-US" dirty="0"/>
          </a:p>
          <a:p>
            <a:r>
              <a:rPr lang="en-US" b="1" dirty="0">
                <a:solidFill>
                  <a:srgbClr val="7030A0"/>
                </a:solidFill>
              </a:rPr>
              <a:t>history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of cryptography,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number theory </a:t>
            </a:r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algebra </a:t>
            </a:r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r>
              <a:rPr lang="en-US" dirty="0"/>
              <a:t>(we will use them </a:t>
            </a:r>
            <a:r>
              <a:rPr lang="en-US" b="1" dirty="0"/>
              <a:t>only as </a:t>
            </a:r>
            <a:r>
              <a:rPr lang="it-IT" b="1" dirty="0"/>
              <a:t>tools</a:t>
            </a:r>
            <a:r>
              <a:rPr lang="it-IT" dirty="0"/>
              <a:t>)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complexity theory.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81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F6FE-424A-4910-95E2-289E12AF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BF6BB-C5A0-4425-97D9-E0138E27A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6800"/>
            <a:ext cx="8763000" cy="5715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Unconditional (information-theoretic) security</a:t>
            </a:r>
          </a:p>
          <a:p>
            <a:pPr lvl="1"/>
            <a:r>
              <a:rPr lang="en-US" dirty="0"/>
              <a:t>Encryption &amp; authentication</a:t>
            </a:r>
          </a:p>
          <a:p>
            <a:pPr lvl="1"/>
            <a:r>
              <a:rPr lang="en-US" dirty="0"/>
              <a:t>Secret Sharing &amp; Multiparty Computation</a:t>
            </a:r>
          </a:p>
          <a:p>
            <a:pPr lvl="4"/>
            <a:endParaRPr lang="en-US" dirty="0"/>
          </a:p>
          <a:p>
            <a:r>
              <a:rPr lang="en-US" dirty="0"/>
              <a:t>Symmetric-Key Cryptography</a:t>
            </a:r>
          </a:p>
          <a:p>
            <a:pPr lvl="1"/>
            <a:r>
              <a:rPr lang="en-US" dirty="0" err="1"/>
              <a:t>Pseudorandomness</a:t>
            </a:r>
            <a:endParaRPr lang="en-US" dirty="0"/>
          </a:p>
          <a:p>
            <a:pPr lvl="1"/>
            <a:r>
              <a:rPr lang="en-US" dirty="0"/>
              <a:t>One Way Functions</a:t>
            </a:r>
          </a:p>
          <a:p>
            <a:pPr lvl="1"/>
            <a:r>
              <a:rPr lang="en-US" dirty="0"/>
              <a:t>Encryption &amp; authentication</a:t>
            </a:r>
          </a:p>
          <a:p>
            <a:pPr lvl="1"/>
            <a:r>
              <a:rPr lang="en-US" dirty="0"/>
              <a:t>Hash functions</a:t>
            </a:r>
          </a:p>
          <a:p>
            <a:pPr lvl="4"/>
            <a:endParaRPr lang="en-US" dirty="0"/>
          </a:p>
          <a:p>
            <a:r>
              <a:rPr lang="en-US" dirty="0"/>
              <a:t>Public-Key Cryptography</a:t>
            </a:r>
          </a:p>
          <a:p>
            <a:pPr lvl="1"/>
            <a:r>
              <a:rPr lang="en-US" dirty="0"/>
              <a:t>Number theory and algebra</a:t>
            </a:r>
          </a:p>
          <a:p>
            <a:pPr lvl="1"/>
            <a:r>
              <a:rPr lang="en-US" dirty="0"/>
              <a:t>Public-Key Encryption (Diffie-Hellman, RSA, Rabin, Regev)</a:t>
            </a:r>
          </a:p>
          <a:p>
            <a:pPr lvl="1"/>
            <a:r>
              <a:rPr lang="en-US" dirty="0"/>
              <a:t>ID Schemes and Signatures</a:t>
            </a:r>
          </a:p>
          <a:p>
            <a:pPr lvl="1"/>
            <a:r>
              <a:rPr lang="en-US" dirty="0"/>
              <a:t>Zero-Knowledge Proofs</a:t>
            </a:r>
          </a:p>
          <a:p>
            <a:pPr lvl="1"/>
            <a:r>
              <a:rPr lang="en-US" dirty="0"/>
              <a:t>CCA Security</a:t>
            </a:r>
          </a:p>
          <a:p>
            <a:pPr lvl="4"/>
            <a:endParaRPr lang="en-US" dirty="0"/>
          </a:p>
          <a:p>
            <a:r>
              <a:rPr lang="en-US" dirty="0"/>
              <a:t>Advanced Topics</a:t>
            </a:r>
          </a:p>
          <a:p>
            <a:pPr lvl="1"/>
            <a:r>
              <a:rPr lang="en-US" dirty="0"/>
              <a:t>Multiparty Computation (GMW/Yao)</a:t>
            </a:r>
          </a:p>
          <a:p>
            <a:pPr lvl="1"/>
            <a:r>
              <a:rPr lang="en-US" dirty="0"/>
              <a:t>Fully Homomorphic Encryption</a:t>
            </a:r>
          </a:p>
          <a:p>
            <a:pPr lvl="1"/>
            <a:r>
              <a:rPr lang="en-US" dirty="0"/>
              <a:t>Obfuscation</a:t>
            </a:r>
          </a:p>
        </p:txBody>
      </p:sp>
    </p:spTree>
    <p:extLst>
      <p:ext uri="{BB962C8B-B14F-4D97-AF65-F5344CB8AC3E}">
        <p14:creationId xmlns:p14="http://schemas.microsoft.com/office/powerpoint/2010/main" val="253068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The Encryption Problem</a:t>
            </a:r>
          </a:p>
        </p:txBody>
      </p:sp>
    </p:spTree>
    <p:extLst>
      <p:ext uri="{BB962C8B-B14F-4D97-AF65-F5344CB8AC3E}">
        <p14:creationId xmlns:p14="http://schemas.microsoft.com/office/powerpoint/2010/main" val="4244964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5092" cy="1143000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Encryption Schemes</a:t>
            </a:r>
            <a:br>
              <a:rPr lang="en-GB" sz="4400" dirty="0"/>
            </a:br>
            <a:r>
              <a:rPr lang="en-GB" sz="4400" dirty="0"/>
              <a:t>(a very general picture)</a:t>
            </a:r>
            <a:endParaRPr lang="en-US" dirty="0"/>
          </a:p>
        </p:txBody>
      </p:sp>
      <p:pic>
        <p:nvPicPr>
          <p:cNvPr id="5" name="Picture 32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6958" y="2852726"/>
            <a:ext cx="1401763" cy="1457325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7158" y="1785926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Encryption scheme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encryption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decryption procedures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6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0758" y="2852726"/>
            <a:ext cx="1368425" cy="14382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566958" y="3767126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/>
              <a:t>encryption</a:t>
            </a:r>
            <a:endParaRPr lang="en-US" sz="1800" dirty="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319558" y="3767126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 dirty="0" err="1"/>
              <a:t>ciphertext</a:t>
            </a:r>
            <a:r>
              <a:rPr lang="en-GB" sz="1800" dirty="0"/>
              <a:t> </a:t>
            </a:r>
            <a:r>
              <a:rPr lang="en-GB" sz="1800" b="1" dirty="0">
                <a:solidFill>
                  <a:srgbClr val="993300"/>
                </a:solidFill>
              </a:rPr>
              <a:t>c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453158" y="3767126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decryption</a:t>
            </a:r>
            <a:endParaRPr lang="en-US" sz="180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8129558" y="3767126"/>
            <a:ext cx="7620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 b="1" dirty="0">
                <a:solidFill>
                  <a:srgbClr val="993300"/>
                </a:solidFill>
              </a:rPr>
              <a:t>m</a:t>
            </a:r>
            <a:endParaRPr lang="en-US" sz="1800" b="1" dirty="0">
              <a:solidFill>
                <a:srgbClr val="993300"/>
              </a:solidFill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00033" y="3786184"/>
            <a:ext cx="2066925" cy="369888"/>
            <a:chOff x="285" y="2579"/>
            <a:chExt cx="1302" cy="233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85" y="2579"/>
              <a:ext cx="912" cy="23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800"/>
                <a:t>plaintext</a:t>
              </a:r>
              <a:r>
                <a:rPr lang="en-GB" sz="1800" b="1">
                  <a:solidFill>
                    <a:srgbClr val="993300"/>
                  </a:solidFill>
                </a:rPr>
                <a:t> m</a:t>
              </a:r>
              <a:endParaRPr lang="en-US" sz="1800" b="1">
                <a:solidFill>
                  <a:srgbClr val="993300"/>
                </a:solidFill>
              </a:endParaRPr>
            </a:p>
          </p:txBody>
        </p:sp>
        <p:cxnSp>
          <p:nvCxnSpPr>
            <p:cNvPr id="15" name="AutoShape 25"/>
            <p:cNvCxnSpPr>
              <a:cxnSpLocks noChangeShapeType="1"/>
              <a:stCxn id="14" idx="3"/>
              <a:endCxn id="9" idx="1"/>
            </p:cNvCxnSpPr>
            <p:nvPr/>
          </p:nvCxnSpPr>
          <p:spPr bwMode="auto">
            <a:xfrm flipV="1">
              <a:off x="1197" y="2683"/>
              <a:ext cx="390" cy="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16" name="AutoShape 26"/>
          <p:cNvCxnSpPr>
            <a:cxnSpLocks noChangeShapeType="1"/>
            <a:stCxn id="9" idx="3"/>
            <a:endCxn id="10" idx="1"/>
          </p:cNvCxnSpPr>
          <p:nvPr/>
        </p:nvCxnSpPr>
        <p:spPr bwMode="auto">
          <a:xfrm>
            <a:off x="3808383" y="3952864"/>
            <a:ext cx="511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" name="AutoShape 27"/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5767358" y="3952864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8" name="AutoShape 28"/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7694583" y="3952864"/>
            <a:ext cx="434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29"/>
          <p:cNvCxnSpPr>
            <a:cxnSpLocks noChangeShapeType="1"/>
            <a:stCxn id="10" idx="2"/>
          </p:cNvCxnSpPr>
          <p:nvPr/>
        </p:nvCxnSpPr>
        <p:spPr bwMode="auto">
          <a:xfrm>
            <a:off x="5043458" y="4137014"/>
            <a:ext cx="44450" cy="1001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691158" y="5291126"/>
            <a:ext cx="2290763" cy="400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/>
              <a:t>should not learn </a:t>
            </a:r>
            <a:r>
              <a:rPr lang="en-GB" sz="2000" b="1" dirty="0">
                <a:solidFill>
                  <a:srgbClr val="993300"/>
                </a:solidFill>
              </a:rPr>
              <a:t>m</a:t>
            </a:r>
            <a:endParaRPr lang="en-US" sz="2000" b="1" dirty="0">
              <a:solidFill>
                <a:srgbClr val="9933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488" y="4214818"/>
            <a:ext cx="6367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Alice</a:t>
            </a:r>
            <a:endParaRPr lang="it-IT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16" y="4214818"/>
            <a:ext cx="55335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Bob</a:t>
            </a:r>
            <a:endParaRPr lang="it-IT" dirty="0"/>
          </a:p>
        </p:txBody>
      </p:sp>
      <p:grpSp>
        <p:nvGrpSpPr>
          <p:cNvPr id="4" name="Group 3"/>
          <p:cNvGrpSpPr/>
          <p:nvPr/>
        </p:nvGrpSpPr>
        <p:grpSpPr>
          <a:xfrm>
            <a:off x="4167158" y="5138726"/>
            <a:ext cx="1841500" cy="1642507"/>
            <a:chOff x="4167158" y="5138726"/>
            <a:chExt cx="1841500" cy="1642507"/>
          </a:xfrm>
        </p:grpSpPr>
        <p:pic>
          <p:nvPicPr>
            <p:cNvPr id="7" name="Picture 5" descr="MCj0435941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67158" y="5138726"/>
              <a:ext cx="1841500" cy="1273175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4526574" y="6411901"/>
              <a:ext cx="508857" cy="369332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it-IT" dirty="0"/>
                <a:t>Eve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94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Kerckhoffs</a:t>
            </a:r>
            <a:r>
              <a:rPr lang="en-US" b="1" dirty="0"/>
              <a:t>' principle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D1091075-F65F-4D3D-BE50-5BF097D7B617}" type="slidenum">
              <a:rPr lang="it-IT"/>
              <a:pPr/>
              <a:t>15</a:t>
            </a:fld>
            <a:endParaRPr lang="it-I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343400"/>
            <a:ext cx="9144000" cy="2209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67000" y="1752600"/>
            <a:ext cx="5943600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Auguste Kerckhoffs</a:t>
            </a: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(1883)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65760" marR="0" lvl="0" indent="-283464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enemy knows the system</a:t>
            </a:r>
            <a:b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2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cipher should remain secure even if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adversary knows the specification of the cipher</a:t>
            </a:r>
            <a:r>
              <a:rPr kumimoji="0" lang="pl-PL" sz="2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Kerkhoff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1557338" cy="213360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1999" y="4383701"/>
            <a:ext cx="74834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dirty="0"/>
              <a:t>The only thing that is </a:t>
            </a:r>
            <a:r>
              <a:rPr lang="en-GB" sz="2400" b="1" dirty="0">
                <a:solidFill>
                  <a:srgbClr val="003366"/>
                </a:solidFill>
              </a:rPr>
              <a:t>secret</a:t>
            </a:r>
            <a:r>
              <a:rPr lang="en-GB" sz="2400" dirty="0"/>
              <a:t> is a </a:t>
            </a:r>
            <a:br>
              <a:rPr lang="en-GB" sz="2400" dirty="0"/>
            </a:br>
            <a:endParaRPr lang="en-GB" sz="2400" dirty="0"/>
          </a:p>
          <a:p>
            <a:pPr algn="ctr"/>
            <a:r>
              <a:rPr lang="en-GB" sz="2400" dirty="0"/>
              <a:t>key</a:t>
            </a:r>
            <a:r>
              <a:rPr lang="en-GB" sz="2400" b="1" dirty="0">
                <a:solidFill>
                  <a:srgbClr val="993300"/>
                </a:solidFill>
              </a:rPr>
              <a:t> </a:t>
            </a:r>
            <a:r>
              <a:rPr lang="pl-PL" sz="2400" b="1" dirty="0">
                <a:solidFill>
                  <a:srgbClr val="993300"/>
                </a:solidFill>
              </a:rPr>
              <a:t>k</a:t>
            </a:r>
            <a:br>
              <a:rPr lang="en-GB" sz="2400" dirty="0"/>
            </a:br>
            <a:endParaRPr lang="en-GB" sz="2400" dirty="0"/>
          </a:p>
          <a:p>
            <a:pPr algn="ctr"/>
            <a:r>
              <a:rPr lang="en-GB" sz="2400" dirty="0"/>
              <a:t>that is </a:t>
            </a:r>
            <a:r>
              <a:rPr lang="en-GB" sz="2400" b="1" dirty="0"/>
              <a:t>usually chosen uniformly at random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3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857760"/>
            <a:ext cx="9144000" cy="20002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4400" dirty="0" err="1"/>
              <a:t>Kerckhoffs</a:t>
            </a:r>
            <a:r>
              <a:rPr lang="en-US" sz="4400" dirty="0"/>
              <a:t>' principle: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43050"/>
            <a:ext cx="8267728" cy="383858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I</a:t>
            </a:r>
            <a:r>
              <a:rPr lang="pl-PL" sz="2400" dirty="0"/>
              <a:t>t </a:t>
            </a:r>
            <a:r>
              <a:rPr lang="en-GB" sz="2400" dirty="0"/>
              <a:t>is unrealistic to assume that the design details remain secret. Too many people need to know. Software/hardware can be </a:t>
            </a:r>
            <a:r>
              <a:rPr lang="en-GB" sz="2400" b="1" dirty="0">
                <a:solidFill>
                  <a:srgbClr val="993300"/>
                </a:solidFill>
              </a:rPr>
              <a:t>reverse-engineered!</a:t>
            </a:r>
            <a:endParaRPr lang="en-GB" sz="2400" dirty="0"/>
          </a:p>
          <a:p>
            <a:pPr marL="596646" indent="-514350">
              <a:buFont typeface="+mj-lt"/>
              <a:buAutoNum type="arabicPeriod"/>
            </a:pPr>
            <a:r>
              <a:rPr lang="en-GB" sz="2400" dirty="0"/>
              <a:t>Pairwise-shared keys are easier to </a:t>
            </a:r>
            <a:r>
              <a:rPr lang="en-GB" sz="2400" b="1" dirty="0">
                <a:solidFill>
                  <a:srgbClr val="003366"/>
                </a:solidFill>
              </a:rPr>
              <a:t>protect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003366"/>
                </a:solidFill>
              </a:rPr>
              <a:t>generate</a:t>
            </a:r>
            <a:r>
              <a:rPr lang="en-GB" sz="2400" dirty="0"/>
              <a:t> and </a:t>
            </a:r>
            <a:r>
              <a:rPr lang="en-GB" sz="2400" b="1" dirty="0">
                <a:solidFill>
                  <a:srgbClr val="003366"/>
                </a:solidFill>
              </a:rPr>
              <a:t>replace</a:t>
            </a:r>
            <a:r>
              <a:rPr lang="en-GB" sz="2400" dirty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en-GB" sz="2400" dirty="0"/>
              <a:t>The design details can be discussed and </a:t>
            </a:r>
            <a:r>
              <a:rPr lang="en-GB" sz="2400" b="1" dirty="0">
                <a:solidFill>
                  <a:srgbClr val="003366"/>
                </a:solidFill>
              </a:rPr>
              <a:t>analyzed in public</a:t>
            </a:r>
            <a:r>
              <a:rPr lang="en-GB" sz="2400" dirty="0"/>
              <a:t>.  </a:t>
            </a:r>
            <a:endParaRPr lang="pl-PL" sz="2400" dirty="0"/>
          </a:p>
          <a:p>
            <a:pPr marL="596646" indent="-514350">
              <a:buFont typeface="+mj-lt"/>
              <a:buAutoNum type="arabicPeriod"/>
            </a:pPr>
            <a:r>
              <a:rPr lang="en-GB" sz="2400" dirty="0"/>
              <a:t>What would it even mean formally that the specification is unknown? Does it have a </a:t>
            </a:r>
            <a:r>
              <a:rPr lang="en-GB" sz="2400" b="1" dirty="0">
                <a:solidFill>
                  <a:srgbClr val="002060"/>
                </a:solidFill>
              </a:rPr>
              <a:t>distribution</a:t>
            </a:r>
            <a:r>
              <a:rPr lang="en-GB" sz="2400" dirty="0"/>
              <a:t>?</a:t>
            </a:r>
          </a:p>
          <a:p>
            <a:pPr marL="596646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214414" y="5286388"/>
            <a:ext cx="664373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sz="2800" dirty="0"/>
              <a:t>Not respecting this principle 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sz="2800" dirty="0"/>
              <a:t>=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GB" sz="2800" dirty="0"/>
              <a:t>``</a:t>
            </a:r>
            <a:r>
              <a:rPr lang="en-GB" sz="2800" b="1" dirty="0"/>
              <a:t>security by obscurity</a:t>
            </a:r>
            <a:r>
              <a:rPr lang="en-GB" sz="2800" dirty="0"/>
              <a:t>”.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64163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420-7557-4766-A487-34814C01308C}" type="slidenum">
              <a:rPr lang="it-IT"/>
              <a:pPr/>
              <a:t>17</a:t>
            </a:fld>
            <a:endParaRPr lang="it-IT"/>
          </a:p>
        </p:txBody>
      </p:sp>
      <p:pic>
        <p:nvPicPr>
          <p:cNvPr id="12319" name="Picture 31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19250"/>
            <a:ext cx="1401763" cy="1457325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/>
              <a:t>A more refined picture</a:t>
            </a:r>
            <a:endParaRPr lang="en-US"/>
          </a:p>
        </p:txBody>
      </p:sp>
      <p:pic>
        <p:nvPicPr>
          <p:cNvPr id="12292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643050"/>
            <a:ext cx="1368425" cy="1438275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25574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plaintext</a:t>
            </a:r>
            <a:r>
              <a:rPr lang="en-GB" sz="1800" b="1">
                <a:solidFill>
                  <a:srgbClr val="993300"/>
                </a:solidFill>
              </a:rPr>
              <a:t> m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362200" y="2557450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encryption</a:t>
            </a:r>
            <a:endParaRPr lang="en-US" sz="18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114800" y="25574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ciphertext </a:t>
            </a:r>
            <a:r>
              <a:rPr lang="en-GB" sz="1800" b="1">
                <a:solidFill>
                  <a:srgbClr val="993300"/>
                </a:solidFill>
              </a:rPr>
              <a:t>c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172200" y="2557450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decryption</a:t>
            </a:r>
            <a:endParaRPr lang="en-US" sz="1800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924800" y="2557450"/>
            <a:ext cx="7620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 b="1">
                <a:solidFill>
                  <a:srgbClr val="993300"/>
                </a:solidFill>
              </a:rPr>
              <a:t>m</a:t>
            </a:r>
            <a:endParaRPr lang="en-US" sz="1800" b="1">
              <a:solidFill>
                <a:srgbClr val="993300"/>
              </a:solidFill>
            </a:endParaRPr>
          </a:p>
        </p:txBody>
      </p:sp>
      <p:cxnSp>
        <p:nvCxnSpPr>
          <p:cNvPr id="12299" name="AutoShape 11"/>
          <p:cNvCxnSpPr>
            <a:cxnSpLocks noChangeShapeType="1"/>
            <a:stCxn id="12293" idx="3"/>
            <a:endCxn id="12294" idx="1"/>
          </p:cNvCxnSpPr>
          <p:nvPr/>
        </p:nvCxnSpPr>
        <p:spPr bwMode="auto">
          <a:xfrm>
            <a:off x="1752600" y="2743188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0" name="AutoShape 12"/>
          <p:cNvCxnSpPr>
            <a:cxnSpLocks noChangeShapeType="1"/>
            <a:stCxn id="12294" idx="3"/>
            <a:endCxn id="12295" idx="1"/>
          </p:cNvCxnSpPr>
          <p:nvPr/>
        </p:nvCxnSpPr>
        <p:spPr bwMode="auto">
          <a:xfrm>
            <a:off x="3603625" y="2743188"/>
            <a:ext cx="511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1" name="AutoShape 13"/>
          <p:cNvCxnSpPr>
            <a:cxnSpLocks noChangeShapeType="1"/>
            <a:stCxn id="12295" idx="3"/>
            <a:endCxn id="12297" idx="1"/>
          </p:cNvCxnSpPr>
          <p:nvPr/>
        </p:nvCxnSpPr>
        <p:spPr bwMode="auto">
          <a:xfrm>
            <a:off x="5562600" y="2743188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2" name="AutoShape 14"/>
          <p:cNvCxnSpPr>
            <a:cxnSpLocks noChangeShapeType="1"/>
            <a:stCxn id="12297" idx="3"/>
            <a:endCxn id="12298" idx="1"/>
          </p:cNvCxnSpPr>
          <p:nvPr/>
        </p:nvCxnSpPr>
        <p:spPr bwMode="auto">
          <a:xfrm>
            <a:off x="7413625" y="2743188"/>
            <a:ext cx="511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286000" y="3548050"/>
            <a:ext cx="13716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key</a:t>
            </a:r>
            <a:r>
              <a:rPr lang="en-GB" sz="1800" b="1">
                <a:solidFill>
                  <a:srgbClr val="993300"/>
                </a:solidFill>
              </a:rPr>
              <a:t> k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096000" y="35480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key</a:t>
            </a:r>
            <a:r>
              <a:rPr lang="en-GB" sz="1800" b="1">
                <a:solidFill>
                  <a:srgbClr val="993300"/>
                </a:solidFill>
              </a:rPr>
              <a:t> k</a:t>
            </a:r>
            <a:endParaRPr lang="en-US" sz="1800" b="1">
              <a:solidFill>
                <a:srgbClr val="993300"/>
              </a:solidFill>
            </a:endParaRPr>
          </a:p>
        </p:txBody>
      </p:sp>
      <p:cxnSp>
        <p:nvCxnSpPr>
          <p:cNvPr id="12305" name="AutoShape 17"/>
          <p:cNvCxnSpPr>
            <a:cxnSpLocks noChangeShapeType="1"/>
            <a:stCxn id="12303" idx="0"/>
          </p:cNvCxnSpPr>
          <p:nvPr/>
        </p:nvCxnSpPr>
        <p:spPr bwMode="auto">
          <a:xfrm flipH="1" flipV="1">
            <a:off x="2970213" y="3081325"/>
            <a:ext cx="1587" cy="466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6" name="AutoShape 18"/>
          <p:cNvCxnSpPr>
            <a:cxnSpLocks noChangeShapeType="1"/>
            <a:stCxn id="12304" idx="0"/>
          </p:cNvCxnSpPr>
          <p:nvPr/>
        </p:nvCxnSpPr>
        <p:spPr bwMode="auto">
          <a:xfrm flipH="1" flipV="1">
            <a:off x="6818313" y="3144825"/>
            <a:ext cx="1587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21" name="Picture 5" descr="MCj043594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714752"/>
            <a:ext cx="1285884" cy="889034"/>
          </a:xfrm>
          <a:prstGeom prst="rect">
            <a:avLst/>
          </a:prstGeom>
          <a:noFill/>
        </p:spPr>
      </p:pic>
      <p:cxnSp>
        <p:nvCxnSpPr>
          <p:cNvPr id="22" name="AutoShape 29"/>
          <p:cNvCxnSpPr>
            <a:cxnSpLocks noChangeShapeType="1"/>
            <a:endCxn id="21" idx="0"/>
          </p:cNvCxnSpPr>
          <p:nvPr/>
        </p:nvCxnSpPr>
        <p:spPr bwMode="auto">
          <a:xfrm rot="5400000">
            <a:off x="4360064" y="3288500"/>
            <a:ext cx="781064" cy="714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486400" y="4191000"/>
            <a:ext cx="2286017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/>
              <a:t>doesn’t know </a:t>
            </a:r>
            <a:r>
              <a:rPr lang="en-GB" sz="2000" b="1" dirty="0">
                <a:solidFill>
                  <a:srgbClr val="C00000"/>
                </a:solidFill>
              </a:rPr>
              <a:t>k</a:t>
            </a:r>
            <a:r>
              <a:rPr lang="en-GB" sz="2000" b="1" dirty="0"/>
              <a:t> </a:t>
            </a:r>
            <a:r>
              <a:rPr lang="en-GB" sz="2000" dirty="0"/>
              <a:t>should not learn </a:t>
            </a:r>
            <a:r>
              <a:rPr lang="en-GB" sz="2000" b="1" dirty="0">
                <a:solidFill>
                  <a:srgbClr val="C00000"/>
                </a:solidFill>
              </a:rPr>
              <a:t>m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5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animBg="1"/>
      <p:bldP spid="12304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433654" cy="1143000"/>
          </a:xfrm>
        </p:spPr>
        <p:txBody>
          <a:bodyPr/>
          <a:lstStyle/>
          <a:p>
            <a:r>
              <a:rPr lang="en-GB" dirty="0"/>
              <a:t>A mathematical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27453"/>
            <a:ext cx="8429684" cy="1428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en-US" sz="2400" b="1" i="1" dirty="0"/>
              <a:t> </a:t>
            </a:r>
            <a:r>
              <a:rPr lang="en-US" sz="2400" dirty="0"/>
              <a:t> </a:t>
            </a:r>
            <a:r>
              <a:rPr lang="pl-PL" sz="2400" dirty="0"/>
              <a:t>– </a:t>
            </a:r>
            <a:r>
              <a:rPr lang="pl-PL" sz="2400" b="1" dirty="0">
                <a:solidFill>
                  <a:srgbClr val="002060"/>
                </a:solidFill>
              </a:rPr>
              <a:t>key</a:t>
            </a:r>
            <a:r>
              <a:rPr lang="pl-PL" sz="2400" dirty="0"/>
              <a:t> space</a:t>
            </a:r>
            <a:r>
              <a:rPr lang="en-US" sz="2400" dirty="0"/>
              <a:t>:                       </a:t>
            </a:r>
          </a:p>
          <a:p>
            <a:pPr>
              <a:buNone/>
            </a:pPr>
            <a:r>
              <a:rPr lang="pl-PL" sz="2400" b="1" dirty="0">
                <a:solidFill>
                  <a:srgbClr val="C00000"/>
                </a:solidFill>
                <a:latin typeface="Lucida Calligraphy"/>
              </a:rPr>
              <a:t>M</a:t>
            </a:r>
            <a:r>
              <a:rPr lang="pl-PL" sz="2400" b="1" i="1" dirty="0"/>
              <a:t> </a:t>
            </a:r>
            <a:r>
              <a:rPr lang="pl-PL" sz="2400" dirty="0"/>
              <a:t>– </a:t>
            </a:r>
            <a:r>
              <a:rPr lang="pl-PL" sz="2400" b="1" dirty="0">
                <a:solidFill>
                  <a:srgbClr val="002060"/>
                </a:solidFill>
              </a:rPr>
              <a:t>plaintext</a:t>
            </a:r>
            <a:r>
              <a:rPr lang="pl-PL" sz="2400" dirty="0"/>
              <a:t> space</a:t>
            </a:r>
            <a:r>
              <a:rPr lang="en-US" sz="2400" dirty="0"/>
              <a:t>              </a:t>
            </a:r>
          </a:p>
          <a:p>
            <a:pPr>
              <a:buNone/>
            </a:pPr>
            <a:r>
              <a:rPr lang="pl-PL" sz="2400" b="1" dirty="0">
                <a:solidFill>
                  <a:srgbClr val="C00000"/>
                </a:solidFill>
                <a:latin typeface="Lucida Calligraphy"/>
              </a:rPr>
              <a:t>C</a:t>
            </a:r>
            <a:r>
              <a:rPr lang="pl-PL" sz="2400" b="1" i="1" dirty="0"/>
              <a:t> </a:t>
            </a:r>
            <a:r>
              <a:rPr lang="pl-PL" sz="2400" dirty="0"/>
              <a:t> - </a:t>
            </a:r>
            <a:r>
              <a:rPr lang="pl-PL" sz="2400" b="1" dirty="0">
                <a:solidFill>
                  <a:srgbClr val="002060"/>
                </a:solidFill>
              </a:rPr>
              <a:t>ciphertext</a:t>
            </a:r>
            <a:r>
              <a:rPr lang="pl-PL" sz="2400" dirty="0"/>
              <a:t> space</a:t>
            </a:r>
          </a:p>
          <a:p>
            <a:pPr>
              <a:buNone/>
            </a:pPr>
            <a:endParaRPr lang="pl-PL" sz="2400" b="1" dirty="0">
              <a:latin typeface="Gill Sans MT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7158" y="2699089"/>
            <a:ext cx="8433654" cy="1357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encryption scheme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 pair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(Enc,Dec)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Enc : </a:t>
            </a:r>
            <a:r>
              <a:rPr kumimoji="0" lang="pl-PL" sz="24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alligraphy"/>
              </a:rPr>
              <a:t>K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× </a:t>
            </a:r>
            <a:r>
              <a:rPr kumimoji="0" lang="pl-PL" sz="24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alligraphy"/>
              </a:rPr>
              <a:t>M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→ </a:t>
            </a:r>
            <a:r>
              <a:rPr kumimoji="0" lang="pl-PL" sz="24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alligraphy"/>
              </a:rPr>
              <a:t>C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is an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encryption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algorithm,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Dec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: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alligraphy"/>
              </a:rPr>
              <a:t>K</a:t>
            </a:r>
            <a:r>
              <a:rPr kumimoji="0" lang="pl-PL" sz="24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× </a:t>
            </a:r>
            <a:r>
              <a:rPr kumimoji="0" lang="pl-PL" sz="24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alligraphy"/>
              </a:rPr>
              <a:t>C</a:t>
            </a:r>
            <a:r>
              <a:rPr kumimoji="0" lang="pl-PL" sz="24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</a:t>
            </a:r>
            <a:r>
              <a:rPr kumimoji="0" lang="pl-PL" sz="24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Calligraphy"/>
              </a:rPr>
              <a:t>M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decryption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7158" y="4199287"/>
            <a:ext cx="8433654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We will sometimes write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Enc</a:t>
            </a:r>
            <a:r>
              <a:rPr kumimoji="0" lang="pl-PL" sz="24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k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(m)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and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Dec</a:t>
            </a:r>
            <a:r>
              <a:rPr kumimoji="0" lang="pl-PL" sz="24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k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instead of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Enc(k,m)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and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Dec(k,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c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66" y="5429264"/>
            <a:ext cx="6500858" cy="1000274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u="sng" dirty="0">
                <a:solidFill>
                  <a:srgbClr val="002060"/>
                </a:solidFill>
              </a:rPr>
              <a:t>Correctness</a:t>
            </a:r>
          </a:p>
          <a:p>
            <a:pPr algn="ctr"/>
            <a:endParaRPr lang="pl-PL" sz="1100" u="sng" dirty="0">
              <a:solidFill>
                <a:srgbClr val="002060"/>
              </a:solidFill>
            </a:endParaRPr>
          </a:p>
          <a:p>
            <a:pPr algn="ctr"/>
            <a:r>
              <a:rPr lang="pl-PL" sz="2400" dirty="0"/>
              <a:t>for every </a:t>
            </a:r>
            <a:r>
              <a:rPr lang="pl-PL" sz="2400" b="1" dirty="0">
                <a:solidFill>
                  <a:srgbClr val="C00000"/>
                </a:solidFill>
              </a:rPr>
              <a:t>k</a:t>
            </a:r>
            <a:r>
              <a:rPr lang="en-US" sz="2400" b="1" dirty="0">
                <a:solidFill>
                  <a:srgbClr val="C00000"/>
                </a:solidFill>
              </a:rPr>
              <a:t>, m</a:t>
            </a:r>
            <a:r>
              <a:rPr lang="pl-PL" sz="2400" dirty="0"/>
              <a:t> we should have </a:t>
            </a:r>
            <a:r>
              <a:rPr lang="pl-PL" sz="2400" b="1" dirty="0">
                <a:solidFill>
                  <a:srgbClr val="C00000"/>
                </a:solidFill>
              </a:rPr>
              <a:t>Dec</a:t>
            </a:r>
            <a:r>
              <a:rPr lang="pl-PL" sz="2400" b="1" baseline="-25000" dirty="0">
                <a:solidFill>
                  <a:srgbClr val="C00000"/>
                </a:solidFill>
              </a:rPr>
              <a:t>k</a:t>
            </a:r>
            <a:r>
              <a:rPr lang="pl-PL" sz="2400" b="1" dirty="0">
                <a:solidFill>
                  <a:srgbClr val="C00000"/>
                </a:solidFill>
              </a:rPr>
              <a:t>(Enc</a:t>
            </a:r>
            <a:r>
              <a:rPr lang="pl-PL" sz="2400" b="1" baseline="-25000" dirty="0">
                <a:solidFill>
                  <a:srgbClr val="C00000"/>
                </a:solidFill>
              </a:rPr>
              <a:t>k</a:t>
            </a:r>
            <a:r>
              <a:rPr lang="pl-PL" sz="2400" b="1" dirty="0">
                <a:solidFill>
                  <a:srgbClr val="C00000"/>
                </a:solidFill>
              </a:rPr>
              <a:t>(m)) = m</a:t>
            </a:r>
            <a:r>
              <a:rPr lang="pl-PL" sz="2400" dirty="0">
                <a:solidFill>
                  <a:schemeClr val="tx1"/>
                </a:solidFill>
                <a:latin typeface="Gill Sans MT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299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en-US" dirty="0"/>
              <a:t>Idea 1:  Shift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pl-PL" sz="2400" b="1" dirty="0">
                <a:solidFill>
                  <a:srgbClr val="C00000"/>
                </a:solidFill>
                <a:latin typeface="Lucida Calligraphy"/>
              </a:rPr>
              <a:t>M</a:t>
            </a:r>
            <a:r>
              <a:rPr lang="en-US" sz="2400" b="1" dirty="0">
                <a:solidFill>
                  <a:srgbClr val="C00000"/>
                </a:solidFill>
                <a:latin typeface="Lucida Calligraphy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=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words over alphabet </a:t>
            </a:r>
            <a:r>
              <a:rPr lang="it-IT" sz="2400" b="1" dirty="0">
                <a:solidFill>
                  <a:srgbClr val="C00000"/>
                </a:solidFill>
                <a:latin typeface="+mj-lt"/>
              </a:rPr>
              <a:t>{A,...,Z} </a:t>
            </a:r>
            <a:r>
              <a:rPr lang="it-IT" sz="2400" b="1" dirty="0">
                <a:solidFill>
                  <a:srgbClr val="C00000"/>
                </a:solidFill>
                <a:latin typeface="Arial"/>
                <a:cs typeface="Arial"/>
              </a:rPr>
              <a:t>≈ </a:t>
            </a:r>
            <a:r>
              <a:rPr lang="it-IT" sz="2400" b="1" dirty="0">
                <a:solidFill>
                  <a:srgbClr val="C00000"/>
                </a:solidFill>
              </a:rPr>
              <a:t>{0,...,25} 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Lucida Calligraphy"/>
              </a:rPr>
              <a:t>K </a:t>
            </a:r>
            <a:r>
              <a:rPr lang="en-US" sz="2400" b="1" dirty="0">
                <a:solidFill>
                  <a:srgbClr val="C00000"/>
                </a:solidFill>
              </a:rPr>
              <a:t>= </a:t>
            </a:r>
            <a:r>
              <a:rPr lang="it-IT" sz="2400" b="1" dirty="0">
                <a:solidFill>
                  <a:srgbClr val="C00000"/>
                </a:solidFill>
              </a:rPr>
              <a:t>{0,...,25} </a:t>
            </a:r>
          </a:p>
          <a:p>
            <a:pPr>
              <a:buNone/>
            </a:pPr>
            <a:endParaRPr lang="en-US" sz="2400" dirty="0"/>
          </a:p>
          <a:p>
            <a:pPr algn="ctr">
              <a:buNone/>
            </a:pPr>
            <a:r>
              <a:rPr lang="it-IT" sz="2400" b="1" dirty="0">
                <a:solidFill>
                  <a:srgbClr val="C00000"/>
                </a:solidFill>
              </a:rPr>
              <a:t>Enc</a:t>
            </a:r>
            <a:r>
              <a:rPr lang="it-IT" sz="2400" b="1" baseline="-25000" dirty="0">
                <a:solidFill>
                  <a:srgbClr val="C00000"/>
                </a:solidFill>
              </a:rPr>
              <a:t>k</a:t>
            </a:r>
            <a:r>
              <a:rPr lang="it-IT" sz="2400" b="1" dirty="0">
                <a:solidFill>
                  <a:srgbClr val="C00000"/>
                </a:solidFill>
              </a:rPr>
              <a:t>(m</a:t>
            </a:r>
            <a:r>
              <a:rPr lang="it-IT" sz="2400" b="1" baseline="-25000" dirty="0">
                <a:solidFill>
                  <a:srgbClr val="C00000"/>
                </a:solidFill>
              </a:rPr>
              <a:t>0</a:t>
            </a:r>
            <a:r>
              <a:rPr lang="it-IT" sz="2400" b="1" dirty="0">
                <a:solidFill>
                  <a:srgbClr val="C00000"/>
                </a:solidFill>
              </a:rPr>
              <a:t>,...,m</a:t>
            </a:r>
            <a:r>
              <a:rPr lang="it-IT" sz="2400" b="1" baseline="-25000" dirty="0">
                <a:solidFill>
                  <a:srgbClr val="C00000"/>
                </a:solidFill>
              </a:rPr>
              <a:t>n</a:t>
            </a:r>
            <a:r>
              <a:rPr lang="it-IT" sz="2400" b="1" dirty="0">
                <a:solidFill>
                  <a:srgbClr val="C00000"/>
                </a:solidFill>
              </a:rPr>
              <a:t>) = (k+m</a:t>
            </a:r>
            <a:r>
              <a:rPr lang="it-IT" sz="2400" b="1" baseline="-25000" dirty="0">
                <a:solidFill>
                  <a:srgbClr val="C00000"/>
                </a:solidFill>
              </a:rPr>
              <a:t>0</a:t>
            </a:r>
            <a:r>
              <a:rPr lang="it-IT" sz="2400" b="1" dirty="0">
                <a:solidFill>
                  <a:srgbClr val="C00000"/>
                </a:solidFill>
              </a:rPr>
              <a:t> mod 26,..., k+m</a:t>
            </a:r>
            <a:r>
              <a:rPr lang="it-IT" sz="2400" b="1" baseline="-25000" dirty="0">
                <a:solidFill>
                  <a:srgbClr val="C00000"/>
                </a:solidFill>
              </a:rPr>
              <a:t>n</a:t>
            </a:r>
            <a:r>
              <a:rPr lang="it-IT" sz="2400" b="1" dirty="0">
                <a:solidFill>
                  <a:srgbClr val="C00000"/>
                </a:solidFill>
              </a:rPr>
              <a:t> mod 26)</a:t>
            </a:r>
          </a:p>
          <a:p>
            <a:pPr algn="ctr">
              <a:buNone/>
            </a:pPr>
            <a:r>
              <a:rPr lang="it-IT" sz="2400" b="1" dirty="0">
                <a:solidFill>
                  <a:srgbClr val="C00000"/>
                </a:solidFill>
              </a:rPr>
              <a:t>Dec</a:t>
            </a:r>
            <a:r>
              <a:rPr lang="it-IT" sz="2400" b="1" baseline="-25000" dirty="0">
                <a:solidFill>
                  <a:srgbClr val="C00000"/>
                </a:solidFill>
              </a:rPr>
              <a:t>k</a:t>
            </a:r>
            <a:r>
              <a:rPr lang="it-IT" sz="2400" b="1" dirty="0">
                <a:solidFill>
                  <a:srgbClr val="C00000"/>
                </a:solidFill>
              </a:rPr>
              <a:t>(c</a:t>
            </a:r>
            <a:r>
              <a:rPr lang="it-IT" sz="2400" b="1" baseline="-25000" dirty="0">
                <a:solidFill>
                  <a:srgbClr val="C00000"/>
                </a:solidFill>
              </a:rPr>
              <a:t>0</a:t>
            </a:r>
            <a:r>
              <a:rPr lang="it-IT" sz="2400" b="1" dirty="0">
                <a:solidFill>
                  <a:srgbClr val="C00000"/>
                </a:solidFill>
              </a:rPr>
              <a:t>,...,c</a:t>
            </a:r>
            <a:r>
              <a:rPr lang="it-IT" sz="2400" b="1" baseline="-25000" dirty="0">
                <a:solidFill>
                  <a:srgbClr val="C00000"/>
                </a:solidFill>
              </a:rPr>
              <a:t>n</a:t>
            </a:r>
            <a:r>
              <a:rPr lang="it-IT" sz="2400" b="1" dirty="0">
                <a:solidFill>
                  <a:srgbClr val="C00000"/>
                </a:solidFill>
              </a:rPr>
              <a:t>) = (c</a:t>
            </a:r>
            <a:r>
              <a:rPr lang="it-IT" sz="2400" b="1" baseline="-25000" dirty="0">
                <a:solidFill>
                  <a:srgbClr val="C00000"/>
                </a:solidFill>
              </a:rPr>
              <a:t>0</a:t>
            </a:r>
            <a:r>
              <a:rPr lang="it-IT" sz="2400" b="1" dirty="0">
                <a:solidFill>
                  <a:srgbClr val="C00000"/>
                </a:solidFill>
              </a:rPr>
              <a:t> –k mod 26,..., c</a:t>
            </a:r>
            <a:r>
              <a:rPr lang="it-IT" sz="2400" b="1" baseline="-25000" dirty="0">
                <a:solidFill>
                  <a:srgbClr val="C00000"/>
                </a:solidFill>
              </a:rPr>
              <a:t>n</a:t>
            </a:r>
            <a:r>
              <a:rPr lang="it-IT" sz="2400" b="1" dirty="0">
                <a:solidFill>
                  <a:srgbClr val="C00000"/>
                </a:solidFill>
              </a:rPr>
              <a:t> –k mod 26)</a:t>
            </a:r>
          </a:p>
          <a:p>
            <a:pPr algn="ctr">
              <a:buNone/>
            </a:pPr>
            <a:endParaRPr lang="it-IT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786322"/>
            <a:ext cx="3048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14818"/>
            <a:ext cx="13668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57422" y="492919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Cesar: </a:t>
            </a:r>
            <a:r>
              <a:rPr lang="it-IT" sz="2400" b="1" dirty="0">
                <a:solidFill>
                  <a:srgbClr val="C00000"/>
                </a:solidFill>
              </a:rPr>
              <a:t>k = 3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91200"/>
          </a:xfrm>
        </p:spPr>
        <p:txBody>
          <a:bodyPr>
            <a:normAutofit/>
          </a:bodyPr>
          <a:lstStyle/>
          <a:p>
            <a:pPr marL="2286000" lvl="5" indent="0">
              <a:buNone/>
            </a:pPr>
            <a:endParaRPr lang="en-US" sz="1200" dirty="0"/>
          </a:p>
          <a:p>
            <a:r>
              <a:rPr lang="en-US" dirty="0"/>
              <a:t>Grading:</a:t>
            </a:r>
          </a:p>
          <a:p>
            <a:pPr lvl="1"/>
            <a:r>
              <a:rPr lang="en-US" dirty="0"/>
              <a:t>Problem Sets: 70%, </a:t>
            </a:r>
          </a:p>
          <a:p>
            <a:pPr lvl="1"/>
            <a:r>
              <a:rPr lang="en-US" dirty="0"/>
              <a:t>Final (Project?) 30%, </a:t>
            </a:r>
          </a:p>
          <a:p>
            <a:pPr lvl="1"/>
            <a:r>
              <a:rPr lang="en-US" dirty="0"/>
              <a:t>Participation: 10%.   </a:t>
            </a:r>
            <a:endParaRPr lang="en-US" b="1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Office Hours:  e-mail 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required textbook. Rely on notes from prior iteration, slides (first few lectures), online resources.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05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GB" dirty="0"/>
              <a:t>Security of the shift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286808" cy="97154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How to break the shift cipher?</a:t>
            </a:r>
          </a:p>
          <a:p>
            <a:pPr algn="r">
              <a:buNone/>
            </a:pPr>
            <a:r>
              <a:rPr lang="en-US" dirty="0"/>
              <a:t>Check all possible keys!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480" y="2643182"/>
            <a:ext cx="6896232" cy="267765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Let </a:t>
            </a:r>
            <a:r>
              <a:rPr lang="en-US" sz="2400" b="1" dirty="0">
                <a:solidFill>
                  <a:srgbClr val="C00000"/>
                </a:solidFill>
              </a:rPr>
              <a:t>c</a:t>
            </a:r>
            <a:r>
              <a:rPr lang="en-US" sz="2400" b="1" dirty="0"/>
              <a:t> </a:t>
            </a:r>
            <a:r>
              <a:rPr lang="en-US" sz="2400" dirty="0"/>
              <a:t>be a </a:t>
            </a:r>
            <a:r>
              <a:rPr lang="en-US" sz="2400" dirty="0" err="1"/>
              <a:t>ciphertext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For every </a:t>
            </a:r>
            <a:r>
              <a:rPr lang="en-US" sz="2000" b="1" dirty="0">
                <a:solidFill>
                  <a:srgbClr val="C00000"/>
                </a:solidFill>
              </a:rPr>
              <a:t>k </a:t>
            </a:r>
            <a:r>
              <a:rPr lang="az-Cyrl-AZ" sz="1400" b="1" dirty="0">
                <a:solidFill>
                  <a:srgbClr val="C00000"/>
                </a:solidFill>
                <a:latin typeface="Arial"/>
                <a:cs typeface="Arial"/>
              </a:rPr>
              <a:t>Є</a:t>
            </a:r>
            <a:r>
              <a:rPr lang="en-US"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it-IT" sz="2000" b="1" dirty="0">
                <a:solidFill>
                  <a:srgbClr val="C00000"/>
                </a:solidFill>
                <a:latin typeface="Arial"/>
                <a:cs typeface="Arial"/>
              </a:rPr>
              <a:t>{0,...,25} </a:t>
            </a:r>
            <a:r>
              <a:rPr lang="it-IT" sz="2400" dirty="0" err="1">
                <a:cs typeface="Arial"/>
              </a:rPr>
              <a:t>check</a:t>
            </a:r>
            <a:r>
              <a:rPr lang="it-IT" sz="2400" dirty="0">
                <a:cs typeface="Arial"/>
              </a:rPr>
              <a:t> </a:t>
            </a:r>
            <a:r>
              <a:rPr lang="it-IT" sz="2400" dirty="0" err="1">
                <a:cs typeface="Arial"/>
              </a:rPr>
              <a:t>if</a:t>
            </a:r>
            <a:r>
              <a:rPr lang="it-IT" sz="2400" dirty="0">
                <a:cs typeface="Arial"/>
              </a:rPr>
              <a:t> </a:t>
            </a:r>
            <a:r>
              <a:rPr lang="it-IT" sz="2400" b="1" dirty="0">
                <a:solidFill>
                  <a:srgbClr val="C00000"/>
                </a:solidFill>
                <a:cs typeface="Arial"/>
              </a:rPr>
              <a:t>Dec</a:t>
            </a:r>
            <a:r>
              <a:rPr lang="it-IT" sz="2400" b="1" baseline="-25000" dirty="0">
                <a:solidFill>
                  <a:srgbClr val="C00000"/>
                </a:solidFill>
                <a:cs typeface="Arial"/>
              </a:rPr>
              <a:t>k</a:t>
            </a:r>
            <a:r>
              <a:rPr lang="it-IT" sz="2400" b="1" dirty="0">
                <a:solidFill>
                  <a:srgbClr val="C00000"/>
                </a:solidFill>
                <a:cs typeface="Arial"/>
              </a:rPr>
              <a:t>(c) </a:t>
            </a:r>
            <a:r>
              <a:rPr lang="it-IT" sz="2400" dirty="0">
                <a:cs typeface="Arial"/>
              </a:rPr>
              <a:t>“</a:t>
            </a:r>
            <a:r>
              <a:rPr lang="it-IT" sz="2400" dirty="0" err="1">
                <a:cs typeface="Arial"/>
              </a:rPr>
              <a:t>makes</a:t>
            </a:r>
            <a:r>
              <a:rPr lang="it-IT" sz="2400" dirty="0">
                <a:cs typeface="Arial"/>
              </a:rPr>
              <a:t> </a:t>
            </a:r>
            <a:r>
              <a:rPr lang="it-IT" sz="2400" dirty="0" err="1">
                <a:cs typeface="Arial"/>
              </a:rPr>
              <a:t>sense</a:t>
            </a:r>
            <a:r>
              <a:rPr lang="it-IT" sz="2400" dirty="0">
                <a:cs typeface="Arial"/>
              </a:rPr>
              <a:t>”.</a:t>
            </a:r>
          </a:p>
          <a:p>
            <a:endParaRPr lang="it-IT" sz="2400" dirty="0">
              <a:cs typeface="Arial"/>
            </a:endParaRPr>
          </a:p>
          <a:p>
            <a:r>
              <a:rPr lang="en-US" sz="2400" dirty="0">
                <a:cs typeface="Arial"/>
              </a:rPr>
              <a:t>Most probably only one such </a:t>
            </a:r>
            <a:r>
              <a:rPr lang="en-US" sz="2400" b="1" dirty="0">
                <a:solidFill>
                  <a:srgbClr val="C00000"/>
                </a:solidFill>
                <a:cs typeface="Arial"/>
              </a:rPr>
              <a:t>k</a:t>
            </a:r>
            <a:r>
              <a:rPr lang="en-US" sz="2400" dirty="0">
                <a:cs typeface="Arial"/>
              </a:rPr>
              <a:t> exists.</a:t>
            </a:r>
          </a:p>
          <a:p>
            <a:endParaRPr lang="en-US" sz="2400" dirty="0">
              <a:cs typeface="Arial"/>
            </a:endParaRPr>
          </a:p>
          <a:p>
            <a:r>
              <a:rPr lang="en-US" sz="2400" dirty="0">
                <a:cs typeface="Arial"/>
              </a:rPr>
              <a:t>Thus </a:t>
            </a:r>
            <a:r>
              <a:rPr lang="en-US" sz="2400" b="1" dirty="0">
                <a:solidFill>
                  <a:srgbClr val="C00000"/>
                </a:solidFill>
                <a:cs typeface="Arial"/>
              </a:rPr>
              <a:t>Dec</a:t>
            </a:r>
            <a:r>
              <a:rPr lang="en-US" sz="2400" b="1" baseline="-25000" dirty="0">
                <a:solidFill>
                  <a:srgbClr val="C00000"/>
                </a:solidFill>
                <a:cs typeface="Arial"/>
              </a:rPr>
              <a:t>k</a:t>
            </a:r>
            <a:r>
              <a:rPr lang="en-US" sz="2400" b="1" dirty="0">
                <a:solidFill>
                  <a:srgbClr val="C00000"/>
                </a:solidFill>
                <a:cs typeface="Arial"/>
              </a:rPr>
              <a:t>(c)</a:t>
            </a:r>
            <a:r>
              <a:rPr lang="en-US" sz="2400" b="1" dirty="0">
                <a:cs typeface="Arial"/>
              </a:rPr>
              <a:t> </a:t>
            </a:r>
            <a:r>
              <a:rPr lang="en-US" sz="2400" dirty="0">
                <a:cs typeface="Arial"/>
              </a:rPr>
              <a:t>is the message</a:t>
            </a:r>
            <a:r>
              <a:rPr lang="en-US" sz="2400" b="1" dirty="0">
                <a:cs typeface="Arial"/>
              </a:rPr>
              <a:t>.</a:t>
            </a:r>
            <a:endParaRPr lang="en-US" sz="20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4282" y="5643578"/>
            <a:ext cx="842968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800" dirty="0"/>
              <a:t>This is called</a:t>
            </a:r>
            <a:r>
              <a:rPr lang="pl-PL" sz="2800" dirty="0"/>
              <a:t> a </a:t>
            </a:r>
            <a:r>
              <a:rPr lang="en-GB" sz="2800" b="1" dirty="0">
                <a:solidFill>
                  <a:srgbClr val="C00000"/>
                </a:solidFill>
              </a:rPr>
              <a:t>brute force attack</a:t>
            </a:r>
            <a:r>
              <a:rPr lang="en-GB" sz="2800" dirty="0"/>
              <a:t>.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400" b="1" u="sng" dirty="0">
                <a:solidFill>
                  <a:srgbClr val="003366"/>
                </a:solidFill>
              </a:rPr>
              <a:t>Moral:</a:t>
            </a:r>
            <a:r>
              <a:rPr lang="en-GB" sz="2800" u="sng" dirty="0"/>
              <a:t> </a:t>
            </a:r>
            <a:r>
              <a:rPr lang="en-GB" sz="2400" u="sng" dirty="0"/>
              <a:t>the key space needs to be large!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A4A2-F92E-46D0-BEB0-7CDCD2E3FC41}" type="slidenum">
              <a:rPr lang="it-IT"/>
              <a:pPr/>
              <a:t>21</a:t>
            </a:fld>
            <a:endParaRPr lang="it-IT"/>
          </a:p>
        </p:txBody>
      </p:sp>
      <p:sp>
        <p:nvSpPr>
          <p:cNvPr id="20781" name="Rectangle 301"/>
          <p:cNvSpPr>
            <a:spLocks noChangeArrowheads="1"/>
          </p:cNvSpPr>
          <p:nvPr/>
        </p:nvSpPr>
        <p:spPr bwMode="auto">
          <a:xfrm>
            <a:off x="0" y="2819400"/>
            <a:ext cx="9144000" cy="1981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US" dirty="0"/>
              <a:t>Idea 2: </a:t>
            </a:r>
            <a:r>
              <a:rPr lang="en-GB" dirty="0"/>
              <a:t>Substitution cipher</a:t>
            </a:r>
            <a:endParaRPr lang="en-US" dirty="0"/>
          </a:p>
        </p:txBody>
      </p:sp>
      <p:graphicFrame>
        <p:nvGraphicFramePr>
          <p:cNvPr id="20748" name="Group 268"/>
          <p:cNvGraphicFramePr>
            <a:graphicFrameLocks noGrp="1"/>
          </p:cNvGraphicFramePr>
          <p:nvPr>
            <p:ph sz="half" idx="1"/>
          </p:nvPr>
        </p:nvGraphicFramePr>
        <p:xfrm>
          <a:off x="457200" y="3048000"/>
          <a:ext cx="8458200" cy="457200"/>
        </p:xfrm>
        <a:graphic>
          <a:graphicData uri="http://schemas.openxmlformats.org/drawingml/2006/table">
            <a:tbl>
              <a:tblPr/>
              <a:tblGrid>
                <a:gridCol w="338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J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Z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751" name="Group 271"/>
          <p:cNvGraphicFramePr>
            <a:graphicFrameLocks noGrp="1"/>
          </p:cNvGraphicFramePr>
          <p:nvPr>
            <p:ph sz="half" idx="2"/>
          </p:nvPr>
        </p:nvGraphicFramePr>
        <p:xfrm>
          <a:off x="457200" y="4114800"/>
          <a:ext cx="8458200" cy="396240"/>
        </p:xfrm>
        <a:graphic>
          <a:graphicData uri="http://schemas.openxmlformats.org/drawingml/2006/table">
            <a:tbl>
              <a:tblPr/>
              <a:tblGrid>
                <a:gridCol w="338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J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X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Z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0753" name="AutoShape 273"/>
          <p:cNvCxnSpPr>
            <a:cxnSpLocks noChangeShapeType="1"/>
          </p:cNvCxnSpPr>
          <p:nvPr/>
        </p:nvCxnSpPr>
        <p:spPr bwMode="auto">
          <a:xfrm>
            <a:off x="627063" y="35052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4" name="AutoShape 274"/>
          <p:cNvCxnSpPr>
            <a:cxnSpLocks noChangeShapeType="1"/>
          </p:cNvCxnSpPr>
          <p:nvPr/>
        </p:nvCxnSpPr>
        <p:spPr bwMode="auto">
          <a:xfrm flipH="1">
            <a:off x="2319338" y="3505200"/>
            <a:ext cx="67627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5" name="AutoShape 275"/>
          <p:cNvCxnSpPr>
            <a:cxnSpLocks noChangeShapeType="1"/>
          </p:cNvCxnSpPr>
          <p:nvPr/>
        </p:nvCxnSpPr>
        <p:spPr bwMode="auto">
          <a:xfrm>
            <a:off x="965200" y="3505200"/>
            <a:ext cx="4059238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6" name="AutoShape 276"/>
          <p:cNvCxnSpPr>
            <a:cxnSpLocks noChangeShapeType="1"/>
          </p:cNvCxnSpPr>
          <p:nvPr/>
        </p:nvCxnSpPr>
        <p:spPr bwMode="auto">
          <a:xfrm flipH="1">
            <a:off x="965200" y="3505200"/>
            <a:ext cx="7112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7" name="AutoShape 277"/>
          <p:cNvCxnSpPr>
            <a:cxnSpLocks noChangeShapeType="1"/>
          </p:cNvCxnSpPr>
          <p:nvPr/>
        </p:nvCxnSpPr>
        <p:spPr bwMode="auto">
          <a:xfrm>
            <a:off x="1303338" y="3505200"/>
            <a:ext cx="677862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8" name="AutoShape 278"/>
          <p:cNvCxnSpPr>
            <a:cxnSpLocks noChangeShapeType="1"/>
          </p:cNvCxnSpPr>
          <p:nvPr/>
        </p:nvCxnSpPr>
        <p:spPr bwMode="auto">
          <a:xfrm flipH="1">
            <a:off x="1303338" y="3505200"/>
            <a:ext cx="677862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59" name="AutoShape 279"/>
          <p:cNvCxnSpPr>
            <a:cxnSpLocks noChangeShapeType="1"/>
          </p:cNvCxnSpPr>
          <p:nvPr/>
        </p:nvCxnSpPr>
        <p:spPr bwMode="auto">
          <a:xfrm>
            <a:off x="2286000" y="3505200"/>
            <a:ext cx="10477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0" name="AutoShape 280"/>
          <p:cNvCxnSpPr>
            <a:cxnSpLocks noChangeShapeType="1"/>
          </p:cNvCxnSpPr>
          <p:nvPr/>
        </p:nvCxnSpPr>
        <p:spPr bwMode="auto">
          <a:xfrm flipH="1">
            <a:off x="1641475" y="3505200"/>
            <a:ext cx="20923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1" name="AutoShape 281"/>
          <p:cNvCxnSpPr>
            <a:cxnSpLocks noChangeShapeType="1"/>
          </p:cNvCxnSpPr>
          <p:nvPr/>
        </p:nvCxnSpPr>
        <p:spPr bwMode="auto">
          <a:xfrm flipH="1">
            <a:off x="2657475" y="3505200"/>
            <a:ext cx="95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2" name="AutoShape 282"/>
          <p:cNvCxnSpPr>
            <a:cxnSpLocks noChangeShapeType="1"/>
          </p:cNvCxnSpPr>
          <p:nvPr/>
        </p:nvCxnSpPr>
        <p:spPr bwMode="auto">
          <a:xfrm>
            <a:off x="3352800" y="3505200"/>
            <a:ext cx="200977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3" name="AutoShape 283"/>
          <p:cNvCxnSpPr>
            <a:cxnSpLocks noChangeShapeType="1"/>
          </p:cNvCxnSpPr>
          <p:nvPr/>
        </p:nvCxnSpPr>
        <p:spPr bwMode="auto">
          <a:xfrm flipH="1">
            <a:off x="3671888" y="3505200"/>
            <a:ext cx="747712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4" name="AutoShape 284"/>
          <p:cNvCxnSpPr>
            <a:cxnSpLocks noChangeShapeType="1"/>
          </p:cNvCxnSpPr>
          <p:nvPr/>
        </p:nvCxnSpPr>
        <p:spPr bwMode="auto">
          <a:xfrm>
            <a:off x="4724400" y="3505200"/>
            <a:ext cx="976313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5" name="AutoShape 285"/>
          <p:cNvCxnSpPr>
            <a:cxnSpLocks noChangeShapeType="1"/>
          </p:cNvCxnSpPr>
          <p:nvPr/>
        </p:nvCxnSpPr>
        <p:spPr bwMode="auto">
          <a:xfrm>
            <a:off x="4038600" y="3505200"/>
            <a:ext cx="30162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6" name="AutoShape 286"/>
          <p:cNvCxnSpPr>
            <a:cxnSpLocks noChangeShapeType="1"/>
          </p:cNvCxnSpPr>
          <p:nvPr/>
        </p:nvCxnSpPr>
        <p:spPr bwMode="auto">
          <a:xfrm flipH="1">
            <a:off x="4349750" y="3505200"/>
            <a:ext cx="6794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7" name="AutoShape 287"/>
          <p:cNvCxnSpPr>
            <a:cxnSpLocks noChangeShapeType="1"/>
          </p:cNvCxnSpPr>
          <p:nvPr/>
        </p:nvCxnSpPr>
        <p:spPr bwMode="auto">
          <a:xfrm flipH="1">
            <a:off x="4011613" y="3505200"/>
            <a:ext cx="132238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8" name="AutoShape 288"/>
          <p:cNvCxnSpPr>
            <a:cxnSpLocks noChangeShapeType="1"/>
          </p:cNvCxnSpPr>
          <p:nvPr/>
        </p:nvCxnSpPr>
        <p:spPr bwMode="auto">
          <a:xfrm flipH="1">
            <a:off x="2995613" y="3505200"/>
            <a:ext cx="271938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69" name="AutoShape 289"/>
          <p:cNvCxnSpPr>
            <a:cxnSpLocks noChangeShapeType="1"/>
          </p:cNvCxnSpPr>
          <p:nvPr/>
        </p:nvCxnSpPr>
        <p:spPr bwMode="auto">
          <a:xfrm>
            <a:off x="5995988" y="3505200"/>
            <a:ext cx="38258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0" name="AutoShape 290"/>
          <p:cNvCxnSpPr>
            <a:cxnSpLocks noChangeShapeType="1"/>
          </p:cNvCxnSpPr>
          <p:nvPr/>
        </p:nvCxnSpPr>
        <p:spPr bwMode="auto">
          <a:xfrm>
            <a:off x="6453188" y="3505200"/>
            <a:ext cx="2635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1" name="AutoShape 291"/>
          <p:cNvCxnSpPr>
            <a:cxnSpLocks noChangeShapeType="1"/>
          </p:cNvCxnSpPr>
          <p:nvPr/>
        </p:nvCxnSpPr>
        <p:spPr bwMode="auto">
          <a:xfrm>
            <a:off x="6757988" y="3505200"/>
            <a:ext cx="198913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2" name="AutoShape 292"/>
          <p:cNvCxnSpPr>
            <a:cxnSpLocks noChangeShapeType="1"/>
          </p:cNvCxnSpPr>
          <p:nvPr/>
        </p:nvCxnSpPr>
        <p:spPr bwMode="auto">
          <a:xfrm>
            <a:off x="7392988" y="3505200"/>
            <a:ext cx="33813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3" name="AutoShape 293"/>
          <p:cNvCxnSpPr>
            <a:cxnSpLocks noChangeShapeType="1"/>
          </p:cNvCxnSpPr>
          <p:nvPr/>
        </p:nvCxnSpPr>
        <p:spPr bwMode="auto">
          <a:xfrm>
            <a:off x="7010400" y="3505200"/>
            <a:ext cx="382588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4" name="AutoShape 294"/>
          <p:cNvCxnSpPr>
            <a:cxnSpLocks noChangeShapeType="1"/>
          </p:cNvCxnSpPr>
          <p:nvPr/>
        </p:nvCxnSpPr>
        <p:spPr bwMode="auto">
          <a:xfrm>
            <a:off x="8001000" y="3505200"/>
            <a:ext cx="4159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5" name="AutoShape 295"/>
          <p:cNvCxnSpPr>
            <a:cxnSpLocks noChangeShapeType="1"/>
          </p:cNvCxnSpPr>
          <p:nvPr/>
        </p:nvCxnSpPr>
        <p:spPr bwMode="auto">
          <a:xfrm flipH="1">
            <a:off x="6040438" y="3505200"/>
            <a:ext cx="1655762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6" name="AutoShape 296"/>
          <p:cNvCxnSpPr>
            <a:cxnSpLocks noChangeShapeType="1"/>
          </p:cNvCxnSpPr>
          <p:nvPr/>
        </p:nvCxnSpPr>
        <p:spPr bwMode="auto">
          <a:xfrm flipH="1">
            <a:off x="8070850" y="3505200"/>
            <a:ext cx="3111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777" name="AutoShape 297"/>
          <p:cNvCxnSpPr>
            <a:cxnSpLocks noChangeShapeType="1"/>
          </p:cNvCxnSpPr>
          <p:nvPr/>
        </p:nvCxnSpPr>
        <p:spPr bwMode="auto">
          <a:xfrm flipH="1">
            <a:off x="4686300" y="3505200"/>
            <a:ext cx="408305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500034" y="1571612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400" b="1" dirty="0">
                <a:solidFill>
                  <a:srgbClr val="C00000"/>
                </a:solidFill>
                <a:latin typeface="Lucida Calligraphy"/>
              </a:rPr>
              <a:t>M</a:t>
            </a:r>
            <a:r>
              <a:rPr lang="en-US" sz="2400" b="1" dirty="0">
                <a:solidFill>
                  <a:srgbClr val="C00000"/>
                </a:solidFill>
                <a:latin typeface="Lucida Calligraphy"/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= </a:t>
            </a:r>
            <a:r>
              <a:rPr lang="en-US" sz="2400" b="1" dirty="0">
                <a:solidFill>
                  <a:srgbClr val="0070C0"/>
                </a:solidFill>
              </a:rPr>
              <a:t>words over alphabet </a:t>
            </a:r>
            <a:r>
              <a:rPr lang="it-IT" sz="2400" b="1" dirty="0">
                <a:solidFill>
                  <a:srgbClr val="C00000"/>
                </a:solidFill>
              </a:rPr>
              <a:t>{A,...,Z} </a:t>
            </a:r>
            <a:r>
              <a:rPr lang="it-IT" sz="2400" b="1" dirty="0">
                <a:solidFill>
                  <a:srgbClr val="C00000"/>
                </a:solidFill>
                <a:latin typeface="Arial"/>
                <a:cs typeface="Arial"/>
              </a:rPr>
              <a:t>≈ </a:t>
            </a:r>
            <a:r>
              <a:rPr lang="it-IT" sz="2400" b="1" dirty="0">
                <a:solidFill>
                  <a:srgbClr val="C00000"/>
                </a:solidFill>
              </a:rPr>
              <a:t>{0,...,25} 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Lucida Calligraphy"/>
              </a:rPr>
              <a:t>K </a:t>
            </a:r>
            <a:r>
              <a:rPr lang="en-US" sz="2400" b="1" dirty="0">
                <a:solidFill>
                  <a:srgbClr val="C00000"/>
                </a:solidFill>
              </a:rPr>
              <a:t>= </a:t>
            </a:r>
            <a:r>
              <a:rPr lang="en-US" sz="2400" b="1" dirty="0">
                <a:solidFill>
                  <a:srgbClr val="0070C0"/>
                </a:solidFill>
              </a:rPr>
              <a:t>a set of permutations of </a:t>
            </a:r>
            <a:r>
              <a:rPr lang="it-IT" sz="2400" b="1" dirty="0">
                <a:solidFill>
                  <a:srgbClr val="C00000"/>
                </a:solidFill>
              </a:rPr>
              <a:t>{0,...,25}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844" y="3571876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π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43108" y="52149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 err="1">
                <a:solidFill>
                  <a:srgbClr val="C00000"/>
                </a:solidFill>
              </a:rPr>
              <a:t>Enc</a:t>
            </a:r>
            <a:r>
              <a:rPr lang="el-GR" sz="2400" b="1" baseline="-25000" dirty="0">
                <a:solidFill>
                  <a:srgbClr val="C00000"/>
                </a:solidFill>
              </a:rPr>
              <a:t>π</a:t>
            </a:r>
            <a:r>
              <a:rPr lang="it-IT" sz="2400" b="1" dirty="0">
                <a:solidFill>
                  <a:srgbClr val="C00000"/>
                </a:solidFill>
              </a:rPr>
              <a:t>(m</a:t>
            </a:r>
            <a:r>
              <a:rPr lang="it-IT" sz="2400" b="1" baseline="-25000" dirty="0">
                <a:solidFill>
                  <a:srgbClr val="C00000"/>
                </a:solidFill>
              </a:rPr>
              <a:t>0</a:t>
            </a:r>
            <a:r>
              <a:rPr lang="it-IT" sz="2400" b="1" dirty="0">
                <a:solidFill>
                  <a:srgbClr val="C00000"/>
                </a:solidFill>
              </a:rPr>
              <a:t>,...,</a:t>
            </a:r>
            <a:r>
              <a:rPr lang="it-IT" sz="2400" b="1" dirty="0" err="1">
                <a:solidFill>
                  <a:srgbClr val="C00000"/>
                </a:solidFill>
              </a:rPr>
              <a:t>m</a:t>
            </a:r>
            <a:r>
              <a:rPr lang="it-IT" sz="2400" b="1" baseline="-25000" dirty="0" err="1">
                <a:solidFill>
                  <a:srgbClr val="C00000"/>
                </a:solidFill>
              </a:rPr>
              <a:t>n</a:t>
            </a:r>
            <a:r>
              <a:rPr lang="it-IT" sz="2400" b="1" dirty="0">
                <a:solidFill>
                  <a:srgbClr val="C00000"/>
                </a:solidFill>
              </a:rPr>
              <a:t>) = (</a:t>
            </a:r>
            <a:r>
              <a:rPr lang="el-GR" sz="2400" b="1" dirty="0">
                <a:solidFill>
                  <a:srgbClr val="C00000"/>
                </a:solidFill>
              </a:rPr>
              <a:t>π</a:t>
            </a:r>
            <a:r>
              <a:rPr lang="it-IT" sz="2400" b="1" dirty="0">
                <a:solidFill>
                  <a:srgbClr val="C00000"/>
                </a:solidFill>
              </a:rPr>
              <a:t>(m</a:t>
            </a:r>
            <a:r>
              <a:rPr lang="it-IT" sz="2400" b="1" baseline="-25000" dirty="0">
                <a:solidFill>
                  <a:srgbClr val="C00000"/>
                </a:solidFill>
              </a:rPr>
              <a:t>0</a:t>
            </a:r>
            <a:r>
              <a:rPr lang="it-IT" sz="2400" b="1" dirty="0">
                <a:solidFill>
                  <a:srgbClr val="C00000"/>
                </a:solidFill>
              </a:rPr>
              <a:t>),..., </a:t>
            </a:r>
            <a:r>
              <a:rPr lang="el-GR" sz="2400" b="1" dirty="0">
                <a:solidFill>
                  <a:srgbClr val="C00000"/>
                </a:solidFill>
              </a:rPr>
              <a:t>π</a:t>
            </a:r>
            <a:r>
              <a:rPr lang="it-IT" sz="2400" b="1" dirty="0">
                <a:solidFill>
                  <a:srgbClr val="C00000"/>
                </a:solidFill>
              </a:rPr>
              <a:t>(</a:t>
            </a:r>
            <a:r>
              <a:rPr lang="it-IT" sz="2400" b="1" dirty="0" err="1">
                <a:solidFill>
                  <a:srgbClr val="C00000"/>
                </a:solidFill>
              </a:rPr>
              <a:t>m</a:t>
            </a:r>
            <a:r>
              <a:rPr lang="it-IT" sz="2400" b="1" baseline="-25000" dirty="0" err="1">
                <a:solidFill>
                  <a:srgbClr val="C00000"/>
                </a:solidFill>
              </a:rPr>
              <a:t>n</a:t>
            </a:r>
            <a:r>
              <a:rPr lang="it-IT" sz="2400" b="1" dirty="0">
                <a:solidFill>
                  <a:srgbClr val="C00000"/>
                </a:solidFill>
              </a:rPr>
              <a:t>))</a:t>
            </a:r>
          </a:p>
          <a:p>
            <a:pPr algn="ctr"/>
            <a:endParaRPr lang="it-IT" sz="2400" b="1" dirty="0">
              <a:solidFill>
                <a:srgbClr val="C00000"/>
              </a:solidFill>
            </a:endParaRPr>
          </a:p>
          <a:p>
            <a:pPr algn="ctr"/>
            <a:r>
              <a:rPr lang="it-IT" sz="2400" b="1" dirty="0" err="1">
                <a:solidFill>
                  <a:srgbClr val="C00000"/>
                </a:solidFill>
              </a:rPr>
              <a:t>Dec</a:t>
            </a:r>
            <a:r>
              <a:rPr lang="el-GR" sz="2400" b="1" baseline="-25000" dirty="0">
                <a:solidFill>
                  <a:srgbClr val="C00000"/>
                </a:solidFill>
              </a:rPr>
              <a:t>π</a:t>
            </a:r>
            <a:r>
              <a:rPr lang="it-IT" sz="2400" b="1" dirty="0">
                <a:solidFill>
                  <a:srgbClr val="C00000"/>
                </a:solidFill>
              </a:rPr>
              <a:t>(c</a:t>
            </a:r>
            <a:r>
              <a:rPr lang="it-IT" sz="2400" b="1" baseline="-25000" dirty="0">
                <a:solidFill>
                  <a:srgbClr val="C00000"/>
                </a:solidFill>
              </a:rPr>
              <a:t>0</a:t>
            </a:r>
            <a:r>
              <a:rPr lang="it-IT" sz="2400" b="1" dirty="0">
                <a:solidFill>
                  <a:srgbClr val="C00000"/>
                </a:solidFill>
              </a:rPr>
              <a:t>,...,</a:t>
            </a:r>
            <a:r>
              <a:rPr lang="it-IT" sz="2400" b="1" dirty="0" err="1">
                <a:solidFill>
                  <a:srgbClr val="C00000"/>
                </a:solidFill>
              </a:rPr>
              <a:t>c</a:t>
            </a:r>
            <a:r>
              <a:rPr lang="it-IT" sz="2400" b="1" baseline="-25000" dirty="0" err="1">
                <a:solidFill>
                  <a:srgbClr val="C00000"/>
                </a:solidFill>
              </a:rPr>
              <a:t>n</a:t>
            </a:r>
            <a:r>
              <a:rPr lang="it-IT" sz="2400" b="1" dirty="0">
                <a:solidFill>
                  <a:srgbClr val="C00000"/>
                </a:solidFill>
              </a:rPr>
              <a:t>) = (</a:t>
            </a:r>
            <a:r>
              <a:rPr lang="el-GR" sz="2400" b="1" dirty="0">
                <a:solidFill>
                  <a:srgbClr val="C00000"/>
                </a:solidFill>
              </a:rPr>
              <a:t>π</a:t>
            </a:r>
            <a:r>
              <a:rPr lang="en-US" sz="2400" b="1" baseline="30000" dirty="0">
                <a:solidFill>
                  <a:srgbClr val="C00000"/>
                </a:solidFill>
              </a:rPr>
              <a:t>-1</a:t>
            </a:r>
            <a:r>
              <a:rPr lang="it-IT" sz="2400" b="1" dirty="0">
                <a:solidFill>
                  <a:srgbClr val="C00000"/>
                </a:solidFill>
              </a:rPr>
              <a:t>(c</a:t>
            </a:r>
            <a:r>
              <a:rPr lang="it-IT" sz="2400" b="1" baseline="-25000" dirty="0">
                <a:solidFill>
                  <a:srgbClr val="C00000"/>
                </a:solidFill>
              </a:rPr>
              <a:t>0</a:t>
            </a:r>
            <a:r>
              <a:rPr lang="it-IT" sz="2400" b="1" dirty="0">
                <a:solidFill>
                  <a:srgbClr val="C00000"/>
                </a:solidFill>
              </a:rPr>
              <a:t>),..., </a:t>
            </a:r>
            <a:r>
              <a:rPr lang="el-GR" sz="2400" b="1" dirty="0">
                <a:solidFill>
                  <a:srgbClr val="C00000"/>
                </a:solidFill>
              </a:rPr>
              <a:t>π</a:t>
            </a:r>
            <a:r>
              <a:rPr lang="en-US" sz="2400" b="1" baseline="30000" dirty="0">
                <a:solidFill>
                  <a:srgbClr val="C00000"/>
                </a:solidFill>
              </a:rPr>
              <a:t>-1</a:t>
            </a:r>
            <a:r>
              <a:rPr lang="it-IT" sz="2400" b="1" dirty="0">
                <a:solidFill>
                  <a:srgbClr val="C00000"/>
                </a:solidFill>
              </a:rPr>
              <a:t>(</a:t>
            </a:r>
            <a:r>
              <a:rPr lang="it-IT" sz="2400" b="1" dirty="0" err="1">
                <a:solidFill>
                  <a:srgbClr val="C00000"/>
                </a:solidFill>
              </a:rPr>
              <a:t>c</a:t>
            </a:r>
            <a:r>
              <a:rPr lang="it-IT" sz="2400" b="1" baseline="-25000" dirty="0" err="1">
                <a:solidFill>
                  <a:srgbClr val="C00000"/>
                </a:solidFill>
              </a:rPr>
              <a:t>n</a:t>
            </a:r>
            <a:r>
              <a:rPr lang="it-IT" sz="2400" b="1" dirty="0">
                <a:solidFill>
                  <a:srgbClr val="C00000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5214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1" grpId="0" animBg="1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FD9B7-F103-48BB-9106-C6DD599A5390}" type="slidenum">
              <a:rPr lang="it-IT"/>
              <a:pPr/>
              <a:t>22</a:t>
            </a:fld>
            <a:endParaRPr lang="it-IT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How to break the substitution cipher?</a:t>
            </a:r>
            <a:endParaRPr lang="en-US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55626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dirty="0"/>
              <a:t>Use </a:t>
            </a:r>
            <a:r>
              <a:rPr lang="en-GB" b="1" dirty="0">
                <a:solidFill>
                  <a:srgbClr val="993300"/>
                </a:solidFill>
              </a:rPr>
              <a:t>statistical patterns</a:t>
            </a:r>
            <a:r>
              <a:rPr lang="en-GB" dirty="0"/>
              <a:t> of the language.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b="1" dirty="0"/>
              <a:t>For example</a:t>
            </a:r>
            <a:r>
              <a:rPr lang="en-GB" dirty="0"/>
              <a:t>: the </a:t>
            </a:r>
            <a:r>
              <a:rPr lang="en-GB" b="1" dirty="0">
                <a:solidFill>
                  <a:srgbClr val="003366"/>
                </a:solidFill>
              </a:rPr>
              <a:t>frequency tables</a:t>
            </a:r>
            <a:r>
              <a:rPr lang="en-GB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dirty="0"/>
              <a:t>Texts of </a:t>
            </a:r>
            <a:r>
              <a:rPr lang="en-GB" b="1" dirty="0">
                <a:solidFill>
                  <a:srgbClr val="C00000"/>
                </a:solidFill>
              </a:rPr>
              <a:t>50 </a:t>
            </a:r>
            <a:r>
              <a:rPr lang="en-GB" dirty="0"/>
              <a:t>characters can usually be broken this way.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76400"/>
            <a:ext cx="17716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813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88FD-C2A7-4C51-A037-BE74865DDEB3}" type="slidenum">
              <a:rPr lang="it-IT"/>
              <a:pPr/>
              <a:t>23</a:t>
            </a:fld>
            <a:endParaRPr lang="it-IT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990600"/>
            <a:ext cx="9144000" cy="281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810000"/>
            <a:ext cx="9144000" cy="304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sz="4000" dirty="0"/>
              <a:t>Other famous “bad” ciphers</a:t>
            </a:r>
            <a:endParaRPr lang="en-US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2209800" cy="53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Vigenère cipher: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43000"/>
            <a:ext cx="165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116388" y="2895600"/>
            <a:ext cx="1893887" cy="584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Blaise de Vigenère</a:t>
            </a:r>
            <a:br>
              <a:rPr lang="en-US" sz="1600"/>
            </a:br>
            <a:r>
              <a:rPr lang="en-US" sz="1600"/>
              <a:t>(1523 - 1596)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219200"/>
            <a:ext cx="11890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629400" y="2971800"/>
            <a:ext cx="2006600" cy="584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1600"/>
              <a:t>Leon Battista Alberti</a:t>
            </a:r>
            <a:br>
              <a:rPr lang="it-IT" sz="1600"/>
            </a:br>
            <a:r>
              <a:rPr lang="it-IT" sz="1600"/>
              <a:t>(1404 – 1472) </a:t>
            </a:r>
            <a:endParaRPr lang="en-US" sz="1600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1910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191000"/>
            <a:ext cx="17145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191000"/>
            <a:ext cx="195738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52400" y="3962400"/>
            <a:ext cx="11430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Enigma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221163" y="6019800"/>
            <a:ext cx="1677987" cy="584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Marian Rejewski</a:t>
            </a:r>
            <a:br>
              <a:rPr lang="en-US" sz="1600"/>
            </a:br>
            <a:r>
              <a:rPr lang="en-US" sz="1600"/>
              <a:t>(1905 - 1980)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231063" y="6019800"/>
            <a:ext cx="1293812" cy="584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Alan Turing</a:t>
            </a:r>
            <a:br>
              <a:rPr lang="en-US" sz="1600"/>
            </a:br>
            <a:r>
              <a:rPr lang="en-US" sz="1600"/>
              <a:t>(1912-1954)</a:t>
            </a:r>
          </a:p>
        </p:txBody>
      </p:sp>
    </p:spTree>
    <p:extLst>
      <p:ext uri="{BB962C8B-B14F-4D97-AF65-F5344CB8AC3E}">
        <p14:creationId xmlns:p14="http://schemas.microsoft.com/office/powerpoint/2010/main" val="110287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1" grpId="0" animBg="1"/>
      <p:bldP spid="26627" grpId="0" build="p"/>
      <p:bldP spid="26629" grpId="0" animBg="1"/>
      <p:bldP spid="26631" grpId="0" animBg="1"/>
      <p:bldP spid="26636" grpId="0" animBg="1"/>
      <p:bldP spid="26637" grpId="0" animBg="1"/>
      <p:bldP spid="266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Perfectly Secure Encryption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Constructions &amp; Limitations</a:t>
            </a:r>
          </a:p>
        </p:txBody>
      </p:sp>
    </p:spTree>
    <p:extLst>
      <p:ext uri="{BB962C8B-B14F-4D97-AF65-F5344CB8AC3E}">
        <p14:creationId xmlns:p14="http://schemas.microsoft.com/office/powerpoint/2010/main" val="1540134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Defining </a:t>
            </a:r>
            <a:r>
              <a:rPr lang="en-US" sz="3600" dirty="0"/>
              <a:t>“security of an encryption scheme” </a:t>
            </a:r>
            <a:r>
              <a:rPr lang="en-US" sz="3600" dirty="0" err="1"/>
              <a:t>i</a:t>
            </a:r>
            <a:r>
              <a:rPr lang="pl-PL" sz="3600" dirty="0"/>
              <a:t>s</a:t>
            </a:r>
            <a:r>
              <a:rPr lang="en-US" sz="3600" dirty="0"/>
              <a:t> not trivial.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2143116"/>
            <a:ext cx="7358114" cy="214314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dirty="0"/>
              <a:t> </a:t>
            </a:r>
            <a:endParaRPr lang="pl-PL" sz="2000" dirty="0"/>
          </a:p>
          <a:p>
            <a:pPr marL="609600" indent="-609600" algn="r">
              <a:lnSpc>
                <a:spcPct val="80000"/>
              </a:lnSpc>
              <a:buFontTx/>
              <a:buNone/>
            </a:pPr>
            <a:r>
              <a:rPr lang="en-US" sz="2000" dirty="0"/>
              <a:t>(</a:t>
            </a:r>
            <a:r>
              <a:rPr lang="en-US" sz="2000" b="1" dirty="0">
                <a:solidFill>
                  <a:srgbClr val="993300"/>
                </a:solidFill>
              </a:rPr>
              <a:t>m</a:t>
            </a:r>
            <a:r>
              <a:rPr lang="en-US" sz="2000" dirty="0"/>
              <a:t> – a message)</a:t>
            </a:r>
            <a:endParaRPr lang="pl-PL" sz="20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dirty="0"/>
              <a:t>the key </a:t>
            </a:r>
            <a:r>
              <a:rPr lang="pl-PL" sz="2000" b="1" dirty="0">
                <a:solidFill>
                  <a:srgbClr val="993300"/>
                </a:solidFill>
              </a:rPr>
              <a:t>K</a:t>
            </a:r>
            <a:r>
              <a:rPr lang="en-US" sz="2000" dirty="0"/>
              <a:t> is chosen uniformly at random</a:t>
            </a:r>
            <a:br>
              <a:rPr lang="pl-PL" sz="2000" dirty="0"/>
            </a:br>
            <a:endParaRPr lang="en-US" sz="2000" b="1" dirty="0">
              <a:solidFill>
                <a:srgbClr val="9933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l-PL" sz="2000" b="1" dirty="0">
                <a:solidFill>
                  <a:srgbClr val="993300"/>
                </a:solidFill>
              </a:rPr>
              <a:t>C </a:t>
            </a:r>
            <a:r>
              <a:rPr lang="en-US" sz="2000" b="1" dirty="0">
                <a:solidFill>
                  <a:srgbClr val="993300"/>
                </a:solidFill>
              </a:rPr>
              <a:t>:= Enc</a:t>
            </a:r>
            <a:r>
              <a:rPr lang="pl-PL" sz="2000" b="1" baseline="-25000" dirty="0">
                <a:solidFill>
                  <a:srgbClr val="993300"/>
                </a:solidFill>
              </a:rPr>
              <a:t>K</a:t>
            </a:r>
            <a:r>
              <a:rPr lang="en-US" sz="2000" b="1" dirty="0">
                <a:solidFill>
                  <a:srgbClr val="993300"/>
                </a:solidFill>
              </a:rPr>
              <a:t>(m)</a:t>
            </a:r>
            <a:r>
              <a:rPr lang="pl-PL" sz="2000" b="1" dirty="0">
                <a:solidFill>
                  <a:srgbClr val="993300"/>
                </a:solidFill>
              </a:rPr>
              <a:t> </a:t>
            </a:r>
            <a:r>
              <a:rPr lang="en-US" sz="2000" dirty="0"/>
              <a:t>is given to the adversary</a:t>
            </a:r>
          </a:p>
          <a:p>
            <a:pPr marL="609600" indent="-609600">
              <a:lnSpc>
                <a:spcPct val="80000"/>
              </a:lnSpc>
              <a:buNone/>
            </a:pPr>
            <a:endParaRPr lang="pl-PL" sz="20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pl-PL" sz="20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33400" y="182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00298" y="1928802"/>
            <a:ext cx="4466672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pl-PL" sz="2300" dirty="0"/>
              <a:t>consider the following e</a:t>
            </a:r>
            <a:r>
              <a:rPr lang="en-US" sz="2300" dirty="0" err="1"/>
              <a:t>xperiment</a:t>
            </a:r>
            <a:endParaRPr lang="pl-PL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4500570"/>
            <a:ext cx="22860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how to define </a:t>
            </a:r>
            <a:br>
              <a:rPr lang="pl-PL" sz="2800" dirty="0"/>
            </a:br>
            <a:r>
              <a:rPr lang="pl-PL" sz="2800" dirty="0"/>
              <a:t>security</a:t>
            </a:r>
          </a:p>
          <a:p>
            <a:pPr algn="ctr"/>
            <a:r>
              <a:rPr lang="pl-PL" sz="8000" b="1" dirty="0">
                <a:latin typeface="Arial Rounded MT Bold" pitchFamily="34" charset="0"/>
                <a:cs typeface="Aharoni" pitchFamily="2" charset="-79"/>
              </a:rPr>
              <a:t>?</a:t>
            </a:r>
            <a:endParaRPr lang="en-US" sz="8000" b="1" dirty="0"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942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98080" cy="1143000"/>
          </a:xfrm>
        </p:spPr>
        <p:txBody>
          <a:bodyPr/>
          <a:lstStyle/>
          <a:p>
            <a:pPr algn="l"/>
            <a:r>
              <a:rPr lang="en-US" sz="4400" dirty="0"/>
              <a:t>Idea 1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42976" y="2538707"/>
            <a:ext cx="678661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“The adversary should not be able to learn </a:t>
            </a:r>
            <a:r>
              <a:rPr lang="pl-PL" sz="2400" b="1" dirty="0">
                <a:solidFill>
                  <a:srgbClr val="993300"/>
                </a:solidFill>
              </a:rPr>
              <a:t>K</a:t>
            </a:r>
            <a:r>
              <a:rPr lang="en-US" sz="2400" dirty="0"/>
              <a:t>.”</a:t>
            </a:r>
            <a:endParaRPr lang="en-US" sz="24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42976" y="3584018"/>
            <a:ext cx="6786610" cy="13542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2000" dirty="0"/>
              <a:t>the encryption scheme that “doesn’t encrypt”: </a:t>
            </a:r>
          </a:p>
          <a:p>
            <a:pPr algn="ctr"/>
            <a:r>
              <a:rPr lang="en-US" sz="2400" b="1" dirty="0">
                <a:solidFill>
                  <a:srgbClr val="993300"/>
                </a:solidFill>
              </a:rPr>
              <a:t>Enc</a:t>
            </a:r>
            <a:r>
              <a:rPr lang="pl-PL" sz="2400" b="1" baseline="-25000" dirty="0">
                <a:solidFill>
                  <a:srgbClr val="993300"/>
                </a:solidFill>
              </a:rPr>
              <a:t>K</a:t>
            </a:r>
            <a:r>
              <a:rPr lang="en-US" sz="2400" b="1" dirty="0">
                <a:solidFill>
                  <a:srgbClr val="993300"/>
                </a:solidFill>
              </a:rPr>
              <a:t>(m) = m</a:t>
            </a:r>
          </a:p>
          <a:p>
            <a:pPr algn="r"/>
            <a:r>
              <a:rPr lang="en-GB" sz="2000" dirty="0"/>
              <a:t>satisfies this definition</a:t>
            </a:r>
            <a:r>
              <a:rPr lang="pl-PL" sz="2000" dirty="0"/>
              <a:t>!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944346" y="3286124"/>
            <a:ext cx="134203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/>
              <a:t>A p</a:t>
            </a:r>
            <a:r>
              <a:rPr lang="en-US" b="1" dirty="0" err="1"/>
              <a:t>roblem</a:t>
            </a:r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4071934" y="2214554"/>
            <a:ext cx="100860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/>
              <a:t>An idea</a:t>
            </a:r>
            <a:endParaRPr lang="en-GB" b="1" dirty="0"/>
          </a:p>
        </p:txBody>
      </p:sp>
      <p:pic>
        <p:nvPicPr>
          <p:cNvPr id="11" name="Picture 2" descr="C:\Users\Stefan\AppData\Local\Microsoft\Windows\Temporary Internet Files\Content.IE5\INS1KHJR\MCj042445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143512"/>
            <a:ext cx="1851025" cy="1511300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643306" y="357166"/>
            <a:ext cx="5286412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09600" marR="0" lvl="0" indent="-609600" algn="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 message)</a:t>
            </a:r>
            <a:endParaRPr kumimoji="0" lang="pl-PL" sz="1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lvl="0" indent="-6096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Tx/>
              <a:buAutoNum type="arabicPeriod"/>
              <a:defRPr/>
            </a:pPr>
            <a:r>
              <a:rPr lang="en-US" sz="1900" dirty="0"/>
              <a:t>the key </a:t>
            </a:r>
            <a:r>
              <a:rPr lang="pl-PL" sz="1900" b="1" dirty="0">
                <a:solidFill>
                  <a:srgbClr val="993300"/>
                </a:solidFill>
              </a:rPr>
              <a:t>K</a:t>
            </a:r>
            <a:r>
              <a:rPr lang="en-US" sz="1900" dirty="0"/>
              <a:t> is chosen uniformly at random </a:t>
            </a:r>
            <a:b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Enc</a:t>
            </a:r>
            <a:r>
              <a:rPr kumimoji="0" lang="pl-PL" sz="1900" b="1" i="0" u="none" strike="noStrike" kern="1200" cap="none" spc="0" normalizeH="0" baseline="-2500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(m)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given to the adversary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71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98080" cy="1143000"/>
          </a:xfrm>
        </p:spPr>
        <p:txBody>
          <a:bodyPr/>
          <a:lstStyle/>
          <a:p>
            <a:pPr algn="l"/>
            <a:r>
              <a:rPr lang="en-US" sz="4400" dirty="0"/>
              <a:t>Idea </a:t>
            </a:r>
            <a:r>
              <a:rPr lang="pl-PL" sz="4400" dirty="0"/>
              <a:t>2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14348" y="2538707"/>
            <a:ext cx="7643866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“The adversary should not be able to learn </a:t>
            </a:r>
            <a:r>
              <a:rPr lang="pl-PL" sz="2400" b="1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.”</a:t>
            </a:r>
            <a:endParaRPr lang="en-US" sz="24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2910" y="3643314"/>
            <a:ext cx="7643866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pl-PL" sz="2400" dirty="0"/>
              <a:t>What if the adversary can compute, e.g., the first half of </a:t>
            </a:r>
            <a:r>
              <a:rPr lang="pl-PL" sz="2400" b="1" dirty="0">
                <a:solidFill>
                  <a:srgbClr val="C00000"/>
                </a:solidFill>
              </a:rPr>
              <a:t>m</a:t>
            </a:r>
            <a:r>
              <a:rPr lang="pl-PL" sz="2400" dirty="0"/>
              <a:t>?</a:t>
            </a:r>
          </a:p>
          <a:p>
            <a:endParaRPr lang="pl-PL" sz="2400" dirty="0"/>
          </a:p>
          <a:p>
            <a:r>
              <a:rPr lang="pl-PL" sz="2400" dirty="0"/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944346" y="3345420"/>
            <a:ext cx="134203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/>
              <a:t>A p</a:t>
            </a:r>
            <a:r>
              <a:rPr lang="en-US" b="1" dirty="0" err="1"/>
              <a:t>roblem</a:t>
            </a:r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4143372" y="2214554"/>
            <a:ext cx="100860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/>
              <a:t>An idea</a:t>
            </a:r>
            <a:endParaRPr lang="en-GB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5984" y="4500570"/>
          <a:ext cx="478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pl-PL" baseline="-25000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C00000"/>
                          </a:solidFill>
                        </a:rPr>
                        <a:t>...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pl-PL" baseline="-25000" dirty="0">
                          <a:solidFill>
                            <a:srgbClr val="C00000"/>
                          </a:solidFill>
                        </a:rPr>
                        <a:t>|m|/2</a:t>
                      </a:r>
                      <a:endParaRPr lang="en-US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C00000"/>
                          </a:solidFill>
                        </a:rPr>
                        <a:t>...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2" descr="C:\Users\Stefan\AppData\Local\Microsoft\Windows\Temporary Internet Files\Content.IE5\INS1KHJR\MCj042445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214950"/>
            <a:ext cx="1851025" cy="1511300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643306" y="357166"/>
            <a:ext cx="5286412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09600" marR="0" lvl="0" indent="-609600" algn="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 message)</a:t>
            </a:r>
            <a:endParaRPr kumimoji="0" lang="pl-PL" sz="1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lvl="0" indent="-6096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Tx/>
              <a:buAutoNum type="arabicPeriod"/>
              <a:defRPr/>
            </a:pPr>
            <a:r>
              <a:rPr lang="en-US" sz="1900" dirty="0"/>
              <a:t>the key </a:t>
            </a:r>
            <a:r>
              <a:rPr lang="pl-PL" sz="1900" b="1" dirty="0">
                <a:solidFill>
                  <a:srgbClr val="993300"/>
                </a:solidFill>
              </a:rPr>
              <a:t>K</a:t>
            </a:r>
            <a:r>
              <a:rPr lang="en-US" sz="1900" dirty="0"/>
              <a:t> is chosen uniformly at random </a:t>
            </a:r>
            <a:b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Enc</a:t>
            </a:r>
            <a:r>
              <a:rPr kumimoji="0" lang="pl-PL" sz="1900" b="1" i="0" u="none" strike="noStrike" kern="1200" cap="none" spc="0" normalizeH="0" baseline="-2500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(m)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given to the adversary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40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98080" cy="1143000"/>
          </a:xfrm>
        </p:spPr>
        <p:txBody>
          <a:bodyPr/>
          <a:lstStyle/>
          <a:p>
            <a:pPr algn="l"/>
            <a:r>
              <a:rPr lang="en-US" sz="4400" dirty="0"/>
              <a:t>Idea 3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1472" y="2681583"/>
            <a:ext cx="785818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“The adversary should not </a:t>
            </a:r>
            <a:r>
              <a:rPr lang="pl-PL" sz="2400" dirty="0"/>
              <a:t>learn any information about </a:t>
            </a:r>
            <a:r>
              <a:rPr lang="pl-PL" sz="2400" b="1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.”</a:t>
            </a:r>
            <a:endParaRPr lang="en-US" sz="24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1472" y="3857628"/>
            <a:ext cx="785818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400" dirty="0"/>
              <a:t>Sounds great! </a:t>
            </a:r>
            <a:r>
              <a:rPr lang="pl-PL" sz="2400" dirty="0"/>
              <a:t>But</a:t>
            </a:r>
            <a:r>
              <a:rPr lang="en-US" sz="2400" dirty="0"/>
              <a:t> what does it actually mean?</a:t>
            </a:r>
          </a:p>
          <a:p>
            <a:r>
              <a:rPr lang="en-US" sz="2400" dirty="0"/>
              <a:t>How </a:t>
            </a:r>
            <a:r>
              <a:rPr lang="pl-PL" sz="2400" dirty="0"/>
              <a:t>to formalize it?</a:t>
            </a:r>
            <a:endParaRPr lang="en-US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43306" y="357166"/>
            <a:ext cx="5286412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09600" marR="0" lvl="0" indent="-609600" algn="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 message)</a:t>
            </a:r>
            <a:endParaRPr kumimoji="0" lang="pl-PL" sz="1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lvl="0" indent="-6096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Tx/>
              <a:buAutoNum type="arabicPeriod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key 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chosen </a:t>
            </a:r>
            <a:r>
              <a:rPr lang="en-US" sz="1900" dirty="0"/>
              <a:t>uniformly at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randomly</a:t>
            </a:r>
            <a:b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Enc</a:t>
            </a:r>
            <a:r>
              <a:rPr kumimoji="0" lang="pl-PL" sz="1900" b="1" i="0" u="none" strike="noStrike" kern="1200" cap="none" spc="0" normalizeH="0" baseline="-2500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(m)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given to the adversary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1934" y="2357430"/>
            <a:ext cx="100860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l-PL" b="1" dirty="0"/>
              <a:t>An idea</a:t>
            </a:r>
            <a:endParaRPr lang="en-GB" b="1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3820" y="5410200"/>
            <a:ext cx="785818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Need some probability theory.  </a:t>
            </a:r>
          </a:p>
        </p:txBody>
      </p:sp>
    </p:spTree>
    <p:extLst>
      <p:ext uri="{BB962C8B-B14F-4D97-AF65-F5344CB8AC3E}">
        <p14:creationId xmlns:p14="http://schemas.microsoft.com/office/powerpoint/2010/main" val="332644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Basic Probability (Review)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773198"/>
                <a:ext cx="8403468" cy="4734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135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 </a:t>
                </a:r>
                <a:r>
                  <a:rPr lang="en-US" sz="2000" dirty="0">
                    <a:solidFill>
                      <a:srgbClr val="00B050"/>
                    </a:solidFill>
                  </a:rPr>
                  <a:t>probability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/>
                  <a:t> is a finite (or countable) set and a function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000" dirty="0"/>
                  <a:t> (the interval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000" dirty="0"/>
                  <a:t>)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sz="2000" dirty="0"/>
              </a:p>
              <a:p>
                <a:pPr marL="342900" indent="-342900">
                  <a:spcBef>
                    <a:spcPts val="135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An </a:t>
                </a:r>
                <a:r>
                  <a:rPr lang="en-US" sz="2000" dirty="0">
                    <a:solidFill>
                      <a:srgbClr val="00B050"/>
                    </a:solidFill>
                  </a:rPr>
                  <a:t>event</a:t>
                </a:r>
                <a:r>
                  <a:rPr lang="en-US" sz="2000" dirty="0"/>
                  <a:t> is a subset of the probability space. </a:t>
                </a:r>
                <a:br>
                  <a:rPr lang="en-US" sz="2000" dirty="0"/>
                </a:br>
                <a:r>
                  <a:rPr lang="en-US" sz="2000" dirty="0"/>
                  <a:t>The probability of an event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/>
                  <a:t> is defined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sz="2000" dirty="0"/>
              </a:p>
              <a:p>
                <a:pPr marL="342900" indent="-342900">
                  <a:spcBef>
                    <a:spcPts val="135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Example: tossing a fair dice </a:t>
                </a:r>
              </a:p>
              <a:p>
                <a:pPr marL="685800" lvl="1" indent="-342900">
                  <a:spcBef>
                    <a:spcPts val="135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</m:oMath>
                </a14:m>
                <a:r>
                  <a:rPr lang="en-US" sz="2000" dirty="0"/>
                  <a:t> with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=1/6</m:t>
                    </m:r>
                  </m:oMath>
                </a14:m>
                <a:endParaRPr lang="en-US" sz="2000" dirty="0"/>
              </a:p>
              <a:p>
                <a:pPr marL="685800" lvl="1" indent="-342900">
                  <a:spcBef>
                    <a:spcPts val="135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The probability of the event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2,4,6</m:t>
                        </m:r>
                      </m:e>
                    </m:d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=1/2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685800" lvl="1" indent="-342900">
                  <a:spcBef>
                    <a:spcPts val="135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Unfair dice: 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/>
                  <a:t> as above with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=1/10</m:t>
                        </m:r>
                      </m:e>
                    </m:func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2,3,4,5,6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685800" lvl="1" indent="-342900">
                  <a:spcBef>
                    <a:spcPts val="135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In that case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=3/10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342900" indent="-342900">
                  <a:spcBef>
                    <a:spcPts val="135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773198"/>
                <a:ext cx="8403468" cy="4734629"/>
              </a:xfrm>
              <a:prstGeom prst="rect">
                <a:avLst/>
              </a:prstGeom>
              <a:blipFill>
                <a:blip r:embed="rId2"/>
                <a:stretch>
                  <a:fillRect l="-653" t="-3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23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BE68-0852-493F-BBF6-6AD61FD9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84888-6AB3-4322-B060-0D5F88965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Part 1: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Introduction, </a:t>
            </a:r>
            <a:br>
              <a:rPr lang="en-US" dirty="0"/>
            </a:br>
            <a:r>
              <a:rPr lang="en-US" dirty="0"/>
              <a:t>Unconditional Security</a:t>
            </a:r>
          </a:p>
        </p:txBody>
      </p:sp>
    </p:spTree>
    <p:extLst>
      <p:ext uri="{BB962C8B-B14F-4D97-AF65-F5344CB8AC3E}">
        <p14:creationId xmlns:p14="http://schemas.microsoft.com/office/powerpoint/2010/main" val="708779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Basic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667060"/>
                <a:ext cx="8673498" cy="4338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350"/>
                  </a:spcBef>
                  <a:buClr>
                    <a:schemeClr val="tx1"/>
                  </a:buClr>
                </a:pPr>
                <a:r>
                  <a:rPr lang="en-US" sz="2000" dirty="0"/>
                  <a:t>A </a:t>
                </a:r>
                <a:r>
                  <a:rPr lang="en-US" sz="2000" dirty="0">
                    <a:solidFill>
                      <a:srgbClr val="00B050"/>
                    </a:solidFill>
                  </a:rPr>
                  <a:t>random variable </a:t>
                </a:r>
                <a:r>
                  <a:rPr lang="en-US" sz="2000" dirty="0"/>
                  <a:t>is a function on the probability space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000" dirty="0"/>
              </a:p>
              <a:p>
                <a:pPr>
                  <a:spcBef>
                    <a:spcPts val="1350"/>
                  </a:spcBef>
                  <a:buClr>
                    <a:schemeClr val="tx1"/>
                  </a:buClr>
                </a:pPr>
                <a:r>
                  <a:rPr lang="en-US" sz="2000" dirty="0"/>
                  <a:t>Induce a distribution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</m:e>
                              <m:lim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2000" dirty="0"/>
              </a:p>
              <a:p>
                <a:pPr marL="342900" indent="-342900">
                  <a:spcBef>
                    <a:spcPts val="9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Fair dice example: we can define random variable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as the result of the dice </a:t>
                </a:r>
              </a:p>
              <a:p>
                <a:pPr marL="685800" lvl="1" indent="-342900">
                  <a:spcBef>
                    <a:spcPts val="9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=1/6</m:t>
                        </m:r>
                      </m:e>
                    </m:func>
                  </m:oMath>
                </a14:m>
                <a:r>
                  <a:rPr lang="en-US" sz="2000" dirty="0"/>
                  <a:t> </a:t>
                </a:r>
              </a:p>
              <a:p>
                <a:pPr marL="685800" lvl="1" indent="-342900">
                  <a:spcBef>
                    <a:spcPts val="9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&lt;3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=1/3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342900" indent="-342900">
                  <a:spcBef>
                    <a:spcPts val="9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can also define the random variable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to be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if the result is even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if it is odd. In this case</a:t>
                </a:r>
              </a:p>
              <a:p>
                <a:pPr marL="685800" lvl="1" indent="-342900">
                  <a:spcBef>
                    <a:spcPts val="9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2000" dirty="0"/>
                  <a:t> </a:t>
                </a:r>
              </a:p>
              <a:p>
                <a:pPr marL="685800" lvl="1" indent="-342900">
                  <a:spcBef>
                    <a:spcPts val="9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&lt;3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685800" lvl="1" indent="-342900">
                  <a:spcBef>
                    <a:spcPts val="9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=1/2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67060"/>
                <a:ext cx="8673498" cy="4338304"/>
              </a:xfrm>
              <a:prstGeom prst="rect">
                <a:avLst/>
              </a:prstGeom>
              <a:blipFill>
                <a:blip r:embed="rId2"/>
                <a:stretch>
                  <a:fillRect l="-774" t="-702"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9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050" y="1773198"/>
                <a:ext cx="8311406" cy="5020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350"/>
                  </a:spcBef>
                  <a:buClr>
                    <a:schemeClr val="tx1"/>
                  </a:buClr>
                </a:pPr>
                <a:r>
                  <a:rPr lang="en-US" sz="2000" dirty="0"/>
                  <a:t>Given events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we can define </a:t>
                </a:r>
              </a:p>
              <a:p>
                <a:pPr marL="342900" indent="-342900">
                  <a:spcBef>
                    <a:spcPts val="45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Their union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marL="342900" indent="-342900">
                  <a:spcBef>
                    <a:spcPts val="45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Their intersection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∧ 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2000" u="sng" dirty="0"/>
              </a:p>
              <a:p>
                <a:r>
                  <a:rPr lang="en-US" sz="2000" u="sng" dirty="0"/>
                  <a:t>Union bound: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]=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r>
                  <a:rPr lang="en-US" sz="2000" dirty="0">
                    <a:solidFill>
                      <a:srgbClr val="0070C0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b="1" dirty="0"/>
              </a:p>
              <a:p>
                <a:pPr>
                  <a:spcBef>
                    <a:spcPts val="1350"/>
                  </a:spcBef>
                  <a:buClr>
                    <a:schemeClr val="tx1"/>
                  </a:buClr>
                </a:pPr>
                <a:r>
                  <a:rPr lang="en-US" sz="2000" b="1" dirty="0"/>
                  <a:t>Conditional probability </a:t>
                </a:r>
              </a:p>
              <a:p>
                <a:pPr marL="342900" indent="-342900">
                  <a:spcBef>
                    <a:spcPts val="45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Fair dice: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=1/6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=1/2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342900" indent="-342900">
                  <a:spcBef>
                    <a:spcPts val="45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What is the probability of getting 3 given that the result is odd?</a:t>
                </a:r>
              </a:p>
              <a:p>
                <a:pPr marL="342900" indent="-342900">
                  <a:spcBef>
                    <a:spcPts val="45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events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/>
                  <a:t>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/>
                  <a:t>we define the </a:t>
                </a:r>
                <a:r>
                  <a:rPr lang="en-US" sz="2000" dirty="0">
                    <a:solidFill>
                      <a:srgbClr val="00B050"/>
                    </a:solidFill>
                  </a:rPr>
                  <a:t>conditional probability </a:t>
                </a:r>
                <a:r>
                  <a:rPr lang="en-US" sz="2000" dirty="0"/>
                  <a:t>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given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as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endParaRPr lang="en-US" sz="2000" dirty="0"/>
              </a:p>
              <a:p>
                <a:pPr marL="342900" indent="-342900">
                  <a:spcBef>
                    <a:spcPts val="45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=3∧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=1/6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=3∣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1/6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den>
                        </m:f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=1/3</m:t>
                        </m:r>
                      </m:e>
                    </m:func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50" y="1773198"/>
                <a:ext cx="8311406" cy="5020349"/>
              </a:xfrm>
              <a:prstGeom prst="rect">
                <a:avLst/>
              </a:prstGeom>
              <a:blipFill>
                <a:blip r:embed="rId2"/>
                <a:stretch>
                  <a:fillRect l="-807" t="-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Basic Probability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C78534-060D-47A5-AEAF-5C614898875C}"/>
              </a:ext>
            </a:extLst>
          </p:cNvPr>
          <p:cNvGrpSpPr/>
          <p:nvPr/>
        </p:nvGrpSpPr>
        <p:grpSpPr>
          <a:xfrm>
            <a:off x="6192180" y="1214755"/>
            <a:ext cx="2862318" cy="1110172"/>
            <a:chOff x="7752184" y="3203684"/>
            <a:chExt cx="3816424" cy="148022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9FECD8-FA5C-48D9-97BF-D92BD66D3B97}"/>
                </a:ext>
              </a:extLst>
            </p:cNvPr>
            <p:cNvSpPr/>
            <p:nvPr/>
          </p:nvSpPr>
          <p:spPr>
            <a:xfrm>
              <a:off x="7752184" y="3203684"/>
              <a:ext cx="3816424" cy="14401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C91C37F-B3BF-4EBF-93BF-57658E039473}"/>
                </a:ext>
              </a:extLst>
            </p:cNvPr>
            <p:cNvSpPr/>
            <p:nvPr/>
          </p:nvSpPr>
          <p:spPr>
            <a:xfrm>
              <a:off x="8040216" y="3419708"/>
              <a:ext cx="1800200" cy="100811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B6875F-88E9-4A46-B022-D0FBD87F1F3F}"/>
                </a:ext>
              </a:extLst>
            </p:cNvPr>
            <p:cNvSpPr/>
            <p:nvPr/>
          </p:nvSpPr>
          <p:spPr>
            <a:xfrm>
              <a:off x="9120336" y="3419708"/>
              <a:ext cx="1800200" cy="100811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9A12722-6ADE-4C3E-8ED4-198325B2F3FE}"/>
                    </a:ext>
                  </a:extLst>
                </p:cNvPr>
                <p:cNvSpPr txBox="1"/>
                <p:nvPr/>
              </p:nvSpPr>
              <p:spPr>
                <a:xfrm>
                  <a:off x="11064552" y="4283804"/>
                  <a:ext cx="504056" cy="4001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35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9A12722-6ADE-4C3E-8ED4-198325B2F3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64552" y="4283804"/>
                  <a:ext cx="504056" cy="40010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A46EDF3-641F-4371-9B69-B4D88C3429A4}"/>
                    </a:ext>
                  </a:extLst>
                </p:cNvPr>
                <p:cNvSpPr txBox="1"/>
                <p:nvPr/>
              </p:nvSpPr>
              <p:spPr>
                <a:xfrm>
                  <a:off x="8076220" y="3725021"/>
                  <a:ext cx="504056" cy="4001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35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A46EDF3-641F-4371-9B69-B4D88C342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6220" y="3725021"/>
                  <a:ext cx="504056" cy="40010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42D5C12-E7D9-4F36-9276-4AD2654A357C}"/>
                    </a:ext>
                  </a:extLst>
                </p:cNvPr>
                <p:cNvSpPr txBox="1"/>
                <p:nvPr/>
              </p:nvSpPr>
              <p:spPr>
                <a:xfrm>
                  <a:off x="10380476" y="3739099"/>
                  <a:ext cx="504056" cy="4001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35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42D5C12-E7D9-4F36-9276-4AD2654A35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0476" y="3739099"/>
                  <a:ext cx="504056" cy="40010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81EFBF-287A-4CA5-9DAC-7D9FFB739939}"/>
              </a:ext>
            </a:extLst>
          </p:cNvPr>
          <p:cNvGrpSpPr/>
          <p:nvPr/>
        </p:nvGrpSpPr>
        <p:grpSpPr>
          <a:xfrm>
            <a:off x="6192180" y="2557935"/>
            <a:ext cx="2862318" cy="1110172"/>
            <a:chOff x="8256240" y="2267580"/>
            <a:chExt cx="3816424" cy="148022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41FD5C5-AE8A-40C7-971E-4CBA66EFFC62}"/>
                </a:ext>
              </a:extLst>
            </p:cNvPr>
            <p:cNvGrpSpPr/>
            <p:nvPr/>
          </p:nvGrpSpPr>
          <p:grpSpPr>
            <a:xfrm>
              <a:off x="8256240" y="2267580"/>
              <a:ext cx="3816424" cy="1480229"/>
              <a:chOff x="7752184" y="3203684"/>
              <a:chExt cx="3816424" cy="148022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766422-CC67-4B7E-99D8-1D813C48FEE2}"/>
                  </a:ext>
                </a:extLst>
              </p:cNvPr>
              <p:cNvSpPr/>
              <p:nvPr/>
            </p:nvSpPr>
            <p:spPr>
              <a:xfrm>
                <a:off x="7752184" y="3203684"/>
                <a:ext cx="3816424" cy="14401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F959637-89CA-4D88-BE07-F4DCC1BCB2C9}"/>
                  </a:ext>
                </a:extLst>
              </p:cNvPr>
              <p:cNvSpPr/>
              <p:nvPr/>
            </p:nvSpPr>
            <p:spPr>
              <a:xfrm>
                <a:off x="8040216" y="3419708"/>
                <a:ext cx="1800200" cy="100811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CD5AD42-C55C-4130-B3F0-84C47B8106A9}"/>
                  </a:ext>
                </a:extLst>
              </p:cNvPr>
              <p:cNvSpPr/>
              <p:nvPr/>
            </p:nvSpPr>
            <p:spPr>
              <a:xfrm>
                <a:off x="9120336" y="3419708"/>
                <a:ext cx="1800200" cy="100811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1F062691-4EBE-41F6-8E8A-ED3F286A5C6A}"/>
                      </a:ext>
                    </a:extLst>
                  </p:cNvPr>
                  <p:cNvSpPr txBox="1"/>
                  <p:nvPr/>
                </p:nvSpPr>
                <p:spPr>
                  <a:xfrm>
                    <a:off x="11064552" y="4283804"/>
                    <a:ext cx="504056" cy="40010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1F062691-4EBE-41F6-8E8A-ED3F286A5C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64552" y="4283804"/>
                    <a:ext cx="504056" cy="40010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503211E-33E6-4211-A78F-3AF82B552EB1}"/>
                      </a:ext>
                    </a:extLst>
                  </p:cNvPr>
                  <p:cNvSpPr txBox="1"/>
                  <p:nvPr/>
                </p:nvSpPr>
                <p:spPr>
                  <a:xfrm>
                    <a:off x="8076220" y="3725021"/>
                    <a:ext cx="504056" cy="40010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503211E-33E6-4211-A78F-3AF82B552E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6220" y="3725021"/>
                    <a:ext cx="504056" cy="40010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10D06A5-01EB-4248-B0FD-E82DA0CB998E}"/>
                      </a:ext>
                    </a:extLst>
                  </p:cNvPr>
                  <p:cNvSpPr txBox="1"/>
                  <p:nvPr/>
                </p:nvSpPr>
                <p:spPr>
                  <a:xfrm>
                    <a:off x="10380476" y="3739099"/>
                    <a:ext cx="504056" cy="40010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en-US" sz="135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10D06A5-01EB-4248-B0FD-E82DA0CB99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0476" y="3739099"/>
                    <a:ext cx="504056" cy="40010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8B89B55-A809-4F9B-AF04-8B5F16847CA2}"/>
                </a:ext>
              </a:extLst>
            </p:cNvPr>
            <p:cNvSpPr/>
            <p:nvPr/>
          </p:nvSpPr>
          <p:spPr>
            <a:xfrm>
              <a:off x="9624392" y="2564904"/>
              <a:ext cx="717543" cy="801931"/>
            </a:xfrm>
            <a:custGeom>
              <a:avLst/>
              <a:gdLst>
                <a:gd name="connsiteX0" fmla="*/ 360040 w 720080"/>
                <a:gd name="connsiteY0" fmla="*/ 0 h 801931"/>
                <a:gd name="connsiteX1" fmla="*/ 456447 w 720080"/>
                <a:gd name="connsiteY1" fmla="*/ 44544 h 801931"/>
                <a:gd name="connsiteX2" fmla="*/ 720080 w 720080"/>
                <a:gd name="connsiteY2" fmla="*/ 400965 h 801931"/>
                <a:gd name="connsiteX3" fmla="*/ 456447 w 720080"/>
                <a:gd name="connsiteY3" fmla="*/ 757387 h 801931"/>
                <a:gd name="connsiteX4" fmla="*/ 360040 w 720080"/>
                <a:gd name="connsiteY4" fmla="*/ 801931 h 801931"/>
                <a:gd name="connsiteX5" fmla="*/ 263633 w 720080"/>
                <a:gd name="connsiteY5" fmla="*/ 757387 h 801931"/>
                <a:gd name="connsiteX6" fmla="*/ 0 w 720080"/>
                <a:gd name="connsiteY6" fmla="*/ 400965 h 801931"/>
                <a:gd name="connsiteX7" fmla="*/ 263633 w 720080"/>
                <a:gd name="connsiteY7" fmla="*/ 44544 h 80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080" h="801931">
                  <a:moveTo>
                    <a:pt x="360040" y="0"/>
                  </a:moveTo>
                  <a:lnTo>
                    <a:pt x="456447" y="44544"/>
                  </a:lnTo>
                  <a:cubicBezTo>
                    <a:pt x="619333" y="135760"/>
                    <a:pt x="720080" y="261774"/>
                    <a:pt x="720080" y="400965"/>
                  </a:cubicBezTo>
                  <a:cubicBezTo>
                    <a:pt x="720080" y="540156"/>
                    <a:pt x="619333" y="666170"/>
                    <a:pt x="456447" y="757387"/>
                  </a:cubicBezTo>
                  <a:lnTo>
                    <a:pt x="360040" y="801931"/>
                  </a:lnTo>
                  <a:lnTo>
                    <a:pt x="263633" y="757387"/>
                  </a:lnTo>
                  <a:cubicBezTo>
                    <a:pt x="100747" y="666170"/>
                    <a:pt x="0" y="540156"/>
                    <a:pt x="0" y="400965"/>
                  </a:cubicBezTo>
                  <a:cubicBezTo>
                    <a:pt x="0" y="261774"/>
                    <a:pt x="100747" y="135760"/>
                    <a:pt x="263633" y="44544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12409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Basic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773198"/>
                <a:ext cx="8673498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350"/>
                  </a:spcBef>
                  <a:buClr>
                    <a:schemeClr val="tx1"/>
                  </a:buClr>
                </a:pPr>
                <a:r>
                  <a:rPr lang="en-US" sz="2000" dirty="0"/>
                  <a:t>Random variables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are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independent</a:t>
                </a:r>
                <a:r>
                  <a:rPr lang="en-US" sz="2000" dirty="0"/>
                  <a:t> if for all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000" dirty="0"/>
              </a:p>
              <a:p>
                <a:pPr>
                  <a:spcBef>
                    <a:spcPts val="1350"/>
                  </a:spcBef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func>
                      <m:func>
                        <m:func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>
                  <a:spcBef>
                    <a:spcPts val="1350"/>
                  </a:spcBef>
                  <a:buClr>
                    <a:schemeClr val="tx1"/>
                  </a:buClr>
                </a:pPr>
                <a:r>
                  <a:rPr lang="en-US" sz="2000" dirty="0"/>
                  <a:t>Another example: the uniform distribution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>
                  <a:spcBef>
                    <a:spcPts val="1350"/>
                  </a:spcBef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=1/4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>
                  <a:spcBef>
                    <a:spcPts val="1350"/>
                  </a:spcBef>
                  <a:buClr>
                    <a:schemeClr val="tx1"/>
                  </a:buClr>
                </a:pPr>
                <a:r>
                  <a:rPr lang="en-US" sz="2000" dirty="0"/>
                  <a:t>Define random variables: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= the first bit,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= the second bit 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000" dirty="0"/>
              </a:p>
              <a:p>
                <a:pPr marL="342900" indent="-342900">
                  <a:spcBef>
                    <a:spcPts val="135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Are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independent?</a:t>
                </a:r>
              </a:p>
              <a:p>
                <a:pPr marL="342900" indent="-342900">
                  <a:spcBef>
                    <a:spcPts val="135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Are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000" dirty="0"/>
                  <a:t> independent?</a:t>
                </a:r>
              </a:p>
              <a:p>
                <a:pPr marL="342900" indent="-342900">
                  <a:spcBef>
                    <a:spcPts val="135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Are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 independent?</a:t>
                </a:r>
              </a:p>
              <a:p>
                <a:pPr>
                  <a:spcBef>
                    <a:spcPts val="1350"/>
                  </a:spcBef>
                  <a:buClr>
                    <a:schemeClr val="tx1"/>
                  </a:buClr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773198"/>
                <a:ext cx="8673498" cy="4247317"/>
              </a:xfrm>
              <a:prstGeom prst="rect">
                <a:avLst/>
              </a:prstGeom>
              <a:blipFill>
                <a:blip r:embed="rId2"/>
                <a:stretch>
                  <a:fillRect l="-774" t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06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57B43-80E8-086C-55E7-B8048D0CC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1AD87-0BB5-8C97-3C3A-C307B98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0"/>
            <a:ext cx="8647968" cy="1143000"/>
          </a:xfrm>
        </p:spPr>
        <p:txBody>
          <a:bodyPr/>
          <a:lstStyle/>
          <a:p>
            <a:r>
              <a:rPr lang="en-US" dirty="0"/>
              <a:t>Back to cryptography…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9E321FF-BC57-CEDC-E0C7-9A703520B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72" y="1214422"/>
            <a:ext cx="785818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“The adversary should not </a:t>
            </a:r>
            <a:r>
              <a:rPr lang="pl-PL" sz="2400" dirty="0"/>
              <a:t>learn any information about </a:t>
            </a:r>
            <a:r>
              <a:rPr lang="pl-PL" sz="2400" b="1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.”</a:t>
            </a:r>
            <a:endParaRPr lang="en-US" sz="2400" b="1" dirty="0"/>
          </a:p>
        </p:txBody>
      </p:sp>
      <p:sp>
        <p:nvSpPr>
          <p:cNvPr id="7" name="Rectangular Callout 17">
            <a:extLst>
              <a:ext uri="{FF2B5EF4-FFF2-40B4-BE49-F238E27FC236}">
                <a16:creationId xmlns:a16="http://schemas.microsoft.com/office/drawing/2014/main" id="{1D0CC832-2F61-3169-9C35-C0203FA3F932}"/>
              </a:ext>
            </a:extLst>
          </p:cNvPr>
          <p:cNvSpPr/>
          <p:nvPr/>
        </p:nvSpPr>
        <p:spPr>
          <a:xfrm>
            <a:off x="4171879" y="2369572"/>
            <a:ext cx="4572032" cy="1857388"/>
          </a:xfrm>
          <a:prstGeom prst="wedgeRectCallout">
            <a:avLst>
              <a:gd name="adj1" fmla="val -61125"/>
              <a:gd name="adj2" fmla="val -4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/>
              <a:t>Eve knows that </a:t>
            </a:r>
            <a:endParaRPr lang="it-IT" dirty="0"/>
          </a:p>
        </p:txBody>
      </p:sp>
      <p:pic>
        <p:nvPicPr>
          <p:cNvPr id="8" name="Picture 5" descr="MCj04359410000[1]">
            <a:extLst>
              <a:ext uri="{FF2B5EF4-FFF2-40B4-BE49-F238E27FC236}">
                <a16:creationId xmlns:a16="http://schemas.microsoft.com/office/drawing/2014/main" id="{5F2A9FED-4F6F-04DA-295E-B68C42E50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5995" y="2941076"/>
            <a:ext cx="1285884" cy="889033"/>
          </a:xfrm>
          <a:prstGeom prst="rect">
            <a:avLst/>
          </a:prstGeom>
          <a:noFill/>
        </p:spPr>
      </p:pic>
      <p:pic>
        <p:nvPicPr>
          <p:cNvPr id="9" name="Picture 4" descr="MCj04158080000[1]">
            <a:extLst>
              <a:ext uri="{FF2B5EF4-FFF2-40B4-BE49-F238E27FC236}">
                <a16:creationId xmlns:a16="http://schemas.microsoft.com/office/drawing/2014/main" id="{485CF991-6C98-BFF3-291A-D6B649E9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912" y="2726762"/>
            <a:ext cx="1019529" cy="107157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1EC2BF-278B-BD17-A66D-4EA8972ED2B0}"/>
              </a:ext>
            </a:extLst>
          </p:cNvPr>
          <p:cNvSpPr txBox="1"/>
          <p:nvPr/>
        </p:nvSpPr>
        <p:spPr>
          <a:xfrm>
            <a:off x="4243317" y="33697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 := 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2CA81-02ED-5CC4-D87A-92B92C8C9DE5}"/>
              </a:ext>
            </a:extLst>
          </p:cNvPr>
          <p:cNvSpPr txBox="1"/>
          <p:nvPr/>
        </p:nvSpPr>
        <p:spPr>
          <a:xfrm>
            <a:off x="5243449" y="3012514"/>
            <a:ext cx="332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</a:t>
            </a:r>
            <a:r>
              <a:rPr lang="en-US" i="1" dirty="0">
                <a:solidFill>
                  <a:srgbClr val="C00000"/>
                </a:solidFill>
              </a:rPr>
              <a:t>I love you</a:t>
            </a:r>
            <a:r>
              <a:rPr lang="en-US" dirty="0">
                <a:solidFill>
                  <a:srgbClr val="C00000"/>
                </a:solidFill>
              </a:rPr>
              <a:t>”              with prob. </a:t>
            </a:r>
            <a:r>
              <a:rPr lang="en-US" b="1" dirty="0">
                <a:solidFill>
                  <a:srgbClr val="C00000"/>
                </a:solidFill>
              </a:rPr>
              <a:t>0.1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8D2BE-212B-C78B-8224-5E27E94DE4B5}"/>
              </a:ext>
            </a:extLst>
          </p:cNvPr>
          <p:cNvSpPr txBox="1"/>
          <p:nvPr/>
        </p:nvSpPr>
        <p:spPr>
          <a:xfrm>
            <a:off x="5243449" y="3357562"/>
            <a:ext cx="333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</a:t>
            </a:r>
            <a:r>
              <a:rPr lang="en-US" i="1" dirty="0">
                <a:solidFill>
                  <a:srgbClr val="C00000"/>
                </a:solidFill>
              </a:rPr>
              <a:t>I don’t love you</a:t>
            </a:r>
            <a:r>
              <a:rPr lang="en-US" dirty="0">
                <a:solidFill>
                  <a:srgbClr val="C00000"/>
                </a:solidFill>
              </a:rPr>
              <a:t>”    with prob. </a:t>
            </a:r>
            <a:r>
              <a:rPr lang="en-US" b="1" dirty="0">
                <a:solidFill>
                  <a:srgbClr val="C00000"/>
                </a:solidFill>
              </a:rPr>
              <a:t>0.7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26F28-D02C-48F9-3736-30D65226433F}"/>
              </a:ext>
            </a:extLst>
          </p:cNvPr>
          <p:cNvSpPr txBox="1"/>
          <p:nvPr/>
        </p:nvSpPr>
        <p:spPr>
          <a:xfrm>
            <a:off x="5243449" y="3726894"/>
            <a:ext cx="336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</a:t>
            </a:r>
            <a:r>
              <a:rPr lang="en-US" i="1" dirty="0">
                <a:solidFill>
                  <a:srgbClr val="C00000"/>
                </a:solidFill>
              </a:rPr>
              <a:t>I hate you</a:t>
            </a:r>
            <a:r>
              <a:rPr lang="en-US" dirty="0">
                <a:solidFill>
                  <a:srgbClr val="C00000"/>
                </a:solidFill>
              </a:rPr>
              <a:t>”              with prob. </a:t>
            </a:r>
            <a:r>
              <a:rPr lang="en-US" b="1" dirty="0">
                <a:solidFill>
                  <a:srgbClr val="C00000"/>
                </a:solidFill>
              </a:rPr>
              <a:t>0.2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BE380F91-776D-9D76-0F2D-43BA54428EE0}"/>
              </a:ext>
            </a:extLst>
          </p:cNvPr>
          <p:cNvSpPr/>
          <p:nvPr/>
        </p:nvSpPr>
        <p:spPr>
          <a:xfrm>
            <a:off x="4886259" y="3083952"/>
            <a:ext cx="428628" cy="1000132"/>
          </a:xfrm>
          <a:prstGeom prst="leftBrace">
            <a:avLst>
              <a:gd name="adj1" fmla="val 35987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461A06-9A04-5AA7-E771-85347D4DE03D}"/>
              </a:ext>
            </a:extLst>
          </p:cNvPr>
          <p:cNvSpPr txBox="1"/>
          <p:nvPr/>
        </p:nvSpPr>
        <p:spPr>
          <a:xfrm>
            <a:off x="314227" y="172663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87DB2E-1D01-8B07-AE53-35598D452346}"/>
              </a:ext>
            </a:extLst>
          </p:cNvPr>
          <p:cNvCxnSpPr>
            <a:stCxn id="15" idx="2"/>
            <a:endCxn id="9" idx="0"/>
          </p:cNvCxnSpPr>
          <p:nvPr/>
        </p:nvCxnSpPr>
        <p:spPr>
          <a:xfrm rot="16200000" flipH="1">
            <a:off x="289428" y="2406513"/>
            <a:ext cx="630800" cy="96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ular Callout 18">
            <a:extLst>
              <a:ext uri="{FF2B5EF4-FFF2-40B4-BE49-F238E27FC236}">
                <a16:creationId xmlns:a16="http://schemas.microsoft.com/office/drawing/2014/main" id="{61824406-8FD5-6C43-8987-6AFB87D0A57E}"/>
              </a:ext>
            </a:extLst>
          </p:cNvPr>
          <p:cNvSpPr/>
          <p:nvPr/>
        </p:nvSpPr>
        <p:spPr>
          <a:xfrm>
            <a:off x="4357686" y="5000612"/>
            <a:ext cx="4572032" cy="1857388"/>
          </a:xfrm>
          <a:prstGeom prst="wedgeRectCallout">
            <a:avLst>
              <a:gd name="adj1" fmla="val -61125"/>
              <a:gd name="adj2" fmla="val -42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/>
              <a:t>Eve </a:t>
            </a:r>
            <a:r>
              <a:rPr lang="en-US" b="1" dirty="0"/>
              <a:t>still</a:t>
            </a:r>
            <a:r>
              <a:rPr lang="en-US" dirty="0"/>
              <a:t> knows that </a:t>
            </a:r>
            <a:endParaRPr lang="it-IT" dirty="0"/>
          </a:p>
        </p:txBody>
      </p:sp>
      <p:pic>
        <p:nvPicPr>
          <p:cNvPr id="18" name="Picture 5" descr="MCj04359410000[1]">
            <a:extLst>
              <a:ext uri="{FF2B5EF4-FFF2-40B4-BE49-F238E27FC236}">
                <a16:creationId xmlns:a16="http://schemas.microsoft.com/office/drawing/2014/main" id="{700AD80D-1339-872C-80EE-419C99781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572116"/>
            <a:ext cx="1285884" cy="889033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629958A-98E5-F68A-EC3B-94125AAF6CA9}"/>
              </a:ext>
            </a:extLst>
          </p:cNvPr>
          <p:cNvSpPr txBox="1"/>
          <p:nvPr/>
        </p:nvSpPr>
        <p:spPr>
          <a:xfrm>
            <a:off x="4429124" y="60007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 := 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1E9F29-4A56-A7A0-3845-DB922E229707}"/>
              </a:ext>
            </a:extLst>
          </p:cNvPr>
          <p:cNvSpPr txBox="1"/>
          <p:nvPr/>
        </p:nvSpPr>
        <p:spPr>
          <a:xfrm>
            <a:off x="5429256" y="5643554"/>
            <a:ext cx="332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</a:t>
            </a:r>
            <a:r>
              <a:rPr lang="en-US" i="1" dirty="0">
                <a:solidFill>
                  <a:srgbClr val="C00000"/>
                </a:solidFill>
              </a:rPr>
              <a:t>I love you</a:t>
            </a:r>
            <a:r>
              <a:rPr lang="en-US" dirty="0">
                <a:solidFill>
                  <a:srgbClr val="C00000"/>
                </a:solidFill>
              </a:rPr>
              <a:t>”              with prob. </a:t>
            </a:r>
            <a:r>
              <a:rPr lang="en-US" b="1" dirty="0">
                <a:solidFill>
                  <a:srgbClr val="C00000"/>
                </a:solidFill>
              </a:rPr>
              <a:t>0.1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EF908B-B0B5-5DE9-FAB3-9B94A12F138B}"/>
              </a:ext>
            </a:extLst>
          </p:cNvPr>
          <p:cNvSpPr txBox="1"/>
          <p:nvPr/>
        </p:nvSpPr>
        <p:spPr>
          <a:xfrm>
            <a:off x="5429256" y="5988602"/>
            <a:ext cx="333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</a:t>
            </a:r>
            <a:r>
              <a:rPr lang="en-US" i="1" dirty="0">
                <a:solidFill>
                  <a:srgbClr val="C00000"/>
                </a:solidFill>
              </a:rPr>
              <a:t>I don’t love you</a:t>
            </a:r>
            <a:r>
              <a:rPr lang="en-US" dirty="0">
                <a:solidFill>
                  <a:srgbClr val="C00000"/>
                </a:solidFill>
              </a:rPr>
              <a:t>”    with prob. </a:t>
            </a:r>
            <a:r>
              <a:rPr lang="en-US" b="1" dirty="0">
                <a:solidFill>
                  <a:srgbClr val="C00000"/>
                </a:solidFill>
              </a:rPr>
              <a:t>0.7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81E1BE-49B8-ACE4-36BA-A92F748071FF}"/>
              </a:ext>
            </a:extLst>
          </p:cNvPr>
          <p:cNvSpPr txBox="1"/>
          <p:nvPr/>
        </p:nvSpPr>
        <p:spPr>
          <a:xfrm>
            <a:off x="5429256" y="6357934"/>
            <a:ext cx="336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</a:t>
            </a:r>
            <a:r>
              <a:rPr lang="en-US" i="1" dirty="0">
                <a:solidFill>
                  <a:srgbClr val="C00000"/>
                </a:solidFill>
              </a:rPr>
              <a:t>I hate you</a:t>
            </a:r>
            <a:r>
              <a:rPr lang="en-US" dirty="0">
                <a:solidFill>
                  <a:srgbClr val="C00000"/>
                </a:solidFill>
              </a:rPr>
              <a:t>”              with prob. </a:t>
            </a:r>
            <a:r>
              <a:rPr lang="en-US" b="1" dirty="0">
                <a:solidFill>
                  <a:srgbClr val="C00000"/>
                </a:solidFill>
              </a:rPr>
              <a:t>0.2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57CFFA71-7490-E92B-1929-39657ABB05AF}"/>
              </a:ext>
            </a:extLst>
          </p:cNvPr>
          <p:cNvSpPr/>
          <p:nvPr/>
        </p:nvSpPr>
        <p:spPr>
          <a:xfrm>
            <a:off x="5072066" y="5714992"/>
            <a:ext cx="428628" cy="1000132"/>
          </a:xfrm>
          <a:prstGeom prst="leftBrace">
            <a:avLst>
              <a:gd name="adj1" fmla="val 35987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24" name="Picture 4" descr="MCj04158080000[1]">
            <a:extLst>
              <a:ext uri="{FF2B5EF4-FFF2-40B4-BE49-F238E27FC236}">
                <a16:creationId xmlns:a16="http://schemas.microsoft.com/office/drawing/2014/main" id="{5174FAB9-43B0-1083-9228-910496F01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429240"/>
            <a:ext cx="1019529" cy="1071570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683B32D-DD12-A680-C339-DF96731E7FB1}"/>
              </a:ext>
            </a:extLst>
          </p:cNvPr>
          <p:cNvSpPr txBox="1"/>
          <p:nvPr/>
        </p:nvSpPr>
        <p:spPr>
          <a:xfrm>
            <a:off x="428597" y="442910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AFA2331-C853-174E-582F-037C16D1A618}"/>
              </a:ext>
            </a:extLst>
          </p:cNvPr>
          <p:cNvCxnSpPr>
            <a:stCxn id="25" idx="2"/>
            <a:endCxn id="24" idx="0"/>
          </p:cNvCxnSpPr>
          <p:nvPr/>
        </p:nvCxnSpPr>
        <p:spPr>
          <a:xfrm rot="16200000" flipH="1">
            <a:off x="403798" y="5108991"/>
            <a:ext cx="630800" cy="96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5F691A1-127D-23F0-CED8-9CCD222D7273}"/>
              </a:ext>
            </a:extLst>
          </p:cNvPr>
          <p:cNvSpPr txBox="1"/>
          <p:nvPr/>
        </p:nvSpPr>
        <p:spPr>
          <a:xfrm>
            <a:off x="571473" y="5857868"/>
            <a:ext cx="2952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k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8" name="Right Arrow 42">
            <a:extLst>
              <a:ext uri="{FF2B5EF4-FFF2-40B4-BE49-F238E27FC236}">
                <a16:creationId xmlns:a16="http://schemas.microsoft.com/office/drawing/2014/main" id="{27D9DBDA-6AE0-8CFA-880E-DEA40FD0B9D4}"/>
              </a:ext>
            </a:extLst>
          </p:cNvPr>
          <p:cNvSpPr/>
          <p:nvPr/>
        </p:nvSpPr>
        <p:spPr>
          <a:xfrm>
            <a:off x="1357290" y="5500678"/>
            <a:ext cx="1643074" cy="107157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993300"/>
                </a:solidFill>
              </a:rPr>
              <a:t>c := Enc</a:t>
            </a:r>
            <a:r>
              <a:rPr lang="pl-PL" b="1" baseline="-25000" dirty="0">
                <a:solidFill>
                  <a:srgbClr val="993300"/>
                </a:solidFill>
              </a:rPr>
              <a:t>K</a:t>
            </a:r>
            <a:r>
              <a:rPr lang="en-US" b="1" dirty="0">
                <a:solidFill>
                  <a:srgbClr val="993300"/>
                </a:solidFill>
              </a:rPr>
              <a:t>(m)</a:t>
            </a:r>
            <a:r>
              <a:rPr lang="pl-PL" b="1" dirty="0">
                <a:solidFill>
                  <a:srgbClr val="993300"/>
                </a:solidFill>
              </a:rPr>
              <a:t> </a:t>
            </a:r>
            <a:endParaRPr lang="it-IT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35C0436-4EE7-4570-900C-56BC0881AF48}"/>
              </a:ext>
            </a:extLst>
          </p:cNvPr>
          <p:cNvCxnSpPr/>
          <p:nvPr/>
        </p:nvCxnSpPr>
        <p:spPr>
          <a:xfrm>
            <a:off x="152400" y="4429108"/>
            <a:ext cx="850112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6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/>
      <p:bldP spid="17" grpId="0" animBg="1"/>
      <p:bldP spid="19" grpId="0"/>
      <p:bldP spid="20" grpId="0"/>
      <p:bldP spid="21" grpId="0"/>
      <p:bldP spid="22" grpId="0"/>
      <p:bldP spid="23" grpId="0" animBg="1"/>
      <p:bldP spid="25" grpId="0"/>
      <p:bldP spid="27" grpId="0" animBg="1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647968" cy="1143000"/>
          </a:xfrm>
        </p:spPr>
        <p:txBody>
          <a:bodyPr/>
          <a:lstStyle/>
          <a:p>
            <a:r>
              <a:rPr lang="en-US" dirty="0"/>
              <a:t>Back to cryptography…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057532"/>
            <a:ext cx="7786742" cy="2371732"/>
          </a:xfrm>
          <a:solidFill>
            <a:schemeClr val="bg1"/>
          </a:solidFill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Consider random variables:</a:t>
            </a:r>
          </a:p>
          <a:p>
            <a:pPr>
              <a:buNone/>
            </a:pPr>
            <a:r>
              <a:rPr lang="pl-PL" sz="2800" b="1" dirty="0">
                <a:solidFill>
                  <a:srgbClr val="C00000"/>
                </a:solidFill>
              </a:rPr>
              <a:t>M</a:t>
            </a:r>
            <a:r>
              <a:rPr lang="pl-PL" sz="2800" dirty="0"/>
              <a:t> </a:t>
            </a:r>
            <a:r>
              <a:rPr lang="en-US" sz="2800" dirty="0"/>
              <a:t>  some distribution variable over </a:t>
            </a:r>
            <a:r>
              <a:rPr lang="it-IT" sz="2800" b="1" dirty="0">
                <a:solidFill>
                  <a:srgbClr val="C00000"/>
                </a:solidFill>
                <a:latin typeface="Lucida Calligraphy"/>
              </a:rPr>
              <a:t>M  </a:t>
            </a:r>
          </a:p>
          <a:p>
            <a:pPr>
              <a:buNone/>
            </a:pPr>
            <a:r>
              <a:rPr lang="pl-PL" sz="2800" b="1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   </a:t>
            </a:r>
            <a:r>
              <a:rPr lang="en-US" sz="2800" dirty="0"/>
              <a:t>uniformly random variable over </a:t>
            </a:r>
            <a:r>
              <a:rPr lang="it-IT" sz="2800" b="1" dirty="0">
                <a:solidFill>
                  <a:srgbClr val="C00000"/>
                </a:solidFill>
                <a:latin typeface="Lucida Calligraphy"/>
              </a:rPr>
              <a:t>K </a:t>
            </a:r>
          </a:p>
          <a:p>
            <a:pPr>
              <a:buNone/>
            </a:pP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C = </a:t>
            </a:r>
            <a:r>
              <a:rPr lang="en-US" sz="2800" b="1" dirty="0" err="1">
                <a:solidFill>
                  <a:srgbClr val="C00000"/>
                </a:solidFill>
                <a:latin typeface="Arial"/>
                <a:cs typeface="Arial"/>
              </a:rPr>
              <a:t>Enc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(K, M)   </a:t>
            </a:r>
            <a:r>
              <a:rPr lang="en-US" sz="2800" dirty="0"/>
              <a:t>random variable over </a:t>
            </a:r>
            <a:r>
              <a:rPr lang="it-IT" sz="2800" b="1" dirty="0">
                <a:solidFill>
                  <a:srgbClr val="C00000"/>
                </a:solidFill>
                <a:latin typeface="Lucida Calligraphy"/>
              </a:rPr>
              <a:t>C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1472" y="1214422"/>
            <a:ext cx="785818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“The adversary should not </a:t>
            </a:r>
            <a:r>
              <a:rPr lang="pl-PL" sz="2400" dirty="0"/>
              <a:t>learn any information about </a:t>
            </a:r>
            <a:r>
              <a:rPr lang="pl-PL" sz="2400" b="1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.”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3993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057532"/>
            <a:ext cx="7786742" cy="2371732"/>
          </a:xfr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/>
              <a:t>An encryption scheme is </a:t>
            </a:r>
            <a:r>
              <a:rPr lang="pl-PL" sz="2800" b="1" dirty="0">
                <a:solidFill>
                  <a:srgbClr val="002060"/>
                </a:solidFill>
              </a:rPr>
              <a:t>perfectly secret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/>
              <a:t>if </a:t>
            </a:r>
          </a:p>
          <a:p>
            <a:pPr algn="ctr">
              <a:buNone/>
            </a:pPr>
            <a:r>
              <a:rPr lang="pl-PL" sz="2800" dirty="0"/>
              <a:t>for every </a:t>
            </a:r>
            <a:r>
              <a:rPr lang="en-US" sz="2800" dirty="0"/>
              <a:t>distribution of </a:t>
            </a:r>
            <a:r>
              <a:rPr lang="pl-PL" sz="2800" b="1" dirty="0">
                <a:solidFill>
                  <a:srgbClr val="C00000"/>
                </a:solidFill>
              </a:rPr>
              <a:t>M</a:t>
            </a:r>
            <a:r>
              <a:rPr lang="pl-PL" sz="2800" dirty="0"/>
              <a:t> </a:t>
            </a:r>
          </a:p>
          <a:p>
            <a:pPr algn="ctr">
              <a:buNone/>
            </a:pPr>
            <a:r>
              <a:rPr lang="pl-PL" sz="2800" dirty="0"/>
              <a:t>and every</a:t>
            </a:r>
            <a:r>
              <a:rPr lang="it-IT" sz="2800" dirty="0"/>
              <a:t> </a:t>
            </a:r>
            <a:r>
              <a:rPr lang="it-IT" sz="2800" b="1" dirty="0">
                <a:solidFill>
                  <a:srgbClr val="C00000"/>
                </a:solidFill>
              </a:rPr>
              <a:t>m</a:t>
            </a:r>
            <a:r>
              <a:rPr lang="it-IT" sz="2800" dirty="0"/>
              <a:t> </a:t>
            </a:r>
            <a:r>
              <a:rPr lang="az-Cyrl-AZ" sz="2000" b="1" dirty="0">
                <a:solidFill>
                  <a:srgbClr val="C00000"/>
                </a:solidFill>
                <a:latin typeface="Arial"/>
                <a:cs typeface="Arial"/>
              </a:rPr>
              <a:t>Є</a:t>
            </a:r>
            <a:r>
              <a:rPr lang="pl-PL" sz="2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it-IT" sz="2800" b="1" dirty="0">
                <a:solidFill>
                  <a:srgbClr val="C00000"/>
                </a:solidFill>
                <a:latin typeface="Lucida Calligraphy"/>
              </a:rPr>
              <a:t>M </a:t>
            </a:r>
            <a:r>
              <a:rPr lang="it-IT" sz="2800" dirty="0">
                <a:latin typeface="+mj-lt"/>
              </a:rPr>
              <a:t>and</a:t>
            </a:r>
            <a:r>
              <a:rPr lang="it-IT" sz="2800" dirty="0"/>
              <a:t> </a:t>
            </a:r>
            <a:r>
              <a:rPr lang="pl-PL" sz="2800" dirty="0"/>
              <a:t> </a:t>
            </a:r>
            <a:r>
              <a:rPr lang="pl-PL" sz="2800" b="1" dirty="0">
                <a:solidFill>
                  <a:srgbClr val="C00000"/>
                </a:solidFill>
              </a:rPr>
              <a:t>c </a:t>
            </a:r>
            <a:r>
              <a:rPr lang="az-Cyrl-AZ" sz="2000" b="1" dirty="0">
                <a:solidFill>
                  <a:srgbClr val="C00000"/>
                </a:solidFill>
                <a:latin typeface="Arial"/>
                <a:cs typeface="Arial"/>
              </a:rPr>
              <a:t>Є</a:t>
            </a:r>
            <a:r>
              <a:rPr lang="pl-PL" sz="20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pl-PL" sz="2800" b="1" dirty="0">
                <a:solidFill>
                  <a:srgbClr val="C00000"/>
                </a:solidFill>
                <a:latin typeface="Lucida Calligraphy"/>
              </a:rPr>
              <a:t>C</a:t>
            </a:r>
            <a:r>
              <a:rPr lang="pl-PL" sz="20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</a:p>
          <a:p>
            <a:pPr algn="ctr">
              <a:buNone/>
            </a:pPr>
            <a:r>
              <a:rPr lang="pl-PL" sz="2800" b="1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r[ </a:t>
            </a:r>
            <a:r>
              <a:rPr lang="pl-PL" sz="2800" b="1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lang="it-IT" sz="2800" b="1" dirty="0">
                <a:solidFill>
                  <a:srgbClr val="C00000"/>
                </a:solidFill>
                <a:latin typeface="Arial"/>
                <a:cs typeface="Arial"/>
              </a:rPr>
              <a:t> = m ]</a:t>
            </a:r>
            <a:r>
              <a:rPr lang="pl-PL" sz="2800" b="1" dirty="0">
                <a:solidFill>
                  <a:srgbClr val="C00000"/>
                </a:solidFill>
                <a:latin typeface="Arial"/>
                <a:cs typeface="Arial"/>
              </a:rPr>
              <a:t> = </a:t>
            </a:r>
            <a:r>
              <a:rPr lang="it-IT" sz="2800" b="1" dirty="0">
                <a:solidFill>
                  <a:srgbClr val="C00000"/>
                </a:solidFill>
                <a:latin typeface="Arial"/>
                <a:cs typeface="Arial"/>
              </a:rPr>
              <a:t>Pr[ </a:t>
            </a:r>
            <a:r>
              <a:rPr lang="pl-PL" sz="2800" b="1" dirty="0">
                <a:solidFill>
                  <a:srgbClr val="C00000"/>
                </a:solidFill>
                <a:latin typeface="Arial"/>
                <a:cs typeface="Arial"/>
              </a:rPr>
              <a:t>M </a:t>
            </a:r>
            <a:r>
              <a:rPr lang="it-IT" sz="2800" b="1" dirty="0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lang="it-IT" sz="2800" b="1" dirty="0" err="1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lang="it-IT" sz="2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pl-PL" sz="2800" b="1" dirty="0">
                <a:solidFill>
                  <a:srgbClr val="C00000"/>
                </a:solidFill>
                <a:latin typeface="Arial"/>
                <a:cs typeface="Arial"/>
              </a:rPr>
              <a:t>| 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C </a:t>
            </a:r>
            <a:r>
              <a:rPr lang="pl-PL" sz="2800" b="1" dirty="0">
                <a:solidFill>
                  <a:srgbClr val="C00000"/>
                </a:solidFill>
                <a:latin typeface="Arial"/>
                <a:cs typeface="Arial"/>
              </a:rPr>
              <a:t>= c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it-IT" sz="2800" b="1" dirty="0">
                <a:solidFill>
                  <a:srgbClr val="C00000"/>
                </a:solidFill>
                <a:latin typeface="Arial"/>
                <a:cs typeface="Arial"/>
              </a:rPr>
              <a:t>]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1472" y="1214422"/>
            <a:ext cx="785818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“The adversary should not </a:t>
            </a:r>
            <a:r>
              <a:rPr lang="pl-PL" sz="2400" dirty="0"/>
              <a:t>learn any information about </a:t>
            </a:r>
            <a:r>
              <a:rPr lang="pl-PL" sz="2400" b="1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.”</a:t>
            </a:r>
            <a:endParaRPr lang="en-US" sz="2400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072330" y="3429000"/>
            <a:ext cx="1857388" cy="857256"/>
          </a:xfrm>
          <a:prstGeom prst="wedgeRoundRectCallout">
            <a:avLst>
              <a:gd name="adj1" fmla="val -82917"/>
              <a:gd name="adj2" fmla="val 481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such that </a:t>
            </a:r>
            <a:br>
              <a:rPr lang="pl-PL" dirty="0"/>
            </a:br>
            <a:r>
              <a:rPr lang="pl-PL" b="1" dirty="0">
                <a:solidFill>
                  <a:srgbClr val="C00000"/>
                </a:solidFill>
              </a:rPr>
              <a:t>P</a:t>
            </a:r>
            <a:r>
              <a:rPr lang="en-US" b="1" dirty="0">
                <a:solidFill>
                  <a:srgbClr val="C00000"/>
                </a:solidFill>
              </a:rPr>
              <a:t>[</a:t>
            </a:r>
            <a:r>
              <a:rPr lang="pl-PL" b="1" dirty="0">
                <a:solidFill>
                  <a:srgbClr val="C00000"/>
                </a:solidFill>
              </a:rPr>
              <a:t>C = c</a:t>
            </a:r>
            <a:r>
              <a:rPr lang="en-US" b="1" dirty="0">
                <a:solidFill>
                  <a:srgbClr val="C00000"/>
                </a:solidFill>
              </a:rPr>
              <a:t>]</a:t>
            </a:r>
            <a:r>
              <a:rPr lang="pl-PL" b="1" dirty="0">
                <a:solidFill>
                  <a:srgbClr val="C00000"/>
                </a:solidFill>
              </a:rPr>
              <a:t> &gt; 0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1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505092" cy="1143000"/>
          </a:xfrm>
        </p:spPr>
        <p:txBody>
          <a:bodyPr>
            <a:normAutofit/>
          </a:bodyPr>
          <a:lstStyle/>
          <a:p>
            <a:r>
              <a:rPr lang="pl-PL" dirty="0"/>
              <a:t>Equivalent</a:t>
            </a:r>
            <a:r>
              <a:rPr lang="it-IT" dirty="0" err="1"/>
              <a:t>ly</a:t>
            </a:r>
            <a:r>
              <a:rPr lang="it-IT" dirty="0"/>
              <a:t>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4483" y="3971077"/>
            <a:ext cx="728667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Arial"/>
              </a:rPr>
              <a:t>F</a:t>
            </a:r>
            <a:r>
              <a:rPr lang="pl-PL" sz="2800" dirty="0">
                <a:cs typeface="Arial"/>
              </a:rPr>
              <a:t>or every </a:t>
            </a:r>
            <a:r>
              <a:rPr lang="pl-PL" sz="2800" b="1" dirty="0">
                <a:solidFill>
                  <a:srgbClr val="C00000"/>
                </a:solidFill>
                <a:cs typeface="Arial"/>
              </a:rPr>
              <a:t>m </a:t>
            </a:r>
            <a:r>
              <a:rPr lang="en-US" sz="2800" dirty="0">
                <a:cs typeface="Arial"/>
              </a:rPr>
              <a:t>, </a:t>
            </a:r>
            <a:r>
              <a:rPr lang="en-US" sz="2800" b="1" dirty="0">
                <a:solidFill>
                  <a:srgbClr val="C00000"/>
                </a:solidFill>
                <a:cs typeface="Arial"/>
              </a:rPr>
              <a:t>m’</a:t>
            </a:r>
            <a:r>
              <a:rPr lang="pl-PL" sz="2800" b="1" dirty="0">
                <a:solidFill>
                  <a:srgbClr val="C00000"/>
                </a:solidFill>
                <a:cs typeface="Arial"/>
              </a:rPr>
              <a:t> </a:t>
            </a:r>
            <a:r>
              <a:rPr lang="en-US" sz="2800" b="1" dirty="0">
                <a:solidFill>
                  <a:srgbClr val="C00000"/>
                </a:solidFill>
                <a:cs typeface="Arial"/>
              </a:rPr>
              <a:t>, c  </a:t>
            </a:r>
            <a:r>
              <a:rPr lang="pl-PL" sz="2800" dirty="0">
                <a:cs typeface="Arial"/>
              </a:rPr>
              <a:t>we have</a:t>
            </a:r>
            <a:r>
              <a:rPr lang="en-US" sz="2800" dirty="0">
                <a:cs typeface="Arial"/>
              </a:rPr>
              <a:t>:</a:t>
            </a:r>
          </a:p>
          <a:p>
            <a:pPr algn="ctr"/>
            <a:r>
              <a:rPr lang="en-US" sz="2800" b="1" dirty="0" err="1">
                <a:solidFill>
                  <a:srgbClr val="C00000"/>
                </a:solidFill>
                <a:cs typeface="Arial"/>
              </a:rPr>
              <a:t>Pr</a:t>
            </a:r>
            <a:r>
              <a:rPr lang="en-US" sz="2800" b="1" dirty="0">
                <a:solidFill>
                  <a:srgbClr val="C00000"/>
                </a:solidFill>
                <a:cs typeface="Arial"/>
              </a:rPr>
              <a:t>[ </a:t>
            </a:r>
            <a:r>
              <a:rPr lang="en-US" sz="2800" b="1" dirty="0" err="1">
                <a:solidFill>
                  <a:srgbClr val="C00000"/>
                </a:solidFill>
                <a:cs typeface="Arial"/>
              </a:rPr>
              <a:t>Enc</a:t>
            </a:r>
            <a:r>
              <a:rPr lang="en-US" sz="2800" b="1" dirty="0">
                <a:solidFill>
                  <a:srgbClr val="C00000"/>
                </a:solidFill>
                <a:cs typeface="Arial"/>
              </a:rPr>
              <a:t>(K, </a:t>
            </a:r>
            <a:r>
              <a:rPr lang="pl-PL" sz="2800" b="1" dirty="0">
                <a:solidFill>
                  <a:srgbClr val="C00000"/>
                </a:solidFill>
                <a:cs typeface="Arial"/>
              </a:rPr>
              <a:t>m</a:t>
            </a:r>
            <a:r>
              <a:rPr lang="en-US" sz="2800" b="1" dirty="0">
                <a:solidFill>
                  <a:srgbClr val="C00000"/>
                </a:solidFill>
                <a:cs typeface="Arial"/>
              </a:rPr>
              <a:t>) = c]    =    </a:t>
            </a:r>
            <a:r>
              <a:rPr lang="en-US" sz="2800" b="1" dirty="0" err="1">
                <a:solidFill>
                  <a:srgbClr val="C00000"/>
                </a:solidFill>
                <a:cs typeface="Arial"/>
              </a:rPr>
              <a:t>Pr</a:t>
            </a:r>
            <a:r>
              <a:rPr lang="en-US" sz="2800" b="1" dirty="0">
                <a:solidFill>
                  <a:srgbClr val="C00000"/>
                </a:solidFill>
                <a:cs typeface="Arial"/>
              </a:rPr>
              <a:t>[ </a:t>
            </a:r>
            <a:r>
              <a:rPr lang="en-US" sz="2800" b="1" dirty="0" err="1">
                <a:solidFill>
                  <a:srgbClr val="C00000"/>
                </a:solidFill>
                <a:cs typeface="Arial"/>
              </a:rPr>
              <a:t>Enc</a:t>
            </a:r>
            <a:r>
              <a:rPr lang="en-US" sz="2800" b="1" dirty="0">
                <a:solidFill>
                  <a:srgbClr val="C00000"/>
                </a:solidFill>
                <a:cs typeface="Arial"/>
              </a:rPr>
              <a:t>(K, </a:t>
            </a:r>
            <a:r>
              <a:rPr lang="pl-PL" sz="2800" b="1" dirty="0">
                <a:solidFill>
                  <a:srgbClr val="C00000"/>
                </a:solidFill>
                <a:cs typeface="Arial"/>
              </a:rPr>
              <a:t>m</a:t>
            </a:r>
            <a:r>
              <a:rPr lang="en-US" sz="2800" b="1" dirty="0">
                <a:solidFill>
                  <a:srgbClr val="C00000"/>
                </a:solidFill>
                <a:cs typeface="Arial"/>
              </a:rPr>
              <a:t>’) = c]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491" y="1371600"/>
            <a:ext cx="766214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For all 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:  </a:t>
            </a:r>
            <a:r>
              <a:rPr lang="pl-PL" sz="2800" b="1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r[ </a:t>
            </a:r>
            <a:r>
              <a:rPr lang="pl-PL" sz="2800" b="1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lang="it-IT" sz="2800" b="1" dirty="0">
                <a:solidFill>
                  <a:srgbClr val="C00000"/>
                </a:solidFill>
                <a:latin typeface="Arial"/>
                <a:cs typeface="Arial"/>
              </a:rPr>
              <a:t> = m ]</a:t>
            </a:r>
            <a:r>
              <a:rPr lang="pl-PL" sz="2800" b="1" dirty="0">
                <a:solidFill>
                  <a:srgbClr val="C00000"/>
                </a:solidFill>
                <a:latin typeface="Arial"/>
                <a:cs typeface="Arial"/>
              </a:rPr>
              <a:t> = </a:t>
            </a:r>
            <a:r>
              <a:rPr lang="it-IT" sz="2800" b="1" dirty="0">
                <a:solidFill>
                  <a:srgbClr val="C00000"/>
                </a:solidFill>
                <a:latin typeface="Arial"/>
                <a:cs typeface="Arial"/>
              </a:rPr>
              <a:t>Pr[ </a:t>
            </a:r>
            <a:r>
              <a:rPr lang="pl-PL" sz="2800" b="1" dirty="0">
                <a:solidFill>
                  <a:srgbClr val="C00000"/>
                </a:solidFill>
                <a:latin typeface="Arial"/>
                <a:cs typeface="Arial"/>
              </a:rPr>
              <a:t>M </a:t>
            </a:r>
            <a:r>
              <a:rPr lang="it-IT" sz="2800" b="1" dirty="0">
                <a:solidFill>
                  <a:srgbClr val="C00000"/>
                </a:solidFill>
                <a:latin typeface="Arial"/>
                <a:cs typeface="Arial"/>
              </a:rPr>
              <a:t>= m </a:t>
            </a:r>
            <a:r>
              <a:rPr lang="pl-PL" sz="2800" b="1" dirty="0">
                <a:solidFill>
                  <a:srgbClr val="C00000"/>
                </a:solidFill>
                <a:latin typeface="Arial"/>
                <a:cs typeface="Arial"/>
              </a:rPr>
              <a:t>| 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C </a:t>
            </a:r>
            <a:r>
              <a:rPr lang="pl-PL" sz="2800" b="1" dirty="0">
                <a:solidFill>
                  <a:srgbClr val="C00000"/>
                </a:solidFill>
                <a:latin typeface="Arial"/>
                <a:cs typeface="Arial"/>
              </a:rPr>
              <a:t>= c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]</a:t>
            </a:r>
            <a:endParaRPr lang="en-US" sz="2800" dirty="0"/>
          </a:p>
        </p:txBody>
      </p:sp>
      <p:sp>
        <p:nvSpPr>
          <p:cNvPr id="10" name="Up-Down Arrow 9"/>
          <p:cNvSpPr/>
          <p:nvPr/>
        </p:nvSpPr>
        <p:spPr>
          <a:xfrm>
            <a:off x="4429124" y="3337677"/>
            <a:ext cx="285752" cy="481018"/>
          </a:xfrm>
          <a:prstGeom prst="upDownArrow">
            <a:avLst>
              <a:gd name="adj1" fmla="val 36087"/>
              <a:gd name="adj2" fmla="val 360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902841" y="2655680"/>
            <a:ext cx="733831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</a:rPr>
              <a:t>M</a:t>
            </a:r>
            <a:r>
              <a:rPr lang="pl-PL" sz="2800" dirty="0"/>
              <a:t> and </a:t>
            </a:r>
            <a:r>
              <a:rPr lang="en-US" sz="2800" b="1" dirty="0">
                <a:solidFill>
                  <a:srgbClr val="C00000"/>
                </a:solidFill>
              </a:rPr>
              <a:t>C=</a:t>
            </a:r>
            <a:r>
              <a:rPr lang="pl-PL" sz="2800" b="1" dirty="0">
                <a:solidFill>
                  <a:srgbClr val="C00000"/>
                </a:solidFill>
              </a:rPr>
              <a:t>Enc(K,M)</a:t>
            </a:r>
            <a:r>
              <a:rPr lang="pl-PL" sz="2800" dirty="0"/>
              <a:t> are independent</a:t>
            </a:r>
            <a:endParaRPr lang="en-US" sz="2800" dirty="0"/>
          </a:p>
        </p:txBody>
      </p:sp>
      <p:sp>
        <p:nvSpPr>
          <p:cNvPr id="7" name="Up-Down Arrow 6"/>
          <p:cNvSpPr/>
          <p:nvPr/>
        </p:nvSpPr>
        <p:spPr>
          <a:xfrm>
            <a:off x="4395390" y="2081566"/>
            <a:ext cx="285752" cy="457200"/>
          </a:xfrm>
          <a:prstGeom prst="upDownArrow">
            <a:avLst>
              <a:gd name="adj1" fmla="val 36087"/>
              <a:gd name="adj2" fmla="val 360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634F8D-FD2E-BE37-80C6-93912186C422}"/>
                  </a:ext>
                </a:extLst>
              </p:cNvPr>
              <p:cNvSpPr txBox="1"/>
              <p:nvPr/>
            </p:nvSpPr>
            <p:spPr>
              <a:xfrm>
                <a:off x="875193" y="5638800"/>
                <a:ext cx="7286676" cy="95410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cs typeface="Arial"/>
                  </a:rPr>
                  <a:t>F</a:t>
                </a:r>
                <a:r>
                  <a:rPr lang="pl-PL" sz="2800" dirty="0">
                    <a:cs typeface="Arial"/>
                  </a:rPr>
                  <a:t>or every </a:t>
                </a:r>
                <a:r>
                  <a:rPr lang="pl-PL" sz="2800" b="1" dirty="0">
                    <a:solidFill>
                      <a:srgbClr val="C00000"/>
                    </a:solidFill>
                    <a:cs typeface="Arial"/>
                  </a:rPr>
                  <a:t>m </a:t>
                </a:r>
                <a:r>
                  <a:rPr lang="en-US" sz="2800" dirty="0">
                    <a:cs typeface="Arial"/>
                  </a:rPr>
                  <a:t>, </a:t>
                </a:r>
                <a:r>
                  <a:rPr lang="en-US" sz="2800" b="1" dirty="0">
                    <a:solidFill>
                      <a:srgbClr val="C00000"/>
                    </a:solidFill>
                    <a:cs typeface="Arial"/>
                  </a:rPr>
                  <a:t>m’</a:t>
                </a:r>
                <a:r>
                  <a:rPr lang="pl-PL" sz="2800" b="1" dirty="0">
                    <a:solidFill>
                      <a:srgbClr val="C00000"/>
                    </a:solidFill>
                    <a:cs typeface="Arial"/>
                  </a:rPr>
                  <a:t> </a:t>
                </a:r>
                <a:r>
                  <a:rPr lang="pl-PL" sz="2800" dirty="0">
                    <a:cs typeface="Arial"/>
                  </a:rPr>
                  <a:t>we have</a:t>
                </a:r>
                <a:r>
                  <a:rPr lang="en-US" sz="2800" dirty="0">
                    <a:cs typeface="Arial"/>
                  </a:rPr>
                  <a:t>:</a:t>
                </a:r>
                <a:endParaRPr lang="en-US" sz="2800" b="1" dirty="0">
                  <a:solidFill>
                    <a:srgbClr val="C00000"/>
                  </a:solidFill>
                  <a:cs typeface="Arial"/>
                </a:endParaRPr>
              </a:p>
              <a:p>
                <a:pPr algn="ctr"/>
                <a:r>
                  <a:rPr lang="en-US" sz="2800" b="1" dirty="0">
                    <a:solidFill>
                      <a:srgbClr val="C00000"/>
                    </a:solidFill>
                    <a:cs typeface="Arial"/>
                  </a:rPr>
                  <a:t>Enc(K, </a:t>
                </a:r>
                <a:r>
                  <a:rPr lang="pl-PL" sz="2800" b="1" dirty="0">
                    <a:solidFill>
                      <a:srgbClr val="C00000"/>
                    </a:solidFill>
                    <a:cs typeface="Arial"/>
                  </a:rPr>
                  <a:t>m</a:t>
                </a:r>
                <a:r>
                  <a:rPr lang="en-US" sz="2800" b="1" dirty="0">
                    <a:solidFill>
                      <a:srgbClr val="C00000"/>
                    </a:solidFill>
                    <a:cs typeface="Arial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≡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cs typeface="Arial"/>
                  </a:rPr>
                  <a:t> Enc(K, </a:t>
                </a:r>
                <a:r>
                  <a:rPr lang="pl-PL" sz="2800" b="1" dirty="0">
                    <a:solidFill>
                      <a:srgbClr val="C00000"/>
                    </a:solidFill>
                    <a:cs typeface="Arial"/>
                  </a:rPr>
                  <a:t>m</a:t>
                </a:r>
                <a:r>
                  <a:rPr lang="en-US" sz="2800" b="1" dirty="0">
                    <a:solidFill>
                      <a:srgbClr val="C00000"/>
                    </a:solidFill>
                    <a:cs typeface="Arial"/>
                  </a:rPr>
                  <a:t>’) </a:t>
                </a: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634F8D-FD2E-BE37-80C6-93912186C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93" y="5638800"/>
                <a:ext cx="7286676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Up-Down Arrow 9">
            <a:extLst>
              <a:ext uri="{FF2B5EF4-FFF2-40B4-BE49-F238E27FC236}">
                <a16:creationId xmlns:a16="http://schemas.microsoft.com/office/drawing/2014/main" id="{ED709DA4-52A3-D397-B2D6-FDFB67512A99}"/>
              </a:ext>
            </a:extLst>
          </p:cNvPr>
          <p:cNvSpPr/>
          <p:nvPr/>
        </p:nvSpPr>
        <p:spPr>
          <a:xfrm>
            <a:off x="4395390" y="5005382"/>
            <a:ext cx="285752" cy="481018"/>
          </a:xfrm>
          <a:prstGeom prst="upDownArrow">
            <a:avLst>
              <a:gd name="adj1" fmla="val 36087"/>
              <a:gd name="adj2" fmla="val 360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1666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6" grpId="0" animBg="1"/>
      <p:bldP spid="7" grpId="0" animBg="1"/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00100" y="5286388"/>
            <a:ext cx="7286676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7619-E3D3-4D84-934F-E483B655BBEF}" type="slidenum">
              <a:rPr lang="it-IT"/>
              <a:pPr/>
              <a:t>37</a:t>
            </a:fld>
            <a:endParaRPr lang="it-IT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790844" cy="1143000"/>
          </a:xfrm>
        </p:spPr>
        <p:txBody>
          <a:bodyPr>
            <a:normAutofit/>
          </a:bodyPr>
          <a:lstStyle/>
          <a:p>
            <a:r>
              <a:rPr lang="pl-PL" sz="4000" dirty="0"/>
              <a:t>A perfectly secret scheme</a:t>
            </a:r>
            <a:r>
              <a:rPr lang="en-GB" sz="4000" dirty="0"/>
              <a:t>:</a:t>
            </a:r>
            <a:r>
              <a:rPr lang="pl-PL" sz="4000" dirty="0"/>
              <a:t> </a:t>
            </a:r>
            <a:r>
              <a:rPr lang="en-GB" sz="4000" dirty="0"/>
              <a:t>one-time pad</a:t>
            </a:r>
            <a:endParaRPr lang="en-US" sz="4000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071546"/>
            <a:ext cx="1038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286644" y="2357430"/>
            <a:ext cx="1595446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2400" dirty="0"/>
              <a:t>Gilbert </a:t>
            </a:r>
            <a:r>
              <a:rPr lang="de-DE" sz="2400" dirty="0" err="1"/>
              <a:t>Vernam</a:t>
            </a:r>
            <a:br>
              <a:rPr lang="de-DE" sz="2400" dirty="0"/>
            </a:br>
            <a:r>
              <a:rPr lang="de-DE" sz="2400" dirty="0"/>
              <a:t> </a:t>
            </a:r>
            <a:r>
              <a:rPr lang="de-DE" dirty="0"/>
              <a:t>(1890 –1960)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1428736"/>
            <a:ext cx="2490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C00000"/>
                </a:solidFill>
              </a:rPr>
              <a:t>t</a:t>
            </a:r>
            <a:r>
              <a:rPr lang="pl-PL" sz="2800" b="1" dirty="0"/>
              <a:t> </a:t>
            </a:r>
            <a:r>
              <a:rPr lang="pl-PL" sz="2800" dirty="0"/>
              <a:t>– a parameter</a:t>
            </a:r>
          </a:p>
          <a:p>
            <a:r>
              <a:rPr lang="pl-PL" sz="2800" b="1" dirty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pl-PL" sz="2800" b="1" i="1" dirty="0">
                <a:solidFill>
                  <a:srgbClr val="C00000"/>
                </a:solidFill>
              </a:rPr>
              <a:t> = </a:t>
            </a:r>
            <a:r>
              <a:rPr lang="pl-PL" sz="2800" b="1" dirty="0">
                <a:solidFill>
                  <a:srgbClr val="C00000"/>
                </a:solidFill>
                <a:latin typeface="Lucida Calligraphy"/>
              </a:rPr>
              <a:t>M </a:t>
            </a:r>
            <a:r>
              <a:rPr lang="pl-PL" sz="2800" b="1" dirty="0">
                <a:solidFill>
                  <a:srgbClr val="C00000"/>
                </a:solidFill>
                <a:latin typeface="+mj-lt"/>
              </a:rPr>
              <a:t>= {0,1}</a:t>
            </a:r>
            <a:r>
              <a:rPr lang="pl-PL" sz="2800" b="1" baseline="30000" dirty="0">
                <a:solidFill>
                  <a:srgbClr val="C00000"/>
                </a:solidFill>
                <a:latin typeface="+mj-lt"/>
              </a:rPr>
              <a:t>t</a:t>
            </a:r>
            <a:endParaRPr lang="pl-PL" sz="2400" dirty="0"/>
          </a:p>
          <a:p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71802" y="3286124"/>
                <a:ext cx="3714776" cy="9541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800" b="1" dirty="0">
                    <a:solidFill>
                      <a:srgbClr val="C00000"/>
                    </a:solidFill>
                  </a:rPr>
                  <a:t>Enc</a:t>
                </a:r>
                <a:r>
                  <a:rPr lang="pl-PL" sz="2800" b="1" baseline="-25000" dirty="0">
                    <a:solidFill>
                      <a:srgbClr val="C00000"/>
                    </a:solidFill>
                  </a:rPr>
                  <a:t>k</a:t>
                </a:r>
                <a:r>
                  <a:rPr lang="pl-PL" sz="2800" b="1" dirty="0">
                    <a:solidFill>
                      <a:srgbClr val="C00000"/>
                    </a:solidFill>
                  </a:rPr>
                  <a:t>(m) = k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⊕</m:t>
                    </m:r>
                  </m:oMath>
                </a14:m>
                <a:r>
                  <a:rPr lang="pl-PL" sz="2800" b="1" dirty="0">
                    <a:solidFill>
                      <a:srgbClr val="C00000"/>
                    </a:solidFill>
                  </a:rPr>
                  <a:t>m</a:t>
                </a:r>
              </a:p>
              <a:p>
                <a:pPr algn="ctr"/>
                <a:r>
                  <a:rPr lang="pl-PL" sz="2800" b="1" dirty="0">
                    <a:solidFill>
                      <a:srgbClr val="C00000"/>
                    </a:solidFill>
                  </a:rPr>
                  <a:t>Dec</a:t>
                </a:r>
                <a:r>
                  <a:rPr lang="pl-PL" sz="2800" b="1" baseline="-25000" dirty="0">
                    <a:solidFill>
                      <a:srgbClr val="C00000"/>
                    </a:solidFill>
                  </a:rPr>
                  <a:t>k</a:t>
                </a:r>
                <a:r>
                  <a:rPr lang="pl-PL" sz="2800" b="1" dirty="0">
                    <a:solidFill>
                      <a:srgbClr val="C00000"/>
                    </a:solidFill>
                  </a:rPr>
                  <a:t>(c) = k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</a:rPr>
                      <m:t>⊕</m:t>
                    </m:r>
                  </m:oMath>
                </a14:m>
                <a:r>
                  <a:rPr lang="pl-PL" sz="2800" b="1" dirty="0">
                    <a:solidFill>
                      <a:srgbClr val="C00000"/>
                    </a:solidFill>
                  </a:rPr>
                  <a:t> c</a:t>
                </a: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02" y="3286124"/>
                <a:ext cx="3714776" cy="9541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000364" y="2786058"/>
            <a:ext cx="223670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400" dirty="0"/>
              <a:t>Vernam’s cipher: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8662" y="4786322"/>
            <a:ext cx="181408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400" dirty="0"/>
              <a:t>Correctness: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/>
            </p:nvGraphicFramePr>
            <p:xfrm>
              <a:off x="2000232" y="5429264"/>
              <a:ext cx="6143668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363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629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910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5719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l-PL" sz="2400" dirty="0">
                              <a:solidFill>
                                <a:srgbClr val="C00000"/>
                              </a:solidFill>
                            </a:rPr>
                            <a:t>Dec</a:t>
                          </a:r>
                          <a:r>
                            <a:rPr lang="pl-PL" sz="2400" baseline="-25000" dirty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  <a:r>
                            <a:rPr lang="pl-PL" sz="2400" dirty="0">
                              <a:solidFill>
                                <a:srgbClr val="C00000"/>
                              </a:solidFill>
                            </a:rPr>
                            <a:t>(Enc</a:t>
                          </a:r>
                          <a:r>
                            <a:rPr lang="pl-PL" sz="2400" baseline="-25000" dirty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  <a:r>
                            <a:rPr lang="pl-PL" sz="2400" dirty="0">
                              <a:solidFill>
                                <a:srgbClr val="C00000"/>
                              </a:solidFill>
                            </a:rPr>
                            <a:t>(m))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sz="2400" dirty="0">
                              <a:solidFill>
                                <a:srgbClr val="C00000"/>
                              </a:solidFill>
                            </a:rPr>
                            <a:t>=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sz="2400" dirty="0">
                              <a:solidFill>
                                <a:srgbClr val="C00000"/>
                              </a:solidFill>
                            </a:rPr>
                            <a:t>k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⊕ </m:t>
                              </m:r>
                            </m:oMath>
                          </a14:m>
                          <a:r>
                            <a:rPr lang="pl-PL" sz="2400" dirty="0">
                              <a:solidFill>
                                <a:srgbClr val="C00000"/>
                              </a:solidFill>
                            </a:rPr>
                            <a:t>(k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⊕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pl-PL" sz="2400" dirty="0">
                              <a:solidFill>
                                <a:srgbClr val="C00000"/>
                              </a:solidFill>
                            </a:rPr>
                            <a:t>m)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sz="2400" b="1" dirty="0">
                              <a:solidFill>
                                <a:srgbClr val="C00000"/>
                              </a:solidFill>
                            </a:rPr>
                            <a:t>m</a:t>
                          </a:r>
                          <a:endParaRPr lang="en-US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3560197"/>
                  </p:ext>
                </p:extLst>
              </p:nvPr>
            </p:nvGraphicFramePr>
            <p:xfrm>
              <a:off x="2000232" y="5429264"/>
              <a:ext cx="6143668" cy="914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36324"/>
                    <a:gridCol w="316292"/>
                    <a:gridCol w="3491052"/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l-PL" sz="2400" dirty="0" smtClean="0">
                              <a:solidFill>
                                <a:srgbClr val="C00000"/>
                              </a:solidFill>
                            </a:rPr>
                            <a:t>Dec</a:t>
                          </a:r>
                          <a:r>
                            <a:rPr lang="pl-PL" sz="2400" baseline="-25000" dirty="0" smtClean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  <a:r>
                            <a:rPr lang="pl-PL" sz="2400" dirty="0" smtClean="0">
                              <a:solidFill>
                                <a:srgbClr val="C00000"/>
                              </a:solidFill>
                            </a:rPr>
                            <a:t>(Enc</a:t>
                          </a:r>
                          <a:r>
                            <a:rPr lang="pl-PL" sz="2400" baseline="-25000" dirty="0" smtClean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  <a:r>
                            <a:rPr lang="pl-PL" sz="2400" dirty="0" smtClean="0">
                              <a:solidFill>
                                <a:srgbClr val="C00000"/>
                              </a:solidFill>
                            </a:rPr>
                            <a:t>(m))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sz="2400" dirty="0" smtClean="0">
                              <a:solidFill>
                                <a:srgbClr val="C00000"/>
                              </a:solidFill>
                            </a:rPr>
                            <a:t>=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75916" t="-10667" b="-1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sz="2400" b="1" dirty="0" smtClean="0">
                              <a:solidFill>
                                <a:srgbClr val="C00000"/>
                              </a:solidFill>
                            </a:rPr>
                            <a:t>m</a:t>
                          </a:r>
                          <a:endParaRPr lang="en-US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ular Callout 3">
                <a:extLst>
                  <a:ext uri="{FF2B5EF4-FFF2-40B4-BE49-F238E27FC236}">
                    <a16:creationId xmlns:a16="http://schemas.microsoft.com/office/drawing/2014/main" id="{0563495E-6380-8B44-841F-6DBFF5954CF5}"/>
                  </a:ext>
                </a:extLst>
              </p:cNvPr>
              <p:cNvSpPr/>
              <p:nvPr/>
            </p:nvSpPr>
            <p:spPr>
              <a:xfrm>
                <a:off x="3674064" y="1194581"/>
                <a:ext cx="3399960" cy="1279541"/>
              </a:xfrm>
              <a:prstGeom prst="wedgeRectCallout">
                <a:avLst>
                  <a:gd name="adj1" fmla="val 8686"/>
                  <a:gd name="adj2" fmla="val 11984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 bitwise exclusive OR (or XOR)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0 =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1 = 0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1 =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0 = 1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 = a + b (mod 2)</a:t>
                </a:r>
              </a:p>
            </p:txBody>
          </p:sp>
        </mc:Choice>
        <mc:Fallback xmlns="">
          <p:sp>
            <p:nvSpPr>
              <p:cNvPr id="2" name="Rectangular Callout 3">
                <a:extLst>
                  <a:ext uri="{FF2B5EF4-FFF2-40B4-BE49-F238E27FC236}">
                    <a16:creationId xmlns:a16="http://schemas.microsoft.com/office/drawing/2014/main" id="{0563495E-6380-8B44-841F-6DBFF5954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064" y="1194581"/>
                <a:ext cx="3399960" cy="1279541"/>
              </a:xfrm>
              <a:prstGeom prst="wedgeRectCallout">
                <a:avLst>
                  <a:gd name="adj1" fmla="val 8686"/>
                  <a:gd name="adj2" fmla="val 119840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3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18" grpId="0" animBg="1"/>
      <p:bldP spid="20" grpId="0" animBg="1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6530" cy="1143000"/>
          </a:xfrm>
        </p:spPr>
        <p:txBody>
          <a:bodyPr/>
          <a:lstStyle/>
          <a:p>
            <a:r>
              <a:rPr lang="en-US" dirty="0"/>
              <a:t>Generalized One-Time Pad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428736"/>
                <a:ext cx="8839200" cy="53530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One-time pad can be </a:t>
                </a:r>
                <a:r>
                  <a:rPr lang="en-US" b="1" dirty="0"/>
                  <a:t>generalized</a:t>
                </a:r>
                <a:r>
                  <a:rPr lang="en-US" dirty="0"/>
                  <a:t> to any finite </a:t>
                </a:r>
                <a:r>
                  <a:rPr lang="en-US" i="1" dirty="0"/>
                  <a:t>group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b="1" u="sng" dirty="0"/>
                  <a:t>Definition:</a:t>
                </a:r>
                <a:r>
                  <a:rPr lang="en-US" b="1" dirty="0"/>
                  <a:t>  </a:t>
                </a:r>
                <a:r>
                  <a:rPr lang="en-US" dirty="0"/>
                  <a:t>A group </a:t>
                </a:r>
                <a:r>
                  <a:rPr lang="en-US" b="1" dirty="0">
                    <a:solidFill>
                      <a:srgbClr val="C00000"/>
                    </a:solidFill>
                  </a:rPr>
                  <a:t>(G,+) 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consists of a set </a:t>
                </a:r>
                <a:r>
                  <a:rPr lang="en-US" b="1" dirty="0">
                    <a:solidFill>
                      <a:srgbClr val="C00000"/>
                    </a:solidFill>
                  </a:rPr>
                  <a:t>G</a:t>
                </a:r>
                <a:r>
                  <a:rPr lang="en-US" dirty="0"/>
                  <a:t> and an operation   </a:t>
                </a:r>
                <a:r>
                  <a:rPr lang="en-US" dirty="0">
                    <a:solidFill>
                      <a:srgbClr val="C00000"/>
                    </a:solidFill>
                  </a:rPr>
                  <a:t>+  :  </a:t>
                </a:r>
                <a:r>
                  <a:rPr lang="en-US" b="1" dirty="0">
                    <a:solidFill>
                      <a:srgbClr val="C00000"/>
                    </a:solidFill>
                  </a:rPr>
                  <a:t>G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G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G</a:t>
                </a:r>
              </a:p>
              <a:p>
                <a:pPr lvl="1"/>
                <a:r>
                  <a:rPr lang="en-US" b="1" dirty="0"/>
                  <a:t>Associative:</a:t>
                </a:r>
                <a:r>
                  <a:rPr lang="en-US" dirty="0"/>
                  <a:t>   (x + y) + z = x + (y + z) </a:t>
                </a:r>
              </a:p>
              <a:p>
                <a:pPr lvl="1"/>
                <a:r>
                  <a:rPr lang="en-US" b="1" dirty="0"/>
                  <a:t>Commutative </a:t>
                </a:r>
                <a:r>
                  <a:rPr lang="en-US" dirty="0"/>
                  <a:t>(abelian group)</a:t>
                </a:r>
                <a:r>
                  <a:rPr lang="en-US" b="1" dirty="0"/>
                  <a:t>:   </a:t>
                </a:r>
                <a:r>
                  <a:rPr lang="en-US" dirty="0"/>
                  <a:t>x + y = y + x   </a:t>
                </a:r>
                <a:endParaRPr lang="en-US" b="1" dirty="0"/>
              </a:p>
              <a:p>
                <a:pPr lvl="1"/>
                <a:r>
                  <a:rPr lang="en-US" b="1" dirty="0"/>
                  <a:t>Identity:</a:t>
                </a:r>
                <a:r>
                  <a:rPr lang="en-US" dirty="0"/>
                  <a:t>  there is an element </a:t>
                </a:r>
                <a:r>
                  <a:rPr lang="en-US" b="1" dirty="0"/>
                  <a:t>0</a:t>
                </a:r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  <a:r>
                  <a:rPr lang="en-US" b="1" dirty="0"/>
                  <a:t>0</a:t>
                </a:r>
                <a:r>
                  <a:rPr lang="en-US" dirty="0"/>
                  <a:t> + x = x.</a:t>
                </a:r>
              </a:p>
              <a:p>
                <a:pPr lvl="1"/>
                <a:r>
                  <a:rPr lang="en-US" b="1" dirty="0"/>
                  <a:t>Inverses:</a:t>
                </a:r>
                <a:r>
                  <a:rPr lang="en-US" dirty="0"/>
                  <a:t>  for all x, there is (- x)  such that x – x = </a:t>
                </a:r>
                <a:r>
                  <a:rPr lang="en-US" b="1" dirty="0"/>
                  <a:t>0</a:t>
                </a:r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428736"/>
                <a:ext cx="8839200" cy="5353064"/>
              </a:xfrm>
              <a:blipFill rotWithShape="0">
                <a:blip r:embed="rId3"/>
                <a:stretch>
                  <a:fillRect l="-1586" t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9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6530" cy="1143000"/>
          </a:xfrm>
        </p:spPr>
        <p:txBody>
          <a:bodyPr/>
          <a:lstStyle/>
          <a:p>
            <a:r>
              <a:rPr lang="en-US" dirty="0"/>
              <a:t>Generalized One-Time Pad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158" y="1428736"/>
                <a:ext cx="856965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Examples of finite groups:</a:t>
                </a:r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={0,…,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−1}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  <a:r>
                  <a:rPr lang="en-US" dirty="0"/>
                  <a:t>with addition modulo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/>
                  <a:t>, this is bits with the </a:t>
                </a:r>
                <a:r>
                  <a:rPr lang="en-US" dirty="0" err="1"/>
                  <a:t>xor</a:t>
                </a:r>
                <a:r>
                  <a:rPr lang="en-US" dirty="0"/>
                  <a:t> operation! </a:t>
                </a:r>
              </a:p>
              <a:p>
                <a:pPr lvl="1"/>
                <a:endParaRPr lang="en-US" b="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  vectors of length t,  component-wise addition.</a:t>
                </a:r>
              </a:p>
              <a:p>
                <a:pPr lvl="2"/>
                <a:r>
                  <a:rPr lang="en-US" dirty="0"/>
                  <a:t> The zero element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0" i="1" smtClean="0">
                        <a:latin typeface="Cambria Math"/>
                      </a:rPr>
                      <m:t>=(0,…,0)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158" y="1428736"/>
                <a:ext cx="8569650" cy="4800600"/>
              </a:xfrm>
              <a:blipFill rotWithShape="0">
                <a:blip r:embed="rId3"/>
                <a:stretch>
                  <a:fillRect l="-1637"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31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7809" y="3081354"/>
            <a:ext cx="2428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57" y="3414871"/>
            <a:ext cx="207689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Historical cryptography</a:t>
            </a:r>
          </a:p>
        </p:txBody>
      </p:sp>
      <p:sp>
        <p:nvSpPr>
          <p:cNvPr id="9" name="Oval 8"/>
          <p:cNvSpPr/>
          <p:nvPr/>
        </p:nvSpPr>
        <p:spPr>
          <a:xfrm>
            <a:off x="4776684" y="3272246"/>
            <a:ext cx="1954643" cy="23493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1908" y="3200567"/>
            <a:ext cx="1875233" cy="25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00166" y="1500174"/>
            <a:ext cx="6431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/>
              <a:t>cryptography </a:t>
            </a:r>
            <a:r>
              <a:rPr lang="it-IT" sz="2800" dirty="0">
                <a:sym typeface="Symbol"/>
              </a:rPr>
              <a:t> </a:t>
            </a:r>
            <a:r>
              <a:rPr lang="it-IT" sz="2800" dirty="0"/>
              <a:t>encryption</a:t>
            </a:r>
          </a:p>
          <a:p>
            <a:pPr algn="ctr"/>
            <a:r>
              <a:rPr lang="it-IT" sz="2800" dirty="0"/>
              <a:t>main applications:  </a:t>
            </a:r>
            <a:r>
              <a:rPr lang="it-IT" sz="2800" b="1" dirty="0"/>
              <a:t>military and diplomacy</a:t>
            </a:r>
          </a:p>
        </p:txBody>
      </p:sp>
      <p:grpSp>
        <p:nvGrpSpPr>
          <p:cNvPr id="21" name="Group 14"/>
          <p:cNvGrpSpPr/>
          <p:nvPr/>
        </p:nvGrpSpPr>
        <p:grpSpPr>
          <a:xfrm>
            <a:off x="509558" y="5938854"/>
            <a:ext cx="8429684" cy="785818"/>
            <a:chOff x="357158" y="5786454"/>
            <a:chExt cx="8429684" cy="785818"/>
          </a:xfrm>
        </p:grpSpPr>
        <p:sp>
          <p:nvSpPr>
            <p:cNvPr id="22" name="Right Arrow 21"/>
            <p:cNvSpPr/>
            <p:nvPr/>
          </p:nvSpPr>
          <p:spPr>
            <a:xfrm>
              <a:off x="357158" y="5786454"/>
              <a:ext cx="8429684" cy="785818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7158" y="6000768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ancient times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18968" y="6000768"/>
              <a:ext cx="1334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world war II</a:t>
              </a:r>
            </a:p>
          </p:txBody>
        </p:sp>
      </p:grpSp>
      <p:grpSp>
        <p:nvGrpSpPr>
          <p:cNvPr id="13" name="Group 9"/>
          <p:cNvGrpSpPr/>
          <p:nvPr/>
        </p:nvGrpSpPr>
        <p:grpSpPr>
          <a:xfrm>
            <a:off x="4601005" y="3215151"/>
            <a:ext cx="2071702" cy="2490787"/>
            <a:chOff x="6143636" y="2928934"/>
            <a:chExt cx="1817190" cy="2347911"/>
          </a:xfrm>
        </p:grpSpPr>
        <p:sp>
          <p:nvSpPr>
            <p:cNvPr id="15" name="Oval 14"/>
            <p:cNvSpPr/>
            <p:nvPr/>
          </p:nvSpPr>
          <p:spPr>
            <a:xfrm>
              <a:off x="6215074" y="3000372"/>
              <a:ext cx="1714512" cy="22145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43636" y="2928934"/>
              <a:ext cx="1817190" cy="2347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9856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6530" cy="1143000"/>
          </a:xfrm>
        </p:spPr>
        <p:txBody>
          <a:bodyPr/>
          <a:lstStyle/>
          <a:p>
            <a:r>
              <a:rPr lang="en-US" dirty="0"/>
              <a:t>Generalized One-Time Pad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56965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One time pad can be </a:t>
            </a:r>
            <a:r>
              <a:rPr lang="en-US" b="1" dirty="0"/>
              <a:t>generalized</a:t>
            </a:r>
            <a:r>
              <a:rPr lang="en-US" dirty="0"/>
              <a:t> as follows.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Let </a:t>
            </a:r>
            <a:r>
              <a:rPr lang="en-US" b="1" dirty="0">
                <a:solidFill>
                  <a:srgbClr val="C00000"/>
                </a:solidFill>
              </a:rPr>
              <a:t>(G,+)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be a finite abelian group.  </a:t>
            </a:r>
          </a:p>
          <a:p>
            <a:pPr>
              <a:buNone/>
            </a:pPr>
            <a:r>
              <a:rPr lang="en-US" dirty="0"/>
              <a:t>Let </a:t>
            </a:r>
            <a:r>
              <a:rPr lang="pl-PL" b="1" dirty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pl-PL" b="1" i="1" dirty="0">
                <a:solidFill>
                  <a:srgbClr val="C00000"/>
                </a:solidFill>
              </a:rPr>
              <a:t> = </a:t>
            </a:r>
            <a:r>
              <a:rPr lang="pl-PL" b="1" dirty="0">
                <a:solidFill>
                  <a:srgbClr val="C00000"/>
                </a:solidFill>
                <a:latin typeface="Lucida Calligraphy"/>
              </a:rPr>
              <a:t>M </a:t>
            </a:r>
            <a:r>
              <a:rPr lang="pl-PL" b="1" i="1" dirty="0">
                <a:solidFill>
                  <a:srgbClr val="C00000"/>
                </a:solidFill>
              </a:rPr>
              <a:t>=</a:t>
            </a:r>
            <a:r>
              <a:rPr lang="it-IT" b="1" dirty="0">
                <a:solidFill>
                  <a:srgbClr val="C00000"/>
                </a:solidFill>
                <a:latin typeface="Lucida Calligraphy"/>
              </a:rPr>
              <a:t> C </a:t>
            </a:r>
            <a:r>
              <a:rPr lang="pl-PL" b="1" i="1" dirty="0">
                <a:solidFill>
                  <a:srgbClr val="C00000"/>
                </a:solidFill>
              </a:rPr>
              <a:t>=</a:t>
            </a:r>
            <a:r>
              <a:rPr lang="it-IT" b="1" i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C00000"/>
                </a:solidFill>
              </a:rPr>
              <a:t>G</a:t>
            </a:r>
            <a:r>
              <a:rPr lang="it-IT" dirty="0"/>
              <a:t>.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en-US" dirty="0"/>
              <a:t>The following is a perfectly secret encryption scheme:</a:t>
            </a:r>
          </a:p>
          <a:p>
            <a:pPr>
              <a:buNone/>
            </a:pPr>
            <a:endParaRPr lang="en-US" dirty="0"/>
          </a:p>
          <a:p>
            <a:r>
              <a:rPr lang="en-US" b="1" dirty="0" err="1">
                <a:solidFill>
                  <a:srgbClr val="C00000"/>
                </a:solidFill>
              </a:rPr>
              <a:t>Enc</a:t>
            </a:r>
            <a:r>
              <a:rPr lang="en-US" b="1" dirty="0">
                <a:solidFill>
                  <a:srgbClr val="C00000"/>
                </a:solidFill>
              </a:rPr>
              <a:t>(k, m) = m + k</a:t>
            </a:r>
          </a:p>
          <a:p>
            <a:r>
              <a:rPr lang="en-US" b="1" dirty="0">
                <a:solidFill>
                  <a:srgbClr val="C00000"/>
                </a:solidFill>
              </a:rPr>
              <a:t>Dec(k, c) = c – k</a:t>
            </a:r>
          </a:p>
        </p:txBody>
      </p:sp>
    </p:spTree>
    <p:extLst>
      <p:ext uri="{BB962C8B-B14F-4D97-AF65-F5344CB8AC3E}">
        <p14:creationId xmlns:p14="http://schemas.microsoft.com/office/powerpoint/2010/main" val="11640033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362216" cy="1143000"/>
          </a:xfrm>
        </p:spPr>
        <p:txBody>
          <a:bodyPr>
            <a:normAutofit/>
          </a:bodyPr>
          <a:lstStyle/>
          <a:p>
            <a:r>
              <a:rPr lang="pl-PL" sz="4400" dirty="0"/>
              <a:t>Perfect secrecy of the </a:t>
            </a:r>
            <a:r>
              <a:rPr lang="en-GB" sz="4400" dirty="0"/>
              <a:t>one-time pad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524000"/>
                <a:ext cx="8686800" cy="46021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u="sng" dirty="0">
                    <a:solidFill>
                      <a:srgbClr val="C00000"/>
                    </a:solidFill>
                  </a:rPr>
                  <a:t>Theorem:</a:t>
                </a:r>
                <a:r>
                  <a:rPr lang="en-US" dirty="0"/>
                  <a:t> The one-time pad over a finite group </a:t>
                </a:r>
                <a:r>
                  <a:rPr lang="en-US" b="1" dirty="0">
                    <a:solidFill>
                      <a:srgbClr val="C00000"/>
                    </a:solidFill>
                  </a:rPr>
                  <a:t>(G,+)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satisfies perfect secrecy.</a:t>
                </a:r>
              </a:p>
              <a:p>
                <a:r>
                  <a:rPr lang="en-US" b="1" u="sng" dirty="0">
                    <a:solidFill>
                      <a:srgbClr val="C00000"/>
                    </a:solidFill>
                  </a:rPr>
                  <a:t>Proof: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Enc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]</m:t>
                          </m:r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−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400050" lvl="1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Enc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)=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]</m:t>
                        </m:r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24000"/>
                <a:ext cx="8686800" cy="4602163"/>
              </a:xfrm>
              <a:blipFill rotWithShape="0">
                <a:blip r:embed="rId3"/>
                <a:stretch>
                  <a:fillRect l="-1404" t="-1589" r="-1404" b="-2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1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500034" y="4214818"/>
            <a:ext cx="8429684" cy="1857388"/>
          </a:xfrm>
          <a:prstGeom prst="wedgeRoundRectCallout">
            <a:avLst>
              <a:gd name="adj1" fmla="val -44099"/>
              <a:gd name="adj2" fmla="val -123604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800" dirty="0"/>
              <a:t>This is because: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5081-4EEB-4351-9AB9-780406B4642A}" type="slidenum">
              <a:rPr lang="it-IT"/>
              <a:pPr/>
              <a:t>42</a:t>
            </a:fld>
            <a:endParaRPr lang="it-IT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4638"/>
            <a:ext cx="8505092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Why the one-time pad is not practical?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71612"/>
            <a:ext cx="7239000" cy="2390788"/>
          </a:xfrm>
        </p:spPr>
        <p:txBody>
          <a:bodyPr>
            <a:normAutofit fontScale="92500" lnSpcReduction="10000"/>
          </a:bodyPr>
          <a:lstStyle/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endParaRPr lang="pl-PL" sz="2400" b="1" dirty="0">
              <a:solidFill>
                <a:srgbClr val="CC3300"/>
              </a:solidFill>
            </a:endParaRPr>
          </a:p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r>
              <a:rPr lang="pl-PL" sz="2400" b="1" dirty="0"/>
              <a:t>The </a:t>
            </a:r>
            <a:r>
              <a:rPr lang="en-GB" sz="2400" b="1" dirty="0"/>
              <a:t>key </a:t>
            </a:r>
            <a:r>
              <a:rPr lang="en-US" sz="2400" b="1" dirty="0"/>
              <a:t>is </a:t>
            </a:r>
            <a:r>
              <a:rPr lang="pl-PL" sz="2400" b="1" dirty="0"/>
              <a:t>as long as the message.</a:t>
            </a:r>
            <a:br>
              <a:rPr lang="pl-PL" sz="2400" b="1" dirty="0"/>
            </a:br>
            <a:endParaRPr lang="pl-PL" sz="2400" b="1" dirty="0"/>
          </a:p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r>
              <a:rPr lang="pl-PL" sz="2400" b="1" dirty="0"/>
              <a:t>The key cannot be reused</a:t>
            </a:r>
            <a:r>
              <a:rPr lang="en-US" sz="2400" b="1" dirty="0"/>
              <a:t>.</a:t>
            </a:r>
          </a:p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endParaRPr lang="en-US" sz="2400" b="1" dirty="0"/>
          </a:p>
          <a:p>
            <a:pPr marL="539496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/>
              <a:t>Alice and Bob must share a secret key unknown to Eve.</a:t>
            </a:r>
          </a:p>
          <a:p>
            <a:pPr marL="82296" indent="0">
              <a:lnSpc>
                <a:spcPct val="80000"/>
              </a:lnSpc>
              <a:buNone/>
            </a:pPr>
            <a:endParaRPr lang="en-US" sz="2400" b="1" dirty="0"/>
          </a:p>
          <a:p>
            <a:pPr marL="82296" indent="0">
              <a:lnSpc>
                <a:spcPct val="80000"/>
              </a:lnSpc>
              <a:buNone/>
            </a:pPr>
            <a:r>
              <a:rPr lang="en-US" sz="2400" b="1" dirty="0"/>
              <a:t>All three are necessary for perfect secrecy! </a:t>
            </a:r>
            <a:endParaRPr lang="en-GB" sz="2400" b="1" dirty="0"/>
          </a:p>
          <a:p>
            <a:pPr>
              <a:lnSpc>
                <a:spcPct val="80000"/>
              </a:lnSpc>
              <a:buFontTx/>
              <a:buNone/>
            </a:pPr>
            <a:endParaRPr lang="pl-PL" sz="2400" b="1" dirty="0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2400" b="1" dirty="0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28596" y="4724400"/>
          <a:ext cx="8215370" cy="9763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38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122">
                <a:tc>
                  <a:txBody>
                    <a:bodyPr/>
                    <a:lstStyle/>
                    <a:p>
                      <a:pPr algn="r"/>
                      <a:r>
                        <a:rPr lang="pl-PL" sz="2400" dirty="0">
                          <a:solidFill>
                            <a:srgbClr val="C00000"/>
                          </a:solidFill>
                        </a:rPr>
                        <a:t>Enc</a:t>
                      </a:r>
                      <a:r>
                        <a:rPr lang="pl-PL" sz="2400" baseline="-25000" dirty="0">
                          <a:solidFill>
                            <a:srgbClr val="C00000"/>
                          </a:solidFill>
                        </a:rPr>
                        <a:t>k</a:t>
                      </a:r>
                      <a:r>
                        <a:rPr lang="pl-PL" sz="2400" dirty="0">
                          <a:solidFill>
                            <a:srgbClr val="C00000"/>
                          </a:solidFill>
                        </a:rPr>
                        <a:t>(m</a:t>
                      </a:r>
                      <a:r>
                        <a:rPr lang="pl-PL" sz="2400" baseline="-25000" dirty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pl-PL" sz="2400" dirty="0">
                          <a:solidFill>
                            <a:srgbClr val="C00000"/>
                          </a:solidFill>
                        </a:rPr>
                        <a:t>) 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</a:rPr>
                        <a:t>xor</a:t>
                      </a:r>
                      <a:r>
                        <a:rPr lang="pl-PL" sz="2400" dirty="0">
                          <a:solidFill>
                            <a:srgbClr val="C00000"/>
                          </a:solidFill>
                        </a:rPr>
                        <a:t> Enc</a:t>
                      </a:r>
                      <a:r>
                        <a:rPr lang="pl-PL" sz="2400" baseline="-25000" dirty="0">
                          <a:solidFill>
                            <a:srgbClr val="C00000"/>
                          </a:solidFill>
                        </a:rPr>
                        <a:t>k</a:t>
                      </a:r>
                      <a:r>
                        <a:rPr lang="pl-PL" sz="2400" dirty="0">
                          <a:solidFill>
                            <a:srgbClr val="C00000"/>
                          </a:solidFill>
                        </a:rPr>
                        <a:t>(m</a:t>
                      </a:r>
                      <a:r>
                        <a:rPr lang="pl-PL" sz="2400" baseline="-25000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pl-PL" sz="2400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rgbClr val="C00000"/>
                          </a:solidFill>
                        </a:rPr>
                        <a:t>=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rgbClr val="C00000"/>
                          </a:solidFill>
                        </a:rPr>
                        <a:t>(k 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</a:rPr>
                        <a:t>xor</a:t>
                      </a:r>
                      <a:r>
                        <a:rPr lang="pl-PL" sz="2400" dirty="0">
                          <a:solidFill>
                            <a:srgbClr val="C00000"/>
                          </a:solidFill>
                        </a:rPr>
                        <a:t> m</a:t>
                      </a:r>
                      <a:r>
                        <a:rPr lang="pl-PL" sz="2400" baseline="-25000" dirty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pl-PL" sz="2400" dirty="0">
                          <a:solidFill>
                            <a:srgbClr val="C00000"/>
                          </a:solidFill>
                        </a:rPr>
                        <a:t>) 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</a:rPr>
                        <a:t>xor </a:t>
                      </a:r>
                      <a:r>
                        <a:rPr lang="pl-PL" sz="2400" dirty="0">
                          <a:solidFill>
                            <a:srgbClr val="C00000"/>
                          </a:solidFill>
                        </a:rPr>
                        <a:t>(k 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</a:rPr>
                        <a:t>xor</a:t>
                      </a:r>
                      <a:r>
                        <a:rPr lang="pl-PL" sz="2400" dirty="0">
                          <a:solidFill>
                            <a:srgbClr val="C00000"/>
                          </a:solidFill>
                        </a:rPr>
                        <a:t> m</a:t>
                      </a:r>
                      <a:r>
                        <a:rPr lang="pl-PL" sz="2400" baseline="-25000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pl-PL" sz="2400" dirty="0">
                          <a:solidFill>
                            <a:srgbClr val="C00000"/>
                          </a:solidFill>
                        </a:rPr>
                        <a:t>) 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1" dirty="0">
                          <a:solidFill>
                            <a:srgbClr val="C00000"/>
                          </a:solidFill>
                        </a:rPr>
                        <a:t>=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b="1" dirty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pl-PL" sz="2400" b="1" baseline="-25000" dirty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pl-PL" sz="24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l-PL" sz="2400" b="1" dirty="0">
                          <a:solidFill>
                            <a:schemeClr val="tx1"/>
                          </a:solidFill>
                        </a:rPr>
                        <a:t>xor</a:t>
                      </a:r>
                      <a:r>
                        <a:rPr lang="pl-PL" sz="2400" b="1" dirty="0">
                          <a:solidFill>
                            <a:srgbClr val="C00000"/>
                          </a:solidFill>
                        </a:rPr>
                        <a:t> m</a:t>
                      </a:r>
                      <a:r>
                        <a:rPr lang="pl-PL" sz="2400" b="1" baseline="-25000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2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Perfect Secrecy Requires Shared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17638"/>
                <a:ext cx="8991600" cy="5287962"/>
              </a:xfrm>
            </p:spPr>
            <p:txBody>
              <a:bodyPr/>
              <a:lstStyle/>
              <a:p>
                <a:r>
                  <a:rPr lang="en-US" dirty="0"/>
                  <a:t>Assume a cryptosystem where Alice has no shared secret with Bob.</a:t>
                </a:r>
              </a:p>
              <a:p>
                <a:pPr lvl="1"/>
                <a:r>
                  <a:rPr lang="en-US" dirty="0"/>
                  <a:t>Perhaps Alice, Eve are given public info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𝑝𝑘</m:t>
                    </m:r>
                  </m:oMath>
                </a14:m>
                <a:r>
                  <a:rPr lang="en-US" dirty="0"/>
                  <a:t> correlated with Bob’s key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𝐵𝑜𝑏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Given a </a:t>
                </a:r>
                <a:r>
                  <a:rPr lang="en-US" dirty="0" err="1"/>
                  <a:t>ciphertext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and some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𝑝𝑘</m:t>
                    </m:r>
                  </m:oMath>
                </a14:m>
                <a:r>
                  <a:rPr lang="en-US" dirty="0"/>
                  <a:t>  there has to be a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such that: </a:t>
                </a:r>
                <a:r>
                  <a:rPr lang="en-US" b="1" dirty="0">
                    <a:solidFill>
                      <a:srgbClr val="C00000"/>
                    </a:solidFill>
                  </a:rPr>
                  <a:t>Enc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Even if encryption is randomized!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7638"/>
                <a:ext cx="8991600" cy="5287962"/>
              </a:xfrm>
              <a:blipFill rotWithShape="0">
                <a:blip r:embed="rId3"/>
                <a:stretch>
                  <a:fillRect l="-1559" t="-1499" r="-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8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0D1D-3217-4EB4-AD88-F542CB6DA7D0}" type="slidenum">
              <a:rPr lang="it-IT"/>
              <a:pPr/>
              <a:t>44</a:t>
            </a:fld>
            <a:endParaRPr lang="it-IT" dirty="0"/>
          </a:p>
        </p:txBody>
      </p:sp>
      <p:sp>
        <p:nvSpPr>
          <p:cNvPr id="39622" name="Rectangle 710"/>
          <p:cNvSpPr>
            <a:spLocks noChangeArrowheads="1"/>
          </p:cNvSpPr>
          <p:nvPr/>
        </p:nvSpPr>
        <p:spPr bwMode="auto">
          <a:xfrm>
            <a:off x="0" y="-1"/>
            <a:ext cx="9144000" cy="2486047"/>
          </a:xfrm>
          <a:prstGeom prst="rect">
            <a:avLst/>
          </a:prstGeom>
          <a:solidFill>
            <a:srgbClr val="EEF7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9621" name="Picture 7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3335"/>
            <a:ext cx="1000132" cy="140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214414" y="61898"/>
            <a:ext cx="77153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Theorem (Shannon 1949)</a:t>
            </a:r>
            <a:r>
              <a:rPr lang="it-IT" sz="2400" b="1" dirty="0"/>
              <a:t> </a:t>
            </a:r>
          </a:p>
          <a:p>
            <a:r>
              <a:rPr lang="it-IT" sz="2400" b="1" dirty="0"/>
              <a:t>“</a:t>
            </a:r>
            <a:r>
              <a:rPr lang="en-GB" sz="2400" dirty="0"/>
              <a:t>One time-pad is optimal”</a:t>
            </a:r>
            <a:endParaRPr lang="pl-PL" sz="2400" b="1" dirty="0"/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pl-PL" sz="2400" dirty="0"/>
              <a:t>In every perfectly </a:t>
            </a:r>
            <a:r>
              <a:rPr lang="it-IT" sz="2400" dirty="0"/>
              <a:t>secret </a:t>
            </a:r>
            <a:r>
              <a:rPr lang="pl-PL" sz="2400" dirty="0"/>
              <a:t>encryption scheme</a:t>
            </a:r>
          </a:p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pl-PL" sz="2400" b="1" dirty="0">
                <a:solidFill>
                  <a:srgbClr val="C00000"/>
                </a:solidFill>
              </a:rPr>
              <a:t>Enc : </a:t>
            </a:r>
            <a:r>
              <a:rPr lang="pl-PL" sz="2400" b="1" dirty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pl-PL" sz="2400" b="1" i="1" dirty="0">
                <a:solidFill>
                  <a:srgbClr val="C00000"/>
                </a:solidFill>
              </a:rPr>
              <a:t> × </a:t>
            </a:r>
            <a:r>
              <a:rPr lang="pl-PL" sz="2400" b="1" dirty="0">
                <a:solidFill>
                  <a:srgbClr val="C00000"/>
                </a:solidFill>
                <a:latin typeface="Lucida Calligraphy"/>
              </a:rPr>
              <a:t>M</a:t>
            </a:r>
            <a:r>
              <a:rPr lang="pl-PL" sz="2400" b="1" i="1" dirty="0">
                <a:solidFill>
                  <a:srgbClr val="C00000"/>
                </a:solidFill>
              </a:rPr>
              <a:t> → </a:t>
            </a:r>
            <a:r>
              <a:rPr lang="pl-PL" sz="2400" b="1" dirty="0">
                <a:solidFill>
                  <a:srgbClr val="C00000"/>
                </a:solidFill>
                <a:latin typeface="Lucida Calligraphy"/>
              </a:rPr>
              <a:t>C </a:t>
            </a:r>
            <a:r>
              <a:rPr lang="pl-PL" sz="2400" dirty="0">
                <a:solidFill>
                  <a:schemeClr val="dk1"/>
                </a:solidFill>
              </a:rPr>
              <a:t>, </a:t>
            </a:r>
            <a:r>
              <a:rPr lang="pl-PL" sz="2400" b="1" dirty="0">
                <a:solidFill>
                  <a:srgbClr val="C00000"/>
                </a:solidFill>
                <a:latin typeface="Gill Sans MT" pitchFamily="34" charset="0"/>
              </a:rPr>
              <a:t>Dec :</a:t>
            </a:r>
            <a:r>
              <a:rPr lang="pl-PL" sz="2400" b="1" i="1" dirty="0">
                <a:solidFill>
                  <a:srgbClr val="C00000"/>
                </a:solidFill>
              </a:rPr>
              <a:t> </a:t>
            </a:r>
            <a:r>
              <a:rPr lang="pl-PL" sz="2400" b="1" dirty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pl-PL" sz="2400" b="1" dirty="0">
                <a:solidFill>
                  <a:srgbClr val="C00000"/>
                </a:solidFill>
              </a:rPr>
              <a:t> × </a:t>
            </a:r>
            <a:r>
              <a:rPr lang="pl-PL" sz="2400" b="1" dirty="0">
                <a:solidFill>
                  <a:srgbClr val="C00000"/>
                </a:solidFill>
                <a:latin typeface="Lucida Calligraphy"/>
              </a:rPr>
              <a:t>C</a:t>
            </a:r>
            <a:r>
              <a:rPr lang="pl-PL" sz="2400" b="1" dirty="0">
                <a:solidFill>
                  <a:srgbClr val="C00000"/>
                </a:solidFill>
              </a:rPr>
              <a:t> </a:t>
            </a:r>
            <a:r>
              <a:rPr lang="pl-PL" sz="2400" b="1" i="1" dirty="0">
                <a:solidFill>
                  <a:srgbClr val="C00000"/>
                </a:solidFill>
              </a:rPr>
              <a:t>→ </a:t>
            </a:r>
            <a:r>
              <a:rPr lang="pl-PL" sz="2400" b="1" dirty="0">
                <a:solidFill>
                  <a:srgbClr val="C00000"/>
                </a:solidFill>
                <a:latin typeface="Lucida Calligraphy"/>
              </a:rPr>
              <a:t>M 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pl-PL" sz="2400" dirty="0"/>
              <a:t>we have </a:t>
            </a:r>
            <a:r>
              <a:rPr lang="pl-PL" sz="2400" b="1" dirty="0">
                <a:solidFill>
                  <a:srgbClr val="C00000"/>
                </a:solidFill>
                <a:latin typeface="+mj-lt"/>
              </a:rPr>
              <a:t>|</a:t>
            </a:r>
            <a:r>
              <a:rPr lang="en-US" sz="2400" b="1" dirty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pl-PL" sz="2400" b="1" dirty="0">
                <a:solidFill>
                  <a:srgbClr val="C00000"/>
                </a:solidFill>
              </a:rPr>
              <a:t>|</a:t>
            </a:r>
            <a:r>
              <a:rPr lang="en-US" sz="2400" b="1" i="1" dirty="0"/>
              <a:t> </a:t>
            </a:r>
            <a:r>
              <a:rPr lang="pl-PL" sz="2400" i="1" dirty="0">
                <a:solidFill>
                  <a:srgbClr val="C00000"/>
                </a:solidFill>
              </a:rPr>
              <a:t>≥</a:t>
            </a:r>
            <a:r>
              <a:rPr lang="pl-PL" sz="2400" b="1" i="1" dirty="0"/>
              <a:t> </a:t>
            </a:r>
            <a:r>
              <a:rPr lang="pl-PL" sz="2400" b="1" dirty="0">
                <a:solidFill>
                  <a:srgbClr val="C00000"/>
                </a:solidFill>
              </a:rPr>
              <a:t>|</a:t>
            </a:r>
            <a:r>
              <a:rPr lang="pl-PL" sz="2400" b="1" dirty="0">
                <a:solidFill>
                  <a:srgbClr val="C00000"/>
                </a:solidFill>
                <a:latin typeface="Lucida Calligraphy"/>
              </a:rPr>
              <a:t>M</a:t>
            </a:r>
            <a:r>
              <a:rPr lang="pl-PL" sz="2400" b="1" dirty="0">
                <a:solidFill>
                  <a:srgbClr val="C00000"/>
                </a:solidFill>
              </a:rPr>
              <a:t>|</a:t>
            </a:r>
            <a:r>
              <a:rPr lang="pl-PL" sz="2400" dirty="0"/>
              <a:t>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19100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Formal Proof:</a:t>
            </a:r>
            <a:endParaRPr lang="pl-P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0" y="4719477"/>
                <a:ext cx="9067800" cy="1938992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400" dirty="0"/>
                  <a:t> be the uniform distribution over </a:t>
                </a:r>
                <a:r>
                  <a:rPr lang="pl-PL" sz="2400" b="1" dirty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en-US" sz="2400" b="1" dirty="0">
                    <a:solidFill>
                      <a:srgbClr val="C00000"/>
                    </a:solidFill>
                    <a:latin typeface="Lucida Calligraphy"/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/>
                  <a:t> be some </a:t>
                </a:r>
                <a:r>
                  <a:rPr lang="en-US" sz="2400" dirty="0" err="1"/>
                  <a:t>ciphertext</a:t>
                </a:r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𝐶</m:t>
                            </m:r>
                            <m: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Consider the set </a:t>
                </a:r>
                <a:r>
                  <a:rPr lang="pl-PL" sz="2400" b="1" dirty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en-US" sz="2400" b="1" dirty="0">
                    <a:solidFill>
                      <a:srgbClr val="C00000"/>
                    </a:solidFill>
                    <a:latin typeface="Lucida Calligraphy"/>
                  </a:rPr>
                  <a:t>’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{ </m:t>
                    </m:r>
                    <m:r>
                      <m:rPr>
                        <m:nor/>
                      </m:rPr>
                      <a:rPr lang="en-US" sz="2400" b="1" i="0" dirty="0" smtClean="0">
                        <a:solidFill>
                          <a:srgbClr val="C00000"/>
                        </a:solidFill>
                        <a:latin typeface="Cambria Math"/>
                      </a:rPr>
                      <m:t>Dec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) : 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pl-PL" sz="2400" b="1" dirty="0">
                    <a:solidFill>
                      <a:srgbClr val="C00000"/>
                    </a:solidFill>
                    <a:latin typeface="Lucida Calligraphy"/>
                  </a:rPr>
                  <a:t>K</a:t>
                </a:r>
                <a:r>
                  <a:rPr lang="en-US" sz="2400" b="1" dirty="0">
                    <a:solidFill>
                      <a:srgbClr val="C00000"/>
                    </a:solidFill>
                    <a:latin typeface="Lucida Calligraphy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. </a:t>
                </a:r>
              </a:p>
              <a:p>
                <a:r>
                  <a:rPr lang="en-US" sz="2400" dirty="0"/>
                  <a:t>If</a:t>
                </a:r>
                <a:r>
                  <a:rPr lang="pl-PL" sz="2400" b="1" dirty="0">
                    <a:solidFill>
                      <a:srgbClr val="C00000"/>
                    </a:solidFill>
                  </a:rPr>
                  <a:t>|</a:t>
                </a:r>
                <a:r>
                  <a:rPr lang="en-US" sz="2400" b="1" dirty="0">
                    <a:solidFill>
                      <a:srgbClr val="C00000"/>
                    </a:solidFill>
                    <a:latin typeface="Lucida Calligraphy"/>
                  </a:rPr>
                  <a:t>K</a:t>
                </a:r>
                <a:r>
                  <a:rPr lang="pl-PL" sz="2400" b="1" dirty="0">
                    <a:solidFill>
                      <a:srgbClr val="C00000"/>
                    </a:solidFill>
                  </a:rPr>
                  <a:t>|</a:t>
                </a:r>
                <a:r>
                  <a:rPr lang="en-US" sz="2400" b="1" i="1" dirty="0"/>
                  <a:t>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&lt;</a:t>
                </a:r>
                <a:r>
                  <a:rPr lang="pl-PL" sz="2400" b="1" i="1" dirty="0"/>
                  <a:t> </a:t>
                </a:r>
                <a:r>
                  <a:rPr lang="pl-PL" sz="2400" b="1" dirty="0">
                    <a:solidFill>
                      <a:srgbClr val="C00000"/>
                    </a:solidFill>
                  </a:rPr>
                  <a:t>|</a:t>
                </a:r>
                <a:r>
                  <a:rPr lang="pl-PL" sz="2400" b="1" dirty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pl-PL" sz="2400" b="1" dirty="0">
                    <a:solidFill>
                      <a:srgbClr val="C00000"/>
                    </a:solidFill>
                  </a:rPr>
                  <a:t>|</a:t>
                </a:r>
                <a:r>
                  <a:rPr lang="en-US" sz="2400" dirty="0"/>
                  <a:t>then exists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pl-PL" sz="2400" b="1" dirty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en-US" sz="2400" b="1" dirty="0">
                    <a:solidFill>
                      <a:srgbClr val="C00000"/>
                    </a:solidFill>
                    <a:latin typeface="Lucida Calligraphy"/>
                  </a:rPr>
                  <a:t> / </a:t>
                </a:r>
                <a:r>
                  <a:rPr lang="pl-PL" sz="2400" b="1" dirty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en-US" sz="2400" b="1" dirty="0">
                    <a:solidFill>
                      <a:srgbClr val="C00000"/>
                    </a:solidFill>
                    <a:latin typeface="Lucida Calligraphy"/>
                  </a:rPr>
                  <a:t>’</a:t>
                </a:r>
                <a:r>
                  <a:rPr lang="en-US" sz="2400" dirty="0"/>
                  <a:t>. We have: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𝑀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]=0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𝑀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=1/</m:t>
                        </m:r>
                        <m:r>
                          <m:rPr>
                            <m:nor/>
                          </m:rPr>
                          <a:rPr lang="pl-PL" sz="2400" b="1" dirty="0">
                            <a:solidFill>
                              <a:srgbClr val="C00000"/>
                            </a:solidFill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pl-PL" sz="2400" b="1" dirty="0">
                            <a:solidFill>
                              <a:srgbClr val="C00000"/>
                            </a:solidFill>
                            <a:latin typeface="Lucida Calligraphy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pl-PL" sz="2400" b="1" dirty="0">
                            <a:solidFill>
                              <a:srgbClr val="C00000"/>
                            </a:solidFill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.</a:t>
                </a:r>
                <a:endParaRPr lang="pl-PL" sz="24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19477"/>
                <a:ext cx="9067800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1008" t="-3145" b="-628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0" y="2624316"/>
            <a:ext cx="87868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Intuitive Proof:</a:t>
            </a:r>
          </a:p>
          <a:p>
            <a:r>
              <a:rPr lang="en-US" sz="2400" dirty="0"/>
              <a:t>Otherwise can do “exhaustive search”. Given </a:t>
            </a:r>
            <a:r>
              <a:rPr lang="en-US" sz="2400" dirty="0" err="1"/>
              <a:t>ciphertext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c</a:t>
            </a:r>
            <a:r>
              <a:rPr lang="en-US" sz="2400" dirty="0"/>
              <a:t>, try decrypting with every key </a:t>
            </a:r>
            <a:r>
              <a:rPr lang="en-US" sz="2400" dirty="0">
                <a:solidFill>
                  <a:srgbClr val="C00000"/>
                </a:solidFill>
              </a:rPr>
              <a:t>k</a:t>
            </a:r>
            <a:r>
              <a:rPr lang="en-US" sz="2400" dirty="0"/>
              <a:t>. Will rule-out at least 1  message.  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17269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0168-3C6B-4E15-BE74-8BDA0701D36B}" type="slidenum">
              <a:rPr lang="it-IT" sz="1400"/>
              <a:pPr/>
              <a:t>45</a:t>
            </a:fld>
            <a:endParaRPr lang="it-IT" sz="140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r>
              <a:rPr lang="en-US" dirty="0"/>
              <a:t>Practicality?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71472" y="1071546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Generally, the </a:t>
            </a:r>
            <a:r>
              <a:rPr lang="en-US" sz="2400" b="1" dirty="0"/>
              <a:t>one-time pad</a:t>
            </a:r>
            <a:r>
              <a:rPr lang="en-US" sz="2400" dirty="0"/>
              <a:t> is </a:t>
            </a:r>
            <a:r>
              <a:rPr lang="en-US" sz="2400" b="1" dirty="0">
                <a:solidFill>
                  <a:srgbClr val="0070C0"/>
                </a:solidFill>
              </a:rPr>
              <a:t>not very practical</a:t>
            </a:r>
            <a:r>
              <a:rPr lang="en-US" sz="2400" dirty="0"/>
              <a:t>, since the key has to be as long as the </a:t>
            </a:r>
            <a:r>
              <a:rPr lang="en-US" sz="2400" b="1" dirty="0"/>
              <a:t>total</a:t>
            </a:r>
            <a:r>
              <a:rPr lang="en-US" sz="2400" dirty="0"/>
              <a:t> length of </a:t>
            </a:r>
            <a:r>
              <a:rPr lang="pl-PL" sz="2400" dirty="0"/>
              <a:t>the encrypted</a:t>
            </a:r>
            <a:r>
              <a:rPr lang="en-US" sz="2400" dirty="0"/>
              <a:t> messages.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143372" y="2643182"/>
            <a:ext cx="47244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However, it is sometimes used because of the following advantages:</a:t>
            </a:r>
          </a:p>
          <a:p>
            <a:pPr>
              <a:buFontTx/>
              <a:buChar char="•"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perfect secrecy</a:t>
            </a:r>
            <a:r>
              <a:rPr lang="en-US" sz="2400" dirty="0"/>
              <a:t>,</a:t>
            </a:r>
          </a:p>
          <a:p>
            <a:pPr>
              <a:buFontTx/>
              <a:buChar char="•"/>
            </a:pPr>
            <a:r>
              <a:rPr lang="en-US" sz="2400" dirty="0"/>
              <a:t> short messages can be encrypted</a:t>
            </a:r>
            <a:br>
              <a:rPr lang="en-US" sz="2400" dirty="0"/>
            </a:br>
            <a:r>
              <a:rPr lang="en-US" sz="2400" dirty="0"/>
              <a:t>  using </a:t>
            </a:r>
            <a:r>
              <a:rPr lang="en-US" sz="2400" b="1" dirty="0">
                <a:solidFill>
                  <a:srgbClr val="0070C0"/>
                </a:solidFill>
              </a:rPr>
              <a:t>pencil and paper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2786058"/>
            <a:ext cx="3886200" cy="3114675"/>
            <a:chOff x="288" y="2358"/>
            <a:chExt cx="2448" cy="1962"/>
          </a:xfrm>
        </p:grpSpPr>
        <p:pic>
          <p:nvPicPr>
            <p:cNvPr id="6861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2358"/>
              <a:ext cx="2400" cy="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8616" name="Rectangle 8"/>
            <p:cNvSpPr>
              <a:spLocks noChangeArrowheads="1"/>
            </p:cNvSpPr>
            <p:nvPr/>
          </p:nvSpPr>
          <p:spPr bwMode="auto">
            <a:xfrm>
              <a:off x="288" y="3456"/>
              <a:ext cx="23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29264"/>
            <a:ext cx="9067800" cy="12858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In the 1960s the Americans and the Soviets established a hotline that was encrypted using the one-time pad.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714348" y="4572008"/>
            <a:ext cx="3052054" cy="707886"/>
          </a:xfrm>
          <a:prstGeom prst="rect">
            <a:avLst/>
          </a:prstGeom>
          <a:solidFill>
            <a:srgbClr val="FBFE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a </a:t>
            </a:r>
            <a:r>
              <a:rPr lang="en-US" sz="2000" b="1">
                <a:solidFill>
                  <a:srgbClr val="993300"/>
                </a:solidFill>
              </a:rPr>
              <a:t>KGB</a:t>
            </a:r>
            <a:r>
              <a:rPr lang="en-US" sz="2000"/>
              <a:t> one-time pad hidden</a:t>
            </a:r>
          </a:p>
          <a:p>
            <a:pPr algn="ctr"/>
            <a:r>
              <a:rPr lang="en-US" sz="2000"/>
              <a:t>in a walnut shell</a:t>
            </a:r>
          </a:p>
        </p:txBody>
      </p:sp>
    </p:spTree>
    <p:extLst>
      <p:ext uri="{BB962C8B-B14F-4D97-AF65-F5344CB8AC3E}">
        <p14:creationId xmlns:p14="http://schemas.microsoft.com/office/powerpoint/2010/main" val="31130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229C-A737-4704-9572-5143C09DA4A8}" type="slidenum">
              <a:rPr lang="it-IT"/>
              <a:pPr/>
              <a:t>46</a:t>
            </a:fld>
            <a:endParaRPr lang="it-IT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GB"/>
              <a:t>Venona project (1946 – 1980)</a:t>
            </a:r>
            <a:endParaRPr lang="en-US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14620"/>
            <a:ext cx="21891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143240" y="2714620"/>
            <a:ext cx="550072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/>
              <a:t>American </a:t>
            </a:r>
            <a:r>
              <a:rPr lang="en-GB" sz="2400" b="1" dirty="0">
                <a:solidFill>
                  <a:srgbClr val="003366"/>
                </a:solidFill>
              </a:rPr>
              <a:t>National Security Agency</a:t>
            </a:r>
            <a:r>
              <a:rPr lang="en-GB" sz="2400" dirty="0"/>
              <a:t> decrypted </a:t>
            </a:r>
            <a:r>
              <a:rPr lang="en-GB" sz="2400" b="1" dirty="0">
                <a:solidFill>
                  <a:srgbClr val="993300"/>
                </a:solidFill>
              </a:rPr>
              <a:t>Soviet</a:t>
            </a:r>
            <a:r>
              <a:rPr lang="en-GB" sz="2400" dirty="0"/>
              <a:t> messages that were transmitted in the 1940s.</a:t>
            </a:r>
          </a:p>
          <a:p>
            <a:endParaRPr lang="en-GB" sz="2400" dirty="0"/>
          </a:p>
          <a:p>
            <a:r>
              <a:rPr lang="en-GB" sz="2400" dirty="0"/>
              <a:t>That was possible because the Soviets reused the keys in the one-time pad scheme.</a:t>
            </a:r>
            <a:endParaRPr lang="en-US" sz="2400" dirty="0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106470" y="5072074"/>
            <a:ext cx="267958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Ethel and Julius Rosenberg</a:t>
            </a:r>
          </a:p>
        </p:txBody>
      </p:sp>
    </p:spTree>
    <p:extLst>
      <p:ext uri="{BB962C8B-B14F-4D97-AF65-F5344CB8AC3E}">
        <p14:creationId xmlns:p14="http://schemas.microsoft.com/office/powerpoint/2010/main" val="7276489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Beyond Perfect Secrecy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/>
              <a:t>Need to move beyond perfect secrecy to get around Shannon’s result.</a:t>
            </a:r>
          </a:p>
          <a:p>
            <a:endParaRPr lang="en-US" sz="2000" dirty="0"/>
          </a:p>
          <a:p>
            <a:r>
              <a:rPr lang="en-US" dirty="0"/>
              <a:t>Intuitively, </a:t>
            </a:r>
            <a:r>
              <a:rPr lang="pl-PL" b="1" dirty="0">
                <a:solidFill>
                  <a:srgbClr val="C00000"/>
                </a:solidFill>
              </a:rPr>
              <a:t>|</a:t>
            </a:r>
            <a:r>
              <a:rPr lang="en-US" b="1" dirty="0">
                <a:solidFill>
                  <a:srgbClr val="C00000"/>
                </a:solidFill>
                <a:latin typeface="Lucida Calligraphy"/>
              </a:rPr>
              <a:t>K</a:t>
            </a:r>
            <a:r>
              <a:rPr lang="pl-PL" b="1" dirty="0">
                <a:solidFill>
                  <a:srgbClr val="C00000"/>
                </a:solidFill>
              </a:rPr>
              <a:t>|</a:t>
            </a:r>
            <a:r>
              <a:rPr lang="en-US" b="1" i="1" dirty="0"/>
              <a:t> </a:t>
            </a:r>
            <a:r>
              <a:rPr lang="en-US" i="1" dirty="0">
                <a:solidFill>
                  <a:srgbClr val="C00000"/>
                </a:solidFill>
              </a:rPr>
              <a:t>&lt;</a:t>
            </a:r>
            <a:r>
              <a:rPr lang="pl-PL" b="1" i="1" dirty="0"/>
              <a:t> </a:t>
            </a:r>
            <a:r>
              <a:rPr lang="pl-PL" b="1" dirty="0">
                <a:solidFill>
                  <a:srgbClr val="C00000"/>
                </a:solidFill>
              </a:rPr>
              <a:t>|</a:t>
            </a:r>
            <a:r>
              <a:rPr lang="pl-PL" b="1" dirty="0">
                <a:solidFill>
                  <a:srgbClr val="C00000"/>
                </a:solidFill>
                <a:latin typeface="Lucida Calligraphy"/>
              </a:rPr>
              <a:t>M</a:t>
            </a:r>
            <a:r>
              <a:rPr lang="pl-PL" b="1" dirty="0">
                <a:solidFill>
                  <a:srgbClr val="C00000"/>
                </a:solidFill>
              </a:rPr>
              <a:t>|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means that exhaustive search over keys will reveal something about message. But this might not be efficient! </a:t>
            </a:r>
          </a:p>
          <a:p>
            <a:pPr lvl="1"/>
            <a:r>
              <a:rPr lang="en-US" dirty="0"/>
              <a:t>e.g.,  key is 128-bits, message is 10 GB.</a:t>
            </a:r>
          </a:p>
          <a:p>
            <a:endParaRPr lang="en-US" sz="2000" dirty="0"/>
          </a:p>
          <a:p>
            <a:r>
              <a:rPr lang="en-US" dirty="0"/>
              <a:t>Will study: Secrecy against </a:t>
            </a:r>
            <a:r>
              <a:rPr lang="en-US" i="1" dirty="0"/>
              <a:t>computationally-bounded </a:t>
            </a:r>
            <a:r>
              <a:rPr lang="en-US" dirty="0"/>
              <a:t>attackers.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6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The Authentication Problem</a:t>
            </a:r>
          </a:p>
        </p:txBody>
      </p:sp>
    </p:spTree>
    <p:extLst>
      <p:ext uri="{BB962C8B-B14F-4D97-AF65-F5344CB8AC3E}">
        <p14:creationId xmlns:p14="http://schemas.microsoft.com/office/powerpoint/2010/main" val="6857022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420-7557-4766-A487-34814C01308C}" type="slidenum">
              <a:rPr lang="it-IT"/>
              <a:pPr/>
              <a:t>49</a:t>
            </a:fld>
            <a:endParaRPr lang="it-IT"/>
          </a:p>
        </p:txBody>
      </p:sp>
      <p:pic>
        <p:nvPicPr>
          <p:cNvPr id="12319" name="Picture 31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19250"/>
            <a:ext cx="1401763" cy="1457325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dirty="0"/>
              <a:t>Encryption Is Not Enough</a:t>
            </a:r>
            <a:endParaRPr lang="en-US" dirty="0"/>
          </a:p>
        </p:txBody>
      </p:sp>
      <p:pic>
        <p:nvPicPr>
          <p:cNvPr id="12292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643050"/>
            <a:ext cx="1368425" cy="1438275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25574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plaintext</a:t>
            </a:r>
            <a:r>
              <a:rPr lang="en-GB" sz="1800" b="1">
                <a:solidFill>
                  <a:srgbClr val="993300"/>
                </a:solidFill>
              </a:rPr>
              <a:t> m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362200" y="2557450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encryption</a:t>
            </a:r>
            <a:endParaRPr lang="en-US" sz="18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114800" y="25574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ciphertext </a:t>
            </a:r>
            <a:r>
              <a:rPr lang="en-GB" sz="1800" b="1">
                <a:solidFill>
                  <a:srgbClr val="993300"/>
                </a:solidFill>
              </a:rPr>
              <a:t>c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172200" y="2557450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decryption</a:t>
            </a:r>
            <a:endParaRPr lang="en-US" sz="1800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924800" y="2557450"/>
            <a:ext cx="7620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 b="1">
                <a:solidFill>
                  <a:srgbClr val="993300"/>
                </a:solidFill>
              </a:rPr>
              <a:t>m</a:t>
            </a:r>
            <a:endParaRPr lang="en-US" sz="1800" b="1">
              <a:solidFill>
                <a:srgbClr val="993300"/>
              </a:solidFill>
            </a:endParaRPr>
          </a:p>
        </p:txBody>
      </p:sp>
      <p:cxnSp>
        <p:nvCxnSpPr>
          <p:cNvPr id="12299" name="AutoShape 11"/>
          <p:cNvCxnSpPr>
            <a:cxnSpLocks noChangeShapeType="1"/>
            <a:stCxn id="12293" idx="3"/>
            <a:endCxn id="12294" idx="1"/>
          </p:cNvCxnSpPr>
          <p:nvPr/>
        </p:nvCxnSpPr>
        <p:spPr bwMode="auto">
          <a:xfrm>
            <a:off x="1752600" y="2743188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0" name="AutoShape 12"/>
          <p:cNvCxnSpPr>
            <a:cxnSpLocks noChangeShapeType="1"/>
            <a:stCxn id="12294" idx="3"/>
            <a:endCxn id="12295" idx="1"/>
          </p:cNvCxnSpPr>
          <p:nvPr/>
        </p:nvCxnSpPr>
        <p:spPr bwMode="auto">
          <a:xfrm>
            <a:off x="3603625" y="2743188"/>
            <a:ext cx="511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1" name="AutoShape 13"/>
          <p:cNvCxnSpPr>
            <a:cxnSpLocks noChangeShapeType="1"/>
            <a:stCxn id="12295" idx="3"/>
            <a:endCxn id="12297" idx="1"/>
          </p:cNvCxnSpPr>
          <p:nvPr/>
        </p:nvCxnSpPr>
        <p:spPr bwMode="auto">
          <a:xfrm>
            <a:off x="5562600" y="2743188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2" name="AutoShape 14"/>
          <p:cNvCxnSpPr>
            <a:cxnSpLocks noChangeShapeType="1"/>
            <a:stCxn id="12297" idx="3"/>
            <a:endCxn id="12298" idx="1"/>
          </p:cNvCxnSpPr>
          <p:nvPr/>
        </p:nvCxnSpPr>
        <p:spPr bwMode="auto">
          <a:xfrm>
            <a:off x="7413625" y="2743188"/>
            <a:ext cx="511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286000" y="3548050"/>
            <a:ext cx="13716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key</a:t>
            </a:r>
            <a:r>
              <a:rPr lang="en-GB" sz="1800" b="1">
                <a:solidFill>
                  <a:srgbClr val="993300"/>
                </a:solidFill>
              </a:rPr>
              <a:t> k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096000" y="35480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key</a:t>
            </a:r>
            <a:r>
              <a:rPr lang="en-GB" sz="1800" b="1">
                <a:solidFill>
                  <a:srgbClr val="993300"/>
                </a:solidFill>
              </a:rPr>
              <a:t> k</a:t>
            </a:r>
            <a:endParaRPr lang="en-US" sz="1800" b="1">
              <a:solidFill>
                <a:srgbClr val="993300"/>
              </a:solidFill>
            </a:endParaRPr>
          </a:p>
        </p:txBody>
      </p:sp>
      <p:cxnSp>
        <p:nvCxnSpPr>
          <p:cNvPr id="12305" name="AutoShape 17"/>
          <p:cNvCxnSpPr>
            <a:cxnSpLocks noChangeShapeType="1"/>
            <a:stCxn id="12303" idx="0"/>
          </p:cNvCxnSpPr>
          <p:nvPr/>
        </p:nvCxnSpPr>
        <p:spPr bwMode="auto">
          <a:xfrm flipH="1" flipV="1">
            <a:off x="2970213" y="3081325"/>
            <a:ext cx="1587" cy="466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6" name="AutoShape 18"/>
          <p:cNvCxnSpPr>
            <a:cxnSpLocks noChangeShapeType="1"/>
            <a:stCxn id="12304" idx="0"/>
          </p:cNvCxnSpPr>
          <p:nvPr/>
        </p:nvCxnSpPr>
        <p:spPr bwMode="auto">
          <a:xfrm flipH="1" flipV="1">
            <a:off x="6818313" y="3144825"/>
            <a:ext cx="1587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21" name="Picture 5" descr="MCj043594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714752"/>
            <a:ext cx="1285884" cy="889034"/>
          </a:xfrm>
          <a:prstGeom prst="rect">
            <a:avLst/>
          </a:prstGeom>
          <a:noFill/>
        </p:spPr>
      </p:pic>
      <p:cxnSp>
        <p:nvCxnSpPr>
          <p:cNvPr id="22" name="AutoShape 29"/>
          <p:cNvCxnSpPr>
            <a:cxnSpLocks noChangeShapeType="1"/>
            <a:endCxn id="21" idx="0"/>
          </p:cNvCxnSpPr>
          <p:nvPr/>
        </p:nvCxnSpPr>
        <p:spPr bwMode="auto">
          <a:xfrm rot="5400000">
            <a:off x="4360064" y="3288500"/>
            <a:ext cx="781064" cy="714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31630" y="5213260"/>
            <a:ext cx="83216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Alice sends a 1-bit “vote” to Bob:  </a:t>
            </a:r>
            <a:r>
              <a:rPr lang="en-US" sz="2400" dirty="0">
                <a:solidFill>
                  <a:srgbClr val="0070C0"/>
                </a:solidFill>
              </a:rPr>
              <a:t>0 </a:t>
            </a:r>
            <a:r>
              <a:rPr lang="en-US" sz="2400" dirty="0"/>
              <a:t>= ‘no’, </a:t>
            </a:r>
            <a:r>
              <a:rPr lang="en-US" sz="2400" dirty="0">
                <a:solidFill>
                  <a:srgbClr val="0070C0"/>
                </a:solidFill>
              </a:rPr>
              <a:t>1 </a:t>
            </a:r>
            <a:r>
              <a:rPr lang="en-US" sz="2400" dirty="0"/>
              <a:t>= ‘yes’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Alice encrypts with a one-time pad: vote stays secret from Eve.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84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Historical cryptography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76200" y="2819400"/>
            <a:ext cx="8534400" cy="3916363"/>
          </a:xfrm>
        </p:spPr>
        <p:txBody>
          <a:bodyPr>
            <a:normAutofit/>
          </a:bodyPr>
          <a:lstStyle/>
          <a:p>
            <a:r>
              <a:rPr lang="en-US" dirty="0"/>
              <a:t>All “historical” cryptosystems badly broken! </a:t>
            </a:r>
          </a:p>
          <a:p>
            <a:pPr lvl="4"/>
            <a:endParaRPr lang="en-US" dirty="0"/>
          </a:p>
          <a:p>
            <a:r>
              <a:rPr lang="en-US" dirty="0"/>
              <a:t>No clear understanding or science of what properties are needed. </a:t>
            </a:r>
          </a:p>
          <a:p>
            <a:pPr lvl="4"/>
            <a:endParaRPr lang="en-US" dirty="0"/>
          </a:p>
          <a:p>
            <a:r>
              <a:rPr lang="en-US" dirty="0"/>
              <a:t>Users and adversaries are humans with limited computational capabilities. </a:t>
            </a:r>
          </a:p>
        </p:txBody>
      </p:sp>
    </p:spTree>
    <p:extLst>
      <p:ext uri="{BB962C8B-B14F-4D97-AF65-F5344CB8AC3E}">
        <p14:creationId xmlns:p14="http://schemas.microsoft.com/office/powerpoint/2010/main" val="30957347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420-7557-4766-A487-34814C01308C}" type="slidenum">
              <a:rPr lang="it-IT"/>
              <a:pPr/>
              <a:t>50</a:t>
            </a:fld>
            <a:endParaRPr lang="it-IT"/>
          </a:p>
        </p:txBody>
      </p:sp>
      <p:pic>
        <p:nvPicPr>
          <p:cNvPr id="12319" name="Picture 31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19250"/>
            <a:ext cx="1401763" cy="1457325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dirty="0"/>
              <a:t>Encryption Is Not Enough</a:t>
            </a:r>
            <a:endParaRPr lang="en-US" dirty="0"/>
          </a:p>
        </p:txBody>
      </p:sp>
      <p:pic>
        <p:nvPicPr>
          <p:cNvPr id="12292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643050"/>
            <a:ext cx="1368425" cy="1438275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25574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plaintext</a:t>
            </a:r>
            <a:r>
              <a:rPr lang="en-GB" sz="1800" b="1">
                <a:solidFill>
                  <a:srgbClr val="993300"/>
                </a:solidFill>
              </a:rPr>
              <a:t> m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362200" y="2557450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encryption</a:t>
            </a:r>
            <a:endParaRPr lang="en-US" sz="18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86545" y="2810613"/>
            <a:ext cx="533056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800" dirty="0"/>
              <a:t> </a:t>
            </a:r>
            <a:r>
              <a:rPr lang="en-GB" sz="1800" b="1" dirty="0">
                <a:solidFill>
                  <a:srgbClr val="993300"/>
                </a:solidFill>
              </a:rPr>
              <a:t>c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172200" y="2557450"/>
            <a:ext cx="1241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decryption</a:t>
            </a:r>
            <a:endParaRPr lang="en-US" sz="1800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924800" y="2557450"/>
            <a:ext cx="7620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rgbClr val="993300"/>
                </a:solidFill>
              </a:rPr>
              <a:t>m’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12299" name="AutoShape 11"/>
          <p:cNvCxnSpPr>
            <a:cxnSpLocks noChangeShapeType="1"/>
            <a:stCxn id="12293" idx="3"/>
            <a:endCxn id="12294" idx="1"/>
          </p:cNvCxnSpPr>
          <p:nvPr/>
        </p:nvCxnSpPr>
        <p:spPr bwMode="auto">
          <a:xfrm>
            <a:off x="1752600" y="2743188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0" name="AutoShape 12"/>
          <p:cNvCxnSpPr>
            <a:cxnSpLocks noChangeShapeType="1"/>
            <a:stCxn id="12294" idx="3"/>
          </p:cNvCxnSpPr>
          <p:nvPr/>
        </p:nvCxnSpPr>
        <p:spPr bwMode="auto">
          <a:xfrm>
            <a:off x="3603625" y="2742394"/>
            <a:ext cx="588842" cy="10676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1" name="AutoShape 13"/>
          <p:cNvCxnSpPr>
            <a:cxnSpLocks noChangeShapeType="1"/>
            <a:endCxn id="12297" idx="1"/>
          </p:cNvCxnSpPr>
          <p:nvPr/>
        </p:nvCxnSpPr>
        <p:spPr bwMode="auto">
          <a:xfrm flipV="1">
            <a:off x="5357818" y="2742394"/>
            <a:ext cx="814382" cy="9723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2" name="AutoShape 14"/>
          <p:cNvCxnSpPr>
            <a:cxnSpLocks noChangeShapeType="1"/>
            <a:stCxn id="12297" idx="3"/>
            <a:endCxn id="12298" idx="1"/>
          </p:cNvCxnSpPr>
          <p:nvPr/>
        </p:nvCxnSpPr>
        <p:spPr bwMode="auto">
          <a:xfrm>
            <a:off x="7413625" y="2743188"/>
            <a:ext cx="511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286000" y="3548050"/>
            <a:ext cx="13716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key</a:t>
            </a:r>
            <a:r>
              <a:rPr lang="en-GB" sz="1800" b="1">
                <a:solidFill>
                  <a:srgbClr val="993300"/>
                </a:solidFill>
              </a:rPr>
              <a:t> k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096000" y="35480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key</a:t>
            </a:r>
            <a:r>
              <a:rPr lang="en-GB" sz="1800" b="1">
                <a:solidFill>
                  <a:srgbClr val="993300"/>
                </a:solidFill>
              </a:rPr>
              <a:t> k</a:t>
            </a:r>
            <a:endParaRPr lang="en-US" sz="1800" b="1">
              <a:solidFill>
                <a:srgbClr val="993300"/>
              </a:solidFill>
            </a:endParaRPr>
          </a:p>
        </p:txBody>
      </p:sp>
      <p:cxnSp>
        <p:nvCxnSpPr>
          <p:cNvPr id="12305" name="AutoShape 17"/>
          <p:cNvCxnSpPr>
            <a:cxnSpLocks noChangeShapeType="1"/>
            <a:stCxn id="12303" idx="0"/>
          </p:cNvCxnSpPr>
          <p:nvPr/>
        </p:nvCxnSpPr>
        <p:spPr bwMode="auto">
          <a:xfrm flipH="1" flipV="1">
            <a:off x="2970213" y="3081325"/>
            <a:ext cx="1587" cy="466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6" name="AutoShape 18"/>
          <p:cNvCxnSpPr>
            <a:cxnSpLocks noChangeShapeType="1"/>
            <a:stCxn id="12304" idx="0"/>
          </p:cNvCxnSpPr>
          <p:nvPr/>
        </p:nvCxnSpPr>
        <p:spPr bwMode="auto">
          <a:xfrm flipH="1" flipV="1">
            <a:off x="6818313" y="3144825"/>
            <a:ext cx="1587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21" name="Picture 5" descr="MCj043594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714752"/>
            <a:ext cx="1285884" cy="88903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30"/>
              <p:cNvSpPr txBox="1">
                <a:spLocks noChangeArrowheads="1"/>
              </p:cNvSpPr>
              <p:nvPr/>
            </p:nvSpPr>
            <p:spPr bwMode="auto">
              <a:xfrm>
                <a:off x="31630" y="5213260"/>
                <a:ext cx="9036170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Alice sends a 1-bit “vote” to Bob:  </a:t>
                </a:r>
                <a:r>
                  <a:rPr lang="en-US" sz="2400" dirty="0">
                    <a:solidFill>
                      <a:srgbClr val="0070C0"/>
                    </a:solidFill>
                  </a:rPr>
                  <a:t>0 </a:t>
                </a:r>
                <a:r>
                  <a:rPr lang="en-US" sz="2400" dirty="0"/>
                  <a:t>= ‘no’, </a:t>
                </a:r>
                <a:r>
                  <a:rPr lang="en-US" sz="2400" dirty="0">
                    <a:solidFill>
                      <a:srgbClr val="0070C0"/>
                    </a:solidFill>
                  </a:rPr>
                  <a:t>1 </a:t>
                </a:r>
                <a:r>
                  <a:rPr lang="en-US" sz="2400" dirty="0"/>
                  <a:t>= ‘yes’</a:t>
                </a:r>
                <a:r>
                  <a:rPr lang="en-US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Alice encrypts with a one-time pad: vote stays secret from Eve.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What if Eve modifies </a:t>
                </a:r>
                <a:r>
                  <a:rPr lang="en-US" sz="2400" dirty="0" err="1"/>
                  <a:t>ciphertext</a:t>
                </a:r>
                <a:r>
                  <a:rPr lang="en-US" sz="2400" dirty="0"/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70C0"/>
                    </a:solidFill>
                  </a:rPr>
                  <a:t>c’=0 </a:t>
                </a:r>
                <a:r>
                  <a:rPr lang="en-US" sz="2400" dirty="0"/>
                  <a:t>results in random vote. 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c’ =c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⊕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1</a:t>
                </a:r>
                <a:r>
                  <a:rPr lang="en-US" sz="2400" dirty="0"/>
                  <a:t>, flips vote.</a:t>
                </a:r>
              </a:p>
            </p:txBody>
          </p:sp>
        </mc:Choice>
        <mc:Fallback xmlns="">
          <p:sp>
            <p:nvSpPr>
              <p:cNvPr id="25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30" y="5213260"/>
                <a:ext cx="9036170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877" t="-3101" b="-77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215794" y="2853490"/>
            <a:ext cx="5334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993300"/>
                </a:solidFill>
              </a:rPr>
              <a:t>c'</a:t>
            </a:r>
            <a:endParaRPr lang="en-US" sz="1800" b="1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8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420-7557-4766-A487-34814C01308C}" type="slidenum">
              <a:rPr lang="it-IT"/>
              <a:pPr/>
              <a:t>51</a:t>
            </a:fld>
            <a:endParaRPr lang="it-IT"/>
          </a:p>
        </p:txBody>
      </p:sp>
      <p:pic>
        <p:nvPicPr>
          <p:cNvPr id="12319" name="Picture 31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19250"/>
            <a:ext cx="1401763" cy="1457325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dirty="0"/>
              <a:t>Authentication</a:t>
            </a:r>
            <a:endParaRPr lang="en-US" dirty="0"/>
          </a:p>
        </p:txBody>
      </p:sp>
      <p:pic>
        <p:nvPicPr>
          <p:cNvPr id="12292" name="Picture 4" descr="MCj0415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643050"/>
            <a:ext cx="1368425" cy="1438275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25574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plaintext</a:t>
            </a:r>
            <a:r>
              <a:rPr lang="en-GB" sz="1800" b="1">
                <a:solidFill>
                  <a:srgbClr val="993300"/>
                </a:solidFill>
              </a:rPr>
              <a:t> m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234197" y="2557450"/>
            <a:ext cx="1423403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/>
              <a:t>A</a:t>
            </a:r>
            <a:r>
              <a:rPr lang="en-GB" sz="1800" b="1" dirty="0"/>
              <a:t>uthenticate</a:t>
            </a:r>
            <a:endParaRPr lang="en-US" sz="1800" b="1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86544" y="2810613"/>
            <a:ext cx="828331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800" dirty="0"/>
              <a:t> </a:t>
            </a:r>
            <a:r>
              <a:rPr lang="en-GB" sz="1800" b="1" dirty="0">
                <a:solidFill>
                  <a:srgbClr val="993300"/>
                </a:solidFill>
              </a:rPr>
              <a:t>m, t</a:t>
            </a:r>
            <a:endParaRPr lang="en-US" sz="1800" b="1" dirty="0">
              <a:solidFill>
                <a:srgbClr val="993300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432390" y="2557450"/>
            <a:ext cx="74623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/>
              <a:t>V</a:t>
            </a:r>
            <a:r>
              <a:rPr lang="en-GB" sz="1800" b="1" dirty="0"/>
              <a:t>erify</a:t>
            </a:r>
            <a:endParaRPr lang="en-US" sz="1800" b="1" dirty="0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924800" y="2286000"/>
            <a:ext cx="990600" cy="9233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993300"/>
                </a:solidFill>
              </a:rPr>
              <a:t>m’=m  or “reject” 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12299" name="AutoShape 11"/>
          <p:cNvCxnSpPr>
            <a:cxnSpLocks noChangeShapeType="1"/>
            <a:stCxn id="12293" idx="3"/>
            <a:endCxn id="12294" idx="1"/>
          </p:cNvCxnSpPr>
          <p:nvPr/>
        </p:nvCxnSpPr>
        <p:spPr bwMode="auto">
          <a:xfrm flipV="1">
            <a:off x="1752600" y="2742116"/>
            <a:ext cx="481597" cy="2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2" name="AutoShape 14"/>
          <p:cNvCxnSpPr>
            <a:cxnSpLocks noChangeShapeType="1"/>
            <a:stCxn id="12297" idx="3"/>
            <a:endCxn id="12298" idx="1"/>
          </p:cNvCxnSpPr>
          <p:nvPr/>
        </p:nvCxnSpPr>
        <p:spPr bwMode="auto">
          <a:xfrm>
            <a:off x="7178620" y="2742116"/>
            <a:ext cx="746180" cy="55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286000" y="3548050"/>
            <a:ext cx="13716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key</a:t>
            </a:r>
            <a:r>
              <a:rPr lang="en-GB" sz="1800" b="1">
                <a:solidFill>
                  <a:srgbClr val="993300"/>
                </a:solidFill>
              </a:rPr>
              <a:t> k</a:t>
            </a:r>
            <a:endParaRPr lang="en-US" sz="1800" b="1">
              <a:solidFill>
                <a:srgbClr val="993300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096000" y="3548050"/>
            <a:ext cx="1447800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/>
              <a:t>key</a:t>
            </a:r>
            <a:r>
              <a:rPr lang="en-GB" sz="1800" b="1">
                <a:solidFill>
                  <a:srgbClr val="993300"/>
                </a:solidFill>
              </a:rPr>
              <a:t> k</a:t>
            </a:r>
            <a:endParaRPr lang="en-US" sz="1800" b="1">
              <a:solidFill>
                <a:srgbClr val="993300"/>
              </a:solidFill>
            </a:endParaRPr>
          </a:p>
        </p:txBody>
      </p:sp>
      <p:cxnSp>
        <p:nvCxnSpPr>
          <p:cNvPr id="12305" name="AutoShape 17"/>
          <p:cNvCxnSpPr>
            <a:cxnSpLocks noChangeShapeType="1"/>
            <a:stCxn id="12303" idx="0"/>
          </p:cNvCxnSpPr>
          <p:nvPr/>
        </p:nvCxnSpPr>
        <p:spPr bwMode="auto">
          <a:xfrm flipH="1" flipV="1">
            <a:off x="2970213" y="3081325"/>
            <a:ext cx="1587" cy="466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6" name="AutoShape 18"/>
          <p:cNvCxnSpPr>
            <a:cxnSpLocks noChangeShapeType="1"/>
            <a:stCxn id="12304" idx="0"/>
          </p:cNvCxnSpPr>
          <p:nvPr/>
        </p:nvCxnSpPr>
        <p:spPr bwMode="auto">
          <a:xfrm flipH="1" flipV="1">
            <a:off x="6818313" y="3144825"/>
            <a:ext cx="1587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105400" y="2775493"/>
            <a:ext cx="728932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993300"/>
                </a:solidFill>
              </a:rPr>
              <a:t>m’, t’</a:t>
            </a:r>
            <a:endParaRPr lang="en-US" sz="1800" b="1" dirty="0">
              <a:solidFill>
                <a:srgbClr val="993300"/>
              </a:solidFill>
            </a:endParaRPr>
          </a:p>
        </p:txBody>
      </p:sp>
      <p:cxnSp>
        <p:nvCxnSpPr>
          <p:cNvPr id="33" name="AutoShape 12"/>
          <p:cNvCxnSpPr>
            <a:cxnSpLocks noChangeShapeType="1"/>
            <a:stCxn id="12294" idx="3"/>
          </p:cNvCxnSpPr>
          <p:nvPr/>
        </p:nvCxnSpPr>
        <p:spPr bwMode="auto">
          <a:xfrm>
            <a:off x="3657600" y="2742116"/>
            <a:ext cx="533400" cy="10678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13"/>
          <p:cNvCxnSpPr>
            <a:cxnSpLocks noChangeShapeType="1"/>
          </p:cNvCxnSpPr>
          <p:nvPr/>
        </p:nvCxnSpPr>
        <p:spPr bwMode="auto">
          <a:xfrm flipV="1">
            <a:off x="5357818" y="2742394"/>
            <a:ext cx="814382" cy="9723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35" name="Picture 5" descr="MCj043594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3089" y="3705881"/>
            <a:ext cx="1285884" cy="889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6666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Message Authentication Code (MAC)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8392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Message space: </a:t>
                </a:r>
                <a:r>
                  <a:rPr lang="it-IT" b="1" dirty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en-US" dirty="0"/>
                  <a:t>,  Key  space: </a:t>
                </a:r>
                <a:r>
                  <a:rPr lang="it-IT" b="1" dirty="0">
                    <a:solidFill>
                      <a:srgbClr val="C00000"/>
                    </a:solidFill>
                    <a:latin typeface="Lucida Calligraphy"/>
                  </a:rPr>
                  <a:t>K</a:t>
                </a:r>
                <a:r>
                  <a:rPr lang="en-US" dirty="0"/>
                  <a:t>,   Tag space: </a:t>
                </a:r>
                <a:r>
                  <a:rPr lang="it-IT" b="1" dirty="0">
                    <a:solidFill>
                      <a:srgbClr val="C00000"/>
                    </a:solidFill>
                    <a:latin typeface="Lucida Calligraphy"/>
                  </a:rPr>
                  <a:t>T</a:t>
                </a:r>
                <a:endParaRPr lang="en-US" dirty="0"/>
              </a:p>
              <a:p>
                <a:endParaRPr lang="en-US" sz="2000" dirty="0"/>
              </a:p>
              <a:p>
                <a:r>
                  <a:rPr lang="en-US" b="1" dirty="0">
                    <a:solidFill>
                      <a:srgbClr val="C00000"/>
                    </a:solidFill>
                  </a:rPr>
                  <a:t>MAC </a:t>
                </a:r>
                <a:r>
                  <a:rPr lang="pl-PL" b="1" dirty="0">
                    <a:solidFill>
                      <a:srgbClr val="C00000"/>
                    </a:solidFill>
                  </a:rPr>
                  <a:t>: </a:t>
                </a:r>
                <a:r>
                  <a:rPr lang="pl-PL" b="1" dirty="0">
                    <a:solidFill>
                      <a:srgbClr val="C00000"/>
                    </a:solidFill>
                    <a:latin typeface="Lucida Calligraphy"/>
                  </a:rPr>
                  <a:t>K</a:t>
                </a:r>
                <a:r>
                  <a:rPr lang="pl-PL" b="1" i="1" dirty="0">
                    <a:solidFill>
                      <a:srgbClr val="C00000"/>
                    </a:solidFill>
                  </a:rPr>
                  <a:t> × </a:t>
                </a:r>
                <a:r>
                  <a:rPr lang="pl-PL" b="1" dirty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pl-PL" b="1" i="1" dirty="0">
                    <a:solidFill>
                      <a:srgbClr val="C00000"/>
                    </a:solidFill>
                  </a:rPr>
                  <a:t> → </a:t>
                </a:r>
                <a:r>
                  <a:rPr lang="en-US" b="1" dirty="0">
                    <a:solidFill>
                      <a:srgbClr val="C00000"/>
                    </a:solidFill>
                    <a:latin typeface="Lucida Calligraphy"/>
                  </a:rPr>
                  <a:t>T</a:t>
                </a:r>
                <a:endParaRPr lang="en-US" dirty="0"/>
              </a:p>
              <a:p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Usage:</a:t>
                </a:r>
              </a:p>
              <a:p>
                <a:pPr lvl="1"/>
                <a:r>
                  <a:rPr lang="en-US" dirty="0"/>
                  <a:t>Alice computes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MAC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sends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to Bob.</a:t>
                </a:r>
              </a:p>
              <a:p>
                <a:pPr lvl="1"/>
                <a:r>
                  <a:rPr lang="en-US" dirty="0"/>
                  <a:t>Bob receives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 and checks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MAC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839200" cy="5257800"/>
              </a:xfrm>
              <a:blipFill rotWithShape="1">
                <a:blip r:embed="rId2"/>
                <a:stretch>
                  <a:fillRect l="-1724" t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4909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Message Authentication Code (MAC)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8392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Message space: </a:t>
                </a:r>
                <a:r>
                  <a:rPr lang="it-IT" b="1" dirty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en-US" dirty="0"/>
                  <a:t>,  Key  space: </a:t>
                </a:r>
                <a:r>
                  <a:rPr lang="it-IT" b="1" dirty="0">
                    <a:solidFill>
                      <a:srgbClr val="C00000"/>
                    </a:solidFill>
                    <a:latin typeface="Lucida Calligraphy"/>
                  </a:rPr>
                  <a:t>K</a:t>
                </a:r>
                <a:r>
                  <a:rPr lang="en-US" dirty="0"/>
                  <a:t>,   Tag space: </a:t>
                </a:r>
                <a:r>
                  <a:rPr lang="it-IT" b="1" dirty="0">
                    <a:solidFill>
                      <a:srgbClr val="C00000"/>
                    </a:solidFill>
                    <a:latin typeface="Lucida Calligraphy"/>
                  </a:rPr>
                  <a:t>T</a:t>
                </a:r>
                <a:endParaRPr lang="en-US" dirty="0"/>
              </a:p>
              <a:p>
                <a:endParaRPr lang="en-US" sz="2000" dirty="0"/>
              </a:p>
              <a:p>
                <a:r>
                  <a:rPr lang="en-US" b="1" dirty="0">
                    <a:solidFill>
                      <a:srgbClr val="C00000"/>
                    </a:solidFill>
                  </a:rPr>
                  <a:t>MAC </a:t>
                </a:r>
                <a:r>
                  <a:rPr lang="pl-PL" b="1" dirty="0">
                    <a:solidFill>
                      <a:srgbClr val="C00000"/>
                    </a:solidFill>
                  </a:rPr>
                  <a:t>: </a:t>
                </a:r>
                <a:r>
                  <a:rPr lang="pl-PL" b="1" dirty="0">
                    <a:solidFill>
                      <a:srgbClr val="C00000"/>
                    </a:solidFill>
                    <a:latin typeface="Lucida Calligraphy"/>
                  </a:rPr>
                  <a:t>K</a:t>
                </a:r>
                <a:r>
                  <a:rPr lang="pl-PL" b="1" i="1" dirty="0">
                    <a:solidFill>
                      <a:srgbClr val="C00000"/>
                    </a:solidFill>
                  </a:rPr>
                  <a:t> × </a:t>
                </a:r>
                <a:r>
                  <a:rPr lang="pl-PL" b="1" dirty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pl-PL" b="1" i="1" dirty="0">
                    <a:solidFill>
                      <a:srgbClr val="C00000"/>
                    </a:solidFill>
                  </a:rPr>
                  <a:t> → </a:t>
                </a:r>
                <a:r>
                  <a:rPr lang="en-US" b="1" dirty="0">
                    <a:solidFill>
                      <a:srgbClr val="C00000"/>
                    </a:solidFill>
                    <a:latin typeface="Lucida Calligraphy"/>
                  </a:rPr>
                  <a:t>T</a:t>
                </a:r>
                <a:endParaRPr lang="en-US" dirty="0"/>
              </a:p>
              <a:p>
                <a:endParaRPr lang="en-US" sz="1800" dirty="0">
                  <a:solidFill>
                    <a:srgbClr val="C00000"/>
                  </a:solidFill>
                </a:endParaRPr>
              </a:p>
              <a:p>
                <a:r>
                  <a:rPr lang="en-US" u="sng" dirty="0"/>
                  <a:t>Definition:</a:t>
                </a:r>
                <a:r>
                  <a:rPr lang="en-US" dirty="0"/>
                  <a:t> 1-Time Statistically Secure MAC  </a:t>
                </a:r>
              </a:p>
              <a:p>
                <a:pPr lvl="1"/>
                <a:r>
                  <a:rPr lang="en-US" dirty="0"/>
                  <a:t>A uniformly random key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k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from </a:t>
                </a:r>
                <a:r>
                  <a:rPr lang="pl-PL" b="1" dirty="0">
                    <a:solidFill>
                      <a:srgbClr val="C00000"/>
                    </a:solidFill>
                    <a:latin typeface="Lucida Calligraphy"/>
                  </a:rPr>
                  <a:t>K</a:t>
                </a:r>
                <a:r>
                  <a:rPr lang="en-US" b="1" dirty="0">
                    <a:solidFill>
                      <a:srgbClr val="C00000"/>
                    </a:solidFill>
                    <a:latin typeface="Lucida Calligraphy"/>
                  </a:rPr>
                  <a:t> </a:t>
                </a:r>
                <a:r>
                  <a:rPr lang="en-US" dirty="0"/>
                  <a:t>is selected. </a:t>
                </a:r>
              </a:p>
              <a:p>
                <a:pPr lvl="1"/>
                <a:r>
                  <a:rPr lang="en-US" dirty="0"/>
                  <a:t>Eve chooses message  </a:t>
                </a:r>
                <a:r>
                  <a:rPr lang="en-US" dirty="0">
                    <a:solidFill>
                      <a:srgbClr val="C00000"/>
                    </a:solidFill>
                  </a:rPr>
                  <a:t>m</a:t>
                </a:r>
                <a:r>
                  <a:rPr lang="en-US" dirty="0"/>
                  <a:t> and is given  </a:t>
                </a:r>
                <a:r>
                  <a:rPr lang="en-US" dirty="0">
                    <a:solidFill>
                      <a:srgbClr val="C00000"/>
                    </a:solidFill>
                  </a:rPr>
                  <a:t>t = </a:t>
                </a:r>
                <a:r>
                  <a:rPr lang="en-US" b="1" dirty="0">
                    <a:solidFill>
                      <a:srgbClr val="C00000"/>
                    </a:solidFill>
                  </a:rPr>
                  <a:t>MAC</a:t>
                </a:r>
                <a:r>
                  <a:rPr lang="en-US" dirty="0">
                    <a:solidFill>
                      <a:srgbClr val="C00000"/>
                    </a:solidFill>
                  </a:rPr>
                  <a:t>(k, m)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Eve chooses   </a:t>
                </a:r>
                <a:r>
                  <a:rPr lang="en-US" dirty="0">
                    <a:solidFill>
                      <a:srgbClr val="C00000"/>
                    </a:solidFill>
                  </a:rPr>
                  <a:t>(m’, t’)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m’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m </a:t>
                </a:r>
                <a:r>
                  <a:rPr lang="en-US" dirty="0"/>
                  <a:t>and </a:t>
                </a:r>
                <a:r>
                  <a:rPr lang="en-US" b="1" dirty="0"/>
                  <a:t>wins</a:t>
                </a:r>
                <a:r>
                  <a:rPr lang="en-US" dirty="0"/>
                  <a:t> if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      t’ = </a:t>
                </a:r>
                <a:r>
                  <a:rPr lang="en-US" b="1" dirty="0">
                    <a:solidFill>
                      <a:srgbClr val="C00000"/>
                    </a:solidFill>
                  </a:rPr>
                  <a:t>MAC</a:t>
                </a:r>
                <a:r>
                  <a:rPr lang="en-US" dirty="0">
                    <a:solidFill>
                      <a:srgbClr val="C00000"/>
                    </a:solidFill>
                  </a:rPr>
                  <a:t>(</a:t>
                </a:r>
                <a:r>
                  <a:rPr lang="en-US" dirty="0" err="1">
                    <a:solidFill>
                      <a:srgbClr val="C00000"/>
                    </a:solidFill>
                  </a:rPr>
                  <a:t>k,m</a:t>
                </a:r>
                <a:r>
                  <a:rPr lang="en-US" dirty="0">
                    <a:solidFill>
                      <a:srgbClr val="C00000"/>
                    </a:solidFill>
                  </a:rPr>
                  <a:t>’)</a:t>
                </a:r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endParaRPr lang="en-US" b="0" i="1" dirty="0">
                  <a:solidFill>
                    <a:srgbClr val="C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839200" cy="5257800"/>
              </a:xfrm>
              <a:blipFill rotWithShape="0">
                <a:blip r:embed="rId2"/>
                <a:stretch>
                  <a:fillRect l="-1724" t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6106180"/>
                <a:ext cx="4996945" cy="5232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lvl="1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-security:  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Pr</a:t>
                </a:r>
                <a:r>
                  <a:rPr lang="en-US" sz="2800" dirty="0">
                    <a:solidFill>
                      <a:srgbClr val="C00000"/>
                    </a:solidFill>
                  </a:rPr>
                  <a:t>[ Eve wins ]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𝜀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106180"/>
                <a:ext cx="4996945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6705600" y="5671810"/>
                <a:ext cx="2209800" cy="1109990"/>
              </a:xfrm>
              <a:prstGeom prst="wedgeRoundRectCallout">
                <a:avLst>
                  <a:gd name="adj1" fmla="val -89519"/>
                  <a:gd name="adj2" fmla="val 1278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FFFF00"/>
                    </a:solidFill>
                  </a:rPr>
                  <a:t>Can we make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/>
                      </a:rPr>
                      <m:t>𝜀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671810"/>
                <a:ext cx="2209800" cy="1109990"/>
              </a:xfrm>
              <a:prstGeom prst="wedgeRoundRectCallout">
                <a:avLst>
                  <a:gd name="adj1" fmla="val -89519"/>
                  <a:gd name="adj2" fmla="val 12789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4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Tool: 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8839200" cy="51054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Definition:</a:t>
                </a:r>
                <a:r>
                  <a:rPr lang="en-US" b="1" dirty="0"/>
                  <a:t>  </a:t>
                </a:r>
                <a:r>
                  <a:rPr lang="en-US" dirty="0"/>
                  <a:t>A field </a:t>
                </a:r>
                <a:r>
                  <a:rPr lang="en-US" b="1" dirty="0">
                    <a:solidFill>
                      <a:srgbClr val="C00000"/>
                    </a:solidFill>
                  </a:rPr>
                  <a:t>(F, +,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)  </a:t>
                </a:r>
                <a:r>
                  <a:rPr lang="en-US" dirty="0"/>
                  <a:t>consists of a set </a:t>
                </a:r>
                <a:r>
                  <a:rPr lang="en-US" b="1" dirty="0">
                    <a:solidFill>
                      <a:srgbClr val="C00000"/>
                    </a:solidFill>
                  </a:rPr>
                  <a:t>F</a:t>
                </a:r>
                <a:r>
                  <a:rPr lang="en-US" dirty="0"/>
                  <a:t> and an addition (</a:t>
                </a:r>
                <a:r>
                  <a:rPr lang="en-US" b="1" dirty="0">
                    <a:solidFill>
                      <a:srgbClr val="C00000"/>
                    </a:solidFill>
                  </a:rPr>
                  <a:t>+</a:t>
                </a:r>
                <a:r>
                  <a:rPr lang="en-US" dirty="0"/>
                  <a:t>) and multiplication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en-US" dirty="0"/>
                  <a:t>) operations.</a:t>
                </a:r>
              </a:p>
              <a:p>
                <a:r>
                  <a:rPr lang="en-US" dirty="0"/>
                  <a:t>Operations  </a:t>
                </a:r>
                <a:r>
                  <a:rPr lang="en-US" b="1" dirty="0">
                    <a:solidFill>
                      <a:srgbClr val="C00000"/>
                    </a:solidFill>
                  </a:rPr>
                  <a:t>+,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en-US" dirty="0"/>
                  <a:t>  are </a:t>
                </a:r>
                <a:r>
                  <a:rPr lang="en-US" b="1" dirty="0"/>
                  <a:t>associative</a:t>
                </a:r>
                <a:r>
                  <a:rPr lang="en-US" dirty="0"/>
                  <a:t> and </a:t>
                </a:r>
                <a:r>
                  <a:rPr lang="en-US" b="1" dirty="0"/>
                  <a:t>commutative</a:t>
                </a:r>
                <a:r>
                  <a:rPr lang="en-US" dirty="0"/>
                  <a:t>. </a:t>
                </a:r>
              </a:p>
              <a:p>
                <a:r>
                  <a:rPr lang="en-US" b="1" dirty="0">
                    <a:solidFill>
                      <a:srgbClr val="C00000"/>
                    </a:solidFill>
                  </a:rPr>
                  <a:t>(F,+) </a:t>
                </a:r>
                <a:r>
                  <a:rPr lang="en-US" dirty="0"/>
                  <a:t>is a group with identity </a:t>
                </a:r>
                <a:r>
                  <a:rPr lang="en-US" b="1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b="0" dirty="0"/>
                  <a:t>For 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/>
                  <a:t>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+0=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 exists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>
                    <a:solidFill>
                      <a:srgbClr val="C00000"/>
                    </a:solidFill>
                  </a:rPr>
                  <a:t>(F*,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) </a:t>
                </a:r>
                <a:r>
                  <a:rPr lang="en-US" dirty="0"/>
                  <a:t>is a group with identity </a:t>
                </a:r>
                <a:r>
                  <a:rPr lang="en-US" b="1" dirty="0">
                    <a:solidFill>
                      <a:srgbClr val="C00000"/>
                    </a:solidFill>
                  </a:rPr>
                  <a:t>1 </a:t>
                </a:r>
                <a:r>
                  <a:rPr lang="en-US" dirty="0"/>
                  <a:t>where </a:t>
                </a:r>
                <a:r>
                  <a:rPr lang="en-US" b="1" dirty="0">
                    <a:solidFill>
                      <a:srgbClr val="C00000"/>
                    </a:solidFill>
                  </a:rPr>
                  <a:t>F* = F/{0}</a:t>
                </a:r>
                <a:r>
                  <a:rPr lang="en-US" dirty="0"/>
                  <a:t>.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b="1" dirty="0"/>
                  <a:t>F*</a:t>
                </a:r>
                <a:r>
                  <a:rPr lang="en-US" dirty="0"/>
                  <a:t>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</m:oMath>
                </a14:m>
                <a:r>
                  <a:rPr lang="en-US" b="1" dirty="0"/>
                  <a:t>F* </a:t>
                </a:r>
                <a:r>
                  <a:rPr lang="en-US" dirty="0"/>
                  <a:t>exists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Distributive</a:t>
                </a:r>
                <a:r>
                  <a:rPr lang="en-US" dirty="0"/>
                  <a:t>: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8839200" cy="5105400"/>
              </a:xfrm>
              <a:blipFill>
                <a:blip r:embed="rId2"/>
                <a:stretch>
                  <a:fillRect l="-1586" t="-1432" b="-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13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Tool: 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8839200" cy="51054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Examples of infinite fields:</a:t>
                </a:r>
              </a:p>
              <a:p>
                <a:pPr lvl="1"/>
                <a:r>
                  <a:rPr lang="en-US" dirty="0"/>
                  <a:t>rational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ℚ</m:t>
                    </m:r>
                  </m:oMath>
                </a14:m>
                <a:r>
                  <a:rPr lang="en-US" dirty="0"/>
                  <a:t>,     reals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/>
                  <a:t>,    complex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ℂ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Not the integers! 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are finite fields.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is a prime number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is a finite field. </a:t>
                </a:r>
              </a:p>
              <a:p>
                <a:pPr lvl="2"/>
                <a:r>
                  <a:rPr lang="en-US" dirty="0"/>
                  <a:t>Not true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is not a prime. </a:t>
                </a:r>
              </a:p>
              <a:p>
                <a:pPr lvl="1"/>
                <a:r>
                  <a:rPr lang="en-US" dirty="0"/>
                  <a:t>For any prime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and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there is a finite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  <a:r>
                  <a:rPr lang="en-US" dirty="0"/>
                  <a:t>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  <a:p>
                <a:pPr lvl="2"/>
                <a:r>
                  <a:rPr lang="en-US" dirty="0"/>
                  <a:t>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  <a:r>
                  <a:rPr lang="en-US" dirty="0"/>
                  <a:t>is useful in computer science.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8839200" cy="5105400"/>
              </a:xfrm>
              <a:blipFill>
                <a:blip r:embed="rId2"/>
                <a:stretch>
                  <a:fillRect l="-1724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5617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MAC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95400"/>
                <a:ext cx="9067800" cy="5562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be a prime number. </a:t>
                </a:r>
              </a:p>
              <a:p>
                <a:pPr marL="0" indent="0">
                  <a:buNone/>
                </a:pPr>
                <a:r>
                  <a:rPr lang="en-US" dirty="0"/>
                  <a:t>Message/Tag space: </a:t>
                </a:r>
                <a:r>
                  <a:rPr lang="it-IT" b="1" dirty="0">
                    <a:solidFill>
                      <a:srgbClr val="C00000"/>
                    </a:solidFill>
                    <a:latin typeface="Lucida Calligraphy"/>
                  </a:rPr>
                  <a:t>M= T=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Key  space: </a:t>
                </a:r>
                <a:r>
                  <a:rPr lang="it-IT" b="1" dirty="0">
                    <a:solidFill>
                      <a:srgbClr val="C00000"/>
                    </a:solidFill>
                    <a:latin typeface="Lucida Calligraphy"/>
                  </a:rPr>
                  <a:t>K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u="sng" dirty="0"/>
                  <a:t>Define: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MAC</a:t>
                </a:r>
                <a:r>
                  <a:rPr lang="en-US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 </a:t>
                </a:r>
                <a:r>
                  <a:rPr lang="en-US" dirty="0"/>
                  <a:t>where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95400"/>
                <a:ext cx="9067800" cy="5562600"/>
              </a:xfrm>
              <a:blipFill rotWithShape="1">
                <a:blip r:embed="rId2"/>
                <a:stretch>
                  <a:fillRect l="-1748"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47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Proof of MAC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57912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MAC</a:t>
                </a:r>
                <a:r>
                  <a:rPr lang="en-US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 </a:t>
                </a:r>
                <a:r>
                  <a:rPr lang="en-US" dirty="0"/>
                  <a:t>where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,  field=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1" u="sng" dirty="0"/>
                  <a:t>Theorem:</a:t>
                </a:r>
                <a:r>
                  <a:rPr lang="en-US" b="1" dirty="0"/>
                  <a:t> </a:t>
                </a:r>
                <a:r>
                  <a:rPr lang="en-US" dirty="0"/>
                  <a:t>Above</a:t>
                </a:r>
                <a:r>
                  <a:rPr lang="en-US" b="1" dirty="0"/>
                  <a:t> </a:t>
                </a:r>
                <a:r>
                  <a:rPr lang="en-US" dirty="0"/>
                  <a:t>MAC has 1-time security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1" u="sng" dirty="0"/>
                  <a:t>Proof:</a:t>
                </a:r>
                <a:r>
                  <a:rPr lang="en-US" b="1" dirty="0"/>
                  <a:t> 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be uniformly random.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For any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any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400050" lvl="1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1"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b="1" i="0" smtClean="0">
                                <a:latin typeface="Cambria Math"/>
                              </a:rPr>
                              <m:t>AC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]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For any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any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400050" lvl="1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MAC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′, </m:t>
                              </m:r>
                              <m:r>
                                <m:rPr>
                                  <m:nor/>
                                </m:rP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MAC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00B0F0"/>
                  </a:solidFill>
                </a:endParaRPr>
              </a:p>
              <a:p>
                <a:pPr marL="400050" lvl="1" indent="0">
                  <a:lnSpc>
                    <a:spcPct val="160000"/>
                  </a:lnSpc>
                  <a:buNone/>
                </a:pPr>
                <a:r>
                  <a:rPr lang="en-US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:pPr marL="400050" lvl="1" indent="0">
                  <a:buNone/>
                </a:pPr>
                <a:r>
                  <a:rPr lang="en-US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/>
                          <m:t>=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dirty="0"/>
                  <a:t>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Therefore: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1"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b="1" i="0" smtClean="0">
                                <a:latin typeface="Cambria Math"/>
                              </a:rPr>
                              <m:t>AC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 |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/>
                              </a:rPr>
                              <m:t>M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𝐀𝐂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.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5791200"/>
              </a:xfrm>
              <a:blipFill rotWithShape="1">
                <a:blip r:embed="rId3"/>
                <a:stretch>
                  <a:fillRect l="-1200" t="-1895" b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0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Proof of MAC Security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57912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MAC</a:t>
                </a:r>
                <a:r>
                  <a:rPr lang="en-US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 </a:t>
                </a:r>
                <a:r>
                  <a:rPr lang="en-US" dirty="0"/>
                  <a:t>where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,  field=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1" u="sng" dirty="0"/>
                  <a:t>Theorem:</a:t>
                </a:r>
                <a:r>
                  <a:rPr lang="en-US" b="1" dirty="0"/>
                  <a:t> </a:t>
                </a:r>
                <a:r>
                  <a:rPr lang="en-US" dirty="0"/>
                  <a:t>Above</a:t>
                </a:r>
                <a:r>
                  <a:rPr lang="en-US" b="1" dirty="0"/>
                  <a:t> </a:t>
                </a:r>
                <a:r>
                  <a:rPr lang="en-US" dirty="0"/>
                  <a:t>MAC has 1-time security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1" u="sng" dirty="0"/>
                  <a:t>Proof:</a:t>
                </a:r>
                <a:r>
                  <a:rPr lang="en-US" b="1" dirty="0"/>
                  <a:t> </a:t>
                </a:r>
                <a:r>
                  <a:rPr lang="en-US" dirty="0"/>
                  <a:t>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Therefore: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1"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b="1" i="0" smtClean="0">
                                <a:latin typeface="Cambria Math"/>
                              </a:rPr>
                              <m:t>AC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 |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/>
                              </a:rPr>
                              <m:t>M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𝐀𝐂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b="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Interpretation:   Recall security game</a:t>
                </a:r>
              </a:p>
              <a:p>
                <a:pPr lvl="1"/>
                <a:r>
                  <a:rPr lang="en-US" dirty="0"/>
                  <a:t>Eve chooses message  </a:t>
                </a:r>
                <a:r>
                  <a:rPr lang="en-US" dirty="0">
                    <a:solidFill>
                      <a:srgbClr val="C00000"/>
                    </a:solidFill>
                  </a:rPr>
                  <a:t>m</a:t>
                </a:r>
                <a:r>
                  <a:rPr lang="en-US" dirty="0"/>
                  <a:t> and is given  </a:t>
                </a:r>
                <a:r>
                  <a:rPr lang="en-US" dirty="0">
                    <a:solidFill>
                      <a:srgbClr val="C00000"/>
                    </a:solidFill>
                  </a:rPr>
                  <a:t>t = </a:t>
                </a:r>
                <a:r>
                  <a:rPr lang="en-US" b="1" dirty="0">
                    <a:solidFill>
                      <a:srgbClr val="C00000"/>
                    </a:solidFill>
                  </a:rPr>
                  <a:t>MAC</a:t>
                </a:r>
                <a:r>
                  <a:rPr lang="en-US" dirty="0">
                    <a:solidFill>
                      <a:srgbClr val="C00000"/>
                    </a:solidFill>
                  </a:rPr>
                  <a:t>(K, m)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Eve chooses   </a:t>
                </a:r>
                <a:r>
                  <a:rPr lang="en-US" dirty="0">
                    <a:solidFill>
                      <a:srgbClr val="C00000"/>
                    </a:solidFill>
                  </a:rPr>
                  <a:t>(m’, t’)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m’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m </a:t>
                </a:r>
                <a:r>
                  <a:rPr lang="en-US" dirty="0"/>
                  <a:t>and </a:t>
                </a:r>
                <a:r>
                  <a:rPr lang="en-US" b="1" dirty="0"/>
                  <a:t>wins</a:t>
                </a:r>
                <a:r>
                  <a:rPr lang="en-US" dirty="0"/>
                  <a:t> if</a:t>
                </a:r>
                <a:r>
                  <a:rPr lang="en-US" dirty="0">
                    <a:solidFill>
                      <a:srgbClr val="C00000"/>
                    </a:solidFill>
                  </a:rPr>
                  <a:t>  t’ = </a:t>
                </a:r>
                <a:r>
                  <a:rPr lang="en-US" b="1" dirty="0">
                    <a:solidFill>
                      <a:srgbClr val="C00000"/>
                    </a:solidFill>
                  </a:rPr>
                  <a:t>MAC</a:t>
                </a:r>
                <a:r>
                  <a:rPr lang="en-US" dirty="0">
                    <a:solidFill>
                      <a:srgbClr val="C00000"/>
                    </a:solidFill>
                  </a:rPr>
                  <a:t>(</a:t>
                </a:r>
                <a:r>
                  <a:rPr lang="en-US" dirty="0" err="1">
                    <a:solidFill>
                      <a:srgbClr val="C00000"/>
                    </a:solidFill>
                  </a:rPr>
                  <a:t>K,m</a:t>
                </a:r>
                <a:r>
                  <a:rPr lang="en-US" dirty="0">
                    <a:solidFill>
                      <a:srgbClr val="C00000"/>
                    </a:solidFill>
                  </a:rPr>
                  <a:t>’)</a:t>
                </a:r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No matter what </a:t>
                </a:r>
                <a:r>
                  <a:rPr lang="en-US" dirty="0" err="1">
                    <a:solidFill>
                      <a:srgbClr val="C00000"/>
                    </a:solidFill>
                  </a:rPr>
                  <a:t>m,t,m’,t</a:t>
                </a:r>
                <a:r>
                  <a:rPr lang="en-US" dirty="0">
                    <a:solidFill>
                      <a:srgbClr val="C00000"/>
                    </a:solidFill>
                  </a:rPr>
                  <a:t>’ </a:t>
                </a:r>
                <a:r>
                  <a:rPr lang="en-US" dirty="0"/>
                  <a:t>are, the (conditional) probability of Eve successfully forging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2300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5791200"/>
              </a:xfrm>
              <a:blipFill>
                <a:blip r:embed="rId3"/>
                <a:stretch>
                  <a:fillRect l="-1267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6619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Practicality?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95400"/>
                <a:ext cx="8839200" cy="1524000"/>
              </a:xfr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/>
                  <a:t> be a prime number. </a:t>
                </a:r>
              </a:p>
              <a:p>
                <a:pPr marL="0" indent="0">
                  <a:buNone/>
                </a:pPr>
                <a:r>
                  <a:rPr lang="en-US" sz="2400" dirty="0"/>
                  <a:t>Message/Tag space: </a:t>
                </a:r>
                <a:r>
                  <a:rPr lang="it-IT" sz="2400" b="1" dirty="0">
                    <a:solidFill>
                      <a:srgbClr val="C00000"/>
                    </a:solidFill>
                    <a:latin typeface="Lucida Calligraphy"/>
                  </a:rPr>
                  <a:t>M= T=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    Key  space: </a:t>
                </a:r>
                <a:r>
                  <a:rPr lang="it-IT" sz="2400" b="1" dirty="0">
                    <a:solidFill>
                      <a:srgbClr val="C00000"/>
                    </a:solidFill>
                    <a:latin typeface="Lucida Calligraphy"/>
                  </a:rPr>
                  <a:t>K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. </a:t>
                </a:r>
                <a:endParaRPr lang="en-US" u="sng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MAC</a:t>
                </a:r>
                <a:r>
                  <a:rPr lang="en-US" sz="2400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  </a:t>
                </a:r>
                <a:r>
                  <a:rPr lang="en-US" sz="2400" dirty="0"/>
                  <a:t>where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95400"/>
                <a:ext cx="8839200" cy="1524000"/>
              </a:xfrm>
              <a:blipFill rotWithShape="1">
                <a:blip r:embed="rId2"/>
                <a:stretch>
                  <a:fillRect l="-1033" t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76200" y="4038600"/>
            <a:ext cx="8839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Construction is not very practical:</a:t>
            </a:r>
          </a:p>
          <a:p>
            <a:pPr lvl="1"/>
            <a:r>
              <a:rPr lang="en-US" dirty="0"/>
              <a:t>Key is </a:t>
            </a:r>
            <a:r>
              <a:rPr lang="en-US" dirty="0">
                <a:solidFill>
                  <a:srgbClr val="FF0000"/>
                </a:solidFill>
              </a:rPr>
              <a:t>twice</a:t>
            </a:r>
            <a:r>
              <a:rPr lang="en-US" dirty="0"/>
              <a:t> as big as the message.</a:t>
            </a:r>
          </a:p>
          <a:p>
            <a:pPr lvl="1"/>
            <a:r>
              <a:rPr lang="en-US" dirty="0"/>
              <a:t>Can only use key </a:t>
            </a:r>
            <a:r>
              <a:rPr lang="en-US" dirty="0">
                <a:solidFill>
                  <a:srgbClr val="FF0000"/>
                </a:solidFill>
              </a:rPr>
              <a:t>once </a:t>
            </a:r>
            <a:r>
              <a:rPr lang="en-US" dirty="0"/>
              <a:t>to authenticate </a:t>
            </a:r>
            <a:r>
              <a:rPr lang="en-US" dirty="0">
                <a:solidFill>
                  <a:srgbClr val="C00000"/>
                </a:solidFill>
              </a:rPr>
              <a:t>single</a:t>
            </a:r>
            <a:r>
              <a:rPr lang="en-US" dirty="0"/>
              <a:t> message.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019800" y="3048000"/>
            <a:ext cx="2895600" cy="1371600"/>
          </a:xfrm>
          <a:prstGeom prst="wedgeEllipseCallout">
            <a:avLst>
              <a:gd name="adj1" fmla="val -47877"/>
              <a:gd name="adj2" fmla="val 68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 do MUCH better!</a:t>
            </a:r>
          </a:p>
        </p:txBody>
      </p:sp>
    </p:spTree>
    <p:extLst>
      <p:ext uri="{BB962C8B-B14F-4D97-AF65-F5344CB8AC3E}">
        <p14:creationId xmlns:p14="http://schemas.microsoft.com/office/powerpoint/2010/main" val="287587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Modern cryptography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57158" y="6072182"/>
            <a:ext cx="8429684" cy="7858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2652" y="1295400"/>
            <a:ext cx="796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cryptography based on rigorous science/math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6017" y="628175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sevenites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5272" y="6281750"/>
            <a:ext cx="60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7143" y="3145150"/>
            <a:ext cx="2011915" cy="1839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7143" y="3179135"/>
            <a:ext cx="2550944" cy="1788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667000" y="5105400"/>
            <a:ext cx="399094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public-key cryptography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15174" y="4419600"/>
            <a:ext cx="192882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cryptocurrecies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39679" y="4024295"/>
            <a:ext cx="235745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electronic voting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8122" y="2558130"/>
            <a:ext cx="145847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/>
              <a:t>coin-tossing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158020"/>
            <a:ext cx="2918043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/>
              <a:t>multiparty-computations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90587" y="2979080"/>
            <a:ext cx="188551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/>
              <a:t>zero-knowledge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1800" y="3581400"/>
            <a:ext cx="235745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electronic auctions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40560" y="5486400"/>
            <a:ext cx="235745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signature schemes</a:t>
            </a:r>
          </a:p>
        </p:txBody>
      </p:sp>
      <p:pic>
        <p:nvPicPr>
          <p:cNvPr id="1026" name="Picture 2" descr="C:\Users\wichs\Desktop\200px-Claude_Elwood_Shannon_(1916-200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3" y="2958240"/>
            <a:ext cx="1471642" cy="207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65452" y="6300782"/>
            <a:ext cx="103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post-war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764" y="5299704"/>
            <a:ext cx="16764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information</a:t>
            </a:r>
          </a:p>
          <a:p>
            <a:pPr algn="ctr"/>
            <a:r>
              <a:rPr lang="en-US" sz="2000" b="1" dirty="0"/>
              <a:t>theory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50225" y="5804349"/>
            <a:ext cx="235745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rigorous definitions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0400" y="5924490"/>
            <a:ext cx="192882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...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158460" y="4917426"/>
            <a:ext cx="192882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private info retreival 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457514" y="5619690"/>
            <a:ext cx="283888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threshold crypto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7126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7" grpId="0"/>
      <p:bldP spid="18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MAC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Key  space: </a:t>
                </a:r>
                <a:r>
                  <a:rPr lang="it-IT" b="1" dirty="0">
                    <a:solidFill>
                      <a:srgbClr val="C00000"/>
                    </a:solidFill>
                    <a:latin typeface="Lucida Calligraphy"/>
                  </a:rPr>
                  <a:t>K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Message    </a:t>
                </a:r>
                <a:r>
                  <a:rPr lang="it-IT" b="1" dirty="0">
                    <a:solidFill>
                      <a:srgbClr val="C00000"/>
                    </a:solidFill>
                    <a:latin typeface="Lucida Calligraphy"/>
                  </a:rPr>
                  <a:t>M=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dirty="0"/>
                  <a:t>  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Tag space: </a:t>
                </a:r>
                <a:r>
                  <a:rPr lang="it-IT" b="1" dirty="0">
                    <a:solidFill>
                      <a:srgbClr val="C00000"/>
                    </a:solidFill>
                    <a:latin typeface="Lucida Calligraphy"/>
                  </a:rPr>
                  <a:t>T=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u="sng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  <a:r>
                  <a:rPr lang="en-US" dirty="0"/>
                  <a:t>and</a:t>
                </a:r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define  </a:t>
                </a:r>
                <a:r>
                  <a:rPr lang="en-US" b="1" dirty="0">
                    <a:solidFill>
                      <a:srgbClr val="C00000"/>
                    </a:solidFill>
                  </a:rPr>
                  <a:t>MAC</a:t>
                </a:r>
                <a:r>
                  <a:rPr lang="en-US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 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Fact: A non-zero polynomial of degree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over any field has at most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roots.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>
                <a:blip r:embed="rId2"/>
                <a:stretch>
                  <a:fillRect l="-1852" t="-2250" b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2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Proof of MAC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57912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MAC</a:t>
                </a:r>
                <a:r>
                  <a:rPr lang="en-US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 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 </a:t>
                </a:r>
                <a:r>
                  <a:rPr lang="en-US" dirty="0"/>
                  <a:t>where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,  field=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1" u="sng" dirty="0"/>
                  <a:t>Theorem:</a:t>
                </a:r>
                <a:r>
                  <a:rPr lang="en-US" b="1" dirty="0"/>
                  <a:t> </a:t>
                </a:r>
                <a:r>
                  <a:rPr lang="en-US" dirty="0"/>
                  <a:t>Above</a:t>
                </a:r>
                <a:r>
                  <a:rPr lang="en-US" b="1" dirty="0"/>
                  <a:t> </a:t>
                </a:r>
                <a:r>
                  <a:rPr lang="en-US" dirty="0"/>
                  <a:t>MAC has 1-time security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1" u="sng" dirty="0"/>
                  <a:t>Proof:</a:t>
                </a:r>
                <a:r>
                  <a:rPr lang="en-US" b="1" dirty="0"/>
                  <a:t> 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be uniformly random.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For any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any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400050" lvl="1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1"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b="1" i="0" smtClean="0">
                                <a:latin typeface="Cambria Math"/>
                              </a:rPr>
                              <m:t>AC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[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For any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any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MAC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′, </m:t>
                              </m:r>
                              <m:r>
                                <m:rPr>
                                  <m:nor/>
                                </m:rP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MAC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0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′,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func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Therefore: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1"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b="1" i="0" smtClean="0">
                                <a:latin typeface="Cambria Math"/>
                              </a:rPr>
                              <m:t>AC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 |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Cambria Math"/>
                              </a:rPr>
                              <m:t>M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𝐀𝐂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.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5791200"/>
              </a:xfrm>
              <a:blipFill>
                <a:blip r:embed="rId3"/>
                <a:stretch>
                  <a:fillRect l="-1067" t="-1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95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Proof of MAC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44958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MAC</a:t>
                </a:r>
                <a:r>
                  <a:rPr lang="en-US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 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 </a:t>
                </a:r>
                <a:r>
                  <a:rPr lang="en-US" dirty="0"/>
                  <a:t>where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,  field=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2400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1" u="sng" dirty="0"/>
                  <a:t>Theorem:</a:t>
                </a:r>
                <a:r>
                  <a:rPr lang="en-US" b="1" dirty="0"/>
                  <a:t> </a:t>
                </a:r>
                <a:r>
                  <a:rPr lang="en-US" dirty="0"/>
                  <a:t>Above</a:t>
                </a:r>
                <a:r>
                  <a:rPr lang="en-US" b="1" dirty="0"/>
                  <a:t> </a:t>
                </a:r>
                <a:r>
                  <a:rPr lang="en-US" dirty="0"/>
                  <a:t>MAC has 1-time security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     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 </a:t>
                </a:r>
              </a:p>
              <a:p>
                <a:r>
                  <a:rPr lang="en-US" dirty="0"/>
                  <a:t>Message size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33</m:t>
                        </m:r>
                      </m:sup>
                    </m:sSup>
                  </m:oMath>
                </a14:m>
                <a:r>
                  <a:rPr lang="en-US" dirty="0"/>
                  <a:t> bits (4 GB).</a:t>
                </a:r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[2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128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129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 just 129 bit description! </a:t>
                </a:r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26</m:t>
                        </m:r>
                      </m:sup>
                    </m:sSup>
                  </m:oMath>
                </a14:m>
                <a:r>
                  <a:rPr lang="en-US" dirty="0"/>
                  <a:t>.  Think of message as </a:t>
                </a:r>
                <a:r>
                  <a:rPr lang="en-US" dirty="0">
                    <a:solidFill>
                      <a:srgbClr val="C00000"/>
                    </a:solidFill>
                  </a:rPr>
                  <a:t>d</a:t>
                </a:r>
                <a:r>
                  <a:rPr lang="en-US" dirty="0"/>
                  <a:t> values in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26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128=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33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Get security: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𝜀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−102</m:t>
                        </m:r>
                      </m:sup>
                    </m:sSup>
                  </m:oMath>
                </a14:m>
                <a:r>
                  <a:rPr lang="en-US" dirty="0"/>
                  <a:t>  and key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258 </m:t>
                    </m:r>
                  </m:oMath>
                </a14:m>
                <a:r>
                  <a:rPr lang="en-US" dirty="0"/>
                  <a:t>bits! </a:t>
                </a:r>
              </a:p>
              <a:p>
                <a:pPr marL="400050" lvl="1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4495800"/>
              </a:xfrm>
              <a:blipFill>
                <a:blip r:embed="rId3"/>
                <a:stretch>
                  <a:fillRect l="-1067" t="-14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4334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Practicality?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0" y="1752600"/>
                <a:ext cx="8915400" cy="457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Construction is </a:t>
                </a:r>
                <a:r>
                  <a:rPr lang="en-US" i="1" dirty="0"/>
                  <a:t>still</a:t>
                </a:r>
                <a:r>
                  <a:rPr lang="en-US" dirty="0"/>
                  <a:t> not very practical: can only use key </a:t>
                </a:r>
                <a:r>
                  <a:rPr lang="en-US" dirty="0">
                    <a:solidFill>
                      <a:srgbClr val="C00000"/>
                    </a:solidFill>
                  </a:rPr>
                  <a:t>once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to authenticate </a:t>
                </a:r>
                <a:r>
                  <a:rPr lang="en-US" dirty="0">
                    <a:solidFill>
                      <a:srgbClr val="C00000"/>
                    </a:solidFill>
                  </a:rPr>
                  <a:t>single </a:t>
                </a:r>
                <a:r>
                  <a:rPr lang="en-US" dirty="0"/>
                  <a:t>message.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Unfortunately, cannot do much better if we want statistical security. </a:t>
                </a:r>
              </a:p>
              <a:p>
                <a:endParaRPr lang="en-US" dirty="0"/>
              </a:p>
              <a:p>
                <a:r>
                  <a:rPr lang="en-US" b="1" u="sng" dirty="0"/>
                  <a:t>Theorem:</a:t>
                </a:r>
                <a:r>
                  <a:rPr lang="en-US" dirty="0"/>
                  <a:t> To authenticate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 messages with security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need key of size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+1)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Proof omitted.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2600"/>
                <a:ext cx="8915400" cy="4572000"/>
              </a:xfrm>
              <a:prstGeom prst="rect">
                <a:avLst/>
              </a:prstGeom>
              <a:blipFill rotWithShape="0">
                <a:blip r:embed="rId2"/>
                <a:stretch>
                  <a:fillRect l="-1367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72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Combining Encryption &amp; Authentication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524000"/>
                <a:ext cx="9144000" cy="5334000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Encrypt then Authenticate </a:t>
                </a:r>
                <a:r>
                  <a:rPr lang="en-US" dirty="0" err="1"/>
                  <a:t>ciphertext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Send: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,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𝐌𝐀𝐂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24000"/>
                <a:ext cx="9144000" cy="5334000"/>
              </a:xfrm>
              <a:blipFill rotWithShape="0">
                <a:blip r:embed="rId2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21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Secret Sharing</a:t>
            </a:r>
          </a:p>
        </p:txBody>
      </p:sp>
    </p:spTree>
    <p:extLst>
      <p:ext uri="{BB962C8B-B14F-4D97-AF65-F5344CB8AC3E}">
        <p14:creationId xmlns:p14="http://schemas.microsoft.com/office/powerpoint/2010/main" val="22527269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Secret Sharing</a:t>
            </a:r>
          </a:p>
        </p:txBody>
      </p:sp>
      <p:pic>
        <p:nvPicPr>
          <p:cNvPr id="25" name="Picture 3" descr="MCj0424480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314574"/>
            <a:ext cx="838199" cy="884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4" descr="MCj042449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2350" y="2314575"/>
            <a:ext cx="831850" cy="876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5" descr="MCj042446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4295775"/>
            <a:ext cx="863600" cy="91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7" descr="MCj042447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4448175"/>
            <a:ext cx="914400" cy="8556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8" descr="MCj042447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76375"/>
            <a:ext cx="830263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MCj0424452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5402263"/>
            <a:ext cx="11779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724400" y="13255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cmmib10" pitchFamily="34" charset="0"/>
              </a:rPr>
              <a:t>s</a:t>
            </a:r>
            <a:r>
              <a:rPr lang="en-US" altLang="en-US" sz="3200" baseline="-25000" dirty="0"/>
              <a:t>1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7007225" y="20875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cmmib10" pitchFamily="34" charset="0"/>
              </a:rPr>
              <a:t>s</a:t>
            </a:r>
            <a:r>
              <a:rPr lang="en-US" altLang="en-US" sz="3200" baseline="-25000" dirty="0"/>
              <a:t>2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931025" y="4114800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cmmib10" pitchFamily="34" charset="0"/>
              </a:rPr>
              <a:t>s</a:t>
            </a:r>
            <a:r>
              <a:rPr lang="en-US" altLang="en-US" sz="3200" baseline="-25000" dirty="0"/>
              <a:t>3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5026025" y="52117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cmmib10" pitchFamily="34" charset="0"/>
              </a:rPr>
              <a:t>s</a:t>
            </a:r>
            <a:r>
              <a:rPr lang="en-US" altLang="en-US" sz="3200" baseline="-25000" dirty="0"/>
              <a:t>4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2438400" y="37639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cmmib10" pitchFamily="34" charset="0"/>
              </a:rPr>
              <a:t>s</a:t>
            </a:r>
            <a:r>
              <a:rPr lang="en-US" altLang="en-US" sz="3200" baseline="-25000" dirty="0"/>
              <a:t>5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2435225" y="1905000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cmmib10" pitchFamily="34" charset="0"/>
              </a:rPr>
              <a:t>s</a:t>
            </a:r>
            <a:r>
              <a:rPr lang="en-US" altLang="en-US" sz="3200" baseline="-25000" dirty="0"/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3581400"/>
            <a:ext cx="2205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Secret Message </a:t>
            </a:r>
          </a:p>
          <a:p>
            <a:pPr algn="ctr"/>
            <a:r>
              <a:rPr lang="en-US" sz="2400" dirty="0"/>
              <a:t>m</a:t>
            </a: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 flipV="1">
            <a:off x="3048000" y="3124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V="1">
            <a:off x="44196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rot="16200000" flipH="1" flipV="1">
            <a:off x="3200400" y="3962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 rot="10800000" flipH="1" flipV="1">
            <a:off x="5257800" y="4114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44958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V="1">
            <a:off x="5213350" y="3200400"/>
            <a:ext cx="73025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86400" y="6182380"/>
                <a:ext cx="35299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i="0" dirty="0">
                    <a:solidFill>
                      <a:srgbClr val="0070C0"/>
                    </a:solidFill>
                    <a:latin typeface="+mj-lt"/>
                  </a:rPr>
                  <a:t>Share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6182380"/>
                <a:ext cx="3529941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1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4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Secret Sharing</a:t>
            </a:r>
          </a:p>
        </p:txBody>
      </p:sp>
      <p:pic>
        <p:nvPicPr>
          <p:cNvPr id="25" name="Picture 3" descr="MCj0424480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314575"/>
            <a:ext cx="838200" cy="884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4" descr="MCj042449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2350" y="2314575"/>
            <a:ext cx="831850" cy="876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5" descr="MCj042446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4295775"/>
            <a:ext cx="863600" cy="91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7" descr="MCj042447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4448175"/>
            <a:ext cx="914400" cy="8556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8" descr="MCj042447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76375"/>
            <a:ext cx="830263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MCj0424452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5402263"/>
            <a:ext cx="11779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724400" y="13255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cmmib10" pitchFamily="34" charset="0"/>
              </a:rPr>
              <a:t>s</a:t>
            </a:r>
            <a:r>
              <a:rPr lang="en-US" altLang="en-US" sz="3200" baseline="-25000" dirty="0"/>
              <a:t>1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7007225" y="20875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cmmib10" pitchFamily="34" charset="0"/>
              </a:rPr>
              <a:t>s</a:t>
            </a:r>
            <a:r>
              <a:rPr lang="en-US" altLang="en-US" sz="3200" baseline="-25000" dirty="0"/>
              <a:t>2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931025" y="4114800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cmmib10" pitchFamily="34" charset="0"/>
              </a:rPr>
              <a:t>s</a:t>
            </a:r>
            <a:r>
              <a:rPr lang="en-US" altLang="en-US" sz="3200" baseline="-25000" dirty="0"/>
              <a:t>3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5026025" y="52117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cmmib10" pitchFamily="34" charset="0"/>
              </a:rPr>
              <a:t>s</a:t>
            </a:r>
            <a:r>
              <a:rPr lang="en-US" altLang="en-US" sz="3200" baseline="-25000" dirty="0"/>
              <a:t>4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2438400" y="37639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cmmib10" pitchFamily="34" charset="0"/>
              </a:rPr>
              <a:t>s</a:t>
            </a:r>
            <a:r>
              <a:rPr lang="en-US" altLang="en-US" sz="3200" baseline="-25000" dirty="0"/>
              <a:t>5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2435225" y="1905000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cmmib10" pitchFamily="34" charset="0"/>
              </a:rPr>
              <a:t>s</a:t>
            </a:r>
            <a:r>
              <a:rPr lang="en-US" altLang="en-US" sz="3200" baseline="-25000" dirty="0"/>
              <a:t>6</a:t>
            </a:r>
          </a:p>
        </p:txBody>
      </p:sp>
      <p:sp>
        <p:nvSpPr>
          <p:cNvPr id="3" name="Freeform 2"/>
          <p:cNvSpPr/>
          <p:nvPr/>
        </p:nvSpPr>
        <p:spPr>
          <a:xfrm>
            <a:off x="1600200" y="1285336"/>
            <a:ext cx="6150634" cy="5115464"/>
          </a:xfrm>
          <a:custGeom>
            <a:avLst/>
            <a:gdLst>
              <a:gd name="connsiteX0" fmla="*/ 1466490 w 6150634"/>
              <a:gd name="connsiteY0" fmla="*/ 34506 h 5115464"/>
              <a:gd name="connsiteX1" fmla="*/ 3881886 w 6150634"/>
              <a:gd name="connsiteY1" fmla="*/ 0 h 5115464"/>
              <a:gd name="connsiteX2" fmla="*/ 4960188 w 6150634"/>
              <a:gd name="connsiteY2" fmla="*/ 2820838 h 5115464"/>
              <a:gd name="connsiteX3" fmla="*/ 6150634 w 6150634"/>
              <a:gd name="connsiteY3" fmla="*/ 3140015 h 5115464"/>
              <a:gd name="connsiteX4" fmla="*/ 4459856 w 6150634"/>
              <a:gd name="connsiteY4" fmla="*/ 5115464 h 5115464"/>
              <a:gd name="connsiteX5" fmla="*/ 8626 w 6150634"/>
              <a:gd name="connsiteY5" fmla="*/ 4977442 h 5115464"/>
              <a:gd name="connsiteX6" fmla="*/ 0 w 6150634"/>
              <a:gd name="connsiteY6" fmla="*/ 1043796 h 5115464"/>
              <a:gd name="connsiteX7" fmla="*/ 1466490 w 6150634"/>
              <a:gd name="connsiteY7" fmla="*/ 34506 h 511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0634" h="5115464">
                <a:moveTo>
                  <a:pt x="1466490" y="34506"/>
                </a:moveTo>
                <a:lnTo>
                  <a:pt x="3881886" y="0"/>
                </a:lnTo>
                <a:lnTo>
                  <a:pt x="4960188" y="2820838"/>
                </a:lnTo>
                <a:lnTo>
                  <a:pt x="6150634" y="3140015"/>
                </a:lnTo>
                <a:lnTo>
                  <a:pt x="4459856" y="5115464"/>
                </a:lnTo>
                <a:lnTo>
                  <a:pt x="8626" y="4977442"/>
                </a:lnTo>
                <a:cubicBezTo>
                  <a:pt x="5751" y="3666227"/>
                  <a:pt x="2875" y="2355011"/>
                  <a:pt x="0" y="1043796"/>
                </a:cubicBezTo>
                <a:lnTo>
                  <a:pt x="1466490" y="3450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3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3363853"/>
            <a:ext cx="3207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information about m</a:t>
            </a:r>
          </a:p>
        </p:txBody>
      </p:sp>
      <p:pic>
        <p:nvPicPr>
          <p:cNvPr id="17" name="Picture 5" descr="MCj043594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063" y="4278522"/>
            <a:ext cx="1285884" cy="889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714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Secret Sharing</a:t>
            </a:r>
          </a:p>
        </p:txBody>
      </p:sp>
      <p:pic>
        <p:nvPicPr>
          <p:cNvPr id="25" name="Picture 3" descr="MCj0424480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314575"/>
            <a:ext cx="838200" cy="884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4" descr="MCj042449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2350" y="2314575"/>
            <a:ext cx="831850" cy="876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5" descr="MCj042446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4295775"/>
            <a:ext cx="863600" cy="91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7" descr="MCj042447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4448175"/>
            <a:ext cx="914400" cy="8556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8" descr="MCj042447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76375"/>
            <a:ext cx="830263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MCj0424452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5402263"/>
            <a:ext cx="11779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724400" y="13255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cmmib10" pitchFamily="34" charset="0"/>
              </a:rPr>
              <a:t>s</a:t>
            </a:r>
            <a:r>
              <a:rPr lang="en-US" altLang="en-US" sz="3200" baseline="-25000" dirty="0"/>
              <a:t>1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7007225" y="20875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cmmib10" pitchFamily="34" charset="0"/>
              </a:rPr>
              <a:t>s</a:t>
            </a:r>
            <a:r>
              <a:rPr lang="en-US" altLang="en-US" sz="3200" baseline="-25000" dirty="0"/>
              <a:t>2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931025" y="4114800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cmmib10" pitchFamily="34" charset="0"/>
              </a:rPr>
              <a:t>s</a:t>
            </a:r>
            <a:r>
              <a:rPr lang="en-US" altLang="en-US" sz="3200" baseline="-25000" dirty="0"/>
              <a:t>3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5026025" y="52117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cmmib10" pitchFamily="34" charset="0"/>
              </a:rPr>
              <a:t>s</a:t>
            </a:r>
            <a:r>
              <a:rPr lang="en-US" altLang="en-US" sz="3200" baseline="-25000" dirty="0"/>
              <a:t>4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2438400" y="3763963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cmmib10" pitchFamily="34" charset="0"/>
              </a:rPr>
              <a:t>s</a:t>
            </a:r>
            <a:r>
              <a:rPr lang="en-US" altLang="en-US" sz="3200" baseline="-25000" dirty="0"/>
              <a:t>5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2435225" y="1905000"/>
            <a:ext cx="52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cmmib10" pitchFamily="34" charset="0"/>
              </a:rPr>
              <a:t>s</a:t>
            </a:r>
            <a:r>
              <a:rPr lang="en-US" altLang="en-US" sz="3200" baseline="-25000" dirty="0"/>
              <a:t>6</a:t>
            </a:r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H="1" flipV="1">
            <a:off x="3048000" y="3124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 flipV="1">
            <a:off x="44196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 rot="16200000" flipH="1" flipV="1">
            <a:off x="3200400" y="3962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 rot="10800000" flipH="1" flipV="1">
            <a:off x="5257800" y="4114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>
            <a:off x="44958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 flipV="1">
            <a:off x="5213350" y="3200400"/>
            <a:ext cx="73025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939173" y="3581400"/>
            <a:ext cx="1185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Recover</a:t>
            </a:r>
          </a:p>
          <a:p>
            <a:pPr algn="ctr"/>
            <a:r>
              <a:rPr lang="en-US" sz="2400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486400" y="6182380"/>
                <a:ext cx="30603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0" i="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2800" b="1" i="0" dirty="0">
                    <a:solidFill>
                      <a:srgbClr val="0070C0"/>
                    </a:solidFill>
                    <a:latin typeface="+mj-lt"/>
                  </a:rPr>
                  <a:t>R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/>
                      </a:rPr>
                      <m:t>𝐞𝐜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6182380"/>
                <a:ext cx="3060325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2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89" y="1447800"/>
                <a:ext cx="9144000" cy="50292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Message space </a:t>
                </a:r>
                <a:r>
                  <a:rPr lang="it-IT" b="1" dirty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en-US" dirty="0"/>
                  <a:t> ,   Share space </a:t>
                </a:r>
                <a:r>
                  <a:rPr lang="it-IT" b="1" dirty="0">
                    <a:solidFill>
                      <a:srgbClr val="C00000"/>
                    </a:solidFill>
                    <a:latin typeface="Lucida Calligraphy"/>
                  </a:rPr>
                  <a:t>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Number of parties: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5715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Share  : </a:t>
                </a:r>
                <a:r>
                  <a:rPr lang="it-IT" b="1" dirty="0">
                    <a:solidFill>
                      <a:srgbClr val="0070C0"/>
                    </a:solidFill>
                    <a:latin typeface="Lucida Calligraphy"/>
                  </a:rPr>
                  <a:t>M</a:t>
                </a:r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it-IT" b="1" dirty="0">
                    <a:solidFill>
                      <a:srgbClr val="0070C0"/>
                    </a:solidFill>
                    <a:latin typeface="Lucida Calligraphy"/>
                  </a:rPr>
                  <a:t>S</a:t>
                </a:r>
                <a14:m>
                  <m:oMath xmlns:m="http://schemas.openxmlformats.org/officeDocument/2006/math"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baseline="30000" dirty="0">
                    <a:solidFill>
                      <a:srgbClr val="0070C0"/>
                    </a:solidFill>
                  </a:rPr>
                  <a:t>        </a:t>
                </a:r>
                <a:r>
                  <a:rPr lang="en-US" dirty="0"/>
                  <a:t>randomized algorithm</a:t>
                </a:r>
              </a:p>
              <a:p>
                <a:pPr marL="5715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Rec : </a:t>
                </a:r>
                <a:r>
                  <a:rPr lang="it-IT" b="1" dirty="0">
                    <a:solidFill>
                      <a:srgbClr val="0070C0"/>
                    </a:solidFill>
                    <a:latin typeface="Lucida Calligraphy"/>
                  </a:rPr>
                  <a:t>S</a:t>
                </a:r>
                <a14:m>
                  <m:oMath xmlns:m="http://schemas.openxmlformats.org/officeDocument/2006/math">
                    <m:r>
                      <a:rPr lang="en-US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it-IT" b="1" dirty="0">
                    <a:solidFill>
                      <a:srgbClr val="0070C0"/>
                    </a:solidFill>
                    <a:latin typeface="Lucida Calligraphy"/>
                  </a:rPr>
                  <a:t>M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b="1" dirty="0"/>
                  <a:t>Correctness</a:t>
                </a:r>
                <a:r>
                  <a:rPr lang="en-US" dirty="0"/>
                  <a:t>:    </a:t>
                </a:r>
                <a:r>
                  <a:rPr lang="en-US" dirty="0" err="1">
                    <a:solidFill>
                      <a:srgbClr val="C00000"/>
                    </a:solidFill>
                  </a:rPr>
                  <a:t>Pr</a:t>
                </a:r>
                <a:r>
                  <a:rPr lang="en-US" dirty="0">
                    <a:solidFill>
                      <a:srgbClr val="C00000"/>
                    </a:solidFill>
                  </a:rPr>
                  <a:t>[ </a:t>
                </a:r>
                <a:r>
                  <a:rPr lang="en-US" b="1" dirty="0">
                    <a:solidFill>
                      <a:srgbClr val="C00000"/>
                    </a:solidFill>
                  </a:rPr>
                  <a:t>Rec</a:t>
                </a:r>
                <a:r>
                  <a:rPr lang="en-US" dirty="0">
                    <a:solidFill>
                      <a:srgbClr val="C00000"/>
                    </a:solidFill>
                  </a:rPr>
                  <a:t>( </a:t>
                </a:r>
                <a:r>
                  <a:rPr lang="en-US" b="1" dirty="0">
                    <a:solidFill>
                      <a:srgbClr val="C00000"/>
                    </a:solidFill>
                  </a:rPr>
                  <a:t>Share</a:t>
                </a:r>
                <a:r>
                  <a:rPr lang="en-US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 ) =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] =1</a:t>
                </a:r>
              </a:p>
              <a:p>
                <a:r>
                  <a:rPr lang="en-US" b="1" dirty="0"/>
                  <a:t>Perfect Security: </a:t>
                </a:r>
                <a:r>
                  <a:rPr lang="en-US" dirty="0"/>
                  <a:t>for all message distributions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and all sets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⊆{1,…,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Share</a:t>
                </a:r>
                <a:r>
                  <a:rPr lang="en-US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≔{ 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: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Then the distributions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independent.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89" y="1447800"/>
                <a:ext cx="9144000" cy="5029200"/>
              </a:xfrm>
              <a:blipFill rotWithShape="0">
                <a:blip r:embed="rId2"/>
                <a:stretch>
                  <a:fillRect l="-1533" t="-3152" r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Secret Sharing : Definition</a:t>
            </a:r>
          </a:p>
        </p:txBody>
      </p:sp>
    </p:spTree>
    <p:extLst>
      <p:ext uri="{BB962C8B-B14F-4D97-AF65-F5344CB8AC3E}">
        <p14:creationId xmlns:p14="http://schemas.microsoft.com/office/powerpoint/2010/main" val="35722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What happened?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5074" y="1852562"/>
            <a:ext cx="2571800" cy="41549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2400" b="1" u="sng" dirty="0"/>
              <a:t>Theory</a:t>
            </a:r>
          </a:p>
          <a:p>
            <a:pPr>
              <a:buNone/>
            </a:pPr>
            <a:endParaRPr lang="it-IT" sz="2400" dirty="0"/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information theory +</a:t>
            </a:r>
            <a:endParaRPr lang="it-IT" sz="2400" dirty="0"/>
          </a:p>
          <a:p>
            <a:pPr algn="ctr">
              <a:buNone/>
            </a:pPr>
            <a:r>
              <a:rPr lang="it-IT" sz="2400" b="1" dirty="0">
                <a:solidFill>
                  <a:srgbClr val="FF0000"/>
                </a:solidFill>
              </a:rPr>
              <a:t>computational complexity </a:t>
            </a:r>
          </a:p>
          <a:p>
            <a:pPr algn="ctr">
              <a:buNone/>
            </a:pPr>
            <a:endParaRPr lang="it-IT" sz="24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sz="2400" dirty="0"/>
              <a:t> can reason about security in a </a:t>
            </a:r>
            <a:r>
              <a:rPr lang="it-IT" sz="2400" b="1" dirty="0"/>
              <a:t>formal way</a:t>
            </a:r>
            <a:r>
              <a:rPr lang="it-IT" sz="2400" dirty="0"/>
              <a:t>.</a:t>
            </a:r>
            <a:r>
              <a:rPr lang="it-IT" sz="2400" b="1" dirty="0"/>
              <a:t> </a:t>
            </a:r>
          </a:p>
          <a:p>
            <a:pPr>
              <a:buNone/>
            </a:pPr>
            <a:endParaRPr lang="it-IT" sz="2400" dirty="0"/>
          </a:p>
        </p:txBody>
      </p:sp>
      <p:grpSp>
        <p:nvGrpSpPr>
          <p:cNvPr id="3" name="Group 14"/>
          <p:cNvGrpSpPr/>
          <p:nvPr/>
        </p:nvGrpSpPr>
        <p:grpSpPr>
          <a:xfrm>
            <a:off x="357158" y="1857364"/>
            <a:ext cx="2571768" cy="4154983"/>
            <a:chOff x="357158" y="1857364"/>
            <a:chExt cx="2571768" cy="4154983"/>
          </a:xfrm>
          <a:solidFill>
            <a:schemeClr val="bg1">
              <a:lumMod val="95000"/>
            </a:schemeClr>
          </a:solidFill>
        </p:grpSpPr>
        <p:sp>
          <p:nvSpPr>
            <p:cNvPr id="5" name="TextBox 4"/>
            <p:cNvSpPr txBox="1"/>
            <p:nvPr/>
          </p:nvSpPr>
          <p:spPr>
            <a:xfrm>
              <a:off x="357158" y="1857364"/>
              <a:ext cx="2571768" cy="4154983"/>
            </a:xfrm>
            <a:prstGeom prst="rect">
              <a:avLst/>
            </a:prstGeom>
            <a:grp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it-IT" sz="2400" b="1" u="sng" dirty="0"/>
                <a:t>Technology</a:t>
              </a:r>
            </a:p>
            <a:p>
              <a:pPr>
                <a:buNone/>
              </a:pPr>
              <a:endParaRPr lang="it-IT" sz="2400" dirty="0"/>
            </a:p>
            <a:p>
              <a:pPr>
                <a:buNone/>
              </a:pPr>
              <a:r>
                <a:rPr lang="it-IT" sz="2400" dirty="0"/>
                <a:t>afforadable hardware</a:t>
              </a:r>
            </a:p>
            <a:p>
              <a:pPr>
                <a:buNone/>
              </a:pPr>
              <a:endParaRPr lang="it-IT" sz="2400" b="1" dirty="0"/>
            </a:p>
            <a:p>
              <a:pPr>
                <a:buNone/>
              </a:pPr>
              <a:endParaRPr lang="it-IT" sz="2400" b="1" dirty="0"/>
            </a:p>
            <a:p>
              <a:pPr>
                <a:buNone/>
              </a:pPr>
              <a:endParaRPr lang="it-IT" sz="2400" dirty="0"/>
            </a:p>
            <a:p>
              <a:pPr>
                <a:buNone/>
              </a:pPr>
              <a:endParaRPr lang="it-IT" sz="2400" dirty="0"/>
            </a:p>
            <a:p>
              <a:pPr>
                <a:buNone/>
              </a:pPr>
              <a:endParaRPr lang="it-IT" sz="2400" dirty="0"/>
            </a:p>
            <a:p>
              <a:pPr>
                <a:buNone/>
              </a:pPr>
              <a:endParaRPr lang="it-IT" sz="2400" dirty="0"/>
            </a:p>
            <a:p>
              <a:pPr>
                <a:buNone/>
              </a:pPr>
              <a:endParaRPr lang="it-IT" sz="2400" dirty="0"/>
            </a:p>
            <a:p>
              <a:endParaRPr lang="it-IT" sz="2400" dirty="0"/>
            </a:p>
          </p:txBody>
        </p:sp>
        <p:pic>
          <p:nvPicPr>
            <p:cNvPr id="3074" name="Picture 2" descr="C:\Program Files\Microsoft Office\MEDIA\CAGCAT10\j0285750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4714884"/>
              <a:ext cx="1976200" cy="1214446"/>
            </a:xfrm>
            <a:prstGeom prst="rect">
              <a:avLst/>
            </a:prstGeom>
            <a:grpFill/>
          </p:spPr>
        </p:pic>
      </p:grpSp>
      <p:grpSp>
        <p:nvGrpSpPr>
          <p:cNvPr id="7" name="Group 15"/>
          <p:cNvGrpSpPr/>
          <p:nvPr/>
        </p:nvGrpSpPr>
        <p:grpSpPr>
          <a:xfrm>
            <a:off x="3295632" y="1857364"/>
            <a:ext cx="2571768" cy="4470246"/>
            <a:chOff x="3286116" y="1857364"/>
            <a:chExt cx="2571768" cy="4154983"/>
          </a:xfrm>
          <a:solidFill>
            <a:schemeClr val="bg1">
              <a:lumMod val="95000"/>
            </a:schemeClr>
          </a:solidFill>
        </p:grpSpPr>
        <p:sp>
          <p:nvSpPr>
            <p:cNvPr id="4" name="TextBox 3"/>
            <p:cNvSpPr txBox="1"/>
            <p:nvPr/>
          </p:nvSpPr>
          <p:spPr>
            <a:xfrm>
              <a:off x="3286116" y="1857364"/>
              <a:ext cx="2571768" cy="4154983"/>
            </a:xfrm>
            <a:prstGeom prst="rect">
              <a:avLst/>
            </a:prstGeom>
            <a:grp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it-IT" sz="2400" b="1" u="sng" dirty="0"/>
                <a:t>Demand</a:t>
              </a:r>
            </a:p>
            <a:p>
              <a:pPr>
                <a:buNone/>
              </a:pPr>
              <a:endParaRPr lang="it-IT" sz="2400" dirty="0"/>
            </a:p>
            <a:p>
              <a:pPr>
                <a:buNone/>
              </a:pPr>
              <a:r>
                <a:rPr lang="it-IT" sz="2400" dirty="0"/>
                <a:t>companies and individuals start to do business electronically</a:t>
              </a:r>
              <a:endParaRPr lang="it-IT" sz="2400" b="1" dirty="0"/>
            </a:p>
            <a:p>
              <a:pPr>
                <a:buNone/>
              </a:pPr>
              <a:endParaRPr lang="it-IT" sz="2400" b="1" dirty="0"/>
            </a:p>
            <a:p>
              <a:pPr>
                <a:buNone/>
              </a:pPr>
              <a:endParaRPr lang="it-IT" sz="2400" b="1" dirty="0"/>
            </a:p>
            <a:p>
              <a:pPr>
                <a:buNone/>
              </a:pPr>
              <a:endParaRPr lang="it-IT" sz="2400" dirty="0"/>
            </a:p>
            <a:p>
              <a:pPr>
                <a:buNone/>
              </a:pPr>
              <a:endParaRPr lang="it-IT" sz="2400" dirty="0"/>
            </a:p>
            <a:p>
              <a:pPr>
                <a:buNone/>
              </a:pPr>
              <a:endParaRPr lang="it-IT" sz="2400" dirty="0"/>
            </a:p>
            <a:p>
              <a:endParaRPr lang="it-IT" sz="2400" dirty="0"/>
            </a:p>
          </p:txBody>
        </p:sp>
        <p:pic>
          <p:nvPicPr>
            <p:cNvPr id="3080" name="Picture 8" descr="C:\Users\Stefan\AppData\Local\Microsoft\Windows\Temporary Internet Files\Content.IE5\9N77EC5D\MCj02808170000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884" y="4097247"/>
              <a:ext cx="2000264" cy="1650019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751172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9144000" cy="54864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Message space </a:t>
                </a:r>
                <a:r>
                  <a:rPr lang="it-IT" b="1" dirty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,   Share space </a:t>
                </a:r>
                <a:r>
                  <a:rPr lang="it-IT" b="1" dirty="0">
                    <a:solidFill>
                      <a:srgbClr val="C00000"/>
                    </a:solidFill>
                    <a:latin typeface="Lucida Calligraphy"/>
                  </a:rPr>
                  <a:t>S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Number of parties: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5715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Share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:</a:t>
                </a:r>
              </a:p>
              <a:p>
                <a:pPr marL="914400" lvl="1" indent="-457200"/>
                <a:r>
                  <a:rPr lang="en-US" dirty="0"/>
                  <a:t>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 uniformly at random</a:t>
                </a:r>
              </a:p>
              <a:p>
                <a:pPr marL="914400" lvl="1" indent="-457200"/>
                <a:r>
                  <a:rPr lang="en-US" dirty="0"/>
                  <a:t>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≔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− 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5715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Rec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57150" indent="0">
                  <a:buNone/>
                </a:pPr>
                <a:endParaRPr lang="en-US" dirty="0"/>
              </a:p>
              <a:p>
                <a:pPr marL="5715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Above scheme has perfect secrecy</a:t>
                </a:r>
              </a:p>
              <a:p>
                <a:pPr marL="57150" indent="0">
                  <a:buNone/>
                </a:pPr>
                <a:r>
                  <a:rPr lang="en-US" b="1" dirty="0"/>
                  <a:t>Proof: </a:t>
                </a:r>
                <a:r>
                  <a:rPr lang="en-US" dirty="0"/>
                  <a:t>For any dist.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any set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1,…,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n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/{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i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and any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, 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]=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*</a:t>
                </a:r>
                <a:r>
                  <a:rPr lang="en-US" dirty="0"/>
                  <a:t>  Probability is same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are independent.</a:t>
                </a:r>
              </a:p>
              <a:p>
                <a:pPr marL="57150" indent="0">
                  <a:buNone/>
                </a:pPr>
                <a:endParaRPr lang="en-US" dirty="0"/>
              </a:p>
              <a:p>
                <a:pPr marL="5715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* </a:t>
                </a:r>
                <a:r>
                  <a:rPr lang="en-US" dirty="0"/>
                  <a:t>For a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each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corresponds to unique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5715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9144000" cy="5486400"/>
              </a:xfrm>
              <a:blipFill rotWithShape="0">
                <a:blip r:embed="rId2"/>
                <a:stretch>
                  <a:fillRect l="-1067" t="-1889" r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Secret Sharing : Construction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705600" y="1828800"/>
            <a:ext cx="2286000" cy="914400"/>
            <a:chOff x="6629400" y="2667000"/>
            <a:chExt cx="2286000" cy="1219200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7391400" y="2667000"/>
              <a:ext cx="304800" cy="1066800"/>
            </a:xfrm>
            <a:prstGeom prst="wedgeRoundRectCallout">
              <a:avLst>
                <a:gd name="adj1" fmla="val -683098"/>
                <a:gd name="adj2" fmla="val -51516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6629400" y="2667000"/>
              <a:ext cx="2286000" cy="1219200"/>
            </a:xfrm>
            <a:prstGeom prst="wedgeEllipseCallout">
              <a:avLst>
                <a:gd name="adj1" fmla="val -218169"/>
                <a:gd name="adj2" fmla="val -517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Any finite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854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447800"/>
                <a:ext cx="8610600" cy="5257800"/>
              </a:xfrm>
            </p:spPr>
            <p:txBody>
              <a:bodyPr/>
              <a:lstStyle/>
              <a:p>
                <a:r>
                  <a:rPr lang="en-US" dirty="0"/>
                  <a:t>Still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parties with one share per party, but now also threshold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b="1" dirty="0"/>
                  <a:t>Correctness</a:t>
                </a:r>
                <a:r>
                  <a:rPr lang="en-US" dirty="0"/>
                  <a:t>: Any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+1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can recover the message.</a:t>
                </a:r>
              </a:p>
              <a:p>
                <a:pPr lvl="1"/>
                <a:r>
                  <a:rPr lang="en-US" b="1" dirty="0"/>
                  <a:t>Security</a:t>
                </a:r>
                <a:r>
                  <a:rPr lang="en-US" dirty="0"/>
                  <a:t>:  Any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 don’t learn anything message.</a:t>
                </a:r>
              </a:p>
              <a:p>
                <a:endParaRPr lang="en-US" dirty="0"/>
              </a:p>
              <a:p>
                <a:r>
                  <a:rPr lang="en-US" dirty="0"/>
                  <a:t>Previous case corresponds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. Can we generalize to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447800"/>
                <a:ext cx="8610600" cy="5257800"/>
              </a:xfrm>
              <a:blipFill rotWithShape="0">
                <a:blip r:embed="rId2"/>
                <a:stretch>
                  <a:fillRect l="-1629" t="-1392" r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Threshold Secret Sharing</a:t>
            </a:r>
          </a:p>
        </p:txBody>
      </p:sp>
    </p:spTree>
    <p:extLst>
      <p:ext uri="{BB962C8B-B14F-4D97-AF65-F5344CB8AC3E}">
        <p14:creationId xmlns:p14="http://schemas.microsoft.com/office/powerpoint/2010/main" val="3471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19200"/>
                <a:ext cx="9067800" cy="55626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Construction (Shamir Secret Sharing)</a:t>
                </a:r>
              </a:p>
              <a:p>
                <a:r>
                  <a:rPr lang="en-US" dirty="0"/>
                  <a:t>Number of parties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, Threshold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Message </a:t>
                </a:r>
                <a:r>
                  <a:rPr lang="it-IT" b="1" dirty="0">
                    <a:solidFill>
                      <a:srgbClr val="C00000"/>
                    </a:solidFill>
                    <a:latin typeface="Lucida Calligraphy"/>
                  </a:rPr>
                  <a:t>M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,   Shares </a:t>
                </a:r>
                <a:r>
                  <a:rPr lang="it-IT" b="1" dirty="0">
                    <a:solidFill>
                      <a:srgbClr val="C00000"/>
                    </a:solidFill>
                    <a:latin typeface="Lucida Calligraphy"/>
                  </a:rPr>
                  <a:t>S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𝑞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 </a:t>
                </a:r>
                <a:r>
                  <a:rPr lang="en-US" u="sng" dirty="0"/>
                  <a:t>prime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Share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: </a:t>
                </a:r>
              </a:p>
              <a:p>
                <a:pPr lvl="1"/>
                <a:r>
                  <a:rPr lang="en-US" dirty="0"/>
                  <a:t>Choose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random “coefficients”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 and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Define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Recover</a:t>
                </a:r>
                <a:r>
                  <a:rPr lang="en-US" dirty="0">
                    <a:solidFill>
                      <a:srgbClr val="0070C0"/>
                    </a:solidFill>
                  </a:rPr>
                  <a:t>(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{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}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) </a:t>
                </a:r>
                <a:r>
                  <a:rPr lang="en-US" dirty="0"/>
                  <a:t>: Lagrange Interpolation.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19200"/>
                <a:ext cx="9067800" cy="5562600"/>
              </a:xfrm>
              <a:blipFill rotWithShape="0">
                <a:blip r:embed="rId2"/>
                <a:stretch>
                  <a:fillRect l="-1614" t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Threshold Secret Sharing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63751" y="2895600"/>
            <a:ext cx="2286000" cy="914400"/>
            <a:chOff x="6629400" y="2667000"/>
            <a:chExt cx="2286000" cy="1219200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7391400" y="2667000"/>
              <a:ext cx="304800" cy="1066800"/>
            </a:xfrm>
            <a:prstGeom prst="wedgeRoundRectCallout">
              <a:avLst>
                <a:gd name="adj1" fmla="val -683098"/>
                <a:gd name="adj2" fmla="val -51516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Callout 6"/>
            <p:cNvSpPr/>
            <p:nvPr/>
          </p:nvSpPr>
          <p:spPr>
            <a:xfrm>
              <a:off x="6629400" y="2667000"/>
              <a:ext cx="2286000" cy="1219200"/>
            </a:xfrm>
            <a:prstGeom prst="wedgeEllipseCallout">
              <a:avLst>
                <a:gd name="adj1" fmla="val -218169"/>
                <a:gd name="adj2" fmla="val -517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Any finite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91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Lagrange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9144000" cy="54102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be any distinct field elements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>
                    <a:solidFill>
                      <a:srgbClr val="0070C0"/>
                    </a:solidFill>
                  </a:rPr>
                  <a:t>Theorem:</a:t>
                </a:r>
                <a:r>
                  <a:rPr lang="en-US" b="1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/>
                  <a:t>There is an (efficiently computable) </a:t>
                </a:r>
                <a:r>
                  <a:rPr lang="en-US" dirty="0" err="1"/>
                  <a:t>bijection</a:t>
                </a:r>
                <a:r>
                  <a:rPr lang="en-US" dirty="0"/>
                  <a:t> between  </a:t>
                </a:r>
              </a:p>
              <a:p>
                <a:pPr lvl="1"/>
                <a:r>
                  <a:rPr lang="en-US" dirty="0"/>
                  <a:t>Coefficients:  </a:t>
                </a:r>
                <a:r>
                  <a:rPr lang="en-US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  </a:t>
                </a:r>
                <a:r>
                  <a:rPr lang="en-US" dirty="0"/>
                  <a:t>giving poly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Evaluations: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Moreover, this bijection is a linear transformation.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>
                    <a:solidFill>
                      <a:srgbClr val="0070C0"/>
                    </a:solidFill>
                  </a:rPr>
                  <a:t>Proof:</a:t>
                </a:r>
              </a:p>
              <a:p>
                <a:r>
                  <a:rPr lang="en-US" dirty="0"/>
                  <a:t>Coefficients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evaluations: easy – evaluate!</a:t>
                </a:r>
              </a:p>
              <a:p>
                <a:r>
                  <a:rPr lang="en-US" dirty="0"/>
                  <a:t>Evaluations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/>
                  <a:t>coefficients: 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 ≔ 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. 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 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9144000" cy="5410200"/>
              </a:xfrm>
              <a:blipFill>
                <a:blip r:embed="rId2"/>
                <a:stretch>
                  <a:fillRect l="-1067" t="-1914" b="-2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88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19200"/>
                <a:ext cx="8915400" cy="2133600"/>
              </a:xfrm>
              <a:solidFill>
                <a:schemeClr val="bg2">
                  <a:lumMod val="90000"/>
                </a:schemeClr>
              </a:solidFill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Construction (Shamir Secret Sharing)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Share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: </a:t>
                </a:r>
              </a:p>
              <a:p>
                <a:pPr lvl="1"/>
                <a:r>
                  <a:rPr lang="en-US" dirty="0"/>
                  <a:t>Choose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random “coefficients”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 and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Define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Recover</a:t>
                </a:r>
                <a:r>
                  <a:rPr lang="en-US" dirty="0">
                    <a:solidFill>
                      <a:srgbClr val="0070C0"/>
                    </a:solidFill>
                  </a:rPr>
                  <a:t>(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{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}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) </a:t>
                </a:r>
                <a:r>
                  <a:rPr lang="en-US" dirty="0"/>
                  <a:t>: Lagrange Interpolation.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19200"/>
                <a:ext cx="8915400" cy="2133600"/>
              </a:xfrm>
              <a:blipFill rotWithShape="0">
                <a:blip r:embed="rId2"/>
                <a:stretch>
                  <a:fillRect l="-889" t="-4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Threshold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52400" y="3657600"/>
                <a:ext cx="8991600" cy="3124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u="sng" dirty="0"/>
                  <a:t>Theorem:</a:t>
                </a:r>
                <a:r>
                  <a:rPr lang="en-US" b="1" dirty="0"/>
                  <a:t>  </a:t>
                </a:r>
                <a:r>
                  <a:rPr lang="en-US" dirty="0"/>
                  <a:t>Shamir Secret Sharing has perfect secrecy.</a:t>
                </a:r>
              </a:p>
              <a:p>
                <a:pPr marL="0" indent="0">
                  <a:buNone/>
                </a:pPr>
                <a:r>
                  <a:rPr lang="en-US" b="1" u="sng" dirty="0"/>
                  <a:t>Proof:</a:t>
                </a:r>
                <a:r>
                  <a:rPr lang="en-US" dirty="0"/>
                  <a:t>  For any 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,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distinct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⊆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/{0}</m:t>
                    </m:r>
                  </m:oMath>
                </a14:m>
                <a:r>
                  <a:rPr lang="en-US" dirty="0"/>
                  <a:t>  and values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we have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,…,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Since, once we fix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 each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corresponds to unique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657600"/>
                <a:ext cx="8991600" cy="3124200"/>
              </a:xfrm>
              <a:prstGeom prst="rect">
                <a:avLst/>
              </a:prstGeom>
              <a:blipFill rotWithShape="0">
                <a:blip r:embed="rId3"/>
                <a:stretch>
                  <a:fillRect l="-1559" t="-5068" b="-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49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Multiparty Computation</a:t>
            </a:r>
          </a:p>
        </p:txBody>
      </p:sp>
    </p:spTree>
    <p:extLst>
      <p:ext uri="{BB962C8B-B14F-4D97-AF65-F5344CB8AC3E}">
        <p14:creationId xmlns:p14="http://schemas.microsoft.com/office/powerpoint/2010/main" val="4748177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Multiparty Computation</a:t>
            </a:r>
          </a:p>
        </p:txBody>
      </p:sp>
      <p:pic>
        <p:nvPicPr>
          <p:cNvPr id="25" name="Picture 3" descr="MCj0424480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844969"/>
            <a:ext cx="838199" cy="884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4" descr="MCj042449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6802" y="2844969"/>
            <a:ext cx="831850" cy="876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5" descr="MCj042446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3670" y="4696336"/>
            <a:ext cx="863600" cy="91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8" descr="MCj042447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32" y="1337274"/>
            <a:ext cx="830263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MCj0424452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05" y="4674110"/>
            <a:ext cx="11779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160125-9E52-4324-A52E-8757ABD171A6}"/>
                  </a:ext>
                </a:extLst>
              </p:cNvPr>
              <p:cNvSpPr txBox="1"/>
              <p:nvPr/>
            </p:nvSpPr>
            <p:spPr>
              <a:xfrm>
                <a:off x="6896738" y="2218337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160125-9E52-4324-A52E-8757ABD17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738" y="2218337"/>
                <a:ext cx="4607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19C6E40-B7EC-4595-A3CF-3B41EF194053}"/>
                  </a:ext>
                </a:extLst>
              </p:cNvPr>
              <p:cNvSpPr txBox="1"/>
              <p:nvPr/>
            </p:nvSpPr>
            <p:spPr>
              <a:xfrm>
                <a:off x="8439690" y="3767269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19C6E40-B7EC-4595-A3CF-3B41EF194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690" y="3767269"/>
                <a:ext cx="4660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69D69EE-6E2B-4C11-AE28-6015D8F49B1B}"/>
                  </a:ext>
                </a:extLst>
              </p:cNvPr>
              <p:cNvSpPr txBox="1"/>
              <p:nvPr/>
            </p:nvSpPr>
            <p:spPr>
              <a:xfrm>
                <a:off x="7765705" y="5613911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69D69EE-6E2B-4C11-AE28-6015D8F49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705" y="5613911"/>
                <a:ext cx="46609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D02524A-E4A3-4089-9B30-DB2A7CAEAFE8}"/>
                  </a:ext>
                </a:extLst>
              </p:cNvPr>
              <p:cNvSpPr txBox="1"/>
              <p:nvPr/>
            </p:nvSpPr>
            <p:spPr>
              <a:xfrm>
                <a:off x="6012425" y="5650468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D02524A-E4A3-4089-9B30-DB2A7CAEA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425" y="5650468"/>
                <a:ext cx="4660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427D0F3-0BC6-4A25-AA54-B66B16BD47D7}"/>
                  </a:ext>
                </a:extLst>
              </p:cNvPr>
              <p:cNvSpPr txBox="1"/>
              <p:nvPr/>
            </p:nvSpPr>
            <p:spPr>
              <a:xfrm>
                <a:off x="5345626" y="3729206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427D0F3-0BC6-4A25-AA54-B66B16BD4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626" y="3729206"/>
                <a:ext cx="46609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37D3822F-C957-4109-91C4-B9CAAEA625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600200"/>
                <a:ext cx="4715392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Each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parties holds a private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They wish to jointly  compute some function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They don’t want to reveal their inputs to each other.</a:t>
                </a:r>
              </a:p>
              <a:p>
                <a:endParaRPr lang="en-US" dirty="0"/>
              </a:p>
              <a:p>
                <a:r>
                  <a:rPr lang="en-US" dirty="0"/>
                  <a:t>Can communicate via private point-to-point channels. </a:t>
                </a: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37D3822F-C957-4109-91C4-B9CAAEA62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0200"/>
                <a:ext cx="4715392" cy="4495800"/>
              </a:xfrm>
              <a:prstGeom prst="rect">
                <a:avLst/>
              </a:prstGeom>
              <a:blipFill>
                <a:blip r:embed="rId12"/>
                <a:stretch>
                  <a:fillRect l="-2196" t="-2849" r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A14A68-B3BD-4E03-BC0C-478723A9DEB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6245470" y="2624226"/>
            <a:ext cx="772712" cy="20721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EA2B5A-EC21-40AE-8EE1-EF3660B59B85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 flipV="1">
            <a:off x="5943599" y="3283119"/>
            <a:ext cx="2253203" cy="39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44A972-0EDB-46A2-85DB-1340EDE51B80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7236061" y="2655101"/>
            <a:ext cx="710407" cy="20190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14F4B3-FECC-46AE-816F-E36A238C24FB}"/>
              </a:ext>
            </a:extLst>
          </p:cNvPr>
          <p:cNvCxnSpPr>
            <a:cxnSpLocks/>
          </p:cNvCxnSpPr>
          <p:nvPr/>
        </p:nvCxnSpPr>
        <p:spPr>
          <a:xfrm flipV="1">
            <a:off x="6391815" y="4696336"/>
            <a:ext cx="1373890" cy="143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36D45F-F14D-4ED2-B2EF-C0ED2A35ECAE}"/>
              </a:ext>
            </a:extLst>
          </p:cNvPr>
          <p:cNvCxnSpPr>
            <a:cxnSpLocks/>
          </p:cNvCxnSpPr>
          <p:nvPr/>
        </p:nvCxnSpPr>
        <p:spPr>
          <a:xfrm flipH="1" flipV="1">
            <a:off x="5947508" y="3460642"/>
            <a:ext cx="185273" cy="12134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67105C-6DAC-4670-95D6-C2E10611E647}"/>
              </a:ext>
            </a:extLst>
          </p:cNvPr>
          <p:cNvCxnSpPr>
            <a:cxnSpLocks/>
          </p:cNvCxnSpPr>
          <p:nvPr/>
        </p:nvCxnSpPr>
        <p:spPr>
          <a:xfrm flipV="1">
            <a:off x="8067912" y="3460642"/>
            <a:ext cx="128890" cy="12500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560CF9E-E897-4243-BE3C-2ED4B1869D13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6002582" y="2403003"/>
            <a:ext cx="894156" cy="7824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6A740A6-8EFA-41ED-9532-B59D576AFCC6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7357505" y="2403003"/>
            <a:ext cx="774852" cy="7075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8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-Shape 4">
            <a:extLst>
              <a:ext uri="{FF2B5EF4-FFF2-40B4-BE49-F238E27FC236}">
                <a16:creationId xmlns:a16="http://schemas.microsoft.com/office/drawing/2014/main" id="{1E3E4867-2E3D-4D85-806A-CC43B3DEECF2}"/>
              </a:ext>
            </a:extLst>
          </p:cNvPr>
          <p:cNvSpPr/>
          <p:nvPr/>
        </p:nvSpPr>
        <p:spPr>
          <a:xfrm>
            <a:off x="5012145" y="2441532"/>
            <a:ext cx="2170205" cy="3657600"/>
          </a:xfrm>
          <a:prstGeom prst="corner">
            <a:avLst>
              <a:gd name="adj1" fmla="val 76533"/>
              <a:gd name="adj2" fmla="val 5264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Multiparty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37D3822F-C957-4109-91C4-B9CAAEA625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" y="1600200"/>
                <a:ext cx="4855068" cy="4953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Goal: design a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that computes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u="sng" dirty="0"/>
                  <a:t>Correctness</a:t>
                </a:r>
                <a:r>
                  <a:rPr lang="en-US" dirty="0"/>
                  <a:t>: at the end of the protocol all parties learn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u="sng" dirty="0"/>
                  <a:t>Security</a:t>
                </a:r>
                <a:r>
                  <a:rPr lang="en-US" dirty="0"/>
                  <a:t> (informal): No subset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parties learns “anything” about the inputs of other parties, beyond the output.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a “collusion bound”</a:t>
                </a:r>
              </a:p>
              <a:p>
                <a:pPr lvl="1"/>
                <a:r>
                  <a:rPr lang="en-US" dirty="0"/>
                  <a:t>Honest-but-curious: assume all parties follow the protocol specification but want to learn as much as possible. 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37D3822F-C957-4109-91C4-B9CAAEA62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600200"/>
                <a:ext cx="4855068" cy="4953000"/>
              </a:xfrm>
              <a:prstGeom prst="rect">
                <a:avLst/>
              </a:prstGeom>
              <a:blipFill>
                <a:blip r:embed="rId2"/>
                <a:stretch>
                  <a:fillRect l="-1382" t="-2094" r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3" descr="MCj04244800000[1]">
            <a:extLst>
              <a:ext uri="{FF2B5EF4-FFF2-40B4-BE49-F238E27FC236}">
                <a16:creationId xmlns:a16="http://schemas.microsoft.com/office/drawing/2014/main" id="{DDE83F3D-A113-4F18-BFD0-B1E7D6819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844969"/>
            <a:ext cx="838199" cy="8842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4" descr="MCj04244900000[1]">
            <a:extLst>
              <a:ext uri="{FF2B5EF4-FFF2-40B4-BE49-F238E27FC236}">
                <a16:creationId xmlns:a16="http://schemas.microsoft.com/office/drawing/2014/main" id="{D3DD946D-63EE-437A-8EBF-976FBD51E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6802" y="2844969"/>
            <a:ext cx="831850" cy="876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5" descr="MCj04244640000[1]">
            <a:extLst>
              <a:ext uri="{FF2B5EF4-FFF2-40B4-BE49-F238E27FC236}">
                <a16:creationId xmlns:a16="http://schemas.microsoft.com/office/drawing/2014/main" id="{FF2AC989-8CB2-409C-A251-C57FCCDF0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3670" y="4696336"/>
            <a:ext cx="863600" cy="91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" name="Picture 8" descr="MCj04244760000[1]">
            <a:extLst>
              <a:ext uri="{FF2B5EF4-FFF2-40B4-BE49-F238E27FC236}">
                <a16:creationId xmlns:a16="http://schemas.microsoft.com/office/drawing/2014/main" id="{9E30F2F8-EE48-42D5-B244-5927E7D4A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32" y="1337274"/>
            <a:ext cx="830263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9" descr="MCj04244520000[1]">
            <a:extLst>
              <a:ext uri="{FF2B5EF4-FFF2-40B4-BE49-F238E27FC236}">
                <a16:creationId xmlns:a16="http://schemas.microsoft.com/office/drawing/2014/main" id="{EE4F6592-A1E1-4854-9856-A1238C1CF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05" y="4674110"/>
            <a:ext cx="11779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1ED7EA5-6A65-437C-BE32-B638B4371A5C}"/>
                  </a:ext>
                </a:extLst>
              </p:cNvPr>
              <p:cNvSpPr txBox="1"/>
              <p:nvPr/>
            </p:nvSpPr>
            <p:spPr>
              <a:xfrm>
                <a:off x="6896738" y="2218337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1ED7EA5-6A65-437C-BE32-B638B4371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738" y="2218337"/>
                <a:ext cx="46076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D1E4D00-4C55-46CD-B174-3AE4A7BDC87C}"/>
                  </a:ext>
                </a:extLst>
              </p:cNvPr>
              <p:cNvSpPr txBox="1"/>
              <p:nvPr/>
            </p:nvSpPr>
            <p:spPr>
              <a:xfrm>
                <a:off x="8439690" y="3767269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D1E4D00-4C55-46CD-B174-3AE4A7BDC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690" y="3767269"/>
                <a:ext cx="46609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6456105-58C2-4CEF-A05D-42DDBA7FB35F}"/>
                  </a:ext>
                </a:extLst>
              </p:cNvPr>
              <p:cNvSpPr txBox="1"/>
              <p:nvPr/>
            </p:nvSpPr>
            <p:spPr>
              <a:xfrm>
                <a:off x="7765705" y="5613911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6456105-58C2-4CEF-A05D-42DDBA7FB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705" y="5613911"/>
                <a:ext cx="4660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27D0EFB-0B90-4442-9E98-48EA8B6824C8}"/>
                  </a:ext>
                </a:extLst>
              </p:cNvPr>
              <p:cNvSpPr txBox="1"/>
              <p:nvPr/>
            </p:nvSpPr>
            <p:spPr>
              <a:xfrm>
                <a:off x="6012425" y="5650468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27D0EFB-0B90-4442-9E98-48EA8B682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425" y="5650468"/>
                <a:ext cx="46609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A154BF9-68AA-4762-A472-0E570BCF9596}"/>
                  </a:ext>
                </a:extLst>
              </p:cNvPr>
              <p:cNvSpPr txBox="1"/>
              <p:nvPr/>
            </p:nvSpPr>
            <p:spPr>
              <a:xfrm>
                <a:off x="5345626" y="3729206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A154BF9-68AA-4762-A472-0E570BCF9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626" y="3729206"/>
                <a:ext cx="46609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9FB31B5-5E03-4C17-B5C3-1AB7DFF8510F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6245470" y="2624226"/>
            <a:ext cx="772712" cy="20721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EFF0AD9-9096-459E-8C78-38085E399325}"/>
              </a:ext>
            </a:extLst>
          </p:cNvPr>
          <p:cNvCxnSpPr>
            <a:cxnSpLocks/>
            <a:stCxn id="54" idx="3"/>
            <a:endCxn id="55" idx="1"/>
          </p:cNvCxnSpPr>
          <p:nvPr/>
        </p:nvCxnSpPr>
        <p:spPr>
          <a:xfrm flipV="1">
            <a:off x="5943599" y="3283119"/>
            <a:ext cx="2253203" cy="39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9E87210-764E-401F-9982-90D688584CC4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7236061" y="2655101"/>
            <a:ext cx="710407" cy="20190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DC4C412-39EB-4228-B348-B071537A2B47}"/>
              </a:ext>
            </a:extLst>
          </p:cNvPr>
          <p:cNvCxnSpPr>
            <a:cxnSpLocks/>
          </p:cNvCxnSpPr>
          <p:nvPr/>
        </p:nvCxnSpPr>
        <p:spPr>
          <a:xfrm flipV="1">
            <a:off x="6391815" y="4696336"/>
            <a:ext cx="1373890" cy="143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94483A4-2188-4476-900C-FDC2E6E54C1C}"/>
              </a:ext>
            </a:extLst>
          </p:cNvPr>
          <p:cNvCxnSpPr>
            <a:cxnSpLocks/>
          </p:cNvCxnSpPr>
          <p:nvPr/>
        </p:nvCxnSpPr>
        <p:spPr>
          <a:xfrm flipH="1" flipV="1">
            <a:off x="5947508" y="3460642"/>
            <a:ext cx="185273" cy="12134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E610511-5CA8-42E7-B0F1-B4E5FE7E8A0F}"/>
              </a:ext>
            </a:extLst>
          </p:cNvPr>
          <p:cNvCxnSpPr>
            <a:cxnSpLocks/>
          </p:cNvCxnSpPr>
          <p:nvPr/>
        </p:nvCxnSpPr>
        <p:spPr>
          <a:xfrm flipV="1">
            <a:off x="8067912" y="3460642"/>
            <a:ext cx="128890" cy="12500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19B89F3-BE14-4753-A1D5-896652EB361B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6002582" y="2403003"/>
            <a:ext cx="894156" cy="7824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B8FFD8A-34CC-4CC5-9AB6-823999C63273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7357505" y="2403003"/>
            <a:ext cx="774852" cy="7075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8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Formalizing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37D3822F-C957-4109-91C4-B9CAAEA625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" y="1447800"/>
                <a:ext cx="8915402" cy="510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For any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𝑉𝑖𝑒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denote the </a:t>
                </a:r>
                <a:r>
                  <a:rPr lang="en-US" i="1" dirty="0"/>
                  <a:t>view</a:t>
                </a:r>
                <a:r>
                  <a:rPr lang="en-US" dirty="0"/>
                  <a:t> of the parties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 during the execution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with the given inputs. This consists of:</a:t>
                </a:r>
              </a:p>
              <a:p>
                <a:pPr lvl="1"/>
                <a:r>
                  <a:rPr lang="en-US" dirty="0"/>
                  <a:t>The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randomness of parties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All protocol messages received by parties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37D3822F-C957-4109-91C4-B9CAAEA62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447800"/>
                <a:ext cx="8915402" cy="5105400"/>
              </a:xfrm>
              <a:prstGeom prst="rect">
                <a:avLst/>
              </a:prstGeom>
              <a:blipFill>
                <a:blip r:embed="rId2"/>
                <a:stretch>
                  <a:fillRect l="-1572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5199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Formalizing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37D3822F-C957-4109-91C4-B9CAAEA625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" y="1447800"/>
                <a:ext cx="9067802" cy="510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Want: The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𝑉𝑖𝑒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only “depends”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2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u="sng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u="sng" dirty="0"/>
                  <a:t>-Security</a:t>
                </a:r>
                <a:r>
                  <a:rPr lang="en-US" dirty="0"/>
                  <a:t>: A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securely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if there exists an </a:t>
                </a:r>
                <a:r>
                  <a:rPr lang="en-US" i="1" dirty="0"/>
                  <a:t>simulator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𝑺𝒊𝒎</m:t>
                    </m:r>
                  </m:oMath>
                </a14:m>
                <a:r>
                  <a:rPr lang="en-US" dirty="0"/>
                  <a:t> such that for all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we have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𝑉𝑖𝑒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𝑺𝒊𝒎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Added bonus: simulator should be efficient.</a:t>
                </a:r>
              </a:p>
              <a:p>
                <a:pPr lvl="1"/>
                <a:r>
                  <a:rPr lang="en-US" dirty="0"/>
                  <a:t>Discuss: information vs knowledge.</a:t>
                </a: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37D3822F-C957-4109-91C4-B9CAAEA62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447800"/>
                <a:ext cx="9067802" cy="5105400"/>
              </a:xfrm>
              <a:prstGeom prst="rect">
                <a:avLst/>
              </a:prstGeom>
              <a:blipFill>
                <a:blip r:embed="rId2"/>
                <a:stretch>
                  <a:fillRect l="-1344" t="-2389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F851CFD0-EE16-4C83-818F-2E2FB43F5D0B}"/>
              </a:ext>
            </a:extLst>
          </p:cNvPr>
          <p:cNvSpPr/>
          <p:nvPr/>
        </p:nvSpPr>
        <p:spPr>
          <a:xfrm>
            <a:off x="5029200" y="4800600"/>
            <a:ext cx="2971800" cy="3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5810"/>
              <a:gd name="adj6" fmla="val -27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Equality of Distributions </a:t>
            </a:r>
          </a:p>
        </p:txBody>
      </p:sp>
    </p:spTree>
    <p:extLst>
      <p:ext uri="{BB962C8B-B14F-4D97-AF65-F5344CB8AC3E}">
        <p14:creationId xmlns:p14="http://schemas.microsoft.com/office/powerpoint/2010/main" val="331008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Modern cryptography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953000"/>
          </a:xfrm>
        </p:spPr>
        <p:txBody>
          <a:bodyPr>
            <a:normAutofit/>
          </a:bodyPr>
          <a:lstStyle/>
          <a:p>
            <a:r>
              <a:rPr lang="en-US" dirty="0"/>
              <a:t>Rigorous definitions of security</a:t>
            </a:r>
          </a:p>
          <a:p>
            <a:endParaRPr lang="en-US" dirty="0"/>
          </a:p>
          <a:p>
            <a:r>
              <a:rPr lang="en-US" dirty="0"/>
              <a:t>Elegant constructions using number theory, algebra. </a:t>
            </a:r>
          </a:p>
          <a:p>
            <a:endParaRPr lang="en-US" dirty="0"/>
          </a:p>
          <a:p>
            <a:r>
              <a:rPr lang="en-US" dirty="0"/>
              <a:t>Proofs of security  </a:t>
            </a:r>
          </a:p>
          <a:p>
            <a:pPr lvl="1"/>
            <a:r>
              <a:rPr lang="en-US" dirty="0"/>
              <a:t>usually rely on simple-to-state, well-studied “hardness assumption”.</a:t>
            </a:r>
          </a:p>
        </p:txBody>
      </p:sp>
    </p:spTree>
    <p:extLst>
      <p:ext uri="{BB962C8B-B14F-4D97-AF65-F5344CB8AC3E}">
        <p14:creationId xmlns:p14="http://schemas.microsoft.com/office/powerpoint/2010/main" val="29143346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D9B3-8C20-4780-8272-788254F9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Multiparty Computation (MPC)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D96799-04CF-4CB8-8E55-88443848CD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9067800" cy="4800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u="sng" dirty="0"/>
                  <a:t>This class</a:t>
                </a:r>
                <a:r>
                  <a:rPr lang="en-US" dirty="0"/>
                  <a:t>: Secure MPC for any efficiently computable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For linear functions, can allow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u="sng" dirty="0"/>
              </a:p>
              <a:p>
                <a:endParaRPr lang="en-US" dirty="0"/>
              </a:p>
              <a:p>
                <a:r>
                  <a:rPr lang="en-US" u="sng" dirty="0"/>
                  <a:t>May see later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Can do this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with computational security (under some hardness assumptions).</a:t>
                </a:r>
              </a:p>
              <a:p>
                <a:pPr lvl="1"/>
                <a:r>
                  <a:rPr lang="en-US" dirty="0"/>
                  <a:t>Can do this even if adversary does not follow the protocol. 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D96799-04CF-4CB8-8E55-88443848CD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9067800" cy="4800600"/>
              </a:xfrm>
              <a:blipFill>
                <a:blip r:embed="rId2"/>
                <a:stretch>
                  <a:fillRect l="-1547" t="-2668" b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7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66CAD8-A6F3-4570-AA70-996296CE45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228600" y="252512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MPC for Addition: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66CAD8-A6F3-4570-AA70-996296CE45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228600" y="252512"/>
                <a:ext cx="8229600" cy="1143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358881-29CB-4BD2-8A7C-A0B0AD1D2C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Each party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secret-shares its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using additive secret sharing to get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to party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Each party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sums up all the shares it has 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to everyone.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Everyone computes  the output 			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358881-29CB-4BD2-8A7C-A0B0AD1D2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 t="-2695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E2880F-ACA3-47E0-9C05-18E2ADEB506D}"/>
                  </a:ext>
                </a:extLst>
              </p:cNvPr>
              <p:cNvSpPr/>
              <p:nvPr/>
            </p:nvSpPr>
            <p:spPr>
              <a:xfrm>
                <a:off x="7562283" y="500846"/>
                <a:ext cx="140570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/>
                  <a:t>mod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E2880F-ACA3-47E0-9C05-18E2ADEB5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283" y="500846"/>
                <a:ext cx="1405706" cy="646331"/>
              </a:xfrm>
              <a:prstGeom prst="rect">
                <a:avLst/>
              </a:prstGeom>
              <a:blipFill>
                <a:blip r:embed="rId4"/>
                <a:stretch>
                  <a:fillRect l="-1347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28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FA1A-5092-4F52-9CA1-73420B02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MPC for all functions?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3580C-62CE-4E70-AF6F-7C823D60A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need multiplication!</a:t>
            </a:r>
          </a:p>
          <a:p>
            <a:r>
              <a:rPr lang="en-US" dirty="0"/>
              <a:t>(continue on whiteboard) </a:t>
            </a:r>
          </a:p>
        </p:txBody>
      </p:sp>
    </p:spTree>
    <p:extLst>
      <p:ext uri="{BB962C8B-B14F-4D97-AF65-F5344CB8AC3E}">
        <p14:creationId xmlns:p14="http://schemas.microsoft.com/office/powerpoint/2010/main" val="35000915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Saw perfect/statistical secure:</a:t>
            </a:r>
          </a:p>
          <a:p>
            <a:pPr lvl="1"/>
            <a:r>
              <a:rPr lang="en-US" dirty="0"/>
              <a:t>encryption</a:t>
            </a:r>
          </a:p>
          <a:p>
            <a:pPr lvl="1"/>
            <a:r>
              <a:rPr lang="en-US" dirty="0"/>
              <a:t>message authentication </a:t>
            </a:r>
          </a:p>
          <a:p>
            <a:pPr lvl="1"/>
            <a:r>
              <a:rPr lang="en-US" dirty="0"/>
              <a:t>secret sharing</a:t>
            </a:r>
          </a:p>
          <a:p>
            <a:pPr lvl="1"/>
            <a:r>
              <a:rPr lang="en-US" dirty="0"/>
              <a:t>multiparty computation (MPC)</a:t>
            </a:r>
          </a:p>
          <a:p>
            <a:pPr lvl="1"/>
            <a:endParaRPr lang="en-US" dirty="0"/>
          </a:p>
          <a:p>
            <a:r>
              <a:rPr lang="en-US" dirty="0"/>
              <a:t>No restrictions on attacker computational power</a:t>
            </a:r>
          </a:p>
          <a:p>
            <a:pPr lvl="1"/>
            <a:endParaRPr lang="en-US" dirty="0"/>
          </a:p>
          <a:p>
            <a:r>
              <a:rPr lang="en-US" dirty="0"/>
              <a:t>Big limitations:</a:t>
            </a:r>
          </a:p>
          <a:p>
            <a:pPr lvl="1"/>
            <a:r>
              <a:rPr lang="en-US" dirty="0"/>
              <a:t>Encryption/authentication: one-time use (per key). </a:t>
            </a:r>
          </a:p>
          <a:p>
            <a:pPr lvl="1"/>
            <a:r>
              <a:rPr lang="en-US" dirty="0"/>
              <a:t>Encryption: | message | &lt;  | key |</a:t>
            </a:r>
          </a:p>
          <a:p>
            <a:pPr lvl="1"/>
            <a:r>
              <a:rPr lang="en-US" dirty="0"/>
              <a:t>MPC   t &lt; n/2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0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0"/>
            <a:ext cx="883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Some of the slides and slide contents are taken from </a:t>
            </a:r>
            <a:r>
              <a:rPr lang="en-US" dirty="0">
                <a:hlinkClick r:id="rId3"/>
              </a:rPr>
              <a:t>http://www.crypto.edu.pl/Dziembowski/teaching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and fall under the following: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©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2012 by Stefan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Dziembowski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. Permission to make digital or hard copies of part or all of this material is currently granted without fee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provided that copies are made only for personal or classroom use, are not distributed for profit or commercial advantage, and that new copies bear this notice and the full citation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318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1219200"/>
            <a:ext cx="9144000" cy="1352544"/>
          </a:xfrm>
          <a:prstGeom prst="rect">
            <a:avLst/>
          </a:prstGeom>
          <a:solidFill>
            <a:srgbClr val="FFEEE7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/>
              <a:t>In many areas of computer science formal proofs are </a:t>
            </a:r>
            <a:r>
              <a:rPr lang="en-US" sz="2400" b="1" dirty="0"/>
              <a:t>not essential</a:t>
            </a:r>
            <a:r>
              <a:rPr lang="en-US" sz="2400" dirty="0"/>
              <a:t>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/>
              <a:t>For example, instead of proving that an algorithm is efficient, </a:t>
            </a:r>
            <a:br>
              <a:rPr lang="en-US" sz="2400" dirty="0"/>
            </a:br>
            <a:r>
              <a:rPr lang="en-US" sz="2400" dirty="0"/>
              <a:t>we can just simulate it on a  </a:t>
            </a:r>
            <a:r>
              <a:rPr lang="en-US" sz="2400" i="1" dirty="0"/>
              <a:t>“</a:t>
            </a:r>
            <a:r>
              <a:rPr lang="en-US" sz="2400" b="1" i="1" dirty="0">
                <a:solidFill>
                  <a:srgbClr val="993300"/>
                </a:solidFill>
              </a:rPr>
              <a:t>typical</a:t>
            </a:r>
            <a:r>
              <a:rPr lang="en-US" sz="2400" i="1" dirty="0"/>
              <a:t> </a:t>
            </a:r>
            <a:r>
              <a:rPr lang="en-US" sz="2400" dirty="0"/>
              <a:t>input”.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/>
              <a:t>Provable security – the motivation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17" y="3124200"/>
            <a:ext cx="81572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In </a:t>
            </a:r>
            <a:r>
              <a:rPr lang="en-US" sz="2400" b="1" dirty="0"/>
              <a:t>cryptography</a:t>
            </a:r>
            <a:r>
              <a:rPr lang="en-US" sz="2400" dirty="0"/>
              <a:t>  we can’t experimentally demonstrate security. </a:t>
            </a:r>
          </a:p>
          <a:p>
            <a:r>
              <a:rPr lang="en-US" sz="2400" dirty="0"/>
              <a:t>A notion of a “</a:t>
            </a:r>
            <a:r>
              <a:rPr lang="en-US" sz="2400" b="1" i="1" dirty="0">
                <a:solidFill>
                  <a:srgbClr val="993300"/>
                </a:solidFill>
              </a:rPr>
              <a:t>typical</a:t>
            </a:r>
            <a:r>
              <a:rPr lang="en-US" sz="2400" i="1" dirty="0"/>
              <a:t> </a:t>
            </a:r>
            <a:r>
              <a:rPr lang="en-US" sz="2400" dirty="0"/>
              <a:t>attacker</a:t>
            </a:r>
            <a:r>
              <a:rPr lang="en-US" sz="2400" i="1" dirty="0"/>
              <a:t>”</a:t>
            </a:r>
            <a:r>
              <a:rPr lang="en-US" sz="2400" dirty="0"/>
              <a:t> does not make sense.</a:t>
            </a:r>
          </a:p>
          <a:p>
            <a:r>
              <a:rPr lang="en-US" sz="2400" dirty="0"/>
              <a:t>Can’t run a test to check non-existence of an attack.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0200" y="5417403"/>
            <a:ext cx="5105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0">
            <a:spAutoFit/>
          </a:bodyPr>
          <a:lstStyle/>
          <a:p>
            <a:pPr marL="514350" indent="-514350" algn="ctr">
              <a:buNone/>
            </a:pPr>
            <a:r>
              <a:rPr lang="en-US" sz="3600" b="1" dirty="0"/>
              <a:t>Need proofs! </a:t>
            </a:r>
          </a:p>
        </p:txBody>
      </p:sp>
    </p:spTree>
    <p:extLst>
      <p:ext uri="{BB962C8B-B14F-4D97-AF65-F5344CB8AC3E}">
        <p14:creationId xmlns:p14="http://schemas.microsoft.com/office/powerpoint/2010/main" val="27405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19398</TotalTime>
  <Words>5266</Words>
  <Application>Microsoft Office PowerPoint</Application>
  <PresentationFormat>On-screen Show (4:3)</PresentationFormat>
  <Paragraphs>907</Paragraphs>
  <Slides>84</Slides>
  <Notes>43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5" baseType="lpstr">
      <vt:lpstr>Arial</vt:lpstr>
      <vt:lpstr>Arial Rounded MT Bold</vt:lpstr>
      <vt:lpstr>Calibri</vt:lpstr>
      <vt:lpstr>Cambria Math</vt:lpstr>
      <vt:lpstr>cmmib10</vt:lpstr>
      <vt:lpstr>Gill Sans MT</vt:lpstr>
      <vt:lpstr>Lucida Calligraphy</vt:lpstr>
      <vt:lpstr>Symbol</vt:lpstr>
      <vt:lpstr>Wingdings</vt:lpstr>
      <vt:lpstr>Wingdings 2</vt:lpstr>
      <vt:lpstr>Office Theme</vt:lpstr>
      <vt:lpstr> CS 7810: Graduate Cryptography  </vt:lpstr>
      <vt:lpstr>Logistics</vt:lpstr>
      <vt:lpstr>PowerPoint Presentation</vt:lpstr>
      <vt:lpstr>Historical cryptography</vt:lpstr>
      <vt:lpstr>Historical cryptography</vt:lpstr>
      <vt:lpstr>Modern cryptography</vt:lpstr>
      <vt:lpstr>What happened?</vt:lpstr>
      <vt:lpstr>Modern cryptography</vt:lpstr>
      <vt:lpstr>Provable security – the motivation</vt:lpstr>
      <vt:lpstr>This course is about...</vt:lpstr>
      <vt:lpstr>This course is not about</vt:lpstr>
      <vt:lpstr>Course Outline</vt:lpstr>
      <vt:lpstr>PowerPoint Presentation</vt:lpstr>
      <vt:lpstr>Encryption Schemes (a very general picture)</vt:lpstr>
      <vt:lpstr>Kerckhoffs' principle</vt:lpstr>
      <vt:lpstr>Kerckhoffs' principle: motivation</vt:lpstr>
      <vt:lpstr>A more refined picture</vt:lpstr>
      <vt:lpstr>A mathematical view</vt:lpstr>
      <vt:lpstr>Idea 1:  Shift cipher</vt:lpstr>
      <vt:lpstr>Security of the shift cipher</vt:lpstr>
      <vt:lpstr>Idea 2: Substitution cipher</vt:lpstr>
      <vt:lpstr>How to break the substitution cipher?</vt:lpstr>
      <vt:lpstr>Other famous “bad” ciphers</vt:lpstr>
      <vt:lpstr>PowerPoint Presentation</vt:lpstr>
      <vt:lpstr>Defining “security of an encryption scheme” is not trivial.</vt:lpstr>
      <vt:lpstr>Idea 1</vt:lpstr>
      <vt:lpstr>Idea 2</vt:lpstr>
      <vt:lpstr>Idea 3</vt:lpstr>
      <vt:lpstr>Basic Probability (Review)</vt:lpstr>
      <vt:lpstr>Basic Probability</vt:lpstr>
      <vt:lpstr>Basic Probability</vt:lpstr>
      <vt:lpstr>Basic Probability</vt:lpstr>
      <vt:lpstr>Back to cryptography…</vt:lpstr>
      <vt:lpstr>Back to cryptography…</vt:lpstr>
      <vt:lpstr>PowerPoint Presentation</vt:lpstr>
      <vt:lpstr>Equivalently:</vt:lpstr>
      <vt:lpstr>A perfectly secret scheme: one-time pad</vt:lpstr>
      <vt:lpstr>Generalized One-Time Pad</vt:lpstr>
      <vt:lpstr>Generalized One-Time Pad</vt:lpstr>
      <vt:lpstr>Generalized One-Time Pad</vt:lpstr>
      <vt:lpstr>Perfect secrecy of the one-time pad</vt:lpstr>
      <vt:lpstr>Why the one-time pad is not practical?</vt:lpstr>
      <vt:lpstr>Perfect Secrecy Requires Shared Key</vt:lpstr>
      <vt:lpstr>PowerPoint Presentation</vt:lpstr>
      <vt:lpstr>Practicality?</vt:lpstr>
      <vt:lpstr>Venona project (1946 – 1980)</vt:lpstr>
      <vt:lpstr>Beyond Perfect Secrecy</vt:lpstr>
      <vt:lpstr>PowerPoint Presentation</vt:lpstr>
      <vt:lpstr>Encryption Is Not Enough</vt:lpstr>
      <vt:lpstr>Encryption Is Not Enough</vt:lpstr>
      <vt:lpstr>Authentication</vt:lpstr>
      <vt:lpstr>Message Authentication Code (MAC)</vt:lpstr>
      <vt:lpstr>Message Authentication Code (MAC)</vt:lpstr>
      <vt:lpstr>Useful Tool: Fields</vt:lpstr>
      <vt:lpstr>Useful Tool: Fields</vt:lpstr>
      <vt:lpstr>MAC Construction</vt:lpstr>
      <vt:lpstr>Proof of MAC Security</vt:lpstr>
      <vt:lpstr>Proof of MAC Security</vt:lpstr>
      <vt:lpstr>Practicality?</vt:lpstr>
      <vt:lpstr>Better MAC Construction</vt:lpstr>
      <vt:lpstr>Proof of MAC Security</vt:lpstr>
      <vt:lpstr>Proof of MAC Security</vt:lpstr>
      <vt:lpstr>Practicality?</vt:lpstr>
      <vt:lpstr>Combining Encryption &amp; Authentication</vt:lpstr>
      <vt:lpstr>PowerPoint Presentation</vt:lpstr>
      <vt:lpstr>Secret Sharing</vt:lpstr>
      <vt:lpstr>Secret Sharing</vt:lpstr>
      <vt:lpstr>Secret Sharing</vt:lpstr>
      <vt:lpstr>Secret Sharing : Definition</vt:lpstr>
      <vt:lpstr>Secret Sharing : Construction</vt:lpstr>
      <vt:lpstr>PowerPoint Presentation</vt:lpstr>
      <vt:lpstr>PowerPoint Presentation</vt:lpstr>
      <vt:lpstr>Lagrange Interpolation</vt:lpstr>
      <vt:lpstr>PowerPoint Presentation</vt:lpstr>
      <vt:lpstr>PowerPoint Presentation</vt:lpstr>
      <vt:lpstr>Multiparty Computation</vt:lpstr>
      <vt:lpstr>Multiparty Computation</vt:lpstr>
      <vt:lpstr>Formalizing Security</vt:lpstr>
      <vt:lpstr>Formalizing Security</vt:lpstr>
      <vt:lpstr>Multiparty Computation (MPC) Results</vt:lpstr>
      <vt:lpstr>MPC for Addition: f(x_1,…,x_n )=∑▒x_i </vt:lpstr>
      <vt:lpstr>MPC for all functions?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6750: Cryptography</dc:title>
  <dc:creator>wichs</dc:creator>
  <cp:lastModifiedBy>Daniel Wichs</cp:lastModifiedBy>
  <cp:revision>242</cp:revision>
  <dcterms:created xsi:type="dcterms:W3CDTF">2014-01-02T14:14:16Z</dcterms:created>
  <dcterms:modified xsi:type="dcterms:W3CDTF">2025-01-09T15:09:46Z</dcterms:modified>
</cp:coreProperties>
</file>