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71"/>
  </p:notesMasterIdLst>
  <p:sldIdLst>
    <p:sldId id="729" r:id="rId3"/>
    <p:sldId id="4011" r:id="rId4"/>
    <p:sldId id="3257" r:id="rId5"/>
    <p:sldId id="4010" r:id="rId6"/>
    <p:sldId id="1496" r:id="rId7"/>
    <p:sldId id="477" r:id="rId8"/>
    <p:sldId id="3281" r:id="rId9"/>
    <p:sldId id="3286" r:id="rId10"/>
    <p:sldId id="432" r:id="rId11"/>
    <p:sldId id="3274" r:id="rId12"/>
    <p:sldId id="3284" r:id="rId13"/>
    <p:sldId id="3285" r:id="rId14"/>
    <p:sldId id="3287" r:id="rId15"/>
    <p:sldId id="3288" r:id="rId16"/>
    <p:sldId id="3290" r:id="rId17"/>
    <p:sldId id="3291" r:id="rId18"/>
    <p:sldId id="3292" r:id="rId19"/>
    <p:sldId id="3280" r:id="rId20"/>
    <p:sldId id="3219" r:id="rId21"/>
    <p:sldId id="3220" r:id="rId22"/>
    <p:sldId id="3240" r:id="rId23"/>
    <p:sldId id="3224" r:id="rId24"/>
    <p:sldId id="3234" r:id="rId25"/>
    <p:sldId id="3242" r:id="rId26"/>
    <p:sldId id="3243" r:id="rId27"/>
    <p:sldId id="3244" r:id="rId28"/>
    <p:sldId id="3225" r:id="rId29"/>
    <p:sldId id="4018" r:id="rId30"/>
    <p:sldId id="3276" r:id="rId31"/>
    <p:sldId id="3258" r:id="rId32"/>
    <p:sldId id="3259" r:id="rId33"/>
    <p:sldId id="3245" r:id="rId34"/>
    <p:sldId id="3249" r:id="rId35"/>
    <p:sldId id="3250" r:id="rId36"/>
    <p:sldId id="3251" r:id="rId37"/>
    <p:sldId id="4015" r:id="rId38"/>
    <p:sldId id="3221" r:id="rId39"/>
    <p:sldId id="3246" r:id="rId40"/>
    <p:sldId id="3252" r:id="rId41"/>
    <p:sldId id="3247" r:id="rId42"/>
    <p:sldId id="3253" r:id="rId43"/>
    <p:sldId id="4013" r:id="rId44"/>
    <p:sldId id="4025" r:id="rId45"/>
    <p:sldId id="3233" r:id="rId46"/>
    <p:sldId id="3277" r:id="rId47"/>
    <p:sldId id="1403" r:id="rId48"/>
    <p:sldId id="3279" r:id="rId49"/>
    <p:sldId id="3260" r:id="rId50"/>
    <p:sldId id="3269" r:id="rId51"/>
    <p:sldId id="3270" r:id="rId52"/>
    <p:sldId id="3271" r:id="rId53"/>
    <p:sldId id="3273" r:id="rId54"/>
    <p:sldId id="3299" r:id="rId55"/>
    <p:sldId id="4019" r:id="rId56"/>
    <p:sldId id="4020" r:id="rId57"/>
    <p:sldId id="4021" r:id="rId58"/>
    <p:sldId id="4022" r:id="rId59"/>
    <p:sldId id="4023" r:id="rId60"/>
    <p:sldId id="3300" r:id="rId61"/>
    <p:sldId id="3272" r:id="rId62"/>
    <p:sldId id="3275" r:id="rId63"/>
    <p:sldId id="4024" r:id="rId64"/>
    <p:sldId id="3305" r:id="rId65"/>
    <p:sldId id="3306" r:id="rId66"/>
    <p:sldId id="3307" r:id="rId67"/>
    <p:sldId id="3308" r:id="rId68"/>
    <p:sldId id="3309" r:id="rId69"/>
    <p:sldId id="331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1E177C"/>
    <a:srgbClr val="EA968D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76240" autoAdjust="0"/>
  </p:normalViewPr>
  <p:slideViewPr>
    <p:cSldViewPr>
      <p:cViewPr varScale="1">
        <p:scale>
          <a:sx n="72" d="100"/>
          <a:sy n="72" d="100"/>
        </p:scale>
        <p:origin x="118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2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72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8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29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7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32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7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9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76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9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89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3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5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7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0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44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43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6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78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6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65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1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456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052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6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491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78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3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28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83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469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66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16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6372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4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08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8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178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1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15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075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512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15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69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2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67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Information theoretic privacy</a:t>
            </a:r>
          </a:p>
          <a:p>
            <a:pPr marL="228600" indent="-228600">
              <a:buAutoNum type="arabicPeriod"/>
            </a:pPr>
            <a:r>
              <a:rPr lang="en-US" baseline="0" dirty="0"/>
              <a:t>Clearly this has to be monotone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572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93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828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508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42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722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789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560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71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77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Information theoretic privacy</a:t>
            </a:r>
          </a:p>
          <a:p>
            <a:pPr marL="228600" indent="-228600">
              <a:buAutoNum type="arabicPeriod"/>
            </a:pPr>
            <a:r>
              <a:rPr lang="en-US" baseline="0" dirty="0"/>
              <a:t>Clearly this has to be monotone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52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BDE52-626B-4F21-AEDE-1C14FF6C81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45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BDE52-626B-4F21-AEDE-1C14FF6C81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116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3848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2025-03-24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10" Type="http://schemas.openxmlformats.org/officeDocument/2006/relationships/image" Target="../media/image2.jpeg"/><Relationship Id="rId4" Type="http://schemas.openxmlformats.org/officeDocument/2006/relationships/image" Target="../media/image150.pn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.png"/><Relationship Id="rId9" Type="http://schemas.openxmlformats.org/officeDocument/2006/relationships/image" Target="../media/image4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7" Type="http://schemas.openxmlformats.org/officeDocument/2006/relationships/image" Target="../media/image2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27.png"/><Relationship Id="rId5" Type="http://schemas.openxmlformats.org/officeDocument/2006/relationships/image" Target="../media/image2.jpe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1.jpe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26" Type="http://schemas.openxmlformats.org/officeDocument/2006/relationships/image" Target="../media/image21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2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2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1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00.png"/><Relationship Id="rId11" Type="http://schemas.openxmlformats.org/officeDocument/2006/relationships/image" Target="../media/image108.png"/><Relationship Id="rId5" Type="http://schemas.openxmlformats.org/officeDocument/2006/relationships/image" Target="../media/image2.jpeg"/><Relationship Id="rId10" Type="http://schemas.openxmlformats.org/officeDocument/2006/relationships/image" Target="../media/image910.png"/><Relationship Id="rId4" Type="http://schemas.openxmlformats.org/officeDocument/2006/relationships/image" Target="../media/image1.jpeg"/><Relationship Id="rId9" Type="http://schemas.openxmlformats.org/officeDocument/2006/relationships/image" Target="../media/image8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1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10" Type="http://schemas.openxmlformats.org/officeDocument/2006/relationships/image" Target="../media/image410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1100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00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00.png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00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4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4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0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0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0.png"/><Relationship Id="rId10" Type="http://schemas.openxmlformats.org/officeDocument/2006/relationships/image" Target="../media/image76.png"/><Relationship Id="rId4" Type="http://schemas.openxmlformats.org/officeDocument/2006/relationships/image" Target="../media/image150.png"/><Relationship Id="rId9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.jpe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2.jpe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1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10" Type="http://schemas.openxmlformats.org/officeDocument/2006/relationships/image" Target="../media/image410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102.png"/><Relationship Id="rId5" Type="http://schemas.openxmlformats.org/officeDocument/2006/relationships/image" Target="../media/image87.png"/><Relationship Id="rId10" Type="http://schemas.openxmlformats.org/officeDocument/2006/relationships/image" Target="../media/image101.png"/><Relationship Id="rId4" Type="http://schemas.openxmlformats.org/officeDocument/2006/relationships/image" Target="../media/image2.jpeg"/><Relationship Id="rId9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109.png"/><Relationship Id="rId3" Type="http://schemas.openxmlformats.org/officeDocument/2006/relationships/image" Target="../media/image103.png"/><Relationship Id="rId7" Type="http://schemas.openxmlformats.org/officeDocument/2006/relationships/image" Target="../media/image230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106.jpeg"/><Relationship Id="rId5" Type="http://schemas.openxmlformats.org/officeDocument/2006/relationships/image" Target="../media/image211.png"/><Relationship Id="rId10" Type="http://schemas.openxmlformats.org/officeDocument/2006/relationships/image" Target="../media/image105.jpeg"/><Relationship Id="rId4" Type="http://schemas.openxmlformats.org/officeDocument/2006/relationships/image" Target="../media/image104.png"/><Relationship Id="rId9" Type="http://schemas.openxmlformats.org/officeDocument/2006/relationships/image" Target="../media/image250.png"/><Relationship Id="rId14" Type="http://schemas.openxmlformats.org/officeDocument/2006/relationships/image" Target="../media/image11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NULL"/><Relationship Id="rId18" Type="http://schemas.openxmlformats.org/officeDocument/2006/relationships/image" Target="../media/image381.png"/><Relationship Id="rId3" Type="http://schemas.openxmlformats.org/officeDocument/2006/relationships/image" Target="../media/image312.png"/><Relationship Id="rId7" Type="http://schemas.openxmlformats.org/officeDocument/2006/relationships/image" Target="../media/image331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3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11" Type="http://schemas.openxmlformats.org/officeDocument/2006/relationships/image" Target="../media/image361.png"/><Relationship Id="rId5" Type="http://schemas.openxmlformats.org/officeDocument/2006/relationships/image" Target="../media/image2.jpeg"/><Relationship Id="rId15" Type="http://schemas.openxmlformats.org/officeDocument/2006/relationships/image" Target="NULL"/><Relationship Id="rId10" Type="http://schemas.openxmlformats.org/officeDocument/2006/relationships/image" Target="../media/image351.png"/><Relationship Id="rId4" Type="http://schemas.openxmlformats.org/officeDocument/2006/relationships/image" Target="../media/image1.jpe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103.png"/><Relationship Id="rId7" Type="http://schemas.openxmlformats.org/officeDocument/2006/relationships/image" Target="../media/image106.jpe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jpeg"/><Relationship Id="rId11" Type="http://schemas.openxmlformats.org/officeDocument/2006/relationships/image" Target="../media/image310.png"/><Relationship Id="rId5" Type="http://schemas.openxmlformats.org/officeDocument/2006/relationships/image" Target="../media/image220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104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0.png"/><Relationship Id="rId3" Type="http://schemas.openxmlformats.org/officeDocument/2006/relationships/image" Target="../media/image370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104.png"/><Relationship Id="rId9" Type="http://schemas.openxmlformats.org/officeDocument/2006/relationships/image" Target="../media/image4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0.png"/><Relationship Id="rId3" Type="http://schemas.openxmlformats.org/officeDocument/2006/relationships/image" Target="../media/image37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11" Type="http://schemas.openxmlformats.org/officeDocument/2006/relationships/image" Target="../media/image470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104.png"/><Relationship Id="rId9" Type="http://schemas.openxmlformats.org/officeDocument/2006/relationships/image" Target="../media/image42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00.png"/><Relationship Id="rId18" Type="http://schemas.openxmlformats.org/officeDocument/2006/relationships/image" Target="../media/image660.png"/><Relationship Id="rId26" Type="http://schemas.openxmlformats.org/officeDocument/2006/relationships/image" Target="../media/image740.png"/><Relationship Id="rId3" Type="http://schemas.openxmlformats.org/officeDocument/2006/relationships/image" Target="../media/image104.png"/><Relationship Id="rId21" Type="http://schemas.openxmlformats.org/officeDocument/2006/relationships/image" Target="../media/image690.png"/><Relationship Id="rId7" Type="http://schemas.openxmlformats.org/officeDocument/2006/relationships/image" Target="../media/image480.png"/><Relationship Id="rId12" Type="http://schemas.openxmlformats.org/officeDocument/2006/relationships/image" Target="../media/image1.jpeg"/><Relationship Id="rId17" Type="http://schemas.openxmlformats.org/officeDocument/2006/relationships/image" Target="../media/image650.png"/><Relationship Id="rId25" Type="http://schemas.openxmlformats.org/officeDocument/2006/relationships/image" Target="../media/image730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640.png"/><Relationship Id="rId20" Type="http://schemas.openxmlformats.org/officeDocument/2006/relationships/image" Target="../media/image6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11" Type="http://schemas.openxmlformats.org/officeDocument/2006/relationships/image" Target="../media/image2.jpeg"/><Relationship Id="rId24" Type="http://schemas.openxmlformats.org/officeDocument/2006/relationships/image" Target="../media/image720.png"/><Relationship Id="rId5" Type="http://schemas.openxmlformats.org/officeDocument/2006/relationships/image" Target="../media/image390.png"/><Relationship Id="rId15" Type="http://schemas.openxmlformats.org/officeDocument/2006/relationships/image" Target="../media/image630.png"/><Relationship Id="rId23" Type="http://schemas.openxmlformats.org/officeDocument/2006/relationships/image" Target="../media/image711.png"/><Relationship Id="rId10" Type="http://schemas.openxmlformats.org/officeDocument/2006/relationships/image" Target="../media/image105.jpeg"/><Relationship Id="rId19" Type="http://schemas.openxmlformats.org/officeDocument/2006/relationships/image" Target="../media/image670.png"/><Relationship Id="rId4" Type="http://schemas.openxmlformats.org/officeDocument/2006/relationships/image" Target="../media/image380.png"/><Relationship Id="rId9" Type="http://schemas.openxmlformats.org/officeDocument/2006/relationships/image" Target="../media/image106.jpeg"/><Relationship Id="rId14" Type="http://schemas.openxmlformats.org/officeDocument/2006/relationships/image" Target="../media/image620.png"/><Relationship Id="rId22" Type="http://schemas.openxmlformats.org/officeDocument/2006/relationships/image" Target="../media/image70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520.png"/><Relationship Id="rId3" Type="http://schemas.openxmlformats.org/officeDocument/2006/relationships/image" Target="../media/image103.png"/><Relationship Id="rId7" Type="http://schemas.openxmlformats.org/officeDocument/2006/relationships/image" Target="../media/image230.png"/><Relationship Id="rId12" Type="http://schemas.openxmlformats.org/officeDocument/2006/relationships/image" Target="../media/image5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106.jpeg"/><Relationship Id="rId10" Type="http://schemas.openxmlformats.org/officeDocument/2006/relationships/image" Target="../media/image105.jpeg"/><Relationship Id="rId4" Type="http://schemas.openxmlformats.org/officeDocument/2006/relationships/image" Target="../media/image104.png"/><Relationship Id="rId9" Type="http://schemas.openxmlformats.org/officeDocument/2006/relationships/image" Target="../media/image250.png"/><Relationship Id="rId14" Type="http://schemas.openxmlformats.org/officeDocument/2006/relationships/image" Target="../media/image5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10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03.png"/><Relationship Id="rId7" Type="http://schemas.openxmlformats.org/officeDocument/2006/relationships/image" Target="../media/image106.jpeg"/><Relationship Id="rId12" Type="http://schemas.openxmlformats.org/officeDocument/2006/relationships/image" Target="NUL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jpe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04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103.png"/><Relationship Id="rId21" Type="http://schemas.openxmlformats.org/officeDocument/2006/relationships/image" Target="../media/image114.png"/><Relationship Id="rId7" Type="http://schemas.openxmlformats.org/officeDocument/2006/relationships/image" Target="../media/image106.jpe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113.png"/><Relationship Id="rId20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jpe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104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03.png"/><Relationship Id="rId7" Type="http://schemas.openxmlformats.org/officeDocument/2006/relationships/image" Target="../media/image106.jpeg"/><Relationship Id="rId12" Type="http://schemas.openxmlformats.org/officeDocument/2006/relationships/image" Target="NULL"/><Relationship Id="rId2" Type="http://schemas.openxmlformats.org/officeDocument/2006/relationships/notesSlide" Target="../notesSlides/notesSlide57.xml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jpe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04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58.xml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NULL"/><Relationship Id="rId5" Type="http://schemas.openxmlformats.org/officeDocument/2006/relationships/image" Target="../media/image9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.jpeg"/><Relationship Id="rId12" Type="http://schemas.openxmlformats.org/officeDocument/2006/relationships/image" Target="NUL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image" Target="../media/image14.png"/><Relationship Id="rId10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NUL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0.png"/><Relationship Id="rId17" Type="http://schemas.openxmlformats.org/officeDocument/2006/relationships/image" Target="NULL"/><Relationship Id="rId2" Type="http://schemas.openxmlformats.org/officeDocument/2006/relationships/notesSlide" Target="../notesSlides/notesSlide7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10308" y="3573016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Multiparty Computation (MPC)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43608" y="184482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C32718A-C27C-386B-5E9E-10EC75E7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Slides by Vinod </a:t>
            </a:r>
            <a:r>
              <a:rPr lang="en-US" sz="2400" b="1" dirty="0" err="1">
                <a:latin typeface="Calibri" pitchFamily="34" charset="0"/>
              </a:rPr>
              <a:t>Vaikuntanathan</a:t>
            </a:r>
            <a:r>
              <a:rPr lang="en-US" sz="2400" b="1" dirty="0">
                <a:latin typeface="Calibri" pitchFamily="34" charset="0"/>
              </a:rPr>
              <a:t> (Edited):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8845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2-out-of-n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/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dealer picks a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 line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(mod p)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whose constant term is the secret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blipFill>
                <a:blip r:embed="rId3"/>
                <a:stretch>
                  <a:fillRect l="-103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blipFill>
                <a:blip r:embed="rId4"/>
                <a:stretch>
                  <a:fillRect l="-684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2.   Compute the shares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blipFill>
                <a:blip r:embed="rId5"/>
                <a:stretch>
                  <a:fillRect l="-1183" t="-4478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395537" y="458112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Correctness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can recover secret from any two shares.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/>
              <p:nvPr/>
            </p:nvSpPr>
            <p:spPr>
              <a:xfrm>
                <a:off x="412466" y="5109809"/>
                <a:ext cx="8319068" cy="1095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Proof: Parties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given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can solve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(=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6" y="5109809"/>
                <a:ext cx="8319068" cy="1095300"/>
              </a:xfrm>
              <a:prstGeom prst="rect">
                <a:avLst/>
              </a:prstGeom>
              <a:blipFill>
                <a:blip r:embed="rId6"/>
                <a:stretch>
                  <a:fillRect l="-1220" t="-459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1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2-out-of-n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/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dealer picks a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 line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(mod p)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whose constant term is the secret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blipFill>
                <a:blip r:embed="rId3"/>
                <a:stretch>
                  <a:fillRect l="-103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blipFill>
                <a:blip r:embed="rId4"/>
                <a:stretch>
                  <a:fillRect l="-684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2.   Compute the shares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blipFill>
                <a:blip r:embed="rId5"/>
                <a:stretch>
                  <a:fillRect l="-1183" t="-4478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395536" y="4581128"/>
            <a:ext cx="874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any single party has no information about the secret.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/>
              <p:nvPr/>
            </p:nvSpPr>
            <p:spPr>
              <a:xfrm>
                <a:off x="412466" y="5109809"/>
                <a:ext cx="83190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Proof: Party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’s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random, independent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random and so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6" y="5109809"/>
                <a:ext cx="8319068" cy="830997"/>
              </a:xfrm>
              <a:prstGeom prst="rect">
                <a:avLst/>
              </a:prstGeom>
              <a:blipFill>
                <a:blip r:embed="rId6"/>
                <a:stretch>
                  <a:fillRect l="-1220" t="-5970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/>
              <p:nvPr/>
            </p:nvSpPr>
            <p:spPr>
              <a:xfrm>
                <a:off x="359531" y="1412776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dealer picks a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 degree-(t-1) polynomial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(mod p)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whose constant term is the secret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1" y="1412776"/>
                <a:ext cx="8568953" cy="830997"/>
              </a:xfrm>
              <a:prstGeom prst="rect">
                <a:avLst/>
              </a:prstGeom>
              <a:blipFill>
                <a:blip r:embed="rId3"/>
                <a:stretch>
                  <a:fillRect l="-1036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2362984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362984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2.   Compute the shares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blipFill>
                <a:blip r:embed="rId5"/>
                <a:stretch>
                  <a:fillRect l="-1183" t="-4478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A4A1F9-FF67-F944-966F-5E486BD34DC8}"/>
                  </a:ext>
                </a:extLst>
              </p:cNvPr>
              <p:cNvSpPr txBox="1"/>
              <p:nvPr/>
            </p:nvSpPr>
            <p:spPr>
              <a:xfrm>
                <a:off x="395537" y="4581128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Correctness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 can recover secret from any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shares.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A4A1F9-FF67-F944-966F-5E486BD34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4581128"/>
                <a:ext cx="7776864" cy="461665"/>
              </a:xfrm>
              <a:prstGeom prst="rect">
                <a:avLst/>
              </a:prstGeom>
              <a:blipFill>
                <a:blip r:embed="rId6"/>
                <a:stretch>
                  <a:fillRect l="-1305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6C49B9-3EC2-E34F-B0E3-047A093E0279}"/>
                  </a:ext>
                </a:extLst>
              </p:cNvPr>
              <p:cNvSpPr txBox="1"/>
              <p:nvPr/>
            </p:nvSpPr>
            <p:spPr>
              <a:xfrm>
                <a:off x="395536" y="5199583"/>
                <a:ext cx="7776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Security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 the distribution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𝑎𝑛𝑦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−1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shares is independent of the secret.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6C49B9-3EC2-E34F-B0E3-047A093E0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99583"/>
                <a:ext cx="7776864" cy="830997"/>
              </a:xfrm>
              <a:prstGeom prst="rect">
                <a:avLst/>
              </a:prstGeom>
              <a:blipFill>
                <a:blip r:embed="rId7"/>
                <a:stretch>
                  <a:fillRect l="-1305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1B86883-FFA7-7A4D-B031-B417341FA061}"/>
              </a:ext>
            </a:extLst>
          </p:cNvPr>
          <p:cNvSpPr txBox="1"/>
          <p:nvPr/>
        </p:nvSpPr>
        <p:spPr>
          <a:xfrm>
            <a:off x="395536" y="61653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noProof="0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need p to be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larger than the number of parties n.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2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/>
              <p:nvPr/>
            </p:nvSpPr>
            <p:spPr>
              <a:xfrm>
                <a:off x="1475656" y="4325312"/>
                <a:ext cx="5973750" cy="176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325312"/>
                <a:ext cx="5973750" cy="1767984"/>
              </a:xfrm>
              <a:prstGeom prst="rect">
                <a:avLst/>
              </a:prstGeom>
              <a:blipFill>
                <a:blip r:embed="rId3"/>
                <a:stretch>
                  <a:fillRect r="-849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B22F07A-2BBF-3C44-9F73-3E6F6CF2DC0F}"/>
              </a:ext>
            </a:extLst>
          </p:cNvPr>
          <p:cNvSpPr/>
          <p:nvPr/>
        </p:nvSpPr>
        <p:spPr>
          <a:xfrm>
            <a:off x="2339752" y="4325312"/>
            <a:ext cx="3096344" cy="1767984"/>
          </a:xfrm>
          <a:prstGeom prst="roundRect">
            <a:avLst/>
          </a:prstGeom>
          <a:solidFill>
            <a:schemeClr val="accent1">
              <a:alpha val="3575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611560" y="306896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Correctness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Vandermonde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matrices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Let’s look at shares of parties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blipFill>
                <a:blip r:embed="rId6"/>
                <a:stretch>
                  <a:fillRect l="-1292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/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-by-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Vandermonde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matrix</a:t>
                </a:r>
                <a:r>
                  <a:rPr kumimoji="0" lang="en-US" sz="2400" i="1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which is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invertible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blipFill>
                <a:blip r:embed="rId7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6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3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611560" y="306896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Correctness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Alternatively,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Lagrange interpolation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gives an explicit formula that recovers b.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40D87D-FDE1-324E-9AB8-DA7902523746}"/>
                  </a:ext>
                </a:extLst>
              </p:cNvPr>
              <p:cNvSpPr txBox="1"/>
              <p:nvPr/>
            </p:nvSpPr>
            <p:spPr>
              <a:xfrm>
                <a:off x="522149" y="4139377"/>
                <a:ext cx="7848872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𝑏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0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𝑡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(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)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40D87D-FDE1-324E-9AB8-DA7902523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49" y="4139377"/>
                <a:ext cx="7848872" cy="1169807"/>
              </a:xfrm>
              <a:prstGeom prst="rect">
                <a:avLst/>
              </a:prstGeom>
              <a:blipFill>
                <a:blip r:embed="rId5"/>
                <a:stretch>
                  <a:fillRect t="-96809" b="-1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1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/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blipFill>
                <a:blip r:embed="rId3"/>
                <a:stretch>
                  <a:fillRect t="-709" r="-77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611560" y="306896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Let’s look at shares of parties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blipFill>
                <a:blip r:embed="rId6"/>
                <a:stretch>
                  <a:fillRect l="-1292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/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−1)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-by-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Vandermonde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matrix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blipFill>
                <a:blip r:embed="rId7"/>
                <a:stretch>
                  <a:fillRect l="-74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/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blipFill>
                <a:blip r:embed="rId3"/>
                <a:stretch>
                  <a:fillRect t="-709" r="-77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Security: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For every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valu</a:t>
                </a:r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e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 there is a unique polynomial with constant term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and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blipFill>
                <a:blip r:embed="rId6"/>
                <a:stretch>
                  <a:fillRect l="-1062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/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−1)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-by-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Vandermonde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matrix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blipFill>
                <a:blip r:embed="rId7"/>
                <a:stretch>
                  <a:fillRect l="-74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8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3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Security: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For every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valu</a:t>
                </a:r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e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 there is a unique polynomial with constant term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and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blipFill>
                <a:blip r:embed="rId5"/>
                <a:stretch>
                  <a:fillRect l="-1062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BA8ED9-EF58-E345-92C2-A6543C243E93}"/>
                  </a:ext>
                </a:extLst>
              </p:cNvPr>
              <p:cNvSpPr txBox="1"/>
              <p:nvPr/>
            </p:nvSpPr>
            <p:spPr>
              <a:xfrm>
                <a:off x="539552" y="4182179"/>
                <a:ext cx="83529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Corollary: for every value of the secret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is equally likely given the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In other words, the secret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is perfectly hidden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shares.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BA8ED9-EF58-E345-92C2-A6543C243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82179"/>
                <a:ext cx="8352929" cy="1200329"/>
              </a:xfrm>
              <a:prstGeom prst="rect">
                <a:avLst/>
              </a:prstGeom>
              <a:blipFill>
                <a:blip r:embed="rId6"/>
                <a:stretch>
                  <a:fillRect l="-1062" t="-4211" r="-182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2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Tool 2: Oblivious Transfer</a:t>
            </a:r>
          </a:p>
        </p:txBody>
      </p:sp>
    </p:spTree>
    <p:extLst>
      <p:ext uri="{BB962C8B-B14F-4D97-AF65-F5344CB8AC3E}">
        <p14:creationId xmlns:p14="http://schemas.microsoft.com/office/powerpoint/2010/main" val="3497127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Oblivious Transfer (OT)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Sender holds two bits/strings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blipFill>
                <a:blip r:embed="rId6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Receiver holds a 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blipFill>
                <a:blip r:embed="rId7"/>
                <a:stretch>
                  <a:fillRect l="-927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Receiver should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, sender should learn nothing. 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blipFill>
                <a:blip r:embed="rId8"/>
                <a:stretch>
                  <a:fillRect l="-881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41">
            <a:extLst>
              <a:ext uri="{FF2B5EF4-FFF2-40B4-BE49-F238E27FC236}">
                <a16:creationId xmlns:a16="http://schemas.microsoft.com/office/drawing/2014/main" id="{08ABA92F-969F-3F4E-8931-EA61057F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996356"/>
            <a:ext cx="7157392" cy="81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000" dirty="0"/>
              <a:t>(We will consider </a:t>
            </a:r>
            <a:r>
              <a:rPr lang="en-US" altLang="en-US" sz="2000" b="1" dirty="0">
                <a:solidFill>
                  <a:srgbClr val="FF0000"/>
                </a:solidFill>
              </a:rPr>
              <a:t>honest-but-curious</a:t>
            </a:r>
            <a:r>
              <a:rPr lang="en-US" altLang="en-US" sz="2000" dirty="0"/>
              <a:t> adversaries; formal definition in a little bit…)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</p:spTree>
    <p:extLst>
      <p:ext uri="{BB962C8B-B14F-4D97-AF65-F5344CB8AC3E}">
        <p14:creationId xmlns:p14="http://schemas.microsoft.com/office/powerpoint/2010/main" val="30264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blipFill>
                <a:blip r:embed="rId4"/>
                <a:stretch>
                  <a:fillRect l="-1042" r="-875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blipFill>
                <a:blip r:embed="rId9"/>
                <a:stretch>
                  <a:fillRect l="-1042" r="-89583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5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5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B4A66F3-D090-3F4A-90CE-F21E997C590D}"/>
              </a:ext>
            </a:extLst>
          </p:cNvPr>
          <p:cNvGrpSpPr/>
          <p:nvPr/>
        </p:nvGrpSpPr>
        <p:grpSpPr>
          <a:xfrm>
            <a:off x="971600" y="3645024"/>
            <a:ext cx="1214314" cy="1062372"/>
            <a:chOff x="1632077" y="2144627"/>
            <a:chExt cx="1214314" cy="10623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BDFC293-5380-F240-B63B-FABBD3AF3E14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CD3E41-779D-4F46-91A5-E2057562F425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0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B5E568-8B22-BC40-B1A5-F7F82366A3A1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41" name="Rectangle 3">
            <a:extLst>
              <a:ext uri="{FF2B5EF4-FFF2-40B4-BE49-F238E27FC236}">
                <a16:creationId xmlns:a16="http://schemas.microsoft.com/office/drawing/2014/main" id="{C0355E1D-0B05-184A-94B9-CD6B39B1A9A1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Bob gets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=1, and 0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=0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blipFill>
                <a:blip r:embed="rId11"/>
                <a:stretch>
                  <a:fillRect l="-1867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EFF9B09-66D2-A24C-8100-E120FCF78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521188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Here is a way to write the OT selection function: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w</a:t>
                </a:r>
                <a:r>
                  <a:rPr lang="en-US" altLang="en-US" sz="2400" b="0" dirty="0"/>
                  <a:t>hich, in this case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altLang="en-US" sz="2400" b="0" dirty="0"/>
                  <a:t>.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blipFill>
                <a:blip r:embed="rId13"/>
                <a:stretch>
                  <a:fillRect l="-197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7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2" grpId="1"/>
      <p:bldP spid="44" grpId="0"/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9BE0A6B-0AC7-F549-884F-48878C0A7249}"/>
              </a:ext>
            </a:extLst>
          </p:cNvPr>
          <p:cNvSpPr/>
          <p:nvPr/>
        </p:nvSpPr>
        <p:spPr>
          <a:xfrm>
            <a:off x="899592" y="1126679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$X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55EA4B6-0FC0-B744-936A-B6C83E4A81EB}"/>
              </a:ext>
            </a:extLst>
          </p:cNvPr>
          <p:cNvSpPr/>
          <p:nvPr/>
        </p:nvSpPr>
        <p:spPr>
          <a:xfrm>
            <a:off x="6444208" y="1042116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4F28D4D-9DA2-0F49-AE4F-F8AAFBFAB6B4}"/>
              </a:ext>
            </a:extLst>
          </p:cNvPr>
          <p:cNvSpPr txBox="1">
            <a:spLocks noChangeArrowheads="1"/>
          </p:cNvSpPr>
          <p:nvPr/>
        </p:nvSpPr>
        <p:spPr>
          <a:xfrm>
            <a:off x="-756592" y="3796411"/>
            <a:ext cx="10363200" cy="769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itchFamily="34" charset="0"/>
              </a:rPr>
              <a:t>Who is richer?</a:t>
            </a:r>
          </a:p>
        </p:txBody>
      </p:sp>
      <p:pic>
        <p:nvPicPr>
          <p:cNvPr id="9" name="Picture 8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E6AF14F-AD89-4142-B234-C9E725AF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204838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0F580E-8791-474C-83D1-6AF40F99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9301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4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1F252F-2222-7546-A8B6-38A7328DF13B}"/>
              </a:ext>
            </a:extLst>
          </p:cNvPr>
          <p:cNvCxnSpPr>
            <a:cxnSpLocks/>
          </p:cNvCxnSpPr>
          <p:nvPr/>
        </p:nvCxnSpPr>
        <p:spPr>
          <a:xfrm flipH="1">
            <a:off x="1616088" y="2661023"/>
            <a:ext cx="219608" cy="74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F1BF9B-0EAD-6245-93C5-8B1EC565709D}"/>
              </a:ext>
            </a:extLst>
          </p:cNvPr>
          <p:cNvCxnSpPr>
            <a:cxnSpLocks/>
          </p:cNvCxnSpPr>
          <p:nvPr/>
        </p:nvCxnSpPr>
        <p:spPr>
          <a:xfrm flipH="1">
            <a:off x="6663231" y="2636912"/>
            <a:ext cx="933105" cy="71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and 0 elsewhere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  <a:blipFill>
                <a:blip r:embed="rId8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3429000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onwards</a:t>
                </a: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  <a:blipFill>
                <a:blip r:embed="rId15"/>
                <a:stretch>
                  <a:fillRect l="-116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3400262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  <a:blipFill>
                <a:blip r:embed="rId23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C72B3362-9E71-BD4C-A5D9-B8453C0A339B}"/>
              </a:ext>
            </a:extLst>
          </p:cNvPr>
          <p:cNvSpPr txBox="1">
            <a:spLocks noChangeArrowheads="1"/>
          </p:cNvSpPr>
          <p:nvPr/>
        </p:nvSpPr>
        <p:spPr>
          <a:xfrm>
            <a:off x="897032" y="5860746"/>
            <a:ext cx="7131352" cy="90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itchFamily="34" charset="0"/>
              </a:rPr>
              <a:t>Compute each AND individually and sum it up?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D0C31CF-B511-0E46-823C-F55953E4C8D9}"/>
              </a:ext>
            </a:extLst>
          </p:cNvPr>
          <p:cNvCxnSpPr/>
          <p:nvPr/>
        </p:nvCxnSpPr>
        <p:spPr>
          <a:xfrm>
            <a:off x="1115616" y="6309320"/>
            <a:ext cx="648072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55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Detour: 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Secret-Shared-AND</a:t>
                </a: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FE8CF83-45C4-1D4E-B45D-C9BCAED4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BFE6B2F-2F5F-D148-8C23-57A87DC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/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/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b="0" dirty="0"/>
                  <a:t>, Bob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s.t.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  <a:blipFill>
                <a:blip r:embed="rId8"/>
                <a:stretch>
                  <a:fillRect t="-2703" b="-6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D4296-D824-6A48-982E-BEA4F29193CE}"/>
              </a:ext>
            </a:extLst>
          </p:cNvPr>
          <p:cNvGrpSpPr/>
          <p:nvPr/>
        </p:nvGrpSpPr>
        <p:grpSpPr>
          <a:xfrm>
            <a:off x="467544" y="3645024"/>
            <a:ext cx="1800200" cy="1062372"/>
            <a:chOff x="1632077" y="2144627"/>
            <a:chExt cx="1800200" cy="106237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90B11-0178-FE49-AC32-56DC8A039252}"/>
                </a:ext>
              </a:extLst>
            </p:cNvPr>
            <p:cNvSpPr/>
            <p:nvPr/>
          </p:nvSpPr>
          <p:spPr>
            <a:xfrm>
              <a:off x="1634659" y="2245671"/>
              <a:ext cx="1613021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5899E0-CA21-A84D-A7F8-541099A6FC51}"/>
                </a:ext>
              </a:extLst>
            </p:cNvPr>
            <p:cNvCxnSpPr>
              <a:cxnSpLocks/>
              <a:stCxn id="64" idx="1"/>
              <a:endCxn id="64" idx="3"/>
            </p:cNvCxnSpPr>
            <p:nvPr/>
          </p:nvCxnSpPr>
          <p:spPr>
            <a:xfrm>
              <a:off x="1634659" y="2706692"/>
              <a:ext cx="1613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1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E44567-96B5-B54B-8B9A-E4F9BBCA3EA6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5C70837D-2C1B-724A-962A-0C7BB25ED3F8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5D6902-8302-8E49-957C-22B60B19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30025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Bob gets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F8ED8594-8BFB-5445-98D3-F248266D95BB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  <a:blipFill>
                <a:blip r:embed="rId1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  <a:blipFill>
                <a:blip r:embed="rId1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/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  <a:blipFill>
                <a:blip r:embed="rId1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/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  <a:blipFill>
                <a:blip r:embed="rId1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Alice outputs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blipFill>
                <a:blip r:embed="rId17"/>
                <a:stretch>
                  <a:fillRect l="-112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1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  <p:bldP spid="4" grpId="0"/>
      <p:bldP spid="5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6347792"/>
                <a:ext cx="816995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i="1" dirty="0"/>
                  <a:t>Check (correctness):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nary>
                          <m:naryPr>
                            <m:chr m:val="⨁"/>
                            <m:subHide m:val="on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nary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  <m:sub/>
                    </m:sSub>
                    <m:d>
                      <m:dPr>
                        <m:begChr m:val="⟨"/>
                        <m:endChr m:val="⟩"/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6347792"/>
                <a:ext cx="8169952" cy="609600"/>
              </a:xfrm>
              <a:prstGeom prst="rect">
                <a:avLst/>
              </a:prstGeom>
              <a:blipFill>
                <a:blip r:embed="rId25"/>
                <a:stretch>
                  <a:fillRect l="-1242" t="-57143" b="-10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C8D18B6-302D-EB40-B991-B38A5CC6F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843736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3</a:t>
                </a:r>
                <a:r>
                  <a:rPr lang="en-US" altLang="en-US" sz="2400" b="0" dirty="0"/>
                  <a:t>. Alice reveals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en-US" sz="2400" dirty="0"/>
                  <a:t> and Bob reveals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C8D18B6-302D-EB40-B991-B38A5CC6F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843736"/>
                <a:ext cx="8182939" cy="609600"/>
              </a:xfrm>
              <a:prstGeom prst="rect">
                <a:avLst/>
              </a:prstGeom>
              <a:blipFill>
                <a:blip r:embed="rId26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2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17241FE8-41DF-C44B-8681-334208B1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24" y="6093296"/>
            <a:ext cx="87590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Check (privacy): Alice &amp; Bob get a bunch of random bits.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2467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“OT is Complete”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107335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 (lec18-19):</a:t>
            </a:r>
            <a:r>
              <a:rPr lang="en-US" sz="3200" b="0" dirty="0"/>
              <a:t> OT can solve not just love and money, but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(and multi-party) problem efficiently.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Defining Security: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Ideal/Real Paradigm</a:t>
            </a:r>
          </a:p>
        </p:txBody>
      </p:sp>
    </p:spTree>
    <p:extLst>
      <p:ext uri="{BB962C8B-B14F-4D97-AF65-F5344CB8AC3E}">
        <p14:creationId xmlns:p14="http://schemas.microsoft.com/office/powerpoint/2010/main" val="235550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1">
            <a:extLst>
              <a:ext uri="{FF2B5EF4-FFF2-40B4-BE49-F238E27FC236}">
                <a16:creationId xmlns:a16="http://schemas.microsoft.com/office/drawing/2014/main" id="{BCFD95B9-BD16-D54E-9F6E-85F497405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6" y="1524767"/>
            <a:ext cx="1749716" cy="9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0000FF"/>
                </a:solidFill>
              </a:rPr>
              <a:t>REAL WORLD:</a:t>
            </a: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B129C582-767B-7E49-9ABC-9B372624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3" y="4643510"/>
            <a:ext cx="1749716" cy="9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FF0000"/>
                </a:solidFill>
              </a:rPr>
              <a:t>IDEAL WORLD:</a:t>
            </a:r>
          </a:p>
        </p:txBody>
      </p:sp>
      <p:pic>
        <p:nvPicPr>
          <p:cNvPr id="20" name="Picture 19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E722C48-FF5D-C845-A4E3-5B94D432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66" y="569133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2224C95-4270-6E47-988A-3DDC9558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80" y="5602929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5580F-E962-4148-BA20-A3BFBB4C6E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69507"/>
            <a:ext cx="1078254" cy="10668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3AC5B4-8CBC-2C44-9B74-063253F3BD0A}"/>
              </a:ext>
            </a:extLst>
          </p:cNvPr>
          <p:cNvCxnSpPr/>
          <p:nvPr/>
        </p:nvCxnSpPr>
        <p:spPr>
          <a:xfrm>
            <a:off x="0" y="4221088"/>
            <a:ext cx="925252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ECD922-420C-184A-9A9E-6D2C8CECFC22}"/>
              </a:ext>
            </a:extLst>
          </p:cNvPr>
          <p:cNvGrpSpPr/>
          <p:nvPr/>
        </p:nvGrpSpPr>
        <p:grpSpPr>
          <a:xfrm>
            <a:off x="2659578" y="4788671"/>
            <a:ext cx="3568606" cy="916607"/>
            <a:chOff x="2659578" y="4356623"/>
            <a:chExt cx="3568606" cy="91660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C9476F1-6A55-134F-A4A9-3DFEA7726BBF}"/>
                </a:ext>
              </a:extLst>
            </p:cNvPr>
            <p:cNvCxnSpPr/>
            <p:nvPr/>
          </p:nvCxnSpPr>
          <p:spPr>
            <a:xfrm flipV="1">
              <a:off x="2679703" y="4883104"/>
              <a:ext cx="820688" cy="390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BC9D63-0B07-6C4E-B8B2-447ABDC0CD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1073873" cy="41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6D7284-585D-D043-9DE8-8C495DA16861}"/>
              </a:ext>
            </a:extLst>
          </p:cNvPr>
          <p:cNvGrpSpPr/>
          <p:nvPr/>
        </p:nvGrpSpPr>
        <p:grpSpPr>
          <a:xfrm>
            <a:off x="2751998" y="5425087"/>
            <a:ext cx="3186159" cy="884233"/>
            <a:chOff x="2751998" y="4993039"/>
            <a:chExt cx="3186159" cy="88423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93EDFFF-FAA3-CE4A-AF03-AA432CBDEC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792" y="5419428"/>
              <a:ext cx="820057" cy="457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58">
                  <a:extLst>
                    <a:ext uri="{FF2B5EF4-FFF2-40B4-BE49-F238E27FC236}">
                      <a16:creationId xmlns:a16="http://schemas.microsoft.com/office/drawing/2014/main" id="{551EE3C2-7F7A-1A43-8010-51DE89C4E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603457">
                  <a:off x="2751998" y="5201219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58">
                  <a:extLst>
                    <a:ext uri="{FF2B5EF4-FFF2-40B4-BE49-F238E27FC236}">
                      <a16:creationId xmlns:a16="http://schemas.microsoft.com/office/drawing/2014/main" id="{551EE3C2-7F7A-1A43-8010-51DE89C4E3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603457">
                  <a:off x="2751998" y="5201219"/>
                  <a:ext cx="538429" cy="609600"/>
                </a:xfrm>
                <a:prstGeom prst="rect">
                  <a:avLst/>
                </a:prstGeom>
                <a:blipFill>
                  <a:blip r:embed="rId10"/>
                  <a:stretch>
                    <a:fillRect t="-27692" r="-650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297FE21-7CDA-7C46-B69D-A04D14F0542D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49" y="5419428"/>
              <a:ext cx="1086008" cy="4347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58">
                  <a:extLst>
                    <a:ext uri="{FF2B5EF4-FFF2-40B4-BE49-F238E27FC236}">
                      <a16:creationId xmlns:a16="http://schemas.microsoft.com/office/drawing/2014/main" id="{B7AECF4A-862D-5C44-8A91-6B7AB5231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19560">
                  <a:off x="4985604" y="4993039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58">
                  <a:extLst>
                    <a:ext uri="{FF2B5EF4-FFF2-40B4-BE49-F238E27FC236}">
                      <a16:creationId xmlns:a16="http://schemas.microsoft.com/office/drawing/2014/main" id="{B7AECF4A-862D-5C44-8A91-6B7AB5231D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219560">
                  <a:off x="4985604" y="4993039"/>
                  <a:ext cx="538429" cy="609600"/>
                </a:xfrm>
                <a:prstGeom prst="rect">
                  <a:avLst/>
                </a:prstGeom>
                <a:blipFill>
                  <a:blip r:embed="rId11"/>
                  <a:stretch>
                    <a:fillRect r="-70690" b="-274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ectangle 58">
            <a:extLst>
              <a:ext uri="{FF2B5EF4-FFF2-40B4-BE49-F238E27FC236}">
                <a16:creationId xmlns:a16="http://schemas.microsoft.com/office/drawing/2014/main" id="{BD682F53-0758-0640-8260-C3247151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061" y="3916288"/>
            <a:ext cx="66782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endParaRPr lang="en-US" altLang="en-US" sz="4400" dirty="0">
              <a:solidFill>
                <a:srgbClr val="0000CC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9CEC24-5FB3-2645-97CF-0824E8A6DC45}"/>
              </a:ext>
            </a:extLst>
          </p:cNvPr>
          <p:cNvSpPr/>
          <p:nvPr/>
        </p:nvSpPr>
        <p:spPr>
          <a:xfrm>
            <a:off x="4317268" y="1432424"/>
            <a:ext cx="3839963" cy="2573496"/>
          </a:xfrm>
          <a:prstGeom prst="rect">
            <a:avLst/>
          </a:prstGeom>
          <a:solidFill>
            <a:schemeClr val="bg1">
              <a:alpha val="849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BBE7A1-6232-A546-88F7-D11C3661E8BB}"/>
              </a:ext>
            </a:extLst>
          </p:cNvPr>
          <p:cNvSpPr/>
          <p:nvPr/>
        </p:nvSpPr>
        <p:spPr>
          <a:xfrm>
            <a:off x="5073817" y="4318248"/>
            <a:ext cx="3839963" cy="2573496"/>
          </a:xfrm>
          <a:prstGeom prst="rect">
            <a:avLst/>
          </a:prstGeom>
          <a:solidFill>
            <a:schemeClr val="bg1">
              <a:alpha val="849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" grpId="0" animBg="1"/>
      <p:bldP spid="36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blipFill>
                <a:blip r:embed="rId4"/>
                <a:stretch>
                  <a:fillRect l="-1042" r="-875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Alice should not learn anything more than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blipFill>
                <a:blip r:embed="rId5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98775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Bob should not learn anything more than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987752"/>
                <a:ext cx="8193924" cy="609600"/>
              </a:xfrm>
              <a:prstGeom prst="rect">
                <a:avLst/>
              </a:prstGeom>
              <a:blipFill>
                <a:blip r:embed="rId9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FEBD78E9-F92C-6945-8D6E-F393C309C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869160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Semi-honest Security: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0277CBC4-C0DE-7236-E667-1339B1EE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7" y="4857946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Security: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blipFill>
                <a:blip r:embed="rId10"/>
                <a:stretch>
                  <a:fillRect l="-1042" r="-89583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1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7"/>
                <a:stretch>
                  <a:fillRect l="-1294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265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7"/>
                <a:stretch>
                  <a:fillRect l="-1294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199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Sender’s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her random coins and the protocol messages.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8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38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Receiver’s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his random coins and the protocol messages.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9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228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531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Protocols</a:t>
            </a:r>
          </a:p>
        </p:txBody>
      </p:sp>
    </p:spTree>
    <p:extLst>
      <p:ext uri="{BB962C8B-B14F-4D97-AF65-F5344CB8AC3E}">
        <p14:creationId xmlns:p14="http://schemas.microsoft.com/office/powerpoint/2010/main" val="1436830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371703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Pick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altLang="en-US" sz="2400" dirty="0"/>
                  <a:t> and RSA exponent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blipFill>
                <a:blip r:embed="rId5"/>
                <a:stretch>
                  <a:fillRect l="-3465" r="-3465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blipFill>
                <a:blip r:embed="rId6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5013176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and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blipFill>
                <a:blip r:embed="rId7"/>
                <a:stretch>
                  <a:fillRect l="-2612" r="-4851" b="-5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5972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For concreteness, let’s use the RSA trapdoor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blipFill>
                <a:blip r:embed="rId10"/>
                <a:stretch>
                  <a:fillRect l="-2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6165304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one-time pad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using hardcore bits</a:t>
                </a:r>
              </a:p>
            </p:txBody>
          </p:sp>
        </mc:Choice>
        <mc:Fallback xmlns="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blipFill>
                <a:blip r:embed="rId13"/>
                <a:stretch>
                  <a:fillRect l="-227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Bob 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blipFill>
                <a:blip r:embed="rId15"/>
                <a:stretch>
                  <a:fillRect l="-2929" b="-6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7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/>
      <p:bldP spid="21" grpId="0"/>
      <p:bldP spid="25" grpId="0"/>
      <p:bldP spid="26" grpId="0"/>
      <p:bldP spid="27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Alice’s view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one of which is chosen randomly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sz="2400" dirty="0"/>
                  <a:t> and the other by raising a random number to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-</a:t>
                </a:r>
                <a:r>
                  <a:rPr lang="en-US" altLang="en-US" sz="2400" dirty="0" err="1"/>
                  <a:t>th</a:t>
                </a:r>
                <a:r>
                  <a:rPr lang="en-US" altLang="en-US" sz="2400" dirty="0"/>
                  <a:t> power. They look exactly the same!</a:t>
                </a: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blipFill>
                <a:blip r:embed="rId11"/>
                <a:stretch>
                  <a:fillRect l="-1361" r="-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981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83ED5178-49BD-D043-8205-F783764B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</p:spTree>
    <p:extLst>
      <p:ext uri="{BB962C8B-B14F-4D97-AF65-F5344CB8AC3E}">
        <p14:creationId xmlns:p14="http://schemas.microsoft.com/office/powerpoint/2010/main" val="268533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blipFill>
                <a:blip r:embed="rId4"/>
                <a:stretch>
                  <a:fillRect l="-1042" r="-875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5450160"/>
                <a:ext cx="914501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No (PPT) Alice* can learn anything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450160"/>
                <a:ext cx="9145016" cy="609600"/>
              </a:xfrm>
              <a:prstGeom prst="rect">
                <a:avLst/>
              </a:prstGeom>
              <a:blipFill>
                <a:blip r:embed="rId5"/>
                <a:stretch>
                  <a:fillRect l="-83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5987752"/>
                <a:ext cx="914501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No (PPT) Bob* can learn anything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987752"/>
                <a:ext cx="9145016" cy="609600"/>
              </a:xfrm>
              <a:prstGeom prst="rect">
                <a:avLst/>
              </a:prstGeom>
              <a:blipFill>
                <a:blip r:embed="rId9"/>
                <a:stretch>
                  <a:fillRect l="-83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1">
            <a:extLst>
              <a:ext uri="{FF2B5EF4-FFF2-40B4-BE49-F238E27FC236}">
                <a16:creationId xmlns:a16="http://schemas.microsoft.com/office/drawing/2014/main" id="{0277CBC4-C0DE-7236-E667-1339B1EE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857946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Malicious Security: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blipFill>
                <a:blip r:embed="rId10"/>
                <a:stretch>
                  <a:fillRect l="-1042" r="-89583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62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Assuming Bob is semi-honest, he 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uniformly at random, so the hardcore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altLang="en-US" sz="2400" dirty="0"/>
                  <a:t> is computationally hidden from him.</a:t>
                </a: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blipFill>
                <a:blip r:embed="rId11"/>
                <a:stretch>
                  <a:fillRect l="-1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258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AEFF504F-777F-0540-9701-30C6EA37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1C41AF-D68A-E6E6-F6E0-7CDC6F5F4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</p:spTree>
    <p:extLst>
      <p:ext uri="{BB962C8B-B14F-4D97-AF65-F5344CB8AC3E}">
        <p14:creationId xmlns:p14="http://schemas.microsoft.com/office/powerpoint/2010/main" val="2694387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2: from Oblivious PKE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C8BAE92E-3135-64B2-24BA-3F96AE227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783" y="1556792"/>
                <a:ext cx="8010834" cy="5040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A public-key encryption scheme (PKE) </a:t>
                </a:r>
                <a:r>
                  <a:rPr lang="en-US" altLang="en-US" sz="2400" dirty="0"/>
                  <a:t>where</a:t>
                </a:r>
                <a:r>
                  <a:rPr lang="en-US" altLang="en-US" sz="2400" b="1" dirty="0"/>
                  <a:t> </a:t>
                </a:r>
                <a:r>
                  <a:rPr lang="en-US" altLang="en-US" sz="2400" dirty="0"/>
                  <a:t>there is an oblivious public-key generation algorithm that outputs a random public key “without knowing” the secret key.</a:t>
                </a:r>
              </a:p>
              <a:p>
                <a:pPr algn="l"/>
                <a:endParaRPr lang="en-US" altLang="en-US" sz="2400" dirty="0"/>
              </a:p>
              <a:p>
                <a:pPr algn="l"/>
                <a:r>
                  <a:rPr lang="en-US" alt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OblivGen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algn="l"/>
                <a:endParaRPr lang="en-US" altLang="en-US" sz="2400" dirty="0"/>
              </a:p>
              <a:p>
                <a:pPr algn="l"/>
                <a:r>
                  <a:rPr lang="en-US" altLang="en-US" sz="2400" b="1" dirty="0"/>
                  <a:t>Security</a:t>
                </a:r>
                <a:r>
                  <a:rPr lang="en-US" altLang="en-US" sz="2400" dirty="0"/>
                  <a:t>: IND-CPA holds even given the randomness used by </a:t>
                </a:r>
                <a:r>
                  <a:rPr lang="en-US" altLang="en-US" sz="2400" dirty="0" err="1"/>
                  <a:t>OblivGen</a:t>
                </a:r>
                <a:r>
                  <a:rPr lang="en-US" altLang="en-US" sz="2400" dirty="0"/>
                  <a:t>.</a:t>
                </a:r>
              </a:p>
              <a:p>
                <a:pPr algn="l"/>
                <a:endParaRPr lang="en-US" altLang="en-US" sz="2400" dirty="0"/>
              </a:p>
              <a:p>
                <a:pPr algn="l"/>
                <a:r>
                  <a:rPr lang="en-US" altLang="en-US" sz="2400" b="1" dirty="0"/>
                  <a:t>Example</a:t>
                </a:r>
                <a:r>
                  <a:rPr lang="en-US" altLang="en-US" sz="2400" dirty="0"/>
                  <a:t>: for El Gamal encryption where the public key is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/>
                  <a:t> and the private key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OblivGen</a:t>
                </a:r>
                <a:r>
                  <a:rPr lang="en-US" altLang="en-US" sz="2400" dirty="0"/>
                  <a:t> simply outputs two random elements from the group.</a:t>
                </a:r>
              </a:p>
              <a:p>
                <a:pPr algn="l"/>
                <a:endParaRPr lang="en-US" altLang="en-US" sz="2400" dirty="0"/>
              </a:p>
            </p:txBody>
          </p:sp>
        </mc:Choice>
        <mc:Fallback xmlns=""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C8BAE92E-3135-64B2-24BA-3F96AE227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83" y="1556792"/>
                <a:ext cx="8010834" cy="5040560"/>
              </a:xfrm>
              <a:prstGeom prst="rect">
                <a:avLst/>
              </a:prstGeom>
              <a:blipFill>
                <a:blip r:embed="rId3"/>
                <a:stretch>
                  <a:fillRect l="-1108" r="-15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1">
            <a:extLst>
              <a:ext uri="{FF2B5EF4-FFF2-40B4-BE49-F238E27FC236}">
                <a16:creationId xmlns:a16="http://schemas.microsoft.com/office/drawing/2014/main" id="{3201962E-E2AD-6837-D4E9-34B08C9A5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240" y="2620560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8820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2: from Oblivious PKE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707904" y="3861048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6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612662" y="5122640"/>
            <a:ext cx="218766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EE61F0-2ADF-E866-1E0D-38532EE752CE}"/>
                  </a:ext>
                </a:extLst>
              </p:cNvPr>
              <p:cNvSpPr/>
              <p:nvPr/>
            </p:nvSpPr>
            <p:spPr>
              <a:xfrm>
                <a:off x="4114086" y="3198167"/>
                <a:ext cx="13283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EE61F0-2ADF-E866-1E0D-38532EE75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086" y="3198167"/>
                <a:ext cx="1328377" cy="461665"/>
              </a:xfrm>
              <a:prstGeom prst="rect">
                <a:avLst/>
              </a:prstGeom>
              <a:blipFill>
                <a:blip r:embed="rId7"/>
                <a:stretch>
                  <a:fillRect l="-952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C6426940-4BC0-F018-50BF-DAC8C9BEB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152" y="2780928"/>
                <a:ext cx="3393438" cy="1610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Generate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by running Gen.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by running </a:t>
                </a:r>
                <a:r>
                  <a:rPr lang="en-US" altLang="en-US" sz="2400" dirty="0" err="1"/>
                  <a:t>OblivGen</a:t>
                </a:r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C6426940-4BC0-F018-50BF-DAC8C9BEB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2780928"/>
                <a:ext cx="3393438" cy="1610584"/>
              </a:xfrm>
              <a:prstGeom prst="rect">
                <a:avLst/>
              </a:prstGeom>
              <a:blipFill>
                <a:blip r:embed="rId8"/>
                <a:stretch>
                  <a:fillRect l="-2612" t="-781" b="-70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187BFEE6-C808-D5DC-26FA-48E28CF1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696" y="4530824"/>
                <a:ext cx="27385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)</a:t>
                </a:r>
              </a:p>
            </p:txBody>
          </p:sp>
        </mc:Choice>
        <mc:Fallback xmlns="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187BFEE6-C808-D5DC-26FA-48E28CF189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696" y="4530824"/>
                <a:ext cx="2738533" cy="609600"/>
              </a:xfrm>
              <a:prstGeom prst="rect">
                <a:avLst/>
              </a:prstGeom>
              <a:blipFill>
                <a:blip r:embed="rId9"/>
                <a:stretch>
                  <a:fillRect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F859EAEA-28FE-DD5A-DD46-64070CBA1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9872" y="5068416"/>
                <a:ext cx="273839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F859EAEA-28FE-DD5A-DD46-64070CBA1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5068416"/>
                <a:ext cx="2738394" cy="609600"/>
              </a:xfrm>
              <a:prstGeom prst="rect">
                <a:avLst/>
              </a:prstGeom>
              <a:blipFill>
                <a:blip r:embed="rId10"/>
                <a:stretch>
                  <a:fillRect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F01AE46F-9B44-E6E9-855F-5ECB12698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152" y="5738192"/>
                <a:ext cx="334523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F01AE46F-9B44-E6E9-855F-5ECB12698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5738192"/>
                <a:ext cx="3345237" cy="609600"/>
              </a:xfrm>
              <a:prstGeom prst="rect">
                <a:avLst/>
              </a:prstGeom>
              <a:blipFill>
                <a:blip r:embed="rId11"/>
                <a:stretch>
                  <a:fillRect l="-2642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6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552" y="197768"/>
            <a:ext cx="9829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Many More Constructions of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2C4B54-93B9-5140-A107-1615C16150F1}"/>
              </a:ext>
            </a:extLst>
          </p:cNvPr>
          <p:cNvSpPr txBox="1">
            <a:spLocks noChangeArrowheads="1"/>
          </p:cNvSpPr>
          <p:nvPr/>
        </p:nvSpPr>
        <p:spPr>
          <a:xfrm>
            <a:off x="399220" y="2132856"/>
            <a:ext cx="863727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:</a:t>
            </a:r>
            <a:r>
              <a:rPr lang="en-US" sz="3200" b="0" dirty="0"/>
              <a:t> OT protocols can be constructed based on the hardnes</a:t>
            </a:r>
            <a:r>
              <a:rPr lang="en-US" sz="3200" dirty="0"/>
              <a:t>s of the Diffie-Hellman problem, factoring, quadratic </a:t>
            </a:r>
            <a:r>
              <a:rPr lang="en-US" sz="3200" dirty="0" err="1"/>
              <a:t>residuosity</a:t>
            </a:r>
            <a:r>
              <a:rPr lang="en-US" sz="3200" dirty="0"/>
              <a:t>, LWE, elliptic curve isogeny problem etc. etc.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26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2PC from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OT can solve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computation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35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733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668250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Want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If you can compute XOR and AND </a:t>
            </a:r>
            <a:r>
              <a:rPr lang="en-US" sz="2800" i="1" dirty="0">
                <a:solidFill>
                  <a:srgbClr val="0000FF"/>
                </a:solidFill>
                <a:cs typeface="Arial"/>
              </a:rPr>
              <a:t>in the appropriate sense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you can compute everything.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4FA374-0B0E-4540-B00E-4B2B80440141}"/>
              </a:ext>
            </a:extLst>
          </p:cNvPr>
          <p:cNvGrpSpPr/>
          <p:nvPr/>
        </p:nvGrpSpPr>
        <p:grpSpPr>
          <a:xfrm>
            <a:off x="2321024" y="4915644"/>
            <a:ext cx="4316031" cy="624635"/>
            <a:chOff x="2321024" y="4915644"/>
            <a:chExt cx="4316031" cy="624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D1760166-AA8D-134B-9455-707961D1B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024" y="5091539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056B7730-CB3E-954C-BD3D-08B50D26C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09" y="5084022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E8605240-BCC1-6844-91A1-AA9549B22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48" y="506153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6BE7D576-250B-2346-9E4E-AD6115863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95" y="50815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05C7ED-990C-E94D-B375-504866DEC607}"/>
              </a:ext>
            </a:extLst>
          </p:cNvPr>
          <p:cNvGrpSpPr/>
          <p:nvPr/>
        </p:nvGrpSpPr>
        <p:grpSpPr>
          <a:xfrm>
            <a:off x="4618317" y="2170019"/>
            <a:ext cx="2724813" cy="609600"/>
            <a:chOff x="4618317" y="2170019"/>
            <a:chExt cx="2724813" cy="6096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E8123D50-3D0F-6840-8C24-5EA3350C8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8317" y="2170019"/>
                  <a:ext cx="2724813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E8123D50-3D0F-6840-8C24-5EA3350C8C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8317" y="2170019"/>
                  <a:ext cx="2724813" cy="609600"/>
                </a:xfrm>
                <a:prstGeom prst="rect">
                  <a:avLst/>
                </a:prstGeom>
                <a:blipFill>
                  <a:blip r:embed="rId12"/>
                  <a:stretch>
                    <a:fillRect l="-67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65C23A2C-4A59-364E-AB6E-D971F9D94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966" y="2318446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E3F93FEF-31F2-AE4D-A2F6-8C875E796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95" y="2316664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09CECB6-3851-A143-8EAF-E79FD16D4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8987" y="3140573"/>
                <a:ext cx="1579481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09CECB6-3851-A143-8EAF-E79FD16D4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8987" y="3140573"/>
                <a:ext cx="1579481" cy="609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EBF5E179-B691-4C48-B3DB-3128D42BC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6096" y="3130449"/>
                <a:ext cx="20162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EBF5E179-B691-4C48-B3DB-3128D42BC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3130449"/>
                <a:ext cx="2016224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928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3" grpId="0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Recap: 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Secret-Shared-AND</a:t>
                </a: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FE8CF83-45C4-1D4E-B45D-C9BCAED4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BFE6B2F-2F5F-D148-8C23-57A87DC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/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/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b="0" dirty="0"/>
                  <a:t>, Bob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s.t.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  <a:blipFill>
                <a:blip r:embed="rId8"/>
                <a:stretch>
                  <a:fillRect t="-2703" b="-6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D4296-D824-6A48-982E-BEA4F29193CE}"/>
              </a:ext>
            </a:extLst>
          </p:cNvPr>
          <p:cNvGrpSpPr/>
          <p:nvPr/>
        </p:nvGrpSpPr>
        <p:grpSpPr>
          <a:xfrm>
            <a:off x="467544" y="3645024"/>
            <a:ext cx="1800200" cy="1062372"/>
            <a:chOff x="1632077" y="2144627"/>
            <a:chExt cx="1800200" cy="106237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90B11-0178-FE49-AC32-56DC8A039252}"/>
                </a:ext>
              </a:extLst>
            </p:cNvPr>
            <p:cNvSpPr/>
            <p:nvPr/>
          </p:nvSpPr>
          <p:spPr>
            <a:xfrm>
              <a:off x="1634659" y="2245671"/>
              <a:ext cx="1613021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5899E0-CA21-A84D-A7F8-541099A6FC51}"/>
                </a:ext>
              </a:extLst>
            </p:cNvPr>
            <p:cNvCxnSpPr>
              <a:cxnSpLocks/>
              <a:stCxn id="64" idx="1"/>
              <a:endCxn id="64" idx="3"/>
            </p:cNvCxnSpPr>
            <p:nvPr/>
          </p:nvCxnSpPr>
          <p:spPr>
            <a:xfrm>
              <a:off x="1634659" y="2706692"/>
              <a:ext cx="1613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⨁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blipFill>
                  <a:blip r:embed="rId10"/>
                  <a:stretch>
                    <a:fillRect b="-40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8224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3792996"/>
                <a:ext cx="2582802" cy="609600"/>
              </a:xfrm>
              <a:prstGeom prst="rect">
                <a:avLst/>
              </a:prstGeom>
              <a:blipFill>
                <a:blip r:embed="rId11"/>
                <a:stretch>
                  <a:fillRect l="-3431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E44567-96B5-B54B-8B9A-E4F9BBCA3EA6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5C70837D-2C1B-724A-962A-0C7BB25ED3F8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5D6902-8302-8E49-957C-22B60B19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30025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Bob gets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F8ED8594-8BFB-5445-98D3-F248266D95BB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  <a:blipFill>
                <a:blip r:embed="rId1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  <a:blipFill>
                <a:blip r:embed="rId1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/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  <a:blipFill>
                <a:blip r:embed="rId1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/>
              <p:nvPr/>
            </p:nvSpPr>
            <p:spPr>
              <a:xfrm>
                <a:off x="6863861" y="6001457"/>
                <a:ext cx="1351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6001457"/>
                <a:ext cx="1351139" cy="461665"/>
              </a:xfrm>
              <a:prstGeom prst="rect">
                <a:avLst/>
              </a:prstGeom>
              <a:blipFill>
                <a:blip r:embed="rId1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Alice outputs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blipFill>
                <a:blip r:embed="rId17"/>
                <a:stretch>
                  <a:fillRect l="-112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2E76D-BC51-1443-BE37-4AB4693B90FD}"/>
                  </a:ext>
                </a:extLst>
              </p:cNvPr>
              <p:cNvSpPr/>
              <p:nvPr/>
            </p:nvSpPr>
            <p:spPr>
              <a:xfrm>
                <a:off x="8070752" y="6003992"/>
                <a:ext cx="804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2E76D-BC51-1443-BE37-4AB4693B9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52" y="6003992"/>
                <a:ext cx="80477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8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2" grpId="0"/>
      <p:bldP spid="73" grpId="0"/>
      <p:bldP spid="4" grpId="0"/>
      <p:bldP spid="5" grpId="0"/>
      <p:bldP spid="78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9">
            <a:extLst>
              <a:ext uri="{FF2B5EF4-FFF2-40B4-BE49-F238E27FC236}">
                <a16:creationId xmlns:a16="http://schemas.microsoft.com/office/drawing/2014/main" id="{23680047-AEAD-7A4A-85BD-CB28D60C1233}"/>
              </a:ext>
            </a:extLst>
          </p:cNvPr>
          <p:cNvGrpSpPr>
            <a:grpSpLocks/>
          </p:cNvGrpSpPr>
          <p:nvPr/>
        </p:nvGrpSpPr>
        <p:grpSpPr bwMode="auto">
          <a:xfrm>
            <a:off x="1868645" y="2420888"/>
            <a:ext cx="4176717" cy="3124200"/>
            <a:chOff x="2522" y="2448"/>
            <a:chExt cx="2631" cy="1968"/>
          </a:xfrm>
        </p:grpSpPr>
        <p:pic>
          <p:nvPicPr>
            <p:cNvPr id="19" name="Picture 63" descr="xorg">
              <a:extLst>
                <a:ext uri="{FF2B5EF4-FFF2-40B4-BE49-F238E27FC236}">
                  <a16:creationId xmlns:a16="http://schemas.microsoft.com/office/drawing/2014/main" id="{EB31E5E7-174A-7842-BD92-35147EA81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7" descr="andg">
              <a:extLst>
                <a:ext uri="{FF2B5EF4-FFF2-40B4-BE49-F238E27FC236}">
                  <a16:creationId xmlns:a16="http://schemas.microsoft.com/office/drawing/2014/main" id="{AB50F755-EE49-0440-9E7F-B59A5238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8">
              <a:extLst>
                <a:ext uri="{FF2B5EF4-FFF2-40B4-BE49-F238E27FC236}">
                  <a16:creationId xmlns:a16="http://schemas.microsoft.com/office/drawing/2014/main" id="{7B125856-EED5-B442-9E80-C79F49C6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8B7CB384-BC68-8244-ACA6-E3257E46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78" descr="andg">
              <a:extLst>
                <a:ext uri="{FF2B5EF4-FFF2-40B4-BE49-F238E27FC236}">
                  <a16:creationId xmlns:a16="http://schemas.microsoft.com/office/drawing/2014/main" id="{386C0297-8D88-4041-B3FF-3F58EC5D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ine 79">
              <a:extLst>
                <a:ext uri="{FF2B5EF4-FFF2-40B4-BE49-F238E27FC236}">
                  <a16:creationId xmlns:a16="http://schemas.microsoft.com/office/drawing/2014/main" id="{7CF85EC4-5ADF-5C43-987B-4E85EC70E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5" name="Line 80">
              <a:extLst>
                <a:ext uri="{FF2B5EF4-FFF2-40B4-BE49-F238E27FC236}">
                  <a16:creationId xmlns:a16="http://schemas.microsoft.com/office/drawing/2014/main" id="{CE64ADBD-446C-EB4E-981B-BCC94F4E5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6" name="Rectangle 81">
              <a:extLst>
                <a:ext uri="{FF2B5EF4-FFF2-40B4-BE49-F238E27FC236}">
                  <a16:creationId xmlns:a16="http://schemas.microsoft.com/office/drawing/2014/main" id="{51501E80-7AA2-024F-9124-31C2EAC3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85">
              <a:extLst>
                <a:ext uri="{FF2B5EF4-FFF2-40B4-BE49-F238E27FC236}">
                  <a16:creationId xmlns:a16="http://schemas.microsoft.com/office/drawing/2014/main" id="{CAF12DDC-0AF5-CD47-A9D7-0C2AEB61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Alice and Bob each have a bit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82095C-A920-5D47-A1D2-D1AFE06C9D84}"/>
              </a:ext>
            </a:extLst>
          </p:cNvPr>
          <p:cNvGrpSpPr/>
          <p:nvPr/>
        </p:nvGrpSpPr>
        <p:grpSpPr>
          <a:xfrm>
            <a:off x="1491903" y="4930679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Picture 36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F31AFEFA-4E43-F943-8B51-4AD784DE2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F931DFDC-C27C-B048-A45C-955B05824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71EF63-DA38-594B-A294-8CAF751E1F0D}"/>
              </a:ext>
            </a:extLst>
          </p:cNvPr>
          <p:cNvGrpSpPr/>
          <p:nvPr/>
        </p:nvGrpSpPr>
        <p:grpSpPr>
          <a:xfrm>
            <a:off x="2578735" y="4953996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E2751E-19D5-004D-A2AA-88784AAC8C94}"/>
              </a:ext>
            </a:extLst>
          </p:cNvPr>
          <p:cNvGrpSpPr/>
          <p:nvPr/>
        </p:nvGrpSpPr>
        <p:grpSpPr>
          <a:xfrm>
            <a:off x="4492030" y="4898438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3">
            <a:extLst>
              <a:ext uri="{FF2B5EF4-FFF2-40B4-BE49-F238E27FC236}">
                <a16:creationId xmlns:a16="http://schemas.microsoft.com/office/drawing/2014/main" id="{37AF98EB-860C-1E46-A1B6-A87460736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6090130"/>
            <a:ext cx="3520795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Base Case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Input wires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AA4B22D8-8B46-A749-A2C5-52DAD8B6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248" y="1995842"/>
            <a:ext cx="3520795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XOR gate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</a:t>
            </a:r>
            <a:br>
              <a:rPr lang="en-US" sz="2800" dirty="0">
                <a:solidFill>
                  <a:srgbClr val="000000"/>
                </a:solidFill>
                <a:cs typeface="Arial"/>
              </a:rPr>
            </a:br>
            <a:r>
              <a:rPr lang="en-US" sz="2800" dirty="0">
                <a:solidFill>
                  <a:srgbClr val="000000"/>
                </a:solidFill>
                <a:cs typeface="Arial"/>
              </a:rPr>
              <a:t>Locally XOR the shares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D7321-04C1-6B4C-9BF5-F81EF06526B5}"/>
              </a:ext>
            </a:extLst>
          </p:cNvPr>
          <p:cNvGrpSpPr/>
          <p:nvPr/>
        </p:nvGrpSpPr>
        <p:grpSpPr>
          <a:xfrm>
            <a:off x="5246812" y="3035424"/>
            <a:ext cx="845237" cy="609600"/>
            <a:chOff x="5246812" y="3035424"/>
            <a:chExt cx="845237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41">
                  <a:extLst>
                    <a:ext uri="{FF2B5EF4-FFF2-40B4-BE49-F238E27FC236}">
                      <a16:creationId xmlns:a16="http://schemas.microsoft.com/office/drawing/2014/main" id="{B92D270B-5DCC-F341-87D9-17F4C2B45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812" y="303542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1" name="Rectangle 41">
                  <a:extLst>
                    <a:ext uri="{FF2B5EF4-FFF2-40B4-BE49-F238E27FC236}">
                      <a16:creationId xmlns:a16="http://schemas.microsoft.com/office/drawing/2014/main" id="{B92D270B-5DCC-F341-87D9-17F4C2B45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6812" y="3035424"/>
                  <a:ext cx="489296" cy="6096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6" name="Picture 65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9302A83E-ECB8-9E4D-89C9-96F3E4384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232" y="3194386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78CBCA-1780-9247-8737-82C3EDEB751C}"/>
              </a:ext>
            </a:extLst>
          </p:cNvPr>
          <p:cNvGrpSpPr/>
          <p:nvPr/>
        </p:nvGrpSpPr>
        <p:grpSpPr>
          <a:xfrm>
            <a:off x="5240134" y="3522183"/>
            <a:ext cx="792286" cy="609600"/>
            <a:chOff x="5240134" y="3522183"/>
            <a:chExt cx="792286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41">
                  <a:extLst>
                    <a:ext uri="{FF2B5EF4-FFF2-40B4-BE49-F238E27FC236}">
                      <a16:creationId xmlns:a16="http://schemas.microsoft.com/office/drawing/2014/main" id="{CC860622-C5EB-9647-BD64-56D9F5B92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0134" y="352218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5" name="Rectangle 41">
                  <a:extLst>
                    <a:ext uri="{FF2B5EF4-FFF2-40B4-BE49-F238E27FC236}">
                      <a16:creationId xmlns:a16="http://schemas.microsoft.com/office/drawing/2014/main" id="{CC860622-C5EB-9647-BD64-56D9F5B92E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0134" y="3522183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7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99C1D928-DEB1-F548-BDEB-370BBD68C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860" y="3663536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4D5AB-85E9-8D46-877F-E2D6BC3550EE}"/>
              </a:ext>
            </a:extLst>
          </p:cNvPr>
          <p:cNvGrpSpPr/>
          <p:nvPr/>
        </p:nvGrpSpPr>
        <p:grpSpPr>
          <a:xfrm>
            <a:off x="4407060" y="4899387"/>
            <a:ext cx="1440160" cy="609600"/>
            <a:chOff x="4407060" y="4899387"/>
            <a:chExt cx="1440160" cy="6096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E9C0B3F-90EF-D641-A507-CD4F869461C5}"/>
                </a:ext>
              </a:extLst>
            </p:cNvPr>
            <p:cNvSpPr/>
            <p:nvPr/>
          </p:nvSpPr>
          <p:spPr>
            <a:xfrm>
              <a:off x="4407060" y="5008921"/>
              <a:ext cx="1440160" cy="4180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315706AD-A7DC-054A-8F6D-2495E80EE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315706AD-A7DC-054A-8F6D-2495E80EEC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blipFill>
                  <a:blip r:embed="rId16"/>
                  <a:stretch>
                    <a:fillRect l="-5000" r="-7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F56827-DE55-6F48-8E56-4DE9F9D5AD5D}"/>
              </a:ext>
            </a:extLst>
          </p:cNvPr>
          <p:cNvGrpSpPr/>
          <p:nvPr/>
        </p:nvGrpSpPr>
        <p:grpSpPr>
          <a:xfrm>
            <a:off x="4407060" y="5343905"/>
            <a:ext cx="1440160" cy="609600"/>
            <a:chOff x="4407060" y="4899387"/>
            <a:chExt cx="1440160" cy="6096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C7FBD15E-5BF2-6E43-B5B9-1C7D6478A13C}"/>
                </a:ext>
              </a:extLst>
            </p:cNvPr>
            <p:cNvSpPr/>
            <p:nvPr/>
          </p:nvSpPr>
          <p:spPr>
            <a:xfrm>
              <a:off x="4407060" y="5008921"/>
              <a:ext cx="1440160" cy="4180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41">
                  <a:extLst>
                    <a:ext uri="{FF2B5EF4-FFF2-40B4-BE49-F238E27FC236}">
                      <a16:creationId xmlns:a16="http://schemas.microsoft.com/office/drawing/2014/main" id="{2BBE7416-9163-CC40-BFEE-3703A2EB9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71" name="Rectangle 41">
                  <a:extLst>
                    <a:ext uri="{FF2B5EF4-FFF2-40B4-BE49-F238E27FC236}">
                      <a16:creationId xmlns:a16="http://schemas.microsoft.com/office/drawing/2014/main" id="{2BBE7416-9163-CC40-BFEE-3703A2EB97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blipFill>
                  <a:blip r:embed="rId16"/>
                  <a:stretch>
                    <a:fillRect l="-5000" r="-7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3">
            <a:extLst>
              <a:ext uri="{FF2B5EF4-FFF2-40B4-BE49-F238E27FC236}">
                <a16:creationId xmlns:a16="http://schemas.microsoft.com/office/drawing/2014/main" id="{1419F8E7-C765-A446-9B9C-6BA3B179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30" y="2383900"/>
            <a:ext cx="2001540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AND gate??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6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7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Recap: XOR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blipFill>
                <a:blip r:embed="rId3"/>
                <a:stretch>
                  <a:fillRect l="-3243" t="-12195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6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2240" y="899734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899734"/>
                <a:ext cx="1252447" cy="609600"/>
              </a:xfrm>
              <a:prstGeom prst="rect">
                <a:avLst/>
              </a:prstGeom>
              <a:blipFill>
                <a:blip r:embed="rId7"/>
                <a:stretch>
                  <a:fillRect r="-10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blipFill>
                <a:blip r:embed="rId9"/>
                <a:stretch>
                  <a:fillRect l="-3243" t="-14634" r="-270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C6EE0E37-1E0A-884A-99D0-2DFCD8940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4802994"/>
                <a:ext cx="8308032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computes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and Bob computes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𝜷</m:t>
                    </m:r>
                    <m:r>
                      <a:rPr lang="en-US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𝜷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C6EE0E37-1E0A-884A-99D0-2DFCD8940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802994"/>
                <a:ext cx="8308032" cy="498214"/>
              </a:xfrm>
              <a:prstGeom prst="rect">
                <a:avLst/>
              </a:prstGeom>
              <a:blipFill>
                <a:blip r:embed="rId11"/>
                <a:stretch>
                  <a:fillRect l="-1829" t="-11905" b="-3095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D3D3BAC6-498D-D746-8EEA-91CABDD42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821" y="5452226"/>
                <a:ext cx="7606587" cy="96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b="0" dirty="0">
                    <a:ea typeface="Cambria Math" panose="02040503050406030204" pitchFamily="18" charset="0"/>
                    <a:cs typeface="Arial"/>
                  </a:rPr>
                  <a:t>So, we have: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lang="en-US" sz="2800" dirty="0"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</a:br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x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x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D3D3BAC6-498D-D746-8EEA-91CABDD42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21" y="5452226"/>
                <a:ext cx="7606587" cy="964881"/>
              </a:xfrm>
              <a:prstGeom prst="rect">
                <a:avLst/>
              </a:prstGeom>
              <a:blipFill>
                <a:blip r:embed="rId12"/>
                <a:stretch>
                  <a:fillRect l="-1830" t="-6410" b="-769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Tool 1: Secret Sharing</a:t>
            </a:r>
          </a:p>
        </p:txBody>
      </p:sp>
    </p:spTree>
    <p:extLst>
      <p:ext uri="{BB962C8B-B14F-4D97-AF65-F5344CB8AC3E}">
        <p14:creationId xmlns:p14="http://schemas.microsoft.com/office/powerpoint/2010/main" val="1926473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AND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blipFill>
                <a:blip r:embed="rId3"/>
                <a:stretch>
                  <a:fillRect l="-3243" t="-12195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en-US" sz="3200" b="1" kern="0" dirty="0">
                  <a:solidFill>
                    <a:srgbClr val="000000"/>
                  </a:solidFill>
                </a:rPr>
                <a:t>X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6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blipFill>
                <a:blip r:embed="rId9"/>
                <a:stretch>
                  <a:fillRect l="-3243" t="-14634" r="-270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7829072A-DEC2-1F40-B038-044C45907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4802994"/>
                <a:ext cx="830803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Desired output (to maintain invariant):  </a:t>
                </a:r>
              </a:p>
              <a:p>
                <a:r>
                  <a:rPr lang="en-US" sz="2800" i="1" dirty="0">
                    <a:cs typeface="Arial"/>
                  </a:rPr>
                  <a:t>Alice wants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′′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and Bob wants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𝜷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𝜶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⊕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𝜷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  <m:r>
                          <a:rPr lang="en-US" sz="2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𝑥𝑥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7829072A-DEC2-1F40-B038-044C45907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802994"/>
                <a:ext cx="8308032" cy="929102"/>
              </a:xfrm>
              <a:prstGeom prst="rect">
                <a:avLst/>
              </a:prstGeom>
              <a:blipFill>
                <a:blip r:embed="rId11"/>
                <a:stretch>
                  <a:fillRect l="-1829" t="-6667" b="-1866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2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AND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 gate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en-US" sz="3200" b="1" kern="0" dirty="0">
                  <a:solidFill>
                    <a:srgbClr val="000000"/>
                  </a:solidFill>
                </a:rPr>
                <a:t>X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49" y="1441941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49" y="1441941"/>
                <a:ext cx="4680520" cy="498214"/>
              </a:xfrm>
              <a:prstGeom prst="rect">
                <a:avLst/>
              </a:prstGeom>
              <a:blipFill>
                <a:blip r:embed="rId7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DAFAE1EA-F1C4-8D4D-844E-6E8F33357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310" y="2047273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DAFAE1EA-F1C4-8D4D-844E-6E8F33357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10" y="2047273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048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1884238-6210-4044-A041-79F62E1F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69" y="2652605"/>
            <a:ext cx="222560" cy="3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9E42A79C-0029-BF48-B079-B3A77CF3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13" y="2614929"/>
            <a:ext cx="341817" cy="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B9F95D-64E1-8B48-B00A-0DDDB6972DAE}"/>
              </a:ext>
            </a:extLst>
          </p:cNvPr>
          <p:cNvGrpSpPr/>
          <p:nvPr/>
        </p:nvGrpSpPr>
        <p:grpSpPr>
          <a:xfrm>
            <a:off x="5841619" y="3443933"/>
            <a:ext cx="2890584" cy="1726956"/>
            <a:chOff x="5841619" y="3443933"/>
            <a:chExt cx="2890584" cy="1726956"/>
          </a:xfrm>
        </p:grpSpPr>
        <p:pic>
          <p:nvPicPr>
            <p:cNvPr id="18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2ABA771B-85F8-9146-888D-02093B9F0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532" y="3961686"/>
              <a:ext cx="425323" cy="69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3D950874-7887-E543-9D07-5A4021BE9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19" y="3961686"/>
              <a:ext cx="653229" cy="65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BF553D-2A83-3A42-90D5-98EDADDD99D9}"/>
                    </a:ext>
                  </a:extLst>
                </p:cNvPr>
                <p:cNvSpPr/>
                <p:nvPr/>
              </p:nvSpPr>
              <p:spPr>
                <a:xfrm>
                  <a:off x="8039528" y="3443933"/>
                  <a:ext cx="49532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BF553D-2A83-3A42-90D5-98EDADDD99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28" y="3443933"/>
                  <a:ext cx="495327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7692" r="-512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E8D7E0-08CC-B044-8601-7DAECC318B9F}"/>
                    </a:ext>
                  </a:extLst>
                </p:cNvPr>
                <p:cNvSpPr/>
                <p:nvPr/>
              </p:nvSpPr>
              <p:spPr>
                <a:xfrm>
                  <a:off x="5841619" y="3488475"/>
                  <a:ext cx="57419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E8D7E0-08CC-B044-8601-7DAECC318B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619" y="3488475"/>
                  <a:ext cx="574195" cy="523220"/>
                </a:xfrm>
                <a:prstGeom prst="rect">
                  <a:avLst/>
                </a:prstGeom>
                <a:blipFill>
                  <a:blip r:embed="rId14"/>
                  <a:stretch>
                    <a:fillRect r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14B9D47-D6FC-5F49-9DBA-E0222DFE2B41}"/>
                </a:ext>
              </a:extLst>
            </p:cNvPr>
            <p:cNvCxnSpPr>
              <a:cxnSpLocks/>
            </p:cNvCxnSpPr>
            <p:nvPr/>
          </p:nvCxnSpPr>
          <p:spPr>
            <a:xfrm>
              <a:off x="6823913" y="4288300"/>
              <a:ext cx="923382" cy="0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36AC68-28E3-D344-A7BF-43D68F4EF927}"/>
                </a:ext>
              </a:extLst>
            </p:cNvPr>
            <p:cNvSpPr/>
            <p:nvPr/>
          </p:nvSpPr>
          <p:spPr>
            <a:xfrm>
              <a:off x="6668020" y="3750085"/>
              <a:ext cx="1239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cs typeface="Arial"/>
                </a:rPr>
                <a:t>ss-AND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2E037F-AA8A-E34B-BD66-563D6BFD8663}"/>
                    </a:ext>
                  </a:extLst>
                </p:cNvPr>
                <p:cNvSpPr/>
                <p:nvPr/>
              </p:nvSpPr>
              <p:spPr>
                <a:xfrm>
                  <a:off x="8109532" y="4647669"/>
                  <a:ext cx="62267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2E037F-AA8A-E34B-BD66-563D6BFD86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532" y="4647669"/>
                  <a:ext cx="622671" cy="523220"/>
                </a:xfrm>
                <a:prstGeom prst="rect">
                  <a:avLst/>
                </a:prstGeom>
                <a:blipFill>
                  <a:blip r:embed="rId15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3CA8DBD-4EE0-A149-BB0D-E0379B3C1E1D}"/>
                    </a:ext>
                  </a:extLst>
                </p:cNvPr>
                <p:cNvSpPr/>
                <p:nvPr/>
              </p:nvSpPr>
              <p:spPr>
                <a:xfrm>
                  <a:off x="5911623" y="4581128"/>
                  <a:ext cx="60600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3CA8DBD-4EE0-A149-BB0D-E0379B3C1E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623" y="4581128"/>
                  <a:ext cx="606000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799592-688F-FE41-8F02-81679A742E7A}"/>
                  </a:ext>
                </a:extLst>
              </p:cNvPr>
              <p:cNvSpPr/>
              <p:nvPr/>
            </p:nvSpPr>
            <p:spPr>
              <a:xfrm>
                <a:off x="2572796" y="2020171"/>
                <a:ext cx="6060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799592-688F-FE41-8F02-81679A742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796" y="2020171"/>
                <a:ext cx="606000" cy="523220"/>
              </a:xfrm>
              <a:prstGeom prst="rect">
                <a:avLst/>
              </a:prstGeom>
              <a:blipFill>
                <a:blip r:embed="rId1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2F1E714-6D7B-C540-B5ED-6ED82BE5BD79}"/>
                  </a:ext>
                </a:extLst>
              </p:cNvPr>
              <p:cNvSpPr/>
              <p:nvPr/>
            </p:nvSpPr>
            <p:spPr>
              <a:xfrm>
                <a:off x="2543820" y="2625128"/>
                <a:ext cx="623312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2F1E714-6D7B-C540-B5ED-6ED82BE5B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20" y="2625128"/>
                <a:ext cx="623312" cy="954107"/>
              </a:xfrm>
              <a:prstGeom prst="rect">
                <a:avLst/>
              </a:prstGeom>
              <a:blipFill>
                <a:blip r:embed="rId18"/>
                <a:stretch>
                  <a:fillRect l="-4000" r="-40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98FE0-1D87-8743-818A-E891E7BA7127}"/>
              </a:ext>
            </a:extLst>
          </p:cNvPr>
          <p:cNvGrpSpPr/>
          <p:nvPr/>
        </p:nvGrpSpPr>
        <p:grpSpPr>
          <a:xfrm>
            <a:off x="5815910" y="3409827"/>
            <a:ext cx="2895201" cy="1726956"/>
            <a:chOff x="5841619" y="3443933"/>
            <a:chExt cx="2895201" cy="1726956"/>
          </a:xfrm>
        </p:grpSpPr>
        <p:pic>
          <p:nvPicPr>
            <p:cNvPr id="32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A70C7EF8-2AB2-E24F-A387-F6251EAF7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532" y="3961686"/>
              <a:ext cx="425323" cy="69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BFED165E-64B3-2845-ACB8-CB1AE01C1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19" y="3961686"/>
              <a:ext cx="653229" cy="65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D2F5B6A-FAC1-2E4E-BB99-7A813ECB04E7}"/>
                    </a:ext>
                  </a:extLst>
                </p:cNvPr>
                <p:cNvSpPr/>
                <p:nvPr/>
              </p:nvSpPr>
              <p:spPr>
                <a:xfrm>
                  <a:off x="8039528" y="3443933"/>
                  <a:ext cx="57740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D2F5B6A-FAC1-2E4E-BB99-7A813ECB04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28" y="3443933"/>
                  <a:ext cx="577401" cy="523220"/>
                </a:xfrm>
                <a:prstGeom prst="rect">
                  <a:avLst/>
                </a:prstGeom>
                <a:blipFill>
                  <a:blip r:embed="rId19"/>
                  <a:stretch>
                    <a:fillRect l="-6522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F7BE26-340B-0641-9ECD-A33DCA56C1A7}"/>
                    </a:ext>
                  </a:extLst>
                </p:cNvPr>
                <p:cNvSpPr/>
                <p:nvPr/>
              </p:nvSpPr>
              <p:spPr>
                <a:xfrm>
                  <a:off x="5841619" y="3488475"/>
                  <a:ext cx="4921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F7BE26-340B-0641-9ECD-A33DCA56C1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619" y="3488475"/>
                  <a:ext cx="492121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7AA87D4-58B8-8240-B42D-FBA53C2BAA6B}"/>
                </a:ext>
              </a:extLst>
            </p:cNvPr>
            <p:cNvCxnSpPr>
              <a:cxnSpLocks/>
            </p:cNvCxnSpPr>
            <p:nvPr/>
          </p:nvCxnSpPr>
          <p:spPr>
            <a:xfrm>
              <a:off x="6823913" y="4288300"/>
              <a:ext cx="923382" cy="0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14D93E-1B8F-9A43-BB7B-819225DA8577}"/>
                </a:ext>
              </a:extLst>
            </p:cNvPr>
            <p:cNvSpPr/>
            <p:nvPr/>
          </p:nvSpPr>
          <p:spPr>
            <a:xfrm>
              <a:off x="6668020" y="3750085"/>
              <a:ext cx="1239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cs typeface="Arial"/>
                </a:rPr>
                <a:t>ss-AND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BEE59B-5656-7B4B-8FC4-FBB0FA057E83}"/>
                    </a:ext>
                  </a:extLst>
                </p:cNvPr>
                <p:cNvSpPr/>
                <p:nvPr/>
              </p:nvSpPr>
              <p:spPr>
                <a:xfrm>
                  <a:off x="8109532" y="4647669"/>
                  <a:ext cx="62728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BEE59B-5656-7B4B-8FC4-FBB0FA057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532" y="4647669"/>
                  <a:ext cx="627288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0999CBB-520E-824F-9BD2-3FAECFDB8CC5}"/>
                    </a:ext>
                  </a:extLst>
                </p:cNvPr>
                <p:cNvSpPr/>
                <p:nvPr/>
              </p:nvSpPr>
              <p:spPr>
                <a:xfrm>
                  <a:off x="5911623" y="4581128"/>
                  <a:ext cx="6330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0999CBB-520E-824F-9BD2-3FAECFDB8C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623" y="4581128"/>
                  <a:ext cx="633057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D6E0F-5BEB-5B46-96F5-C6BF06F7E4AE}"/>
                  </a:ext>
                </a:extLst>
              </p:cNvPr>
              <p:cNvSpPr/>
              <p:nvPr/>
            </p:nvSpPr>
            <p:spPr>
              <a:xfrm>
                <a:off x="3636081" y="2095488"/>
                <a:ext cx="63305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D6E0F-5BEB-5B46-96F5-C6BF06F7E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81" y="2095488"/>
                <a:ext cx="633057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2C9727-702C-6E40-8E91-9A2644BBF60B}"/>
                  </a:ext>
                </a:extLst>
              </p:cNvPr>
              <p:cNvSpPr/>
              <p:nvPr/>
            </p:nvSpPr>
            <p:spPr>
              <a:xfrm>
                <a:off x="3607105" y="2636912"/>
                <a:ext cx="627287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⊕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ea typeface="Cambria Math" panose="02040503050406030204" pitchFamily="18" charset="0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2C9727-702C-6E40-8E91-9A2644BBF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105" y="2636912"/>
                <a:ext cx="627287" cy="954107"/>
              </a:xfrm>
              <a:prstGeom prst="rect">
                <a:avLst/>
              </a:prstGeom>
              <a:blipFill>
                <a:blip r:embed="rId24"/>
                <a:stretch>
                  <a:fillRect l="-4000" r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79C67470-D6E4-AE43-B0C9-15E719A5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" y="4412678"/>
            <a:ext cx="819236" cy="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48A2AB0B-6B84-0B43-936A-715F8DE4A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79" y="5438891"/>
                <a:ext cx="3391825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48A2AB0B-6B84-0B43-936A-715F8DE4A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79" y="5438891"/>
                <a:ext cx="3391825" cy="498214"/>
              </a:xfrm>
              <a:prstGeom prst="rect">
                <a:avLst/>
              </a:prstGeom>
              <a:blipFill>
                <a:blip r:embed="rId25"/>
                <a:stretch>
                  <a:fillRect b="-119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5A3E577-9989-024C-8656-9235B14D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39" y="4412678"/>
            <a:ext cx="492122" cy="8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F7D3DE70-4F75-F64E-9E81-F1416E3D3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896" y="5449077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𝛽𝛽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F7D3DE70-4F75-F64E-9E81-F1416E3D3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5449077"/>
                <a:ext cx="4680520" cy="498214"/>
              </a:xfrm>
              <a:prstGeom prst="rect">
                <a:avLst/>
              </a:prstGeom>
              <a:blipFill>
                <a:blip r:embed="rId26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3" grpId="0" animBg="1"/>
      <p:bldP spid="44" grpId="0" animBg="1"/>
      <p:bldP spid="51" grpId="0" animBg="1"/>
      <p:bldP spid="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9">
            <a:extLst>
              <a:ext uri="{FF2B5EF4-FFF2-40B4-BE49-F238E27FC236}">
                <a16:creationId xmlns:a16="http://schemas.microsoft.com/office/drawing/2014/main" id="{23680047-AEAD-7A4A-85BD-CB28D60C1233}"/>
              </a:ext>
            </a:extLst>
          </p:cNvPr>
          <p:cNvGrpSpPr>
            <a:grpSpLocks/>
          </p:cNvGrpSpPr>
          <p:nvPr/>
        </p:nvGrpSpPr>
        <p:grpSpPr bwMode="auto">
          <a:xfrm>
            <a:off x="2483515" y="3380907"/>
            <a:ext cx="4176717" cy="3124200"/>
            <a:chOff x="2522" y="2448"/>
            <a:chExt cx="2631" cy="1968"/>
          </a:xfrm>
        </p:grpSpPr>
        <p:pic>
          <p:nvPicPr>
            <p:cNvPr id="19" name="Picture 63" descr="xorg">
              <a:extLst>
                <a:ext uri="{FF2B5EF4-FFF2-40B4-BE49-F238E27FC236}">
                  <a16:creationId xmlns:a16="http://schemas.microsoft.com/office/drawing/2014/main" id="{EB31E5E7-174A-7842-BD92-35147EA81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7" descr="andg">
              <a:extLst>
                <a:ext uri="{FF2B5EF4-FFF2-40B4-BE49-F238E27FC236}">
                  <a16:creationId xmlns:a16="http://schemas.microsoft.com/office/drawing/2014/main" id="{AB50F755-EE49-0440-9E7F-B59A5238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8">
              <a:extLst>
                <a:ext uri="{FF2B5EF4-FFF2-40B4-BE49-F238E27FC236}">
                  <a16:creationId xmlns:a16="http://schemas.microsoft.com/office/drawing/2014/main" id="{7B125856-EED5-B442-9E80-C79F49C6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8B7CB384-BC68-8244-ACA6-E3257E46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78" descr="andg">
              <a:extLst>
                <a:ext uri="{FF2B5EF4-FFF2-40B4-BE49-F238E27FC236}">
                  <a16:creationId xmlns:a16="http://schemas.microsoft.com/office/drawing/2014/main" id="{386C0297-8D88-4041-B3FF-3F58EC5D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ine 79">
              <a:extLst>
                <a:ext uri="{FF2B5EF4-FFF2-40B4-BE49-F238E27FC236}">
                  <a16:creationId xmlns:a16="http://schemas.microsoft.com/office/drawing/2014/main" id="{7CF85EC4-5ADF-5C43-987B-4E85EC70E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5" name="Line 80">
              <a:extLst>
                <a:ext uri="{FF2B5EF4-FFF2-40B4-BE49-F238E27FC236}">
                  <a16:creationId xmlns:a16="http://schemas.microsoft.com/office/drawing/2014/main" id="{CE64ADBD-446C-EB4E-981B-BCC94F4E5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6" name="Rectangle 81">
              <a:extLst>
                <a:ext uri="{FF2B5EF4-FFF2-40B4-BE49-F238E27FC236}">
                  <a16:creationId xmlns:a16="http://schemas.microsoft.com/office/drawing/2014/main" id="{51501E80-7AA2-024F-9124-31C2EAC3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85">
              <a:extLst>
                <a:ext uri="{FF2B5EF4-FFF2-40B4-BE49-F238E27FC236}">
                  <a16:creationId xmlns:a16="http://schemas.microsoft.com/office/drawing/2014/main" id="{CAF12DDC-0AF5-CD47-A9D7-0C2AEB61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Alice and Bob each have a bit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51D4A0-037A-7C49-8A96-0009040B60FA}"/>
              </a:ext>
            </a:extLst>
          </p:cNvPr>
          <p:cNvGrpSpPr/>
          <p:nvPr/>
        </p:nvGrpSpPr>
        <p:grpSpPr>
          <a:xfrm>
            <a:off x="2321024" y="5900709"/>
            <a:ext cx="4316031" cy="624635"/>
            <a:chOff x="2321024" y="4915644"/>
            <a:chExt cx="4316031" cy="624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1">
                  <a:extLst>
                    <a:ext uri="{FF2B5EF4-FFF2-40B4-BE49-F238E27FC236}">
                      <a16:creationId xmlns:a16="http://schemas.microsoft.com/office/drawing/2014/main" id="{06D25FD5-2CFE-5442-BE62-A53F5E569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1">
                  <a:extLst>
                    <a:ext uri="{FF2B5EF4-FFF2-40B4-BE49-F238E27FC236}">
                      <a16:creationId xmlns:a16="http://schemas.microsoft.com/office/drawing/2014/main" id="{67A4CFF6-6C14-C741-8351-AB77344F0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88E5A299-91F6-D649-B14A-37BBC4EE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9769D19C-CB38-5A4D-8851-0FA75CFB3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" name="Picture 49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59A745FA-8AE5-714D-B16F-D6A772E14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024" y="5091539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A35FA3F2-CB32-5941-A260-CE72C9AD8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09" y="5084022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10AD61-0011-A44C-80CE-13C719D07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48" y="506153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FE465297-0B7D-254A-8D21-4A60D4CE7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95" y="50815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ectangle 3">
            <a:extLst>
              <a:ext uri="{FF2B5EF4-FFF2-40B4-BE49-F238E27FC236}">
                <a16:creationId xmlns:a16="http://schemas.microsoft.com/office/drawing/2014/main" id="{84AB5DC6-572B-A147-8E64-A598DFF8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3985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Finally, Alice and Bob exchange the shares at the output wire, and XOR the shares together to obtain the output.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56" name="Picture 5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2F82F4B-3C5B-AF48-9A50-B39E1E62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30" y="3278091"/>
            <a:ext cx="341817" cy="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28C39B3-27D9-9F4B-A5D8-3DFA8145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24" y="3743799"/>
            <a:ext cx="222560" cy="3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CC314253-6E52-0C44-A369-080AF7512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9741" y="3107848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CC314253-6E52-0C44-A369-080AF7512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9741" y="3107848"/>
                <a:ext cx="489296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F41118AB-1D97-7547-AAC4-B20674F93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3184" y="3618490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F41118AB-1D97-7547-AAC4-B20674F93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3184" y="3618490"/>
                <a:ext cx="489296" cy="609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CFA2A5-C618-7142-AA6C-0541A81CD2EF}"/>
                  </a:ext>
                </a:extLst>
              </p:cNvPr>
              <p:cNvSpPr/>
              <p:nvPr/>
            </p:nvSpPr>
            <p:spPr>
              <a:xfrm>
                <a:off x="5851558" y="3416143"/>
                <a:ext cx="36508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𝑎𝑏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CFA2A5-C618-7142-AA6C-0541A81CD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558" y="3416143"/>
                <a:ext cx="3650815" cy="461665"/>
              </a:xfrm>
              <a:prstGeom prst="rect">
                <a:avLst/>
              </a:prstGeom>
              <a:blipFill>
                <a:blip r:embed="rId1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602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 by Composition</a:t>
            </a:r>
          </a:p>
        </p:txBody>
      </p:sp>
      <p:pic>
        <p:nvPicPr>
          <p:cNvPr id="42" name="Picture 4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876793A-050E-424A-B435-6CDCE465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2" y="4846671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19240A2-6131-FF49-B6CF-EB6F8552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13" y="4785354"/>
            <a:ext cx="635198" cy="10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D8433E-4A41-A144-B54F-ABE8B847EC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99" y="3687679"/>
            <a:ext cx="1078254" cy="106680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7F870F6-CACA-6446-AE5C-7CCB846BE033}"/>
              </a:ext>
            </a:extLst>
          </p:cNvPr>
          <p:cNvGrpSpPr/>
          <p:nvPr/>
        </p:nvGrpSpPr>
        <p:grpSpPr>
          <a:xfrm>
            <a:off x="1338575" y="4572036"/>
            <a:ext cx="2395777" cy="207649"/>
            <a:chOff x="3095658" y="4857932"/>
            <a:chExt cx="2395777" cy="207649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BDD76B6-53FB-5C40-B77F-35B43A486C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5658" y="4883104"/>
              <a:ext cx="404733" cy="18247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1510995-740F-8548-8D3C-7628383E2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337124" cy="18244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AA9E8B7C-5FD8-54EE-8CEB-4826ECCD684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4009" y="876258"/>
                <a:ext cx="8377591" cy="24087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b="1" i="1" dirty="0"/>
                  <a:t>Theorem</a:t>
                </a:r>
                <a:r>
                  <a:rPr lang="en-US" sz="3200" dirty="0"/>
                  <a:t>:</a:t>
                </a:r>
                <a:r>
                  <a:rPr lang="en-US" sz="3200" b="0" dirty="0"/>
                  <a:t> </a:t>
                </a:r>
                <a:br>
                  <a:rPr lang="en-US" sz="3200" b="0" dirty="0"/>
                </a:br>
                <a:r>
                  <a:rPr lang="en-US" sz="3200" b="0" dirty="0"/>
                  <a:t>If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b="0" dirty="0"/>
                  <a:t> securely realizes a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b="0" dirty="0"/>
                  <a:t> in the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b="0" dirty="0"/>
                  <a:t>-hybrid model” and 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 securely realizes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 securely realizes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dirty="0"/>
                  <a:t>. </a:t>
                </a:r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AA9E8B7C-5FD8-54EE-8CEB-4826ECCD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9" y="876258"/>
                <a:ext cx="8377591" cy="2408719"/>
              </a:xfrm>
              <a:prstGeom prst="rect">
                <a:avLst/>
              </a:prstGeom>
              <a:blipFill>
                <a:blip r:embed="rId6"/>
                <a:stretch>
                  <a:fillRect l="-1818" r="-758"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4E1332-55DE-E9CE-971C-2E7C4CC9B610}"/>
                  </a:ext>
                </a:extLst>
              </p:cNvPr>
              <p:cNvSpPr txBox="1"/>
              <p:nvPr/>
            </p:nvSpPr>
            <p:spPr>
              <a:xfrm>
                <a:off x="2873668" y="3645024"/>
                <a:ext cx="10782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b="0" dirty="0"/>
                  <a:t>-angel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4E1332-55DE-E9CE-971C-2E7C4CC9B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668" y="3645024"/>
                <a:ext cx="1078254" cy="369332"/>
              </a:xfrm>
              <a:prstGeom prst="rect">
                <a:avLst/>
              </a:prstGeom>
              <a:blipFill>
                <a:blip r:embed="rId7"/>
                <a:stretch>
                  <a:fillRect l="-2326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5A8946-8484-1E32-0FD9-5EB618865045}"/>
              </a:ext>
            </a:extLst>
          </p:cNvPr>
          <p:cNvCxnSpPr>
            <a:cxnSpLocks/>
          </p:cNvCxnSpPr>
          <p:nvPr/>
        </p:nvCxnSpPr>
        <p:spPr>
          <a:xfrm>
            <a:off x="1737756" y="5301676"/>
            <a:ext cx="182803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35C26-BA43-B5D8-3F50-BFB4F631FAC0}"/>
                  </a:ext>
                </a:extLst>
              </p:cNvPr>
              <p:cNvSpPr txBox="1"/>
              <p:nvPr/>
            </p:nvSpPr>
            <p:spPr>
              <a:xfrm>
                <a:off x="863272" y="5799297"/>
                <a:ext cx="37714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Protocol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b="0" dirty="0"/>
                  <a:t> in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b="0" dirty="0"/>
                  <a:t>-</a:t>
                </a:r>
                <a:r>
                  <a:rPr lang="en-US" dirty="0"/>
                  <a:t>hybrid model</a:t>
                </a:r>
                <a:r>
                  <a:rPr lang="en-US" sz="1800" b="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35C26-BA43-B5D8-3F50-BFB4F631F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72" y="5799297"/>
                <a:ext cx="3771443" cy="369332"/>
              </a:xfrm>
              <a:prstGeom prst="rect">
                <a:avLst/>
              </a:prstGeom>
              <a:blipFill>
                <a:blip r:embed="rId8"/>
                <a:stretch>
                  <a:fillRect l="-168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1CE794-BC69-8FE9-6F84-BC3F182CEAAE}"/>
                  </a:ext>
                </a:extLst>
              </p:cNvPr>
              <p:cNvSpPr txBox="1"/>
              <p:nvPr/>
            </p:nvSpPr>
            <p:spPr>
              <a:xfrm>
                <a:off x="6859006" y="5804703"/>
                <a:ext cx="19658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Protocol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1CE794-BC69-8FE9-6F84-BC3F182CE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006" y="5804703"/>
                <a:ext cx="1965813" cy="369332"/>
              </a:xfrm>
              <a:prstGeom prst="rect">
                <a:avLst/>
              </a:prstGeom>
              <a:blipFill>
                <a:blip r:embed="rId9"/>
                <a:stretch>
                  <a:fillRect l="-2564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63CCA52-F5A2-1799-F875-28F0B2AD1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5" y="477649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29C11C27-E540-50CE-7673-F12DAEAF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94" y="4721349"/>
            <a:ext cx="635198" cy="10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BB7ECC-21A7-89D8-A5B5-0EFF8FE63918}"/>
              </a:ext>
            </a:extLst>
          </p:cNvPr>
          <p:cNvCxnSpPr>
            <a:cxnSpLocks/>
          </p:cNvCxnSpPr>
          <p:nvPr/>
        </p:nvCxnSpPr>
        <p:spPr>
          <a:xfrm>
            <a:off x="7092280" y="5237671"/>
            <a:ext cx="922591" cy="0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752EA-5049-48C2-48C1-8735F1817632}"/>
              </a:ext>
            </a:extLst>
          </p:cNvPr>
          <p:cNvSpPr/>
          <p:nvPr/>
        </p:nvSpPr>
        <p:spPr>
          <a:xfrm>
            <a:off x="140659" y="3645024"/>
            <a:ext cx="4551284" cy="2634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8F7368-2A61-51B6-A242-E43EFDDA1074}"/>
              </a:ext>
            </a:extLst>
          </p:cNvPr>
          <p:cNvSpPr/>
          <p:nvPr/>
        </p:nvSpPr>
        <p:spPr>
          <a:xfrm>
            <a:off x="5832631" y="3645024"/>
            <a:ext cx="3107784" cy="263494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F867B9-FD1C-8BDF-A076-0907E5BD84E4}"/>
              </a:ext>
            </a:extLst>
          </p:cNvPr>
          <p:cNvSpPr txBox="1"/>
          <p:nvPr/>
        </p:nvSpPr>
        <p:spPr>
          <a:xfrm>
            <a:off x="5011026" y="4470679"/>
            <a:ext cx="701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+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331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219ACFD-4093-BF46-8398-07620B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9127120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Imagine that the parties have access to an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42" name="Picture 4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876793A-050E-424A-B435-6CDCE465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34" y="322575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19240A2-6131-FF49-B6CF-EB6F8552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92" y="314096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D8433E-4A41-A144-B54F-ABE8B847EC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73" y="1772810"/>
            <a:ext cx="1078254" cy="106680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7F870F6-CACA-6446-AE5C-7CCB846BE033}"/>
              </a:ext>
            </a:extLst>
          </p:cNvPr>
          <p:cNvGrpSpPr/>
          <p:nvPr/>
        </p:nvGrpSpPr>
        <p:grpSpPr>
          <a:xfrm>
            <a:off x="2787697" y="2476595"/>
            <a:ext cx="3568606" cy="916607"/>
            <a:chOff x="2659578" y="4356623"/>
            <a:chExt cx="3568606" cy="916607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BDD76B6-53FB-5C40-B77F-35B43A486C38}"/>
                </a:ext>
              </a:extLst>
            </p:cNvPr>
            <p:cNvCxnSpPr/>
            <p:nvPr/>
          </p:nvCxnSpPr>
          <p:spPr>
            <a:xfrm flipV="1">
              <a:off x="2679703" y="4883104"/>
              <a:ext cx="820688" cy="390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1510995-740F-8548-8D3C-7628383E2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1073873" cy="41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8">
                  <a:extLst>
                    <a:ext uri="{FF2B5EF4-FFF2-40B4-BE49-F238E27FC236}">
                      <a16:creationId xmlns:a16="http://schemas.microsoft.com/office/drawing/2014/main" id="{F8BDA16F-EB99-A84A-94B8-E94EE7B97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8">
                  <a:extLst>
                    <a:ext uri="{FF2B5EF4-FFF2-40B4-BE49-F238E27FC236}">
                      <a16:creationId xmlns:a16="http://schemas.microsoft.com/office/drawing/2014/main" id="{F8BDA16F-EB99-A84A-94B8-E94EE7B97B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8">
                  <a:extLst>
                    <a:ext uri="{FF2B5EF4-FFF2-40B4-BE49-F238E27FC236}">
                      <a16:creationId xmlns:a16="http://schemas.microsoft.com/office/drawing/2014/main" id="{16C79834-BB16-CC43-8BEA-85B81AF14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8">
                  <a:extLst>
                    <a:ext uri="{FF2B5EF4-FFF2-40B4-BE49-F238E27FC236}">
                      <a16:creationId xmlns:a16="http://schemas.microsoft.com/office/drawing/2014/main" id="{16C79834-BB16-CC43-8BEA-85B81AF145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B25BC7-5A65-784B-A412-3F8CC37B93AA}"/>
              </a:ext>
            </a:extLst>
          </p:cNvPr>
          <p:cNvGrpSpPr/>
          <p:nvPr/>
        </p:nvGrpSpPr>
        <p:grpSpPr>
          <a:xfrm>
            <a:off x="3042372" y="3227616"/>
            <a:ext cx="3023904" cy="769628"/>
            <a:chOff x="2914253" y="5107644"/>
            <a:chExt cx="3023904" cy="769628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37ED780-B748-E844-B64F-51B7C88FA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792" y="5419428"/>
              <a:ext cx="820057" cy="457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8">
                  <a:extLst>
                    <a:ext uri="{FF2B5EF4-FFF2-40B4-BE49-F238E27FC236}">
                      <a16:creationId xmlns:a16="http://schemas.microsoft.com/office/drawing/2014/main" id="{E3CEDC8F-295D-0C42-AACE-DBE2028E3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603457">
                  <a:off x="2914253" y="513084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8">
                  <a:extLst>
                    <a:ext uri="{FF2B5EF4-FFF2-40B4-BE49-F238E27FC236}">
                      <a16:creationId xmlns:a16="http://schemas.microsoft.com/office/drawing/2014/main" id="{E3CEDC8F-295D-0C42-AACE-DBE2028E3B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603457">
                  <a:off x="2914253" y="5130844"/>
                  <a:ext cx="538429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6CBD6CD-9FF8-3B47-8C6F-8D2FA6047341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49" y="5419428"/>
              <a:ext cx="1086008" cy="4347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8">
                  <a:extLst>
                    <a:ext uri="{FF2B5EF4-FFF2-40B4-BE49-F238E27FC236}">
                      <a16:creationId xmlns:a16="http://schemas.microsoft.com/office/drawing/2014/main" id="{925366D1-B149-1A48-B50C-25AE4A488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19560">
                  <a:off x="5227289" y="510764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8">
                  <a:extLst>
                    <a:ext uri="{FF2B5EF4-FFF2-40B4-BE49-F238E27FC236}">
                      <a16:creationId xmlns:a16="http://schemas.microsoft.com/office/drawing/2014/main" id="{925366D1-B149-1A48-B50C-25AE4A488B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219560">
                  <a:off x="5227289" y="5107644"/>
                  <a:ext cx="538429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2B0C8B-1E42-2E45-85FC-622816B75ED1}"/>
                  </a:ext>
                </a:extLst>
              </p:cNvPr>
              <p:cNvSpPr/>
              <p:nvPr/>
            </p:nvSpPr>
            <p:spPr>
              <a:xfrm>
                <a:off x="3535823" y="4506810"/>
                <a:ext cx="21709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2B0C8B-1E42-2E45-85FC-622816B75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823" y="4506810"/>
                <a:ext cx="2170979" cy="584775"/>
              </a:xfrm>
              <a:prstGeom prst="rect">
                <a:avLst/>
              </a:prstGeom>
              <a:blipFill>
                <a:blip r:embed="rId10"/>
                <a:stretch>
                  <a:fillRect l="-7558" t="-104255" r="-1163" b="-1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9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>
            <a:extLst>
              <a:ext uri="{FF2B5EF4-FFF2-40B4-BE49-F238E27FC236}">
                <a16:creationId xmlns:a16="http://schemas.microsoft.com/office/drawing/2014/main" id="{6219ACFD-4093-BF46-8398-07620B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Imagine that the parties have access to an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2229138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1852396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2939228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4852523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63464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1632264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4652808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5600627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Rectangle 3">
            <a:extLst>
              <a:ext uri="{FF2B5EF4-FFF2-40B4-BE49-F238E27FC236}">
                <a16:creationId xmlns:a16="http://schemas.microsoft.com/office/drawing/2014/main" id="{1A997466-F130-1B4A-B8B5-8BBAFBD3E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959" y="5907490"/>
            <a:ext cx="4374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Input wires: can be simulated given Alice’s input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537" y="1704404"/>
            <a:ext cx="4189991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XOR gate: simulate given Alice’s input shares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8D683C6-2EB7-7852-F2AA-4281504D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</p:spTree>
    <p:extLst>
      <p:ext uri="{BB962C8B-B14F-4D97-AF65-F5344CB8AC3E}">
        <p14:creationId xmlns:p14="http://schemas.microsoft.com/office/powerpoint/2010/main" val="7735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1" grpId="0" animBg="1"/>
      <p:bldP spid="113" grpId="0" animBg="1"/>
      <p:bldP spid="113" grpId="1" animBg="1"/>
      <p:bldP spid="1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4334387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3957645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5044477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6957772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1456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3737513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6758057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7705876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2" y="1476506"/>
            <a:ext cx="7054573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AND gate: simulate given Alice’s input shares &amp; outputs from the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4C34018-840E-594E-941D-F04E9ECEA8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0" y="2897056"/>
            <a:ext cx="731879" cy="724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6CC1D3D5-F99E-F449-B218-9A620458D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680" y="2780928"/>
                <a:ext cx="2903182" cy="1713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Alice’s share </a:t>
                </a:r>
                <a:br>
                  <a:rPr lang="en-US" alt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𝑠𝑠𝑎𝑛𝑑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𝑠𝑠𝑎𝑛𝑑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6CC1D3D5-F99E-F449-B218-9A620458D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2780928"/>
                <a:ext cx="2903182" cy="1713124"/>
              </a:xfrm>
              <a:prstGeom prst="rect">
                <a:avLst/>
              </a:prstGeom>
              <a:blipFill>
                <a:blip r:embed="rId17"/>
                <a:stretch>
                  <a:fillRect l="-3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32B62C-4DBC-3743-B276-9861271E80E8}"/>
                  </a:ext>
                </a:extLst>
              </p:cNvPr>
              <p:cNvSpPr/>
              <p:nvPr/>
            </p:nvSpPr>
            <p:spPr>
              <a:xfrm>
                <a:off x="2493367" y="3570091"/>
                <a:ext cx="16728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𝑎𝑙𝑖𝑐𝑒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32B62C-4DBC-3743-B276-9861271E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367" y="3570091"/>
                <a:ext cx="1672870" cy="523220"/>
              </a:xfrm>
              <a:prstGeom prst="rect">
                <a:avLst/>
              </a:prstGeom>
              <a:blipFill>
                <a:blip r:embed="rId18"/>
                <a:stretch>
                  <a:fillRect l="-151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2DF84DE-6CC7-6144-8F07-9A147B478370}"/>
                  </a:ext>
                </a:extLst>
              </p:cNvPr>
              <p:cNvSpPr/>
              <p:nvPr/>
            </p:nvSpPr>
            <p:spPr>
              <a:xfrm>
                <a:off x="2444262" y="4046847"/>
                <a:ext cx="178718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𝑎𝑙𝑖𝑐𝑒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2DF84DE-6CC7-6144-8F07-9A147B478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262" y="4046847"/>
                <a:ext cx="1787180" cy="523220"/>
              </a:xfrm>
              <a:prstGeom prst="rect">
                <a:avLst/>
              </a:prstGeom>
              <a:blipFill>
                <a:blip r:embed="rId19"/>
                <a:stretch>
                  <a:fillRect l="-211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42" y="5657853"/>
                <a:ext cx="415656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𝑙𝑖𝑐𝑒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𝑙𝑖𝑐𝑒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are random, independent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42" y="5657853"/>
                <a:ext cx="4156562" cy="929102"/>
              </a:xfrm>
              <a:prstGeom prst="rect">
                <a:avLst/>
              </a:prstGeom>
              <a:blipFill>
                <a:blip r:embed="rId20"/>
                <a:stretch>
                  <a:fillRect l="-3647" t="-6579" b="-171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F80A2AB-F195-CB42-96AC-CC12DE68BF3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38" y="3228137"/>
            <a:ext cx="486554" cy="4322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D64B754-F478-4C4F-89E7-60EF689D46F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44" y="3675346"/>
            <a:ext cx="486554" cy="4322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8336A8-2CB3-0849-98F1-224E7DE96CB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44" y="4122555"/>
            <a:ext cx="486554" cy="432222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EFC7C17-504C-2278-A25C-B3B59A42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</p:spTree>
    <p:extLst>
      <p:ext uri="{BB962C8B-B14F-4D97-AF65-F5344CB8AC3E}">
        <p14:creationId xmlns:p14="http://schemas.microsoft.com/office/powerpoint/2010/main" val="29317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41" grpId="0"/>
      <p:bldP spid="42" grpId="0" animBg="1"/>
      <p:bldP spid="43" grpId="0" animBg="1"/>
      <p:bldP spid="4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4334387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3957645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5044477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6957772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1456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3737513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6758057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7705876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2" y="1476506"/>
            <a:ext cx="8423649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Output wire: need to know both Alice and Bob’s output shares.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42" y="2646827"/>
                <a:ext cx="4972909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Bob’s output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share = Alice’s output share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function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output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642" y="2646827"/>
                <a:ext cx="4972909" cy="929102"/>
              </a:xfrm>
              <a:prstGeom prst="rect">
                <a:avLst/>
              </a:prstGeom>
              <a:blipFill>
                <a:blip r:embed="rId16"/>
                <a:stretch>
                  <a:fillRect l="-3053" t="-6579" b="-171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">
            <a:extLst>
              <a:ext uri="{FF2B5EF4-FFF2-40B4-BE49-F238E27FC236}">
                <a16:creationId xmlns:a16="http://schemas.microsoft.com/office/drawing/2014/main" id="{2DCE20DE-D88A-D045-94BC-560F2D320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86" y="3868050"/>
            <a:ext cx="3338005" cy="22217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Simulator knows the function output, and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 can compute Bob’s output share given Alice’s output share.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1C0821C-EB45-DAA8-7CB2-03F89A4C6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</p:spTree>
    <p:extLst>
      <p:ext uri="{BB962C8B-B14F-4D97-AF65-F5344CB8AC3E}">
        <p14:creationId xmlns:p14="http://schemas.microsoft.com/office/powerpoint/2010/main" val="2762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44" grpId="0" animBg="1"/>
      <p:bldP spid="4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Secret-Shared AND protocol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5" y="123861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404396" y="324838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75" y="2564904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Pick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altLang="en-US" sz="2400" dirty="0"/>
                  <a:t> and RSA exponent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375" y="2564904"/>
                <a:ext cx="2556724" cy="954441"/>
              </a:xfrm>
              <a:prstGeom prst="rect">
                <a:avLst/>
              </a:prstGeom>
              <a:blipFill>
                <a:blip r:embed="rId5"/>
                <a:stretch>
                  <a:fillRect l="-3960" r="-3465" b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668" y="2600801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8668" y="2600801"/>
                <a:ext cx="504056" cy="609600"/>
              </a:xfrm>
              <a:prstGeom prst="rect">
                <a:avLst/>
              </a:prstGeom>
              <a:blipFill>
                <a:blip r:embed="rId6"/>
                <a:stretch>
                  <a:fillRect r="-29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404396" y="4544525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066" y="3365988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and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66" y="3365988"/>
                <a:ext cx="3393438" cy="962513"/>
              </a:xfrm>
              <a:prstGeom prst="rect">
                <a:avLst/>
              </a:prstGeom>
              <a:blipFill>
                <a:blip r:embed="rId7"/>
                <a:stretch>
                  <a:fillRect l="-2985" r="-4851" b="-77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878" y="67555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Using the RSA trapdoor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2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3099" y="4086068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099" y="4086068"/>
                <a:ext cx="3393438" cy="962513"/>
              </a:xfrm>
              <a:prstGeom prst="rect">
                <a:avLst/>
              </a:prstGeom>
              <a:blipFill>
                <a:blip r:embed="rId10"/>
                <a:stretch>
                  <a:fillRect l="-29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4022819" y="3987680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819" y="3987680"/>
                <a:ext cx="915827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476404" y="5696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7036" y="5087053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7036" y="5087053"/>
                <a:ext cx="2449317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75" y="4739497"/>
                <a:ext cx="3345237" cy="1338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one-time pad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using hardcore bits</a:t>
                </a:r>
              </a:p>
            </p:txBody>
          </p:sp>
        </mc:Choice>
        <mc:Fallback xmlns="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375" y="4739497"/>
                <a:ext cx="3345237" cy="1338247"/>
              </a:xfrm>
              <a:prstGeom prst="rect">
                <a:avLst/>
              </a:prstGeom>
              <a:blipFill>
                <a:blip r:embed="rId13"/>
                <a:stretch>
                  <a:fillRect l="-3030" b="-46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535" y="5624645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5535" y="5624645"/>
                <a:ext cx="2449317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46624AB8-904D-87BA-CD92-31EECF9FE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860" y="385542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be random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46624AB8-904D-87BA-CD92-31EECF9F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860" y="3855420"/>
                <a:ext cx="2556724" cy="954441"/>
              </a:xfrm>
              <a:prstGeom prst="rect">
                <a:avLst/>
              </a:prstGeom>
              <a:blipFill>
                <a:blip r:embed="rId15"/>
                <a:stretch>
                  <a:fillRect l="-3960" r="-6436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8FCBAC42-3B49-C623-A803-6CDC41F22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75" y="596508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Alice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8FCBAC42-3B49-C623-A803-6CDC41F22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375" y="5965080"/>
                <a:ext cx="2556724" cy="954441"/>
              </a:xfrm>
              <a:prstGeom prst="rect">
                <a:avLst/>
              </a:prstGeom>
              <a:blipFill>
                <a:blip r:embed="rId16"/>
                <a:stretch>
                  <a:fillRect l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BA767C10-A8C6-0825-7511-5FC7361FA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6239" y="596508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Bob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BA767C10-A8C6-0825-7511-5FC7361FA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6239" y="5965080"/>
                <a:ext cx="2556724" cy="954441"/>
              </a:xfrm>
              <a:prstGeom prst="rect">
                <a:avLst/>
              </a:prstGeom>
              <a:blipFill>
                <a:blip r:embed="rId17"/>
                <a:stretch>
                  <a:fillRect l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8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/>
      <p:bldP spid="21" grpId="0"/>
      <p:bldP spid="25" grpId="0"/>
      <p:bldP spid="26" grpId="0"/>
      <p:bldP spid="27" grpId="0"/>
      <p:bldP spid="2" grpId="0"/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Secret-Shared AND protocol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5" y="123861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878" y="67555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Using the RSA trapdoor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1">
            <a:extLst>
              <a:ext uri="{FF2B5EF4-FFF2-40B4-BE49-F238E27FC236}">
                <a16:creationId xmlns:a16="http://schemas.microsoft.com/office/drawing/2014/main" id="{4687A74F-7958-D718-4B52-2E948A0BE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86678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Construct simulators for Alice and Bob.</a:t>
            </a:r>
          </a:p>
        </p:txBody>
      </p:sp>
    </p:spTree>
    <p:extLst>
      <p:ext uri="{BB962C8B-B14F-4D97-AF65-F5344CB8AC3E}">
        <p14:creationId xmlns:p14="http://schemas.microsoft.com/office/powerpoint/2010/main" val="418775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 Sharing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30326-C078-F94C-9003-A82ED594B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3851920" y="1822225"/>
            <a:ext cx="648072" cy="67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6AB7A-B131-5245-8677-BEF044C79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339752" y="1785908"/>
            <a:ext cx="864096" cy="706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1B638-54D1-AD44-84DA-6302BD0E5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74" y="1852459"/>
            <a:ext cx="492637" cy="64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11E7D-733E-504E-A82C-F4EEFB780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" y="708769"/>
            <a:ext cx="14478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C98029-B331-194F-940A-E10DB37DF6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81" y="1824486"/>
            <a:ext cx="524859" cy="668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5E930-38B7-2348-96F2-F56A0D4522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2" y="1833051"/>
            <a:ext cx="499816" cy="659845"/>
          </a:xfrm>
          <a:prstGeom prst="rect">
            <a:avLst/>
          </a:prstGeom>
        </p:spPr>
      </p:pic>
      <p:sp>
        <p:nvSpPr>
          <p:cNvPr id="21" name="Rectangle 63">
            <a:extLst>
              <a:ext uri="{FF2B5EF4-FFF2-40B4-BE49-F238E27FC236}">
                <a16:creationId xmlns:a16="http://schemas.microsoft.com/office/drawing/2014/main" id="{E0653F61-8695-624D-8566-29164579B6D0}"/>
              </a:ext>
            </a:extLst>
          </p:cNvPr>
          <p:cNvSpPr txBox="1">
            <a:spLocks noChangeArrowheads="1"/>
          </p:cNvSpPr>
          <p:nvPr/>
        </p:nvSpPr>
        <p:spPr>
          <a:xfrm>
            <a:off x="274023" y="332656"/>
            <a:ext cx="1152128" cy="325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secret 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0BC54A4E-FCBC-7946-BC47-E4206099EE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1444185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0BC54A4E-FCBC-7946-BC47-E4206099E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444185"/>
                <a:ext cx="1656184" cy="378039"/>
              </a:xfrm>
              <a:prstGeom prst="rect">
                <a:avLst/>
              </a:prstGeom>
              <a:blipFill>
                <a:blip r:embed="rId8"/>
                <a:stretch>
                  <a:fillRect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47864" y="144418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444184"/>
                <a:ext cx="1656184" cy="378039"/>
              </a:xfrm>
              <a:prstGeom prst="rect">
                <a:avLst/>
              </a:prstGeom>
              <a:blipFill>
                <a:blip r:embed="rId9"/>
                <a:stretch>
                  <a:fillRect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AC5003FE-E241-2B44-8A3E-D1C7918F4B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32300" y="1442228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AC5003FE-E241-2B44-8A3E-D1C7918F4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00" y="1442228"/>
                <a:ext cx="1656184" cy="378039"/>
              </a:xfrm>
              <a:prstGeom prst="rect">
                <a:avLst/>
              </a:prstGeom>
              <a:blipFill>
                <a:blip r:embed="rId10"/>
                <a:stretch>
                  <a:fillRect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9342DFBE-33A6-F54B-BBA9-BE7192192CF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56176" y="1440272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9342DFBE-33A6-F54B-BBA9-BE719219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440272"/>
                <a:ext cx="1656184" cy="378039"/>
              </a:xfrm>
              <a:prstGeom prst="rect">
                <a:avLst/>
              </a:prstGeom>
              <a:blipFill>
                <a:blip r:embed="rId11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A5F2DBE1-F4B1-5748-B3C9-248780C47B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24328" y="141277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A5F2DBE1-F4B1-5748-B3C9-248780C47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412776"/>
                <a:ext cx="1656184" cy="378039"/>
              </a:xfrm>
              <a:prstGeom prst="rect">
                <a:avLst/>
              </a:prstGeom>
              <a:blipFill>
                <a:blip r:embed="rId12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blipFill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blipFill>
                <a:blip r:embed="rId1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3">
            <a:extLst>
              <a:ext uri="{FF2B5EF4-FFF2-40B4-BE49-F238E27FC236}">
                <a16:creationId xmlns:a16="http://schemas.microsoft.com/office/drawing/2014/main" id="{8BD274FE-8E65-E546-893E-9BBD78D55ADB}"/>
              </a:ext>
            </a:extLst>
          </p:cNvPr>
          <p:cNvSpPr txBox="1">
            <a:spLocks noChangeArrowheads="1"/>
          </p:cNvSpPr>
          <p:nvPr/>
        </p:nvSpPr>
        <p:spPr>
          <a:xfrm>
            <a:off x="21995" y="272382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Dealer</a:t>
            </a: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989566"/>
            <a:ext cx="83164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Threshold (or t-out-of-n) SS [Shamir’79, Blakley’79]: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2" name="Rectangle 63">
            <a:extLst>
              <a:ext uri="{FF2B5EF4-FFF2-40B4-BE49-F238E27FC236}">
                <a16:creationId xmlns:a16="http://schemas.microsoft.com/office/drawing/2014/main" id="{13B25F6B-01D3-C649-AEAA-47BE516EA884}"/>
              </a:ext>
            </a:extLst>
          </p:cNvPr>
          <p:cNvSpPr txBox="1">
            <a:spLocks noChangeArrowheads="1"/>
          </p:cNvSpPr>
          <p:nvPr/>
        </p:nvSpPr>
        <p:spPr>
          <a:xfrm>
            <a:off x="801136" y="3284984"/>
            <a:ext cx="806489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Any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“authorized”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subset of players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can recover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b.</a:t>
            </a: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39127FED-A396-5741-BB9A-82F7A0B8BD8F}"/>
              </a:ext>
            </a:extLst>
          </p:cNvPr>
          <p:cNvSpPr txBox="1">
            <a:spLocks noChangeArrowheads="1"/>
          </p:cNvSpPr>
          <p:nvPr/>
        </p:nvSpPr>
        <p:spPr>
          <a:xfrm>
            <a:off x="801136" y="3846590"/>
            <a:ext cx="806489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No other subset of players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has any info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about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3">
                <a:extLst>
                  <a:ext uri="{FF2B5EF4-FFF2-40B4-BE49-F238E27FC236}">
                    <a16:creationId xmlns:a16="http://schemas.microsoft.com/office/drawing/2014/main" id="{C8B72F2F-465F-AB41-9483-36BB2EF3106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97716" y="5570935"/>
                <a:ext cx="5248200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“authorized” subset = has size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t.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5" name="Rectangle 63">
                <a:extLst>
                  <a:ext uri="{FF2B5EF4-FFF2-40B4-BE49-F238E27FC236}">
                    <a16:creationId xmlns:a16="http://schemas.microsoft.com/office/drawing/2014/main" id="{C8B72F2F-465F-AB41-9483-36BB2EF31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16" y="5570935"/>
                <a:ext cx="5248200" cy="450353"/>
              </a:xfrm>
              <a:prstGeom prst="rect">
                <a:avLst/>
              </a:prstGeom>
              <a:blipFill>
                <a:blip r:embed="rId18"/>
                <a:stretch>
                  <a:fillRect l="-1691" t="-10811" r="-48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…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6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7" grpId="0"/>
      <p:bldP spid="32" grpId="0"/>
      <p:bldP spid="34" grpId="0"/>
      <p:bldP spid="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In summary: Secure 2PC from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Assuming OT exists, there is a protocol that solves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computation problem against semi-honest adversaries.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794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In fact, GMW does more: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45DA40D-A3BC-8EA2-A86A-D9CB406ABC3B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Assuming OT exists, there is a protocol that solves </a:t>
            </a:r>
            <a:r>
              <a:rPr lang="en-US" sz="3200" dirty="0"/>
              <a:t>any</a:t>
            </a:r>
            <a:r>
              <a:rPr lang="en-US" sz="3200" b="0" dirty="0"/>
              <a:t> </a:t>
            </a:r>
            <a:r>
              <a:rPr lang="en-US" sz="3200" b="1" i="1" dirty="0">
                <a:solidFill>
                  <a:srgbClr val="0000FF"/>
                </a:solidFill>
              </a:rPr>
              <a:t>multi-party</a:t>
            </a:r>
            <a:r>
              <a:rPr lang="en-US" sz="3200" dirty="0"/>
              <a:t> computation problem against semi-honest adversaries.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103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MPC Outline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</a:t>
            </a:r>
            <a:r>
              <a:rPr lang="en-US" sz="2800" b="1" dirty="0">
                <a:solidFill>
                  <a:srgbClr val="FF0000"/>
                </a:solidFill>
                <a:cs typeface="Arial"/>
              </a:rPr>
              <a:t>the n parties have a bit each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84AB5DC6-572B-A147-8E64-A598DFF8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39858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Base case: input wires.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DA006E7-A123-114F-8BD7-4D7C03F2A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12" y="2786770"/>
                <a:ext cx="8946592" cy="136281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XOR gate: given input shares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⊕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cs typeface="Arial"/>
                  </a:rPr>
                  <a:t>s.t.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⊕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, compute the shares of the output of the XOR gate:  </a:t>
                </a:r>
              </a:p>
            </p:txBody>
          </p:sp>
        </mc:Choice>
        <mc:Fallback xmlns=""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DA006E7-A123-114F-8BD7-4D7C03F2A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786770"/>
                <a:ext cx="8946592" cy="1362810"/>
              </a:xfrm>
              <a:prstGeom prst="rect">
                <a:avLst/>
              </a:prstGeom>
              <a:blipFill>
                <a:blip r:embed="rId3"/>
                <a:stretch>
                  <a:fillRect l="-1556" t="-4545" r="-849" b="-11818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626873-5D32-AF48-9700-284EECEB1742}"/>
                  </a:ext>
                </a:extLst>
              </p:cNvPr>
              <p:cNvSpPr/>
              <p:nvPr/>
            </p:nvSpPr>
            <p:spPr>
              <a:xfrm>
                <a:off x="2483768" y="4149080"/>
                <a:ext cx="35316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626873-5D32-AF48-9700-284EECEB1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9080"/>
                <a:ext cx="3531608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>
            <a:extLst>
              <a:ext uri="{FF2B5EF4-FFF2-40B4-BE49-F238E27FC236}">
                <a16:creationId xmlns:a16="http://schemas.microsoft.com/office/drawing/2014/main" id="{167A584D-9982-E943-BDB3-120F8ECC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4869160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AND gate: given input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shares as above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compute the shares of the output of the XOR gate: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43000D-6E9D-C24C-80BA-0F340CA59605}"/>
                  </a:ext>
                </a:extLst>
              </p:cNvPr>
              <p:cNvSpPr/>
              <p:nvPr/>
            </p:nvSpPr>
            <p:spPr>
              <a:xfrm>
                <a:off x="1403648" y="5930116"/>
                <a:ext cx="56166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s</m:t>
                      </m:r>
                      <m: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t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⊕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𝑜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𝑎𝑏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43000D-6E9D-C24C-80BA-0F340CA59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930116"/>
                <a:ext cx="5616624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B509BA6-86DE-7442-9546-B6F2ECFABBB7}"/>
              </a:ext>
            </a:extLst>
          </p:cNvPr>
          <p:cNvSpPr/>
          <p:nvPr/>
        </p:nvSpPr>
        <p:spPr>
          <a:xfrm>
            <a:off x="6990403" y="5932704"/>
            <a:ext cx="1499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/>
              </a:rPr>
              <a:t>Exercise!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2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 animBg="1"/>
      <p:bldP spid="3" grpId="0"/>
      <p:bldP spid="31" grpId="0" animBg="1"/>
      <p:bldP spid="32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Malicious </a:t>
            </a:r>
            <a:r>
              <a:rPr lang="en-US" b="1">
                <a:solidFill>
                  <a:srgbClr val="891637"/>
                </a:solidFill>
                <a:latin typeface="Calibri" pitchFamily="34" charset="0"/>
              </a:rPr>
              <a:t>Parties: Issues </a:t>
            </a: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 Handle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061C0E83-5EC5-0152-4E81-F5C6216A0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37" y="980728"/>
            <a:ext cx="8152726" cy="128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1. Input (In)dependence</a:t>
            </a:r>
            <a:r>
              <a:rPr lang="en-US" altLang="en-US" sz="2400" dirty="0"/>
              <a:t>: A malicious Alice could choose her input to depend on Bob’s, something she cannot do in the ideal world.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88A44E41-52AB-DF79-1EBE-0ECB694A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37" y="2618488"/>
            <a:ext cx="815272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2. Randomness</a:t>
            </a:r>
            <a:r>
              <a:rPr lang="en-US" altLang="en-US" sz="2400" dirty="0"/>
              <a:t>: A malicious Bob could choose his “random string” in the protocol the way she wants, something she cannot do in the ideal world.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38462170-CD25-E4E9-86EF-30F2E3F75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149" y="2047220"/>
                <a:ext cx="7432646" cy="877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i="1" dirty="0"/>
                  <a:t>Example: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38462170-CD25-E4E9-86EF-30F2E3F7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149" y="2047220"/>
                <a:ext cx="7432646" cy="877724"/>
              </a:xfrm>
              <a:prstGeom prst="rect">
                <a:avLst/>
              </a:prstGeom>
              <a:blipFill>
                <a:blip r:embed="rId3"/>
                <a:stretch>
                  <a:fillRect l="-13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482ABA40-CEE7-3301-C20F-3DB00FF0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517" y="3991436"/>
                <a:ext cx="7432646" cy="877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i="1" dirty="0"/>
                  <a:t>Example:  our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𝑂𝑇</m:t>
                    </m:r>
                  </m:oMath>
                </a14:m>
                <a:r>
                  <a:rPr lang="en-US" altLang="en-US" sz="2400" i="1" dirty="0"/>
                  <a:t> protocol</a:t>
                </a:r>
              </a:p>
            </p:txBody>
          </p:sp>
        </mc:Choice>
        <mc:Fallback xmlns=""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482ABA40-CEE7-3301-C20F-3DB00FF0A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9517" y="3991436"/>
                <a:ext cx="7432646" cy="877724"/>
              </a:xfrm>
              <a:prstGeom prst="rect">
                <a:avLst/>
              </a:prstGeom>
              <a:blipFill>
                <a:blip r:embed="rId4"/>
                <a:stretch>
                  <a:fillRect l="-1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1">
            <a:extLst>
              <a:ext uri="{FF2B5EF4-FFF2-40B4-BE49-F238E27FC236}">
                <a16:creationId xmlns:a16="http://schemas.microsoft.com/office/drawing/2014/main" id="{244F4511-9614-A80F-04B9-4F4C00746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37" y="5939604"/>
            <a:ext cx="8152726" cy="72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4. Deviate from Other Protocol Instructions.</a:t>
            </a:r>
            <a:endParaRPr lang="en-US" alt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6937E-D8EC-7672-84FF-BFC5F76F1F29}"/>
              </a:ext>
            </a:extLst>
          </p:cNvPr>
          <p:cNvSpPr/>
          <p:nvPr/>
        </p:nvSpPr>
        <p:spPr>
          <a:xfrm>
            <a:off x="2915816" y="6046772"/>
            <a:ext cx="864096" cy="49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B9C5DD90-CBB4-0E9D-2E31-B25A2F913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37" y="4766788"/>
            <a:ext cx="8152726" cy="111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3. (Un)fairness</a:t>
            </a:r>
            <a:r>
              <a:rPr lang="en-US" altLang="en-US" sz="2400" dirty="0"/>
              <a:t>: A malicious party could block the honest party from learning the output, while learning it herself. 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E8382E09-5C05-2459-5A0C-B486DDBE247D}"/>
              </a:ext>
            </a:extLst>
          </p:cNvPr>
          <p:cNvSpPr/>
          <p:nvPr/>
        </p:nvSpPr>
        <p:spPr>
          <a:xfrm>
            <a:off x="239417" y="4744939"/>
            <a:ext cx="360040" cy="111048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AA99D07-DD77-58B7-EB3F-2775FFB41E49}"/>
              </a:ext>
            </a:extLst>
          </p:cNvPr>
          <p:cNvSpPr/>
          <p:nvPr/>
        </p:nvSpPr>
        <p:spPr>
          <a:xfrm flipH="1">
            <a:off x="8388424" y="4694780"/>
            <a:ext cx="360040" cy="1110484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7547C6-122C-8697-2EF7-0B0663AE5938}"/>
              </a:ext>
            </a:extLst>
          </p:cNvPr>
          <p:cNvSpPr txBox="1"/>
          <p:nvPr/>
        </p:nvSpPr>
        <p:spPr>
          <a:xfrm>
            <a:off x="6716998" y="4535955"/>
            <a:ext cx="1851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unavoidable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8" grpId="0"/>
      <p:bldP spid="9" grpId="0" animBg="1"/>
      <p:bldP spid="10" grpId="0" animBg="1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-9026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New (Less) Ideal Model</a:t>
            </a:r>
          </a:p>
        </p:txBody>
      </p:sp>
      <p:pic>
        <p:nvPicPr>
          <p:cNvPr id="20" name="Picture 19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E722C48-FF5D-C845-A4E3-5B94D432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74" y="412003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2224C95-4270-6E47-988A-3DDC9558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5580F-E962-4148-BA20-A3BFBB4C6E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80" y="1644454"/>
            <a:ext cx="1078254" cy="106680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EECD922-420C-184A-9A9E-6D2C8CECFC22}"/>
              </a:ext>
            </a:extLst>
          </p:cNvPr>
          <p:cNvGrpSpPr/>
          <p:nvPr/>
        </p:nvGrpSpPr>
        <p:grpSpPr>
          <a:xfrm>
            <a:off x="2624130" y="1863618"/>
            <a:ext cx="3568606" cy="916607"/>
            <a:chOff x="2659578" y="4356623"/>
            <a:chExt cx="3568606" cy="91660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C9476F1-6A55-134F-A4A9-3DFEA7726BBF}"/>
                </a:ext>
              </a:extLst>
            </p:cNvPr>
            <p:cNvCxnSpPr/>
            <p:nvPr/>
          </p:nvCxnSpPr>
          <p:spPr>
            <a:xfrm flipV="1">
              <a:off x="2679703" y="4883104"/>
              <a:ext cx="820688" cy="390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BC9D63-0B07-6C4E-B8B2-447ABDC0CD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1073873" cy="41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3EDFFF-FAA3-CE4A-AF03-AA432CBDEC4F}"/>
              </a:ext>
            </a:extLst>
          </p:cNvPr>
          <p:cNvCxnSpPr>
            <a:cxnSpLocks/>
          </p:cNvCxnSpPr>
          <p:nvPr/>
        </p:nvCxnSpPr>
        <p:spPr>
          <a:xfrm flipH="1">
            <a:off x="2893344" y="2926423"/>
            <a:ext cx="820057" cy="4578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58">
                <a:extLst>
                  <a:ext uri="{FF2B5EF4-FFF2-40B4-BE49-F238E27FC236}">
                    <a16:creationId xmlns:a16="http://schemas.microsoft.com/office/drawing/2014/main" id="{551EE3C2-7F7A-1A43-8010-51DE89C4E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03457">
                <a:off x="2716550" y="2708214"/>
                <a:ext cx="53842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4" name="Rectangle 58">
                <a:extLst>
                  <a:ext uri="{FF2B5EF4-FFF2-40B4-BE49-F238E27FC236}">
                    <a16:creationId xmlns:a16="http://schemas.microsoft.com/office/drawing/2014/main" id="{551EE3C2-7F7A-1A43-8010-51DE89C4E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603457">
                <a:off x="2716550" y="2708214"/>
                <a:ext cx="538429" cy="609600"/>
              </a:xfrm>
              <a:prstGeom prst="rect">
                <a:avLst/>
              </a:prstGeom>
              <a:blipFill>
                <a:blip r:embed="rId10"/>
                <a:stretch>
                  <a:fillRect t="-27692" r="-634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297FE21-7CDA-7C46-B69D-A04D14F0542D}"/>
              </a:ext>
            </a:extLst>
          </p:cNvPr>
          <p:cNvCxnSpPr>
            <a:cxnSpLocks/>
          </p:cNvCxnSpPr>
          <p:nvPr/>
        </p:nvCxnSpPr>
        <p:spPr>
          <a:xfrm>
            <a:off x="4511851" y="4505989"/>
            <a:ext cx="1086008" cy="434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58">
                <a:extLst>
                  <a:ext uri="{FF2B5EF4-FFF2-40B4-BE49-F238E27FC236}">
                    <a16:creationId xmlns:a16="http://schemas.microsoft.com/office/drawing/2014/main" id="{B7AECF4A-862D-5C44-8A91-6B7AB5231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19560">
                <a:off x="4645306" y="4079600"/>
                <a:ext cx="53842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7" name="Rectangle 58">
                <a:extLst>
                  <a:ext uri="{FF2B5EF4-FFF2-40B4-BE49-F238E27FC236}">
                    <a16:creationId xmlns:a16="http://schemas.microsoft.com/office/drawing/2014/main" id="{B7AECF4A-862D-5C44-8A91-6B7AB5231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219560">
                <a:off x="4645306" y="4079600"/>
                <a:ext cx="538429" cy="609600"/>
              </a:xfrm>
              <a:prstGeom prst="rect">
                <a:avLst/>
              </a:prstGeom>
              <a:blipFill>
                <a:blip r:embed="rId11"/>
                <a:stretch>
                  <a:fillRect r="-72414" b="-274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76FF094-570C-BA47-232D-F2F0404EB00B}"/>
              </a:ext>
            </a:extLst>
          </p:cNvPr>
          <p:cNvGrpSpPr/>
          <p:nvPr/>
        </p:nvGrpSpPr>
        <p:grpSpPr>
          <a:xfrm rot="21392215">
            <a:off x="3047505" y="3403317"/>
            <a:ext cx="986146" cy="653097"/>
            <a:chOff x="2511301" y="4733469"/>
            <a:chExt cx="986146" cy="65309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A298BE-AED2-DB03-2F39-784ACC240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9703" y="4798684"/>
              <a:ext cx="817744" cy="4745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58">
                  <a:extLst>
                    <a:ext uri="{FF2B5EF4-FFF2-40B4-BE49-F238E27FC236}">
                      <a16:creationId xmlns:a16="http://schemas.microsoft.com/office/drawing/2014/main" id="{FF7EB046-F4B1-4C45-0222-323CA5E15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663799" flipH="1">
                  <a:off x="2511301" y="4733469"/>
                  <a:ext cx="193166" cy="6530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𝑎𝑏𝑜𝑟𝑡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altLang="en-US" sz="2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58">
                  <a:extLst>
                    <a:ext uri="{FF2B5EF4-FFF2-40B4-BE49-F238E27FC236}">
                      <a16:creationId xmlns:a16="http://schemas.microsoft.com/office/drawing/2014/main" id="{FF7EB046-F4B1-4C45-0222-323CA5E15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663799" flipH="1">
                  <a:off x="2511301" y="4733469"/>
                  <a:ext cx="193166" cy="653097"/>
                </a:xfrm>
                <a:prstGeom prst="rect">
                  <a:avLst/>
                </a:prstGeom>
                <a:blipFill>
                  <a:blip r:embed="rId12"/>
                  <a:stretch>
                    <a:fillRect t="-57692" r="-1181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58">
                <a:extLst>
                  <a:ext uri="{FF2B5EF4-FFF2-40B4-BE49-F238E27FC236}">
                    <a16:creationId xmlns:a16="http://schemas.microsoft.com/office/drawing/2014/main" id="{91700BE7-559C-A381-950B-F1E1E5E16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15457">
                <a:off x="4464367" y="3893922"/>
                <a:ext cx="2133525" cy="653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0" dirty="0">
                    <a:solidFill>
                      <a:schemeClr val="tx1"/>
                    </a:solidFill>
                  </a:rPr>
                  <a:t>If not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𝑎𝑏𝑜𝑟𝑡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58">
                <a:extLst>
                  <a:ext uri="{FF2B5EF4-FFF2-40B4-BE49-F238E27FC236}">
                    <a16:creationId xmlns:a16="http://schemas.microsoft.com/office/drawing/2014/main" id="{91700BE7-559C-A381-950B-F1E1E5E16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515457">
                <a:off x="4464367" y="3893922"/>
                <a:ext cx="2133525" cy="653097"/>
              </a:xfrm>
              <a:prstGeom prst="rect">
                <a:avLst/>
              </a:prstGeom>
              <a:blipFill>
                <a:blip r:embed="rId13"/>
                <a:stretch>
                  <a:fillRect l="-4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09600" y="260648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“GMW Compiler”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2348880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Assuming one-way functions exist, there is a general way to transform any semi-honest secure protocol computing a (possibly randomized) function F into a m</a:t>
            </a:r>
            <a:r>
              <a:rPr lang="en-US" sz="3200" dirty="0"/>
              <a:t>aliciously secure protocol for F.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349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Input Independence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F935CA12-443A-2103-CDE4-2493FD3AA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37" y="1772816"/>
            <a:ext cx="8152726" cy="12873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1. Input (In)dependence</a:t>
            </a:r>
            <a:r>
              <a:rPr lang="en-US" altLang="en-US" sz="2400" dirty="0"/>
              <a:t>: A malicious party could choose her input to depend on Bob’s, something she cannot do in the ideal world.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59E01CB8-9855-F237-2340-CBB510F13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35" y="3492176"/>
            <a:ext cx="815272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u="sng" dirty="0"/>
              <a:t>Solution:</a:t>
            </a:r>
            <a:r>
              <a:rPr lang="en-US" altLang="en-US" sz="2400" dirty="0"/>
              <a:t> Each party commits to their input in sequence, and provides a </a:t>
            </a:r>
            <a:r>
              <a:rPr lang="en-US" altLang="en-US" sz="2400" b="1" dirty="0">
                <a:solidFill>
                  <a:srgbClr val="0000FF"/>
                </a:solidFill>
              </a:rPr>
              <a:t>zero-knowledge proof of knowledge </a:t>
            </a:r>
            <a:r>
              <a:rPr lang="en-US" altLang="en-US" sz="2400" dirty="0"/>
              <a:t>of the underlying input.</a:t>
            </a:r>
          </a:p>
        </p:txBody>
      </p:sp>
    </p:spTree>
    <p:extLst>
      <p:ext uri="{BB962C8B-B14F-4D97-AF65-F5344CB8AC3E}">
        <p14:creationId xmlns:p14="http://schemas.microsoft.com/office/powerpoint/2010/main" val="38999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Solution: Coin-Tossing Protocol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268A431C-1354-EB3C-4187-B07683AFD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20821"/>
            <a:ext cx="8152726" cy="16561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2. Randomness</a:t>
            </a:r>
            <a:r>
              <a:rPr lang="en-US" altLang="en-US" sz="2400" dirty="0"/>
              <a:t>: A malicious party could choose her “random string” in the protocol the way she wants, something she cannot do in the ideal world.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E4591413-49E2-3A92-047C-B81113484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3212976"/>
                <a:ext cx="8152726" cy="648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i="1" u="sng" dirty="0"/>
                  <a:t>Def:</a:t>
                </a:r>
                <a:r>
                  <a:rPr lang="en-US" altLang="en-US" sz="2400" dirty="0"/>
                  <a:t> Realize the functionality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E4591413-49E2-3A92-047C-B81113484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212976"/>
                <a:ext cx="8152726" cy="648072"/>
              </a:xfrm>
              <a:prstGeom prst="rect">
                <a:avLst/>
              </a:prstGeom>
              <a:blipFill>
                <a:blip r:embed="rId3"/>
                <a:stretch>
                  <a:fillRect l="-1089" b="-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9AF37CE-2CB7-2A0C-228A-DDC634CFF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63" y="4672541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1B7C48CC-EC15-EA2D-C7FD-E2E5994A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21" y="4557573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5ACDA0-76A5-48C3-4A96-F2A338611292}"/>
              </a:ext>
            </a:extLst>
          </p:cNvPr>
          <p:cNvCxnSpPr>
            <a:cxnSpLocks/>
          </p:cNvCxnSpPr>
          <p:nvPr/>
        </p:nvCxnSpPr>
        <p:spPr>
          <a:xfrm>
            <a:off x="3673923" y="4625975"/>
            <a:ext cx="242330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5388C3-D0C9-A8C6-8CAF-2DBC59C0103D}"/>
                  </a:ext>
                </a:extLst>
              </p:cNvPr>
              <p:cNvSpPr txBox="1"/>
              <p:nvPr/>
            </p:nvSpPr>
            <p:spPr>
              <a:xfrm>
                <a:off x="3901018" y="4139787"/>
                <a:ext cx="17983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5388C3-D0C9-A8C6-8CAF-2DBC59C01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018" y="4139787"/>
                <a:ext cx="1798395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08BDF8-F224-E829-6E41-4D5110F5E5E5}"/>
              </a:ext>
            </a:extLst>
          </p:cNvPr>
          <p:cNvCxnSpPr>
            <a:cxnSpLocks/>
          </p:cNvCxnSpPr>
          <p:nvPr/>
        </p:nvCxnSpPr>
        <p:spPr>
          <a:xfrm>
            <a:off x="3673923" y="5373216"/>
            <a:ext cx="2423306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BF7CEB-0C01-9577-4F5B-E34CF274BCA4}"/>
                  </a:ext>
                </a:extLst>
              </p:cNvPr>
              <p:cNvSpPr txBox="1"/>
              <p:nvPr/>
            </p:nvSpPr>
            <p:spPr>
              <a:xfrm>
                <a:off x="3943865" y="4860140"/>
                <a:ext cx="17983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BF7CEB-0C01-9577-4F5B-E34CF274B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865" y="4860140"/>
                <a:ext cx="1798395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09B595-75DB-1758-6392-A042AA2F4446}"/>
                  </a:ext>
                </a:extLst>
              </p:cNvPr>
              <p:cNvSpPr txBox="1"/>
              <p:nvPr/>
            </p:nvSpPr>
            <p:spPr>
              <a:xfrm>
                <a:off x="1218334" y="5807258"/>
                <a:ext cx="33236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0" dirty="0"/>
                  <a:t>Output</a:t>
                </a:r>
                <a:r>
                  <a:rPr lang="en-US" altLang="en-US" sz="2400" b="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⊕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09B595-75DB-1758-6392-A042AA2F4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334" y="5807258"/>
                <a:ext cx="3323622" cy="461665"/>
              </a:xfrm>
              <a:prstGeom prst="rect">
                <a:avLst/>
              </a:prstGeom>
              <a:blipFill>
                <a:blip r:embed="rId8"/>
                <a:stretch>
                  <a:fillRect l="-305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863CA7-6BD0-A520-C5B4-99167703AB24}"/>
                  </a:ext>
                </a:extLst>
              </p:cNvPr>
              <p:cNvSpPr txBox="1"/>
              <p:nvPr/>
            </p:nvSpPr>
            <p:spPr>
              <a:xfrm>
                <a:off x="6097229" y="5807258"/>
                <a:ext cx="37261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0" dirty="0"/>
                  <a:t>Output</a:t>
                </a:r>
                <a:r>
                  <a:rPr lang="en-US" altLang="en-US" sz="2400" b="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863CA7-6BD0-A520-C5B4-99167703A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229" y="5807258"/>
                <a:ext cx="3726135" cy="461665"/>
              </a:xfrm>
              <a:prstGeom prst="rect">
                <a:avLst/>
              </a:prstGeom>
              <a:blipFill>
                <a:blip r:embed="rId9"/>
                <a:stretch>
                  <a:fillRect l="-272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5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13" grpId="0"/>
      <p:bldP spid="15" grpId="0"/>
      <p:bldP spid="16" grpId="0"/>
      <p:bldP spid="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Zero Knowledge Proofs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BC79A575-66FC-8C8C-20CD-434D6DF50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216551"/>
            <a:ext cx="8152726" cy="7297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4. Deviate from Other Protocol Instructions.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82CD9715-2BA6-6A6C-FD78-E363FAE04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1939445"/>
                <a:ext cx="8152726" cy="32205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i="1" u="sng" dirty="0"/>
                  <a:t>Solution:</a:t>
                </a:r>
                <a:r>
                  <a:rPr lang="en-US" altLang="en-US" sz="2400" dirty="0"/>
                  <a:t> Each message of each party is a </a:t>
                </a:r>
                <a:r>
                  <a:rPr lang="en-US" altLang="en-US" sz="2400" i="1" dirty="0"/>
                  <a:t>deterministic</a:t>
                </a:r>
                <a:r>
                  <a:rPr lang="en-US" altLang="en-US" sz="2400" dirty="0"/>
                  <a:t> function of their input, their random coins and messages from party B. </a:t>
                </a:r>
              </a:p>
              <a:p>
                <a:pPr algn="l"/>
                <a:endParaRPr lang="en-US" altLang="en-US" sz="2400" dirty="0"/>
              </a:p>
              <a:p>
                <a:pPr algn="l"/>
                <a:r>
                  <a:rPr lang="en-US" altLang="en-US" sz="2400" dirty="0"/>
                  <a:t>When party A sends a message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𝑚𝑠𝑔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, they also prove in zero-knowledge that they did so correctly. That is, they prove in ZK the following NP statement:</a:t>
                </a:r>
              </a:p>
            </p:txBody>
          </p:sp>
        </mc:Choice>
        <mc:Fallback xmlns="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82CD9715-2BA6-6A6C-FD78-E363FAE04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939445"/>
                <a:ext cx="8152726" cy="3220561"/>
              </a:xfrm>
              <a:prstGeom prst="rect">
                <a:avLst/>
              </a:prstGeom>
              <a:blipFill>
                <a:blip r:embed="rId3"/>
                <a:stretch>
                  <a:fillRect l="-1244" r="-3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4F648F-28CC-5B8A-4AB2-830A694BFDCD}"/>
                  </a:ext>
                </a:extLst>
              </p:cNvPr>
              <p:cNvSpPr txBox="1"/>
              <p:nvPr/>
            </p:nvSpPr>
            <p:spPr>
              <a:xfrm>
                <a:off x="1375555" y="5160006"/>
                <a:ext cx="705678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𝑚𝑠𝑔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acc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𝑋𝐶𝑜𝑚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𝑅𝐶𝑜𝑚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:br>
                  <a:rPr lang="en-US" altLang="en-US" sz="2400" dirty="0">
                    <a:solidFill>
                      <a:prstClr val="black"/>
                    </a:solidFill>
                  </a:rPr>
                </a:br>
                <a:r>
                  <a:rPr lang="en-US" altLang="en-US" sz="24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𝑚𝑠𝑔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𝑋𝐶𝑜𝑚</m:t>
                    </m:r>
                    <m:r>
                      <a:rPr lang="en-US" alt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Com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endParaRPr lang="en-US" alt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Com</m:t>
                      </m:r>
                      <m:d>
                        <m:d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4F648F-28CC-5B8A-4AB2-830A694BF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555" y="5160006"/>
                <a:ext cx="7056784" cy="1200329"/>
              </a:xfrm>
              <a:prstGeom prst="rect">
                <a:avLst/>
              </a:prstGeom>
              <a:blipFill>
                <a:blip r:embed="rId4"/>
                <a:stretch>
                  <a:fillRect l="-1439"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𝟐</m:t>
                    </m:r>
                  </m:oMath>
                </a14:m>
                <a:r>
                  <a:rPr lang="en-US" sz="4200" b="1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-out-of-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4200" b="1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Secret Sharing?</a:t>
                </a: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24561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D930326-C078-F94C-9003-A82ED594B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3851920" y="1822225"/>
            <a:ext cx="648072" cy="67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6AB7A-B131-5245-8677-BEF044C79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339752" y="1785908"/>
            <a:ext cx="864096" cy="706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1B638-54D1-AD44-84DA-6302BD0E5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74" y="1852459"/>
            <a:ext cx="492637" cy="64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11E7D-733E-504E-A82C-F4EEFB780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" y="708769"/>
            <a:ext cx="14478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C98029-B331-194F-940A-E10DB37DF6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81" y="1824486"/>
            <a:ext cx="524859" cy="668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5E930-38B7-2348-96F2-F56A0D4522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2" y="1833051"/>
            <a:ext cx="499816" cy="659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0653F61-8695-624D-8566-29164579B6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36512" y="211409"/>
                <a:ext cx="1921713" cy="3372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secret b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0653F61-8695-624D-8566-29164579B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11409"/>
                <a:ext cx="1921713" cy="337271"/>
              </a:xfrm>
              <a:prstGeom prst="rect">
                <a:avLst/>
              </a:prstGeom>
              <a:blipFill>
                <a:blip r:embed="rId9"/>
                <a:stretch>
                  <a:fillRect t="-2142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3">
            <a:extLst>
              <a:ext uri="{FF2B5EF4-FFF2-40B4-BE49-F238E27FC236}">
                <a16:creationId xmlns:a16="http://schemas.microsoft.com/office/drawing/2014/main" id="{0BC54A4E-FCBC-7946-BC47-E4206099EE17}"/>
              </a:ext>
            </a:extLst>
          </p:cNvPr>
          <p:cNvSpPr txBox="1">
            <a:spLocks noChangeArrowheads="1"/>
          </p:cNvSpPr>
          <p:nvPr/>
        </p:nvSpPr>
        <p:spPr>
          <a:xfrm>
            <a:off x="575555" y="3284984"/>
            <a:ext cx="2808313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Here is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a solution.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5554" y="3896761"/>
                <a:ext cx="7740861" cy="1509031"/>
              </a:xfrm>
              <a:prstGeom prst="rect">
                <a:avLst/>
              </a:prstGeom>
              <a:noFill/>
              <a:ln w="25400">
                <a:solidFill>
                  <a:srgbClr val="7D7773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Repeat </a:t>
                </a:r>
                <a:r>
                  <a:rPr lang="en-US" sz="24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or every two-person subset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}: 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enerate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a 2-out-of-2 secret sharing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of b.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4" y="3896761"/>
                <a:ext cx="7740861" cy="1509031"/>
              </a:xfrm>
              <a:prstGeom prst="rect">
                <a:avLst/>
              </a:prstGeom>
              <a:blipFill>
                <a:blip r:embed="rId10"/>
                <a:stretch>
                  <a:fillRect l="-1144"/>
                </a:stretch>
              </a:blipFill>
              <a:ln w="25400">
                <a:solidFill>
                  <a:srgbClr val="7D777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blipFill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blipFill>
                <a:blip r:embed="rId1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3">
            <a:extLst>
              <a:ext uri="{FF2B5EF4-FFF2-40B4-BE49-F238E27FC236}">
                <a16:creationId xmlns:a16="http://schemas.microsoft.com/office/drawing/2014/main" id="{8BD274FE-8E65-E546-893E-9BBD78D55ADB}"/>
              </a:ext>
            </a:extLst>
          </p:cNvPr>
          <p:cNvSpPr txBox="1">
            <a:spLocks noChangeArrowheads="1"/>
          </p:cNvSpPr>
          <p:nvPr/>
        </p:nvSpPr>
        <p:spPr>
          <a:xfrm>
            <a:off x="21995" y="272382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Dealer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…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63">
            <a:extLst>
              <a:ext uri="{FF2B5EF4-FFF2-40B4-BE49-F238E27FC236}">
                <a16:creationId xmlns:a16="http://schemas.microsoft.com/office/drawing/2014/main" id="{0859813C-2A7C-7143-B5BA-895ECE6BE78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1" y="5597238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What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is the size of shares each party gets?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65A42E1C-A38E-704E-8795-C6EDD955BE04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6165304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How does this scale to t-out-of-n?</a:t>
            </a:r>
          </a:p>
        </p:txBody>
      </p:sp>
    </p:spTree>
    <p:extLst>
      <p:ext uri="{BB962C8B-B14F-4D97-AF65-F5344CB8AC3E}">
        <p14:creationId xmlns:p14="http://schemas.microsoft.com/office/powerpoint/2010/main" val="16570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63"/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E0257FBE-50E8-444D-9DB5-C76CA0A3B0D6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</p:spTree>
    <p:extLst>
      <p:ext uri="{BB962C8B-B14F-4D97-AF65-F5344CB8AC3E}">
        <p14:creationId xmlns:p14="http://schemas.microsoft.com/office/powerpoint/2010/main" val="14470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57201" y="4653136"/>
            <a:ext cx="4525145" cy="2410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7" name="Rectangle 63"/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2-out-of-n Secret Sharing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927252" y="1761668"/>
            <a:ext cx="908444" cy="9401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411760" y="1700808"/>
            <a:ext cx="1232138" cy="1008112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852774" y="2276872"/>
            <a:ext cx="72237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74" y="3160844"/>
            <a:ext cx="782216" cy="1102636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475656" y="2874131"/>
            <a:ext cx="451562" cy="4293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634990" y="2874131"/>
            <a:ext cx="377118" cy="4293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67884" y="2656441"/>
            <a:ext cx="2961326" cy="1579567"/>
            <a:chOff x="767884" y="2656441"/>
            <a:chExt cx="2961326" cy="15795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7884" y="2656441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884" y="2656441"/>
                  <a:ext cx="648072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81138" y="2672612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99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1138" y="2672612"/>
                  <a:ext cx="648072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572115" y="3774343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2115" y="3774343"/>
                  <a:ext cx="648072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3491880" y="2151068"/>
            <a:ext cx="5904656" cy="4706932"/>
            <a:chOff x="3491880" y="2151068"/>
            <a:chExt cx="5904656" cy="470693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652730" y="2151068"/>
              <a:ext cx="0" cy="47069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491880" y="4221088"/>
                  <a:ext cx="11668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secret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𝑏</m:t>
                      </m:r>
                    </m:oMath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4221088"/>
                  <a:ext cx="1166826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6522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4211960" y="5589240"/>
              <a:ext cx="51845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572000" y="4438519"/>
              <a:ext cx="144016" cy="14260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52730" y="3028890"/>
            <a:ext cx="2338744" cy="1262799"/>
            <a:chOff x="4652730" y="3028890"/>
            <a:chExt cx="2338744" cy="1262799"/>
          </a:xfrm>
        </p:grpSpPr>
        <p:sp>
          <p:nvSpPr>
            <p:cNvPr id="35" name="Oval 34"/>
            <p:cNvSpPr/>
            <p:nvPr/>
          </p:nvSpPr>
          <p:spPr>
            <a:xfrm>
              <a:off x="5220072" y="4149080"/>
              <a:ext cx="144016" cy="142609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868144" y="3831336"/>
              <a:ext cx="144016" cy="142609"/>
            </a:xfrm>
            <a:prstGeom prst="ellipse">
              <a:avLst/>
            </a:prstGeom>
            <a:solidFill>
              <a:srgbClr val="CC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516216" y="3501008"/>
              <a:ext cx="144016" cy="1426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652730" y="3706267"/>
                  <a:ext cx="7632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(1,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730" y="3706267"/>
                  <a:ext cx="763290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000" r="-16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392886" y="3388930"/>
                  <a:ext cx="7632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C0099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(2,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C0099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99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2886" y="3388930"/>
                  <a:ext cx="763290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000" r="-168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228184" y="3028890"/>
                  <a:ext cx="7632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(3,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3028890"/>
                  <a:ext cx="763290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4000" r="-168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9512" y="4725144"/>
                <a:ext cx="37664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Each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truly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random (independent of secret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b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25144"/>
                <a:ext cx="3766482" cy="1200329"/>
              </a:xfrm>
              <a:prstGeom prst="rect">
                <a:avLst/>
              </a:prstGeom>
              <a:blipFill>
                <a:blip r:embed="rId13"/>
                <a:stretch>
                  <a:fillRect l="-2349" t="-42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79512" y="5910371"/>
            <a:ext cx="376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Any two shares uniquely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determine b.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59465" y="2247062"/>
            <a:ext cx="5813045" cy="2478082"/>
            <a:chOff x="4159465" y="2247062"/>
            <a:chExt cx="5813045" cy="2478082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4159465" y="2627128"/>
              <a:ext cx="4444983" cy="2098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0085356">
              <a:off x="6796808" y="2721861"/>
              <a:ext cx="3175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random line through (0,b)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14" b="59366"/>
            <a:stretch/>
          </p:blipFill>
          <p:spPr>
            <a:xfrm>
              <a:off x="8019430" y="2247062"/>
              <a:ext cx="392919" cy="406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9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49523</TotalTime>
  <Words>4103</Words>
  <Application>Microsoft Office PowerPoint</Application>
  <PresentationFormat>On-screen Show (4:3)</PresentationFormat>
  <Paragraphs>699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American Typewriter</vt:lpstr>
      <vt:lpstr>Arial</vt:lpstr>
      <vt:lpstr>Calibri</vt:lpstr>
      <vt:lpstr>Calibri Light</vt:lpstr>
      <vt:lpstr>Cambria Math</vt:lpstr>
      <vt:lpstr>Comic Sans MS</vt:lpstr>
      <vt:lpstr>Courier New</vt:lpstr>
      <vt:lpstr>New York</vt:lpstr>
      <vt:lpstr>Wingdings</vt:lpstr>
      <vt:lpstr>Office Theme</vt:lpstr>
      <vt:lpstr>Custom Design</vt:lpstr>
      <vt:lpstr>PowerPoint Presentation</vt:lpstr>
      <vt:lpstr>Secure Two-Party Computation</vt:lpstr>
      <vt:lpstr>Secure Two-Party Computation</vt:lpstr>
      <vt:lpstr>Secure Two-Party Computation</vt:lpstr>
      <vt:lpstr>Tool 1: Secret Sharing</vt:lpstr>
      <vt:lpstr>PowerPoint Presentation</vt:lpstr>
      <vt:lpstr>PowerPoint Presentation</vt:lpstr>
      <vt:lpstr>Shamir’s t-out-of-n Secret Sharing</vt:lpstr>
      <vt:lpstr>Shamir’s 2-out-of-n Secret Sharing</vt:lpstr>
      <vt:lpstr>Shamir’s 2-out-of-n Secret Sharing</vt:lpstr>
      <vt:lpstr>Shamir’s 2-out-of-n Secret Sharing</vt:lpstr>
      <vt:lpstr>Shamir’s t-out-of-n Secret Sharing</vt:lpstr>
      <vt:lpstr>Shamir’s t-out-of-n Secret Sharing</vt:lpstr>
      <vt:lpstr>Shamir’s t-out-of-n Secret Sharing</vt:lpstr>
      <vt:lpstr>Shamir’s t-out-of-n Secret Sharing</vt:lpstr>
      <vt:lpstr>Shamir’s t-out-of-n Secret Sharing</vt:lpstr>
      <vt:lpstr>Shamir’s t-out-of-n Secret Sharing</vt:lpstr>
      <vt:lpstr>Tool 2: Oblivious Transfer</vt:lpstr>
      <vt:lpstr>Oblivious Transfer (OT)</vt:lpstr>
      <vt:lpstr>Why OT? The Dating Problem</vt:lpstr>
      <vt:lpstr>Why OT? The Dating Problem</vt:lpstr>
      <vt:lpstr>The Billionaires’ Problem</vt:lpstr>
      <vt:lpstr>The Billionaires’ Problem</vt:lpstr>
      <vt:lpstr>Detour: OT ⇒ Secret-Shared-AND</vt:lpstr>
      <vt:lpstr>The Billionaires’ Problem</vt:lpstr>
      <vt:lpstr>The Billionaires’ Problem</vt:lpstr>
      <vt:lpstr>“OT is Complete”</vt:lpstr>
      <vt:lpstr>Defining Security: The Ideal/Real Paradigm</vt:lpstr>
      <vt:lpstr>Secure Two-Party Computation</vt:lpstr>
      <vt:lpstr>Secure Two-Party Computation</vt:lpstr>
      <vt:lpstr>Secure Two-Party Computation</vt:lpstr>
      <vt:lpstr>OT Definition</vt:lpstr>
      <vt:lpstr>OT Definition</vt:lpstr>
      <vt:lpstr>OT Definition</vt:lpstr>
      <vt:lpstr>OT Definition</vt:lpstr>
      <vt:lpstr>OT Protocols</vt:lpstr>
      <vt:lpstr>OT Protocol 1: Trapdoor Permutations</vt:lpstr>
      <vt:lpstr>OT Protocol 1: Trapdoor Permutations</vt:lpstr>
      <vt:lpstr>OT Protocol 1: Trapdoor Permutations</vt:lpstr>
      <vt:lpstr>OT Protocol 1: Trapdoor Permutations</vt:lpstr>
      <vt:lpstr>OT Protocol 1: Trapdoor Permutations</vt:lpstr>
      <vt:lpstr>OT Protocol 2: from Oblivious PKE</vt:lpstr>
      <vt:lpstr>OT Protocol 2: from Oblivious PKE</vt:lpstr>
      <vt:lpstr>Many More Constructions of OT</vt:lpstr>
      <vt:lpstr>Secure 2PC from OT</vt:lpstr>
      <vt:lpstr>PowerPoint Presentation</vt:lpstr>
      <vt:lpstr>Recap: OT ⇒ Secret-Shared-AND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Secret-Shared AND protocol</vt:lpstr>
      <vt:lpstr>Secret-Shared AND protocol</vt:lpstr>
      <vt:lpstr>In summary: Secure 2PC from OT</vt:lpstr>
      <vt:lpstr>In fact, GMW does more:</vt:lpstr>
      <vt:lpstr>PowerPoint Presentation</vt:lpstr>
      <vt:lpstr>Malicious Parties: Issues to Handle</vt:lpstr>
      <vt:lpstr>New (Less) Ideal Model</vt:lpstr>
      <vt:lpstr>The “GMW Compiler”</vt:lpstr>
      <vt:lpstr>Input Independence</vt:lpstr>
      <vt:lpstr>Solution: Coin-Tossing Protocol</vt:lpstr>
      <vt:lpstr>Zero Knowledge Proofs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Daniel Wichs</cp:lastModifiedBy>
  <cp:revision>1248</cp:revision>
  <dcterms:created xsi:type="dcterms:W3CDTF">2014-03-14T23:52:55Z</dcterms:created>
  <dcterms:modified xsi:type="dcterms:W3CDTF">2025-03-25T00:48:15Z</dcterms:modified>
</cp:coreProperties>
</file>