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571" r:id="rId2"/>
    <p:sldId id="1256" r:id="rId3"/>
    <p:sldId id="1154" r:id="rId4"/>
    <p:sldId id="1189" r:id="rId5"/>
    <p:sldId id="1191" r:id="rId6"/>
    <p:sldId id="1190" r:id="rId7"/>
    <p:sldId id="1221" r:id="rId8"/>
    <p:sldId id="1223" r:id="rId9"/>
    <p:sldId id="1225" r:id="rId10"/>
    <p:sldId id="1226" r:id="rId11"/>
    <p:sldId id="1227" r:id="rId12"/>
    <p:sldId id="1228" r:id="rId13"/>
    <p:sldId id="1249" r:id="rId14"/>
    <p:sldId id="1222" r:id="rId15"/>
    <p:sldId id="1250" r:id="rId16"/>
    <p:sldId id="1251" r:id="rId17"/>
    <p:sldId id="1213" r:id="rId18"/>
    <p:sldId id="1252" r:id="rId19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3D68"/>
    <a:srgbClr val="FF3FAE"/>
    <a:srgbClr val="B73BF3"/>
    <a:srgbClr val="008000"/>
    <a:srgbClr val="FF0000"/>
    <a:srgbClr val="3366FF"/>
    <a:srgbClr val="FFFFFF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01"/>
    <p:restoredTop sz="80510" autoAdjust="0"/>
  </p:normalViewPr>
  <p:slideViewPr>
    <p:cSldViewPr>
      <p:cViewPr varScale="1">
        <p:scale>
          <a:sx n="129" d="100"/>
          <a:sy n="129" d="100"/>
        </p:scale>
        <p:origin x="51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85" d="100"/>
        <a:sy n="85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584" y="-62"/>
      </p:cViewPr>
      <p:guideLst>
        <p:guide orient="horz" pos="2904"/>
        <p:guide pos="218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5888" y="0"/>
            <a:ext cx="30067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6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5888" y="8758238"/>
            <a:ext cx="3006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9A2E8F-7ABF-44F9-86E9-561587CEE7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72" tIns="46386" rIns="92772" bIns="46386" numCol="1" anchor="t" anchorCtr="0" compatLnSpc="1">
            <a:prstTxWarp prst="textNoShape">
              <a:avLst/>
            </a:prstTxWarp>
          </a:bodyPr>
          <a:lstStyle>
            <a:lvl1pPr defTabSz="928414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67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72" tIns="46386" rIns="92772" bIns="46386" numCol="1" anchor="t" anchorCtr="0" compatLnSpc="1">
            <a:prstTxWarp prst="textNoShape">
              <a:avLst/>
            </a:prstTxWarp>
          </a:bodyPr>
          <a:lstStyle>
            <a:lvl1pPr algn="r" defTabSz="928414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0563"/>
            <a:ext cx="4611688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79913"/>
            <a:ext cx="5083175" cy="414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72" tIns="46386" rIns="92772" bIns="463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3006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72" tIns="46386" rIns="92772" bIns="46386" numCol="1" anchor="b" anchorCtr="0" compatLnSpc="1">
            <a:prstTxWarp prst="textNoShape">
              <a:avLst/>
            </a:prstTxWarp>
          </a:bodyPr>
          <a:lstStyle>
            <a:lvl1pPr defTabSz="928414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9825"/>
            <a:ext cx="3006725" cy="460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772" tIns="46386" rIns="92772" bIns="46386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723C05C1-84C5-4B39-BB4F-CC8B8F769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DE5E11C-06A5-47B4-9150-823C84E42849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100822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8C13DC-EB30-4E7B-9A79-FF6A33A169F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307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8C13DC-EB30-4E7B-9A79-FF6A33A169F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189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8C13DC-EB30-4E7B-9A79-FF6A33A169F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073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6380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7538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615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49664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8C13DC-EB30-4E7B-9A79-FF6A33A169F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1796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231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FF084-4412-A023-8327-0131DED2D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EA895D-F2B4-E9C5-1C00-57B5558A20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56B1DD-7BE4-C47E-D6AD-9541280003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02252-CCB1-C57C-5314-22CC569EC2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73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9037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079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7639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428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162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43AA87-90BF-49A7-94A5-EF67FCE1416B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8888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8C13DC-EB30-4E7B-9A79-FF6A33A169FE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637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09FD5-483D-441E-8A4E-A8ECAE7A8F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0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5C5F-0F50-4895-B050-3DC8A34C0B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06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52761-3F43-43C1-B40C-96384808D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579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6950-5E82-44F5-A78D-4712FEE95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07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C6B89-2C45-49D9-80A7-68FF0E977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44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BF1BD-F626-47C1-BBF3-A3BE37C84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91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07DFF-FE07-47DD-B076-2C48C9A108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78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08776-0F8C-40A7-8647-EFA45DE146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97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3DA8B-38D5-4206-A305-5AC0AA8D55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47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87D42-31C2-40A9-ACF0-6B52B9DD7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72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37A5-1E94-4A41-8D1E-5A1BB34578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86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C1CE3-BBAB-4CAD-96AB-4B44F7E17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3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B2DF1-197C-4E42-A66A-D1F012AC5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92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F8D58E9-2269-452D-80B1-5E4570EADE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1.png"/><Relationship Id="rId5" Type="http://schemas.openxmlformats.org/officeDocument/2006/relationships/image" Target="../media/image8.wmf"/><Relationship Id="rId4" Type="http://schemas.openxmlformats.org/officeDocument/2006/relationships/image" Target="../media/image14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3" Type="http://schemas.openxmlformats.org/officeDocument/2006/relationships/image" Target="../media/image8.wmf"/><Relationship Id="rId7" Type="http://schemas.openxmlformats.org/officeDocument/2006/relationships/image" Target="../media/image1910.png"/><Relationship Id="rId12" Type="http://schemas.openxmlformats.org/officeDocument/2006/relationships/image" Target="../media/image23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221.png"/><Relationship Id="rId5" Type="http://schemas.openxmlformats.org/officeDocument/2006/relationships/image" Target="../media/image170.png"/><Relationship Id="rId10" Type="http://schemas.openxmlformats.org/officeDocument/2006/relationships/image" Target="../media/image213.png"/><Relationship Id="rId4" Type="http://schemas.openxmlformats.org/officeDocument/2006/relationships/image" Target="../media/image160.png"/><Relationship Id="rId9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1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7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9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11.png"/><Relationship Id="rId7" Type="http://schemas.openxmlformats.org/officeDocument/2006/relationships/image" Target="../media/image150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0.png"/><Relationship Id="rId4" Type="http://schemas.openxmlformats.org/officeDocument/2006/relationships/image" Target="../media/image22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8.png"/><Relationship Id="rId5" Type="http://schemas.openxmlformats.org/officeDocument/2006/relationships/image" Target="../media/image157.png"/><Relationship Id="rId4" Type="http://schemas.openxmlformats.org/officeDocument/2006/relationships/image" Target="../media/image156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1.png"/><Relationship Id="rId5" Type="http://schemas.openxmlformats.org/officeDocument/2006/relationships/image" Target="../media/image9.png"/><Relationship Id="rId4" Type="http://schemas.openxmlformats.org/officeDocument/2006/relationships/image" Target="../media/image20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png"/><Relationship Id="rId3" Type="http://schemas.openxmlformats.org/officeDocument/2006/relationships/image" Target="../media/image6.png"/><Relationship Id="rId7" Type="http://schemas.openxmlformats.org/officeDocument/2006/relationships/image" Target="../media/image2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7.png"/><Relationship Id="rId11" Type="http://schemas.openxmlformats.org/officeDocument/2006/relationships/image" Target="../media/image10.png"/><Relationship Id="rId5" Type="http://schemas.openxmlformats.org/officeDocument/2006/relationships/image" Target="../media/image8.wmf"/><Relationship Id="rId10" Type="http://schemas.openxmlformats.org/officeDocument/2006/relationships/image" Target="../media/image1270.png"/><Relationship Id="rId4" Type="http://schemas.openxmlformats.org/officeDocument/2006/relationships/image" Target="../media/image7.jpeg"/><Relationship Id="rId9" Type="http://schemas.openxmlformats.org/officeDocument/2006/relationships/image" Target="../media/image2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0.png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00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1.png"/><Relationship Id="rId3" Type="http://schemas.openxmlformats.org/officeDocument/2006/relationships/image" Target="../media/image11.png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00.png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485900" y="2667000"/>
            <a:ext cx="640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4000" b="1" dirty="0">
                <a:solidFill>
                  <a:srgbClr val="891637"/>
                </a:solidFill>
                <a:latin typeface="Calibri" pitchFamily="34" charset="0"/>
              </a:rPr>
              <a:t>Authentication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219200" y="1981200"/>
            <a:ext cx="693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4000" b="1" dirty="0">
                <a:solidFill>
                  <a:srgbClr val="891637"/>
                </a:solidFill>
                <a:latin typeface="Calibri" pitchFamily="34" charset="0"/>
              </a:rPr>
              <a:t>Foundations of Cryptography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8B37B9-ED9B-2344-8B34-590274FEE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352" y="5949280"/>
            <a:ext cx="640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en-US" sz="2400" b="1" dirty="0">
                <a:latin typeface="Calibri" pitchFamily="34" charset="0"/>
              </a:rPr>
              <a:t>Slides by Vinod </a:t>
            </a:r>
            <a:r>
              <a:rPr lang="en-US" sz="2400" b="1" dirty="0" err="1">
                <a:latin typeface="Calibri" pitchFamily="34" charset="0"/>
              </a:rPr>
              <a:t>Vaikuntanathan</a:t>
            </a:r>
            <a:r>
              <a:rPr lang="en-US" sz="2400" b="1" dirty="0">
                <a:latin typeface="Calibri" pitchFamily="34" charset="0"/>
              </a:rPr>
              <a:t> (Edited): </a:t>
            </a:r>
            <a:r>
              <a:rPr lang="en-US" sz="2400" b="1" i="1" dirty="0">
                <a:latin typeface="Calibri" pitchFamily="34" charset="0"/>
              </a:rPr>
              <a:t>https://mit6875.github.io/ </a:t>
            </a:r>
          </a:p>
        </p:txBody>
      </p:sp>
    </p:spTree>
    <p:extLst>
      <p:ext uri="{BB962C8B-B14F-4D97-AF65-F5344CB8AC3E}">
        <p14:creationId xmlns:p14="http://schemas.microsoft.com/office/powerpoint/2010/main" val="428320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96B6732E-E55D-BC6E-4390-0734870291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What is the power of the adversary?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42819C4-052D-89D5-77C1-7BD479CB957C}"/>
              </a:ext>
            </a:extLst>
          </p:cNvPr>
          <p:cNvCxnSpPr>
            <a:cxnSpLocks/>
          </p:cNvCxnSpPr>
          <p:nvPr/>
        </p:nvCxnSpPr>
        <p:spPr>
          <a:xfrm flipH="1" flipV="1">
            <a:off x="2425080" y="2540200"/>
            <a:ext cx="3899284" cy="4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E32DB9FA-B3C4-961F-9B01-D70E51A304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7F07D5-919F-5FCA-AED3-F47D11D753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38" name="Rectangle 63">
            <a:extLst>
              <a:ext uri="{FF2B5EF4-FFF2-40B4-BE49-F238E27FC236}">
                <a16:creationId xmlns:a16="http://schemas.microsoft.com/office/drawing/2014/main" id="{2B811A07-63F6-353A-491E-08D4A976E697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39" name="Rectangle 63">
            <a:extLst>
              <a:ext uri="{FF2B5EF4-FFF2-40B4-BE49-F238E27FC236}">
                <a16:creationId xmlns:a16="http://schemas.microsoft.com/office/drawing/2014/main" id="{6A63BCAE-A517-051B-5613-620AD70D33D5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40" name="Rectangular Callout 39">
            <a:extLst>
              <a:ext uri="{FF2B5EF4-FFF2-40B4-BE49-F238E27FC236}">
                <a16:creationId xmlns:a16="http://schemas.microsoft.com/office/drawing/2014/main" id="{9D229757-63E4-9363-20C8-B95C68D3A6B1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63">
                <a:extLst>
                  <a:ext uri="{FF2B5EF4-FFF2-40B4-BE49-F238E27FC236}">
                    <a16:creationId xmlns:a16="http://schemas.microsoft.com/office/drawing/2014/main" id="{69596166-1245-194B-0C48-91BEACF58439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919672" y="21621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𝑀𝐴𝐶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𝑘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41" name="Rectangle 63">
                <a:extLst>
                  <a:ext uri="{FF2B5EF4-FFF2-40B4-BE49-F238E27FC236}">
                    <a16:creationId xmlns:a16="http://schemas.microsoft.com/office/drawing/2014/main" id="{69596166-1245-194B-0C48-91BEACF58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672" y="2162161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41" descr="MCj04359310000[1]">
            <a:extLst>
              <a:ext uri="{FF2B5EF4-FFF2-40B4-BE49-F238E27FC236}">
                <a16:creationId xmlns:a16="http://schemas.microsoft.com/office/drawing/2014/main" id="{A177BD2A-F169-98A7-A038-5184CFCD8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6" y="2230329"/>
            <a:ext cx="648072" cy="51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63">
                <a:extLst>
                  <a:ext uri="{FF2B5EF4-FFF2-40B4-BE49-F238E27FC236}">
                    <a16:creationId xmlns:a16="http://schemas.microsoft.com/office/drawing/2014/main" id="{C05B18F4-9BE6-596C-8E6B-8E2480FA0688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245169" y="2320098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𝑀𝐴𝐶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𝑘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or </a:t>
                </a:r>
                <a14:m>
                  <m:oMath xmlns:m="http://schemas.openxmlformats.org/officeDocument/2006/math">
                    <m:r>
                      <a:rPr kumimoji="0" lang="en-US" alt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merican Typewriter" charset="0"/>
                      </a:rPr>
                      <m:t>⊥</m:t>
                    </m:r>
                  </m:oMath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43" name="Rectangle 63">
                <a:extLst>
                  <a:ext uri="{FF2B5EF4-FFF2-40B4-BE49-F238E27FC236}">
                    <a16:creationId xmlns:a16="http://schemas.microsoft.com/office/drawing/2014/main" id="{C05B18F4-9BE6-596C-8E6B-8E2480FA06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169" y="2320098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t="-29032" b="-67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73978A19-0389-7DCB-569C-905EA7C75A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3781434"/>
                <a:ext cx="8229600" cy="2801919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Can see many pairs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𝑀𝐴𝐶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Can access a MAC oracle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𝑀𝐴𝐶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  ∙ )</m:t>
                    </m:r>
                  </m:oMath>
                </a14:m>
                <a:endParaRPr lang="en-US" sz="2800" dirty="0"/>
              </a:p>
              <a:p>
                <a:pPr lvl="1"/>
                <a:r>
                  <a:rPr lang="en-US" sz="2400" dirty="0"/>
                  <a:t>Obtain tags for message of choice.</a:t>
                </a:r>
              </a:p>
              <a:p>
                <a:pPr marL="0" indent="0">
                  <a:buNone/>
                </a:pPr>
                <a:r>
                  <a:rPr lang="en-US" sz="2800" dirty="0"/>
                  <a:t>This is called a </a:t>
                </a:r>
                <a:r>
                  <a:rPr lang="en-US" sz="2800" i="1" dirty="0">
                    <a:solidFill>
                      <a:srgbClr val="FF0000"/>
                    </a:solidFill>
                  </a:rPr>
                  <a:t>chosen message attack (CMA).</a:t>
                </a:r>
                <a:endParaRPr lang="en-US" sz="2800" dirty="0">
                  <a:solidFill>
                    <a:srgbClr val="FF0000"/>
                  </a:solidFill>
                </a:endParaRP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73978A19-0389-7DCB-569C-905EA7C75A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781434"/>
                <a:ext cx="8229600" cy="2801919"/>
              </a:xfrm>
              <a:blipFill>
                <a:blip r:embed="rId7"/>
                <a:stretch>
                  <a:fillRect l="-1698" t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72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CCF5F-0E3E-127C-FF92-171259399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027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Total break: </a:t>
            </a:r>
            <a:r>
              <a:rPr lang="en-US" sz="2800" dirty="0"/>
              <a:t>The adversary should not be able to recover the key</a:t>
            </a:r>
            <a:r>
              <a:rPr lang="en-US" sz="2800" i="1" dirty="0"/>
              <a:t> k</a:t>
            </a:r>
            <a:r>
              <a:rPr lang="en-US" sz="2800" dirty="0"/>
              <a:t>.</a:t>
            </a:r>
          </a:p>
          <a:p>
            <a:r>
              <a:rPr lang="en-US" sz="2800" b="1" dirty="0"/>
              <a:t>Universal break: </a:t>
            </a:r>
            <a:r>
              <a:rPr lang="en-US" sz="2800" dirty="0"/>
              <a:t>The adversary can generate a valid tag for </a:t>
            </a:r>
            <a:r>
              <a:rPr lang="en-US" sz="2800" dirty="0">
                <a:solidFill>
                  <a:srgbClr val="FF0000"/>
                </a:solidFill>
              </a:rPr>
              <a:t>every </a:t>
            </a:r>
            <a:r>
              <a:rPr lang="en-US" sz="2800" dirty="0"/>
              <a:t>message.</a:t>
            </a:r>
          </a:p>
          <a:p>
            <a:r>
              <a:rPr lang="en-US" sz="2800" b="1" dirty="0"/>
              <a:t>Existential break: </a:t>
            </a:r>
            <a:r>
              <a:rPr lang="en-US" sz="2800" dirty="0"/>
              <a:t>The adversary can generate a </a:t>
            </a:r>
            <a:r>
              <a:rPr lang="en-US" sz="2800" dirty="0">
                <a:solidFill>
                  <a:srgbClr val="FF0000"/>
                </a:solidFill>
              </a:rPr>
              <a:t>new</a:t>
            </a:r>
            <a:r>
              <a:rPr lang="en-US" sz="2800" dirty="0"/>
              <a:t> valid tag </a:t>
            </a:r>
            <a:r>
              <a:rPr lang="en-US" sz="2800" i="1" dirty="0"/>
              <a:t>t</a:t>
            </a:r>
            <a:r>
              <a:rPr lang="en-US" sz="2800" dirty="0"/>
              <a:t> for </a:t>
            </a:r>
            <a:r>
              <a:rPr lang="en-US" sz="2800" dirty="0">
                <a:solidFill>
                  <a:srgbClr val="FF0000"/>
                </a:solidFill>
              </a:rPr>
              <a:t>some</a:t>
            </a:r>
            <a:r>
              <a:rPr lang="en-US" sz="2800" dirty="0"/>
              <a:t> message </a:t>
            </a:r>
            <a:r>
              <a:rPr lang="en-US" sz="2800" i="1" dirty="0"/>
              <a:t>m. </a:t>
            </a:r>
          </a:p>
          <a:p>
            <a:endParaRPr lang="en-US" sz="2800" i="1" dirty="0"/>
          </a:p>
          <a:p>
            <a:pPr marL="0" indent="0">
              <a:buNone/>
            </a:pPr>
            <a:r>
              <a:rPr lang="en-US" sz="2800" dirty="0"/>
              <a:t>We will require MACs to be secure against the existential break!!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AF43C9F4-C9CC-D70E-1553-3C2446F487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4091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Defining MAC Security</a:t>
            </a:r>
            <a:endParaRPr lang="en-US" sz="2400" b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DC7C6A-DCBE-52AD-08CD-FA7796AFE949}"/>
              </a:ext>
            </a:extLst>
          </p:cNvPr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37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B14E-8CA4-8074-2E94-9F2F43E31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45" y="1552110"/>
            <a:ext cx="8229600" cy="48445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400" b="1" u="sng" dirty="0"/>
              <a:t>E</a:t>
            </a:r>
            <a:r>
              <a:rPr lang="en-US" sz="2400" dirty="0"/>
              <a:t>xistentially </a:t>
            </a:r>
            <a:r>
              <a:rPr lang="en-US" sz="2400" b="1" u="sng" dirty="0"/>
              <a:t>U</a:t>
            </a:r>
            <a:r>
              <a:rPr lang="en-US" sz="2400" dirty="0"/>
              <a:t>n</a:t>
            </a:r>
            <a:r>
              <a:rPr lang="en-US" sz="2400" b="1" u="sng" dirty="0"/>
              <a:t>f</a:t>
            </a:r>
            <a:r>
              <a:rPr lang="en-US" sz="2400" dirty="0"/>
              <a:t>orgeable against </a:t>
            </a:r>
            <a:r>
              <a:rPr lang="en-US" sz="2400" b="1" u="sng" dirty="0"/>
              <a:t>C</a:t>
            </a:r>
            <a:r>
              <a:rPr lang="en-US" sz="2400" dirty="0"/>
              <a:t>hosen </a:t>
            </a:r>
            <a:r>
              <a:rPr lang="en-US" sz="2400" b="1" u="sng" dirty="0"/>
              <a:t>M</a:t>
            </a:r>
            <a:r>
              <a:rPr lang="en-US" sz="2400" dirty="0"/>
              <a:t>essage </a:t>
            </a:r>
            <a:r>
              <a:rPr lang="en-US" sz="2400" b="1" u="sng" dirty="0"/>
              <a:t>A</a:t>
            </a:r>
            <a:r>
              <a:rPr lang="en-US" sz="2400" dirty="0"/>
              <a:t>ttacks</a:t>
            </a:r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4EDD405E-5421-66D7-7BEA-A3F48F01FF03}"/>
              </a:ext>
            </a:extLst>
          </p:cNvPr>
          <p:cNvSpPr txBox="1">
            <a:spLocks/>
          </p:cNvSpPr>
          <p:nvPr/>
        </p:nvSpPr>
        <p:spPr>
          <a:xfrm>
            <a:off x="457200" y="40910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91637"/>
                </a:solidFill>
                <a:effectLst/>
                <a:uLnTx/>
                <a:uFillTx/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EUF-CMA Security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1637"/>
              </a:solidFill>
              <a:effectLst/>
              <a:uLnTx/>
              <a:uFillTx/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7" name="Picture 6" descr="MCj04359310000[1]">
            <a:extLst>
              <a:ext uri="{FF2B5EF4-FFF2-40B4-BE49-F238E27FC236}">
                <a16:creationId xmlns:a16="http://schemas.microsoft.com/office/drawing/2014/main" id="{BBF8B13B-9FC4-49AE-1F30-772FA97D8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025" y="2264105"/>
            <a:ext cx="712879" cy="5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8D0FEB5-3D5B-AA12-374A-AA3A7C6F09A9}"/>
              </a:ext>
            </a:extLst>
          </p:cNvPr>
          <p:cNvCxnSpPr/>
          <p:nvPr/>
        </p:nvCxnSpPr>
        <p:spPr>
          <a:xfrm>
            <a:off x="2503898" y="2927120"/>
            <a:ext cx="345638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70C10AF-55D5-24F7-3D10-492453A8FE78}"/>
              </a:ext>
            </a:extLst>
          </p:cNvPr>
          <p:cNvCxnSpPr/>
          <p:nvPr/>
        </p:nvCxnSpPr>
        <p:spPr>
          <a:xfrm>
            <a:off x="2493375" y="3857676"/>
            <a:ext cx="345638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5EFF262-C2E0-1867-05D7-AB9F73ECF9CC}"/>
              </a:ext>
            </a:extLst>
          </p:cNvPr>
          <p:cNvCxnSpPr/>
          <p:nvPr/>
        </p:nvCxnSpPr>
        <p:spPr>
          <a:xfrm>
            <a:off x="2480778" y="3423476"/>
            <a:ext cx="3456384" cy="0"/>
          </a:xfrm>
          <a:prstGeom prst="straightConnector1">
            <a:avLst/>
          </a:prstGeom>
          <a:ln w="285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B758952-CC18-43B8-66D4-D3EEAC46B3DE}"/>
                  </a:ext>
                </a:extLst>
              </p:cNvPr>
              <p:cNvSpPr txBox="1"/>
              <p:nvPr/>
            </p:nvSpPr>
            <p:spPr>
              <a:xfrm>
                <a:off x="3943547" y="2539322"/>
                <a:ext cx="533544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B758952-CC18-43B8-66D4-D3EEAC46B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547" y="2539322"/>
                <a:ext cx="533544" cy="4062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C5ABD20-6820-D4EF-8852-C1A51B2F8043}"/>
                  </a:ext>
                </a:extLst>
              </p:cNvPr>
              <p:cNvSpPr txBox="1"/>
              <p:nvPr/>
            </p:nvSpPr>
            <p:spPr>
              <a:xfrm>
                <a:off x="3275856" y="3050156"/>
                <a:ext cx="1979516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sub>
                          </m:s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 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𝑀𝐴𝐶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 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sub>
                      </m:sSub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C5ABD20-6820-D4EF-8852-C1A51B2F8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050156"/>
                <a:ext cx="1979516" cy="406265"/>
              </a:xfrm>
              <a:prstGeom prst="rect">
                <a:avLst/>
              </a:prstGeom>
              <a:blipFill>
                <a:blip r:embed="rId5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68D24F-2A9E-BB1F-BD7A-82A33F39D531}"/>
                  </a:ext>
                </a:extLst>
              </p:cNvPr>
              <p:cNvSpPr txBox="1"/>
              <p:nvPr/>
            </p:nvSpPr>
            <p:spPr>
              <a:xfrm>
                <a:off x="3954795" y="3445833"/>
                <a:ext cx="538865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68D24F-2A9E-BB1F-BD7A-82A33F39D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795" y="3445833"/>
                <a:ext cx="538865" cy="4062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275CE4-5BAE-AF81-DCFC-D47C414D95F9}"/>
              </a:ext>
            </a:extLst>
          </p:cNvPr>
          <p:cNvCxnSpPr/>
          <p:nvPr/>
        </p:nvCxnSpPr>
        <p:spPr>
          <a:xfrm>
            <a:off x="2480778" y="4382863"/>
            <a:ext cx="3456384" cy="0"/>
          </a:xfrm>
          <a:prstGeom prst="straightConnector1">
            <a:avLst/>
          </a:prstGeom>
          <a:ln w="28575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3D83E2-8AD2-AF8D-5734-35A9D091C19B}"/>
                  </a:ext>
                </a:extLst>
              </p:cNvPr>
              <p:cNvSpPr txBox="1"/>
              <p:nvPr/>
            </p:nvSpPr>
            <p:spPr>
              <a:xfrm>
                <a:off x="3286884" y="3994102"/>
                <a:ext cx="2051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e>
                            <m:sub>
                              <m:r>
                                <a:rPr kumimoji="0" lang="en-US" sz="18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b>
                          </m:s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= 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𝑀𝐴𝐶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 </m:t>
                          </m:r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𝑚</m:t>
                          </m:r>
                        </m:e>
                        <m:sub>
                          <m:r>
                            <a:rPr kumimoji="0" 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b>
                      </m:sSub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3D83E2-8AD2-AF8D-5734-35A9D091C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884" y="3994102"/>
                <a:ext cx="2051267" cy="369332"/>
              </a:xfrm>
              <a:prstGeom prst="rect">
                <a:avLst/>
              </a:prstGeom>
              <a:blipFill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480B78B-103D-0DB0-24FE-E090C26B664F}"/>
              </a:ext>
            </a:extLst>
          </p:cNvPr>
          <p:cNvSpPr txBox="1"/>
          <p:nvPr/>
        </p:nvSpPr>
        <p:spPr>
          <a:xfrm rot="5556688">
            <a:off x="4084135" y="4390595"/>
            <a:ext cx="343364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349E62A-8DCA-E825-C62F-0532AA10F8FC}"/>
              </a:ext>
            </a:extLst>
          </p:cNvPr>
          <p:cNvCxnSpPr/>
          <p:nvPr/>
        </p:nvCxnSpPr>
        <p:spPr>
          <a:xfrm>
            <a:off x="2480778" y="5099618"/>
            <a:ext cx="345638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8E67BD-C9CA-AF62-8B8D-54FB2621080B}"/>
                  </a:ext>
                </a:extLst>
              </p:cNvPr>
              <p:cNvSpPr txBox="1"/>
              <p:nvPr/>
            </p:nvSpPr>
            <p:spPr>
              <a:xfrm>
                <a:off x="3770799" y="4697215"/>
                <a:ext cx="811441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𝑚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 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𝑡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8E67BD-C9CA-AF62-8B8D-54FB26210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799" y="4697215"/>
                <a:ext cx="811441" cy="406265"/>
              </a:xfrm>
              <a:prstGeom prst="rect">
                <a:avLst/>
              </a:prstGeom>
              <a:blipFill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>
            <a:extLst>
              <a:ext uri="{FF2B5EF4-FFF2-40B4-BE49-F238E27FC236}">
                <a16:creationId xmlns:a16="http://schemas.microsoft.com/office/drawing/2014/main" id="{389A9407-9695-83DC-4391-5B3A2360785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6826443" y="2164874"/>
            <a:ext cx="950506" cy="7776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2103DE-8773-5C9F-C613-51B07956B383}"/>
                  </a:ext>
                </a:extLst>
              </p:cNvPr>
              <p:cNvSpPr txBox="1"/>
              <p:nvPr/>
            </p:nvSpPr>
            <p:spPr>
              <a:xfrm>
                <a:off x="6826443" y="3070876"/>
                <a:ext cx="862031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←</m:t>
                      </m:r>
                      <m:r>
                        <a:rPr kumimoji="0" lang="en-US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𝐾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2103DE-8773-5C9F-C613-51B07956B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443" y="3070876"/>
                <a:ext cx="862031" cy="4062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9875CB0-C49C-50C2-574E-C7A8FE5640DA}"/>
                  </a:ext>
                </a:extLst>
              </p:cNvPr>
              <p:cNvSpPr txBox="1"/>
              <p:nvPr/>
            </p:nvSpPr>
            <p:spPr>
              <a:xfrm>
                <a:off x="6211436" y="4593727"/>
                <a:ext cx="237250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Accept if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≠(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𝑚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, </m:t>
                    </m:r>
                    <m:sSub>
                      <m:sSub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𝑡</m:t>
                        </m:r>
                      </m:e>
                      <m:sub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for all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</m:t>
                    </m:r>
                  </m:oMath>
                </a14:m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, and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𝑉𝑒𝑟</m:t>
                    </m:r>
                    <m:d>
                      <m:d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𝑘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=1.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9875CB0-C49C-50C2-574E-C7A8FE564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436" y="4593727"/>
                <a:ext cx="2372501" cy="1015663"/>
              </a:xfrm>
              <a:prstGeom prst="rect">
                <a:avLst/>
              </a:prstGeom>
              <a:blipFill>
                <a:blip r:embed="rId11"/>
                <a:stretch>
                  <a:fillRect l="-2139"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23B6168-FA03-BC68-A89F-F954DC20A07B}"/>
                  </a:ext>
                </a:extLst>
              </p:cNvPr>
              <p:cNvSpPr txBox="1"/>
              <p:nvPr/>
            </p:nvSpPr>
            <p:spPr>
              <a:xfrm>
                <a:off x="427855" y="5793753"/>
                <a:ext cx="8105039" cy="6364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Want: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Pr</m:t>
                        </m:r>
                      </m:fName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d>
                          <m:dPr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 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𝑡</m:t>
                            </m:r>
                          </m:e>
                        </m:d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←</m:t>
                        </m:r>
                        <m:sSup>
                          <m:sSupPr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𝑀𝐴𝐶</m:t>
                            </m:r>
                            <m:d>
                              <m:dPr>
                                <m:ctrlP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dPr>
                              <m:e>
                                <m: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𝑘</m:t>
                                </m:r>
                                <m: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, ∙</m:t>
                                </m:r>
                              </m:e>
                            </m:d>
                          </m:sup>
                        </m:sSup>
                        <m:d>
                          <m:dPr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𝑉𝑒𝑟</m:t>
                        </m:r>
                        <m:d>
                          <m:dPr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𝑘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 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𝑚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, 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𝑡</m:t>
                            </m:r>
                          </m:e>
                        </m:d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=1</m:t>
                        </m:r>
                      </m:e>
                    </m:func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d>
                      <m:d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, 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∉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𝑄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))=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𝑛𝑒𝑔𝑙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𝑛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).</m:t>
                    </m:r>
                  </m:oMath>
                </a14:m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Cambria Math" panose="02040503050406030204" pitchFamily="18" charset="0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Cambria Math" panose="02040503050406030204" pitchFamily="18" charset="0"/>
                    <a:cs typeface="+mn-cs"/>
                  </a:rPr>
                  <a:t>where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𝑄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Cambria Math" panose="02040503050406030204" pitchFamily="18" charset="0"/>
                    <a:cs typeface="+mn-cs"/>
                  </a:rPr>
                  <a:t> is the set of queries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kumimoji="0" lang="en-US" sz="20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kumimoji="0" lang="en-US" sz="2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b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Cambria Math" panose="02040503050406030204" pitchFamily="18" charset="0"/>
                    <a:cs typeface="+mn-cs"/>
                  </a:rPr>
                  <a:t> that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𝐴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Cambria Math" panose="02040503050406030204" pitchFamily="18" charset="0"/>
                    <a:cs typeface="+mn-cs"/>
                  </a:rPr>
                  <a:t> makes.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23B6168-FA03-BC68-A89F-F954DC20A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55" y="5793753"/>
                <a:ext cx="8105039" cy="636456"/>
              </a:xfrm>
              <a:prstGeom prst="rect">
                <a:avLst/>
              </a:prstGeom>
              <a:blipFill>
                <a:blip r:embed="rId12"/>
                <a:stretch>
                  <a:fillRect l="-1878" t="-7843" b="-21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58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7" grpId="0"/>
      <p:bldP spid="19" grpId="0"/>
      <p:bldP spid="22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Wait… Does encryption not solve this?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126786" y="2108609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𝐸𝑛𝑐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𝑘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786" y="2108609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81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Wait… Does encryption not solve this?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𝑚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j-cs"/>
                      </a:rPr>
                      <m:t>⊕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D0E617A-3445-EC4A-85BC-36B1485DCCC6}"/>
              </a:ext>
            </a:extLst>
          </p:cNvPr>
          <p:cNvSpPr>
            <a:spLocks/>
          </p:cNvSpPr>
          <p:nvPr/>
        </p:nvSpPr>
        <p:spPr bwMode="auto">
          <a:xfrm>
            <a:off x="1295400" y="4484241"/>
            <a:ext cx="6553200" cy="119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One-time pad (and encryption schemes in general) are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malleable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7" name="Picture 26" descr="MCj04359310000[1]">
            <a:extLst>
              <a:ext uri="{FF2B5EF4-FFF2-40B4-BE49-F238E27FC236}">
                <a16:creationId xmlns:a16="http://schemas.microsoft.com/office/drawing/2014/main" id="{063C19B8-90BD-2642-B584-986322DC2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6" y="2230329"/>
            <a:ext cx="648072" cy="51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𝑚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′⊕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blipFill>
                <a:blip r:embed="rId8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307B02C0-71B8-E244-A5FF-DE4B9D61227C}"/>
              </a:ext>
            </a:extLst>
          </p:cNvPr>
          <p:cNvSpPr/>
          <p:nvPr/>
        </p:nvSpPr>
        <p:spPr bwMode="auto">
          <a:xfrm>
            <a:off x="4446612" y="3149581"/>
            <a:ext cx="1637556" cy="965454"/>
          </a:xfrm>
          <a:prstGeom prst="wedgeRectCallout">
            <a:avLst>
              <a:gd name="adj1" fmla="val -40740"/>
              <a:gd name="adj2" fmla="val -8247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panose="02090604020004020304" pitchFamily="18" charset="77"/>
                <a:ea typeface="ＭＳ Ｐゴシック" charset="0"/>
                <a:cs typeface="+mn-cs"/>
              </a:rPr>
              <a:t>Can toggle between m and m’</a:t>
            </a:r>
          </a:p>
        </p:txBody>
      </p:sp>
    </p:spTree>
    <p:extLst>
      <p:ext uri="{BB962C8B-B14F-4D97-AF65-F5344CB8AC3E}">
        <p14:creationId xmlns:p14="http://schemas.microsoft.com/office/powerpoint/2010/main" val="263115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1905000" y="2108609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𝑟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,</m:t>
                    </m:r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𝑓</m:t>
                        </m:r>
                      </m:e>
                      <m:sub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𝑘</m:t>
                        </m:r>
                      </m:sub>
                    </m:sSub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𝑟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)⊕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j-cs"/>
                      </a:rPr>
                      <m:t>𝑚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)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108609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t="-13333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 descr="MCj04359310000[1]">
            <a:extLst>
              <a:ext uri="{FF2B5EF4-FFF2-40B4-BE49-F238E27FC236}">
                <a16:creationId xmlns:a16="http://schemas.microsoft.com/office/drawing/2014/main" id="{063C19B8-90BD-2642-B584-986322DC2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6" y="2230329"/>
            <a:ext cx="648072" cy="51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4159424" y="2101305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𝑟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,</m:t>
                    </m:r>
                    <m:sSub>
                      <m:sSubPr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𝑓</m:t>
                        </m:r>
                      </m:e>
                      <m:sub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dPr>
                      <m:e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𝑟</m:t>
                        </m:r>
                      </m:e>
                    </m:d>
                    <m:r>
                      <a:rPr kumimoji="0" lang="en-US" sz="20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j-cs"/>
                      </a:rPr>
                      <m:t>⊕</m:t>
                    </m:r>
                    <m:sSup>
                      <m:sSup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p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𝑚</m:t>
                        </m:r>
                      </m:e>
                      <m:sup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′</m:t>
                        </m:r>
                      </m:sup>
                    </m:sSup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)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9424" y="2101305"/>
                <a:ext cx="2850976" cy="378039"/>
              </a:xfrm>
              <a:prstGeom prst="rect">
                <a:avLst/>
              </a:prstGeom>
              <a:blipFill>
                <a:blip r:embed="rId8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307B02C0-71B8-E244-A5FF-DE4B9D61227C}"/>
              </a:ext>
            </a:extLst>
          </p:cNvPr>
          <p:cNvSpPr/>
          <p:nvPr/>
        </p:nvSpPr>
        <p:spPr bwMode="auto">
          <a:xfrm>
            <a:off x="4446612" y="3149581"/>
            <a:ext cx="1637556" cy="965454"/>
          </a:xfrm>
          <a:prstGeom prst="wedgeRectCallout">
            <a:avLst>
              <a:gd name="adj1" fmla="val -40740"/>
              <a:gd name="adj2" fmla="val -8247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panose="02090604020004020304" pitchFamily="18" charset="77"/>
                <a:ea typeface="ＭＳ Ｐゴシック" charset="0"/>
                <a:cs typeface="+mn-cs"/>
              </a:rPr>
              <a:t>Can toggle between m and m’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737BBA7-0250-FA3E-1783-9E2C9499DFA3}"/>
              </a:ext>
            </a:extLst>
          </p:cNvPr>
          <p:cNvSpPr>
            <a:spLocks/>
          </p:cNvSpPr>
          <p:nvPr/>
        </p:nvSpPr>
        <p:spPr bwMode="auto">
          <a:xfrm>
            <a:off x="1295400" y="4484241"/>
            <a:ext cx="6553200" cy="119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One-time pad (and encryption schemes in general) are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malleable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Privacy and Integrity are very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different goals!</a:t>
            </a:r>
          </a:p>
        </p:txBody>
      </p:sp>
      <p:sp>
        <p:nvSpPr>
          <p:cNvPr id="6" name="Subtitle 1">
            <a:extLst>
              <a:ext uri="{FF2B5EF4-FFF2-40B4-BE49-F238E27FC236}">
                <a16:creationId xmlns:a16="http://schemas.microsoft.com/office/drawing/2014/main" id="{1E140233-5B63-A640-8945-0CDE91A4FE96}"/>
              </a:ext>
            </a:extLst>
          </p:cNvPr>
          <p:cNvSpPr txBox="1">
            <a:spLocks/>
          </p:cNvSpPr>
          <p:nvPr/>
        </p:nvSpPr>
        <p:spPr>
          <a:xfrm>
            <a:off x="251520" y="410563"/>
            <a:ext cx="8712968" cy="71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891637"/>
                </a:solidFill>
                <a:effectLst/>
                <a:uLnTx/>
                <a:uFillTx/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Wait… Does encryption not solve this?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891637"/>
              </a:solidFill>
              <a:effectLst/>
              <a:uLnTx/>
              <a:uFillTx/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23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Constructing a MAC</a:t>
            </a:r>
            <a:endParaRPr lang="en-US" sz="2400" b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73551" y="339777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551" y="339777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9677" b="-29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63">
                <a:extLst>
                  <a:ext uri="{FF2B5EF4-FFF2-40B4-BE49-F238E27FC236}">
                    <a16:creationId xmlns:a16="http://schemas.microsoft.com/office/drawing/2014/main" id="{2F3E9ACB-9062-15E7-8E32-FF8CAB0E71B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10735" y="2121104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𝑀𝐴</m:t>
                      </m:r>
                      <m:sSub>
                        <m:sSub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sSub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𝐶</m:t>
                          </m:r>
                        </m:e>
                        <m:sub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</m:ctrlPr>
                        </m:dPr>
                        <m:e>
                          <m:r>
                            <a:rPr kumimoji="0" 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j-ea"/>
                              <a:cs typeface="+mj-cs"/>
                            </a:rPr>
                            <m:t>𝑚</m:t>
                          </m:r>
                        </m:e>
                      </m:d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" name="Rectangle 63">
                <a:extLst>
                  <a:ext uri="{FF2B5EF4-FFF2-40B4-BE49-F238E27FC236}">
                    <a16:creationId xmlns:a16="http://schemas.microsoft.com/office/drawing/2014/main" id="{2F3E9ACB-9062-15E7-8E32-FF8CAB0E7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0735" y="2121104"/>
                <a:ext cx="2850976" cy="378039"/>
              </a:xfrm>
              <a:prstGeom prst="rect">
                <a:avLst/>
              </a:prstGeom>
              <a:blipFill>
                <a:blip r:embed="rId7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42A123-4884-9F69-2232-95284E3DD778}"/>
                  </a:ext>
                </a:extLst>
              </p:cNvPr>
              <p:cNvSpPr txBox="1"/>
              <p:nvPr/>
            </p:nvSpPr>
            <p:spPr>
              <a:xfrm>
                <a:off x="1318228" y="3861048"/>
                <a:ext cx="6566140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Gen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(1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𝑛</m:t>
                        </m:r>
                      </m:sup>
                    </m:sSup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Produces a PRF key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𝑘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←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𝐾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MAC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𝑘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𝑘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Ver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𝑘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𝑚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Accept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𝑓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, reject otherwise.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142A123-4884-9F69-2232-95284E3DD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28" y="3861048"/>
                <a:ext cx="6566140" cy="1200329"/>
              </a:xfrm>
              <a:prstGeom prst="rect">
                <a:avLst/>
              </a:prstGeom>
              <a:blipFill>
                <a:blip r:embed="rId8"/>
                <a:stretch>
                  <a:fillRect l="-1351" t="-3125" r="-386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956D48F-F853-E688-067B-936C24DDB8E7}"/>
              </a:ext>
            </a:extLst>
          </p:cNvPr>
          <p:cNvSpPr>
            <a:spLocks/>
          </p:cNvSpPr>
          <p:nvPr/>
        </p:nvSpPr>
        <p:spPr bwMode="auto">
          <a:xfrm>
            <a:off x="1295400" y="5235531"/>
            <a:ext cx="6553200" cy="5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Security: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Our earlier unpredictability lemma about PRFs essentially proves that this is secure!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4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6C322-4178-8155-0A2E-508574603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The adversary could send an old valid </a:t>
            </a:r>
            <a:r>
              <a:rPr lang="en-US" sz="2800" i="1" dirty="0"/>
              <a:t>(m, tag) </a:t>
            </a:r>
            <a:r>
              <a:rPr lang="en-US" sz="2800" dirty="0"/>
              <a:t>at a </a:t>
            </a:r>
            <a:r>
              <a:rPr lang="en-US" sz="2800" dirty="0">
                <a:solidFill>
                  <a:srgbClr val="FF0000"/>
                </a:solidFill>
              </a:rPr>
              <a:t>later time.</a:t>
            </a:r>
          </a:p>
          <a:p>
            <a:pPr lvl="1"/>
            <a:r>
              <a:rPr lang="en-US" sz="2400" dirty="0"/>
              <a:t>In fact, our definition of security does not rule this out.</a:t>
            </a:r>
          </a:p>
          <a:p>
            <a:pPr lvl="1"/>
            <a:endParaRPr lang="en-US" sz="2400" dirty="0"/>
          </a:p>
          <a:p>
            <a:r>
              <a:rPr lang="en-US" sz="2800" b="1" dirty="0"/>
              <a:t>In practice:</a:t>
            </a:r>
          </a:p>
          <a:p>
            <a:pPr lvl="1"/>
            <a:r>
              <a:rPr lang="en-US" sz="2400" dirty="0"/>
              <a:t>Append a time-stamp to the message. </a:t>
            </a:r>
            <a:r>
              <a:rPr lang="en-US" sz="2400" dirty="0" err="1"/>
              <a:t>Eg.</a:t>
            </a:r>
            <a:r>
              <a:rPr lang="en-US" sz="2400" dirty="0"/>
              <a:t> (m, T, MAC(m, T)) where T = 21 Sep 2022, 1:47pm.</a:t>
            </a:r>
          </a:p>
          <a:p>
            <a:pPr lvl="1"/>
            <a:r>
              <a:rPr lang="en-US" sz="2400" dirty="0"/>
              <a:t>Sequence numbers appended to the message (this requires the MAC algorithm to be </a:t>
            </a:r>
            <a:r>
              <a:rPr lang="en-US" sz="2400" i="1" dirty="0"/>
              <a:t>stateful</a:t>
            </a:r>
            <a:r>
              <a:rPr lang="en-US" sz="2400" dirty="0"/>
              <a:t>).</a:t>
            </a:r>
          </a:p>
          <a:p>
            <a:endParaRPr lang="en-US" sz="28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2A4285-CFD5-AB25-5730-3117491F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Dealing with Replay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Privacy and Integrity!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eys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,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′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Keys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,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′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63">
                <a:extLst>
                  <a:ext uri="{FF2B5EF4-FFF2-40B4-BE49-F238E27FC236}">
                    <a16:creationId xmlns:a16="http://schemas.microsoft.com/office/drawing/2014/main" id="{EFFF61FB-4360-3848-AB81-AAD5C0B1868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182516" y="2082217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sSub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 (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𝑐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=</m:t>
                        </m:r>
                        <m:d>
                          <m:dPr>
                            <m:ctrlP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dPr>
                          <m:e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𝑥</m:t>
                            </m:r>
                            <m:r>
                              <a:rPr kumimoji="0" lang="en-US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kumimoji="0" lang="en-US" sz="20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kumimoji="0" 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⨁</m:t>
                            </m:r>
                            <m:r>
                              <a:rPr kumimoji="0" lang="en-US" sz="20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  <m:t>𝑚</m:t>
                            </m:r>
                          </m:e>
                        </m:d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, </m:t>
                        </m:r>
                        <m:r>
                          <m:rPr>
                            <m:sty m:val="p"/>
                          </m:rPr>
                          <a:rPr kumimoji="0" lang="en-US" sz="20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tag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=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𝑓</m:t>
                        </m:r>
                      </m:e>
                      <m:sub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𝑘</m:t>
                        </m:r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′</m:t>
                        </m:r>
                      </m:sub>
                    </m:sSub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(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𝑐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))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12" name="Rectangle 63">
                <a:extLst>
                  <a:ext uri="{FF2B5EF4-FFF2-40B4-BE49-F238E27FC236}">
                    <a16:creationId xmlns:a16="http://schemas.microsoft.com/office/drawing/2014/main" id="{EFFF61FB-4360-3848-AB81-AAD5C0B18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516" y="2082217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l="-17257" r="-16814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08CD749-B1C5-9741-B063-9E16DDB0E765}"/>
              </a:ext>
            </a:extLst>
          </p:cNvPr>
          <p:cNvSpPr>
            <a:spLocks/>
          </p:cNvSpPr>
          <p:nvPr/>
        </p:nvSpPr>
        <p:spPr bwMode="auto">
          <a:xfrm>
            <a:off x="996598" y="5261919"/>
            <a:ext cx="6743753" cy="5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Solution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Encrypt, then MAC!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16B722B-360F-EAB0-E7A2-536076AC3A43}"/>
              </a:ext>
            </a:extLst>
          </p:cNvPr>
          <p:cNvSpPr>
            <a:spLocks/>
          </p:cNvSpPr>
          <p:nvPr/>
        </p:nvSpPr>
        <p:spPr bwMode="auto">
          <a:xfrm>
            <a:off x="996599" y="4645239"/>
            <a:ext cx="7381056" cy="5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MACs give us integrity, but not (necessarily) privacy.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75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8D097-684A-6391-FCAD-9AF7EEA96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>
            <a:extLst>
              <a:ext uri="{FF2B5EF4-FFF2-40B4-BE49-F238E27FC236}">
                <a16:creationId xmlns:a16="http://schemas.microsoft.com/office/drawing/2014/main" id="{EB9E19C1-A12B-77F6-5A81-39AAD12D8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TODAY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sp>
        <p:nvSpPr>
          <p:cNvPr id="4" name="Rectangle 63">
            <a:extLst>
              <a:ext uri="{FF2B5EF4-FFF2-40B4-BE49-F238E27FC236}">
                <a16:creationId xmlns:a16="http://schemas.microsoft.com/office/drawing/2014/main" id="{0EC209CD-D66D-ED93-0B2E-1A8F0DA0E15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939209"/>
            <a:ext cx="9217024" cy="8432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One-way functions (OWF). </a:t>
            </a:r>
            <a:endParaRPr lang="en-US" alt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3D8060-5E88-484A-8341-605910CC85DD}"/>
              </a:ext>
            </a:extLst>
          </p:cNvPr>
          <p:cNvSpPr>
            <a:spLocks/>
          </p:cNvSpPr>
          <p:nvPr/>
        </p:nvSpPr>
        <p:spPr bwMode="auto">
          <a:xfrm>
            <a:off x="606987" y="1828800"/>
            <a:ext cx="8292480" cy="5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9pPr>
          </a:lstStyle>
          <a:p>
            <a:pPr marL="0" indent="0">
              <a:spcBef>
                <a:spcPct val="20000"/>
              </a:spcBef>
              <a:buClr>
                <a:srgbClr val="0000CC"/>
              </a:buClr>
            </a:pPr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pplications of Pseudo-Random Functions (PRF)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29E64E-9857-4448-8C64-6DE90FEDE3DE}"/>
              </a:ext>
            </a:extLst>
          </p:cNvPr>
          <p:cNvSpPr/>
          <p:nvPr/>
        </p:nvSpPr>
        <p:spPr>
          <a:xfrm>
            <a:off x="1001779" y="23622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 Identification Protocols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AB1247-9C5F-3541-91E9-0676E1EFEA39}"/>
              </a:ext>
            </a:extLst>
          </p:cNvPr>
          <p:cNvSpPr/>
          <p:nvPr/>
        </p:nvSpPr>
        <p:spPr>
          <a:xfrm>
            <a:off x="1001779" y="291385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 Authentication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AB342A-5B03-9949-B55D-1ADC4329C488}"/>
              </a:ext>
            </a:extLst>
          </p:cNvPr>
          <p:cNvSpPr/>
          <p:nvPr/>
        </p:nvSpPr>
        <p:spPr>
          <a:xfrm>
            <a:off x="1001779" y="3429000"/>
            <a:ext cx="731520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c. Encryption secure against Active Attacks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0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72058AE-CF25-4A4E-A53E-933376C57DBB}"/>
              </a:ext>
            </a:extLst>
          </p:cNvPr>
          <p:cNvSpPr/>
          <p:nvPr/>
        </p:nvSpPr>
        <p:spPr bwMode="auto">
          <a:xfrm>
            <a:off x="685800" y="1757694"/>
            <a:ext cx="8202488" cy="838200"/>
          </a:xfrm>
          <a:prstGeom prst="rect">
            <a:avLst/>
          </a:prstGeom>
          <a:solidFill>
            <a:srgbClr val="0033CC">
              <a:alpha val="1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  <a:cs typeface="+mn-cs"/>
            </a:endParaRPr>
          </a:p>
        </p:txBody>
      </p:sp>
      <p:sp>
        <p:nvSpPr>
          <p:cNvPr id="12" name="Subtitle 1">
            <a:extLst>
              <a:ext uri="{FF2B5EF4-FFF2-40B4-BE49-F238E27FC236}">
                <a16:creationId xmlns:a16="http://schemas.microsoft.com/office/drawing/2014/main" id="{9A52EA5F-2F59-1F42-ACBE-B4D3246BF4A2}"/>
              </a:ext>
            </a:extLst>
          </p:cNvPr>
          <p:cNvSpPr txBox="1">
            <a:spLocks/>
          </p:cNvSpPr>
          <p:nvPr/>
        </p:nvSpPr>
        <p:spPr>
          <a:xfrm>
            <a:off x="251520" y="410563"/>
            <a:ext cx="8712968" cy="71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91637"/>
                </a:solidFill>
                <a:effectLst/>
                <a:uLnTx/>
                <a:uFillTx/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Recall: Pseudorandom Functions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891637"/>
              </a:solidFill>
              <a:effectLst/>
              <a:uLnTx/>
              <a:uFillTx/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9D91EA4-90C1-D04B-A65B-C4A7E39831D3}"/>
                  </a:ext>
                </a:extLst>
              </p:cNvPr>
              <p:cNvSpPr/>
              <p:nvPr/>
            </p:nvSpPr>
            <p:spPr>
              <a:xfrm>
                <a:off x="838200" y="1879446"/>
                <a:ext cx="8050088" cy="519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MS PGothic" panose="020B0600070205080204" pitchFamily="34" charset="-128"/>
                    <a:cs typeface="Calibri" panose="020F0502020204030204" pitchFamily="34" charset="0"/>
                  </a:rPr>
                  <a:t>Collection of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ℱ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={</m:t>
                    </m:r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:{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1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}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ℓ</m:t>
                        </m:r>
                      </m:sup>
                    </m:sSup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→{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0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1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}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sup>
                    </m:sSup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}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𝑘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∈{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}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sup>
                        </m:sSup>
                      </m:sub>
                    </m:sSub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9D91EA4-90C1-D04B-A65B-C4A7E39831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79446"/>
                <a:ext cx="8050088" cy="519566"/>
              </a:xfrm>
              <a:prstGeom prst="rect">
                <a:avLst/>
              </a:prstGeom>
              <a:blipFill>
                <a:blip r:embed="rId3"/>
                <a:stretch>
                  <a:fillRect l="-1212" t="-4651" b="-18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3">
            <a:extLst>
              <a:ext uri="{FF2B5EF4-FFF2-40B4-BE49-F238E27FC236}">
                <a16:creationId xmlns:a16="http://schemas.microsoft.com/office/drawing/2014/main" id="{1B0A8C6B-998A-36D7-3B0A-5B2A88C53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154" y="5619364"/>
            <a:ext cx="2133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  <p:sp>
        <p:nvSpPr>
          <p:cNvPr id="9" name="Oval 4">
            <a:extLst>
              <a:ext uri="{FF2B5EF4-FFF2-40B4-BE49-F238E27FC236}">
                <a16:creationId xmlns:a16="http://schemas.microsoft.com/office/drawing/2014/main" id="{96201119-996A-6656-0DAC-A179F0A39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154" y="3866764"/>
            <a:ext cx="1219200" cy="990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5">
                <a:extLst>
                  <a:ext uri="{FF2B5EF4-FFF2-40B4-BE49-F238E27FC236}">
                    <a16:creationId xmlns:a16="http://schemas.microsoft.com/office/drawing/2014/main" id="{FE9DDF0B-C2BB-B3CC-AAA3-A765488046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2230" y="4075520"/>
                <a:ext cx="1206997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𝑘</m:t>
                        </m:r>
                      </m:sub>
                    </m:sSub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←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ℱ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79F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 Box 5">
                <a:extLst>
                  <a:ext uri="{FF2B5EF4-FFF2-40B4-BE49-F238E27FC236}">
                    <a16:creationId xmlns:a16="http://schemas.microsoft.com/office/drawing/2014/main" id="{FE9DDF0B-C2BB-B3CC-AAA3-A76548804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2230" y="4075520"/>
                <a:ext cx="1206997" cy="461665"/>
              </a:xfrm>
              <a:prstGeom prst="rect">
                <a:avLst/>
              </a:prstGeom>
              <a:blipFill>
                <a:blip r:embed="rId4"/>
                <a:stretch>
                  <a:fillRect l="-4545" b="-20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6">
            <a:extLst>
              <a:ext uri="{FF2B5EF4-FFF2-40B4-BE49-F238E27FC236}">
                <a16:creationId xmlns:a16="http://schemas.microsoft.com/office/drawing/2014/main" id="{1BC1892D-FDCB-8CA7-BCA0-E83EF607B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354" y="5811202"/>
            <a:ext cx="2286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Distinguisher D </a:t>
            </a: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778CE5EC-F8DC-F249-997B-7AA67C7DE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674" y="4850732"/>
            <a:ext cx="152400" cy="668148"/>
          </a:xfrm>
          <a:prstGeom prst="upArrow">
            <a:avLst>
              <a:gd name="adj1" fmla="val 50000"/>
              <a:gd name="adj2" fmla="val 1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  <p:sp>
        <p:nvSpPr>
          <p:cNvPr id="16" name="Text Box 11">
            <a:extLst>
              <a:ext uri="{FF2B5EF4-FFF2-40B4-BE49-F238E27FC236}">
                <a16:creationId xmlns:a16="http://schemas.microsoft.com/office/drawing/2014/main" id="{65137352-19AD-8C60-CF3C-3AF48391A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403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aseline="30000">
                <a:solidFill>
                  <a:srgbClr val="00279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79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pseudorandom world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5">
                <a:extLst>
                  <a:ext uri="{FF2B5EF4-FFF2-40B4-BE49-F238E27FC236}">
                    <a16:creationId xmlns:a16="http://schemas.microsoft.com/office/drawing/2014/main" id="{59B0C554-6B66-EDEA-16A7-171C713F36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6859" y="4913064"/>
                <a:ext cx="44242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79F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 Box 5">
                <a:extLst>
                  <a:ext uri="{FF2B5EF4-FFF2-40B4-BE49-F238E27FC236}">
                    <a16:creationId xmlns:a16="http://schemas.microsoft.com/office/drawing/2014/main" id="{59B0C554-6B66-EDEA-16A7-171C713F3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36859" y="4913064"/>
                <a:ext cx="442429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utoShape 9">
            <a:extLst>
              <a:ext uri="{FF2B5EF4-FFF2-40B4-BE49-F238E27FC236}">
                <a16:creationId xmlns:a16="http://schemas.microsoft.com/office/drawing/2014/main" id="{66F0B6AA-A17A-59CC-0A8F-18CFD2BC57D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73594" y="4848320"/>
            <a:ext cx="129160" cy="709330"/>
          </a:xfrm>
          <a:prstGeom prst="upArrow">
            <a:avLst>
              <a:gd name="adj1" fmla="val 50000"/>
              <a:gd name="adj2" fmla="val 17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5">
                <a:extLst>
                  <a:ext uri="{FF2B5EF4-FFF2-40B4-BE49-F238E27FC236}">
                    <a16:creationId xmlns:a16="http://schemas.microsoft.com/office/drawing/2014/main" id="{DDC2286A-5C70-0665-9A73-7F7E0EF84E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42754" y="4857364"/>
                <a:ext cx="976358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aseline="30000">
                    <a:solidFill>
                      <a:srgbClr val="00279F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𝑘</m:t>
                          </m:r>
                        </m:sub>
                      </m:sSub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(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79F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 Box 5">
                <a:extLst>
                  <a:ext uri="{FF2B5EF4-FFF2-40B4-BE49-F238E27FC236}">
                    <a16:creationId xmlns:a16="http://schemas.microsoft.com/office/drawing/2014/main" id="{DDC2286A-5C70-0665-9A73-7F7E0EF84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2754" y="4857364"/>
                <a:ext cx="976358" cy="461665"/>
              </a:xfrm>
              <a:prstGeom prst="rect">
                <a:avLst/>
              </a:prstGeom>
              <a:blipFill>
                <a:blip r:embed="rId6"/>
                <a:stretch>
                  <a:fillRect l="-625" r="-625" b="-197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F033706A-E25B-62C1-BB51-D37544BEDAE2}"/>
              </a:ext>
            </a:extLst>
          </p:cNvPr>
          <p:cNvGrpSpPr/>
          <p:nvPr/>
        </p:nvGrpSpPr>
        <p:grpSpPr>
          <a:xfrm>
            <a:off x="5262154" y="3094240"/>
            <a:ext cx="4038600" cy="3200400"/>
            <a:chOff x="5410200" y="1600200"/>
            <a:chExt cx="4038600" cy="3200400"/>
          </a:xfrm>
        </p:grpSpPr>
        <p:sp>
          <p:nvSpPr>
            <p:cNvPr id="21" name="Text Box 11">
              <a:extLst>
                <a:ext uri="{FF2B5EF4-FFF2-40B4-BE49-F238E27FC236}">
                  <a16:creationId xmlns:a16="http://schemas.microsoft.com/office/drawing/2014/main" id="{D6E2CE5A-3C31-C159-3068-49AF13CAB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1600200"/>
              <a:ext cx="403860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The random world </a:t>
              </a:r>
            </a:p>
          </p:txBody>
        </p:sp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C14A349A-3D1C-9315-D289-4DC2A0AAF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6402" y="4038600"/>
              <a:ext cx="2133600" cy="762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endParaRPr>
            </a:p>
          </p:txBody>
        </p:sp>
        <p:sp>
          <p:nvSpPr>
            <p:cNvPr id="23" name="Oval 4">
              <a:extLst>
                <a:ext uri="{FF2B5EF4-FFF2-40B4-BE49-F238E27FC236}">
                  <a16:creationId xmlns:a16="http://schemas.microsoft.com/office/drawing/2014/main" id="{81E62D80-14E2-CC99-2397-9A402F48B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7402" y="2286000"/>
              <a:ext cx="1606322" cy="990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 Box 5">
                  <a:extLst>
                    <a:ext uri="{FF2B5EF4-FFF2-40B4-BE49-F238E27FC236}">
                      <a16:creationId xmlns:a16="http://schemas.microsoft.com/office/drawing/2014/main" id="{CE17DFE0-8936-42B9-9CF9-B2527AED89C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937478" y="2494756"/>
                  <a:ext cx="1494833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𝑅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←</m:t>
                      </m:r>
                    </m:oMath>
                  </a14:m>
                  <a:r>
                    <a:rPr kumimoji="0" 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mbria Math" panose="02040503050406030204" pitchFamily="18" charset="0"/>
                      <a:cs typeface="Calibri" panose="020F0502020204030204" pitchFamily="34" charset="0"/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𝐴𝐿𝐿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𝑛</m:t>
                          </m:r>
                        </m:sub>
                      </m:sSub>
                    </m:oMath>
                  </a14:m>
                  <a:endPara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79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2" name="Text Box 5">
                  <a:extLst>
                    <a:ext uri="{FF2B5EF4-FFF2-40B4-BE49-F238E27FC236}">
                      <a16:creationId xmlns:a16="http://schemas.microsoft.com/office/drawing/2014/main" id="{9552C13E-5C26-7D4D-B145-EE066E4B72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937478" y="2494756"/>
                  <a:ext cx="1494833" cy="461665"/>
                </a:xfrm>
                <a:prstGeom prst="rect">
                  <a:avLst/>
                </a:prstGeom>
                <a:blipFill>
                  <a:blip r:embed="rId7"/>
                  <a:stretch>
                    <a:fillRect l="-122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 Box 6">
              <a:extLst>
                <a:ext uri="{FF2B5EF4-FFF2-40B4-BE49-F238E27FC236}">
                  <a16:creationId xmlns:a16="http://schemas.microsoft.com/office/drawing/2014/main" id="{DBD16D82-CF62-C0AC-5332-CF258CB56E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2" y="4230438"/>
              <a:ext cx="22860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aseline="30000">
                  <a:solidFill>
                    <a:srgbClr val="00279F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Distinguisher D </a:t>
              </a:r>
            </a:p>
          </p:txBody>
        </p:sp>
        <p:sp>
          <p:nvSpPr>
            <p:cNvPr id="26" name="AutoShape 9">
              <a:extLst>
                <a:ext uri="{FF2B5EF4-FFF2-40B4-BE49-F238E27FC236}">
                  <a16:creationId xmlns:a16="http://schemas.microsoft.com/office/drawing/2014/main" id="{DAD4BB18-5F19-1979-C40A-0A2805EA5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1922" y="3269968"/>
              <a:ext cx="152400" cy="668148"/>
            </a:xfrm>
            <a:prstGeom prst="upArrow">
              <a:avLst>
                <a:gd name="adj1" fmla="val 50000"/>
                <a:gd name="adj2" fmla="val 17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 Box 5">
                  <a:extLst>
                    <a:ext uri="{FF2B5EF4-FFF2-40B4-BE49-F238E27FC236}">
                      <a16:creationId xmlns:a16="http://schemas.microsoft.com/office/drawing/2014/main" id="{E46BB7AF-938E-87D5-3F0F-2B07ECFF91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52107" y="3332300"/>
                  <a:ext cx="442429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oMath>
                    </m:oMathPara>
                  </a14:m>
                  <a:endPara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79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5" name="Text Box 5">
                  <a:extLst>
                    <a:ext uri="{FF2B5EF4-FFF2-40B4-BE49-F238E27FC236}">
                      <a16:creationId xmlns:a16="http://schemas.microsoft.com/office/drawing/2014/main" id="{A0F0AE08-3A6E-FC44-94DF-26761F925BE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52107" y="3332300"/>
                  <a:ext cx="442429" cy="46166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AutoShape 9">
              <a:extLst>
                <a:ext uri="{FF2B5EF4-FFF2-40B4-BE49-F238E27FC236}">
                  <a16:creationId xmlns:a16="http://schemas.microsoft.com/office/drawing/2014/main" id="{28041CB4-B533-0796-CF70-BCFEE023B2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6688842" y="3267556"/>
              <a:ext cx="129160" cy="709330"/>
            </a:xfrm>
            <a:prstGeom prst="upArrow">
              <a:avLst>
                <a:gd name="adj1" fmla="val 50000"/>
                <a:gd name="adj2" fmla="val 175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 Box 5">
                  <a:extLst>
                    <a:ext uri="{FF2B5EF4-FFF2-40B4-BE49-F238E27FC236}">
                      <a16:creationId xmlns:a16="http://schemas.microsoft.com/office/drawing/2014/main" id="{57E3184A-605C-AA0B-848C-E57E022023E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858002" y="3276600"/>
                  <a:ext cx="903516" cy="4616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aseline="30000">
                      <a:solidFill>
                        <a:srgbClr val="00279F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𝑅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(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)</m:t>
                        </m:r>
                      </m:oMath>
                    </m:oMathPara>
                  </a14:m>
                  <a:endPara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79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ＭＳ Ｐゴシック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7" name="Text Box 5">
                  <a:extLst>
                    <a:ext uri="{FF2B5EF4-FFF2-40B4-BE49-F238E27FC236}">
                      <a16:creationId xmlns:a16="http://schemas.microsoft.com/office/drawing/2014/main" id="{F672AC4D-4ABB-E24B-B199-7C40683683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858002" y="3276600"/>
                  <a:ext cx="903516" cy="461665"/>
                </a:xfrm>
                <a:prstGeom prst="rect">
                  <a:avLst/>
                </a:prstGeom>
                <a:blipFill>
                  <a:blip r:embed="rId9"/>
                  <a:stretch>
                    <a:fillRect r="-676" b="-2000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7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426817-2711-C02A-8F8C-A3801783B547}"/>
                  </a:ext>
                </a:extLst>
              </p:cNvPr>
              <p:cNvSpPr/>
              <p:nvPr/>
            </p:nvSpPr>
            <p:spPr>
              <a:xfrm>
                <a:off x="4269301" y="2848018"/>
                <a:ext cx="893193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5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≈</m:t>
                      </m:r>
                    </m:oMath>
                  </m:oMathPara>
                </a14:m>
                <a:endPara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426817-2711-C02A-8F8C-A3801783B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301" y="2848018"/>
                <a:ext cx="893193" cy="9541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714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Friend-or-Foe Identification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791016-75A8-C749-9A4C-B208D309E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160" y="2038554"/>
            <a:ext cx="1580541" cy="1003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60CA2F-18CD-AB4A-9EF5-DAA23DA4B7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908" t="26737" r="36447" b="37895"/>
          <a:stretch/>
        </p:blipFill>
        <p:spPr>
          <a:xfrm>
            <a:off x="5943600" y="1461656"/>
            <a:ext cx="1545771" cy="1967344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978240-897C-3749-AB0A-0C0079478F88}"/>
              </a:ext>
            </a:extLst>
          </p:cNvPr>
          <p:cNvCxnSpPr>
            <a:cxnSpLocks/>
          </p:cNvCxnSpPr>
          <p:nvPr/>
        </p:nvCxnSpPr>
        <p:spPr>
          <a:xfrm flipH="1">
            <a:off x="3505200" y="2540408"/>
            <a:ext cx="2057400" cy="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MCj04359310000[1]">
            <a:extLst>
              <a:ext uri="{FF2B5EF4-FFF2-40B4-BE49-F238E27FC236}">
                <a16:creationId xmlns:a16="http://schemas.microsoft.com/office/drawing/2014/main" id="{56B9206D-1554-DC4F-B35B-9F4A13564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524" y="2105220"/>
            <a:ext cx="902860" cy="714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8F78298-AB8E-AC48-B8CB-394A40A9436F}"/>
              </a:ext>
            </a:extLst>
          </p:cNvPr>
          <p:cNvSpPr>
            <a:spLocks/>
          </p:cNvSpPr>
          <p:nvPr/>
        </p:nvSpPr>
        <p:spPr bwMode="auto">
          <a:xfrm>
            <a:off x="1066800" y="4267200"/>
            <a:ext cx="7391400" cy="55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t"/>
            </a:pPr>
            <a:r>
              <a:rPr lang="en-US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Adversary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: person-in-the-middle.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852FC3-A4A9-7B4B-891D-AF1A8A34D007}"/>
              </a:ext>
            </a:extLst>
          </p:cNvPr>
          <p:cNvSpPr>
            <a:spLocks/>
          </p:cNvSpPr>
          <p:nvPr/>
        </p:nvSpPr>
        <p:spPr bwMode="auto">
          <a:xfrm>
            <a:off x="1066800" y="4876800"/>
            <a:ext cx="7391400" cy="1085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t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Can listen to / modify the communications. Wants to impersonate Tim.</a:t>
            </a:r>
          </a:p>
        </p:txBody>
      </p:sp>
    </p:spTree>
    <p:extLst>
      <p:ext uri="{BB962C8B-B14F-4D97-AF65-F5344CB8AC3E}">
        <p14:creationId xmlns:p14="http://schemas.microsoft.com/office/powerpoint/2010/main" val="191821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A Simple Lemma about Unpredictability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390F2F3-C51B-6B4F-9F02-E3ADCB9D8F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200" y="2286000"/>
                <a:ext cx="7391400" cy="106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0000CC"/>
                  </a:buClr>
                  <a:buFont typeface="Wingdings" pitchFamily="2" charset="2"/>
                  <a:buChar char="t"/>
                </a:pPr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Consider an adversary who requests and obtains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𝑞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a polynomial 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𝑞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𝑞</m:t>
                    </m:r>
                    <m:d>
                      <m:d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e>
                    </m:d>
                    <m:r>
                      <a:rPr lang="en-US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.</m:t>
                    </m:r>
                  </m:oMath>
                </a14:m>
                <a:endParaRPr lang="en-US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390F2F3-C51B-6B4F-9F02-E3ADCB9D8F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2286000"/>
                <a:ext cx="7391400" cy="1066800"/>
              </a:xfrm>
              <a:prstGeom prst="rect">
                <a:avLst/>
              </a:prstGeom>
              <a:blipFill>
                <a:blip r:embed="rId3"/>
                <a:stretch>
                  <a:fillRect l="-1203" t="-476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5414955-9E24-C94F-AB3A-614C3AB0DE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200" y="3429000"/>
                <a:ext cx="7391400" cy="106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20000"/>
                  </a:spcBef>
                  <a:buClr>
                    <a:srgbClr val="0000CC"/>
                  </a:buClr>
                  <a:buFont typeface="Wingdings" pitchFamily="2" charset="2"/>
                  <a:buChar char="t"/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Can she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sz="24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some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of her choosing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∗</m:t>
                        </m:r>
                      </m:sup>
                    </m:sSup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∉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{</m:t>
                    </m:r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,…,</a:t>
                </a:r>
                <a:r>
                  <a:rPr lang="en-US" altLang="en-US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}? How well can she do it?</a:t>
                </a:r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5414955-9E24-C94F-AB3A-614C3AB0DE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3429000"/>
                <a:ext cx="7391400" cy="1066800"/>
              </a:xfrm>
              <a:prstGeom prst="rect">
                <a:avLst/>
              </a:prstGeom>
              <a:blipFill>
                <a:blip r:embed="rId4"/>
                <a:stretch>
                  <a:fillRect l="-1203" t="-470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FD70366-6211-B148-921E-68EBEDE8C6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756" y="4800601"/>
                <a:ext cx="8964488" cy="1447800"/>
              </a:xfrm>
              <a:prstGeom prst="rect">
                <a:avLst/>
              </a:prstGeom>
              <a:noFill/>
              <a:ln w="254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rgbClr val="0000CC"/>
                  </a:buClr>
                </a:pPr>
                <a:r>
                  <a:rPr lang="en-US" altLang="en-US" b="1" dirty="0">
                    <a:solidFill>
                      <a:srgbClr val="0033CC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Lemma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: If PRF secure, then </a:t>
                </a:r>
                <a:r>
                  <a:rPr lang="en-US" altLang="en-US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Pr</a:t>
                </a: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[Success]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≤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𝑚</m:t>
                            </m:r>
                          </m:sup>
                        </m:sSup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𝑛𝑒𝑔𝑙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</a:p>
              <a:p>
                <a:pPr marL="0" indent="0">
                  <a:spcBef>
                    <a:spcPct val="20000"/>
                  </a:spcBef>
                  <a:buClr>
                    <a:srgbClr val="0000CC"/>
                  </a:buClr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                                                           = 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𝑛𝑒𝑔𝑙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// assuming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EFD70366-6211-B148-921E-68EBEDE8C6C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9756" y="4800601"/>
                <a:ext cx="8964488" cy="1447800"/>
              </a:xfrm>
              <a:prstGeom prst="rect">
                <a:avLst/>
              </a:prstGeom>
              <a:blipFill>
                <a:blip r:embed="rId5"/>
                <a:stretch>
                  <a:fillRect l="-950" r="-814"/>
                </a:stretch>
              </a:blipFill>
              <a:ln w="254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C16EFC12-3858-1D43-943F-4303A8C83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200" y="1524000"/>
                <a:ext cx="7391400" cy="533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rgbClr val="0000CC"/>
                  </a:buClr>
                </a:pPr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𝑠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:{0,1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}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ℓ</m:t>
                        </m:r>
                      </m:sup>
                    </m:sSup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→{0,1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}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be a pseudorandom function. </a:t>
                </a: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C16EFC12-3858-1D43-943F-4303A8C83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1524000"/>
                <a:ext cx="7391400" cy="533400"/>
              </a:xfrm>
              <a:prstGeom prst="rect">
                <a:avLst/>
              </a:prstGeom>
              <a:blipFill>
                <a:blip r:embed="rId6"/>
                <a:stretch>
                  <a:fillRect l="-1375" t="-4651" b="-1395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34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Challenge-Response Protocol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791016-75A8-C749-9A4C-B208D309E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160" y="2038554"/>
            <a:ext cx="1580541" cy="1003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60CA2F-18CD-AB4A-9EF5-DAA23DA4B7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908" t="26737" r="36447" b="37895"/>
          <a:stretch/>
        </p:blipFill>
        <p:spPr>
          <a:xfrm>
            <a:off x="5943600" y="1461656"/>
            <a:ext cx="1545771" cy="1967344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978240-897C-3749-AB0A-0C0079478F88}"/>
              </a:ext>
            </a:extLst>
          </p:cNvPr>
          <p:cNvCxnSpPr>
            <a:cxnSpLocks/>
          </p:cNvCxnSpPr>
          <p:nvPr/>
        </p:nvCxnSpPr>
        <p:spPr>
          <a:xfrm flipH="1">
            <a:off x="3505200" y="2038554"/>
            <a:ext cx="2057400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MCj04359310000[1]">
            <a:extLst>
              <a:ext uri="{FF2B5EF4-FFF2-40B4-BE49-F238E27FC236}">
                <a16:creationId xmlns:a16="http://schemas.microsoft.com/office/drawing/2014/main" id="{56B9206D-1554-DC4F-B35B-9F4A13564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1768756"/>
            <a:ext cx="578022" cy="45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63">
                <a:extLst>
                  <a:ext uri="{FF2B5EF4-FFF2-40B4-BE49-F238E27FC236}">
                    <a16:creationId xmlns:a16="http://schemas.microsoft.com/office/drawing/2014/main" id="{834E189C-3794-2B40-9466-8B9C02D6E974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914400" y="31271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fontAlgn="auto">
                  <a:spcAft>
                    <a:spcPts val="0"/>
                  </a:spcAft>
                  <a:defRPr/>
                </a:pPr>
                <a:r>
                  <a:rPr lang="en-US" sz="2000" dirty="0">
                    <a:solidFill>
                      <a:prstClr val="black"/>
                    </a:solidFill>
                    <a:latin typeface="American Typewriter" charset="0"/>
                    <a:ea typeface="American Typewriter" charset="0"/>
                    <a:cs typeface="American Typewriter" charset="0"/>
                  </a:rPr>
                  <a:t>PRF 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ey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9" name="Rectangle 63">
                <a:extLst>
                  <a:ext uri="{FF2B5EF4-FFF2-40B4-BE49-F238E27FC236}">
                    <a16:creationId xmlns:a16="http://schemas.microsoft.com/office/drawing/2014/main" id="{834E189C-3794-2B40-9466-8B9C02D6E9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127161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CBE5F0-ECAE-3B41-A60E-2F5901CC2CEB}"/>
              </a:ext>
            </a:extLst>
          </p:cNvPr>
          <p:cNvCxnSpPr>
            <a:cxnSpLocks/>
          </p:cNvCxnSpPr>
          <p:nvPr/>
        </p:nvCxnSpPr>
        <p:spPr>
          <a:xfrm>
            <a:off x="3570514" y="2971800"/>
            <a:ext cx="1926771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63">
                <a:extLst>
                  <a:ext uri="{FF2B5EF4-FFF2-40B4-BE49-F238E27FC236}">
                    <a16:creationId xmlns:a16="http://schemas.microsoft.com/office/drawing/2014/main" id="{275D8AA0-D521-D841-916B-1EB5F6DDC1B2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105400" y="3584361"/>
                <a:ext cx="3581400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fontAlgn="auto">
                  <a:spcAft>
                    <a:spcPts val="0"/>
                  </a:spcAft>
                  <a:defRPr/>
                </a:pPr>
                <a:r>
                  <a:rPr lang="en-US" sz="2000" dirty="0">
                    <a:latin typeface="American Typewriter" panose="02090604020004020304" pitchFamily="18" charset="77"/>
                  </a:rPr>
                  <a:t>(ID number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𝐼𝐷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panose="02090604020004020304" pitchFamily="18" charset="77"/>
                    <a:ea typeface="American Typewriter" charset="0"/>
                    <a:cs typeface="American Typewriter" charset="0"/>
                  </a:rPr>
                  <a:t>, PRF Key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panose="02090604020004020304" pitchFamily="18" charset="77"/>
                    <a:ea typeface="American Typewriter" charset="0"/>
                    <a:cs typeface="American Typewriter" charset="0"/>
                  </a:rPr>
                  <a:t>) 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panose="02090604020004020304" pitchFamily="18" charset="77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13" name="Rectangle 63">
                <a:extLst>
                  <a:ext uri="{FF2B5EF4-FFF2-40B4-BE49-F238E27FC236}">
                    <a16:creationId xmlns:a16="http://schemas.microsoft.com/office/drawing/2014/main" id="{275D8AA0-D521-D841-916B-1EB5F6DDC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4361"/>
                <a:ext cx="3581400" cy="378039"/>
              </a:xfrm>
              <a:prstGeom prst="rect">
                <a:avLst/>
              </a:prstGeom>
              <a:blipFill>
                <a:blip r:embed="rId7"/>
                <a:stretch>
                  <a:fillRect t="-13333" r="-319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63">
                <a:extLst>
                  <a:ext uri="{FF2B5EF4-FFF2-40B4-BE49-F238E27FC236}">
                    <a16:creationId xmlns:a16="http://schemas.microsoft.com/office/drawing/2014/main" id="{903275FA-F4C8-6341-B60F-550036E9AF3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895600" y="1592552"/>
                <a:ext cx="3167204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fontAlgn="auto">
                  <a:spcAft>
                    <a:spcPts val="0"/>
                  </a:spcAft>
                  <a:defRPr/>
                </a:pPr>
                <a:r>
                  <a:rPr lang="en-US" altLang="en-US" sz="2000" dirty="0">
                    <a:solidFill>
                      <a:prstClr val="black"/>
                    </a:solidFill>
                    <a:latin typeface="American Typewriter" panose="02090604020004020304" pitchFamily="18" charset="77"/>
                  </a:rPr>
                  <a:t>Random</a:t>
                </a:r>
                <a:r>
                  <a:rPr lang="en-US" altLang="en-US" sz="2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panose="02090604020004020304" pitchFamily="18" charset="77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14" name="Rectangle 63">
                <a:extLst>
                  <a:ext uri="{FF2B5EF4-FFF2-40B4-BE49-F238E27FC236}">
                    <a16:creationId xmlns:a16="http://schemas.microsoft.com/office/drawing/2014/main" id="{903275FA-F4C8-6341-B60F-550036E9A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592552"/>
                <a:ext cx="3167204" cy="378039"/>
              </a:xfrm>
              <a:prstGeom prst="rect">
                <a:avLst/>
              </a:prstGeom>
              <a:blipFill>
                <a:blip r:embed="rId8"/>
                <a:stretch>
                  <a:fillRect t="-12903" b="-29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63">
                <a:extLst>
                  <a:ext uri="{FF2B5EF4-FFF2-40B4-BE49-F238E27FC236}">
                    <a16:creationId xmlns:a16="http://schemas.microsoft.com/office/drawing/2014/main" id="{83E55B4D-404D-7D48-8DB8-BD65AA87DDA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007449" y="2540204"/>
                <a:ext cx="3167204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lvl="0" fontAlgn="auto"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0" lang="en-US" alt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𝐼𝐷</m:t>
                      </m:r>
                      <m:r>
                        <a:rPr kumimoji="0" lang="en-US" alt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kumimoji="0" lang="en-US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en-US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kumimoji="0" lang="en-US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kumimoji="0" lang="en-US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0" lang="en-US" altLang="en-US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kumimoji="0" lang="en-US" alt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panose="02090604020004020304" pitchFamily="18" charset="77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15" name="Rectangle 63">
                <a:extLst>
                  <a:ext uri="{FF2B5EF4-FFF2-40B4-BE49-F238E27FC236}">
                    <a16:creationId xmlns:a16="http://schemas.microsoft.com/office/drawing/2014/main" id="{83E55B4D-404D-7D48-8DB8-BD65AA87D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449" y="2540204"/>
                <a:ext cx="3167204" cy="378039"/>
              </a:xfrm>
              <a:prstGeom prst="rect">
                <a:avLst/>
              </a:prstGeom>
              <a:blipFill>
                <a:blip r:embed="rId9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66B405B-F78B-424D-B209-E44706C86AE0}"/>
              </a:ext>
            </a:extLst>
          </p:cNvPr>
          <p:cNvSpPr>
            <a:spLocks/>
          </p:cNvSpPr>
          <p:nvPr/>
        </p:nvSpPr>
        <p:spPr bwMode="auto">
          <a:xfrm>
            <a:off x="1066800" y="4267199"/>
            <a:ext cx="7391400" cy="914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rgbClr val="0000CC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F06AA09-4D60-2043-BFCD-4DE0CB6E4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800" y="4440820"/>
                <a:ext cx="8153400" cy="1523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rgbClr val="0000CC"/>
                  </a:buClr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“Proof”: Adversary collects </a:t>
                </a:r>
                <a14:m>
                  <m:oMath xmlns:m="http://schemas.openxmlformats.org/officeDocument/2006/math"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alt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poly many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𝑟</m:t>
                        </m:r>
                      </m:e>
                      <m:sub>
                        <m:r>
                          <a:rPr lang="en-US" altLang="en-US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(potentially of her choosing). She eventually has to produce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for a fresh random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 when she is trying to impersonate.</a:t>
                </a:r>
              </a:p>
            </p:txBody>
          </p:sp>
        </mc:Choice>
        <mc:Fallback xmlns="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F06AA09-4D60-2043-BFCD-4DE0CB6E43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4440820"/>
                <a:ext cx="8153400" cy="1523997"/>
              </a:xfrm>
              <a:prstGeom prst="rect">
                <a:avLst/>
              </a:prstGeom>
              <a:blipFill>
                <a:blip r:embed="rId10"/>
                <a:stretch>
                  <a:fillRect l="-1246" t="-24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720D2EEA-39C4-1740-AC93-D8A68D10A86C}"/>
              </a:ext>
            </a:extLst>
          </p:cNvPr>
          <p:cNvSpPr>
            <a:spLocks/>
          </p:cNvSpPr>
          <p:nvPr/>
        </p:nvSpPr>
        <p:spPr bwMode="auto">
          <a:xfrm>
            <a:off x="685800" y="5029205"/>
            <a:ext cx="8153400" cy="914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t"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5A456B3B-2E50-B147-84D2-70FACD31B7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800" y="5791200"/>
                <a:ext cx="8153400" cy="9143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>
                  <a:spcBef>
                    <a:spcPct val="20000"/>
                  </a:spcBef>
                  <a:buClr>
                    <a:srgbClr val="0000CC"/>
                  </a:buClr>
                </a:pPr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This is hard as long as the input and output lengths of the PRF are long enough, e.g.  </a:t>
                </a:r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ℓ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US" alt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5A456B3B-2E50-B147-84D2-70FACD31B7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5791200"/>
                <a:ext cx="8153400" cy="914395"/>
              </a:xfrm>
              <a:prstGeom prst="rect">
                <a:avLst/>
              </a:prstGeom>
              <a:blipFill>
                <a:blip r:embed="rId11"/>
                <a:stretch>
                  <a:fillRect l="-1197" t="-5333" b="-5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341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The authentication problem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D0E617A-3445-EC4A-85BC-36B1485DCCC6}"/>
              </a:ext>
            </a:extLst>
          </p:cNvPr>
          <p:cNvSpPr>
            <a:spLocks/>
          </p:cNvSpPr>
          <p:nvPr/>
        </p:nvSpPr>
        <p:spPr bwMode="auto">
          <a:xfrm>
            <a:off x="971600" y="5056846"/>
            <a:ext cx="7272808" cy="119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This is known as a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man-in-the-middle attack.</a:t>
            </a:r>
          </a:p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How can Bob check if the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message is indeed from Alice?</a:t>
            </a:r>
          </a:p>
        </p:txBody>
      </p:sp>
      <p:pic>
        <p:nvPicPr>
          <p:cNvPr id="27" name="Picture 26" descr="MCj04359310000[1]">
            <a:extLst>
              <a:ext uri="{FF2B5EF4-FFF2-40B4-BE49-F238E27FC236}">
                <a16:creationId xmlns:a16="http://schemas.microsoft.com/office/drawing/2014/main" id="{063C19B8-90BD-2642-B584-986322DC2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6" y="2230329"/>
            <a:ext cx="648072" cy="51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′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307B02C0-71B8-E244-A5FF-DE4B9D61227C}"/>
              </a:ext>
            </a:extLst>
          </p:cNvPr>
          <p:cNvSpPr/>
          <p:nvPr/>
        </p:nvSpPr>
        <p:spPr bwMode="auto">
          <a:xfrm>
            <a:off x="4122576" y="3135291"/>
            <a:ext cx="2177618" cy="1461393"/>
          </a:xfrm>
          <a:prstGeom prst="wedgeRectCallout">
            <a:avLst>
              <a:gd name="adj1" fmla="val -40740"/>
              <a:gd name="adj2" fmla="val -8247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panose="02090604020004020304" pitchFamily="18" charset="77"/>
                <a:ea typeface="ＭＳ Ｐゴシック" charset="0"/>
                <a:cs typeface="+mn-cs"/>
              </a:rPr>
              <a:t>Can also alter/inject more messages!</a:t>
            </a:r>
          </a:p>
        </p:txBody>
      </p:sp>
    </p:spTree>
    <p:extLst>
      <p:ext uri="{BB962C8B-B14F-4D97-AF65-F5344CB8AC3E}">
        <p14:creationId xmlns:p14="http://schemas.microsoft.com/office/powerpoint/2010/main" val="6724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ubtitle 1"/>
          <p:cNvSpPr>
            <a:spLocks noGrp="1"/>
          </p:cNvSpPr>
          <p:nvPr>
            <p:ph type="subTitle" idx="1"/>
          </p:nvPr>
        </p:nvSpPr>
        <p:spPr>
          <a:xfrm>
            <a:off x="251520" y="410563"/>
            <a:ext cx="8712968" cy="714181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891637"/>
                </a:solidFill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The authentication problem</a:t>
            </a:r>
            <a:endParaRPr lang="en-US" sz="2400" i="1" dirty="0">
              <a:solidFill>
                <a:srgbClr val="891637"/>
              </a:solidFill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3CE9225-BAB6-6244-BC2D-CEF4FC6AED69}"/>
              </a:ext>
            </a:extLst>
          </p:cNvPr>
          <p:cNvCxnSpPr>
            <a:cxnSpLocks/>
          </p:cNvCxnSpPr>
          <p:nvPr/>
        </p:nvCxnSpPr>
        <p:spPr>
          <a:xfrm flipH="1">
            <a:off x="2939988" y="2540204"/>
            <a:ext cx="3384376" cy="0"/>
          </a:xfrm>
          <a:prstGeom prst="line">
            <a:avLst/>
          </a:prstGeom>
          <a:ln w="38100">
            <a:solidFill>
              <a:schemeClr val="tx1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963AA30-ADD0-3C4A-B3F4-4B37CC055C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-2132" r="10483" b="58956"/>
          <a:stretch/>
        </p:blipFill>
        <p:spPr>
          <a:xfrm>
            <a:off x="1560984" y="2275915"/>
            <a:ext cx="864096" cy="70698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E5F90B5-5890-1142-ACBB-5CD7019DA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14" b="59366"/>
          <a:stretch/>
        </p:blipFill>
        <p:spPr>
          <a:xfrm>
            <a:off x="6612396" y="2204864"/>
            <a:ext cx="648072" cy="670672"/>
          </a:xfrm>
          <a:prstGeom prst="rect">
            <a:avLst/>
          </a:prstGeom>
        </p:spPr>
      </p:pic>
      <p:sp>
        <p:nvSpPr>
          <p:cNvPr id="15" name="Rectangle 63">
            <a:extLst>
              <a:ext uri="{FF2B5EF4-FFF2-40B4-BE49-F238E27FC236}">
                <a16:creationId xmlns:a16="http://schemas.microsoft.com/office/drawing/2014/main" id="{CBCF5C87-110D-F14B-89B0-40F8C0566DBE}"/>
              </a:ext>
            </a:extLst>
          </p:cNvPr>
          <p:cNvSpPr txBox="1">
            <a:spLocks noChangeArrowheads="1"/>
          </p:cNvSpPr>
          <p:nvPr/>
        </p:nvSpPr>
        <p:spPr>
          <a:xfrm>
            <a:off x="1187624" y="303969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Alice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6" name="Rectangle 63">
            <a:extLst>
              <a:ext uri="{FF2B5EF4-FFF2-40B4-BE49-F238E27FC236}">
                <a16:creationId xmlns:a16="http://schemas.microsoft.com/office/drawing/2014/main" id="{5FB26F65-FE91-C444-BE1E-0A22EF43C990}"/>
              </a:ext>
            </a:extLst>
          </p:cNvPr>
          <p:cNvSpPr txBox="1">
            <a:spLocks noChangeArrowheads="1"/>
          </p:cNvSpPr>
          <p:nvPr/>
        </p:nvSpPr>
        <p:spPr>
          <a:xfrm>
            <a:off x="6084168" y="2971800"/>
            <a:ext cx="1656184" cy="37803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charset="0"/>
                <a:ea typeface="American Typewriter" charset="0"/>
                <a:cs typeface="American Typewriter" charset="0"/>
              </a:rPr>
              <a:t>Bob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erican Typewriter" charset="0"/>
              <a:ea typeface="American Typewriter" charset="0"/>
              <a:cs typeface="American Typewriter" charset="0"/>
            </a:endParaRP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4C27739-E6E8-3843-B8F5-F57D8FCFCD87}"/>
              </a:ext>
            </a:extLst>
          </p:cNvPr>
          <p:cNvSpPr/>
          <p:nvPr/>
        </p:nvSpPr>
        <p:spPr>
          <a:xfrm>
            <a:off x="1560984" y="1596081"/>
            <a:ext cx="541040" cy="486136"/>
          </a:xfrm>
          <a:prstGeom prst="wedgeRectCallout">
            <a:avLst>
              <a:gd name="adj1" fmla="val 24265"/>
              <a:gd name="adj2" fmla="val 8591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0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ey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1" name="Rectangle 63">
                <a:extLst>
                  <a:ext uri="{FF2B5EF4-FFF2-40B4-BE49-F238E27FC236}">
                    <a16:creationId xmlns:a16="http://schemas.microsoft.com/office/drawing/2014/main" id="{EAF1172B-2C0A-B043-9D22-27B4EB972C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24" y="3429000"/>
                <a:ext cx="2850976" cy="378039"/>
              </a:xfrm>
              <a:prstGeom prst="rect">
                <a:avLst/>
              </a:prstGeom>
              <a:blipFill>
                <a:blip r:embed="rId4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Key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𝑘</m:t>
                    </m:r>
                  </m:oMath>
                </a14:m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 </a:t>
                </a:r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3" name="Rectangle 63">
                <a:extLst>
                  <a:ext uri="{FF2B5EF4-FFF2-40B4-BE49-F238E27FC236}">
                    <a16:creationId xmlns:a16="http://schemas.microsoft.com/office/drawing/2014/main" id="{1097C64D-667A-CC40-A0B8-7CF4B18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24" y="3431961"/>
                <a:ext cx="2850976" cy="378039"/>
              </a:xfrm>
              <a:prstGeom prst="rect">
                <a:avLst/>
              </a:prstGeom>
              <a:blipFill>
                <a:blip r:embed="rId5"/>
                <a:stretch>
                  <a:fillRect t="-1333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(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𝑚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, 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𝑡</m:t>
                      </m:r>
                      <m:r>
                        <a:rPr kumimoji="0" lang="en-US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j-ea"/>
                          <a:cs typeface="+mj-cs"/>
                        </a:rPr>
                        <m:t>)</m:t>
                      </m:r>
                    </m:oMath>
                  </m:oMathPara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F331AAB1-432A-1841-8626-9C3273BBEF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2024" y="2108609"/>
                <a:ext cx="2850976" cy="378039"/>
              </a:xfrm>
              <a:prstGeom prst="rect">
                <a:avLst/>
              </a:prstGeom>
              <a:blipFill>
                <a:blip r:embed="rId6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D0E617A-3445-EC4A-85BC-36B1485DCCC6}"/>
              </a:ext>
            </a:extLst>
          </p:cNvPr>
          <p:cNvSpPr>
            <a:spLocks/>
          </p:cNvSpPr>
          <p:nvPr/>
        </p:nvSpPr>
        <p:spPr bwMode="auto">
          <a:xfrm>
            <a:off x="971600" y="5056846"/>
            <a:ext cx="7272808" cy="119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CC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 want Alice to generate a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tag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for the message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which is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hard to generate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without the secret key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27" name="Picture 26" descr="MCj04359310000[1]">
            <a:extLst>
              <a:ext uri="{FF2B5EF4-FFF2-40B4-BE49-F238E27FC236}">
                <a16:creationId xmlns:a16="http://schemas.microsoft.com/office/drawing/2014/main" id="{063C19B8-90BD-2642-B584-986322DC2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576" y="2230329"/>
            <a:ext cx="648072" cy="51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d>
                      <m:dPr>
                        <m:ctrlP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dPr>
                      <m:e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𝑚</m:t>
                        </m:r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, </m:t>
                        </m:r>
                        <m:r>
                          <a:rPr kumimoji="0" lang="en-US" sz="20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  <m:t>𝑡</m:t>
                        </m:r>
                      </m:e>
                    </m:d>
                    <m:r>
                      <a:rPr kumimoji="0" 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j-ea"/>
                        <a:cs typeface="+mj-cs"/>
                      </a:rPr>
                      <m:t> </m:t>
                    </m:r>
                  </m:oMath>
                </a14:m>
                <a:r>
                  <a:rPr kumimoji="0" lang="en-US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merican Typewriter" charset="0"/>
                    <a:ea typeface="American Typewriter" charset="0"/>
                    <a:cs typeface="American Typewriter" charset="0"/>
                  </a:rPr>
                  <a:t>or </a:t>
                </a:r>
                <a14:m>
                  <m:oMath xmlns:m="http://schemas.openxmlformats.org/officeDocument/2006/math">
                    <m:r>
                      <a:rPr kumimoji="0" lang="en-US" altLang="en-US" sz="20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merican Typewriter" charset="0"/>
                      </a:rPr>
                      <m:t>⊥</m:t>
                    </m:r>
                  </m:oMath>
                </a14:m>
                <a:endPara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merican Typewriter" charset="0"/>
                  <a:ea typeface="American Typewriter" charset="0"/>
                  <a:cs typeface="American Typewriter" charset="0"/>
                </a:endParaRPr>
              </a:p>
            </p:txBody>
          </p:sp>
        </mc:Choice>
        <mc:Fallback xmlns="">
          <p:sp>
            <p:nvSpPr>
              <p:cNvPr id="28" name="Rectangle 63">
                <a:extLst>
                  <a:ext uri="{FF2B5EF4-FFF2-40B4-BE49-F238E27FC236}">
                    <a16:creationId xmlns:a16="http://schemas.microsoft.com/office/drawing/2014/main" id="{EBD6F602-3412-244C-8D48-E6654FA99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648" y="2101305"/>
                <a:ext cx="2850976" cy="378039"/>
              </a:xfrm>
              <a:prstGeom prst="rect">
                <a:avLst/>
              </a:prstGeom>
              <a:blipFill>
                <a:blip r:embed="rId8"/>
                <a:stretch>
                  <a:fillRect t="-9677" b="-29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307B02C0-71B8-E244-A5FF-DE4B9D61227C}"/>
              </a:ext>
            </a:extLst>
          </p:cNvPr>
          <p:cNvSpPr/>
          <p:nvPr/>
        </p:nvSpPr>
        <p:spPr bwMode="auto">
          <a:xfrm>
            <a:off x="4122576" y="3135291"/>
            <a:ext cx="2125824" cy="1360505"/>
          </a:xfrm>
          <a:prstGeom prst="wedgeRectCallout">
            <a:avLst>
              <a:gd name="adj1" fmla="val -40740"/>
              <a:gd name="adj2" fmla="val -82479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erican Typewriter" panose="02090604020004020304" pitchFamily="18" charset="77"/>
                <a:ea typeface="ＭＳ Ｐゴシック" charset="0"/>
                <a:cs typeface="+mn-cs"/>
              </a:rPr>
              <a:t>Can essentially only send it along!</a:t>
            </a:r>
          </a:p>
        </p:txBody>
      </p:sp>
    </p:spTree>
    <p:extLst>
      <p:ext uri="{BB962C8B-B14F-4D97-AF65-F5344CB8AC3E}">
        <p14:creationId xmlns:p14="http://schemas.microsoft.com/office/powerpoint/2010/main" val="153452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37A8E-9492-698F-9FA6-826034D015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278688" cy="41148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sz="2800" dirty="0"/>
                  <a:t>A triple of algorithms (Gen, MAC, Ver):</a:t>
                </a:r>
              </a:p>
              <a:p>
                <a:r>
                  <a:rPr lang="en-US" sz="2800" dirty="0">
                    <a:solidFill>
                      <a:srgbClr val="0070C0"/>
                    </a:solidFill>
                  </a:rPr>
                  <a:t>Gen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(1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70C0"/>
                    </a:solidFill>
                  </a:rPr>
                  <a:t>: </a:t>
                </a:r>
                <a:r>
                  <a:rPr lang="en-US" sz="2800" dirty="0"/>
                  <a:t>Produces a key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2800" dirty="0"/>
                  <a:t>.</a:t>
                </a:r>
              </a:p>
              <a:p>
                <a:r>
                  <a:rPr lang="en-US" sz="2800" dirty="0">
                    <a:solidFill>
                      <a:srgbClr val="0070C0"/>
                    </a:solidFill>
                  </a:rPr>
                  <a:t>MAC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70C0"/>
                    </a:solidFill>
                  </a:rPr>
                  <a:t>: </a:t>
                </a:r>
                <a:r>
                  <a:rPr lang="en-US" sz="2800" dirty="0"/>
                  <a:t>Outputs a tag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 (may be deterministic).</a:t>
                </a:r>
              </a:p>
              <a:p>
                <a:r>
                  <a:rPr lang="en-US" sz="2800" dirty="0">
                    <a:solidFill>
                      <a:srgbClr val="0070C0"/>
                    </a:solidFill>
                  </a:rPr>
                  <a:t>Ver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70C0"/>
                    </a:solidFill>
                  </a:rPr>
                  <a:t>: </a:t>
                </a:r>
                <a:r>
                  <a:rPr lang="en-US" sz="2800" dirty="0"/>
                  <a:t>Outputs Accept or Reject.</a:t>
                </a:r>
              </a:p>
              <a:p>
                <a:endParaRPr lang="en-US" sz="2800" dirty="0"/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Correctness</a:t>
                </a:r>
                <a:r>
                  <a:rPr lang="en-US" sz="2800" dirty="0">
                    <a:solidFill>
                      <a:schemeClr val="tx1"/>
                    </a:solidFill>
                  </a:rPr>
                  <a:t>: </a:t>
                </a:r>
                <a:r>
                  <a:rPr lang="en-US" sz="2800" dirty="0" err="1">
                    <a:solidFill>
                      <a:schemeClr val="tx1"/>
                    </a:solidFill>
                  </a:rPr>
                  <a:t>Pr</a:t>
                </a:r>
                <a:r>
                  <a:rPr lang="en-US" sz="2800" dirty="0">
                    <a:solidFill>
                      <a:schemeClr val="tx1"/>
                    </a:solidFill>
                  </a:rPr>
                  <a:t>[Ver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𝑀𝐴𝐶</m:t>
                        </m:r>
                        <m:d>
                          <m:d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 Accept] = 1 </a:t>
                </a:r>
                <a:endParaRPr lang="en-US" sz="2800" dirty="0"/>
              </a:p>
              <a:p>
                <a:pPr marL="0" indent="0">
                  <a:buNone/>
                </a:pPr>
                <a:r>
                  <a:rPr lang="en-US" sz="2800" b="1" dirty="0">
                    <a:solidFill>
                      <a:srgbClr val="FF0000"/>
                    </a:solidFill>
                  </a:rPr>
                  <a:t>Security: </a:t>
                </a:r>
                <a:r>
                  <a:rPr lang="en-US" sz="2800" i="1" dirty="0"/>
                  <a:t>Hard to forge. </a:t>
                </a:r>
                <a:r>
                  <a:rPr lang="en-US" sz="2800" dirty="0"/>
                  <a:t>Intuitively, it should be hard to come up with a new pair </a:t>
                </a:r>
                <a:r>
                  <a:rPr lang="en-US" sz="2800" i="1" dirty="0"/>
                  <a:t>(m’, t’) </a:t>
                </a:r>
                <a:r>
                  <a:rPr lang="en-US" sz="2800" dirty="0"/>
                  <a:t>such that Ver accepts.</a:t>
                </a:r>
                <a:endParaRPr lang="en-US" sz="28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C37A8E-9492-698F-9FA6-826034D015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278688" cy="4114800"/>
              </a:xfrm>
              <a:blipFill>
                <a:blip r:embed="rId3"/>
                <a:stretch>
                  <a:fillRect l="-1767" t="-3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ubtitle 1">
            <a:extLst>
              <a:ext uri="{FF2B5EF4-FFF2-40B4-BE49-F238E27FC236}">
                <a16:creationId xmlns:a16="http://schemas.microsoft.com/office/drawing/2014/main" id="{3E1149BF-BB56-F495-8AE1-3FC8F47FE24F}"/>
              </a:ext>
            </a:extLst>
          </p:cNvPr>
          <p:cNvSpPr txBox="1">
            <a:spLocks/>
          </p:cNvSpPr>
          <p:nvPr/>
        </p:nvSpPr>
        <p:spPr>
          <a:xfrm>
            <a:off x="251520" y="410563"/>
            <a:ext cx="8712968" cy="71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891637"/>
                </a:solidFill>
                <a:effectLst/>
                <a:uLnTx/>
                <a:uFillTx/>
                <a:latin typeface="Calibri" panose="020F0502020204030204" pitchFamily="34" charset="0"/>
                <a:ea typeface="Cambria Math" pitchFamily="18" charset="0"/>
                <a:cs typeface="Arial Unicode MS" pitchFamily="34" charset="-128"/>
              </a:rPr>
              <a:t>Message Authentication Codes (MACs)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891637"/>
              </a:solidFill>
              <a:effectLst/>
              <a:uLnTx/>
              <a:uFillTx/>
              <a:latin typeface="Calibri" panose="020F0502020204030204" pitchFamily="34" charset="0"/>
              <a:ea typeface="Cambria Math" pitchFamily="18" charset="0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96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22444</TotalTime>
  <Words>1004</Words>
  <Application>Microsoft Office PowerPoint</Application>
  <PresentationFormat>On-screen Show (4:3)</PresentationFormat>
  <Paragraphs>170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American Typewriter</vt:lpstr>
      <vt:lpstr>Arial</vt:lpstr>
      <vt:lpstr>Calibri</vt:lpstr>
      <vt:lpstr>Cambria Math</vt:lpstr>
      <vt:lpstr>Comic Sans MS</vt:lpstr>
      <vt:lpstr>Times New Roman</vt:lpstr>
      <vt:lpstr>Wingdings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power of the adversary?</vt:lpstr>
      <vt:lpstr>Defining MAC Security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Dealing with Replay Attacks</vt:lpstr>
      <vt:lpstr>PowerPoint Presentation</vt:lpstr>
    </vt:vector>
  </TitlesOfParts>
  <Company>LCS 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of the Adversary</dc:title>
  <dc:creator>Theory of Computation</dc:creator>
  <cp:lastModifiedBy>Daniel Wichs</cp:lastModifiedBy>
  <cp:revision>953</cp:revision>
  <cp:lastPrinted>2020-09-10T06:01:49Z</cp:lastPrinted>
  <dcterms:created xsi:type="dcterms:W3CDTF">2013-02-27T00:46:17Z</dcterms:created>
  <dcterms:modified xsi:type="dcterms:W3CDTF">2025-01-30T15:08:03Z</dcterms:modified>
</cp:coreProperties>
</file>