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571" r:id="rId2"/>
    <p:sldId id="1256" r:id="rId3"/>
    <p:sldId id="1163" r:id="rId4"/>
    <p:sldId id="1254" r:id="rId5"/>
    <p:sldId id="1255" r:id="rId6"/>
    <p:sldId id="1210" r:id="rId7"/>
    <p:sldId id="1167" r:id="rId8"/>
    <p:sldId id="1169" r:id="rId9"/>
    <p:sldId id="1154" r:id="rId10"/>
    <p:sldId id="1171" r:id="rId11"/>
    <p:sldId id="1164" r:id="rId12"/>
    <p:sldId id="1172" r:id="rId13"/>
    <p:sldId id="1170" r:id="rId14"/>
    <p:sldId id="1174" r:id="rId15"/>
    <p:sldId id="1177" r:id="rId16"/>
    <p:sldId id="1205" r:id="rId17"/>
    <p:sldId id="565" r:id="rId18"/>
    <p:sldId id="1180" r:id="rId19"/>
    <p:sldId id="1184" r:id="rId20"/>
    <p:sldId id="1185" r:id="rId21"/>
    <p:sldId id="1186" r:id="rId22"/>
    <p:sldId id="1187" r:id="rId23"/>
    <p:sldId id="1193" r:id="rId24"/>
    <p:sldId id="1194" r:id="rId25"/>
    <p:sldId id="1197" r:id="rId26"/>
    <p:sldId id="1198" r:id="rId27"/>
    <p:sldId id="1196" r:id="rId28"/>
    <p:sldId id="1199" r:id="rId29"/>
    <p:sldId id="1201" r:id="rId30"/>
    <p:sldId id="1200" r:id="rId31"/>
    <p:sldId id="1202" r:id="rId32"/>
    <p:sldId id="1206" r:id="rId33"/>
    <p:sldId id="1189" r:id="rId34"/>
    <p:sldId id="1191" r:id="rId35"/>
    <p:sldId id="1190" r:id="rId36"/>
    <p:sldId id="1221" r:id="rId37"/>
    <p:sldId id="1223" r:id="rId38"/>
    <p:sldId id="1225" r:id="rId39"/>
    <p:sldId id="1226" r:id="rId40"/>
    <p:sldId id="1227" r:id="rId41"/>
    <p:sldId id="1228" r:id="rId42"/>
    <p:sldId id="1249" r:id="rId43"/>
    <p:sldId id="1222" r:id="rId44"/>
    <p:sldId id="1250" r:id="rId45"/>
    <p:sldId id="1251" r:id="rId46"/>
    <p:sldId id="1213" r:id="rId47"/>
    <p:sldId id="1252" r:id="rId48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D68"/>
    <a:srgbClr val="FF3FAE"/>
    <a:srgbClr val="B73BF3"/>
    <a:srgbClr val="008000"/>
    <a:srgbClr val="FF0000"/>
    <a:srgbClr val="3366FF"/>
    <a:srgbClr val="FFFF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01"/>
    <p:restoredTop sz="80510" autoAdjust="0"/>
  </p:normalViewPr>
  <p:slideViewPr>
    <p:cSldViewPr>
      <p:cViewPr varScale="1">
        <p:scale>
          <a:sx n="129" d="100"/>
          <a:sy n="129" d="100"/>
        </p:scale>
        <p:origin x="5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85" d="100"/>
        <a:sy n="8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584" y="-62"/>
      </p:cViewPr>
      <p:guideLst>
        <p:guide orient="horz" pos="2904"/>
        <p:guide pos="218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5888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5888" y="8758238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57" tIns="45629" rIns="91257" bIns="4562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9A2E8F-7ABF-44F9-86E9-561587CEE7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6725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>
            <a:lvl1pPr algn="r"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379913"/>
            <a:ext cx="5083175" cy="4149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defTabSz="928414">
              <a:defRPr sz="12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9825"/>
            <a:ext cx="300672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772" tIns="46386" rIns="92772" bIns="46386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723C05C1-84C5-4B39-BB4F-CC8B8F769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252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44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84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984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263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713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075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373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03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48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FF084-4412-A023-8327-0131DED2DF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EA895D-F2B4-E9C5-1C00-57B5558A2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56B1DD-7BE4-C47E-D6AD-9541280003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02252-CCB1-C57C-5314-22CC569EC2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8734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82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221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5172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320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433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3298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849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459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6910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525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697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4246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959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6231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079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6390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4283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1624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8886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C13DC-EB30-4E7B-9A79-FF6A33A16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6379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C13DC-EB30-4E7B-9A79-FF6A33A16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3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A1A80-173E-E51B-DE8C-9B40767F8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68FA8-67E4-2449-D76C-F9D071ECC2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BD245B-0A3A-2307-157F-5E4CC0CC88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5E332-D661-F01C-8311-6AC153B312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666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C13DC-EB30-4E7B-9A79-FF6A33A16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893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C13DC-EB30-4E7B-9A79-FF6A33A16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073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63808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75380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1579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9664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C13DC-EB30-4E7B-9A79-FF6A33A169FE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1796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23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1D125-6B41-F17C-FA7B-268C1D80D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45CC78-0A14-E86C-BA11-8C78CA186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9A2DF45-EF37-9365-C151-3B79D1B85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3645A-4A4D-5FEA-20FD-7922943B2B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9240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360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196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92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03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09FD5-483D-441E-8A4E-A8ECAE7A8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009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5C5F-0F50-4895-B050-3DC8A34C0B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906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52761-3F43-43C1-B40C-96384808D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79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46950-5E82-44F5-A78D-4712FEE95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07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C6B89-2C45-49D9-80A7-68FF0E9778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44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F1BD-F626-47C1-BBF3-A3BE37C84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091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7DFF-FE07-47DD-B076-2C48C9A10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78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08776-0F8C-40A7-8647-EFA45DE146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976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3DA8B-38D5-4206-A305-5AC0AA8D5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47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87D42-31C2-40A9-ACF0-6B52B9DD72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72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137A5-1E94-4A41-8D1E-5A1BB34578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864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C1CE3-BBAB-4CAD-96AB-4B44F7E175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03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B2DF1-197C-4E42-A66A-D1F012AC5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2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8D58E9-2269-452D-80B1-5E4570EAD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33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7.png"/><Relationship Id="rId15" Type="http://schemas.openxmlformats.org/officeDocument/2006/relationships/image" Target="../media/image29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13" Type="http://schemas.openxmlformats.org/officeDocument/2006/relationships/image" Target="../media/image410.png"/><Relationship Id="rId7" Type="http://schemas.openxmlformats.org/officeDocument/2006/relationships/image" Target="NULL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11" Type="http://schemas.openxmlformats.org/officeDocument/2006/relationships/image" Target="../media/image212.png"/><Relationship Id="rId5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../media/image5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1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6" Type="http://schemas.openxmlformats.org/officeDocument/2006/relationships/image" Target="NUL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43.png"/><Relationship Id="rId10" Type="http://schemas.openxmlformats.org/officeDocument/2006/relationships/image" Target="NULL"/><Relationship Id="rId4" Type="http://schemas.openxmlformats.org/officeDocument/2006/relationships/image" Target="../media/image35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19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NULL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2.png"/><Relationship Id="rId13" Type="http://schemas.openxmlformats.org/officeDocument/2006/relationships/image" Target="../media/image360.png"/><Relationship Id="rId3" Type="http://schemas.openxmlformats.org/officeDocument/2006/relationships/image" Target="../media/image261.png"/><Relationship Id="rId7" Type="http://schemas.openxmlformats.org/officeDocument/2006/relationships/image" Target="../media/image301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341.png"/><Relationship Id="rId5" Type="http://schemas.openxmlformats.org/officeDocument/2006/relationships/image" Target="../media/image46.png"/><Relationship Id="rId10" Type="http://schemas.openxmlformats.org/officeDocument/2006/relationships/image" Target="../media/image331.png"/><Relationship Id="rId4" Type="http://schemas.openxmlformats.org/officeDocument/2006/relationships/image" Target="../media/image271.png"/><Relationship Id="rId9" Type="http://schemas.openxmlformats.org/officeDocument/2006/relationships/image" Target="../media/image48.png"/><Relationship Id="rId14" Type="http://schemas.openxmlformats.org/officeDocument/2006/relationships/image" Target="../media/image37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0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13" Type="http://schemas.openxmlformats.org/officeDocument/2006/relationships/image" Target="../media/image48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12" Type="http://schemas.openxmlformats.org/officeDocument/2006/relationships/image" Target="../media/image47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1.png"/><Relationship Id="rId11" Type="http://schemas.openxmlformats.org/officeDocument/2006/relationships/image" Target="../media/image460.png"/><Relationship Id="rId5" Type="http://schemas.openxmlformats.org/officeDocument/2006/relationships/image" Target="../media/image400.png"/><Relationship Id="rId15" Type="http://schemas.openxmlformats.org/officeDocument/2006/relationships/image" Target="../media/image500.png"/><Relationship Id="rId10" Type="http://schemas.openxmlformats.org/officeDocument/2006/relationships/image" Target="../media/image450.png"/><Relationship Id="rId4" Type="http://schemas.openxmlformats.org/officeDocument/2006/relationships/image" Target="../media/image390.png"/><Relationship Id="rId9" Type="http://schemas.openxmlformats.org/officeDocument/2006/relationships/image" Target="../media/image440.png"/><Relationship Id="rId14" Type="http://schemas.openxmlformats.org/officeDocument/2006/relationships/image" Target="../media/image4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0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58.pn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NULL"/><Relationship Id="rId5" Type="http://schemas.openxmlformats.org/officeDocument/2006/relationships/image" Target="../media/image60.png"/><Relationship Id="rId15" Type="http://schemas.openxmlformats.org/officeDocument/2006/relationships/image" Target="../media/image64.png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NULL"/><Relationship Id="rId1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NULL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67.png"/><Relationship Id="rId21" Type="http://schemas.openxmlformats.org/officeDocument/2006/relationships/image" Target="../media/image72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93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92.png"/><Relationship Id="rId20" Type="http://schemas.openxmlformats.org/officeDocument/2006/relationships/image" Target="../media/image71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86.png"/><Relationship Id="rId24" Type="http://schemas.openxmlformats.org/officeDocument/2006/relationships/image" Target="../media/image75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23" Type="http://schemas.openxmlformats.org/officeDocument/2006/relationships/image" Target="../media/image74.png"/><Relationship Id="rId28" Type="http://schemas.openxmlformats.org/officeDocument/2006/relationships/image" Target="NULL"/><Relationship Id="rId10" Type="http://schemas.openxmlformats.org/officeDocument/2006/relationships/image" Target="../media/image85.png"/><Relationship Id="rId19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02.png"/><Relationship Id="rId18" Type="http://schemas.openxmlformats.org/officeDocument/2006/relationships/image" Target="../media/image107.png"/><Relationship Id="rId26" Type="http://schemas.openxmlformats.org/officeDocument/2006/relationships/image" Target="../media/image115.png"/><Relationship Id="rId3" Type="http://schemas.openxmlformats.org/officeDocument/2006/relationships/image" Target="../media/image81.png"/><Relationship Id="rId21" Type="http://schemas.openxmlformats.org/officeDocument/2006/relationships/image" Target="../media/image110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17" Type="http://schemas.openxmlformats.org/officeDocument/2006/relationships/image" Target="../media/image106.png"/><Relationship Id="rId25" Type="http://schemas.openxmlformats.org/officeDocument/2006/relationships/image" Target="../media/image114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05.png"/><Relationship Id="rId20" Type="http://schemas.openxmlformats.org/officeDocument/2006/relationships/image" Target="../media/image109.png"/><Relationship Id="rId29" Type="http://schemas.openxmlformats.org/officeDocument/2006/relationships/image" Target="../media/image1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24" Type="http://schemas.openxmlformats.org/officeDocument/2006/relationships/image" Target="../media/image113.png"/><Relationship Id="rId5" Type="http://schemas.openxmlformats.org/officeDocument/2006/relationships/image" Target="../media/image94.png"/><Relationship Id="rId15" Type="http://schemas.openxmlformats.org/officeDocument/2006/relationships/image" Target="../media/image104.png"/><Relationship Id="rId23" Type="http://schemas.openxmlformats.org/officeDocument/2006/relationships/image" Target="../media/image112.png"/><Relationship Id="rId28" Type="http://schemas.openxmlformats.org/officeDocument/2006/relationships/image" Target="../media/image117.png"/><Relationship Id="rId10" Type="http://schemas.openxmlformats.org/officeDocument/2006/relationships/image" Target="../media/image99.png"/><Relationship Id="rId19" Type="http://schemas.openxmlformats.org/officeDocument/2006/relationships/image" Target="../media/image108.png"/><Relationship Id="rId4" Type="http://schemas.openxmlformats.org/officeDocument/2006/relationships/image" Target="../media/image61.png"/><Relationship Id="rId9" Type="http://schemas.openxmlformats.org/officeDocument/2006/relationships/image" Target="../media/image98.png"/><Relationship Id="rId14" Type="http://schemas.openxmlformats.org/officeDocument/2006/relationships/image" Target="../media/image103.png"/><Relationship Id="rId22" Type="http://schemas.openxmlformats.org/officeDocument/2006/relationships/image" Target="../media/image111.png"/><Relationship Id="rId27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0.png"/><Relationship Id="rId13" Type="http://schemas.openxmlformats.org/officeDocument/2006/relationships/image" Target="../media/image90.png"/><Relationship Id="rId3" Type="http://schemas.openxmlformats.org/officeDocument/2006/relationships/image" Target="../media/image1320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30.png"/><Relationship Id="rId11" Type="http://schemas.openxmlformats.org/officeDocument/2006/relationships/image" Target="../media/image1380.png"/><Relationship Id="rId5" Type="http://schemas.openxmlformats.org/officeDocument/2006/relationships/image" Target="../media/image61.png"/><Relationship Id="rId15" Type="http://schemas.openxmlformats.org/officeDocument/2006/relationships/image" Target="../media/image1200.png"/><Relationship Id="rId10" Type="http://schemas.openxmlformats.org/officeDocument/2006/relationships/image" Target="../media/image1370.png"/><Relationship Id="rId4" Type="http://schemas.openxmlformats.org/officeDocument/2006/relationships/image" Target="../media/image81.png"/><Relationship Id="rId9" Type="http://schemas.openxmlformats.org/officeDocument/2006/relationships/image" Target="../media/image1360.png"/><Relationship Id="rId14" Type="http://schemas.openxmlformats.org/officeDocument/2006/relationships/image" Target="../media/image11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13" Type="http://schemas.openxmlformats.org/officeDocument/2006/relationships/image" Target="../media/image1490.png"/><Relationship Id="rId3" Type="http://schemas.openxmlformats.org/officeDocument/2006/relationships/image" Target="../media/image140.png"/><Relationship Id="rId7" Type="http://schemas.openxmlformats.org/officeDocument/2006/relationships/image" Target="../media/image1430.png"/><Relationship Id="rId12" Type="http://schemas.openxmlformats.org/officeDocument/2006/relationships/image" Target="../media/image148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0.png"/><Relationship Id="rId11" Type="http://schemas.openxmlformats.org/officeDocument/2006/relationships/image" Target="../media/image1470.png"/><Relationship Id="rId5" Type="http://schemas.openxmlformats.org/officeDocument/2006/relationships/image" Target="../media/image141.png"/><Relationship Id="rId15" Type="http://schemas.openxmlformats.org/officeDocument/2006/relationships/image" Target="../media/image1510.png"/><Relationship Id="rId10" Type="http://schemas.openxmlformats.org/officeDocument/2006/relationships/image" Target="../media/image1460.png"/><Relationship Id="rId4" Type="http://schemas.openxmlformats.org/officeDocument/2006/relationships/image" Target="../media/image81.png"/><Relationship Id="rId9" Type="http://schemas.openxmlformats.org/officeDocument/2006/relationships/image" Target="../media/image1450.png"/><Relationship Id="rId14" Type="http://schemas.openxmlformats.org/officeDocument/2006/relationships/image" Target="../media/image150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0.png"/><Relationship Id="rId13" Type="http://schemas.openxmlformats.org/officeDocument/2006/relationships/image" Target="../media/image1490.png"/><Relationship Id="rId18" Type="http://schemas.openxmlformats.org/officeDocument/2006/relationships/image" Target="../media/image1540.png"/><Relationship Id="rId3" Type="http://schemas.openxmlformats.org/officeDocument/2006/relationships/image" Target="../media/image140.png"/><Relationship Id="rId7" Type="http://schemas.openxmlformats.org/officeDocument/2006/relationships/image" Target="../media/image1430.png"/><Relationship Id="rId12" Type="http://schemas.openxmlformats.org/officeDocument/2006/relationships/image" Target="../media/image1480.png"/><Relationship Id="rId17" Type="http://schemas.openxmlformats.org/officeDocument/2006/relationships/image" Target="../media/image1530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5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0.png"/><Relationship Id="rId11" Type="http://schemas.openxmlformats.org/officeDocument/2006/relationships/image" Target="../media/image1470.png"/><Relationship Id="rId5" Type="http://schemas.openxmlformats.org/officeDocument/2006/relationships/image" Target="../media/image141.png"/><Relationship Id="rId15" Type="http://schemas.openxmlformats.org/officeDocument/2006/relationships/image" Target="../media/image1510.png"/><Relationship Id="rId10" Type="http://schemas.openxmlformats.org/officeDocument/2006/relationships/image" Target="../media/image1460.png"/><Relationship Id="rId4" Type="http://schemas.openxmlformats.org/officeDocument/2006/relationships/image" Target="../media/image81.png"/><Relationship Id="rId9" Type="http://schemas.openxmlformats.org/officeDocument/2006/relationships/image" Target="../media/image1450.png"/><Relationship Id="rId14" Type="http://schemas.openxmlformats.org/officeDocument/2006/relationships/image" Target="../media/image150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18" Type="http://schemas.openxmlformats.org/officeDocument/2006/relationships/image" Target="../media/image200.png"/><Relationship Id="rId3" Type="http://schemas.openxmlformats.org/officeDocument/2006/relationships/image" Target="../media/image1550.png"/><Relationship Id="rId21" Type="http://schemas.openxmlformats.org/officeDocument/2006/relationships/image" Target="../media/image203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17" Type="http://schemas.openxmlformats.org/officeDocument/2006/relationships/image" Target="../media/image19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98.png"/><Relationship Id="rId20" Type="http://schemas.openxmlformats.org/officeDocument/2006/relationships/image" Target="../media/image2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4.png"/><Relationship Id="rId15" Type="http://schemas.openxmlformats.org/officeDocument/2006/relationships/image" Target="../media/image197.png"/><Relationship Id="rId10" Type="http://schemas.openxmlformats.org/officeDocument/2006/relationships/image" Target="../media/image192.png"/><Relationship Id="rId19" Type="http://schemas.openxmlformats.org/officeDocument/2006/relationships/image" Target="../media/image201.png"/><Relationship Id="rId4" Type="http://schemas.openxmlformats.org/officeDocument/2006/relationships/image" Target="../media/image179.png"/><Relationship Id="rId9" Type="http://schemas.openxmlformats.org/officeDocument/2006/relationships/image" Target="../media/image191.png"/><Relationship Id="rId14" Type="http://schemas.openxmlformats.org/officeDocument/2006/relationships/image" Target="../media/image19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0.png"/><Relationship Id="rId5" Type="http://schemas.openxmlformats.org/officeDocument/2006/relationships/image" Target="../media/image1220.png"/><Relationship Id="rId4" Type="http://schemas.openxmlformats.org/officeDocument/2006/relationships/image" Target="../media/image12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8.wmf"/><Relationship Id="rId4" Type="http://schemas.openxmlformats.org/officeDocument/2006/relationships/image" Target="../media/image15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3" Type="http://schemas.openxmlformats.org/officeDocument/2006/relationships/image" Target="../media/image156.png"/><Relationship Id="rId7" Type="http://schemas.openxmlformats.org/officeDocument/2006/relationships/image" Target="../media/image2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7.png"/><Relationship Id="rId11" Type="http://schemas.openxmlformats.org/officeDocument/2006/relationships/image" Target="../media/image1280.png"/><Relationship Id="rId5" Type="http://schemas.openxmlformats.org/officeDocument/2006/relationships/image" Target="../media/image158.wmf"/><Relationship Id="rId10" Type="http://schemas.openxmlformats.org/officeDocument/2006/relationships/image" Target="../media/image1270.png"/><Relationship Id="rId4" Type="http://schemas.openxmlformats.org/officeDocument/2006/relationships/image" Target="../media/image157.jpeg"/><Relationship Id="rId9" Type="http://schemas.openxmlformats.org/officeDocument/2006/relationships/image" Target="../media/image22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2.png"/><Relationship Id="rId7" Type="http://schemas.openxmlformats.org/officeDocument/2006/relationships/image" Target="../media/image158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0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1.png"/><Relationship Id="rId3" Type="http://schemas.openxmlformats.org/officeDocument/2006/relationships/image" Target="../media/image2.png"/><Relationship Id="rId7" Type="http://schemas.openxmlformats.org/officeDocument/2006/relationships/image" Target="../media/image158.w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0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1.png"/><Relationship Id="rId5" Type="http://schemas.openxmlformats.org/officeDocument/2006/relationships/image" Target="../media/image158.wmf"/><Relationship Id="rId4" Type="http://schemas.openxmlformats.org/officeDocument/2006/relationships/image" Target="../media/image141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119.png"/><Relationship Id="rId7" Type="http://schemas.openxmlformats.org/officeDocument/2006/relationships/image" Target="../media/image510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NULL"/><Relationship Id="rId5" Type="http://schemas.openxmlformats.org/officeDocument/2006/relationships/image" Target="../media/image310.png"/><Relationship Id="rId15" Type="http://schemas.openxmlformats.org/officeDocument/2006/relationships/image" Target="../media/image9.png"/><Relationship Id="rId10" Type="http://schemas.openxmlformats.org/officeDocument/2006/relationships/image" Target="NULL"/><Relationship Id="rId4" Type="http://schemas.openxmlformats.org/officeDocument/2006/relationships/image" Target="../media/image214.png"/><Relationship Id="rId1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3" Type="http://schemas.openxmlformats.org/officeDocument/2006/relationships/image" Target="../media/image158.wmf"/><Relationship Id="rId7" Type="http://schemas.openxmlformats.org/officeDocument/2006/relationships/image" Target="../media/image1910.png"/><Relationship Id="rId12" Type="http://schemas.openxmlformats.org/officeDocument/2006/relationships/image" Target="../media/image2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21.png"/><Relationship Id="rId5" Type="http://schemas.openxmlformats.org/officeDocument/2006/relationships/image" Target="../media/image170.png"/><Relationship Id="rId10" Type="http://schemas.openxmlformats.org/officeDocument/2006/relationships/image" Target="../media/image213.png"/><Relationship Id="rId4" Type="http://schemas.openxmlformats.org/officeDocument/2006/relationships/image" Target="../media/image160.png"/><Relationship Id="rId9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1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.png"/><Relationship Id="rId7" Type="http://schemas.openxmlformats.org/officeDocument/2006/relationships/image" Target="../media/image158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7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.png"/><Relationship Id="rId7" Type="http://schemas.openxmlformats.org/officeDocument/2006/relationships/image" Target="../media/image158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9.png"/><Relationship Id="rId5" Type="http://schemas.openxmlformats.org/officeDocument/2006/relationships/image" Target="../media/image226.png"/><Relationship Id="rId4" Type="http://schemas.openxmlformats.org/officeDocument/2006/relationships/image" Target="../media/image22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.png"/><Relationship Id="rId7" Type="http://schemas.openxmlformats.org/officeDocument/2006/relationships/image" Target="../media/image150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0.png"/><Relationship Id="rId4" Type="http://schemas.openxmlformats.org/officeDocument/2006/relationships/image" Target="../media/image22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119.png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NULL"/><Relationship Id="rId5" Type="http://schemas.openxmlformats.org/officeDocument/2006/relationships/image" Target="../media/image13.png"/><Relationship Id="rId15" Type="http://schemas.openxmlformats.org/officeDocument/2006/relationships/image" Target="../media/image21.png"/><Relationship Id="rId10" Type="http://schemas.openxmlformats.org/officeDocument/2006/relationships/image" Target="NULL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3" Type="http://schemas.openxmlformats.org/officeDocument/2006/relationships/image" Target="../media/image2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0.png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0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4.png"/><Relationship Id="rId3" Type="http://schemas.openxmlformats.org/officeDocument/2006/relationships/image" Target="../media/image2.png"/><Relationship Id="rId21" Type="http://schemas.openxmlformats.org/officeDocument/2006/relationships/image" Target="../media/image6.jpeg"/><Relationship Id="rId7" Type="http://schemas.openxmlformats.org/officeDocument/2006/relationships/image" Target="../media/image121.png"/><Relationship Id="rId12" Type="http://schemas.openxmlformats.org/officeDocument/2006/relationships/image" Target="../media/image13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38.png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11" Type="http://schemas.openxmlformats.org/officeDocument/2006/relationships/image" Target="../media/image135.png"/><Relationship Id="rId5" Type="http://schemas.openxmlformats.org/officeDocument/2006/relationships/image" Target="../media/image1190.png"/><Relationship Id="rId15" Type="http://schemas.openxmlformats.org/officeDocument/2006/relationships/image" Target="../media/image137.png"/><Relationship Id="rId10" Type="http://schemas.openxmlformats.org/officeDocument/2006/relationships/image" Target="../media/image124.png"/><Relationship Id="rId19" Type="http://schemas.openxmlformats.org/officeDocument/2006/relationships/image" Target="../media/image5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Relationship Id="rId2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../media/image27.png"/><Relationship Id="rId4" Type="http://schemas.openxmlformats.org/officeDocument/2006/relationships/image" Target="NULL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485900" y="266700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Lecture 6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219200" y="1981200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B37B9-ED9B-2344-8B34-590274FEE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Slides by Vinod </a:t>
            </a:r>
            <a:r>
              <a:rPr lang="en-US" sz="2400" b="1" dirty="0" err="1">
                <a:latin typeface="Calibri" pitchFamily="34" charset="0"/>
              </a:rPr>
              <a:t>Vaikuntanathan</a:t>
            </a:r>
            <a:r>
              <a:rPr lang="en-US" sz="2400" b="1" dirty="0">
                <a:latin typeface="Calibri" pitchFamily="34" charset="0"/>
              </a:rPr>
              <a:t> (Edited):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42832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7BE-77A5-744F-9E02-1A4E7A98459D}"/>
                  </a:ext>
                </a:extLst>
              </p:cNvPr>
              <p:cNvSpPr/>
              <p:nvPr/>
            </p:nvSpPr>
            <p:spPr>
              <a:xfrm>
                <a:off x="4125403" y="4203591"/>
                <a:ext cx="89319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6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</m:oMath>
                  </m:oMathPara>
                </a14:m>
                <a:endParaRPr kumimoji="0" lang="en-US" sz="5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7BE-77A5-744F-9E02-1A4E7A984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403" y="4203591"/>
                <a:ext cx="893193" cy="9541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A0012684-0C42-3C4D-9F08-08AABE61C3FF}"/>
              </a:ext>
            </a:extLst>
          </p:cNvPr>
          <p:cNvSpPr/>
          <p:nvPr/>
        </p:nvSpPr>
        <p:spPr bwMode="auto">
          <a:xfrm>
            <a:off x="699906" y="5054757"/>
            <a:ext cx="8202488" cy="1392680"/>
          </a:xfrm>
          <a:prstGeom prst="rect">
            <a:avLst/>
          </a:prstGeom>
          <a:solidFill>
            <a:srgbClr val="FF0000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B1AF94-E2C4-ED45-87EF-5C288FE4E40B}"/>
                  </a:ext>
                </a:extLst>
              </p:cNvPr>
              <p:cNvSpPr/>
              <p:nvPr/>
            </p:nvSpPr>
            <p:spPr>
              <a:xfrm>
                <a:off x="852306" y="5163624"/>
                <a:ext cx="8050088" cy="47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Collection of ALL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𝐴𝐿𝐿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}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B1AF94-E2C4-ED45-87EF-5C288FE4E4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306" y="5163624"/>
                <a:ext cx="8050088" cy="475323"/>
              </a:xfrm>
              <a:prstGeom prst="rect">
                <a:avLst/>
              </a:prstGeom>
              <a:blipFill>
                <a:blip r:embed="rId9"/>
                <a:stretch>
                  <a:fillRect l="-1212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D76ED0-21B6-644C-A0AA-4A1C021DEC83}"/>
                  </a:ext>
                </a:extLst>
              </p:cNvPr>
              <p:cNvSpPr/>
              <p:nvPr/>
            </p:nvSpPr>
            <p:spPr>
              <a:xfrm>
                <a:off x="1458686" y="5756523"/>
                <a:ext cx="7862214" cy="529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𝐴𝐿𝐿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ℓ</m:t>
                            </m:r>
                          </m:sup>
                        </m:sSup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(doubly exponential in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7D76ED0-21B6-644C-A0AA-4A1C021DEC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686" y="5756523"/>
                <a:ext cx="7862214" cy="529184"/>
              </a:xfrm>
              <a:prstGeom prst="rect">
                <a:avLst/>
              </a:prstGeom>
              <a:blipFill>
                <a:blip r:embed="rId10"/>
                <a:stretch>
                  <a:fillRect l="-1008" b="-2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3C4CF90-03DF-B38B-BE18-8A4ECDDB33D4}"/>
              </a:ext>
            </a:extLst>
          </p:cNvPr>
          <p:cNvSpPr/>
          <p:nvPr/>
        </p:nvSpPr>
        <p:spPr bwMode="auto">
          <a:xfrm>
            <a:off x="762000" y="1295400"/>
            <a:ext cx="8202488" cy="3048000"/>
          </a:xfrm>
          <a:prstGeom prst="rect">
            <a:avLst/>
          </a:prstGeom>
          <a:solidFill>
            <a:srgbClr val="0033CC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39446B-4D98-9A09-B341-B400B45E8378}"/>
                  </a:ext>
                </a:extLst>
              </p:cNvPr>
              <p:cNvSpPr/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639446B-4D98-9A09-B341-B400B45E83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  <a:blipFill>
                <a:blip r:embed="rId11"/>
                <a:stretch>
                  <a:fillRect l="-1136" t="-465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950A0F-50FA-F539-15EF-8F1E36078656}"/>
                  </a:ext>
                </a:extLst>
              </p:cNvPr>
              <p:cNvSpPr/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indexed by a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7950A0F-50FA-F539-15EF-8F1E360786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  <a:blipFill>
                <a:blip r:embed="rId12"/>
                <a:stretch>
                  <a:fillRect l="-254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6556C1-A0CF-52FD-C133-4A0AD7F808F5}"/>
                  </a:ext>
                </a:extLst>
              </p:cNvPr>
              <p:cNvSpPr/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key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input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output length.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6556C1-A0CF-52FD-C133-4A0AD7F808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  <a:blipFill>
                <a:blip r:embed="rId13"/>
                <a:stretch>
                  <a:fillRect l="-114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51994B-A041-F9B7-E3A7-F87943AA1B7D}"/>
                  </a:ext>
                </a:extLst>
              </p:cNvPr>
              <p:cNvSpPr/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𝑛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),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𝑛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) 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can depend on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,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as long as they are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poly(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)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851994B-A041-F9B7-E3A7-F87943AA1B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  <a:blipFill>
                <a:blip r:embed="rId14"/>
                <a:stretch>
                  <a:fillRect l="-10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55B06E-9F04-DE98-B248-1A0FD04D25A2}"/>
                  </a:ext>
                </a:extLst>
              </p:cNvPr>
              <p:cNvSpPr/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(singly exponential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B55B06E-9F04-DE98-B248-1A0FD04D25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  <a:blipFill>
                <a:blip r:embed="rId15"/>
                <a:stretch>
                  <a:fillRect l="-1086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735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vs.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4B110931-711D-FF47-9F40-A622409C772D}"/>
              </a:ext>
            </a:extLst>
          </p:cNvPr>
          <p:cNvSpPr txBox="1">
            <a:spLocks noChangeArrowheads="1"/>
          </p:cNvSpPr>
          <p:nvPr/>
        </p:nvSpPr>
        <p:spPr>
          <a:xfrm>
            <a:off x="3245024" y="1505819"/>
            <a:ext cx="2850976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ＭＳ Ｐゴシック"/>
                <a:cs typeface="+mj-cs"/>
              </a:rPr>
              <a:t>Key k (or seed s)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2514600" y="1905000"/>
            <a:ext cx="3493691" cy="1392743"/>
            <a:chOff x="304800" y="3586518"/>
            <a:chExt cx="3493691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3410968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3360119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…</m:t>
                      </m:r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j-cs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 </m:t>
                          </m:r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</m:ctrlPr>
                            </m:sSupPr>
                            <m:e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j-cs"/>
                                </a:rPr>
                                <m:t>2</m:t>
                              </m:r>
                            </m:e>
                            <m:sup>
                              <m:r>
                                <a:rPr kumimoji="0" 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0" y="4572000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9F69D044-741F-4647-8EC2-F3178CF2ECE9}"/>
              </a:ext>
            </a:extLst>
          </p:cNvPr>
          <p:cNvSpPr/>
          <p:nvPr/>
        </p:nvSpPr>
        <p:spPr bwMode="auto">
          <a:xfrm>
            <a:off x="4440077" y="2879575"/>
            <a:ext cx="425624" cy="381000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4ACDD200-A6F5-8F4C-BC1A-8905B1BCABE3}"/>
              </a:ext>
            </a:extLst>
          </p:cNvPr>
          <p:cNvSpPr>
            <a:spLocks/>
          </p:cNvSpPr>
          <p:nvPr/>
        </p:nvSpPr>
        <p:spPr bwMode="auto">
          <a:xfrm>
            <a:off x="646312" y="3907632"/>
            <a:ext cx="871296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Both expand a few random bits into many pseudorandom bits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32CC698-5569-A147-B9D2-A37089AB5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4629944"/>
                <a:ext cx="8292480" cy="1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With a PRG, accessing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en-US" alt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th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 takes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With a PRF, this can be done in time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  </a:t>
                </a:r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Content Placeholder 2">
                <a:extLst>
                  <a:ext uri="{FF2B5EF4-FFF2-40B4-BE49-F238E27FC236}">
                    <a16:creationId xmlns:a16="http://schemas.microsoft.com/office/drawing/2014/main" id="{832CC698-5569-A147-B9D2-A37089AB5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629944"/>
                <a:ext cx="8292480" cy="1088232"/>
              </a:xfrm>
              <a:prstGeom prst="rect">
                <a:avLst/>
              </a:prstGeom>
              <a:blipFill>
                <a:blip r:embed="rId12"/>
                <a:stretch>
                  <a:fillRect l="-1072" t="-229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6F544030-731F-9146-B30F-0ACBCDB300C9}"/>
              </a:ext>
            </a:extLst>
          </p:cNvPr>
          <p:cNvSpPr>
            <a:spLocks/>
          </p:cNvSpPr>
          <p:nvPr/>
        </p:nvSpPr>
        <p:spPr bwMode="auto">
          <a:xfrm>
            <a:off x="609600" y="5638800"/>
            <a:ext cx="8292480" cy="1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So, a PRF = locally accessible (or random-access) PRG.</a:t>
            </a:r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B7F0110-394F-0565-CB5A-598F529ECDA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1526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PRG</a:t>
                </a:r>
                <a:r>
                  <a:rPr kumimoji="0" lang="en-US" sz="2000" b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𝑮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(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𝒌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)</m:t>
                    </m:r>
                  </m:oMath>
                </a14:m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7B7F0110-394F-0565-CB5A-598F529EC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526961"/>
                <a:ext cx="2850976" cy="378039"/>
              </a:xfrm>
              <a:prstGeom prst="rect">
                <a:avLst/>
              </a:prstGeom>
              <a:blipFill>
                <a:blip r:embed="rId13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5426F7F6-38C8-E5EF-092E-019E8D0B05D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975176" y="1551773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PRF</a:t>
                </a:r>
                <a:r>
                  <a:rPr kumimoji="0" lang="en-US" sz="2000" b="1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ea typeface="ＭＳ Ｐゴシック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𝐅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(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𝒌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,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𝒙</m:t>
                    </m:r>
                    <m:r>
                      <a:rPr kumimoji="0" lang="en-US" sz="2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/>
                      </a:rPr>
                      <m:t>)</m:t>
                    </m:r>
                  </m:oMath>
                </a14:m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5426F7F6-38C8-E5EF-092E-019E8D0B0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5176" y="1551773"/>
                <a:ext cx="2850976" cy="378039"/>
              </a:xfrm>
              <a:prstGeom prst="rect">
                <a:avLst/>
              </a:prstGeom>
              <a:blipFill>
                <a:blip r:embed="rId14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1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124019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 should be “indistinguishable” from random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42116AE-80A0-0048-87AE-A6F46052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70D0B284-629C-DB47-9FE4-46145B1C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372724"/>
            <a:ext cx="1219200" cy="990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276" y="2581480"/>
                <a:ext cx="1206997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276" y="2581480"/>
                <a:ext cx="1206997" cy="461665"/>
              </a:xfrm>
              <a:prstGeom prst="rect">
                <a:avLst/>
              </a:prstGeom>
              <a:blipFill>
                <a:blip r:embed="rId3"/>
                <a:stretch>
                  <a:fillRect l="-4545" b="-184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">
            <a:extLst>
              <a:ext uri="{FF2B5EF4-FFF2-40B4-BE49-F238E27FC236}">
                <a16:creationId xmlns:a16="http://schemas.microsoft.com/office/drawing/2014/main" id="{AD2BC90D-3266-B342-B9DB-D8627DDF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2C82E991-9E38-DD4F-9540-7CFFAE51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20" y="3356692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46" y="163016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571" y="6106026"/>
                <a:ext cx="4113562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k</m:t>
                          </m:r>
                          <m:r>
                            <a:rPr kumimoji="0" 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srgbClr val="0033CC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571" y="6106026"/>
                <a:ext cx="4113562" cy="472373"/>
              </a:xfrm>
              <a:prstGeom prst="rect">
                <a:avLst/>
              </a:prstGeom>
              <a:blipFill>
                <a:blip r:embed="rId4"/>
                <a:stretch>
                  <a:fillRect b="-194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4905" y="3419024"/>
                <a:ext cx="44242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905" y="3419024"/>
                <a:ext cx="4424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utoShape 9">
            <a:extLst>
              <a:ext uri="{FF2B5EF4-FFF2-40B4-BE49-F238E27FC236}">
                <a16:creationId xmlns:a16="http://schemas.microsoft.com/office/drawing/2014/main" id="{017B747A-AF44-3B4D-B679-8175859D60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21640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3363324"/>
                <a:ext cx="97635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3363324"/>
                <a:ext cx="976358" cy="461665"/>
              </a:xfrm>
              <a:prstGeom prst="rect">
                <a:avLst/>
              </a:prstGeom>
              <a:blipFill>
                <a:blip r:embed="rId6"/>
                <a:stretch>
                  <a:fillRect r="-625" b="-2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6CCCD37-33D9-454B-97EE-048F6666E714}"/>
              </a:ext>
            </a:extLst>
          </p:cNvPr>
          <p:cNvGrpSpPr/>
          <p:nvPr/>
        </p:nvGrpSpPr>
        <p:grpSpPr>
          <a:xfrm>
            <a:off x="5410200" y="1600200"/>
            <a:ext cx="4038600" cy="3200400"/>
            <a:chOff x="5410200" y="1600200"/>
            <a:chExt cx="4038600" cy="3200400"/>
          </a:xfrm>
        </p:grpSpPr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CA5FECD9-878D-E544-A64D-BC7049A8D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600200"/>
              <a:ext cx="4038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The random world </a:t>
              </a:r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6B6468A3-1522-254F-820C-3F31745F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2" y="2286000"/>
              <a:ext cx="1606322" cy="990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7478" y="2494756"/>
                  <a:ext cx="149483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𝐴𝐿𝐿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7478" y="2494756"/>
                  <a:ext cx="149483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22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97EF0FF0-7D66-174B-B032-C1D2AF5B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922" y="3269968"/>
              <a:ext cx="152400" cy="668148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utoShape 9">
              <a:extLst>
                <a:ext uri="{FF2B5EF4-FFF2-40B4-BE49-F238E27FC236}">
                  <a16:creationId xmlns:a16="http://schemas.microsoft.com/office/drawing/2014/main" id="{35C44FBD-F89B-7A4F-9141-92CB575F53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88842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58002" y="3276600"/>
                  <a:ext cx="90351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2" y="3276600"/>
                  <a:ext cx="903516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676" b="-200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71890" y="6118678"/>
                <a:ext cx="387772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𝐴𝐿𝐿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𝑅</m:t>
                          </m:r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71890" y="6118678"/>
                <a:ext cx="3877728" cy="461665"/>
              </a:xfrm>
              <a:prstGeom prst="rect">
                <a:avLst/>
              </a:prstGeom>
              <a:blipFill>
                <a:blip r:embed="rId9"/>
                <a:stretch>
                  <a:fillRect b="-2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EBB75DA-719E-CF4C-9F55-091A3C9F9B35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FE376482-9255-4743-9F8D-12674B6E54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F3422EE6-92FE-5041-9CA0-AE5FBE06F2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1832DC-36A2-934C-B913-15BF25F7CD5F}"/>
              </a:ext>
            </a:extLst>
          </p:cNvPr>
          <p:cNvGrpSpPr/>
          <p:nvPr/>
        </p:nvGrpSpPr>
        <p:grpSpPr>
          <a:xfrm>
            <a:off x="-11533" y="5578680"/>
            <a:ext cx="9243954" cy="1046440"/>
            <a:chOff x="-11533" y="5578680"/>
            <a:chExt cx="9243954" cy="10464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40998" y="6099731"/>
                  <a:ext cx="49885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940998" y="6099731"/>
                  <a:ext cx="498855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11533" y="604034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11533" y="6040345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65582" y="603817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65582" y="6038175"/>
                  <a:ext cx="428322" cy="58477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31836" y="6081354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31836" y="6081354"/>
                  <a:ext cx="1200585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213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ppt D, there is a negligible function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blipFill>
                  <a:blip r:embed="rId16"/>
                  <a:stretch>
                    <a:fillRect l="-1414" t="-10811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60BF2C2-7EB8-F3EB-C2DF-62A41FB4610A}"/>
              </a:ext>
            </a:extLst>
          </p:cNvPr>
          <p:cNvSpPr/>
          <p:nvPr/>
        </p:nvSpPr>
        <p:spPr bwMode="auto">
          <a:xfrm>
            <a:off x="3733800" y="2074516"/>
            <a:ext cx="5334000" cy="1205445"/>
          </a:xfrm>
          <a:prstGeom prst="wedgeEllipseCallout">
            <a:avLst>
              <a:gd name="adj1" fmla="val -16292"/>
              <a:gd name="adj2" fmla="val 4634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x fresh choose R(x) at random,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Else reuse previously chosen R(x)</a:t>
            </a:r>
          </a:p>
        </p:txBody>
      </p:sp>
    </p:spTree>
    <p:extLst>
      <p:ext uri="{BB962C8B-B14F-4D97-AF65-F5344CB8AC3E}">
        <p14:creationId xmlns:p14="http://schemas.microsoft.com/office/powerpoint/2010/main" val="33599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9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</p:spPr>
            <p:txBody>
              <a:bodyPr>
                <a:normAutofit/>
              </a:bodyPr>
              <a:lstStyle/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PRF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Stateless Secret-key Encryption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1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51520" y="410563"/>
                <a:ext cx="8712968" cy="714181"/>
              </a:xfrm>
              <a:blipFill>
                <a:blip r:embed="rId3"/>
                <a:stretch>
                  <a:fillRect l="-727" t="-14035" r="-581" b="-35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/>
              <p:nvPr/>
            </p:nvSpPr>
            <p:spPr>
              <a:xfrm>
                <a:off x="751384" y="1371600"/>
                <a:ext cx="793541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𝐺𝑒𝑛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Generate a random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-bit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+mn-cs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that defines 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E41E77C-6C58-2047-AA9A-2EBB302B2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4" y="1371600"/>
                <a:ext cx="7935416" cy="461665"/>
              </a:xfrm>
              <a:prstGeom prst="rect">
                <a:avLst/>
              </a:prstGeom>
              <a:blipFill>
                <a:blip r:embed="rId4"/>
                <a:stretch>
                  <a:fillRect l="-15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/>
              <p:nvPr/>
            </p:nvSpPr>
            <p:spPr>
              <a:xfrm>
                <a:off x="751384" y="3479031"/>
                <a:ext cx="1677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𝐸𝑛𝑐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: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92D04F-8485-844E-AEBC-E1E79A411E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84" y="3479031"/>
                <a:ext cx="1677639" cy="461665"/>
              </a:xfrm>
              <a:prstGeom prst="rect">
                <a:avLst/>
              </a:prstGeom>
              <a:blipFill>
                <a:blip r:embed="rId5"/>
                <a:stretch>
                  <a:fillRect l="-752" t="-10811" r="-45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/>
              <p:nvPr/>
            </p:nvSpPr>
            <p:spPr>
              <a:xfrm>
                <a:off x="2392480" y="3463494"/>
                <a:ext cx="67515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Pick a random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and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let the ciphertext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be the pair 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⨁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).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8174C9D-1904-6A4C-9AFF-4B629352A8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480" y="3463494"/>
                <a:ext cx="6751520" cy="830997"/>
              </a:xfrm>
              <a:prstGeom prst="rect">
                <a:avLst/>
              </a:prstGeom>
              <a:blipFill>
                <a:blip r:embed="rId6"/>
                <a:stretch>
                  <a:fillRect l="-1504"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/>
              <p:nvPr/>
            </p:nvSpPr>
            <p:spPr>
              <a:xfrm>
                <a:off x="796589" y="4643735"/>
                <a:ext cx="26050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𝐷𝑒𝑐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: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0429604-A0C9-234C-ADAC-316757770E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89" y="4643735"/>
                <a:ext cx="2605009" cy="461665"/>
              </a:xfrm>
              <a:prstGeom prst="rect">
                <a:avLst/>
              </a:prstGeom>
              <a:blipFill>
                <a:blip r:embed="rId7"/>
                <a:stretch>
                  <a:fillRect l="-485" t="-10526" r="-291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E8ADEB-A573-CF47-AFFD-4FCE708940FB}"/>
                  </a:ext>
                </a:extLst>
              </p:cNvPr>
              <p:cNvSpPr/>
              <p:nvPr/>
            </p:nvSpPr>
            <p:spPr>
              <a:xfrm>
                <a:off x="2720162" y="1963998"/>
                <a:ext cx="27052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:{0,1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→{0,1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}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9E8ADEB-A573-CF47-AFFD-4FCE70894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162" y="1963998"/>
                <a:ext cx="2705292" cy="461665"/>
              </a:xfrm>
              <a:prstGeom prst="rect">
                <a:avLst/>
              </a:prstGeom>
              <a:blipFill>
                <a:blip r:embed="rId8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455-FCB2-1C43-A29E-DBCA380F13F6}"/>
                  </a:ext>
                </a:extLst>
              </p:cNvPr>
              <p:cNvSpPr/>
              <p:nvPr/>
            </p:nvSpPr>
            <p:spPr>
              <a:xfrm>
                <a:off x="3429000" y="4648200"/>
                <a:ext cx="67515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utput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⨁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72F7455-FCB2-1C43-A29E-DBCA380F13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648200"/>
                <a:ext cx="6751520" cy="461665"/>
              </a:xfrm>
              <a:prstGeom prst="rect">
                <a:avLst/>
              </a:prstGeom>
              <a:blipFill>
                <a:blip r:embed="rId13"/>
                <a:stretch>
                  <a:fillRect l="-1504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0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Definition of 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3541CEE-3759-7D4E-B44C-5065D80E5613}"/>
              </a:ext>
            </a:extLst>
          </p:cNvPr>
          <p:cNvSpPr/>
          <p:nvPr/>
        </p:nvSpPr>
        <p:spPr>
          <a:xfrm>
            <a:off x="3113584" y="990600"/>
            <a:ext cx="2830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(for many messages)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E1B77-FFC9-4E47-B759-EDA737F03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7E8808E-DE42-9E47-9FBF-B416122D4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837" y="2114259"/>
            <a:ext cx="2004762" cy="124906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28F1E10-1717-E847-88CE-90265DAEF6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28F1E10-1717-E847-88CE-90265DAEF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>
            <a:extLst>
              <a:ext uri="{FF2B5EF4-FFF2-40B4-BE49-F238E27FC236}">
                <a16:creationId xmlns:a16="http://schemas.microsoft.com/office/drawing/2014/main" id="{19DB0ED6-C2DA-7F42-9F2F-A4771CA1A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BB5B166A-1975-F64F-A914-DFDC3A4936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111" y="1552138"/>
                <a:ext cx="30341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Left Oracle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𝐿𝑒𝑓𝑡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(∙,∙)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BB5B166A-1975-F64F-A914-DFDC3A49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111" y="1552138"/>
                <a:ext cx="3034198" cy="461665"/>
              </a:xfrm>
              <a:prstGeom prst="rect">
                <a:avLst/>
              </a:prstGeom>
              <a:blipFill>
                <a:blip r:embed="rId4"/>
                <a:stretch>
                  <a:fillRect l="-2917"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29312D5E-CFE1-684A-855D-DCDD1E3F44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979" y="5935004"/>
                <a:ext cx="4046557" cy="477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𝐿𝑒𝑓𝑡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(∙,∙)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29312D5E-CFE1-684A-855D-DCDD1E3F4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979" y="5935004"/>
                <a:ext cx="4046557" cy="477503"/>
              </a:xfrm>
              <a:prstGeom prst="rect">
                <a:avLst/>
              </a:prstGeom>
              <a:blipFill>
                <a:blip r:embed="rId5"/>
                <a:stretch>
                  <a:fillRect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9">
            <a:extLst>
              <a:ext uri="{FF2B5EF4-FFF2-40B4-BE49-F238E27FC236}">
                <a16:creationId xmlns:a16="http://schemas.microsoft.com/office/drawing/2014/main" id="{07BE416A-6AB4-3846-BA52-DD0BE5BB942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34604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51B7CE21-D08E-A947-AFE4-6A8FB6DAB8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3764" y="3363324"/>
                <a:ext cx="4204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51B7CE21-D08E-A947-AFE4-6A8FB6DA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3764" y="3363324"/>
                <a:ext cx="4204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4FF2CBE-3BF3-C44C-A5B6-9F29DB0ADA9F}"/>
              </a:ext>
            </a:extLst>
          </p:cNvPr>
          <p:cNvGrpSpPr/>
          <p:nvPr/>
        </p:nvGrpSpPr>
        <p:grpSpPr>
          <a:xfrm>
            <a:off x="5062010" y="1547902"/>
            <a:ext cx="3501268" cy="3252698"/>
            <a:chOff x="5062010" y="1547902"/>
            <a:chExt cx="3501268" cy="3252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1">
                  <a:extLst>
                    <a:ext uri="{FF2B5EF4-FFF2-40B4-BE49-F238E27FC236}">
                      <a16:creationId xmlns:a16="http://schemas.microsoft.com/office/drawing/2014/main" id="{B79258A6-3307-CB44-A525-B621B07916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62010" y="1547902"/>
                  <a:ext cx="350126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lvl="0">
                    <a:defRPr/>
                  </a:pPr>
                  <a:r>
                    <a:rPr lang="en-US" baseline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Right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Oracle </a:t>
                  </a:r>
                  <a14:m>
                    <m:oMath xmlns:m="http://schemas.openxmlformats.org/officeDocument/2006/math">
                      <m:r>
                        <a:rPr lang="en-US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𝑅𝑖𝑔h𝑡</m:t>
                      </m:r>
                      <m:r>
                        <a:rPr lang="en-US" i="1" baseline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(∙,∙)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" name="Text Box 11">
                  <a:extLst>
                    <a:ext uri="{FF2B5EF4-FFF2-40B4-BE49-F238E27FC236}">
                      <a16:creationId xmlns:a16="http://schemas.microsoft.com/office/drawing/2014/main" id="{B79258A6-3307-CB44-A525-B621B0791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2010" y="1547902"/>
                  <a:ext cx="350126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527" t="-7895" b="-2368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63961892-7BA6-AF41-B92D-82465AC71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9EF5D53F-799B-784A-8154-210F0B653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963" y="2071013"/>
              <a:ext cx="2225908" cy="120558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378038C9-0F22-9A4C-A80F-D546FCC6C9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EA9C5E34-2881-AE43-A147-F4CDF5325C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858000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5">
                  <a:extLst>
                    <a:ext uri="{FF2B5EF4-FFF2-40B4-BE49-F238E27FC236}">
                      <a16:creationId xmlns:a16="http://schemas.microsoft.com/office/drawing/2014/main" id="{D3C6ED18-7005-F243-A9F9-BE27B384EE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27160" y="3276600"/>
                  <a:ext cx="42043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 Box 5">
                  <a:extLst>
                    <a:ext uri="{FF2B5EF4-FFF2-40B4-BE49-F238E27FC236}">
                      <a16:creationId xmlns:a16="http://schemas.microsoft.com/office/drawing/2014/main" id="{D3C6ED18-7005-F243-A9F9-BE27B384EE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27160" y="3276600"/>
                  <a:ext cx="4204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6">
                <a:extLst>
                  <a:ext uri="{FF2B5EF4-FFF2-40B4-BE49-F238E27FC236}">
                    <a16:creationId xmlns:a16="http://schemas.microsoft.com/office/drawing/2014/main" id="{63DB12E7-5EA7-AD41-8E25-D09CC5AD75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3678" y="5945746"/>
                <a:ext cx="4477764" cy="477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𝑅𝑖𝑔h𝑡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(∙,∙)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26">
                <a:extLst>
                  <a:ext uri="{FF2B5EF4-FFF2-40B4-BE49-F238E27FC236}">
                    <a16:creationId xmlns:a16="http://schemas.microsoft.com/office/drawing/2014/main" id="{63DB12E7-5EA7-AD41-8E25-D09CC5AD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3678" y="5945746"/>
                <a:ext cx="4477764" cy="477503"/>
              </a:xfrm>
              <a:prstGeom prst="rect">
                <a:avLst/>
              </a:prstGeom>
              <a:blipFill>
                <a:blip r:embed="rId9"/>
                <a:stretch>
                  <a:fillRect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BCA1646-9D89-ED40-9148-0D4B6E861C00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21" name="AutoShape 9">
              <a:extLst>
                <a:ext uri="{FF2B5EF4-FFF2-40B4-BE49-F238E27FC236}">
                  <a16:creationId xmlns:a16="http://schemas.microsoft.com/office/drawing/2014/main" id="{A721C7C5-7521-144F-A32A-4AB9C33B804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940D4F7D-0AC2-3A47-91DA-4808FE6C9C5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66D4604D-56C4-2C49-B599-221675764B7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5">
                  <a:extLst>
                    <a:ext uri="{FF2B5EF4-FFF2-40B4-BE49-F238E27FC236}">
                      <a16:creationId xmlns:a16="http://schemas.microsoft.com/office/drawing/2014/main" id="{A995BAE8-033F-E043-A1B7-BFBBF04009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03E596-7140-AD43-A3E0-73E5D773F496}"/>
              </a:ext>
            </a:extLst>
          </p:cNvPr>
          <p:cNvGrpSpPr/>
          <p:nvPr/>
        </p:nvGrpSpPr>
        <p:grpSpPr>
          <a:xfrm>
            <a:off x="181278" y="5410200"/>
            <a:ext cx="8581722" cy="1431964"/>
            <a:chOff x="-76200" y="5578680"/>
            <a:chExt cx="8581722" cy="1431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26">
                  <a:extLst>
                    <a:ext uri="{FF2B5EF4-FFF2-40B4-BE49-F238E27FC236}">
                      <a16:creationId xmlns:a16="http://schemas.microsoft.com/office/drawing/2014/main" id="{436EAF2D-67E0-7143-88B1-4980641153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 Box 26">
                  <a:extLst>
                    <a:ext uri="{FF2B5EF4-FFF2-40B4-BE49-F238E27FC236}">
                      <a16:creationId xmlns:a16="http://schemas.microsoft.com/office/drawing/2014/main" id="{436EAF2D-67E0-7143-88B1-498064115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8824" r="-8824" b="-234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26">
                  <a:extLst>
                    <a:ext uri="{FF2B5EF4-FFF2-40B4-BE49-F238E27FC236}">
                      <a16:creationId xmlns:a16="http://schemas.microsoft.com/office/drawing/2014/main" id="{19AB6AB1-3E86-274B-822B-5EF4DDDA0B5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77200" y="603588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 Box 26">
                  <a:extLst>
                    <a:ext uri="{FF2B5EF4-FFF2-40B4-BE49-F238E27FC236}">
                      <a16:creationId xmlns:a16="http://schemas.microsoft.com/office/drawing/2014/main" id="{19AB6AB1-3E86-274B-822B-5EF4DDDA0B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7200" y="603588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8571" r="-8571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26">
                  <a:extLst>
                    <a:ext uri="{FF2B5EF4-FFF2-40B4-BE49-F238E27FC236}">
                      <a16:creationId xmlns:a16="http://schemas.microsoft.com/office/drawing/2014/main" id="{5A07F2D3-B2B8-E849-A812-4B782C66C1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57707" y="6548979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 Box 26">
                  <a:extLst>
                    <a:ext uri="{FF2B5EF4-FFF2-40B4-BE49-F238E27FC236}">
                      <a16:creationId xmlns:a16="http://schemas.microsoft.com/office/drawing/2014/main" id="{5A07F2D3-B2B8-E849-A812-4B782C66C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57707" y="6548979"/>
                  <a:ext cx="1200585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6">
                  <a:extLst>
                    <a:ext uri="{FF2B5EF4-FFF2-40B4-BE49-F238E27FC236}">
                      <a16:creationId xmlns:a16="http://schemas.microsoft.com/office/drawing/2014/main" id="{DB58EC3C-E9C0-BD40-A53D-3BC96BBDB9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ppt D, there is a negligible function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 Box 26">
                  <a:extLst>
                    <a:ext uri="{FF2B5EF4-FFF2-40B4-BE49-F238E27FC236}">
                      <a16:creationId xmlns:a16="http://schemas.microsoft.com/office/drawing/2014/main" id="{DB58EC3C-E9C0-BD40-A53D-3BC96BBDB9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414" t="-13514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64499DF-C30B-C549-AD21-56BE91E4B8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2662535"/>
                <a:ext cx="189853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64499DF-C30B-C549-AD21-56BE91E4B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662535"/>
                <a:ext cx="1898533" cy="400110"/>
              </a:xfrm>
              <a:prstGeom prst="rect">
                <a:avLst/>
              </a:prstGeom>
              <a:blipFill>
                <a:blip r:embed="rId16"/>
                <a:stretch>
                  <a:fillRect t="-9375" b="-28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5">
                <a:extLst>
                  <a:ext uri="{FF2B5EF4-FFF2-40B4-BE49-F238E27FC236}">
                    <a16:creationId xmlns:a16="http://schemas.microsoft.com/office/drawing/2014/main" id="{B5B334C7-1514-D145-AB26-4068F99B92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 Box 5">
                <a:extLst>
                  <a:ext uri="{FF2B5EF4-FFF2-40B4-BE49-F238E27FC236}">
                    <a16:creationId xmlns:a16="http://schemas.microsoft.com/office/drawing/2014/main" id="{B5B334C7-1514-D145-AB26-4068F99B9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AC54302D-8735-2E4C-9A19-C1E3C1EDEC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6305" y="2611374"/>
                <a:ext cx="189853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AC54302D-8735-2E4C-9A19-C1E3C1EDE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6305" y="2611374"/>
                <a:ext cx="1898533" cy="400110"/>
              </a:xfrm>
              <a:prstGeom prst="rect">
                <a:avLst/>
              </a:prstGeom>
              <a:blipFill>
                <a:blip r:embed="rId17"/>
                <a:stretch>
                  <a:fillRect t="-6061" b="-24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utoShape 9">
            <a:extLst>
              <a:ext uri="{FF2B5EF4-FFF2-40B4-BE49-F238E27FC236}">
                <a16:creationId xmlns:a16="http://schemas.microsoft.com/office/drawing/2014/main" id="{748A652A-F111-5942-B575-E203E608C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356692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8D1A8CAB-A858-F94D-8EED-C5DBED833F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305" y="3432396"/>
                <a:ext cx="12088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8D1A8CAB-A858-F94D-8EED-C5DBED833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305" y="3432396"/>
                <a:ext cx="1208856" cy="461665"/>
              </a:xfrm>
              <a:prstGeom prst="rect">
                <a:avLst/>
              </a:prstGeom>
              <a:blipFill>
                <a:blip r:embed="rId18"/>
                <a:stretch>
                  <a:fillRect b="-27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utoShape 9">
            <a:extLst>
              <a:ext uri="{FF2B5EF4-FFF2-40B4-BE49-F238E27FC236}">
                <a16:creationId xmlns:a16="http://schemas.microsoft.com/office/drawing/2014/main" id="{826E5AA3-A296-1F4D-B967-70B5B0BE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867" y="3257958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id="{7AB5A35B-F54B-B741-86EE-681190F2EB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5172" y="3333662"/>
                <a:ext cx="12088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id="{7AB5A35B-F54B-B741-86EE-681190F2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5172" y="3333662"/>
                <a:ext cx="120885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97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CCAF4-E5F2-494F-963A-AC1E188B3468}"/>
              </a:ext>
            </a:extLst>
          </p:cNvPr>
          <p:cNvSpPr>
            <a:spLocks/>
          </p:cNvSpPr>
          <p:nvPr/>
        </p:nvSpPr>
        <p:spPr bwMode="auto">
          <a:xfrm>
            <a:off x="609600" y="1295400"/>
            <a:ext cx="871296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Hybrid 0:  D gets access to the Left oracle.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BD81B84-2C51-074A-ACF8-F4A2AF04F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2554288"/>
                <a:ext cx="8712968" cy="72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Hybrid 1:  Replace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a random function. 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BD81B84-2C51-074A-ACF8-F4A2AF04F5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554288"/>
                <a:ext cx="8712968" cy="722312"/>
              </a:xfrm>
              <a:prstGeom prst="rect">
                <a:avLst/>
              </a:prstGeom>
              <a:blipFill>
                <a:blip r:embed="rId3"/>
                <a:stretch>
                  <a:fillRect l="-1166" t="-517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69798D11-FC4E-2F4F-9887-04F07220B7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1752600"/>
                <a:ext cx="33302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69798D11-FC4E-2F4F-9887-04F07220B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1752600"/>
                <a:ext cx="3330271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0EEA763-31D9-F14D-9D7A-BBB06E969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599" y="3045767"/>
                <a:ext cx="315708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)⨁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0EEA763-31D9-F14D-9D7A-BBB06E969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599" y="3045767"/>
                <a:ext cx="3157083" cy="461665"/>
              </a:xfrm>
              <a:prstGeom prst="rect">
                <a:avLst/>
              </a:prstGeom>
              <a:blipFill>
                <a:blip r:embed="rId5"/>
                <a:stretch>
                  <a:fillRect r="-1158" b="-2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FB458E4-A82D-344E-BC06-5AAA28F8A0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3768079"/>
                <a:ext cx="8712968" cy="72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Hybrid 2:  Replace each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by truly random. 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CFB458E4-A82D-344E-BC06-5AAA28F8A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768079"/>
                <a:ext cx="8712968" cy="722312"/>
              </a:xfrm>
              <a:prstGeom prst="rect">
                <a:avLst/>
              </a:prstGeom>
              <a:blipFill>
                <a:blip r:embed="rId6"/>
                <a:stretch>
                  <a:fillRect l="-1050" t="-67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9D85E9-A592-D846-94D1-694EFA876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600" y="4724400"/>
                <a:ext cx="8712968" cy="7223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Hybrid 3:  Replace</a:t>
                </a:r>
                <a:r>
                  <a:rPr lang="en-US" dirty="0">
                    <a:solidFill>
                      <a:srgbClr val="000000"/>
                    </a:solidFill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a random function (like H1) 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FF9D85E9-A592-D846-94D1-694EFA876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4724400"/>
                <a:ext cx="8712968" cy="722312"/>
              </a:xfrm>
              <a:prstGeom prst="rect">
                <a:avLst/>
              </a:prstGeom>
              <a:blipFill>
                <a:blip r:embed="rId7"/>
                <a:stretch>
                  <a:fillRect l="-1166" t="-52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5161C26-3D40-2D4A-A734-95AF9EEB7D92}"/>
              </a:ext>
            </a:extLst>
          </p:cNvPr>
          <p:cNvSpPr>
            <a:spLocks/>
          </p:cNvSpPr>
          <p:nvPr/>
        </p:nvSpPr>
        <p:spPr bwMode="auto">
          <a:xfrm>
            <a:off x="609600" y="5752456"/>
            <a:ext cx="8712968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Hybrid 4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D gets access to the Right oracle (like H0)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C88A38E9-4920-234E-B1E9-473B0CED0C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2503" y="6243935"/>
                <a:ext cx="333027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=</m:t>
                        </m:r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⨁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C88A38E9-4920-234E-B1E9-473B0CED0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2503" y="6243935"/>
                <a:ext cx="3330271" cy="461665"/>
              </a:xfrm>
              <a:prstGeom prst="rect">
                <a:avLst/>
              </a:prstGeom>
              <a:blipFill>
                <a:blip r:embed="rId8"/>
                <a:stretch>
                  <a:fillRect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F2CFCA5-2D4C-614B-86CD-B177F0746C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9803" y="5215879"/>
                <a:ext cx="32344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𝑅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)⨁</m:t>
                    </m:r>
                    <m:sSub>
                      <m:sSubPr>
                        <m:ctrlP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baseline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8F2CFCA5-2D4C-614B-86CD-B177F0746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9803" y="5215879"/>
                <a:ext cx="3234412" cy="461665"/>
              </a:xfrm>
              <a:prstGeom prst="rect">
                <a:avLst/>
              </a:prstGeom>
              <a:blipFill>
                <a:blip r:embed="rId9"/>
                <a:stretch>
                  <a:fillRect b="-2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7FC2B2-13ED-954B-A547-9B15DA46385C}"/>
                  </a:ext>
                </a:extLst>
              </p:cNvPr>
              <p:cNvSpPr/>
              <p:nvPr/>
            </p:nvSpPr>
            <p:spPr>
              <a:xfrm>
                <a:off x="6172200" y="2031068"/>
                <a:ext cx="2639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PRF security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07FC2B2-13ED-954B-A547-9B15DA463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031068"/>
                <a:ext cx="2639888" cy="461665"/>
              </a:xfrm>
              <a:prstGeom prst="rect">
                <a:avLst/>
              </a:prstGeom>
              <a:blipFill>
                <a:blip r:embed="rId10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9DFE502-D9C6-0141-BD24-092E1170D3A8}"/>
                  </a:ext>
                </a:extLst>
              </p:cNvPr>
              <p:cNvSpPr/>
              <p:nvPr/>
            </p:nvSpPr>
            <p:spPr>
              <a:xfrm>
                <a:off x="6172200" y="3120679"/>
                <a:ext cx="3124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birthday paradox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9DFE502-D9C6-0141-BD24-092E1170D3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3120679"/>
                <a:ext cx="3124200" cy="461665"/>
              </a:xfrm>
              <a:prstGeom prst="rect">
                <a:avLst/>
              </a:prstGeom>
              <a:blipFill>
                <a:blip r:embed="rId11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A9F3A0BC-7F09-B24B-8557-21A9A406FA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4191000"/>
                <a:ext cx="2754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  <m:sSup>
                      <m:sSupPr>
                        <m:ctrlP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b="0" i="1" baseline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baseline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  <m:r>
                      <a:rPr lang="en-US" b="0" i="1" baseline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i="1" baseline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 Box 5">
                <a:extLst>
                  <a:ext uri="{FF2B5EF4-FFF2-40B4-BE49-F238E27FC236}">
                    <a16:creationId xmlns:a16="http://schemas.microsoft.com/office/drawing/2014/main" id="{A9F3A0BC-7F09-B24B-8557-21A9A406F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4600" y="4191000"/>
                <a:ext cx="2754600" cy="461665"/>
              </a:xfrm>
              <a:prstGeom prst="rect">
                <a:avLst/>
              </a:prstGeom>
              <a:blipFill>
                <a:blip r:embed="rId12"/>
                <a:stretch>
                  <a:fillRect r="-133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841CFC-7F2E-1D4D-8317-C3BEF9AF2F75}"/>
                  </a:ext>
                </a:extLst>
              </p:cNvPr>
              <p:cNvSpPr/>
              <p:nvPr/>
            </p:nvSpPr>
            <p:spPr>
              <a:xfrm>
                <a:off x="6198368" y="4148735"/>
                <a:ext cx="3124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birthday paradox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841CFC-7F2E-1D4D-8317-C3BEF9AF2F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368" y="4148735"/>
                <a:ext cx="3124200" cy="461665"/>
              </a:xfrm>
              <a:prstGeom prst="rect">
                <a:avLst/>
              </a:prstGeom>
              <a:blipFill>
                <a:blip r:embed="rId13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E3A178-F98A-A443-A30F-30C9273273E2}"/>
                  </a:ext>
                </a:extLst>
              </p:cNvPr>
              <p:cNvSpPr/>
              <p:nvPr/>
            </p:nvSpPr>
            <p:spPr>
              <a:xfrm>
                <a:off x="6172200" y="5215878"/>
                <a:ext cx="263988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kumimoji="0" lang="en-US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by PRF security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3E3A178-F98A-A443-A30F-30C9273273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215878"/>
                <a:ext cx="2639888" cy="461665"/>
              </a:xfrm>
              <a:prstGeom prst="rect">
                <a:avLst/>
              </a:prstGeom>
              <a:blipFill>
                <a:blip r:embed="rId14"/>
                <a:stretch>
                  <a:fillRect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9BD3A858-A74E-BE45-A6B3-56CF0D5EE943}"/>
              </a:ext>
            </a:extLst>
          </p:cNvPr>
          <p:cNvSpPr/>
          <p:nvPr/>
        </p:nvSpPr>
        <p:spPr>
          <a:xfrm>
            <a:off x="6705600" y="3514683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18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w.h.p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en-US" sz="180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all x’s distinct)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3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99120" y="22860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8194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8862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4437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0D93F4D-766F-604B-BB55-6D95C36E743B}"/>
              </a:ext>
            </a:extLst>
          </p:cNvPr>
          <p:cNvSpPr/>
          <p:nvPr/>
        </p:nvSpPr>
        <p:spPr>
          <a:xfrm>
            <a:off x="1371600" y="555813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Applications to Learning Theory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9895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383D-9805-4B43-A49E-D80AF679E58A}"/>
              </a:ext>
            </a:extLst>
          </p:cNvPr>
          <p:cNvSpPr txBox="1"/>
          <p:nvPr/>
        </p:nvSpPr>
        <p:spPr>
          <a:xfrm>
            <a:off x="724520" y="1454051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 Finish up secret-key encryption.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99650-A635-434F-8FFA-DF31E2C3F0CF}"/>
              </a:ext>
            </a:extLst>
          </p:cNvPr>
          <p:cNvSpPr/>
          <p:nvPr/>
        </p:nvSpPr>
        <p:spPr bwMode="auto">
          <a:xfrm>
            <a:off x="381000" y="1124744"/>
            <a:ext cx="8610600" cy="1008856"/>
          </a:xfrm>
          <a:prstGeom prst="rect">
            <a:avLst/>
          </a:prstGeom>
          <a:solidFill>
            <a:schemeClr val="bg1"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38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28600" y="1400823"/>
                <a:ext cx="8712968" cy="1126046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Theorem: Let 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be a PRG. Then, for every polynomial m(n), there is a PRG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G’: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)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63">
                <a:extLst>
                  <a:ext uri="{FF2B5EF4-FFF2-40B4-BE49-F238E27FC236}">
                    <a16:creationId xmlns:a16="http://schemas.microsoft.com/office/drawing/2014/main" id="{B6A16184-9887-1E41-A7D0-5B833B39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00823"/>
                <a:ext cx="8712968" cy="1126046"/>
              </a:xfrm>
              <a:prstGeom prst="rect">
                <a:avLst/>
              </a:prstGeom>
              <a:blipFill>
                <a:blip r:embed="rId3"/>
                <a:stretch>
                  <a:fillRect l="-1016"/>
                </a:stretch>
              </a:blipFill>
              <a:ln w="2540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Look Back at Length Extension…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04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31AD770C-2025-2248-A380-5B0463D6366F}"/>
              </a:ext>
            </a:extLst>
          </p:cNvPr>
          <p:cNvGrpSpPr/>
          <p:nvPr/>
        </p:nvGrpSpPr>
        <p:grpSpPr>
          <a:xfrm>
            <a:off x="4368800" y="5976006"/>
            <a:ext cx="1205556" cy="625972"/>
            <a:chOff x="4368800" y="5976006"/>
            <a:chExt cx="1205556" cy="625972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6B2ADE2-6EF3-4140-8F88-E0F4A12878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8800" y="6015638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A66F451-C7FC-4E4A-B780-20FA455128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66363" y="5976006"/>
              <a:ext cx="607993" cy="62597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772E2B43-C8C3-6740-816C-EE1C68856D58}"/>
              </a:ext>
            </a:extLst>
          </p:cNvPr>
          <p:cNvGrpSpPr/>
          <p:nvPr/>
        </p:nvGrpSpPr>
        <p:grpSpPr>
          <a:xfrm>
            <a:off x="1701800" y="4876800"/>
            <a:ext cx="4579627" cy="1085297"/>
            <a:chOff x="1701800" y="4876800"/>
            <a:chExt cx="4579627" cy="1085297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BA4A3BF-F3A3-0343-A3DE-EF23BDD20F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49650" y="4942602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BC63D1B-5974-0646-B08D-9746DED59F6E}"/>
                    </a:ext>
                  </a:extLst>
                </p:cNvPr>
                <p:cNvSpPr/>
                <p:nvPr/>
              </p:nvSpPr>
              <p:spPr>
                <a:xfrm>
                  <a:off x="4140200" y="5472133"/>
                  <a:ext cx="214122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4BC63D1B-5974-0646-B08D-9746DED59F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0200" y="5472133"/>
                  <a:ext cx="2141227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588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90B13A9-D49C-0A49-9E52-BF15DFBE614D}"/>
                    </a:ext>
                  </a:extLst>
                </p:cNvPr>
                <p:cNvSpPr/>
                <p:nvPr/>
              </p:nvSpPr>
              <p:spPr>
                <a:xfrm>
                  <a:off x="1701800" y="5500432"/>
                  <a:ext cx="214834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)))</m:t>
                      </m:r>
                    </m:oMath>
                  </a14:m>
                  <a:r>
                    <a:rPr lang="en-US" altLang="en-US" dirty="0">
                      <a:solidFill>
                        <a:srgbClr val="0033CC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190B13A9-D49C-0A49-9E52-BF15DFBE61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1800" y="5500432"/>
                  <a:ext cx="2148345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585"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D856974-E580-354D-8855-8CC0E6926A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10050" y="4876800"/>
              <a:ext cx="612750" cy="695985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8C08A5E9-D2DF-4241-BAF3-342C0F42140E}"/>
              </a:ext>
            </a:extLst>
          </p:cNvPr>
          <p:cNvGrpSpPr/>
          <p:nvPr/>
        </p:nvGrpSpPr>
        <p:grpSpPr>
          <a:xfrm>
            <a:off x="1447800" y="3742987"/>
            <a:ext cx="3316939" cy="1089906"/>
            <a:chOff x="1447800" y="3742987"/>
            <a:chExt cx="3316939" cy="10899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420FB7D-7C09-6E41-9816-FF816AB345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850" y="3804319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54E033E-8555-9840-9DC5-83519A7A458C}"/>
                    </a:ext>
                  </a:extLst>
                </p:cNvPr>
                <p:cNvSpPr/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A54E033E-8555-9840-9DC5-83519A7A45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806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BA23AA3-87A8-4549-B8F8-69D5F409ED6F}"/>
                    </a:ext>
                  </a:extLst>
                </p:cNvPr>
                <p:cNvSpPr/>
                <p:nvPr/>
              </p:nvSpPr>
              <p:spPr>
                <a:xfrm>
                  <a:off x="1447800" y="4371228"/>
                  <a:ext cx="15714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rgbClr val="0033CC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1BA23AA3-87A8-4549-B8F8-69D5F409ED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7800" y="4371228"/>
                  <a:ext cx="157145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613" b="-162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679F7E0-4DF6-1B4E-BE62-28D5D139550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1050" y="3742987"/>
              <a:ext cx="494356" cy="643957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449D965-2FAE-AC45-921B-CD69DCF3402A}"/>
              </a:ext>
            </a:extLst>
          </p:cNvPr>
          <p:cNvGrpSpPr/>
          <p:nvPr/>
        </p:nvGrpSpPr>
        <p:grpSpPr>
          <a:xfrm>
            <a:off x="904452" y="2737645"/>
            <a:ext cx="2622998" cy="956965"/>
            <a:chOff x="904452" y="2737645"/>
            <a:chExt cx="2622998" cy="9569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F19C5DC-9FBE-5C4D-AE17-758163C411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1800" y="2737645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C2B407A-46DD-0749-BF58-669D2CEAC88D}"/>
                    </a:ext>
                  </a:extLst>
                </p:cNvPr>
                <p:cNvSpPr/>
                <p:nvPr/>
              </p:nvSpPr>
              <p:spPr>
                <a:xfrm>
                  <a:off x="904452" y="3232945"/>
                  <a:ext cx="9935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C2B407A-46DD-0749-BF58-669D2CEAC88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4452" y="3232945"/>
                  <a:ext cx="99354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4BD2C0F-6346-9746-BD01-E1D108DC594A}"/>
                    </a:ext>
                  </a:extLst>
                </p:cNvPr>
                <p:cNvSpPr/>
                <p:nvPr/>
              </p:nvSpPr>
              <p:spPr>
                <a:xfrm>
                  <a:off x="2540000" y="3232944"/>
                  <a:ext cx="9874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C4BD2C0F-6346-9746-BD01-E1D108DC59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0000" y="3232944"/>
                  <a:ext cx="987450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1282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EDBD294-A002-A04C-A029-CCFA019425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9850" y="2738160"/>
              <a:ext cx="366122" cy="477531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1219200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Construction: Let G(s)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1 bit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n bits 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84A2090-F8DC-1C42-A234-A7D4C5AC7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1219200"/>
                <a:ext cx="8581520" cy="956916"/>
              </a:xfrm>
              <a:prstGeom prst="rect">
                <a:avLst/>
              </a:prstGeom>
              <a:blipFill>
                <a:blip r:embed="rId9"/>
                <a:stretch>
                  <a:fillRect l="-1183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Let’s Look Back at Length Extension…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83F62F81-6112-A14C-87F9-74203D39E71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47800" y="2176116"/>
                <a:ext cx="1752600" cy="536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𝑠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83F62F81-6112-A14C-87F9-74203D39E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176116"/>
                <a:ext cx="1752600" cy="5361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>
            <a:extLst>
              <a:ext uri="{FF2B5EF4-FFF2-40B4-BE49-F238E27FC236}">
                <a16:creationId xmlns:a16="http://schemas.microsoft.com/office/drawing/2014/main" id="{CF098B4D-548A-FA43-A11B-11BB17BD6924}"/>
              </a:ext>
            </a:extLst>
          </p:cNvPr>
          <p:cNvSpPr/>
          <p:nvPr/>
        </p:nvSpPr>
        <p:spPr bwMode="auto">
          <a:xfrm>
            <a:off x="146100" y="2078054"/>
            <a:ext cx="6407099" cy="4673600"/>
          </a:xfrm>
          <a:prstGeom prst="rect">
            <a:avLst/>
          </a:prstGeom>
          <a:solidFill>
            <a:schemeClr val="bg1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5C2B1C3-A549-234F-864D-CCD863CE66F8}"/>
              </a:ext>
            </a:extLst>
          </p:cNvPr>
          <p:cNvGrpSpPr/>
          <p:nvPr/>
        </p:nvGrpSpPr>
        <p:grpSpPr>
          <a:xfrm>
            <a:off x="2209800" y="2362200"/>
            <a:ext cx="3573633" cy="4441750"/>
            <a:chOff x="2209800" y="2379733"/>
            <a:chExt cx="3573633" cy="444175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14D9A58-3043-C843-B3CB-B7807092350B}"/>
                </a:ext>
              </a:extLst>
            </p:cNvPr>
            <p:cNvSpPr/>
            <p:nvPr/>
          </p:nvSpPr>
          <p:spPr bwMode="auto">
            <a:xfrm>
              <a:off x="2209800" y="2379733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6B06B4F-978F-C743-8BE7-07D33205863D}"/>
                </a:ext>
              </a:extLst>
            </p:cNvPr>
            <p:cNvSpPr/>
            <p:nvPr/>
          </p:nvSpPr>
          <p:spPr bwMode="auto">
            <a:xfrm>
              <a:off x="2836925" y="3350801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F84B868B-0F34-764A-9F83-7FA13E1B6052}"/>
                </a:ext>
              </a:extLst>
            </p:cNvPr>
            <p:cNvSpPr/>
            <p:nvPr/>
          </p:nvSpPr>
          <p:spPr bwMode="auto">
            <a:xfrm>
              <a:off x="3734969" y="4503299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6252070-A676-1641-8BB1-371F81D8DBA1}"/>
                </a:ext>
              </a:extLst>
            </p:cNvPr>
            <p:cNvSpPr/>
            <p:nvPr/>
          </p:nvSpPr>
          <p:spPr bwMode="auto">
            <a:xfrm>
              <a:off x="4680000" y="5634465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46DF4C7-F531-F845-8540-E9E53D354ACE}"/>
                </a:ext>
              </a:extLst>
            </p:cNvPr>
            <p:cNvSpPr/>
            <p:nvPr/>
          </p:nvSpPr>
          <p:spPr bwMode="auto">
            <a:xfrm>
              <a:off x="5577083" y="6610416"/>
              <a:ext cx="206350" cy="211067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074D16F-50A0-CB4E-9189-3B38D7B8F474}"/>
                  </a:ext>
                </a:extLst>
              </p:cNvPr>
              <p:cNvSpPr/>
              <p:nvPr/>
            </p:nvSpPr>
            <p:spPr>
              <a:xfrm>
                <a:off x="4228156" y="2198292"/>
                <a:ext cx="4572000" cy="83753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en-US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Problem:</a:t>
                </a:r>
                <a:r>
                  <a:rPr lang="en-US" altLang="en-US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Accessing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output bit takes time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6074D16F-50A0-CB4E-9189-3B38D7B8F4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156" y="2198292"/>
                <a:ext cx="4572000" cy="837537"/>
              </a:xfrm>
              <a:prstGeom prst="rect">
                <a:avLst/>
              </a:prstGeom>
              <a:blipFill>
                <a:blip r:embed="rId11"/>
                <a:stretch>
                  <a:fillRect l="-2216" t="-4478" r="-277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6BDB7942-1034-2D4D-A71E-3D41BCF75EFB}"/>
              </a:ext>
            </a:extLst>
          </p:cNvPr>
          <p:cNvGrpSpPr/>
          <p:nvPr/>
        </p:nvGrpSpPr>
        <p:grpSpPr>
          <a:xfrm>
            <a:off x="2438400" y="2748684"/>
            <a:ext cx="3091708" cy="3804516"/>
            <a:chOff x="2612798" y="2586395"/>
            <a:chExt cx="3091708" cy="3804516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50D898D7-E487-E841-B81D-D75CF79038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12798" y="2586395"/>
              <a:ext cx="366122" cy="477531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DA909E8-2AE4-9C42-BD6B-345B11F68D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52800" y="3581401"/>
              <a:ext cx="497345" cy="671164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1EA7CF7-E337-524B-8D54-62B4D298C8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52770" y="4709335"/>
              <a:ext cx="551174" cy="665066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716AEE8-6701-7D47-A364-9BC84BAE88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19728" y="5827999"/>
              <a:ext cx="584778" cy="562912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97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Goldreich-Goldwasser-Micali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00" y="1096022"/>
                <a:ext cx="9067800" cy="1494778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Theorem: Let G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be a PRG. Then, for every polynomials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=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(n),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(n),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there exists a PRF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096022"/>
                <a:ext cx="9067800" cy="1494778"/>
              </a:xfrm>
              <a:prstGeom prst="rect">
                <a:avLst/>
              </a:prstGeom>
              <a:blipFill>
                <a:blip r:embed="rId3"/>
                <a:stretch>
                  <a:fillRect l="-939"/>
                </a:stretch>
              </a:blipFill>
              <a:ln w="2540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CCD56735-3BC9-AA4C-AA9B-0AF80A445AD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00" y="2772422"/>
                <a:ext cx="9067800" cy="202817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Note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: We will focus on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American Typewriter" charset="0"/>
                        <a:cs typeface="Calibri" panose="020F0502020204030204" pitchFamily="34" charset="0"/>
                      </a:rPr>
                      <m:t>=ℓ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 </a:t>
                </a:r>
                <a:b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</a:b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 output length could be made smaller (by truncation) or larger (by expansion with a PRG).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CCD56735-3BC9-AA4C-AA9B-0AF80A445A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772422"/>
                <a:ext cx="9067800" cy="2028178"/>
              </a:xfrm>
              <a:prstGeom prst="rect">
                <a:avLst/>
              </a:prstGeom>
              <a:blipFill>
                <a:blip r:embed="rId4"/>
                <a:stretch>
                  <a:fillRect l="-112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83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8D097-684A-6391-FCAD-9AF7EEA96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>
            <a:extLst>
              <a:ext uri="{FF2B5EF4-FFF2-40B4-BE49-F238E27FC236}">
                <a16:creationId xmlns:a16="http://schemas.microsoft.com/office/drawing/2014/main" id="{EB9E19C1-A12B-77F6-5A81-39AAD12D8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BB7A24A-2614-6346-8DA3-E31753949A0A}"/>
              </a:ext>
            </a:extLst>
          </p:cNvPr>
          <p:cNvSpPr>
            <a:spLocks/>
          </p:cNvSpPr>
          <p:nvPr/>
        </p:nvSpPr>
        <p:spPr bwMode="auto">
          <a:xfrm>
            <a:off x="699120" y="22860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96129E-8958-906E-F491-BFC504E8E101}"/>
              </a:ext>
            </a:extLst>
          </p:cNvPr>
          <p:cNvSpPr>
            <a:spLocks/>
          </p:cNvSpPr>
          <p:nvPr/>
        </p:nvSpPr>
        <p:spPr bwMode="auto">
          <a:xfrm>
            <a:off x="1003920" y="28194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AC828E-4A7C-3FA8-55EE-99EBB6E49988}"/>
              </a:ext>
            </a:extLst>
          </p:cNvPr>
          <p:cNvSpPr>
            <a:spLocks/>
          </p:cNvSpPr>
          <p:nvPr/>
        </p:nvSpPr>
        <p:spPr bwMode="auto">
          <a:xfrm>
            <a:off x="685800" y="38862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CBFBF8-EF84-2061-2BE7-D8443A59E7E1}"/>
              </a:ext>
            </a:extLst>
          </p:cNvPr>
          <p:cNvSpPr/>
          <p:nvPr/>
        </p:nvSpPr>
        <p:spPr>
          <a:xfrm>
            <a:off x="1371600" y="4437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0A5449-4736-F2C5-BDA7-8466B7184F3D}"/>
              </a:ext>
            </a:extLst>
          </p:cNvPr>
          <p:cNvSpPr/>
          <p:nvPr/>
        </p:nvSpPr>
        <p:spPr>
          <a:xfrm>
            <a:off x="1371600" y="49895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Message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B00BA9-3C9D-5297-EF95-907635024206}"/>
              </a:ext>
            </a:extLst>
          </p:cNvPr>
          <p:cNvSpPr txBox="1"/>
          <p:nvPr/>
        </p:nvSpPr>
        <p:spPr>
          <a:xfrm>
            <a:off x="724520" y="1454051"/>
            <a:ext cx="6365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 Many-Message secret-key encryption and PRFs</a:t>
            </a:r>
          </a:p>
        </p:txBody>
      </p:sp>
    </p:spTree>
    <p:extLst>
      <p:ext uri="{BB962C8B-B14F-4D97-AF65-F5344CB8AC3E}">
        <p14:creationId xmlns:p14="http://schemas.microsoft.com/office/powerpoint/2010/main" val="1141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9AF4F8E-1E9F-084B-A3AE-AA4EE469F6CF}"/>
              </a:ext>
            </a:extLst>
          </p:cNvPr>
          <p:cNvGrpSpPr/>
          <p:nvPr/>
        </p:nvGrpSpPr>
        <p:grpSpPr>
          <a:xfrm>
            <a:off x="4557506" y="3559538"/>
            <a:ext cx="3410768" cy="1089905"/>
            <a:chOff x="1353971" y="3742988"/>
            <a:chExt cx="3410768" cy="108990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4D0E1D7-4496-D047-8D9A-DAE37D328F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850" y="3804319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CB6916-80FA-6E4D-AD95-951D5F29A850}"/>
                    </a:ext>
                  </a:extLst>
                </p:cNvPr>
                <p:cNvSpPr/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44CB6916-80FA-6E4D-AD95-951D5F29A8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333850"/>
                  <a:ext cx="1564339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806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3C90D68-092D-AC43-AFE7-419CA4A27D3D}"/>
                    </a:ext>
                  </a:extLst>
                </p:cNvPr>
                <p:cNvSpPr/>
                <p:nvPr/>
              </p:nvSpPr>
              <p:spPr>
                <a:xfrm>
                  <a:off x="1353971" y="4371228"/>
                  <a:ext cx="15714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C3C90D68-092D-AC43-AFE7-419CA4A27D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971" y="4371228"/>
                  <a:ext cx="157145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613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F4695D1-92E2-0945-BCCE-A50DB94898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1050" y="3742988"/>
              <a:ext cx="421095" cy="49313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Goldreich-Goldwasser-Micali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Construction: Let G(s)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are both </a:t>
                </a:r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 bits each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blipFill>
                <a:blip r:embed="rId5"/>
                <a:stretch>
                  <a:fillRect l="-1183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B4A2C-B562-C34D-B982-32CCF0CF9B0C}"/>
              </a:ext>
            </a:extLst>
          </p:cNvPr>
          <p:cNvGrpSpPr/>
          <p:nvPr/>
        </p:nvGrpSpPr>
        <p:grpSpPr>
          <a:xfrm>
            <a:off x="990600" y="3608408"/>
            <a:ext cx="3417885" cy="1089905"/>
            <a:chOff x="1353971" y="3742988"/>
            <a:chExt cx="3417885" cy="108990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59656B9-7610-9F4D-9A12-C3E683816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9850" y="3804319"/>
              <a:ext cx="508000" cy="431799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92A704D-737B-1C4F-8847-26DAFBBCBD89}"/>
                    </a:ext>
                  </a:extLst>
                </p:cNvPr>
                <p:cNvSpPr/>
                <p:nvPr/>
              </p:nvSpPr>
              <p:spPr>
                <a:xfrm>
                  <a:off x="3200400" y="4333850"/>
                  <a:ext cx="157145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92A704D-737B-1C4F-8847-26DAFBBCBD8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400" y="4333850"/>
                  <a:ext cx="1571456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800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1307498-7415-E141-AF66-E6DCB4178EDB}"/>
                    </a:ext>
                  </a:extLst>
                </p:cNvPr>
                <p:cNvSpPr/>
                <p:nvPr/>
              </p:nvSpPr>
              <p:spPr>
                <a:xfrm>
                  <a:off x="1353971" y="4371228"/>
                  <a:ext cx="15785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C1307498-7415-E141-AF66-E6DCB4178ED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3971" y="4371228"/>
                  <a:ext cx="1578574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1600"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CDB17D5-AF7D-5943-9288-E1981208EE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121050" y="3742988"/>
              <a:ext cx="421095" cy="49313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E94E89-2224-8F4E-A8DE-B951A22E0100}"/>
              </a:ext>
            </a:extLst>
          </p:cNvPr>
          <p:cNvGrpSpPr/>
          <p:nvPr/>
        </p:nvGrpSpPr>
        <p:grpSpPr>
          <a:xfrm>
            <a:off x="2286832" y="2542731"/>
            <a:ext cx="4473342" cy="974313"/>
            <a:chOff x="236887" y="2737647"/>
            <a:chExt cx="4473342" cy="974313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492F3B1-8A4B-8140-83B1-D695EBAD1835}"/>
                </a:ext>
              </a:extLst>
            </p:cNvPr>
            <p:cNvCxnSpPr>
              <a:cxnSpLocks/>
              <a:stCxn id="21" idx="0"/>
            </p:cNvCxnSpPr>
            <p:nvPr/>
          </p:nvCxnSpPr>
          <p:spPr>
            <a:xfrm flipV="1">
              <a:off x="733658" y="2737647"/>
              <a:ext cx="1476142" cy="512648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80F923C-0C36-AB49-B681-9D706155A19F}"/>
                    </a:ext>
                  </a:extLst>
                </p:cNvPr>
                <p:cNvSpPr/>
                <p:nvPr/>
              </p:nvSpPr>
              <p:spPr>
                <a:xfrm>
                  <a:off x="236887" y="3250295"/>
                  <a:ext cx="9935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080F923C-0C36-AB49-B681-9D706155A1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887" y="3250295"/>
                  <a:ext cx="99354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87E0973-A8B3-324F-904E-861C9CAFCC26}"/>
                    </a:ext>
                  </a:extLst>
                </p:cNvPr>
                <p:cNvSpPr/>
                <p:nvPr/>
              </p:nvSpPr>
              <p:spPr>
                <a:xfrm>
                  <a:off x="3722779" y="3232944"/>
                  <a:ext cx="98745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en-US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C87E0973-A8B3-324F-904E-861C9CAFCC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2779" y="3232944"/>
                  <a:ext cx="987450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266" b="-189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C7142FD-EC52-204B-8DC3-915319ECA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09850" y="2738162"/>
              <a:ext cx="1730350" cy="494782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C9CA5A6-0125-8942-BE67-E0E2B11D122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497745" y="1981200"/>
                <a:ext cx="1752600" cy="536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j-cs"/>
                        </a:rPr>
                        <m:t>𝑠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4" name="Rectangle 63">
                <a:extLst>
                  <a:ext uri="{FF2B5EF4-FFF2-40B4-BE49-F238E27FC236}">
                    <a16:creationId xmlns:a16="http://schemas.microsoft.com/office/drawing/2014/main" id="{1C9CA5A6-0125-8942-BE67-E0E2B11D12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7745" y="1981200"/>
                <a:ext cx="1752600" cy="5361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2385DB1-9388-CB48-BF9F-362BE8DD756E}"/>
              </a:ext>
            </a:extLst>
          </p:cNvPr>
          <p:cNvGrpSpPr/>
          <p:nvPr/>
        </p:nvGrpSpPr>
        <p:grpSpPr>
          <a:xfrm>
            <a:off x="1197574" y="4914098"/>
            <a:ext cx="6382886" cy="478419"/>
            <a:chOff x="1197574" y="5012160"/>
            <a:chExt cx="6382886" cy="47841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3E6E01F-1700-8948-99AB-8A13C47DF41C}"/>
                </a:ext>
              </a:extLst>
            </p:cNvPr>
            <p:cNvGrpSpPr/>
            <p:nvPr/>
          </p:nvGrpSpPr>
          <p:grpSpPr>
            <a:xfrm>
              <a:off x="1197574" y="5019148"/>
              <a:ext cx="1027229" cy="471431"/>
              <a:chOff x="4368800" y="5976006"/>
              <a:chExt cx="1027229" cy="47143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38B7D296-E7A1-C648-ADA5-BBA0BC4A34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50DFE35C-1BE8-0D48-81EE-28E2793CC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291A268-0B8A-0148-8FC8-292C95E5834D}"/>
                </a:ext>
              </a:extLst>
            </p:cNvPr>
            <p:cNvGrpSpPr/>
            <p:nvPr/>
          </p:nvGrpSpPr>
          <p:grpSpPr>
            <a:xfrm>
              <a:off x="2930126" y="5019148"/>
              <a:ext cx="1027229" cy="471431"/>
              <a:chOff x="4368800" y="5976006"/>
              <a:chExt cx="1027229" cy="471431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3F2A79CA-AA0E-A240-970D-83F2153798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AC050A43-EF54-5144-8B97-09AECA6146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B006285-F852-8148-9BBD-245C19A6C884}"/>
                </a:ext>
              </a:extLst>
            </p:cNvPr>
            <p:cNvGrpSpPr/>
            <p:nvPr/>
          </p:nvGrpSpPr>
          <p:grpSpPr>
            <a:xfrm>
              <a:off x="4736730" y="5012160"/>
              <a:ext cx="1027229" cy="471431"/>
              <a:chOff x="4368800" y="5976006"/>
              <a:chExt cx="1027229" cy="471431"/>
            </a:xfrm>
          </p:grpSpPr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9C7BA26-22F6-A440-855E-85A934C9BEC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C4F8650-27A7-454E-99EC-47018D7F78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BF7D930-CFF9-904D-8F7F-33F82F4A14B4}"/>
                </a:ext>
              </a:extLst>
            </p:cNvPr>
            <p:cNvGrpSpPr/>
            <p:nvPr/>
          </p:nvGrpSpPr>
          <p:grpSpPr>
            <a:xfrm>
              <a:off x="6553231" y="5012160"/>
              <a:ext cx="1027229" cy="471431"/>
              <a:chOff x="4368800" y="5976006"/>
              <a:chExt cx="1027229" cy="47143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BEF6325-F4BD-504D-A186-25683E437C7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68800" y="6015638"/>
                <a:ext cx="508000" cy="431799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A3069D1-C97E-2C4B-894C-C366AE0AE4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66364" y="5976006"/>
                <a:ext cx="429665" cy="47143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  <a:head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1042877-C087-B546-9F0C-6515C6069F72}"/>
                  </a:ext>
                </a:extLst>
              </p:cNvPr>
              <p:cNvSpPr/>
              <p:nvPr/>
            </p:nvSpPr>
            <p:spPr>
              <a:xfrm>
                <a:off x="52923" y="5589890"/>
                <a:ext cx="19589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1042877-C087-B546-9F0C-6515C6069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3" y="5589890"/>
                <a:ext cx="1958934" cy="400110"/>
              </a:xfrm>
              <a:prstGeom prst="rect">
                <a:avLst/>
              </a:prstGeom>
              <a:blipFill>
                <a:blip r:embed="rId11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8223C8-54BA-CC41-BC9D-954ACFBEF113}"/>
                  </a:ext>
                </a:extLst>
              </p:cNvPr>
              <p:cNvSpPr/>
              <p:nvPr/>
            </p:nvSpPr>
            <p:spPr>
              <a:xfrm>
                <a:off x="7116469" y="5589890"/>
                <a:ext cx="20170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2000" b="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sz="2000" dirty="0">
                    <a:solidFill>
                      <a:srgbClr val="0033CC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8223C8-54BA-CC41-BC9D-954ACFBEF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469" y="5589890"/>
                <a:ext cx="2017027" cy="400110"/>
              </a:xfrm>
              <a:prstGeom prst="rect">
                <a:avLst/>
              </a:prstGeom>
              <a:blipFill>
                <a:blip r:embed="rId12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C790BB-60B1-404B-9FF0-E0F548D142D2}"/>
                  </a:ext>
                </a:extLst>
              </p:cNvPr>
              <p:cNvSpPr/>
              <p:nvPr/>
            </p:nvSpPr>
            <p:spPr>
              <a:xfrm>
                <a:off x="2285341" y="5589890"/>
                <a:ext cx="2472665" cy="438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000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b="1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000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ℓ</m:t>
                            </m:r>
                            <m:r>
                              <a:rPr lang="en-US" sz="2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en-US" sz="20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  <m:sub>
                        <m:sSub>
                          <m:sSubPr>
                            <m:ctrlP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sz="2000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en-US" sz="2000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altLang="en-US" sz="2000" b="1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altLang="en-US" sz="2000" b="1" dirty="0">
                    <a:solidFill>
                      <a:srgbClr val="0033CC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BBC790BB-60B1-404B-9FF0-E0F548D142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341" y="5589890"/>
                <a:ext cx="2472665" cy="438518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Freeform 62">
            <a:extLst>
              <a:ext uri="{FF2B5EF4-FFF2-40B4-BE49-F238E27FC236}">
                <a16:creationId xmlns:a16="http://schemas.microsoft.com/office/drawing/2014/main" id="{E077DD23-E58E-EB49-836F-C2A6B654E11C}"/>
              </a:ext>
            </a:extLst>
          </p:cNvPr>
          <p:cNvSpPr/>
          <p:nvPr/>
        </p:nvSpPr>
        <p:spPr bwMode="auto">
          <a:xfrm>
            <a:off x="2692400" y="2480038"/>
            <a:ext cx="1460500" cy="2946473"/>
          </a:xfrm>
          <a:custGeom>
            <a:avLst/>
            <a:gdLst>
              <a:gd name="connsiteX0" fmla="*/ 1460500 w 1460500"/>
              <a:gd name="connsiteY0" fmla="*/ 0 h 2946473"/>
              <a:gd name="connsiteX1" fmla="*/ 1244600 w 1460500"/>
              <a:gd name="connsiteY1" fmla="*/ 38100 h 2946473"/>
              <a:gd name="connsiteX2" fmla="*/ 1168400 w 1460500"/>
              <a:gd name="connsiteY2" fmla="*/ 63500 h 2946473"/>
              <a:gd name="connsiteX3" fmla="*/ 1117600 w 1460500"/>
              <a:gd name="connsiteY3" fmla="*/ 88900 h 2946473"/>
              <a:gd name="connsiteX4" fmla="*/ 1054100 w 1460500"/>
              <a:gd name="connsiteY4" fmla="*/ 101600 h 2946473"/>
              <a:gd name="connsiteX5" fmla="*/ 952500 w 1460500"/>
              <a:gd name="connsiteY5" fmla="*/ 152400 h 2946473"/>
              <a:gd name="connsiteX6" fmla="*/ 914400 w 1460500"/>
              <a:gd name="connsiteY6" fmla="*/ 177800 h 2946473"/>
              <a:gd name="connsiteX7" fmla="*/ 787400 w 1460500"/>
              <a:gd name="connsiteY7" fmla="*/ 215900 h 2946473"/>
              <a:gd name="connsiteX8" fmla="*/ 736600 w 1460500"/>
              <a:gd name="connsiteY8" fmla="*/ 241300 h 2946473"/>
              <a:gd name="connsiteX9" fmla="*/ 698500 w 1460500"/>
              <a:gd name="connsiteY9" fmla="*/ 266700 h 2946473"/>
              <a:gd name="connsiteX10" fmla="*/ 660400 w 1460500"/>
              <a:gd name="connsiteY10" fmla="*/ 279400 h 2946473"/>
              <a:gd name="connsiteX11" fmla="*/ 622300 w 1460500"/>
              <a:gd name="connsiteY11" fmla="*/ 304800 h 2946473"/>
              <a:gd name="connsiteX12" fmla="*/ 546100 w 1460500"/>
              <a:gd name="connsiteY12" fmla="*/ 330200 h 2946473"/>
              <a:gd name="connsiteX13" fmla="*/ 508000 w 1460500"/>
              <a:gd name="connsiteY13" fmla="*/ 342900 h 2946473"/>
              <a:gd name="connsiteX14" fmla="*/ 469900 w 1460500"/>
              <a:gd name="connsiteY14" fmla="*/ 368300 h 2946473"/>
              <a:gd name="connsiteX15" fmla="*/ 393700 w 1460500"/>
              <a:gd name="connsiteY15" fmla="*/ 393700 h 2946473"/>
              <a:gd name="connsiteX16" fmla="*/ 355600 w 1460500"/>
              <a:gd name="connsiteY16" fmla="*/ 406400 h 2946473"/>
              <a:gd name="connsiteX17" fmla="*/ 317500 w 1460500"/>
              <a:gd name="connsiteY17" fmla="*/ 431800 h 2946473"/>
              <a:gd name="connsiteX18" fmla="*/ 241300 w 1460500"/>
              <a:gd name="connsiteY18" fmla="*/ 457200 h 2946473"/>
              <a:gd name="connsiteX19" fmla="*/ 203200 w 1460500"/>
              <a:gd name="connsiteY19" fmla="*/ 482600 h 2946473"/>
              <a:gd name="connsiteX20" fmla="*/ 127000 w 1460500"/>
              <a:gd name="connsiteY20" fmla="*/ 508000 h 2946473"/>
              <a:gd name="connsiteX21" fmla="*/ 88900 w 1460500"/>
              <a:gd name="connsiteY21" fmla="*/ 533400 h 2946473"/>
              <a:gd name="connsiteX22" fmla="*/ 12700 w 1460500"/>
              <a:gd name="connsiteY22" fmla="*/ 571500 h 2946473"/>
              <a:gd name="connsiteX23" fmla="*/ 0 w 1460500"/>
              <a:gd name="connsiteY23" fmla="*/ 609600 h 2946473"/>
              <a:gd name="connsiteX24" fmla="*/ 12700 w 1460500"/>
              <a:gd name="connsiteY24" fmla="*/ 673100 h 2946473"/>
              <a:gd name="connsiteX25" fmla="*/ 88900 w 1460500"/>
              <a:gd name="connsiteY25" fmla="*/ 825500 h 2946473"/>
              <a:gd name="connsiteX26" fmla="*/ 114300 w 1460500"/>
              <a:gd name="connsiteY26" fmla="*/ 863600 h 2946473"/>
              <a:gd name="connsiteX27" fmla="*/ 152400 w 1460500"/>
              <a:gd name="connsiteY27" fmla="*/ 901700 h 2946473"/>
              <a:gd name="connsiteX28" fmla="*/ 177800 w 1460500"/>
              <a:gd name="connsiteY28" fmla="*/ 939800 h 2946473"/>
              <a:gd name="connsiteX29" fmla="*/ 254000 w 1460500"/>
              <a:gd name="connsiteY29" fmla="*/ 1003300 h 2946473"/>
              <a:gd name="connsiteX30" fmla="*/ 381000 w 1460500"/>
              <a:gd name="connsiteY30" fmla="*/ 1193800 h 2946473"/>
              <a:gd name="connsiteX31" fmla="*/ 431800 w 1460500"/>
              <a:gd name="connsiteY31" fmla="*/ 1270000 h 2946473"/>
              <a:gd name="connsiteX32" fmla="*/ 457200 w 1460500"/>
              <a:gd name="connsiteY32" fmla="*/ 1308100 h 2946473"/>
              <a:gd name="connsiteX33" fmla="*/ 546100 w 1460500"/>
              <a:gd name="connsiteY33" fmla="*/ 1422400 h 2946473"/>
              <a:gd name="connsiteX34" fmla="*/ 571500 w 1460500"/>
              <a:gd name="connsiteY34" fmla="*/ 1473200 h 2946473"/>
              <a:gd name="connsiteX35" fmla="*/ 596900 w 1460500"/>
              <a:gd name="connsiteY35" fmla="*/ 1549400 h 2946473"/>
              <a:gd name="connsiteX36" fmla="*/ 622300 w 1460500"/>
              <a:gd name="connsiteY36" fmla="*/ 1587500 h 2946473"/>
              <a:gd name="connsiteX37" fmla="*/ 647700 w 1460500"/>
              <a:gd name="connsiteY37" fmla="*/ 1663700 h 2946473"/>
              <a:gd name="connsiteX38" fmla="*/ 774700 w 1460500"/>
              <a:gd name="connsiteY38" fmla="*/ 1854200 h 2946473"/>
              <a:gd name="connsiteX39" fmla="*/ 800100 w 1460500"/>
              <a:gd name="connsiteY39" fmla="*/ 1892300 h 2946473"/>
              <a:gd name="connsiteX40" fmla="*/ 889000 w 1460500"/>
              <a:gd name="connsiteY40" fmla="*/ 2006600 h 2946473"/>
              <a:gd name="connsiteX41" fmla="*/ 927100 w 1460500"/>
              <a:gd name="connsiteY41" fmla="*/ 2120900 h 2946473"/>
              <a:gd name="connsiteX42" fmla="*/ 965200 w 1460500"/>
              <a:gd name="connsiteY42" fmla="*/ 2235200 h 2946473"/>
              <a:gd name="connsiteX43" fmla="*/ 977900 w 1460500"/>
              <a:gd name="connsiteY43" fmla="*/ 2273300 h 2946473"/>
              <a:gd name="connsiteX44" fmla="*/ 914400 w 1460500"/>
              <a:gd name="connsiteY44" fmla="*/ 2324100 h 2946473"/>
              <a:gd name="connsiteX45" fmla="*/ 876300 w 1460500"/>
              <a:gd name="connsiteY45" fmla="*/ 2362200 h 2946473"/>
              <a:gd name="connsiteX46" fmla="*/ 838200 w 1460500"/>
              <a:gd name="connsiteY46" fmla="*/ 2387600 h 2946473"/>
              <a:gd name="connsiteX47" fmla="*/ 774700 w 1460500"/>
              <a:gd name="connsiteY47" fmla="*/ 2463800 h 2946473"/>
              <a:gd name="connsiteX48" fmla="*/ 685800 w 1460500"/>
              <a:gd name="connsiteY48" fmla="*/ 2565400 h 2946473"/>
              <a:gd name="connsiteX49" fmla="*/ 622300 w 1460500"/>
              <a:gd name="connsiteY49" fmla="*/ 2641600 h 2946473"/>
              <a:gd name="connsiteX50" fmla="*/ 596900 w 1460500"/>
              <a:gd name="connsiteY50" fmla="*/ 2679700 h 2946473"/>
              <a:gd name="connsiteX51" fmla="*/ 558800 w 1460500"/>
              <a:gd name="connsiteY51" fmla="*/ 2705100 h 2946473"/>
              <a:gd name="connsiteX52" fmla="*/ 520700 w 1460500"/>
              <a:gd name="connsiteY52" fmla="*/ 2743200 h 2946473"/>
              <a:gd name="connsiteX53" fmla="*/ 406400 w 1460500"/>
              <a:gd name="connsiteY53" fmla="*/ 2819400 h 2946473"/>
              <a:gd name="connsiteX54" fmla="*/ 368300 w 1460500"/>
              <a:gd name="connsiteY54" fmla="*/ 2844800 h 2946473"/>
              <a:gd name="connsiteX55" fmla="*/ 292100 w 1460500"/>
              <a:gd name="connsiteY55" fmla="*/ 2908300 h 2946473"/>
              <a:gd name="connsiteX56" fmla="*/ 254000 w 1460500"/>
              <a:gd name="connsiteY56" fmla="*/ 2946400 h 294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460500" h="2946473">
                <a:moveTo>
                  <a:pt x="1460500" y="0"/>
                </a:moveTo>
                <a:cubicBezTo>
                  <a:pt x="1404750" y="7964"/>
                  <a:pt x="1291506" y="22465"/>
                  <a:pt x="1244600" y="38100"/>
                </a:cubicBezTo>
                <a:cubicBezTo>
                  <a:pt x="1219200" y="46567"/>
                  <a:pt x="1192347" y="51526"/>
                  <a:pt x="1168400" y="63500"/>
                </a:cubicBezTo>
                <a:cubicBezTo>
                  <a:pt x="1151467" y="71967"/>
                  <a:pt x="1135561" y="82913"/>
                  <a:pt x="1117600" y="88900"/>
                </a:cubicBezTo>
                <a:cubicBezTo>
                  <a:pt x="1097122" y="95726"/>
                  <a:pt x="1075267" y="97367"/>
                  <a:pt x="1054100" y="101600"/>
                </a:cubicBezTo>
                <a:cubicBezTo>
                  <a:pt x="1020233" y="118533"/>
                  <a:pt x="984005" y="131397"/>
                  <a:pt x="952500" y="152400"/>
                </a:cubicBezTo>
                <a:cubicBezTo>
                  <a:pt x="939800" y="160867"/>
                  <a:pt x="928429" y="171787"/>
                  <a:pt x="914400" y="177800"/>
                </a:cubicBezTo>
                <a:cubicBezTo>
                  <a:pt x="786789" y="232490"/>
                  <a:pt x="958139" y="130531"/>
                  <a:pt x="787400" y="215900"/>
                </a:cubicBezTo>
                <a:cubicBezTo>
                  <a:pt x="770467" y="224367"/>
                  <a:pt x="753038" y="231907"/>
                  <a:pt x="736600" y="241300"/>
                </a:cubicBezTo>
                <a:cubicBezTo>
                  <a:pt x="723348" y="248873"/>
                  <a:pt x="712152" y="259874"/>
                  <a:pt x="698500" y="266700"/>
                </a:cubicBezTo>
                <a:cubicBezTo>
                  <a:pt x="686526" y="272687"/>
                  <a:pt x="672374" y="273413"/>
                  <a:pt x="660400" y="279400"/>
                </a:cubicBezTo>
                <a:cubicBezTo>
                  <a:pt x="646748" y="286226"/>
                  <a:pt x="636248" y="298601"/>
                  <a:pt x="622300" y="304800"/>
                </a:cubicBezTo>
                <a:cubicBezTo>
                  <a:pt x="597834" y="315674"/>
                  <a:pt x="571500" y="321733"/>
                  <a:pt x="546100" y="330200"/>
                </a:cubicBezTo>
                <a:cubicBezTo>
                  <a:pt x="533400" y="334433"/>
                  <a:pt x="519139" y="335474"/>
                  <a:pt x="508000" y="342900"/>
                </a:cubicBezTo>
                <a:cubicBezTo>
                  <a:pt x="495300" y="351367"/>
                  <a:pt x="483848" y="362101"/>
                  <a:pt x="469900" y="368300"/>
                </a:cubicBezTo>
                <a:cubicBezTo>
                  <a:pt x="445434" y="379174"/>
                  <a:pt x="419100" y="385233"/>
                  <a:pt x="393700" y="393700"/>
                </a:cubicBezTo>
                <a:cubicBezTo>
                  <a:pt x="381000" y="397933"/>
                  <a:pt x="366739" y="398974"/>
                  <a:pt x="355600" y="406400"/>
                </a:cubicBezTo>
                <a:cubicBezTo>
                  <a:pt x="342900" y="414867"/>
                  <a:pt x="331448" y="425601"/>
                  <a:pt x="317500" y="431800"/>
                </a:cubicBezTo>
                <a:cubicBezTo>
                  <a:pt x="293034" y="442674"/>
                  <a:pt x="263577" y="442348"/>
                  <a:pt x="241300" y="457200"/>
                </a:cubicBezTo>
                <a:cubicBezTo>
                  <a:pt x="228600" y="465667"/>
                  <a:pt x="217148" y="476401"/>
                  <a:pt x="203200" y="482600"/>
                </a:cubicBezTo>
                <a:cubicBezTo>
                  <a:pt x="178734" y="493474"/>
                  <a:pt x="149277" y="493148"/>
                  <a:pt x="127000" y="508000"/>
                </a:cubicBezTo>
                <a:cubicBezTo>
                  <a:pt x="114300" y="516467"/>
                  <a:pt x="102552" y="526574"/>
                  <a:pt x="88900" y="533400"/>
                </a:cubicBezTo>
                <a:cubicBezTo>
                  <a:pt x="-16260" y="585980"/>
                  <a:pt x="121889" y="498707"/>
                  <a:pt x="12700" y="571500"/>
                </a:cubicBezTo>
                <a:cubicBezTo>
                  <a:pt x="8467" y="584200"/>
                  <a:pt x="0" y="596213"/>
                  <a:pt x="0" y="609600"/>
                </a:cubicBezTo>
                <a:cubicBezTo>
                  <a:pt x="0" y="631186"/>
                  <a:pt x="7020" y="652275"/>
                  <a:pt x="12700" y="673100"/>
                </a:cubicBezTo>
                <a:cubicBezTo>
                  <a:pt x="36968" y="762082"/>
                  <a:pt x="35546" y="745469"/>
                  <a:pt x="88900" y="825500"/>
                </a:cubicBezTo>
                <a:cubicBezTo>
                  <a:pt x="97367" y="838200"/>
                  <a:pt x="103507" y="852807"/>
                  <a:pt x="114300" y="863600"/>
                </a:cubicBezTo>
                <a:cubicBezTo>
                  <a:pt x="127000" y="876300"/>
                  <a:pt x="140902" y="887902"/>
                  <a:pt x="152400" y="901700"/>
                </a:cubicBezTo>
                <a:cubicBezTo>
                  <a:pt x="162171" y="913426"/>
                  <a:pt x="168029" y="928074"/>
                  <a:pt x="177800" y="939800"/>
                </a:cubicBezTo>
                <a:cubicBezTo>
                  <a:pt x="208358" y="976470"/>
                  <a:pt x="216538" y="978325"/>
                  <a:pt x="254000" y="1003300"/>
                </a:cubicBezTo>
                <a:lnTo>
                  <a:pt x="381000" y="1193800"/>
                </a:lnTo>
                <a:lnTo>
                  <a:pt x="431800" y="1270000"/>
                </a:lnTo>
                <a:cubicBezTo>
                  <a:pt x="440267" y="1282700"/>
                  <a:pt x="446407" y="1297307"/>
                  <a:pt x="457200" y="1308100"/>
                </a:cubicBezTo>
                <a:cubicBezTo>
                  <a:pt x="499011" y="1349911"/>
                  <a:pt x="515719" y="1361637"/>
                  <a:pt x="546100" y="1422400"/>
                </a:cubicBezTo>
                <a:cubicBezTo>
                  <a:pt x="554567" y="1439333"/>
                  <a:pt x="564469" y="1455622"/>
                  <a:pt x="571500" y="1473200"/>
                </a:cubicBezTo>
                <a:cubicBezTo>
                  <a:pt x="581444" y="1498059"/>
                  <a:pt x="582048" y="1527123"/>
                  <a:pt x="596900" y="1549400"/>
                </a:cubicBezTo>
                <a:cubicBezTo>
                  <a:pt x="605367" y="1562100"/>
                  <a:pt x="616101" y="1573552"/>
                  <a:pt x="622300" y="1587500"/>
                </a:cubicBezTo>
                <a:cubicBezTo>
                  <a:pt x="633174" y="1611966"/>
                  <a:pt x="632848" y="1641423"/>
                  <a:pt x="647700" y="1663700"/>
                </a:cubicBezTo>
                <a:lnTo>
                  <a:pt x="774700" y="1854200"/>
                </a:lnTo>
                <a:cubicBezTo>
                  <a:pt x="783167" y="1866900"/>
                  <a:pt x="789307" y="1881507"/>
                  <a:pt x="800100" y="1892300"/>
                </a:cubicBezTo>
                <a:cubicBezTo>
                  <a:pt x="832974" y="1925174"/>
                  <a:pt x="873809" y="1961028"/>
                  <a:pt x="889000" y="2006600"/>
                </a:cubicBezTo>
                <a:lnTo>
                  <a:pt x="927100" y="2120900"/>
                </a:lnTo>
                <a:lnTo>
                  <a:pt x="965200" y="2235200"/>
                </a:lnTo>
                <a:lnTo>
                  <a:pt x="977900" y="2273300"/>
                </a:lnTo>
                <a:cubicBezTo>
                  <a:pt x="921094" y="2358509"/>
                  <a:pt x="988012" y="2275025"/>
                  <a:pt x="914400" y="2324100"/>
                </a:cubicBezTo>
                <a:cubicBezTo>
                  <a:pt x="899456" y="2334063"/>
                  <a:pt x="890098" y="2350702"/>
                  <a:pt x="876300" y="2362200"/>
                </a:cubicBezTo>
                <a:cubicBezTo>
                  <a:pt x="864574" y="2371971"/>
                  <a:pt x="850900" y="2379133"/>
                  <a:pt x="838200" y="2387600"/>
                </a:cubicBezTo>
                <a:cubicBezTo>
                  <a:pt x="747436" y="2523746"/>
                  <a:pt x="888783" y="2317121"/>
                  <a:pt x="774700" y="2463800"/>
                </a:cubicBezTo>
                <a:cubicBezTo>
                  <a:pt x="694918" y="2566377"/>
                  <a:pt x="759558" y="2516228"/>
                  <a:pt x="685800" y="2565400"/>
                </a:cubicBezTo>
                <a:cubicBezTo>
                  <a:pt x="622737" y="2659995"/>
                  <a:pt x="703788" y="2543814"/>
                  <a:pt x="622300" y="2641600"/>
                </a:cubicBezTo>
                <a:cubicBezTo>
                  <a:pt x="612529" y="2653326"/>
                  <a:pt x="607693" y="2668907"/>
                  <a:pt x="596900" y="2679700"/>
                </a:cubicBezTo>
                <a:cubicBezTo>
                  <a:pt x="586107" y="2690493"/>
                  <a:pt x="570526" y="2695329"/>
                  <a:pt x="558800" y="2705100"/>
                </a:cubicBezTo>
                <a:cubicBezTo>
                  <a:pt x="545002" y="2716598"/>
                  <a:pt x="534877" y="2732173"/>
                  <a:pt x="520700" y="2743200"/>
                </a:cubicBezTo>
                <a:lnTo>
                  <a:pt x="406400" y="2819400"/>
                </a:lnTo>
                <a:cubicBezTo>
                  <a:pt x="393700" y="2827867"/>
                  <a:pt x="379093" y="2834007"/>
                  <a:pt x="368300" y="2844800"/>
                </a:cubicBezTo>
                <a:cubicBezTo>
                  <a:pt x="319407" y="2893693"/>
                  <a:pt x="345144" y="2872937"/>
                  <a:pt x="292100" y="2908300"/>
                </a:cubicBezTo>
                <a:cubicBezTo>
                  <a:pt x="264352" y="2949922"/>
                  <a:pt x="281964" y="2946400"/>
                  <a:pt x="254000" y="2946400"/>
                </a:cubicBezTo>
              </a:path>
            </a:pathLst>
          </a:custGeom>
          <a:noFill/>
          <a:ln w="508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F651AF5-DA73-4B49-8DEA-3C96314BF9DE}"/>
              </a:ext>
            </a:extLst>
          </p:cNvPr>
          <p:cNvCxnSpPr/>
          <p:nvPr/>
        </p:nvCxnSpPr>
        <p:spPr bwMode="auto">
          <a:xfrm>
            <a:off x="8610600" y="2111738"/>
            <a:ext cx="0" cy="334062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7F4BE3E8-32A4-E445-A127-8CD5496F082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 rot="5400000">
                <a:off x="7962900" y="3617574"/>
                <a:ext cx="1752600" cy="53612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Depth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7" name="Rectangle 63">
                <a:extLst>
                  <a:ext uri="{FF2B5EF4-FFF2-40B4-BE49-F238E27FC236}">
                    <a16:creationId xmlns:a16="http://schemas.microsoft.com/office/drawing/2014/main" id="{7F4BE3E8-32A4-E445-A127-8CD5496F0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7962900" y="3617574"/>
                <a:ext cx="1752600" cy="536128"/>
              </a:xfrm>
              <a:prstGeom prst="rect">
                <a:avLst/>
              </a:prstGeom>
              <a:blipFill>
                <a:blip r:embed="rId14"/>
                <a:stretch>
                  <a:fillRect l="-4545"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FEA23617-E4C1-B448-8826-35396BC77C6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1520" y="6009352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Each path/leaf labeled by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∈{0,1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9" name="Rectangle 63">
                <a:extLst>
                  <a:ext uri="{FF2B5EF4-FFF2-40B4-BE49-F238E27FC236}">
                    <a16:creationId xmlns:a16="http://schemas.microsoft.com/office/drawing/2014/main" id="{FEA23617-E4C1-B448-8826-35396BC77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6009352"/>
                <a:ext cx="8581520" cy="956916"/>
              </a:xfrm>
              <a:prstGeom prst="rect">
                <a:avLst/>
              </a:prstGeom>
              <a:blipFill>
                <a:blip r:embed="rId15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064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3" grpId="0" animBg="1"/>
      <p:bldP spid="67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Goldreich-Goldwasser-Micali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Construction: Let G(s)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are both </a:t>
                </a:r>
                <a:r>
                  <a:rPr lang="en-US" altLang="en-US" sz="2400" dirty="0">
                    <a:solidFill>
                      <a:srgbClr val="0033CC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n bits each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American Typewriter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63">
                <a:extLst>
                  <a:ext uri="{FF2B5EF4-FFF2-40B4-BE49-F238E27FC236}">
                    <a16:creationId xmlns:a16="http://schemas.microsoft.com/office/drawing/2014/main" id="{A183E124-2990-5744-9B5E-0F23D3A97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1100484"/>
                <a:ext cx="8581520" cy="956916"/>
              </a:xfrm>
              <a:prstGeom prst="rect">
                <a:avLst/>
              </a:prstGeom>
              <a:blipFill>
                <a:blip r:embed="rId3"/>
                <a:stretch>
                  <a:fillRect l="-1183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B57DE21-A8D2-CA45-8A6D-57F039C9A01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57680" y="2209800"/>
                <a:ext cx="8581520" cy="956916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 pseudorandom function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is defined 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by a 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where:</a:t>
                </a:r>
              </a:p>
            </p:txBody>
          </p:sp>
        </mc:Choice>
        <mc:Fallback xmlns="">
          <p:sp>
            <p:nvSpPr>
              <p:cNvPr id="40" name="Rectangle 63">
                <a:extLst>
                  <a:ext uri="{FF2B5EF4-FFF2-40B4-BE49-F238E27FC236}">
                    <a16:creationId xmlns:a16="http://schemas.microsoft.com/office/drawing/2014/main" id="{0B57DE21-A8D2-CA45-8A6D-57F039C9A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0" y="2209800"/>
                <a:ext cx="8581520" cy="956916"/>
              </a:xfrm>
              <a:prstGeom prst="rect">
                <a:avLst/>
              </a:prstGeom>
              <a:blipFill>
                <a:blip r:embed="rId4"/>
                <a:stretch>
                  <a:fillRect l="-1183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D81628A-7EF7-CA4A-8A3E-16970B2155FB}"/>
              </a:ext>
            </a:extLst>
          </p:cNvPr>
          <p:cNvGrpSpPr/>
          <p:nvPr/>
        </p:nvGrpSpPr>
        <p:grpSpPr>
          <a:xfrm>
            <a:off x="382968" y="3034487"/>
            <a:ext cx="8581520" cy="1320066"/>
            <a:chOff x="382968" y="3034487"/>
            <a:chExt cx="8581520" cy="132006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ectangle 63">
                  <a:extLst>
                    <a:ext uri="{FF2B5EF4-FFF2-40B4-BE49-F238E27FC236}">
                      <a16:creationId xmlns:a16="http://schemas.microsoft.com/office/drawing/2014/main" id="{204FCBA8-C79E-3A44-8BCD-49D0CB870C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82968" y="3034487"/>
                  <a:ext cx="8581520" cy="956916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40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2400" b="0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  <m:r>
                                  <a:rPr lang="en-US" altLang="en-US" sz="2400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2400" i="1" smtClean="0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e>
                        </m:d>
                        <m:r>
                          <a:rPr lang="en-US" alt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en-US" sz="2400" b="1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400" b="1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0033CC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ℓ−</m:t>
                                </m:r>
                                <m:r>
                                  <a:rPr 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(…</m:t>
                        </m:r>
                        <m:sSub>
                          <m:sSubPr>
                            <m:ctrlP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</a:rPr>
                              <m:t>𝑮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sz="24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en-US" sz="2400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  <m:r>
                          <m:rPr>
                            <m:nor/>
                          </m:rPr>
                          <a:rPr lang="en-US" altLang="en-US" sz="2400" b="1" dirty="0">
                            <a:solidFill>
                              <a:srgbClr val="0033CC"/>
                            </a:solidFill>
                            <a:latin typeface="American Typewriter" charset="0"/>
                            <a:ea typeface="American Typewriter" charset="0"/>
                            <a:cs typeface="American Typewriter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0033CC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Rectangle 63">
                  <a:extLst>
                    <a:ext uri="{FF2B5EF4-FFF2-40B4-BE49-F238E27FC236}">
                      <a16:creationId xmlns:a16="http://schemas.microsoft.com/office/drawing/2014/main" id="{204FCBA8-C79E-3A44-8BCD-49D0CB870C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968" y="3034487"/>
                  <a:ext cx="8581520" cy="95691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C8148EA9-1EF2-1C49-85BA-0AD27D7CDEA7}"/>
                </a:ext>
              </a:extLst>
            </p:cNvPr>
            <p:cNvSpPr/>
            <p:nvPr/>
          </p:nvSpPr>
          <p:spPr bwMode="auto">
            <a:xfrm rot="16200000">
              <a:off x="3104674" y="3193699"/>
              <a:ext cx="155448" cy="1335596"/>
            </a:xfrm>
            <a:prstGeom prst="lef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C93F6D9-00AD-4745-BE22-66B320774864}"/>
                    </a:ext>
                  </a:extLst>
                </p:cNvPr>
                <p:cNvSpPr/>
                <p:nvPr/>
              </p:nvSpPr>
              <p:spPr>
                <a:xfrm>
                  <a:off x="2514600" y="3954443"/>
                  <a:ext cx="143956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14:m>
                    <m:oMath xmlns:m="http://schemas.openxmlformats.org/officeDocument/2006/math">
                      <m:r>
                        <a:rPr lang="en-US" alt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</m:oMath>
                  </a14:m>
                  <a:r>
                    <a:rPr lang="en-US" altLang="en-US" sz="2000" dirty="0">
                      <a:solidFill>
                        <a:srgbClr val="000000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-bit input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5C93F6D9-00AD-4745-BE22-66B3207748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4600" y="3954443"/>
                  <a:ext cx="1439561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877" t="-9375" r="-3509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F87E9DED-9F7D-5742-98EE-0B090D038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20" y="4701548"/>
                <a:ext cx="8292480" cy="10559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defines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pseudorandom bits.</a:t>
                </a:r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F87E9DED-9F7D-5742-98EE-0B090D0387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720" y="4701548"/>
                <a:ext cx="8292480" cy="1055967"/>
              </a:xfrm>
              <a:prstGeom prst="rect">
                <a:avLst/>
              </a:prstGeom>
              <a:blipFill>
                <a:blip r:embed="rId7"/>
                <a:stretch>
                  <a:fillRect l="-1072" t="-23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A1C82086-B049-5446-A2C6-E18346BEC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20" y="5391944"/>
                <a:ext cx="8292480" cy="9326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 can be computed using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evaluations of the PRG G (as opposed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evaluations as before.) </a:t>
                </a: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A1C82086-B049-5446-A2C6-E18346BEC6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720" y="5391944"/>
                <a:ext cx="8292480" cy="932656"/>
              </a:xfrm>
              <a:prstGeom prst="rect">
                <a:avLst/>
              </a:prstGeom>
              <a:blipFill>
                <a:blip r:embed="rId8"/>
                <a:stretch>
                  <a:fillRect l="-1072" t="-4000" r="-613" b="-53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228600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PRG Repetition Lemma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33BE7847-7F5D-5544-824A-023964AD6C53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1172222"/>
            <a:ext cx="9067800" cy="1494778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Lemma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 Let G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be a PRG. Then, for every polynomial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L=L(n),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the following two distributions are computationally indistinguishable: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80710DFF-38F0-454D-BF54-CAF6A478894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219200" y="2485597"/>
                <a:ext cx="6400800" cy="71480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d>
                        <m:dPr>
                          <m:ctrlPr>
                            <a:rPr lang="en-US" altLang="en-US" sz="24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1" i="1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altLang="en-US" sz="2400" b="1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4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altLang="en-US" sz="2400" b="1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≈(</m:t>
                      </m:r>
                      <m:sSub>
                        <m:sSub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altLang="en-US" sz="2400" b="1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altLang="en-US" sz="2400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80710DFF-38F0-454D-BF54-CAF6A4788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485597"/>
                <a:ext cx="6400800" cy="714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4D9D334-003E-844F-8ABE-97E70CD2F8AE}"/>
              </a:ext>
            </a:extLst>
          </p:cNvPr>
          <p:cNvSpPr/>
          <p:nvPr/>
        </p:nvSpPr>
        <p:spPr bwMode="auto">
          <a:xfrm>
            <a:off x="88900" y="1172221"/>
            <a:ext cx="8875588" cy="2180579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4" name="Rectangle 63">
            <a:extLst>
              <a:ext uri="{FF2B5EF4-FFF2-40B4-BE49-F238E27FC236}">
                <a16:creationId xmlns:a16="http://schemas.microsoft.com/office/drawing/2014/main" id="{EC030571-5BFC-BF4D-8D95-1F6DBA3E5A7B}"/>
              </a:ext>
            </a:extLst>
          </p:cNvPr>
          <p:cNvSpPr txBox="1">
            <a:spLocks noChangeArrowheads="1"/>
          </p:cNvSpPr>
          <p:nvPr/>
        </p:nvSpPr>
        <p:spPr>
          <a:xfrm>
            <a:off x="76200" y="4267200"/>
            <a:ext cx="9067800" cy="600165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Proof</a:t>
            </a:r>
            <a:r>
              <a:rPr lang="en-US" sz="2400" noProof="0" dirty="0">
                <a:solidFill>
                  <a:srgbClr val="000000"/>
                </a:solidFill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D96B48-F687-8B47-9CBD-297E217CF615}"/>
                  </a:ext>
                </a:extLst>
              </p:cNvPr>
              <p:cNvSpPr/>
              <p:nvPr/>
            </p:nvSpPr>
            <p:spPr>
              <a:xfrm>
                <a:off x="101600" y="4962434"/>
                <a:ext cx="887558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If there is a ppt distinguisher between the two distributions with distinguishing advantage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 then there is a ppt distinguisher for G with advantage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𝐿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CD96B48-F687-8B47-9CBD-297E217CF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4962434"/>
                <a:ext cx="8875588" cy="1200329"/>
              </a:xfrm>
              <a:prstGeom prst="rect">
                <a:avLst/>
              </a:prstGeom>
              <a:blipFill>
                <a:blip r:embed="rId4"/>
                <a:stretch>
                  <a:fillRect l="-1143" t="-4167" r="-114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63">
            <a:extLst>
              <a:ext uri="{FF2B5EF4-FFF2-40B4-BE49-F238E27FC236}">
                <a16:creationId xmlns:a16="http://schemas.microsoft.com/office/drawing/2014/main" id="{AB6ABD53-EEFD-DF48-B34C-F3CE0B5CA1E4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4267200"/>
            <a:ext cx="6781800" cy="600165"/>
          </a:xfrm>
          <a:prstGeom prst="rect">
            <a:avLst/>
          </a:prstGeom>
          <a:noFill/>
          <a:ln w="2540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American Typewriter" charset="0"/>
                <a:cs typeface="Calibri" panose="020F0502020204030204" pitchFamily="34" charset="0"/>
              </a:rPr>
              <a:t>By Hybrid Argument.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American Typewrite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62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>
            <a:extLst>
              <a:ext uri="{FF2B5EF4-FFF2-40B4-BE49-F238E27FC236}">
                <a16:creationId xmlns:a16="http://schemas.microsoft.com/office/drawing/2014/main" id="{842116AE-80A0-0048-87AE-A6F460523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222827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8" name="Oval 4">
            <a:extLst>
              <a:ext uri="{FF2B5EF4-FFF2-40B4-BE49-F238E27FC236}">
                <a16:creationId xmlns:a16="http://schemas.microsoft.com/office/drawing/2014/main" id="{70D0B284-629C-DB47-9FE4-46145B1C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470227"/>
            <a:ext cx="1219200" cy="9906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0276" y="3678983"/>
                <a:ext cx="1112484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𝑓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5">
                <a:extLst>
                  <a:ext uri="{FF2B5EF4-FFF2-40B4-BE49-F238E27FC236}">
                    <a16:creationId xmlns:a16="http://schemas.microsoft.com/office/drawing/2014/main" id="{28972D30-ED1C-EC4F-8204-5E5DC3D76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276" y="3678983"/>
                <a:ext cx="1112484" cy="461665"/>
              </a:xfrm>
              <a:prstGeom prst="rect">
                <a:avLst/>
              </a:prstGeom>
              <a:blipFill>
                <a:blip r:embed="rId3"/>
                <a:stretch>
                  <a:fillRect l="-4545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6">
            <a:extLst>
              <a:ext uri="{FF2B5EF4-FFF2-40B4-BE49-F238E27FC236}">
                <a16:creationId xmlns:a16="http://schemas.microsoft.com/office/drawing/2014/main" id="{AD2BC90D-3266-B342-B9DB-D8627DDFE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14665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23" name="AutoShape 9">
            <a:extLst>
              <a:ext uri="{FF2B5EF4-FFF2-40B4-BE49-F238E27FC236}">
                <a16:creationId xmlns:a16="http://schemas.microsoft.com/office/drawing/2014/main" id="{2C82E991-9E38-DD4F-9540-7CFFAE515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4720" y="4454195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446" y="2727663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2727" y="1752467"/>
                <a:ext cx="3490571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ℱ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33CC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0033CC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26">
                <a:extLst>
                  <a:ext uri="{FF2B5EF4-FFF2-40B4-BE49-F238E27FC236}">
                    <a16:creationId xmlns:a16="http://schemas.microsoft.com/office/drawing/2014/main" id="{7D0C78AA-685E-1643-9710-576A9CA5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727" y="1752467"/>
                <a:ext cx="3490571" cy="472373"/>
              </a:xfrm>
              <a:prstGeom prst="rect">
                <a:avLst/>
              </a:prstGeom>
              <a:blipFill>
                <a:blip r:embed="rId4"/>
                <a:stretch>
                  <a:fillRect b="-205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4905" y="4516527"/>
                <a:ext cx="44242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5">
                <a:extLst>
                  <a:ext uri="{FF2B5EF4-FFF2-40B4-BE49-F238E27FC236}">
                    <a16:creationId xmlns:a16="http://schemas.microsoft.com/office/drawing/2014/main" id="{0BDEB0ED-4E45-2F45-9BF2-3F1572C2B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905" y="4516527"/>
                <a:ext cx="44242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utoShape 9">
            <a:extLst>
              <a:ext uri="{FF2B5EF4-FFF2-40B4-BE49-F238E27FC236}">
                <a16:creationId xmlns:a16="http://schemas.microsoft.com/office/drawing/2014/main" id="{017B747A-AF44-3B4D-B679-8175859D60C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421640" y="4451783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0800" y="4460827"/>
                <a:ext cx="87786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F07CF557-A1BE-B54D-942C-00A58641A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4460827"/>
                <a:ext cx="877869" cy="461665"/>
              </a:xfrm>
              <a:prstGeom prst="rect">
                <a:avLst/>
              </a:prstGeom>
              <a:blipFill>
                <a:blip r:embed="rId6"/>
                <a:stretch>
                  <a:fillRect l="-1429" b="-189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56CCCD37-33D9-454B-97EE-048F6666E714}"/>
              </a:ext>
            </a:extLst>
          </p:cNvPr>
          <p:cNvGrpSpPr/>
          <p:nvPr/>
        </p:nvGrpSpPr>
        <p:grpSpPr>
          <a:xfrm>
            <a:off x="5410200" y="2697703"/>
            <a:ext cx="4038600" cy="3200400"/>
            <a:chOff x="5410200" y="1600200"/>
            <a:chExt cx="4038600" cy="3200400"/>
          </a:xfrm>
        </p:grpSpPr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CA5FECD9-878D-E544-A64D-BC7049A8D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600200"/>
              <a:ext cx="40386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The random world </a:t>
              </a:r>
            </a:p>
          </p:txBody>
        </p: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6B6468A3-1522-254F-820C-3F31745F5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7402" y="2286000"/>
              <a:ext cx="1606322" cy="99060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𝑓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𝐴𝐿𝐿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ℓ</m:t>
                          </m:r>
                        </m:sub>
                      </m:sSub>
                    </m:oMath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2" name="Text Box 5">
                  <a:extLst>
                    <a:ext uri="{FF2B5EF4-FFF2-40B4-BE49-F238E27FC236}">
                      <a16:creationId xmlns:a16="http://schemas.microsoft.com/office/drawing/2014/main" id="{9552C13E-5C26-7D4D-B145-EE066E4B72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37478" y="2494756"/>
                  <a:ext cx="1436483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50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44" name="AutoShape 9">
              <a:extLst>
                <a:ext uri="{FF2B5EF4-FFF2-40B4-BE49-F238E27FC236}">
                  <a16:creationId xmlns:a16="http://schemas.microsoft.com/office/drawing/2014/main" id="{97EF0FF0-7D66-174B-B032-C1D2AF5BA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922" y="3269968"/>
              <a:ext cx="152400" cy="668148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A0F0AE08-3A6E-FC44-94DF-26761F925B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52107" y="3332300"/>
                  <a:ext cx="442429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AutoShape 9">
              <a:extLst>
                <a:ext uri="{FF2B5EF4-FFF2-40B4-BE49-F238E27FC236}">
                  <a16:creationId xmlns:a16="http://schemas.microsoft.com/office/drawing/2014/main" id="{35C44FBD-F89B-7A4F-9141-92CB575F53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688842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7" name="Text Box 5">
                  <a:extLst>
                    <a:ext uri="{FF2B5EF4-FFF2-40B4-BE49-F238E27FC236}">
                      <a16:creationId xmlns:a16="http://schemas.microsoft.com/office/drawing/2014/main" id="{F672AC4D-4ABB-E24B-B199-7C40683683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2" y="3276600"/>
                  <a:ext cx="877869" cy="461665"/>
                </a:xfrm>
                <a:prstGeom prst="rect">
                  <a:avLst/>
                </a:prstGeom>
                <a:blipFill>
                  <a:blip r:embed="rId9"/>
                  <a:stretch>
                    <a:fillRect l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50705" y="1786148"/>
                <a:ext cx="3814570" cy="472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sSup>
                        <m:sSup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𝑓</m:t>
                          </m:r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←</m:t>
                          </m:r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Times New Roman" panose="020206030504050203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𝐴𝐿𝐿</m:t>
                              </m:r>
                            </m:e>
                            <m:sub>
                              <m:r>
                                <a:rPr kumimoji="0" lang="en-US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ℓ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kumimoji="0" lang="en-US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: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𝑓</m:t>
                          </m:r>
                        </m:sup>
                      </m:sSup>
                      <m:d>
                        <m:dPr>
                          <m:ctrlPr>
                            <a:rPr kumimoji="0" lang="en-US" altLang="en-US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kumimoji="0" lang="en-US" altLang="en-US" sz="2400" b="0" i="1" u="none" strike="noStrike" kern="1200" cap="none" spc="0" normalizeH="0" baseline="0" noProof="0" dirty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 Box 26">
                <a:extLst>
                  <a:ext uri="{FF2B5EF4-FFF2-40B4-BE49-F238E27FC236}">
                    <a16:creationId xmlns:a16="http://schemas.microsoft.com/office/drawing/2014/main" id="{EE561D6D-7134-3D46-A312-EDB7E7B954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0705" y="1786148"/>
                <a:ext cx="3814570" cy="472373"/>
              </a:xfrm>
              <a:prstGeom prst="rect">
                <a:avLst/>
              </a:prstGeom>
              <a:blipFill>
                <a:blip r:embed="rId10"/>
                <a:stretch>
                  <a:fillRect b="-210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EBB75DA-719E-CF4C-9F55-091A3C9F9B35}"/>
              </a:ext>
            </a:extLst>
          </p:cNvPr>
          <p:cNvGrpSpPr/>
          <p:nvPr/>
        </p:nvGrpSpPr>
        <p:grpSpPr>
          <a:xfrm>
            <a:off x="2204686" y="5887044"/>
            <a:ext cx="5269038" cy="589956"/>
            <a:chOff x="2204686" y="4789541"/>
            <a:chExt cx="5269038" cy="589956"/>
          </a:xfrm>
        </p:grpSpPr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FE376482-9255-4743-9F8D-12674B6E54E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AutoShape 9">
              <a:extLst>
                <a:ext uri="{FF2B5EF4-FFF2-40B4-BE49-F238E27FC236}">
                  <a16:creationId xmlns:a16="http://schemas.microsoft.com/office/drawing/2014/main" id="{F3422EE6-92FE-5041-9CA0-AE5FBE06F2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61832DC-36A2-934C-B913-15BF25F7CD5F}"/>
              </a:ext>
            </a:extLst>
          </p:cNvPr>
          <p:cNvGrpSpPr/>
          <p:nvPr/>
        </p:nvGrpSpPr>
        <p:grpSpPr>
          <a:xfrm>
            <a:off x="0" y="1066800"/>
            <a:ext cx="9139903" cy="1228832"/>
            <a:chOff x="228600" y="5347025"/>
            <a:chExt cx="9139903" cy="1228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8" name="Text Box 26">
                  <a:extLst>
                    <a:ext uri="{FF2B5EF4-FFF2-40B4-BE49-F238E27FC236}">
                      <a16:creationId xmlns:a16="http://schemas.microsoft.com/office/drawing/2014/main" id="{E96374F9-7AC5-BD48-AAC4-F421AB24F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6302" y="6114192"/>
                  <a:ext cx="498855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8600" y="59566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4" name="Text Box 26">
                  <a:extLst>
                    <a:ext uri="{FF2B5EF4-FFF2-40B4-BE49-F238E27FC236}">
                      <a16:creationId xmlns:a16="http://schemas.microsoft.com/office/drawing/2014/main" id="{1FBF038C-7E09-834B-8139-33F597295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8600" y="5956625"/>
                  <a:ext cx="428322" cy="584775"/>
                </a:xfrm>
                <a:prstGeom prst="rect">
                  <a:avLst/>
                </a:prstGeom>
                <a:blipFill>
                  <a:blip r:embed="rId14"/>
                  <a:stretch>
                    <a:fillRect l="-8824" r="-8824" b="-2127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03514" y="58804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5" name="Text Box 26">
                  <a:extLst>
                    <a:ext uri="{FF2B5EF4-FFF2-40B4-BE49-F238E27FC236}">
                      <a16:creationId xmlns:a16="http://schemas.microsoft.com/office/drawing/2014/main" id="{2EB6E4E0-61BE-9946-8F0E-5193E1F94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03514" y="5880425"/>
                  <a:ext cx="428322" cy="584775"/>
                </a:xfrm>
                <a:prstGeom prst="rect">
                  <a:avLst/>
                </a:prstGeom>
                <a:blipFill>
                  <a:blip r:embed="rId15"/>
                  <a:stretch>
                    <a:fillRect l="-8571" r="-8571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848600" y="6028360"/>
                  <a:ext cx="151990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≥1/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6" name="Text Box 26">
                  <a:extLst>
                    <a:ext uri="{FF2B5EF4-FFF2-40B4-BE49-F238E27FC236}">
                      <a16:creationId xmlns:a16="http://schemas.microsoft.com/office/drawing/2014/main" id="{8254D2D8-C7F8-A24A-A037-1FF4C9900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48600" y="6028360"/>
                  <a:ext cx="1519903" cy="461665"/>
                </a:xfrm>
                <a:prstGeom prst="rect">
                  <a:avLst/>
                </a:prstGeom>
                <a:blipFill>
                  <a:blip r:embed="rId16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347025"/>
                  <a:ext cx="876996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By contradiction. Assume there</a:t>
                  </a:r>
                  <a:r>
                    <a:rPr kumimoji="0" lang="en-US" altLang="en-US" sz="2400" b="0" i="0" u="none" strike="noStrike" kern="1200" cap="none" spc="0" normalizeH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is a 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ppt D</a:t>
                  </a:r>
                  <a:r>
                    <a:rPr lang="en-US" altLang="en-US" dirty="0">
                      <a:solidFill>
                        <a:srgbClr val="000000"/>
                      </a:solidFill>
                      <a:ea typeface="Cambria Math" panose="02040503050406030204" pitchFamily="18" charset="0"/>
                      <a:cs typeface="Arial" panose="020B0604020202020204" pitchFamily="34" charset="0"/>
                    </a:rPr>
                    <a:t> and a poly function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𝑝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Text Box 26">
                  <a:extLst>
                    <a:ext uri="{FF2B5EF4-FFF2-40B4-BE49-F238E27FC236}">
                      <a16:creationId xmlns:a16="http://schemas.microsoft.com/office/drawing/2014/main" id="{ED89791C-5982-D244-B2D0-4D688607A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347025"/>
                  <a:ext cx="8769965" cy="461665"/>
                </a:xfrm>
                <a:prstGeom prst="rect">
                  <a:avLst/>
                </a:prstGeom>
                <a:blipFill>
                  <a:blip r:embed="rId17"/>
                  <a:stretch>
                    <a:fillRect l="-1012" t="-10811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Subtitle 1">
            <a:extLst>
              <a:ext uri="{FF2B5EF4-FFF2-40B4-BE49-F238E27FC236}">
                <a16:creationId xmlns:a16="http://schemas.microsoft.com/office/drawing/2014/main" id="{89081C09-4E18-1C46-828F-E2145B7B4D74}"/>
              </a:ext>
            </a:extLst>
          </p:cNvPr>
          <p:cNvSpPr txBox="1">
            <a:spLocks/>
          </p:cNvSpPr>
          <p:nvPr/>
        </p:nvSpPr>
        <p:spPr>
          <a:xfrm>
            <a:off x="251520" y="76200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GGM PRF: Proof of Security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E8E17B-457F-5845-95F4-78A52DE64AA0}"/>
              </a:ext>
            </a:extLst>
          </p:cNvPr>
          <p:cNvSpPr/>
          <p:nvPr/>
        </p:nvSpPr>
        <p:spPr bwMode="auto">
          <a:xfrm>
            <a:off x="-304800" y="2438400"/>
            <a:ext cx="10515600" cy="5181600"/>
          </a:xfrm>
          <a:prstGeom prst="rect">
            <a:avLst/>
          </a:prstGeom>
          <a:solidFill>
            <a:schemeClr val="bg1"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4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18" y="139259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Hybrid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BE4CD0-F893-D64B-9E2D-9D36C44D8063}"/>
              </a:ext>
            </a:extLst>
          </p:cNvPr>
          <p:cNvGrpSpPr/>
          <p:nvPr/>
        </p:nvGrpSpPr>
        <p:grpSpPr>
          <a:xfrm>
            <a:off x="1524000" y="5625929"/>
            <a:ext cx="1983764" cy="530236"/>
            <a:chOff x="1524000" y="5625929"/>
            <a:chExt cx="1983764" cy="530236"/>
          </a:xfrm>
        </p:grpSpPr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2C82E991-9E38-DD4F-9540-7CFFAE515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25929"/>
              <a:ext cx="161774" cy="461666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utoShape 9">
              <a:extLst>
                <a:ext uri="{FF2B5EF4-FFF2-40B4-BE49-F238E27FC236}">
                  <a16:creationId xmlns:a16="http://schemas.microsoft.com/office/drawing/2014/main" id="{017B747A-AF44-3B4D-B679-8175859D60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4" y="5636243"/>
              <a:ext cx="137105" cy="490121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1">
            <a:extLst>
              <a:ext uri="{FF2B5EF4-FFF2-40B4-BE49-F238E27FC236}">
                <a16:creationId xmlns:a16="http://schemas.microsoft.com/office/drawing/2014/main" id="{CA5FECD9-878D-E544-A64D-BC7049A8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392" y="2746285"/>
            <a:ext cx="403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Key Idea: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argument by levels of the tree 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F85286F-A7E1-4B4C-BAC4-4CEB6850A10D}"/>
              </a:ext>
            </a:extLst>
          </p:cNvPr>
          <p:cNvGrpSpPr/>
          <p:nvPr/>
        </p:nvGrpSpPr>
        <p:grpSpPr>
          <a:xfrm>
            <a:off x="2010920" y="6189852"/>
            <a:ext cx="2362200" cy="591948"/>
            <a:chOff x="6354322" y="6024394"/>
            <a:chExt cx="2362200" cy="591948"/>
          </a:xfrm>
        </p:grpSpPr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DC502BF6-2666-1848-9296-B71D5EAF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6">
              <a:extLst>
                <a:ext uri="{FF2B5EF4-FFF2-40B4-BE49-F238E27FC236}">
                  <a16:creationId xmlns:a16="http://schemas.microsoft.com/office/drawing/2014/main" id="{13B3ADA2-50A6-3F4A-9A69-24999991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91AB070-77E1-194A-AF02-CCB48596B23D}"/>
              </a:ext>
            </a:extLst>
          </p:cNvPr>
          <p:cNvGrpSpPr/>
          <p:nvPr/>
        </p:nvGrpSpPr>
        <p:grpSpPr>
          <a:xfrm>
            <a:off x="152400" y="750372"/>
            <a:ext cx="4497905" cy="3598436"/>
            <a:chOff x="1592760" y="2109788"/>
            <a:chExt cx="4497905" cy="3598436"/>
          </a:xfrm>
        </p:grpSpPr>
        <p:grpSp>
          <p:nvGrpSpPr>
            <p:cNvPr id="77" name="Group 3">
              <a:extLst>
                <a:ext uri="{FF2B5EF4-FFF2-40B4-BE49-F238E27FC236}">
                  <a16:creationId xmlns:a16="http://schemas.microsoft.com/office/drawing/2014/main" id="{AAFA1145-FC1D-754A-AD81-BB99450A7E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2785636"/>
              <a:ext cx="3525837" cy="2922588"/>
              <a:chOff x="1487" y="1195"/>
              <a:chExt cx="2221" cy="1841"/>
            </a:xfrm>
          </p:grpSpPr>
          <p:sp>
            <p:nvSpPr>
              <p:cNvPr id="87" name="Oval 4">
                <a:extLst>
                  <a:ext uri="{FF2B5EF4-FFF2-40B4-BE49-F238E27FC236}">
                    <a16:creationId xmlns:a16="http://schemas.microsoft.com/office/drawing/2014/main" id="{65BDF3DB-1C1A-8742-B2FA-ECF7CC171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8" name="Oval 5">
                <a:extLst>
                  <a:ext uri="{FF2B5EF4-FFF2-40B4-BE49-F238E27FC236}">
                    <a16:creationId xmlns:a16="http://schemas.microsoft.com/office/drawing/2014/main" id="{BD6ACB29-5BD7-A84E-A544-CC577DCE4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9" name="Line 6">
                <a:extLst>
                  <a:ext uri="{FF2B5EF4-FFF2-40B4-BE49-F238E27FC236}">
                    <a16:creationId xmlns:a16="http://schemas.microsoft.com/office/drawing/2014/main" id="{D393CC6D-7DB5-FF4E-AFF8-9A174C027B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0" name="Line 7">
                <a:extLst>
                  <a:ext uri="{FF2B5EF4-FFF2-40B4-BE49-F238E27FC236}">
                    <a16:creationId xmlns:a16="http://schemas.microsoft.com/office/drawing/2014/main" id="{F932BB1B-5B21-6C4A-A1C1-108E82B237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1" name="Oval 8">
                <a:extLst>
                  <a:ext uri="{FF2B5EF4-FFF2-40B4-BE49-F238E27FC236}">
                    <a16:creationId xmlns:a16="http://schemas.microsoft.com/office/drawing/2014/main" id="{FC69C7A9-B067-654B-8DF3-044E399E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1195"/>
                <a:ext cx="191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2" name="Line 9">
                <a:extLst>
                  <a:ext uri="{FF2B5EF4-FFF2-40B4-BE49-F238E27FC236}">
                    <a16:creationId xmlns:a16="http://schemas.microsoft.com/office/drawing/2014/main" id="{6A3A639C-3A6B-4140-9F24-ED948591F0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7" y="1281"/>
                <a:ext cx="405" cy="1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3" name="Line 10">
                <a:extLst>
                  <a:ext uri="{FF2B5EF4-FFF2-40B4-BE49-F238E27FC236}">
                    <a16:creationId xmlns:a16="http://schemas.microsoft.com/office/drawing/2014/main" id="{6F41D9E3-DAF8-774C-B2B0-201F76198B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9" y="1268"/>
                <a:ext cx="369" cy="1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94" name="Group 11">
                <a:extLst>
                  <a:ext uri="{FF2B5EF4-FFF2-40B4-BE49-F238E27FC236}">
                    <a16:creationId xmlns:a16="http://schemas.microsoft.com/office/drawing/2014/main" id="{D8DA7A3E-D569-2B49-92AE-2C07052362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108" name="Oval 12">
                  <a:extLst>
                    <a:ext uri="{FF2B5EF4-FFF2-40B4-BE49-F238E27FC236}">
                      <a16:creationId xmlns:a16="http://schemas.microsoft.com/office/drawing/2014/main" id="{C16A0A72-1978-F443-A5C0-C6F1EC156F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9" name="Oval 13">
                  <a:extLst>
                    <a:ext uri="{FF2B5EF4-FFF2-40B4-BE49-F238E27FC236}">
                      <a16:creationId xmlns:a16="http://schemas.microsoft.com/office/drawing/2014/main" id="{C1C2404B-B3E8-1647-94B1-D4EF75DBA7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10" name="Oval 14">
                  <a:extLst>
                    <a:ext uri="{FF2B5EF4-FFF2-40B4-BE49-F238E27FC236}">
                      <a16:creationId xmlns:a16="http://schemas.microsoft.com/office/drawing/2014/main" id="{58F4F849-E5B0-864B-9235-B38546678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11" name="Line 15">
                  <a:extLst>
                    <a:ext uri="{FF2B5EF4-FFF2-40B4-BE49-F238E27FC236}">
                      <a16:creationId xmlns:a16="http://schemas.microsoft.com/office/drawing/2014/main" id="{1041CF69-DBF6-9D47-868C-FDC2FE23F1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12" name="Line 16">
                  <a:extLst>
                    <a:ext uri="{FF2B5EF4-FFF2-40B4-BE49-F238E27FC236}">
                      <a16:creationId xmlns:a16="http://schemas.microsoft.com/office/drawing/2014/main" id="{E9E38012-2333-C840-8380-8938B77218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95" name="Group 17">
                <a:extLst>
                  <a:ext uri="{FF2B5EF4-FFF2-40B4-BE49-F238E27FC236}">
                    <a16:creationId xmlns:a16="http://schemas.microsoft.com/office/drawing/2014/main" id="{C128F99D-27AE-9D42-9429-42D769669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103" name="Oval 18">
                  <a:extLst>
                    <a:ext uri="{FF2B5EF4-FFF2-40B4-BE49-F238E27FC236}">
                      <a16:creationId xmlns:a16="http://schemas.microsoft.com/office/drawing/2014/main" id="{8F880E85-D4F7-0340-8B1D-CBE63A01F9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4" name="Oval 19">
                  <a:extLst>
                    <a:ext uri="{FF2B5EF4-FFF2-40B4-BE49-F238E27FC236}">
                      <a16:creationId xmlns:a16="http://schemas.microsoft.com/office/drawing/2014/main" id="{C7E9B77B-9AA1-4048-9A43-6D0C8F43F7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5" name="Oval 20">
                  <a:extLst>
                    <a:ext uri="{FF2B5EF4-FFF2-40B4-BE49-F238E27FC236}">
                      <a16:creationId xmlns:a16="http://schemas.microsoft.com/office/drawing/2014/main" id="{A1A016B7-E05C-CC45-A532-5FFBAA777D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6" name="Line 21">
                  <a:extLst>
                    <a:ext uri="{FF2B5EF4-FFF2-40B4-BE49-F238E27FC236}">
                      <a16:creationId xmlns:a16="http://schemas.microsoft.com/office/drawing/2014/main" id="{DCE28307-247C-2D40-AFFA-B88828D876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7" name="Line 22">
                  <a:extLst>
                    <a:ext uri="{FF2B5EF4-FFF2-40B4-BE49-F238E27FC236}">
                      <a16:creationId xmlns:a16="http://schemas.microsoft.com/office/drawing/2014/main" id="{EDD82873-CDC3-EF4A-A335-64AF9A2879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96" name="Oval 23">
                <a:extLst>
                  <a:ext uri="{FF2B5EF4-FFF2-40B4-BE49-F238E27FC236}">
                    <a16:creationId xmlns:a16="http://schemas.microsoft.com/office/drawing/2014/main" id="{C91C519C-4522-AC4C-AE92-1B62141E08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7" name="Oval 24">
                <a:extLst>
                  <a:ext uri="{FF2B5EF4-FFF2-40B4-BE49-F238E27FC236}">
                    <a16:creationId xmlns:a16="http://schemas.microsoft.com/office/drawing/2014/main" id="{934BD6BC-4B44-4B4E-ABFA-A8AA320E1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8" name="Line 25">
                <a:extLst>
                  <a:ext uri="{FF2B5EF4-FFF2-40B4-BE49-F238E27FC236}">
                    <a16:creationId xmlns:a16="http://schemas.microsoft.com/office/drawing/2014/main" id="{7747DE8C-DEC4-794E-BC13-5A3016BFE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9" name="Line 26">
                <a:extLst>
                  <a:ext uri="{FF2B5EF4-FFF2-40B4-BE49-F238E27FC236}">
                    <a16:creationId xmlns:a16="http://schemas.microsoft.com/office/drawing/2014/main" id="{5DBA040C-6AFE-F74A-BAF6-483A0B1DBD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0" name="Oval 27">
                <a:extLst>
                  <a:ext uri="{FF2B5EF4-FFF2-40B4-BE49-F238E27FC236}">
                    <a16:creationId xmlns:a16="http://schemas.microsoft.com/office/drawing/2014/main" id="{3D3A62D0-C90D-2641-9E77-66ECA4907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1" name="Oval 28">
                <a:extLst>
                  <a:ext uri="{FF2B5EF4-FFF2-40B4-BE49-F238E27FC236}">
                    <a16:creationId xmlns:a16="http://schemas.microsoft.com/office/drawing/2014/main" id="{837650E6-76DD-E64A-897C-DACA8E4F8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02" name="Oval 29">
                <a:extLst>
                  <a:ext uri="{FF2B5EF4-FFF2-40B4-BE49-F238E27FC236}">
                    <a16:creationId xmlns:a16="http://schemas.microsoft.com/office/drawing/2014/main" id="{72B5D986-2EF7-944F-AADF-35D37E662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78" name="Text Box 30">
              <a:extLst>
                <a:ext uri="{FF2B5EF4-FFF2-40B4-BE49-F238E27FC236}">
                  <a16:creationId xmlns:a16="http://schemas.microsoft.com/office/drawing/2014/main" id="{6FC28D65-D3A6-044C-A07A-CCB66E20E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 Box 33">
                  <a:extLst>
                    <a:ext uri="{FF2B5EF4-FFF2-40B4-BE49-F238E27FC236}">
                      <a16:creationId xmlns:a16="http://schemas.microsoft.com/office/drawing/2014/main" id="{CDC5BE66-47DB-D143-9546-22592615F2D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rtl="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American Typewriter" panose="02090604020004020304" pitchFamily="18" charset="77"/>
                    <a:ea typeface="MS PGothic" charset="0"/>
                    <a:cs typeface="MS PGothic" charset="0"/>
                  </a:endParaRPr>
                </a:p>
              </p:txBody>
            </p:sp>
          </mc:Choice>
          <mc:Fallback xmlns="">
            <p:sp>
              <p:nvSpPr>
                <p:cNvPr id="79" name="Text Box 33">
                  <a:extLst>
                    <a:ext uri="{FF2B5EF4-FFF2-40B4-BE49-F238E27FC236}">
                      <a16:creationId xmlns:a16="http://schemas.microsoft.com/office/drawing/2014/main" id="{CDC5BE66-47DB-D143-9546-22592615F2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09ACEF2-2AF4-C74C-918F-5DC6C82085B3}"/>
                </a:ext>
              </a:extLst>
            </p:cNvPr>
            <p:cNvGrpSpPr/>
            <p:nvPr/>
          </p:nvGrpSpPr>
          <p:grpSpPr>
            <a:xfrm>
              <a:off x="1592760" y="4521200"/>
              <a:ext cx="2777473" cy="429825"/>
              <a:chOff x="2954668" y="6548979"/>
              <a:chExt cx="2777473" cy="4298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B2A74231-BDA3-BA48-9E91-0105925424E8}"/>
                      </a:ext>
                    </a:extLst>
                  </p:cNvPr>
                  <p:cNvSpPr/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B2A74231-BDA3-BA48-9E91-0105925424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B0E0E6E7-27CD-A442-AE80-548F77B8FEFB}"/>
                      </a:ext>
                    </a:extLst>
                  </p:cNvPr>
                  <p:cNvSpPr/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B0E0E6E7-27CD-A442-AE80-548F77B8FE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0979AC5-42CB-684E-9997-C4E1568FFDF4}"/>
                </a:ext>
              </a:extLst>
            </p:cNvPr>
            <p:cNvGrpSpPr/>
            <p:nvPr/>
          </p:nvGrpSpPr>
          <p:grpSpPr>
            <a:xfrm>
              <a:off x="2327392" y="2973687"/>
              <a:ext cx="3763273" cy="465505"/>
              <a:chOff x="1275984" y="5061802"/>
              <a:chExt cx="3763273" cy="4655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BAA83FDA-4A72-0C4E-8248-76E842245971}"/>
                      </a:ext>
                    </a:extLst>
                  </p:cNvPr>
                  <p:cNvSpPr/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BAA83FDA-4A72-0C4E-8248-76E8422459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F49A985E-6C83-4F4F-BE89-6DB50B037192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altLang="en-US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F49A985E-6C83-4F4F-BE89-6DB50B03719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6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9C9CCC9E-121C-E24E-9751-A7968D1A322B}"/>
              </a:ext>
            </a:extLst>
          </p:cNvPr>
          <p:cNvGrpSpPr/>
          <p:nvPr/>
        </p:nvGrpSpPr>
        <p:grpSpPr>
          <a:xfrm>
            <a:off x="736975" y="4850539"/>
            <a:ext cx="3301625" cy="483461"/>
            <a:chOff x="1447800" y="2069785"/>
            <a:chExt cx="3301625" cy="483461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97DF722E-F166-B545-BB20-EF8E3F08D0FF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38AE62E5-8B1E-4145-9023-BDCDBDD890C6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43231A0-4B06-524E-89CA-BA57B54E550B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7" name="Rectangle 63">
                    <a:extLst>
                      <a:ext uri="{FF2B5EF4-FFF2-40B4-BE49-F238E27FC236}">
                        <a16:creationId xmlns:a16="http://schemas.microsoft.com/office/drawing/2014/main" id="{D4CF7E00-D566-D740-8A06-2560613EA6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17" name="Rectangle 63">
                    <a:extLst>
                      <a:ext uri="{FF2B5EF4-FFF2-40B4-BE49-F238E27FC236}">
                        <a16:creationId xmlns:a16="http://schemas.microsoft.com/office/drawing/2014/main" id="{D4CF7E00-D566-D740-8A06-2560613EA6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63">
                    <a:extLst>
                      <a:ext uri="{FF2B5EF4-FFF2-40B4-BE49-F238E27FC236}">
                        <a16:creationId xmlns:a16="http://schemas.microsoft.com/office/drawing/2014/main" id="{B5C4644C-7D6D-A549-9FFF-949E9E24E2E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63">
                    <a:extLst>
                      <a:ext uri="{FF2B5EF4-FFF2-40B4-BE49-F238E27FC236}">
                        <a16:creationId xmlns:a16="http://schemas.microsoft.com/office/drawing/2014/main" id="{B5C4644C-7D6D-A549-9FFF-949E9E24E2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9" name="Rectangle 63">
                    <a:extLst>
                      <a:ext uri="{FF2B5EF4-FFF2-40B4-BE49-F238E27FC236}">
                        <a16:creationId xmlns:a16="http://schemas.microsoft.com/office/drawing/2014/main" id="{A9CED39F-FED8-6E4C-A273-9C13599813D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19" name="Rectangle 63">
                    <a:extLst>
                      <a:ext uri="{FF2B5EF4-FFF2-40B4-BE49-F238E27FC236}">
                        <a16:creationId xmlns:a16="http://schemas.microsoft.com/office/drawing/2014/main" id="{A9CED39F-FED8-6E4C-A273-9C13599813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0" name="Rectangle 63">
                    <a:extLst>
                      <a:ext uri="{FF2B5EF4-FFF2-40B4-BE49-F238E27FC236}">
                        <a16:creationId xmlns:a16="http://schemas.microsoft.com/office/drawing/2014/main" id="{55BDDB49-B6B0-6E4C-AEBE-E8F1FF10CA9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20" name="Rectangle 63">
                    <a:extLst>
                      <a:ext uri="{FF2B5EF4-FFF2-40B4-BE49-F238E27FC236}">
                        <a16:creationId xmlns:a16="http://schemas.microsoft.com/office/drawing/2014/main" id="{55BDDB49-B6B0-6E4C-AEBE-E8F1FF10CA9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63">
                    <a:extLst>
                      <a:ext uri="{FF2B5EF4-FFF2-40B4-BE49-F238E27FC236}">
                        <a16:creationId xmlns:a16="http://schemas.microsoft.com/office/drawing/2014/main" id="{EFA2F44D-C27D-B244-826C-D98E62B48D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21" name="Rectangle 63">
                    <a:extLst>
                      <a:ext uri="{FF2B5EF4-FFF2-40B4-BE49-F238E27FC236}">
                        <a16:creationId xmlns:a16="http://schemas.microsoft.com/office/drawing/2014/main" id="{EFA2F44D-C27D-B244-826C-D98E62B48D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2" name="Rectangle 63">
                    <a:extLst>
                      <a:ext uri="{FF2B5EF4-FFF2-40B4-BE49-F238E27FC236}">
                        <a16:creationId xmlns:a16="http://schemas.microsoft.com/office/drawing/2014/main" id="{AC12B942-AABD-5B48-995D-DCAC198C00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3">
                    <a:extLst>
                      <a:ext uri="{FF2B5EF4-FFF2-40B4-BE49-F238E27FC236}">
                        <a16:creationId xmlns:a16="http://schemas.microsoft.com/office/drawing/2014/main" id="{B5939425-5ABE-ED4C-9A26-BAA3EBC2BF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Rectangle 63">
                    <a:extLst>
                      <a:ext uri="{FF2B5EF4-FFF2-40B4-BE49-F238E27FC236}">
                        <a16:creationId xmlns:a16="http://schemas.microsoft.com/office/drawing/2014/main" id="{25844D5F-0C88-624C-9E18-73B07062966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24" name="Rectangle 63">
                    <a:extLst>
                      <a:ext uri="{FF2B5EF4-FFF2-40B4-BE49-F238E27FC236}">
                        <a16:creationId xmlns:a16="http://schemas.microsoft.com/office/drawing/2014/main" id="{25844D5F-0C88-624C-9E18-73B07062966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6909D4E-19B2-AE49-A2BC-19DDD7FB639B}"/>
              </a:ext>
            </a:extLst>
          </p:cNvPr>
          <p:cNvSpPr/>
          <p:nvPr/>
        </p:nvSpPr>
        <p:spPr bwMode="auto">
          <a:xfrm>
            <a:off x="152400" y="1016970"/>
            <a:ext cx="4497905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7765622-2E6A-CA48-8733-285C427678E1}"/>
                  </a:ext>
                </a:extLst>
              </p:cNvPr>
              <p:cNvSpPr/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37765622-2E6A-CA48-8733-285C42767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  <a:blipFill>
                <a:blip r:embed="rId17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62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1">
            <a:extLst>
              <a:ext uri="{FF2B5EF4-FFF2-40B4-BE49-F238E27FC236}">
                <a16:creationId xmlns:a16="http://schemas.microsoft.com/office/drawing/2014/main" id="{7D5018E3-C1A7-8B4D-B2F2-83A5B77BA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18" y="139259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pseudorandom world: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Hybrid 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BE4CD0-F893-D64B-9E2D-9D36C44D8063}"/>
              </a:ext>
            </a:extLst>
          </p:cNvPr>
          <p:cNvGrpSpPr/>
          <p:nvPr/>
        </p:nvGrpSpPr>
        <p:grpSpPr>
          <a:xfrm>
            <a:off x="1524000" y="5625929"/>
            <a:ext cx="1983764" cy="530236"/>
            <a:chOff x="1524000" y="5625929"/>
            <a:chExt cx="1983764" cy="530236"/>
          </a:xfrm>
        </p:grpSpPr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2C82E991-9E38-DD4F-9540-7CFFAE515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25929"/>
              <a:ext cx="161774" cy="461666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 Box 5">
                  <a:extLst>
                    <a:ext uri="{FF2B5EF4-FFF2-40B4-BE49-F238E27FC236}">
                      <a16:creationId xmlns:a16="http://schemas.microsoft.com/office/drawing/2014/main" id="{0BDEB0ED-4E45-2F45-9BF2-3F1572C2BD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94500"/>
                  <a:ext cx="44242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AutoShape 9">
              <a:extLst>
                <a:ext uri="{FF2B5EF4-FFF2-40B4-BE49-F238E27FC236}">
                  <a16:creationId xmlns:a16="http://schemas.microsoft.com/office/drawing/2014/main" id="{017B747A-AF44-3B4D-B679-8175859D60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4" y="5636243"/>
              <a:ext cx="137105" cy="490121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F07CF557-A1BE-B54D-942C-00A58641A3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38800"/>
                  <a:ext cx="877869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 Box 11">
            <a:extLst>
              <a:ext uri="{FF2B5EF4-FFF2-40B4-BE49-F238E27FC236}">
                <a16:creationId xmlns:a16="http://schemas.microsoft.com/office/drawing/2014/main" id="{CA5FECD9-878D-E544-A64D-BC7049A8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076" y="412187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3BF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1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6354322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F85286F-A7E1-4B4C-BAC4-4CEB6850A10D}"/>
              </a:ext>
            </a:extLst>
          </p:cNvPr>
          <p:cNvGrpSpPr/>
          <p:nvPr/>
        </p:nvGrpSpPr>
        <p:grpSpPr>
          <a:xfrm>
            <a:off x="2010920" y="6189852"/>
            <a:ext cx="2362200" cy="591948"/>
            <a:chOff x="6354322" y="6024394"/>
            <a:chExt cx="2362200" cy="591948"/>
          </a:xfrm>
        </p:grpSpPr>
        <p:sp>
          <p:nvSpPr>
            <p:cNvPr id="59" name="Rectangle 3">
              <a:extLst>
                <a:ext uri="{FF2B5EF4-FFF2-40B4-BE49-F238E27FC236}">
                  <a16:creationId xmlns:a16="http://schemas.microsoft.com/office/drawing/2014/main" id="{DC502BF6-2666-1848-9296-B71D5EAF0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60" name="Text Box 6">
              <a:extLst>
                <a:ext uri="{FF2B5EF4-FFF2-40B4-BE49-F238E27FC236}">
                  <a16:creationId xmlns:a16="http://schemas.microsoft.com/office/drawing/2014/main" id="{13B3ADA2-50A6-3F4A-9A69-24999991B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5864836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4792459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5257800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B73BF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4926406" y="762208"/>
            <a:ext cx="3763962" cy="3598436"/>
            <a:chOff x="2122488" y="2109788"/>
            <a:chExt cx="3763962" cy="3598436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3172986"/>
              <a:ext cx="3525837" cy="2535238"/>
              <a:chOff x="1487" y="1439"/>
              <a:chExt cx="2221" cy="1597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174" name="Oval 12">
                  <a:extLst>
                    <a:ext uri="{FF2B5EF4-FFF2-40B4-BE49-F238E27FC236}">
                      <a16:creationId xmlns:a16="http://schemas.microsoft.com/office/drawing/2014/main" id="{21BACFCB-9A13-864A-9337-04FEE070B0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7" name="Line 15">
                  <a:extLst>
                    <a:ext uri="{FF2B5EF4-FFF2-40B4-BE49-F238E27FC236}">
                      <a16:creationId xmlns:a16="http://schemas.microsoft.com/office/drawing/2014/main" id="{CB9DF446-5A65-EE45-8C8D-FE7FECD8C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8" name="Line 16">
                  <a:extLst>
                    <a:ext uri="{FF2B5EF4-FFF2-40B4-BE49-F238E27FC236}">
                      <a16:creationId xmlns:a16="http://schemas.microsoft.com/office/drawing/2014/main" id="{BFA9309F-7003-2842-A445-ABF70E0F64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169" name="Oval 18">
                  <a:extLst>
                    <a:ext uri="{FF2B5EF4-FFF2-40B4-BE49-F238E27FC236}">
                      <a16:creationId xmlns:a16="http://schemas.microsoft.com/office/drawing/2014/main" id="{23F1EF2D-8A0C-2944-BD26-A765C7EDC9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2" name="Line 21">
                  <a:extLst>
                    <a:ext uri="{FF2B5EF4-FFF2-40B4-BE49-F238E27FC236}">
                      <a16:creationId xmlns:a16="http://schemas.microsoft.com/office/drawing/2014/main" id="{BC88D084-CC62-0546-B421-1BA9E5647E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3" name="Line 22">
                  <a:extLst>
                    <a:ext uri="{FF2B5EF4-FFF2-40B4-BE49-F238E27FC236}">
                      <a16:creationId xmlns:a16="http://schemas.microsoft.com/office/drawing/2014/main" id="{1E160DA9-ADC8-9342-ADE4-773F5912CF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4C096C5-54E5-FE49-8272-1AE625DB38AF}"/>
                    </a:ext>
                  </a:extLst>
                </p:cNvPr>
                <p:cNvSpPr/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sz="1800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64C096C5-54E5-FE49-8272-1AE625DB38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  <a:blipFill>
                  <a:blip r:embed="rId1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257E83B-3A92-5240-A779-50A9F4161259}"/>
                </a:ext>
              </a:extLst>
            </p:cNvPr>
            <p:cNvGrpSpPr/>
            <p:nvPr/>
          </p:nvGrpSpPr>
          <p:grpSpPr>
            <a:xfrm>
              <a:off x="2760854" y="2965122"/>
              <a:ext cx="2874623" cy="470230"/>
              <a:chOff x="1709446" y="5053237"/>
              <a:chExt cx="2874623" cy="4702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/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altLang="en-US" dirty="0">
                        <a:solidFill>
                          <a:srgbClr val="B73BF3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5473722" y="1019017"/>
                <a:ext cx="3133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22" y="1019017"/>
                <a:ext cx="3133294" cy="461665"/>
              </a:xfrm>
              <a:prstGeom prst="rect">
                <a:avLst/>
              </a:prstGeom>
              <a:blipFill>
                <a:blip r:embed="rId17"/>
                <a:stretch>
                  <a:fillRect t="-10811" r="-2429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BB21CD7-F9FF-2944-8ABE-9801BC5332F5}"/>
              </a:ext>
            </a:extLst>
          </p:cNvPr>
          <p:cNvGrpSpPr/>
          <p:nvPr/>
        </p:nvGrpSpPr>
        <p:grpSpPr>
          <a:xfrm>
            <a:off x="152400" y="750372"/>
            <a:ext cx="4497905" cy="3598436"/>
            <a:chOff x="1592760" y="2109788"/>
            <a:chExt cx="4497905" cy="3598436"/>
          </a:xfrm>
        </p:grpSpPr>
        <p:grpSp>
          <p:nvGrpSpPr>
            <p:cNvPr id="181" name="Group 3">
              <a:extLst>
                <a:ext uri="{FF2B5EF4-FFF2-40B4-BE49-F238E27FC236}">
                  <a16:creationId xmlns:a16="http://schemas.microsoft.com/office/drawing/2014/main" id="{A5AE6F5F-F1FA-C84F-8154-14DE76B6DE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2785636"/>
              <a:ext cx="3525837" cy="2922588"/>
              <a:chOff x="1487" y="1195"/>
              <a:chExt cx="2221" cy="1841"/>
            </a:xfrm>
          </p:grpSpPr>
          <p:sp>
            <p:nvSpPr>
              <p:cNvPr id="190" name="Oval 4">
                <a:extLst>
                  <a:ext uri="{FF2B5EF4-FFF2-40B4-BE49-F238E27FC236}">
                    <a16:creationId xmlns:a16="http://schemas.microsoft.com/office/drawing/2014/main" id="{49120310-9ADF-8541-B71D-50FC10BEA4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1" name="Oval 5">
                <a:extLst>
                  <a:ext uri="{FF2B5EF4-FFF2-40B4-BE49-F238E27FC236}">
                    <a16:creationId xmlns:a16="http://schemas.microsoft.com/office/drawing/2014/main" id="{4D5964D2-A952-E145-A3DC-AB702B21E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2" name="Line 6">
                <a:extLst>
                  <a:ext uri="{FF2B5EF4-FFF2-40B4-BE49-F238E27FC236}">
                    <a16:creationId xmlns:a16="http://schemas.microsoft.com/office/drawing/2014/main" id="{1BEF6D8B-9FBD-1348-9984-BF3ED065F7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3" name="Line 7">
                <a:extLst>
                  <a:ext uri="{FF2B5EF4-FFF2-40B4-BE49-F238E27FC236}">
                    <a16:creationId xmlns:a16="http://schemas.microsoft.com/office/drawing/2014/main" id="{EACB9BF3-300C-314B-ADEE-312E64E97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4" name="Oval 8">
                <a:extLst>
                  <a:ext uri="{FF2B5EF4-FFF2-40B4-BE49-F238E27FC236}">
                    <a16:creationId xmlns:a16="http://schemas.microsoft.com/office/drawing/2014/main" id="{3329032D-123C-7D43-99CD-90A52B078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5" y="1195"/>
                <a:ext cx="191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5" name="Line 9">
                <a:extLst>
                  <a:ext uri="{FF2B5EF4-FFF2-40B4-BE49-F238E27FC236}">
                    <a16:creationId xmlns:a16="http://schemas.microsoft.com/office/drawing/2014/main" id="{5CAC34A4-174B-B141-823B-EE155CC21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37" y="1281"/>
                <a:ext cx="405" cy="15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96" name="Line 10">
                <a:extLst>
                  <a:ext uri="{FF2B5EF4-FFF2-40B4-BE49-F238E27FC236}">
                    <a16:creationId xmlns:a16="http://schemas.microsoft.com/office/drawing/2014/main" id="{662C3F4F-D58A-7A4E-A7E5-1BB8228607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39" y="1268"/>
                <a:ext cx="369" cy="19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97" name="Group 11">
                <a:extLst>
                  <a:ext uri="{FF2B5EF4-FFF2-40B4-BE49-F238E27FC236}">
                    <a16:creationId xmlns:a16="http://schemas.microsoft.com/office/drawing/2014/main" id="{B16C277A-EEAA-DE4B-B891-EB0E31EC8D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211" name="Oval 12">
                  <a:extLst>
                    <a:ext uri="{FF2B5EF4-FFF2-40B4-BE49-F238E27FC236}">
                      <a16:creationId xmlns:a16="http://schemas.microsoft.com/office/drawing/2014/main" id="{68AE6CE2-54A6-6B4F-9103-371F9FDC67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2" name="Oval 13">
                  <a:extLst>
                    <a:ext uri="{FF2B5EF4-FFF2-40B4-BE49-F238E27FC236}">
                      <a16:creationId xmlns:a16="http://schemas.microsoft.com/office/drawing/2014/main" id="{ABA5AD60-2549-0347-8193-F37822C2A4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3" name="Oval 14">
                  <a:extLst>
                    <a:ext uri="{FF2B5EF4-FFF2-40B4-BE49-F238E27FC236}">
                      <a16:creationId xmlns:a16="http://schemas.microsoft.com/office/drawing/2014/main" id="{AA5ACF97-690B-CE42-9A9C-F413F5A426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4" name="Line 15">
                  <a:extLst>
                    <a:ext uri="{FF2B5EF4-FFF2-40B4-BE49-F238E27FC236}">
                      <a16:creationId xmlns:a16="http://schemas.microsoft.com/office/drawing/2014/main" id="{87E5133B-84BF-404F-A556-5A489BEF8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5" name="Line 16">
                  <a:extLst>
                    <a:ext uri="{FF2B5EF4-FFF2-40B4-BE49-F238E27FC236}">
                      <a16:creationId xmlns:a16="http://schemas.microsoft.com/office/drawing/2014/main" id="{60859099-DC9A-494D-9AE8-7A304AFE29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98" name="Group 17">
                <a:extLst>
                  <a:ext uri="{FF2B5EF4-FFF2-40B4-BE49-F238E27FC236}">
                    <a16:creationId xmlns:a16="http://schemas.microsoft.com/office/drawing/2014/main" id="{6CA2391C-3F6A-844F-A04F-C9297059B2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206" name="Oval 18">
                  <a:extLst>
                    <a:ext uri="{FF2B5EF4-FFF2-40B4-BE49-F238E27FC236}">
                      <a16:creationId xmlns:a16="http://schemas.microsoft.com/office/drawing/2014/main" id="{ADF7E724-A593-DE43-827E-E1DD42F16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07" name="Oval 19">
                  <a:extLst>
                    <a:ext uri="{FF2B5EF4-FFF2-40B4-BE49-F238E27FC236}">
                      <a16:creationId xmlns:a16="http://schemas.microsoft.com/office/drawing/2014/main" id="{6B5CD5DC-153E-D146-B159-7EA508DD8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08" name="Oval 20">
                  <a:extLst>
                    <a:ext uri="{FF2B5EF4-FFF2-40B4-BE49-F238E27FC236}">
                      <a16:creationId xmlns:a16="http://schemas.microsoft.com/office/drawing/2014/main" id="{F244675A-B038-D547-ABF8-6BEA6F52F3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09" name="Line 21">
                  <a:extLst>
                    <a:ext uri="{FF2B5EF4-FFF2-40B4-BE49-F238E27FC236}">
                      <a16:creationId xmlns:a16="http://schemas.microsoft.com/office/drawing/2014/main" id="{D85591C9-9814-2240-A0F7-9B1ADBCA0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10" name="Line 22">
                  <a:extLst>
                    <a:ext uri="{FF2B5EF4-FFF2-40B4-BE49-F238E27FC236}">
                      <a16:creationId xmlns:a16="http://schemas.microsoft.com/office/drawing/2014/main" id="{BFE3B46E-E1C7-D340-BA4E-C7D39B2111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99" name="Oval 23">
                <a:extLst>
                  <a:ext uri="{FF2B5EF4-FFF2-40B4-BE49-F238E27FC236}">
                    <a16:creationId xmlns:a16="http://schemas.microsoft.com/office/drawing/2014/main" id="{640BBD24-2647-F34E-A332-A749B8D78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0" name="Oval 24">
                <a:extLst>
                  <a:ext uri="{FF2B5EF4-FFF2-40B4-BE49-F238E27FC236}">
                    <a16:creationId xmlns:a16="http://schemas.microsoft.com/office/drawing/2014/main" id="{81AE70B2-214D-1E46-8A9F-F68C47624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1" name="Line 25">
                <a:extLst>
                  <a:ext uri="{FF2B5EF4-FFF2-40B4-BE49-F238E27FC236}">
                    <a16:creationId xmlns:a16="http://schemas.microsoft.com/office/drawing/2014/main" id="{6DEDF8A4-F228-B44F-8475-7FAAF61690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2" name="Line 26">
                <a:extLst>
                  <a:ext uri="{FF2B5EF4-FFF2-40B4-BE49-F238E27FC236}">
                    <a16:creationId xmlns:a16="http://schemas.microsoft.com/office/drawing/2014/main" id="{89391BE9-3C94-9445-9650-3DAC9BA248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3" name="Oval 27">
                <a:extLst>
                  <a:ext uri="{FF2B5EF4-FFF2-40B4-BE49-F238E27FC236}">
                    <a16:creationId xmlns:a16="http://schemas.microsoft.com/office/drawing/2014/main" id="{6B7D575C-6FF0-D74B-9862-47282F6EF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4" name="Oval 28">
                <a:extLst>
                  <a:ext uri="{FF2B5EF4-FFF2-40B4-BE49-F238E27FC236}">
                    <a16:creationId xmlns:a16="http://schemas.microsoft.com/office/drawing/2014/main" id="{32274309-00EC-D042-8E90-B5FF09DB5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05" name="Oval 29">
                <a:extLst>
                  <a:ext uri="{FF2B5EF4-FFF2-40B4-BE49-F238E27FC236}">
                    <a16:creationId xmlns:a16="http://schemas.microsoft.com/office/drawing/2014/main" id="{6DCB5479-6432-6740-98DD-29C97914B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82" name="Text Box 30">
              <a:extLst>
                <a:ext uri="{FF2B5EF4-FFF2-40B4-BE49-F238E27FC236}">
                  <a16:creationId xmlns:a16="http://schemas.microsoft.com/office/drawing/2014/main" id="{E9ED11CD-6ED4-F54E-817C-4BA7FF2A1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 Box 33">
                  <a:extLst>
                    <a:ext uri="{FF2B5EF4-FFF2-40B4-BE49-F238E27FC236}">
                      <a16:creationId xmlns:a16="http://schemas.microsoft.com/office/drawing/2014/main" id="{7EFD84F9-6553-6248-A005-84C76FBCD6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algn="ctr" rtl="1"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  <a:latin typeface="American Typewriter" panose="02090604020004020304" pitchFamily="18" charset="77"/>
                    <a:ea typeface="MS PGothic" charset="0"/>
                    <a:cs typeface="MS PGothic" charset="0"/>
                  </a:endParaRPr>
                </a:p>
              </p:txBody>
            </p:sp>
          </mc:Choice>
          <mc:Fallback xmlns="">
            <p:sp>
              <p:nvSpPr>
                <p:cNvPr id="183" name="Text Box 33">
                  <a:extLst>
                    <a:ext uri="{FF2B5EF4-FFF2-40B4-BE49-F238E27FC236}">
                      <a16:creationId xmlns:a16="http://schemas.microsoft.com/office/drawing/2014/main" id="{7EFD84F9-6553-6248-A005-84C76FBCD6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733800" y="2281535"/>
                  <a:ext cx="773113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AD699964-C330-3F46-9239-40B2B4106F91}"/>
                </a:ext>
              </a:extLst>
            </p:cNvPr>
            <p:cNvGrpSpPr/>
            <p:nvPr/>
          </p:nvGrpSpPr>
          <p:grpSpPr>
            <a:xfrm>
              <a:off x="1592760" y="4521200"/>
              <a:ext cx="2777473" cy="429825"/>
              <a:chOff x="2954668" y="6548979"/>
              <a:chExt cx="2777473" cy="42982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7978DDA-88B0-B648-97D6-6A020A962F27}"/>
                      </a:ext>
                    </a:extLst>
                  </p:cNvPr>
                  <p:cNvSpPr/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7978DDA-88B0-B648-97D6-6A020A962F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05267" y="6609472"/>
                    <a:ext cx="1226874" cy="36933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550263E6-1FF0-0C49-BD02-0773DD837221}"/>
                      </a:ext>
                    </a:extLst>
                  </p:cNvPr>
                  <p:cNvSpPr/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  <m:sub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oMath>
                    </a14:m>
                    <a:r>
                      <a:rPr lang="en-US" altLang="en-US" sz="1800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sz="18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550263E6-1FF0-0C49-BD02-0773DD83722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54668" y="6548979"/>
                    <a:ext cx="1232197" cy="36933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137CD7D6-5C15-5848-ADF8-AE29C74E5C40}"/>
                </a:ext>
              </a:extLst>
            </p:cNvPr>
            <p:cNvGrpSpPr/>
            <p:nvPr/>
          </p:nvGrpSpPr>
          <p:grpSpPr>
            <a:xfrm>
              <a:off x="2327392" y="2973687"/>
              <a:ext cx="3763273" cy="465505"/>
              <a:chOff x="1275984" y="5061802"/>
              <a:chExt cx="3763273" cy="46550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C45E3340-7406-C041-B2AE-2D21F72D2F9C}"/>
                      </a:ext>
                    </a:extLst>
                  </p:cNvPr>
                  <p:cNvSpPr/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C45E3340-7406-C041-B2AE-2D21F72D2F9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5984" y="5065642"/>
                    <a:ext cx="993542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960861D7-31D8-F640-9282-60ADD2310501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a14:m>
                    <a:r>
                      <a:rPr lang="en-US" altLang="en-US" dirty="0">
                        <a:solidFill>
                          <a:schemeClr val="tx1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id="{960861D7-31D8-F640-9282-60ADD23105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987450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266" b="-162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A2723443-9336-B94E-A079-244683F6D93A}"/>
              </a:ext>
            </a:extLst>
          </p:cNvPr>
          <p:cNvGrpSpPr/>
          <p:nvPr/>
        </p:nvGrpSpPr>
        <p:grpSpPr>
          <a:xfrm>
            <a:off x="736975" y="4850539"/>
            <a:ext cx="3301625" cy="483461"/>
            <a:chOff x="1447800" y="2069785"/>
            <a:chExt cx="3301625" cy="483461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997AF9B-DE06-E044-B1D9-EB3EB2264461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093C3FE-C9DB-9346-95FF-0161CC63BBE4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61C29F68-88A4-EC4F-A037-B766EB64D259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0" name="Rectangle 63">
                    <a:extLst>
                      <a:ext uri="{FF2B5EF4-FFF2-40B4-BE49-F238E27FC236}">
                        <a16:creationId xmlns:a16="http://schemas.microsoft.com/office/drawing/2014/main" id="{5805FDF2-34DB-9348-8CB2-BBFA86F435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0" name="Rectangle 63">
                    <a:extLst>
                      <a:ext uri="{FF2B5EF4-FFF2-40B4-BE49-F238E27FC236}">
                        <a16:creationId xmlns:a16="http://schemas.microsoft.com/office/drawing/2014/main" id="{5805FDF2-34DB-9348-8CB2-BBFA86F435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187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Rectangle 63">
                    <a:extLst>
                      <a:ext uri="{FF2B5EF4-FFF2-40B4-BE49-F238E27FC236}">
                        <a16:creationId xmlns:a16="http://schemas.microsoft.com/office/drawing/2014/main" id="{D3ADE392-E328-6B4A-812D-81EB4BB37A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1" name="Rectangle 63">
                    <a:extLst>
                      <a:ext uri="{FF2B5EF4-FFF2-40B4-BE49-F238E27FC236}">
                        <a16:creationId xmlns:a16="http://schemas.microsoft.com/office/drawing/2014/main" id="{D3ADE392-E328-6B4A-812D-81EB4BB37A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2" name="Rectangle 63">
                    <a:extLst>
                      <a:ext uri="{FF2B5EF4-FFF2-40B4-BE49-F238E27FC236}">
                        <a16:creationId xmlns:a16="http://schemas.microsoft.com/office/drawing/2014/main" id="{888CA62D-52CA-3541-B0D4-C272C530A42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2" name="Rectangle 63">
                    <a:extLst>
                      <a:ext uri="{FF2B5EF4-FFF2-40B4-BE49-F238E27FC236}">
                        <a16:creationId xmlns:a16="http://schemas.microsoft.com/office/drawing/2014/main" id="{888CA62D-52CA-3541-B0D4-C272C530A42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3" name="Rectangle 63">
                    <a:extLst>
                      <a:ext uri="{FF2B5EF4-FFF2-40B4-BE49-F238E27FC236}">
                        <a16:creationId xmlns:a16="http://schemas.microsoft.com/office/drawing/2014/main" id="{9C4DA51C-ED08-1148-9800-4239018682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3" name="Rectangle 63">
                    <a:extLst>
                      <a:ext uri="{FF2B5EF4-FFF2-40B4-BE49-F238E27FC236}">
                        <a16:creationId xmlns:a16="http://schemas.microsoft.com/office/drawing/2014/main" id="{9C4DA51C-ED08-1148-9800-4239018682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4" name="Rectangle 63">
                    <a:extLst>
                      <a:ext uri="{FF2B5EF4-FFF2-40B4-BE49-F238E27FC236}">
                        <a16:creationId xmlns:a16="http://schemas.microsoft.com/office/drawing/2014/main" id="{45EBFFF5-3880-1D4A-B315-9D4706B4E9F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4" name="Rectangle 63">
                    <a:extLst>
                      <a:ext uri="{FF2B5EF4-FFF2-40B4-BE49-F238E27FC236}">
                        <a16:creationId xmlns:a16="http://schemas.microsoft.com/office/drawing/2014/main" id="{45EBFFF5-3880-1D4A-B315-9D4706B4E9F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5" name="Rectangle 63">
                    <a:extLst>
                      <a:ext uri="{FF2B5EF4-FFF2-40B4-BE49-F238E27FC236}">
                        <a16:creationId xmlns:a16="http://schemas.microsoft.com/office/drawing/2014/main" id="{C952776A-D9D3-F64C-A420-6A1AC41082C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j-cs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3">
                    <a:extLst>
                      <a:ext uri="{FF2B5EF4-FFF2-40B4-BE49-F238E27FC236}">
                        <a16:creationId xmlns:a16="http://schemas.microsoft.com/office/drawing/2014/main" id="{B5939425-5ABE-ED4C-9A26-BAA3EBC2BF8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6" name="Rectangle 63">
                    <a:extLst>
                      <a:ext uri="{FF2B5EF4-FFF2-40B4-BE49-F238E27FC236}">
                        <a16:creationId xmlns:a16="http://schemas.microsoft.com/office/drawing/2014/main" id="{5FA2D217-38EE-7D49-8B2B-51B48A7C27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33CC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33CC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0033CC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226" name="Rectangle 63">
                    <a:extLst>
                      <a:ext uri="{FF2B5EF4-FFF2-40B4-BE49-F238E27FC236}">
                        <a16:creationId xmlns:a16="http://schemas.microsoft.com/office/drawing/2014/main" id="{5FA2D217-38EE-7D49-8B2B-51B48A7C277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BC146EB-82A6-FD4F-A501-56EF1D9C387D}"/>
              </a:ext>
            </a:extLst>
          </p:cNvPr>
          <p:cNvSpPr/>
          <p:nvPr/>
        </p:nvSpPr>
        <p:spPr bwMode="auto">
          <a:xfrm>
            <a:off x="152400" y="1016970"/>
            <a:ext cx="4497905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898B96ED-42BF-8D4C-8A65-9FF21C952B6F}"/>
                  </a:ext>
                </a:extLst>
              </p:cNvPr>
              <p:cNvSpPr/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en-U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b>
                          <m:sSubPr>
                            <m:ctrlP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alt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sub>
                    </m:sSub>
                    <m:r>
                      <a:rPr lang="en-US" alt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…(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)))</m:t>
                    </m:r>
                  </m:oMath>
                </a14:m>
                <a:r>
                  <a:rPr lang="en-US" altLang="en-US" sz="1800" dirty="0">
                    <a:solidFill>
                      <a:schemeClr val="tx1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898B96ED-42BF-8D4C-8A65-9FF21C952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037" y="4404154"/>
                <a:ext cx="1969963" cy="394210"/>
              </a:xfrm>
              <a:prstGeom prst="rect">
                <a:avLst/>
              </a:prstGeom>
              <a:blipFill>
                <a:blip r:embed="rId30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71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11">
            <a:extLst>
              <a:ext uri="{FF2B5EF4-FFF2-40B4-BE49-F238E27FC236}">
                <a16:creationId xmlns:a16="http://schemas.microsoft.com/office/drawing/2014/main" id="{CA5FECD9-878D-E544-A64D-BC7049A8D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076" y="412187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FA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6354322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5864836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4792459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5257800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FA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FA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FA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FA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FA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FAE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FAE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FAE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4926406" y="762208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714" cy="117"/>
                <a:chOff x="1964" y="1355"/>
                <a:chExt cx="714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2176"/>
                <a:ext cx="714" cy="117"/>
                <a:chOff x="1964" y="1355"/>
                <a:chExt cx="714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257E83B-3A92-5240-A779-50A9F4161259}"/>
                </a:ext>
              </a:extLst>
            </p:cNvPr>
            <p:cNvGrpSpPr/>
            <p:nvPr/>
          </p:nvGrpSpPr>
          <p:grpSpPr>
            <a:xfrm>
              <a:off x="2226900" y="3977453"/>
              <a:ext cx="2974056" cy="480384"/>
              <a:chOff x="1175492" y="6065568"/>
              <a:chExt cx="2974056" cy="4803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/>
                  <p:nvPr/>
                </p:nvSpPr>
                <p:spPr>
                  <a:xfrm>
                    <a:off x="1175492" y="6084287"/>
                    <a:ext cx="66922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altLang="en-US" b="0" i="1" smtClean="0">
                                  <a:solidFill>
                                    <a:srgbClr val="FF3FA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3FA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01088D3E-30F6-8841-B192-5F0E1A3F79E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75492" y="6084287"/>
                    <a:ext cx="669222" cy="461665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/>
                  <p:nvPr/>
                </p:nvSpPr>
                <p:spPr>
                  <a:xfrm>
                    <a:off x="3487444" y="6065568"/>
                    <a:ext cx="66210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en-US" b="0" i="1" smtClean="0">
                                <a:solidFill>
                                  <a:srgbClr val="FF3FAE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altLang="en-US" dirty="0">
                        <a:solidFill>
                          <a:srgbClr val="FF3FAE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rgbClr val="FF3FA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79488A89-AB02-2743-8D28-D85FB72B60F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7444" y="6065568"/>
                    <a:ext cx="662104" cy="461665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5473722" y="1019017"/>
                <a:ext cx="31733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en-US" b="1" i="1" smtClean="0">
                        <a:solidFill>
                          <a:srgbClr val="FF3FAE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b="1" dirty="0">
                    <a:solidFill>
                      <a:srgbClr val="FF3FAE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FF3FAE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722" y="1019017"/>
                <a:ext cx="3173369" cy="461665"/>
              </a:xfrm>
              <a:prstGeom prst="rect">
                <a:avLst/>
              </a:prstGeom>
              <a:blipFill>
                <a:blip r:embed="rId14"/>
                <a:stretch>
                  <a:fillRect t="-10811" r="-2000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 Box 11">
            <a:extLst>
              <a:ext uri="{FF2B5EF4-FFF2-40B4-BE49-F238E27FC236}">
                <a16:creationId xmlns:a16="http://schemas.microsoft.com/office/drawing/2014/main" id="{EA8B79D3-0970-5D4D-AD26-916A24F0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17" y="38100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B73BF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Hybrid 1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E12C134-A838-3843-AA13-1E198AFDAF09}"/>
              </a:ext>
            </a:extLst>
          </p:cNvPr>
          <p:cNvGrpSpPr/>
          <p:nvPr/>
        </p:nvGrpSpPr>
        <p:grpSpPr>
          <a:xfrm>
            <a:off x="1790463" y="6158665"/>
            <a:ext cx="2362200" cy="591948"/>
            <a:chOff x="6354322" y="6024394"/>
            <a:chExt cx="2362200" cy="591948"/>
          </a:xfrm>
        </p:grpSpPr>
        <p:sp>
          <p:nvSpPr>
            <p:cNvPr id="114" name="Rectangle 3">
              <a:extLst>
                <a:ext uri="{FF2B5EF4-FFF2-40B4-BE49-F238E27FC236}">
                  <a16:creationId xmlns:a16="http://schemas.microsoft.com/office/drawing/2014/main" id="{859C3371-3AC8-7B42-A04C-B443D6612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15" name="Text Box 6">
              <a:extLst>
                <a:ext uri="{FF2B5EF4-FFF2-40B4-BE49-F238E27FC236}">
                  <a16:creationId xmlns:a16="http://schemas.microsoft.com/office/drawing/2014/main" id="{20D94EA9-3CF1-3043-B72C-3BFBDF077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A61869A7-1BDF-AC4D-9FC1-9C0B894F5F5D}"/>
              </a:ext>
            </a:extLst>
          </p:cNvPr>
          <p:cNvGrpSpPr/>
          <p:nvPr/>
        </p:nvGrpSpPr>
        <p:grpSpPr>
          <a:xfrm>
            <a:off x="1300977" y="5623648"/>
            <a:ext cx="1983764" cy="517365"/>
            <a:chOff x="1524000" y="5609000"/>
            <a:chExt cx="1983764" cy="517365"/>
          </a:xfrm>
        </p:grpSpPr>
        <p:sp>
          <p:nvSpPr>
            <p:cNvPr id="117" name="AutoShape 9">
              <a:extLst>
                <a:ext uri="{FF2B5EF4-FFF2-40B4-BE49-F238E27FC236}">
                  <a16:creationId xmlns:a16="http://schemas.microsoft.com/office/drawing/2014/main" id="{F4B8E067-4259-264D-BEDB-BD59F99A9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 Box 5">
                  <a:extLst>
                    <a:ext uri="{FF2B5EF4-FFF2-40B4-BE49-F238E27FC236}">
                      <a16:creationId xmlns:a16="http://schemas.microsoft.com/office/drawing/2014/main" id="{5E6C026E-6559-FA4A-B84D-E403A7A41E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18" name="Text Box 5">
                  <a:extLst>
                    <a:ext uri="{FF2B5EF4-FFF2-40B4-BE49-F238E27FC236}">
                      <a16:creationId xmlns:a16="http://schemas.microsoft.com/office/drawing/2014/main" id="{5E6C026E-6559-FA4A-B84D-E403A7A41E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9" name="AutoShape 9">
              <a:extLst>
                <a:ext uri="{FF2B5EF4-FFF2-40B4-BE49-F238E27FC236}">
                  <a16:creationId xmlns:a16="http://schemas.microsoft.com/office/drawing/2014/main" id="{DDFE7747-9062-5E40-A0C0-3BAC7344C2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 Box 5">
                  <a:extLst>
                    <a:ext uri="{FF2B5EF4-FFF2-40B4-BE49-F238E27FC236}">
                      <a16:creationId xmlns:a16="http://schemas.microsoft.com/office/drawing/2014/main" id="{558E8BA8-FF6D-F547-A5E5-B63AF1E06D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0" name="Text Box 5">
                  <a:extLst>
                    <a:ext uri="{FF2B5EF4-FFF2-40B4-BE49-F238E27FC236}">
                      <a16:creationId xmlns:a16="http://schemas.microsoft.com/office/drawing/2014/main" id="{558E8BA8-FF6D-F547-A5E5-B63AF1E06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16"/>
                  <a:stretch>
                    <a:fillRect r="-1429" b="-1621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250A7CB-8061-9345-A24F-56FEB76D6FFF}"/>
              </a:ext>
            </a:extLst>
          </p:cNvPr>
          <p:cNvSpPr/>
          <p:nvPr/>
        </p:nvSpPr>
        <p:spPr bwMode="auto">
          <a:xfrm>
            <a:off x="228600" y="985783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C7019021-AFDE-4942-9EA5-52B0022983AA}"/>
              </a:ext>
            </a:extLst>
          </p:cNvPr>
          <p:cNvGrpSpPr/>
          <p:nvPr/>
        </p:nvGrpSpPr>
        <p:grpSpPr>
          <a:xfrm>
            <a:off x="693941" y="4620483"/>
            <a:ext cx="3301625" cy="483461"/>
            <a:chOff x="1447800" y="2069785"/>
            <a:chExt cx="3301625" cy="483461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8EFED6CD-75B5-FA4D-ACB6-E7990F295BE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3ADC5205-75D4-D947-A42E-7EF1809F41C1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F0034504-7789-964D-91E4-3801748C260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9" name="Rectangle 63">
                    <a:extLst>
                      <a:ext uri="{FF2B5EF4-FFF2-40B4-BE49-F238E27FC236}">
                        <a16:creationId xmlns:a16="http://schemas.microsoft.com/office/drawing/2014/main" id="{5FC5318F-DFA0-BD43-8261-4205B2027C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9" name="Rectangle 63">
                    <a:extLst>
                      <a:ext uri="{FF2B5EF4-FFF2-40B4-BE49-F238E27FC236}">
                        <a16:creationId xmlns:a16="http://schemas.microsoft.com/office/drawing/2014/main" id="{5FC5318F-DFA0-BD43-8261-4205B2027C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23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Rectangle 63">
                    <a:extLst>
                      <a:ext uri="{FF2B5EF4-FFF2-40B4-BE49-F238E27FC236}">
                        <a16:creationId xmlns:a16="http://schemas.microsoft.com/office/drawing/2014/main" id="{ACCD7BA7-7ADD-D144-89D8-F466FDBC834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0" name="Rectangle 63">
                    <a:extLst>
                      <a:ext uri="{FF2B5EF4-FFF2-40B4-BE49-F238E27FC236}">
                        <a16:creationId xmlns:a16="http://schemas.microsoft.com/office/drawing/2014/main" id="{ACCD7BA7-7ADD-D144-89D8-F466FDBC83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1" name="Rectangle 63">
                    <a:extLst>
                      <a:ext uri="{FF2B5EF4-FFF2-40B4-BE49-F238E27FC236}">
                        <a16:creationId xmlns:a16="http://schemas.microsoft.com/office/drawing/2014/main" id="{BE3C00C2-CEB3-4142-A3AC-841583E1DBA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1" name="Rectangle 63">
                    <a:extLst>
                      <a:ext uri="{FF2B5EF4-FFF2-40B4-BE49-F238E27FC236}">
                        <a16:creationId xmlns:a16="http://schemas.microsoft.com/office/drawing/2014/main" id="{BE3C00C2-CEB3-4142-A3AC-841583E1DBA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2" name="Rectangle 63">
                    <a:extLst>
                      <a:ext uri="{FF2B5EF4-FFF2-40B4-BE49-F238E27FC236}">
                        <a16:creationId xmlns:a16="http://schemas.microsoft.com/office/drawing/2014/main" id="{83110AFB-BEAA-7A42-97A7-53329CA10E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2" name="Rectangle 63">
                    <a:extLst>
                      <a:ext uri="{FF2B5EF4-FFF2-40B4-BE49-F238E27FC236}">
                        <a16:creationId xmlns:a16="http://schemas.microsoft.com/office/drawing/2014/main" id="{83110AFB-BEAA-7A42-97A7-53329CA10E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3" name="Rectangle 63">
                    <a:extLst>
                      <a:ext uri="{FF2B5EF4-FFF2-40B4-BE49-F238E27FC236}">
                        <a16:creationId xmlns:a16="http://schemas.microsoft.com/office/drawing/2014/main" id="{1B9A1FBA-2620-104A-A0ED-522C7631981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3" name="Rectangle 63">
                    <a:extLst>
                      <a:ext uri="{FF2B5EF4-FFF2-40B4-BE49-F238E27FC236}">
                        <a16:creationId xmlns:a16="http://schemas.microsoft.com/office/drawing/2014/main" id="{1B9A1FBA-2620-104A-A0ED-522C763198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6" name="Rectangle 63">
                    <a:extLst>
                      <a:ext uri="{FF2B5EF4-FFF2-40B4-BE49-F238E27FC236}">
                        <a16:creationId xmlns:a16="http://schemas.microsoft.com/office/drawing/2014/main" id="{742C64A3-EEFD-6A45-ACC4-0441B1DCCA0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B73BF3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6" name="Rectangle 63">
                    <a:extLst>
                      <a:ext uri="{FF2B5EF4-FFF2-40B4-BE49-F238E27FC236}">
                        <a16:creationId xmlns:a16="http://schemas.microsoft.com/office/drawing/2014/main" id="{742C64A3-EEFD-6A45-ACC4-0441B1DCCA0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7" name="Rectangle 63">
                    <a:extLst>
                      <a:ext uri="{FF2B5EF4-FFF2-40B4-BE49-F238E27FC236}">
                        <a16:creationId xmlns:a16="http://schemas.microsoft.com/office/drawing/2014/main" id="{DA4AF39F-923F-1E4A-86A4-02246C7474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B73BF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B73BF3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B73BF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B73BF3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B73BF3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47" name="Rectangle 63">
                    <a:extLst>
                      <a:ext uri="{FF2B5EF4-FFF2-40B4-BE49-F238E27FC236}">
                        <a16:creationId xmlns:a16="http://schemas.microsoft.com/office/drawing/2014/main" id="{DA4AF39F-923F-1E4A-86A4-02246C7474B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2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536FA82-00C0-F543-BB71-6BACEA9049E1}"/>
              </a:ext>
            </a:extLst>
          </p:cNvPr>
          <p:cNvGrpSpPr/>
          <p:nvPr/>
        </p:nvGrpSpPr>
        <p:grpSpPr>
          <a:xfrm>
            <a:off x="362547" y="731021"/>
            <a:ext cx="3763962" cy="3598436"/>
            <a:chOff x="2122488" y="2109788"/>
            <a:chExt cx="3763962" cy="3598436"/>
          </a:xfrm>
        </p:grpSpPr>
        <p:grpSp>
          <p:nvGrpSpPr>
            <p:cNvPr id="157" name="Group 3">
              <a:extLst>
                <a:ext uri="{FF2B5EF4-FFF2-40B4-BE49-F238E27FC236}">
                  <a16:creationId xmlns:a16="http://schemas.microsoft.com/office/drawing/2014/main" id="{78CA2C50-554A-1843-89FD-D09E56F2B7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3172986"/>
              <a:ext cx="3525837" cy="2535238"/>
              <a:chOff x="1487" y="1439"/>
              <a:chExt cx="2221" cy="1597"/>
            </a:xfrm>
          </p:grpSpPr>
          <p:sp>
            <p:nvSpPr>
              <p:cNvPr id="232" name="Oval 4">
                <a:extLst>
                  <a:ext uri="{FF2B5EF4-FFF2-40B4-BE49-F238E27FC236}">
                    <a16:creationId xmlns:a16="http://schemas.microsoft.com/office/drawing/2014/main" id="{81A9D03F-5330-9844-8A53-68101DFB0A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3" name="Oval 5">
                <a:extLst>
                  <a:ext uri="{FF2B5EF4-FFF2-40B4-BE49-F238E27FC236}">
                    <a16:creationId xmlns:a16="http://schemas.microsoft.com/office/drawing/2014/main" id="{19CF5ACF-0127-6E43-9B42-BDE112302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4" name="Line 6">
                <a:extLst>
                  <a:ext uri="{FF2B5EF4-FFF2-40B4-BE49-F238E27FC236}">
                    <a16:creationId xmlns:a16="http://schemas.microsoft.com/office/drawing/2014/main" id="{60F90576-5E2C-0549-92CB-E1A822B88F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5" name="Line 7">
                <a:extLst>
                  <a:ext uri="{FF2B5EF4-FFF2-40B4-BE49-F238E27FC236}">
                    <a16:creationId xmlns:a16="http://schemas.microsoft.com/office/drawing/2014/main" id="{75D03421-AADC-DE4D-88C5-AFD4B53DD2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236" name="Group 11">
                <a:extLst>
                  <a:ext uri="{FF2B5EF4-FFF2-40B4-BE49-F238E27FC236}">
                    <a16:creationId xmlns:a16="http://schemas.microsoft.com/office/drawing/2014/main" id="{96DD708C-4D0C-2043-B641-6C3D3A88EB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1449"/>
                <a:ext cx="714" cy="854"/>
                <a:chOff x="1964" y="618"/>
                <a:chExt cx="714" cy="854"/>
              </a:xfrm>
            </p:grpSpPr>
            <p:sp>
              <p:nvSpPr>
                <p:cNvPr id="250" name="Oval 12">
                  <a:extLst>
                    <a:ext uri="{FF2B5EF4-FFF2-40B4-BE49-F238E27FC236}">
                      <a16:creationId xmlns:a16="http://schemas.microsoft.com/office/drawing/2014/main" id="{6A3EC92E-AA16-2B4A-A95C-1B24FD4511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1" name="Oval 13">
                  <a:extLst>
                    <a:ext uri="{FF2B5EF4-FFF2-40B4-BE49-F238E27FC236}">
                      <a16:creationId xmlns:a16="http://schemas.microsoft.com/office/drawing/2014/main" id="{DD5C1A08-20D2-1C42-9D96-D86FA5FF01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2" name="Oval 14">
                  <a:extLst>
                    <a:ext uri="{FF2B5EF4-FFF2-40B4-BE49-F238E27FC236}">
                      <a16:creationId xmlns:a16="http://schemas.microsoft.com/office/drawing/2014/main" id="{88215371-BEFD-5245-809F-027BFC4FD5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3" name="Line 15">
                  <a:extLst>
                    <a:ext uri="{FF2B5EF4-FFF2-40B4-BE49-F238E27FC236}">
                      <a16:creationId xmlns:a16="http://schemas.microsoft.com/office/drawing/2014/main" id="{300D3871-CE74-E448-8699-8DB23EABBB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54" name="Line 16">
                  <a:extLst>
                    <a:ext uri="{FF2B5EF4-FFF2-40B4-BE49-F238E27FC236}">
                      <a16:creationId xmlns:a16="http://schemas.microsoft.com/office/drawing/2014/main" id="{D10D785C-C5BF-DD4B-9CD2-CFF0179320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237" name="Group 17">
                <a:extLst>
                  <a:ext uri="{FF2B5EF4-FFF2-40B4-BE49-F238E27FC236}">
                    <a16:creationId xmlns:a16="http://schemas.microsoft.com/office/drawing/2014/main" id="{B37D4F35-C065-724C-BEEA-F04AD08B09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56" y="1439"/>
                <a:ext cx="714" cy="854"/>
                <a:chOff x="1964" y="618"/>
                <a:chExt cx="714" cy="854"/>
              </a:xfrm>
            </p:grpSpPr>
            <p:sp>
              <p:nvSpPr>
                <p:cNvPr id="245" name="Oval 18">
                  <a:extLst>
                    <a:ext uri="{FF2B5EF4-FFF2-40B4-BE49-F238E27FC236}">
                      <a16:creationId xmlns:a16="http://schemas.microsoft.com/office/drawing/2014/main" id="{1AA064D7-4AAA-5649-9BA1-A04C8DF9BD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6" y="618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6" name="Oval 19">
                  <a:extLst>
                    <a:ext uri="{FF2B5EF4-FFF2-40B4-BE49-F238E27FC236}">
                      <a16:creationId xmlns:a16="http://schemas.microsoft.com/office/drawing/2014/main" id="{B28E1D15-4ED9-7543-A985-34E13D30F4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7" name="Oval 20">
                  <a:extLst>
                    <a:ext uri="{FF2B5EF4-FFF2-40B4-BE49-F238E27FC236}">
                      <a16:creationId xmlns:a16="http://schemas.microsoft.com/office/drawing/2014/main" id="{18F0740A-72CA-A046-A2B3-05325FF3ED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8" name="Line 21">
                  <a:extLst>
                    <a:ext uri="{FF2B5EF4-FFF2-40B4-BE49-F238E27FC236}">
                      <a16:creationId xmlns:a16="http://schemas.microsoft.com/office/drawing/2014/main" id="{17749FF3-7D44-8D41-BE6E-3EF3C9B69C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30" y="704"/>
                  <a:ext cx="265" cy="63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249" name="Line 22">
                  <a:extLst>
                    <a:ext uri="{FF2B5EF4-FFF2-40B4-BE49-F238E27FC236}">
                      <a16:creationId xmlns:a16="http://schemas.microsoft.com/office/drawing/2014/main" id="{067ED0E0-0254-264B-8495-168A9E32EA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58" y="712"/>
                  <a:ext cx="248" cy="6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238" name="Oval 23">
                <a:extLst>
                  <a:ext uri="{FF2B5EF4-FFF2-40B4-BE49-F238E27FC236}">
                    <a16:creationId xmlns:a16="http://schemas.microsoft.com/office/drawing/2014/main" id="{966BE056-84C9-624D-A49D-25D54C504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39" name="Oval 24">
                <a:extLst>
                  <a:ext uri="{FF2B5EF4-FFF2-40B4-BE49-F238E27FC236}">
                    <a16:creationId xmlns:a16="http://schemas.microsoft.com/office/drawing/2014/main" id="{69FF30AC-D7CC-D348-9B66-1C3E92D87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0" name="Line 25">
                <a:extLst>
                  <a:ext uri="{FF2B5EF4-FFF2-40B4-BE49-F238E27FC236}">
                    <a16:creationId xmlns:a16="http://schemas.microsoft.com/office/drawing/2014/main" id="{881F3841-0DD8-6843-A736-CB12CCFE9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1" name="Line 26">
                <a:extLst>
                  <a:ext uri="{FF2B5EF4-FFF2-40B4-BE49-F238E27FC236}">
                    <a16:creationId xmlns:a16="http://schemas.microsoft.com/office/drawing/2014/main" id="{69BAB2DB-7CBB-544C-9830-1BE783787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2" name="Oval 27">
                <a:extLst>
                  <a:ext uri="{FF2B5EF4-FFF2-40B4-BE49-F238E27FC236}">
                    <a16:creationId xmlns:a16="http://schemas.microsoft.com/office/drawing/2014/main" id="{B094CB8F-5A28-1245-B773-A748A478F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3" name="Oval 28">
                <a:extLst>
                  <a:ext uri="{FF2B5EF4-FFF2-40B4-BE49-F238E27FC236}">
                    <a16:creationId xmlns:a16="http://schemas.microsoft.com/office/drawing/2014/main" id="{3376E4EE-0208-8B42-8F40-281C2D31D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244" name="Oval 29">
                <a:extLst>
                  <a:ext uri="{FF2B5EF4-FFF2-40B4-BE49-F238E27FC236}">
                    <a16:creationId xmlns:a16="http://schemas.microsoft.com/office/drawing/2014/main" id="{EBED409C-06F9-A248-845F-60D297E8A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58" name="Text Box 30">
              <a:extLst>
                <a:ext uri="{FF2B5EF4-FFF2-40B4-BE49-F238E27FC236}">
                  <a16:creationId xmlns:a16="http://schemas.microsoft.com/office/drawing/2014/main" id="{873B08DC-1DF6-3D42-AB98-0F9E87033C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6BC38FC5-79B2-2E48-8B1B-D7ADD9DC6159}"/>
                    </a:ext>
                  </a:extLst>
                </p:cNvPr>
                <p:cNvSpPr/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en-US" alt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a14:m>
                  <a:r>
                    <a:rPr lang="en-US" altLang="en-US" sz="1800" dirty="0">
                      <a:solidFill>
                        <a:schemeClr val="tx1"/>
                      </a:solidFill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lang="en-US" sz="1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6BC38FC5-79B2-2E48-8B1B-D7ADD9DC61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3359" y="4581693"/>
                  <a:ext cx="1226874" cy="369332"/>
                </a:xfrm>
                <a:prstGeom prst="rect">
                  <a:avLst/>
                </a:prstGeom>
                <a:blipFill>
                  <a:blip r:embed="rId24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51AAD256-B607-244B-8526-45247724DB27}"/>
                </a:ext>
              </a:extLst>
            </p:cNvPr>
            <p:cNvGrpSpPr/>
            <p:nvPr/>
          </p:nvGrpSpPr>
          <p:grpSpPr>
            <a:xfrm>
              <a:off x="2760854" y="2965122"/>
              <a:ext cx="2874623" cy="470230"/>
              <a:chOff x="1709446" y="5053237"/>
              <a:chExt cx="2874623" cy="4702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54E6F885-4D1D-FF4B-8247-82331403CD27}"/>
                      </a:ext>
                    </a:extLst>
                  </p:cNvPr>
                  <p:cNvSpPr/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en-US" i="1">
                                  <a:solidFill>
                                    <a:srgbClr val="B73BF3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54E6F885-4D1D-FF4B-8247-82331403CD2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09446" y="5053237"/>
                    <a:ext cx="539378" cy="461665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77EBCB9B-913D-A341-830F-667D9C55A3E4}"/>
                      </a:ext>
                    </a:extLst>
                  </p:cNvPr>
                  <p:cNvSpPr/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srgbClr val="B73BF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altLang="en-US" dirty="0">
                        <a:solidFill>
                          <a:srgbClr val="B73BF3"/>
                        </a:solidFill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lang="en-US" dirty="0">
                      <a:solidFill>
                        <a:srgbClr val="B73BF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77EBCB9B-913D-A341-830F-667D9C55A3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51807" y="5061802"/>
                    <a:ext cx="532262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FA96E5BF-9407-C04C-A24C-EDDE2F49F203}"/>
                  </a:ext>
                </a:extLst>
              </p:cNvPr>
              <p:cNvSpPr/>
              <p:nvPr/>
            </p:nvSpPr>
            <p:spPr>
              <a:xfrm>
                <a:off x="909863" y="987830"/>
                <a:ext cx="3133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B73BF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B73BF3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FA96E5BF-9407-C04C-A24C-EDDE2F49F2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63" y="987830"/>
                <a:ext cx="3133294" cy="461665"/>
              </a:xfrm>
              <a:prstGeom prst="rect">
                <a:avLst/>
              </a:prstGeom>
              <a:blipFill>
                <a:blip r:embed="rId27"/>
                <a:stretch>
                  <a:fillRect t="-10526" r="-201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FE8385EA-AF41-1040-A350-736A88480A68}"/>
                  </a:ext>
                </a:extLst>
              </p:cNvPr>
              <p:cNvSpPr/>
              <p:nvPr/>
            </p:nvSpPr>
            <p:spPr>
              <a:xfrm>
                <a:off x="5945495" y="2660337"/>
                <a:ext cx="6692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altLang="en-US" i="1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altLang="en-US" b="0" i="1" smtClean="0">
                              <a:solidFill>
                                <a:srgbClr val="FF3FA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3FAE"/>
                  </a:solidFill>
                </a:endParaRPr>
              </a:p>
            </p:txBody>
          </p:sp>
        </mc:Choice>
        <mc:Fallback xmlns=""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FE8385EA-AF41-1040-A350-736A88480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495" y="2660337"/>
                <a:ext cx="669222" cy="461665"/>
              </a:xfrm>
              <a:prstGeom prst="rect">
                <a:avLst/>
              </a:prstGeom>
              <a:blipFill>
                <a:blip r:embed="rId2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8280621" y="2591755"/>
                <a:ext cx="6621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en-US" i="1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en-US" b="0" i="1" smtClean="0">
                            <a:solidFill>
                              <a:srgbClr val="FF3FAE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solidFill>
                      <a:srgbClr val="FF3FAE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FAE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621" y="2591755"/>
                <a:ext cx="662104" cy="461665"/>
              </a:xfrm>
              <a:prstGeom prst="rect">
                <a:avLst/>
              </a:prstGeom>
              <a:blipFill>
                <a:blip r:embed="rId29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2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1263" y="111079"/>
                <a:ext cx="40386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The random world:</a:t>
                </a:r>
              </a:p>
              <a:p>
                <a:pPr lvl="0" algn="ctr">
                  <a:defRPr/>
                </a:pPr>
                <a:r>
                  <a:rPr lang="en-US" baseline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lang="en-US" i="1" baseline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baseline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51263" y="111079"/>
                <a:ext cx="4038600" cy="830997"/>
              </a:xfrm>
              <a:prstGeom prst="rect">
                <a:avLst/>
              </a:prstGeom>
              <a:blipFill>
                <a:blip r:embed="rId3"/>
                <a:stretch>
                  <a:fillRect t="-5970" b="-134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6354322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5864836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4792459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5257800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7" name="Oval 4">
            <a:extLst>
              <a:ext uri="{FF2B5EF4-FFF2-40B4-BE49-F238E27FC236}">
                <a16:creationId xmlns:a16="http://schemas.microsoft.com/office/drawing/2014/main" id="{CA048E65-2242-CA41-9537-5A54BAA6F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7790" y="4235301"/>
            <a:ext cx="161925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38" name="Oval 5">
            <a:extLst>
              <a:ext uri="{FF2B5EF4-FFF2-40B4-BE49-F238E27FC236}">
                <a16:creationId xmlns:a16="http://schemas.microsoft.com/office/drawing/2014/main" id="{24765CA8-A361-7447-ADB0-F3A03D8D5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3878" y="4235301"/>
            <a:ext cx="161925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39" name="Oval 23">
            <a:extLst>
              <a:ext uri="{FF2B5EF4-FFF2-40B4-BE49-F238E27FC236}">
                <a16:creationId xmlns:a16="http://schemas.microsoft.com/office/drawing/2014/main" id="{4C0CB7C5-8D21-E94F-9B80-3652A9BA2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678" y="4251176"/>
            <a:ext cx="158750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0" name="Oval 24">
            <a:extLst>
              <a:ext uri="{FF2B5EF4-FFF2-40B4-BE49-F238E27FC236}">
                <a16:creationId xmlns:a16="http://schemas.microsoft.com/office/drawing/2014/main" id="{A1F95A60-E05D-4147-AA73-D1110B2C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878" y="4251176"/>
            <a:ext cx="158750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1" name="Oval 27">
            <a:extLst>
              <a:ext uri="{FF2B5EF4-FFF2-40B4-BE49-F238E27FC236}">
                <a16:creationId xmlns:a16="http://schemas.microsoft.com/office/drawing/2014/main" id="{4D7A6E13-44E7-ED48-BF47-D3EB3E91D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765" y="4292451"/>
            <a:ext cx="84137" cy="123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2" name="Oval 28">
            <a:extLst>
              <a:ext uri="{FF2B5EF4-FFF2-40B4-BE49-F238E27FC236}">
                <a16:creationId xmlns:a16="http://schemas.microsoft.com/office/drawing/2014/main" id="{8B1E86AC-201A-0D40-BBEB-0A69E5BDF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378" y="4292451"/>
            <a:ext cx="84137" cy="123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43" name="Oval 29">
            <a:extLst>
              <a:ext uri="{FF2B5EF4-FFF2-40B4-BE49-F238E27FC236}">
                <a16:creationId xmlns:a16="http://schemas.microsoft.com/office/drawing/2014/main" id="{7EC71949-F99B-5D49-8D9B-A3692B7B1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8878" y="4292451"/>
            <a:ext cx="84137" cy="1238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23" name="Text Box 11">
            <a:extLst>
              <a:ext uri="{FF2B5EF4-FFF2-40B4-BE49-F238E27FC236}">
                <a16:creationId xmlns:a16="http://schemas.microsoft.com/office/drawing/2014/main" id="{94A91DF8-F566-7443-BB78-783A5EB3C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663" y="2654695"/>
            <a:ext cx="4038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E15FD059-E499-AA4C-A8B8-54C53DF05A7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952926" y="3867943"/>
                <a:ext cx="7173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1" name="Rectangle 63">
                <a:extLst>
                  <a:ext uri="{FF2B5EF4-FFF2-40B4-BE49-F238E27FC236}">
                    <a16:creationId xmlns:a16="http://schemas.microsoft.com/office/drawing/2014/main" id="{E15FD059-E499-AA4C-A8B8-54C53DF0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26" y="3867943"/>
                <a:ext cx="717376" cy="378039"/>
              </a:xfrm>
              <a:prstGeom prst="rect">
                <a:avLst/>
              </a:prstGeom>
              <a:blipFill>
                <a:blip r:embed="rId13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8578B5F-8802-674F-BE69-BC2B95AC6D8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27362" y="3854420"/>
                <a:ext cx="7173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2" name="Rectangle 63">
                <a:extLst>
                  <a:ext uri="{FF2B5EF4-FFF2-40B4-BE49-F238E27FC236}">
                    <a16:creationId xmlns:a16="http://schemas.microsoft.com/office/drawing/2014/main" id="{E8578B5F-8802-674F-BE69-BC2B95AC6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362" y="3854420"/>
                <a:ext cx="717376" cy="378039"/>
              </a:xfrm>
              <a:prstGeom prst="rect">
                <a:avLst/>
              </a:prstGeom>
              <a:blipFill>
                <a:blip r:embed="rId14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DC82729A-1E7D-1F47-AE2B-C1250D18DE37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8261477" y="3804705"/>
                <a:ext cx="7173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sSup>
                          <m:sSup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3" name="Rectangle 63">
                <a:extLst>
                  <a:ext uri="{FF2B5EF4-FFF2-40B4-BE49-F238E27FC236}">
                    <a16:creationId xmlns:a16="http://schemas.microsoft.com/office/drawing/2014/main" id="{DC82729A-1E7D-1F47-AE2B-C1250D18D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477" y="3804705"/>
                <a:ext cx="717376" cy="378039"/>
              </a:xfrm>
              <a:prstGeom prst="rect">
                <a:avLst/>
              </a:prstGeom>
              <a:blipFill>
                <a:blip r:embed="rId15"/>
                <a:stretch>
                  <a:fillRect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8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1790463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1300977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42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228600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693941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362547" y="762208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/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  <a:blipFill>
                  <a:blip r:embed="rId13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  <m:r>
                      <a:rPr lang="en-US" altLang="en-US" b="1" i="1" smtClean="0">
                        <a:solidFill>
                          <a:srgbClr val="FF3D68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  <a:blipFill>
                <a:blip r:embed="rId14"/>
                <a:stretch>
                  <a:fillRect t="-10256" r="-206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  <a:blipFill>
                <a:blip r:embed="rId1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3">
            <a:extLst>
              <a:ext uri="{FF2B5EF4-FFF2-40B4-BE49-F238E27FC236}">
                <a16:creationId xmlns:a16="http://schemas.microsoft.com/office/drawing/2014/main" id="{B3C24EAE-258A-0741-BDDA-2C8D6291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2" name="Oval 20">
            <a:extLst>
              <a:ext uri="{FF2B5EF4-FFF2-40B4-BE49-F238E27FC236}">
                <a16:creationId xmlns:a16="http://schemas.microsoft.com/office/drawing/2014/main" id="{BDFFA9E1-97D9-FF46-9BEB-487CA542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2998787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3" name="Oval 13">
            <a:extLst>
              <a:ext uri="{FF2B5EF4-FFF2-40B4-BE49-F238E27FC236}">
                <a16:creationId xmlns:a16="http://schemas.microsoft.com/office/drawing/2014/main" id="{45D764E7-D5BC-5E41-89CA-36EB4B64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017F9989-5FF8-6946-AA2E-0A53C2A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2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5" name="Text Box 11">
            <a:extLst>
              <a:ext uri="{FF2B5EF4-FFF2-40B4-BE49-F238E27FC236}">
                <a16:creationId xmlns:a16="http://schemas.microsoft.com/office/drawing/2014/main" id="{D2C8E97D-D504-4F45-ABBB-2E3AAD532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231846"/>
            <a:ext cx="4038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Are the hybrids efficiently computable?</a:t>
            </a:r>
          </a:p>
        </p:txBody>
      </p:sp>
      <p:sp>
        <p:nvSpPr>
          <p:cNvPr id="106" name="Text Box 11">
            <a:extLst>
              <a:ext uri="{FF2B5EF4-FFF2-40B4-BE49-F238E27FC236}">
                <a16:creationId xmlns:a16="http://schemas.microsoft.com/office/drawing/2014/main" id="{7E4A4C14-EAAE-854C-910D-BDEBC741E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3314105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Yes! Lazy Evaluation.</a:t>
            </a:r>
          </a:p>
        </p:txBody>
      </p:sp>
    </p:spTree>
    <p:extLst>
      <p:ext uri="{BB962C8B-B14F-4D97-AF65-F5344CB8AC3E}">
        <p14:creationId xmlns:p14="http://schemas.microsoft.com/office/powerpoint/2010/main" val="34176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217" y="412187"/>
                <a:ext cx="4038600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F08E13CA-2CB4-F04F-83F0-79CBD9691C82}"/>
              </a:ext>
            </a:extLst>
          </p:cNvPr>
          <p:cNvGrpSpPr/>
          <p:nvPr/>
        </p:nvGrpSpPr>
        <p:grpSpPr>
          <a:xfrm>
            <a:off x="1790463" y="6189852"/>
            <a:ext cx="2362200" cy="591948"/>
            <a:chOff x="6354322" y="6024394"/>
            <a:chExt cx="2362200" cy="591948"/>
          </a:xfrm>
        </p:grpSpPr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5E0322FF-DD9F-3C4A-8032-62EF0F596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322" y="6024394"/>
              <a:ext cx="533398" cy="5919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43" name="Text Box 6">
              <a:extLst>
                <a:ext uri="{FF2B5EF4-FFF2-40B4-BE49-F238E27FC236}">
                  <a16:creationId xmlns:a16="http://schemas.microsoft.com/office/drawing/2014/main" id="{3D8764D0-4460-F84F-800B-77E9468950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30522" y="612950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 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1822620-F29C-EB40-BB1A-F953E0FA44F0}"/>
              </a:ext>
            </a:extLst>
          </p:cNvPr>
          <p:cNvGrpSpPr/>
          <p:nvPr/>
        </p:nvGrpSpPr>
        <p:grpSpPr>
          <a:xfrm>
            <a:off x="1300977" y="5654835"/>
            <a:ext cx="1983764" cy="517365"/>
            <a:chOff x="1524000" y="5609000"/>
            <a:chExt cx="1983764" cy="517365"/>
          </a:xfrm>
        </p:grpSpPr>
        <p:sp>
          <p:nvSpPr>
            <p:cNvPr id="62" name="AutoShape 9">
              <a:extLst>
                <a:ext uri="{FF2B5EF4-FFF2-40B4-BE49-F238E27FC236}">
                  <a16:creationId xmlns:a16="http://schemas.microsoft.com/office/drawing/2014/main" id="{B64D9BF3-D329-E84A-BC9D-B73C54321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3815" y="5652733"/>
              <a:ext cx="101650" cy="434862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 Box 5">
                  <a:extLst>
                    <a:ext uri="{FF2B5EF4-FFF2-40B4-BE49-F238E27FC236}">
                      <a16:creationId xmlns:a16="http://schemas.microsoft.com/office/drawing/2014/main" id="{DB124386-2004-4D49-8A1C-61F507E73B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24000" y="5664700"/>
                  <a:ext cx="44242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AutoShape 9">
              <a:extLst>
                <a:ext uri="{FF2B5EF4-FFF2-40B4-BE49-F238E27FC236}">
                  <a16:creationId xmlns:a16="http://schemas.microsoft.com/office/drawing/2014/main" id="{CC7FE938-C782-5E49-9A69-A20EFA9E3E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60735" y="5664699"/>
              <a:ext cx="86149" cy="461665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 Box 5">
                  <a:extLst>
                    <a:ext uri="{FF2B5EF4-FFF2-40B4-BE49-F238E27FC236}">
                      <a16:creationId xmlns:a16="http://schemas.microsoft.com/office/drawing/2014/main" id="{C30DB248-7060-3D4A-9260-14965D24E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629895" y="5609000"/>
                  <a:ext cx="877869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429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228600" y="1016970"/>
            <a:ext cx="4199142" cy="4475781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693941" y="4651670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362547" y="762208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/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6900" y="3996172"/>
                  <a:ext cx="629916" cy="479940"/>
                </a:xfrm>
                <a:prstGeom prst="rect">
                  <a:avLst/>
                </a:prstGeom>
                <a:blipFill>
                  <a:blip r:embed="rId13"/>
                  <a:stretch>
                    <a:fillRect b="-51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/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  <m:r>
                      <a:rPr lang="en-US" altLang="en-US" b="1" i="1" smtClean="0">
                        <a:solidFill>
                          <a:srgbClr val="FF3D68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b="1" dirty="0">
                    <a:solidFill>
                      <a:srgbClr val="FF3D68"/>
                    </a:solidFill>
                  </a:rPr>
                  <a:t> are random </a:t>
                </a:r>
              </a:p>
            </p:txBody>
          </p:sp>
        </mc:Choice>
        <mc:Fallback xmlns=""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3BF56D6D-DA94-FF4B-B74D-3347D55BA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863" y="1019017"/>
                <a:ext cx="3060518" cy="479940"/>
              </a:xfrm>
              <a:prstGeom prst="rect">
                <a:avLst/>
              </a:prstGeom>
              <a:blipFill>
                <a:blip r:embed="rId14"/>
                <a:stretch>
                  <a:fillRect t="-10256" r="-2066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762" y="2591755"/>
                <a:ext cx="629916" cy="478208"/>
              </a:xfrm>
              <a:prstGeom prst="rect">
                <a:avLst/>
              </a:prstGeom>
              <a:blipFill>
                <a:blip r:embed="rId15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3">
            <a:extLst>
              <a:ext uri="{FF2B5EF4-FFF2-40B4-BE49-F238E27FC236}">
                <a16:creationId xmlns:a16="http://schemas.microsoft.com/office/drawing/2014/main" id="{B3C24EAE-258A-0741-BDDA-2C8D6291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2" name="Oval 20">
            <a:extLst>
              <a:ext uri="{FF2B5EF4-FFF2-40B4-BE49-F238E27FC236}">
                <a16:creationId xmlns:a16="http://schemas.microsoft.com/office/drawing/2014/main" id="{BDFFA9E1-97D9-FF46-9BEB-487CA542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2998787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3" name="Oval 13">
            <a:extLst>
              <a:ext uri="{FF2B5EF4-FFF2-40B4-BE49-F238E27FC236}">
                <a16:creationId xmlns:a16="http://schemas.microsoft.com/office/drawing/2014/main" id="{45D764E7-D5BC-5E41-89CA-36EB4B64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017F9989-5FF8-6946-AA2E-0A53C2A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2" y="3014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5" name="Text Box 11">
            <a:extLst>
              <a:ext uri="{FF2B5EF4-FFF2-40B4-BE49-F238E27FC236}">
                <a16:creationId xmlns:a16="http://schemas.microsoft.com/office/drawing/2014/main" id="{D2C8E97D-D504-4F45-ABBB-2E3AAD532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672" y="2923310"/>
            <a:ext cx="4038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By a hybrid argument: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">
                <a:extLst>
                  <a:ext uri="{FF2B5EF4-FFF2-40B4-BE49-F238E27FC236}">
                    <a16:creationId xmlns:a16="http://schemas.microsoft.com/office/drawing/2014/main" id="{500B8A97-A050-9E4E-82C0-960E92E522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1498957"/>
                <a:ext cx="4636098" cy="476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Pr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[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←</m:t>
                    </m:r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  <m:sSup>
                      <m:sSup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p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𝑓</m:t>
                        </m:r>
                      </m:sup>
                    </m:sSup>
                    <m:d>
                      <m:d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baseline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]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">
                <a:extLst>
                  <a:ext uri="{FF2B5EF4-FFF2-40B4-BE49-F238E27FC236}">
                    <a16:creationId xmlns:a16="http://schemas.microsoft.com/office/drawing/2014/main" id="{500B8A97-A050-9E4E-82C0-960E92E52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1498957"/>
                <a:ext cx="4636098" cy="476541"/>
              </a:xfrm>
              <a:prstGeom prst="rect">
                <a:avLst/>
              </a:prstGeom>
              <a:blipFill>
                <a:blip r:embed="rId16"/>
                <a:stretch>
                  <a:fillRect l="-2186" t="-7895" b="-263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11">
                <a:extLst>
                  <a:ext uri="{FF2B5EF4-FFF2-40B4-BE49-F238E27FC236}">
                    <a16:creationId xmlns:a16="http://schemas.microsoft.com/office/drawing/2014/main" id="{9FB19F16-3212-0241-9A40-BC0D064B8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2114259"/>
                <a:ext cx="46360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know: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ℓ</m:t>
                        </m:r>
                      </m:sub>
                    </m:sSub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3" name="Text Box 11">
                <a:extLst>
                  <a:ext uri="{FF2B5EF4-FFF2-40B4-BE49-F238E27FC236}">
                    <a16:creationId xmlns:a16="http://schemas.microsoft.com/office/drawing/2014/main" id="{9FB19F16-3212-0241-9A40-BC0D064B8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2114259"/>
                <a:ext cx="4636098" cy="461665"/>
              </a:xfrm>
              <a:prstGeom prst="rect">
                <a:avLst/>
              </a:prstGeom>
              <a:blipFill>
                <a:blip r:embed="rId17"/>
                <a:stretch>
                  <a:fillRect l="-2186" t="-10526"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E47D28A-A6D1-A44B-BEF7-079DC1667D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3581400"/>
                <a:ext cx="46360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</m:t>
                    </m:r>
                  </m:oMath>
                </a14:m>
                <a:r>
                  <a:rPr lang="en-US" i="1" baseline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b="0" i="1" baseline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endParaRPr kumimoji="0" 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E47D28A-A6D1-A44B-BEF7-079DC1667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3581400"/>
                <a:ext cx="4636098" cy="461665"/>
              </a:xfrm>
              <a:prstGeom prst="rect">
                <a:avLst/>
              </a:prstGeom>
              <a:blipFill>
                <a:blip r:embed="rId18"/>
                <a:stretch>
                  <a:fillRect l="-2186" t="-13514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97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Recall: Pseudorandom Generators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00636CD1-13E9-0248-BFD7-253641262323}"/>
              </a:ext>
            </a:extLst>
          </p:cNvPr>
          <p:cNvSpPr>
            <a:spLocks/>
          </p:cNvSpPr>
          <p:nvPr/>
        </p:nvSpPr>
        <p:spPr bwMode="auto">
          <a:xfrm>
            <a:off x="609600" y="2962672"/>
            <a:ext cx="85344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en-US" altLang="en-US" b="1" dirty="0">
                <a:solidFill>
                  <a:srgbClr val="0033CC"/>
                </a:solidFill>
                <a:cs typeface="Arial" charset="0"/>
              </a:rPr>
              <a:t>PLUS: </a:t>
            </a:r>
            <a:r>
              <a:rPr lang="en-US" altLang="en-US" dirty="0">
                <a:cs typeface="Arial" charset="0"/>
              </a:rPr>
              <a:t>Can be used to encrypt arbitrarily long message or even many messages.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373472AD-AC97-9E40-A8AB-DE2D68CACCCA}"/>
              </a:ext>
            </a:extLst>
          </p:cNvPr>
          <p:cNvSpPr>
            <a:spLocks/>
          </p:cNvSpPr>
          <p:nvPr/>
        </p:nvSpPr>
        <p:spPr bwMode="auto">
          <a:xfrm>
            <a:off x="609600" y="4038600"/>
            <a:ext cx="81534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MINUS</a:t>
            </a:r>
            <a:r>
              <a:rPr lang="en-US" altLang="en-US" sz="2400" b="1" dirty="0">
                <a:cs typeface="Arial" charset="0"/>
              </a:rPr>
              <a:t>: </a:t>
            </a:r>
            <a:r>
              <a:rPr lang="en-US" altLang="en-US" sz="2400" dirty="0">
                <a:cs typeface="Arial" charset="0"/>
              </a:rPr>
              <a:t>Alice and Bob have to keep their states in perfect synchrony. They cannot transmit simultaneously.</a:t>
            </a: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5A8331AC-01DF-7E47-B861-09BBB5AAA1CA}"/>
              </a:ext>
            </a:extLst>
          </p:cNvPr>
          <p:cNvSpPr>
            <a:spLocks/>
          </p:cNvSpPr>
          <p:nvPr/>
        </p:nvSpPr>
        <p:spPr bwMode="auto">
          <a:xfrm>
            <a:off x="914400" y="5181600"/>
            <a:ext cx="81534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solidFill>
                  <a:srgbClr val="FF0000"/>
                </a:solidFill>
                <a:cs typeface="Arial" charset="0"/>
              </a:rPr>
              <a:t>IF NOT: </a:t>
            </a:r>
            <a:br>
              <a:rPr lang="en-US" altLang="en-US" dirty="0">
                <a:cs typeface="Arial" charset="0"/>
              </a:rPr>
            </a:br>
            <a:r>
              <a:rPr lang="en-US" altLang="en-US" sz="2400" dirty="0">
                <a:cs typeface="Arial" charset="0"/>
              </a:rPr>
              <a:t>Correctness goes down the drain, so does security.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168B00-2EDA-483F-8AF6-D2267D4D21B9}"/>
              </a:ext>
            </a:extLst>
          </p:cNvPr>
          <p:cNvSpPr>
            <a:spLocks/>
          </p:cNvSpPr>
          <p:nvPr/>
        </p:nvSpPr>
        <p:spPr bwMode="auto">
          <a:xfrm>
            <a:off x="609600" y="1971042"/>
            <a:ext cx="8153400" cy="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Courier New" panose="02070309020205020404" pitchFamily="49" charset="0"/>
              <a:buChar char="o"/>
            </a:pPr>
            <a:r>
              <a:rPr lang="en-US" altLang="en-US" dirty="0">
                <a:cs typeface="Arial" charset="0"/>
              </a:rPr>
              <a:t>Allow us to generate long pseudorandom string from short seed.</a:t>
            </a:r>
            <a:endParaRPr lang="en-US" alt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3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872" y="2578913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 Box 11">
                <a:extLst>
                  <a:ext uri="{FF2B5EF4-FFF2-40B4-BE49-F238E27FC236}">
                    <a16:creationId xmlns:a16="http://schemas.microsoft.com/office/drawing/2014/main" id="{CA5FECD9-878D-E544-A64D-BC7049A8D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872" y="2578913"/>
                <a:ext cx="4038600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ectangle 124">
            <a:extLst>
              <a:ext uri="{FF2B5EF4-FFF2-40B4-BE49-F238E27FC236}">
                <a16:creationId xmlns:a16="http://schemas.microsoft.com/office/drawing/2014/main" id="{FAF00DC7-7A22-9D46-A809-54976E195163}"/>
              </a:ext>
            </a:extLst>
          </p:cNvPr>
          <p:cNvSpPr/>
          <p:nvPr/>
        </p:nvSpPr>
        <p:spPr bwMode="auto">
          <a:xfrm>
            <a:off x="76199" y="3059024"/>
            <a:ext cx="4535037" cy="3697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DDFAAD9-2942-ED4A-A6B7-34A8FEAEB1DD}"/>
              </a:ext>
            </a:extLst>
          </p:cNvPr>
          <p:cNvGrpSpPr/>
          <p:nvPr/>
        </p:nvGrpSpPr>
        <p:grpSpPr>
          <a:xfrm>
            <a:off x="693941" y="5915883"/>
            <a:ext cx="3301625" cy="483461"/>
            <a:chOff x="1447800" y="2069785"/>
            <a:chExt cx="3301625" cy="483461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C05A5397-D968-E04B-91A4-DE978A3C26CD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C30A4F93-8906-584C-A4ED-A0C9CED862B7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26348A6F-470C-3748-B7D7-4DC2E2BBBAB3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0" name="Rectangle 63">
                    <a:extLst>
                      <a:ext uri="{FF2B5EF4-FFF2-40B4-BE49-F238E27FC236}">
                        <a16:creationId xmlns:a16="http://schemas.microsoft.com/office/drawing/2014/main" id="{F81AE513-A7A5-7345-A77E-C4361B73A24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1" name="Rectangle 63">
                    <a:extLst>
                      <a:ext uri="{FF2B5EF4-FFF2-40B4-BE49-F238E27FC236}">
                        <a16:creationId xmlns:a16="http://schemas.microsoft.com/office/drawing/2014/main" id="{729AAEAB-0376-0741-8F51-6C54B4F4F9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63">
                    <a:extLst>
                      <a:ext uri="{FF2B5EF4-FFF2-40B4-BE49-F238E27FC236}">
                        <a16:creationId xmlns:a16="http://schemas.microsoft.com/office/drawing/2014/main" id="{93471FA3-557E-2F48-BE03-5FD41826DE1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3" name="Rectangle 63">
                    <a:extLst>
                      <a:ext uri="{FF2B5EF4-FFF2-40B4-BE49-F238E27FC236}">
                        <a16:creationId xmlns:a16="http://schemas.microsoft.com/office/drawing/2014/main" id="{2023817E-5117-6E43-B94C-E01CF68F51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4" name="Rectangle 63">
                    <a:extLst>
                      <a:ext uri="{FF2B5EF4-FFF2-40B4-BE49-F238E27FC236}">
                        <a16:creationId xmlns:a16="http://schemas.microsoft.com/office/drawing/2014/main" id="{A8EE2827-322B-A848-B1D8-FA615432B3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5" name="Rectangle 63">
                    <a:extLst>
                      <a:ext uri="{FF2B5EF4-FFF2-40B4-BE49-F238E27FC236}">
                        <a16:creationId xmlns:a16="http://schemas.microsoft.com/office/drawing/2014/main" id="{41482796-E7B2-F84C-BD50-3D02AAB48E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136" name="Rectangle 63">
                    <a:extLst>
                      <a:ext uri="{FF2B5EF4-FFF2-40B4-BE49-F238E27FC236}">
                        <a16:creationId xmlns:a16="http://schemas.microsoft.com/office/drawing/2014/main" id="{650691BF-8379-B44D-9484-3317A839824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FEF8158-0155-C340-BC7F-93B6B52CD549}"/>
              </a:ext>
            </a:extLst>
          </p:cNvPr>
          <p:cNvGrpSpPr/>
          <p:nvPr/>
        </p:nvGrpSpPr>
        <p:grpSpPr>
          <a:xfrm>
            <a:off x="362547" y="2026421"/>
            <a:ext cx="3763962" cy="3598435"/>
            <a:chOff x="2122488" y="2109788"/>
            <a:chExt cx="3763962" cy="3598435"/>
          </a:xfrm>
        </p:grpSpPr>
        <p:grpSp>
          <p:nvGrpSpPr>
            <p:cNvPr id="144" name="Group 3">
              <a:extLst>
                <a:ext uri="{FF2B5EF4-FFF2-40B4-BE49-F238E27FC236}">
                  <a16:creationId xmlns:a16="http://schemas.microsoft.com/office/drawing/2014/main" id="{5AD6C6BE-014E-7C45-BC90-DB9B4D5ED7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153" name="Oval 4">
                <a:extLst>
                  <a:ext uri="{FF2B5EF4-FFF2-40B4-BE49-F238E27FC236}">
                    <a16:creationId xmlns:a16="http://schemas.microsoft.com/office/drawing/2014/main" id="{E2333502-265C-8D4D-A792-D537E303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4" name="Oval 5">
                <a:extLst>
                  <a:ext uri="{FF2B5EF4-FFF2-40B4-BE49-F238E27FC236}">
                    <a16:creationId xmlns:a16="http://schemas.microsoft.com/office/drawing/2014/main" id="{B301D3AD-2107-1543-816A-7998A5978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5" name="Line 6">
                <a:extLst>
                  <a:ext uri="{FF2B5EF4-FFF2-40B4-BE49-F238E27FC236}">
                    <a16:creationId xmlns:a16="http://schemas.microsoft.com/office/drawing/2014/main" id="{39AD27F5-9DB5-E54C-BD32-20E8D961EB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56" name="Line 7">
                <a:extLst>
                  <a:ext uri="{FF2B5EF4-FFF2-40B4-BE49-F238E27FC236}">
                    <a16:creationId xmlns:a16="http://schemas.microsoft.com/office/drawing/2014/main" id="{9F0EDFA8-B31A-3046-964E-A5404B04CA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160" name="Group 11">
                <a:extLst>
                  <a:ext uri="{FF2B5EF4-FFF2-40B4-BE49-F238E27FC236}">
                    <a16:creationId xmlns:a16="http://schemas.microsoft.com/office/drawing/2014/main" id="{0EC8F10A-EF77-2E4B-9F41-AF3C878142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175" name="Oval 13">
                  <a:extLst>
                    <a:ext uri="{FF2B5EF4-FFF2-40B4-BE49-F238E27FC236}">
                      <a16:creationId xmlns:a16="http://schemas.microsoft.com/office/drawing/2014/main" id="{A9EE98AF-86FB-4748-9F70-84425E1B7A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6" name="Oval 14">
                  <a:extLst>
                    <a:ext uri="{FF2B5EF4-FFF2-40B4-BE49-F238E27FC236}">
                      <a16:creationId xmlns:a16="http://schemas.microsoft.com/office/drawing/2014/main" id="{D404C1CE-E70E-F94E-B9FE-06010482E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161" name="Group 17">
                <a:extLst>
                  <a:ext uri="{FF2B5EF4-FFF2-40B4-BE49-F238E27FC236}">
                    <a16:creationId xmlns:a16="http://schemas.microsoft.com/office/drawing/2014/main" id="{3E554BFB-224E-574D-857A-9DDCB5B673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170" name="Oval 19">
                  <a:extLst>
                    <a:ext uri="{FF2B5EF4-FFF2-40B4-BE49-F238E27FC236}">
                      <a16:creationId xmlns:a16="http://schemas.microsoft.com/office/drawing/2014/main" id="{4D864A88-93F4-594C-9FB3-E336A7200C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71" name="Oval 20">
                  <a:extLst>
                    <a:ext uri="{FF2B5EF4-FFF2-40B4-BE49-F238E27FC236}">
                      <a16:creationId xmlns:a16="http://schemas.microsoft.com/office/drawing/2014/main" id="{79617DAE-E661-D543-98D1-7B0E1D7ED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162" name="Oval 23">
                <a:extLst>
                  <a:ext uri="{FF2B5EF4-FFF2-40B4-BE49-F238E27FC236}">
                    <a16:creationId xmlns:a16="http://schemas.microsoft.com/office/drawing/2014/main" id="{F3631D72-674A-8240-ADEB-B62B6799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3" name="Oval 24">
                <a:extLst>
                  <a:ext uri="{FF2B5EF4-FFF2-40B4-BE49-F238E27FC236}">
                    <a16:creationId xmlns:a16="http://schemas.microsoft.com/office/drawing/2014/main" id="{E54D0DD1-1F22-D64C-B59A-3B9011C26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4" name="Line 25">
                <a:extLst>
                  <a:ext uri="{FF2B5EF4-FFF2-40B4-BE49-F238E27FC236}">
                    <a16:creationId xmlns:a16="http://schemas.microsoft.com/office/drawing/2014/main" id="{54664A62-E69E-904F-9BFA-97480EAA74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5" name="Line 26">
                <a:extLst>
                  <a:ext uri="{FF2B5EF4-FFF2-40B4-BE49-F238E27FC236}">
                    <a16:creationId xmlns:a16="http://schemas.microsoft.com/office/drawing/2014/main" id="{15D630DE-164B-E34C-9A8D-6ACB01D670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6" name="Oval 27">
                <a:extLst>
                  <a:ext uri="{FF2B5EF4-FFF2-40B4-BE49-F238E27FC236}">
                    <a16:creationId xmlns:a16="http://schemas.microsoft.com/office/drawing/2014/main" id="{77B90E9D-6407-F34F-B76C-4F577E3B1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7" name="Oval 28">
                <a:extLst>
                  <a:ext uri="{FF2B5EF4-FFF2-40B4-BE49-F238E27FC236}">
                    <a16:creationId xmlns:a16="http://schemas.microsoft.com/office/drawing/2014/main" id="{0D7F2174-8DA5-D340-9A45-DB9C89B67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68" name="Oval 29">
                <a:extLst>
                  <a:ext uri="{FF2B5EF4-FFF2-40B4-BE49-F238E27FC236}">
                    <a16:creationId xmlns:a16="http://schemas.microsoft.com/office/drawing/2014/main" id="{298A90A1-9412-0B41-9ACF-6B0F0A291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145" name="Text Box 30">
              <a:extLst>
                <a:ext uri="{FF2B5EF4-FFF2-40B4-BE49-F238E27FC236}">
                  <a16:creationId xmlns:a16="http://schemas.microsoft.com/office/drawing/2014/main" id="{408C74A0-A5A3-FD4C-9937-68E924D4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/>
                <p:nvPr/>
              </p:nvSpPr>
              <p:spPr>
                <a:xfrm>
                  <a:off x="2457450" y="3502029"/>
                  <a:ext cx="555729" cy="4153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200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id="{01088D3E-30F6-8841-B192-5F0E1A3F79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7450" y="3502029"/>
                  <a:ext cx="555729" cy="415370"/>
                </a:xfrm>
                <a:prstGeom prst="rect">
                  <a:avLst/>
                </a:prstGeom>
                <a:blipFill>
                  <a:blip r:embed="rId11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/>
              <p:nvPr/>
            </p:nvSpPr>
            <p:spPr>
              <a:xfrm>
                <a:off x="3501754" y="3457911"/>
                <a:ext cx="555730" cy="4138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sz="2000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sz="2000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sz="2000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sz="20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9FF1720-8019-3F47-AB72-A8035A4196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754" y="3457911"/>
                <a:ext cx="555730" cy="413896"/>
              </a:xfrm>
              <a:prstGeom prst="rect">
                <a:avLst/>
              </a:prstGeom>
              <a:blipFill>
                <a:blip r:embed="rId1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Oval 13">
            <a:extLst>
              <a:ext uri="{FF2B5EF4-FFF2-40B4-BE49-F238E27FC236}">
                <a16:creationId xmlns:a16="http://schemas.microsoft.com/office/drawing/2014/main" id="{B3C24EAE-258A-0741-BDDA-2C8D6291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2" name="Oval 20">
            <a:extLst>
              <a:ext uri="{FF2B5EF4-FFF2-40B4-BE49-F238E27FC236}">
                <a16:creationId xmlns:a16="http://schemas.microsoft.com/office/drawing/2014/main" id="{BDFFA9E1-97D9-FF46-9BEB-487CA5422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263000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3" name="Oval 13">
            <a:extLst>
              <a:ext uri="{FF2B5EF4-FFF2-40B4-BE49-F238E27FC236}">
                <a16:creationId xmlns:a16="http://schemas.microsoft.com/office/drawing/2014/main" id="{45D764E7-D5BC-5E41-89CA-36EB4B642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017F9989-5FF8-6946-AA2E-0A53C2A00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2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397CCE3-5144-5647-8B2E-A9E83B6CBF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6017" y="2590650"/>
                <a:ext cx="403860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3D68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Hybrid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𝒊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4" name="Text Box 11">
                <a:extLst>
                  <a:ext uri="{FF2B5EF4-FFF2-40B4-BE49-F238E27FC236}">
                    <a16:creationId xmlns:a16="http://schemas.microsoft.com/office/drawing/2014/main" id="{C397CCE3-5144-5647-8B2E-A9E83B6CB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6017" y="2590650"/>
                <a:ext cx="4038600" cy="461665"/>
              </a:xfrm>
              <a:prstGeom prst="rect">
                <a:avLst/>
              </a:prstGeom>
              <a:blipFill>
                <a:blip r:embed="rId13"/>
                <a:stretch>
                  <a:fillRect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7">
            <a:extLst>
              <a:ext uri="{FF2B5EF4-FFF2-40B4-BE49-F238E27FC236}">
                <a16:creationId xmlns:a16="http://schemas.microsoft.com/office/drawing/2014/main" id="{9DE196DF-1160-6B4A-94FB-EC7A6D567424}"/>
              </a:ext>
            </a:extLst>
          </p:cNvPr>
          <p:cNvSpPr/>
          <p:nvPr/>
        </p:nvSpPr>
        <p:spPr bwMode="auto">
          <a:xfrm>
            <a:off x="4724400" y="3059024"/>
            <a:ext cx="4199142" cy="369794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67DCD33-230F-344E-AD89-B374FA863AD1}"/>
              </a:ext>
            </a:extLst>
          </p:cNvPr>
          <p:cNvGrpSpPr/>
          <p:nvPr/>
        </p:nvGrpSpPr>
        <p:grpSpPr>
          <a:xfrm>
            <a:off x="5189741" y="5915883"/>
            <a:ext cx="3301625" cy="483461"/>
            <a:chOff x="1447800" y="2069785"/>
            <a:chExt cx="3301625" cy="48346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D7333E1-37A8-3E42-A6F3-4A0B819E9900}"/>
                </a:ext>
              </a:extLst>
            </p:cNvPr>
            <p:cNvSpPr/>
            <p:nvPr/>
          </p:nvSpPr>
          <p:spPr bwMode="auto">
            <a:xfrm>
              <a:off x="3373277" y="2096046"/>
              <a:ext cx="425624" cy="457200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3D68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F5A9443-B085-9349-8BA4-C5CCEF5DF903}"/>
                </a:ext>
              </a:extLst>
            </p:cNvPr>
            <p:cNvGrpSpPr/>
            <p:nvPr/>
          </p:nvGrpSpPr>
          <p:grpSpPr>
            <a:xfrm>
              <a:off x="1447800" y="2069785"/>
              <a:ext cx="3301625" cy="483461"/>
              <a:chOff x="304800" y="4495800"/>
              <a:chExt cx="3301625" cy="483461"/>
            </a:xfrm>
          </p:grpSpPr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6E5548-90B5-3C46-9269-5A2DB5F0939F}"/>
                  </a:ext>
                </a:extLst>
              </p:cNvPr>
              <p:cNvSpPr/>
              <p:nvPr/>
            </p:nvSpPr>
            <p:spPr bwMode="auto">
              <a:xfrm>
                <a:off x="438372" y="4522061"/>
                <a:ext cx="3168053" cy="45720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3D68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63">
                    <a:extLst>
                      <a:ext uri="{FF2B5EF4-FFF2-40B4-BE49-F238E27FC236}">
                        <a16:creationId xmlns:a16="http://schemas.microsoft.com/office/drawing/2014/main" id="{CBD9B9F9-CE11-0546-9F09-3FCDD62D9E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3" name="Rectangle 63">
                    <a:extLst>
                      <a:ext uri="{FF2B5EF4-FFF2-40B4-BE49-F238E27FC236}">
                        <a16:creationId xmlns:a16="http://schemas.microsoft.com/office/drawing/2014/main" id="{CBD9B9F9-CE11-0546-9F09-3FCDD62D9E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4800" y="4561641"/>
                    <a:ext cx="717376" cy="3780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63">
                    <a:extLst>
                      <a:ext uri="{FF2B5EF4-FFF2-40B4-BE49-F238E27FC236}">
                        <a16:creationId xmlns:a16="http://schemas.microsoft.com/office/drawing/2014/main" id="{941DB491-1F85-904E-99DD-EBFC937DB83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63">
                    <a:extLst>
                      <a:ext uri="{FF2B5EF4-FFF2-40B4-BE49-F238E27FC236}">
                        <a16:creationId xmlns:a16="http://schemas.microsoft.com/office/drawing/2014/main" id="{941DB491-1F85-904E-99DD-EBFC937DB83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424" y="4572000"/>
                    <a:ext cx="717376" cy="3780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63">
                    <a:extLst>
                      <a:ext uri="{FF2B5EF4-FFF2-40B4-BE49-F238E27FC236}">
                        <a16:creationId xmlns:a16="http://schemas.microsoft.com/office/drawing/2014/main" id="{F55A5644-35E2-6A49-8F61-885A28AF826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5" name="Rectangle 63">
                    <a:extLst>
                      <a:ext uri="{FF2B5EF4-FFF2-40B4-BE49-F238E27FC236}">
                        <a16:creationId xmlns:a16="http://schemas.microsoft.com/office/drawing/2014/main" id="{F55A5644-35E2-6A49-8F61-885A28AF82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000" y="4572000"/>
                    <a:ext cx="717376" cy="3780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2F92BAC4-9B95-4C43-A931-F4D26748776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..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6" name="Rectangle 63">
                    <a:extLst>
                      <a:ext uri="{FF2B5EF4-FFF2-40B4-BE49-F238E27FC236}">
                        <a16:creationId xmlns:a16="http://schemas.microsoft.com/office/drawing/2014/main" id="{2F92BAC4-9B95-4C43-A931-F4D2674877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00200" y="4572000"/>
                    <a:ext cx="717376" cy="378039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63">
                    <a:extLst>
                      <a:ext uri="{FF2B5EF4-FFF2-40B4-BE49-F238E27FC236}">
                        <a16:creationId xmlns:a16="http://schemas.microsoft.com/office/drawing/2014/main" id="{D47F9A90-C189-9443-BADD-3531D211265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63">
                    <a:extLst>
                      <a:ext uri="{FF2B5EF4-FFF2-40B4-BE49-F238E27FC236}">
                        <a16:creationId xmlns:a16="http://schemas.microsoft.com/office/drawing/2014/main" id="{D47F9A90-C189-9443-BADD-3531D21126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25824" y="4572000"/>
                    <a:ext cx="717376" cy="37803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2258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Rectangle 63">
                    <a:extLst>
                      <a:ext uri="{FF2B5EF4-FFF2-40B4-BE49-F238E27FC236}">
                        <a16:creationId xmlns:a16="http://schemas.microsoft.com/office/drawing/2014/main" id="{B00D90EE-20E2-A44E-9A54-B95EC252241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3D68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8" name="Rectangle 63">
                    <a:extLst>
                      <a:ext uri="{FF2B5EF4-FFF2-40B4-BE49-F238E27FC236}">
                        <a16:creationId xmlns:a16="http://schemas.microsoft.com/office/drawing/2014/main" id="{B00D90EE-20E2-A44E-9A54-B95EC25224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83024" y="4495800"/>
                    <a:ext cx="717376" cy="378039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Rectangle 63">
                    <a:extLst>
                      <a:ext uri="{FF2B5EF4-FFF2-40B4-BE49-F238E27FC236}">
                        <a16:creationId xmlns:a16="http://schemas.microsoft.com/office/drawing/2014/main" id="{EB37F4B9-378C-0241-B68D-9958A0DE648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noFill/>
                </p:spPr>
                <p:txBody>
                  <a:bodyPr vert="horz" lIns="91440" tIns="45720" rIns="91440" bIns="45720" rtlCol="0" anchor="ctr">
                    <a:noAutofit/>
                  </a:bodyPr>
                  <a:lstStyle>
                    <a:lvl1pPr algn="ctr" defTabSz="914400" rtl="0" eaLnBrk="1" latinLnBrk="0" hangingPunct="1">
                      <a:spcBef>
                        <a:spcPct val="0"/>
                      </a:spcBef>
                      <a:buNone/>
                      <a:defRPr sz="4400" kern="120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defRPr>
                    </a:lvl1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sSub>
                          <m:sSubPr>
                            <m:ctrlP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0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kumimoji="0" lang="en-US" sz="20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3D68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3D68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sup>
                            </m:sSup>
                          </m:sub>
                        </m:sSub>
                      </m:oMath>
                    </a14:m>
                    <a:r>
                      <a: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3D68"/>
                        </a:solidFill>
                        <a:effectLst/>
                        <a:uLnTx/>
                        <a:uFillTx/>
                        <a:latin typeface="American Typewriter" charset="0"/>
                        <a:ea typeface="American Typewriter" charset="0"/>
                        <a:cs typeface="American Typewriter" charset="0"/>
                      </a:rPr>
                      <a:t> </a:t>
                    </a:r>
                    <a:endParaRPr kumimoji="0" lang="en-US" alt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3D68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endParaRPr>
                  </a:p>
                </p:txBody>
              </p:sp>
            </mc:Choice>
            <mc:Fallback xmlns="">
              <p:sp>
                <p:nvSpPr>
                  <p:cNvPr id="79" name="Rectangle 63">
                    <a:extLst>
                      <a:ext uri="{FF2B5EF4-FFF2-40B4-BE49-F238E27FC236}">
                        <a16:creationId xmlns:a16="http://schemas.microsoft.com/office/drawing/2014/main" id="{EB37F4B9-378C-0241-B68D-9958A0DE64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89049" y="4573050"/>
                    <a:ext cx="717376" cy="378039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35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FC51C0B-3D18-E94F-8C9A-B12F33158DE4}"/>
              </a:ext>
            </a:extLst>
          </p:cNvPr>
          <p:cNvGrpSpPr/>
          <p:nvPr/>
        </p:nvGrpSpPr>
        <p:grpSpPr>
          <a:xfrm>
            <a:off x="4858347" y="2026421"/>
            <a:ext cx="3763962" cy="3598435"/>
            <a:chOff x="2122488" y="2109788"/>
            <a:chExt cx="3763962" cy="3598435"/>
          </a:xfrm>
        </p:grpSpPr>
        <p:grpSp>
          <p:nvGrpSpPr>
            <p:cNvPr id="81" name="Group 3">
              <a:extLst>
                <a:ext uri="{FF2B5EF4-FFF2-40B4-BE49-F238E27FC236}">
                  <a16:creationId xmlns:a16="http://schemas.microsoft.com/office/drawing/2014/main" id="{4A42E0CD-0DC7-FF4A-B7EE-24A973D133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0613" y="4342973"/>
              <a:ext cx="3525837" cy="1365250"/>
              <a:chOff x="1487" y="2176"/>
              <a:chExt cx="2221" cy="860"/>
            </a:xfrm>
          </p:grpSpPr>
          <p:sp>
            <p:nvSpPr>
              <p:cNvPr id="84" name="Oval 4">
                <a:extLst>
                  <a:ext uri="{FF2B5EF4-FFF2-40B4-BE49-F238E27FC236}">
                    <a16:creationId xmlns:a16="http://schemas.microsoft.com/office/drawing/2014/main" id="{7E5BA4B3-4A1E-5940-9408-B870360B3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6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5" name="Oval 5">
                <a:extLst>
                  <a:ext uri="{FF2B5EF4-FFF2-40B4-BE49-F238E27FC236}">
                    <a16:creationId xmlns:a16="http://schemas.microsoft.com/office/drawing/2014/main" id="{2AF2D8F1-F2FB-244D-9A25-4E46225DA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7" y="2909"/>
                <a:ext cx="102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6" name="Line 6">
                <a:extLst>
                  <a:ext uri="{FF2B5EF4-FFF2-40B4-BE49-F238E27FC236}">
                    <a16:creationId xmlns:a16="http://schemas.microsoft.com/office/drawing/2014/main" id="{E10EF2F4-6061-F241-9201-73E0AA846B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44" y="2258"/>
                <a:ext cx="231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7" name="Line 7">
                <a:extLst>
                  <a:ext uri="{FF2B5EF4-FFF2-40B4-BE49-F238E27FC236}">
                    <a16:creationId xmlns:a16="http://schemas.microsoft.com/office/drawing/2014/main" id="{D7D42E9A-58C9-AB4B-BF82-968EFB67CF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30" y="2266"/>
                <a:ext cx="215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grpSp>
            <p:nvGrpSpPr>
              <p:cNvPr id="88" name="Group 11">
                <a:extLst>
                  <a:ext uri="{FF2B5EF4-FFF2-40B4-BE49-F238E27FC236}">
                    <a16:creationId xmlns:a16="http://schemas.microsoft.com/office/drawing/2014/main" id="{9855DAF7-8490-7543-93F0-672489B57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6" y="2186"/>
                <a:ext cx="392" cy="117"/>
                <a:chOff x="1964" y="1355"/>
                <a:chExt cx="392" cy="117"/>
              </a:xfrm>
            </p:grpSpPr>
            <p:sp>
              <p:nvSpPr>
                <p:cNvPr id="99" name="Oval 13">
                  <a:extLst>
                    <a:ext uri="{FF2B5EF4-FFF2-40B4-BE49-F238E27FC236}">
                      <a16:creationId xmlns:a16="http://schemas.microsoft.com/office/drawing/2014/main" id="{E742D483-2E34-3145-87D3-1DCAD170E4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3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100" name="Oval 14">
                  <a:extLst>
                    <a:ext uri="{FF2B5EF4-FFF2-40B4-BE49-F238E27FC236}">
                      <a16:creationId xmlns:a16="http://schemas.microsoft.com/office/drawing/2014/main" id="{26197D38-88C1-0C42-B376-829AC29E19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4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grpSp>
            <p:nvGrpSpPr>
              <p:cNvPr id="89" name="Group 17">
                <a:extLst>
                  <a:ext uri="{FF2B5EF4-FFF2-40B4-BE49-F238E27FC236}">
                    <a16:creationId xmlns:a16="http://schemas.microsoft.com/office/drawing/2014/main" id="{77DDB299-F564-4F48-9EFF-B29EA342AD4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61" y="2176"/>
                <a:ext cx="1209" cy="117"/>
                <a:chOff x="1469" y="1355"/>
                <a:chExt cx="1209" cy="117"/>
              </a:xfrm>
            </p:grpSpPr>
            <p:sp>
              <p:nvSpPr>
                <p:cNvPr id="97" name="Oval 19">
                  <a:extLst>
                    <a:ext uri="{FF2B5EF4-FFF2-40B4-BE49-F238E27FC236}">
                      <a16:creationId xmlns:a16="http://schemas.microsoft.com/office/drawing/2014/main" id="{CC2B4D54-C539-8146-A0D5-C587288DAA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1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  <p:sp>
              <p:nvSpPr>
                <p:cNvPr id="98" name="Oval 20">
                  <a:extLst>
                    <a:ext uri="{FF2B5EF4-FFF2-40B4-BE49-F238E27FC236}">
                      <a16:creationId xmlns:a16="http://schemas.microsoft.com/office/drawing/2014/main" id="{6F11436B-806C-5646-B126-2AA960174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69" y="1355"/>
                  <a:ext cx="117" cy="117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imes New Roman" charset="0"/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90" name="Oval 23">
                <a:extLst>
                  <a:ext uri="{FF2B5EF4-FFF2-40B4-BE49-F238E27FC236}">
                    <a16:creationId xmlns:a16="http://schemas.microsoft.com/office/drawing/2014/main" id="{EA096762-DB79-EC41-AB45-A97BAC83D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1" name="Oval 24">
                <a:extLst>
                  <a:ext uri="{FF2B5EF4-FFF2-40B4-BE49-F238E27FC236}">
                    <a16:creationId xmlns:a16="http://schemas.microsoft.com/office/drawing/2014/main" id="{BBCBE0D8-FFB6-9F41-BF03-EFD0F51C7D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" y="2919"/>
                <a:ext cx="100" cy="11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2" name="Line 25">
                <a:extLst>
                  <a:ext uri="{FF2B5EF4-FFF2-40B4-BE49-F238E27FC236}">
                    <a16:creationId xmlns:a16="http://schemas.microsoft.com/office/drawing/2014/main" id="{AFB6DF24-3890-0542-B7AB-1F1D063AE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4" y="2268"/>
                <a:ext cx="227" cy="63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3" name="Line 26">
                <a:extLst>
                  <a:ext uri="{FF2B5EF4-FFF2-40B4-BE49-F238E27FC236}">
                    <a16:creationId xmlns:a16="http://schemas.microsoft.com/office/drawing/2014/main" id="{30AAF0AD-6564-5548-9C6A-9DA605E0D6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5" y="2276"/>
                <a:ext cx="212" cy="6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4" name="Oval 27">
                <a:extLst>
                  <a:ext uri="{FF2B5EF4-FFF2-40B4-BE49-F238E27FC236}">
                    <a16:creationId xmlns:a16="http://schemas.microsoft.com/office/drawing/2014/main" id="{E82988FE-E354-394E-8EBA-610F91F0D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0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5" name="Oval 28">
                <a:extLst>
                  <a:ext uri="{FF2B5EF4-FFF2-40B4-BE49-F238E27FC236}">
                    <a16:creationId xmlns:a16="http://schemas.microsoft.com/office/drawing/2014/main" id="{0826AA1A-742C-A043-A779-4443872CC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96" name="Oval 29">
                <a:extLst>
                  <a:ext uri="{FF2B5EF4-FFF2-40B4-BE49-F238E27FC236}">
                    <a16:creationId xmlns:a16="http://schemas.microsoft.com/office/drawing/2014/main" id="{1312B245-4C13-FD4D-BE4F-8E1C5A1E6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7" y="2945"/>
                <a:ext cx="53" cy="7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  <a:ea typeface="MS PGothic" charset="0"/>
                  <a:cs typeface="MS PGothic" charset="0"/>
                </a:endParaRPr>
              </a:p>
            </p:txBody>
          </p:sp>
        </p:grpSp>
        <p:sp>
          <p:nvSpPr>
            <p:cNvPr id="82" name="Text Box 30">
              <a:extLst>
                <a:ext uri="{FF2B5EF4-FFF2-40B4-BE49-F238E27FC236}">
                  <a16:creationId xmlns:a16="http://schemas.microsoft.com/office/drawing/2014/main" id="{023A0D05-0F17-A645-B3CF-3EEC5CA67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2488" y="2109788"/>
              <a:ext cx="3349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rtl="1">
                <a:defRPr/>
              </a:pPr>
              <a:endParaRPr lang="en-US">
                <a:latin typeface="Symbol" charset="0"/>
                <a:ea typeface="MS PGothic" charset="0"/>
                <a:cs typeface="MS PGothic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1584612-8168-EC44-B1D2-DEE5D291E7DC}"/>
                    </a:ext>
                  </a:extLst>
                </p:cNvPr>
                <p:cNvSpPr/>
                <p:nvPr/>
              </p:nvSpPr>
              <p:spPr>
                <a:xfrm>
                  <a:off x="2140941" y="4175427"/>
                  <a:ext cx="629916" cy="4799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altLang="en-US" b="1" i="1">
                                    <a:solidFill>
                                      <a:srgbClr val="FF3D68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3D68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B1584612-8168-EC44-B1D2-DEE5D291E7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0941" y="4175427"/>
                  <a:ext cx="629916" cy="479940"/>
                </a:xfrm>
                <a:prstGeom prst="rect">
                  <a:avLst/>
                </a:prstGeom>
                <a:blipFill>
                  <a:blip r:embed="rId14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62F5C78-4843-7C4C-BAE2-1B4117C33F17}"/>
                  </a:ext>
                </a:extLst>
              </p:cNvPr>
              <p:cNvSpPr/>
              <p:nvPr/>
            </p:nvSpPr>
            <p:spPr>
              <a:xfrm>
                <a:off x="8285484" y="4017592"/>
                <a:ext cx="629916" cy="478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solidFill>
                              <a:srgbClr val="FF3D6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sSup>
                          <m:sSupPr>
                            <m:ctrlP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altLang="en-US" b="1" i="1">
                                <a:solidFill>
                                  <a:srgbClr val="FF3D68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dirty="0">
                    <a:solidFill>
                      <a:srgbClr val="FF3D68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B62F5C78-4843-7C4C-BAE2-1B4117C33F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484" y="4017592"/>
                <a:ext cx="629916" cy="478208"/>
              </a:xfrm>
              <a:prstGeom prst="rect">
                <a:avLst/>
              </a:prstGeom>
              <a:blipFill>
                <a:blip r:embed="rId1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3">
            <a:extLst>
              <a:ext uri="{FF2B5EF4-FFF2-40B4-BE49-F238E27FC236}">
                <a16:creationId xmlns:a16="http://schemas.microsoft.com/office/drawing/2014/main" id="{554DC04A-A835-B24A-9DC8-F334E4758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9" name="Oval 20">
            <a:extLst>
              <a:ext uri="{FF2B5EF4-FFF2-40B4-BE49-F238E27FC236}">
                <a16:creationId xmlns:a16="http://schemas.microsoft.com/office/drawing/2014/main" id="{2D8BEFEF-9387-7C4E-9817-A0300E711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2237" y="4263000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0" name="Oval 13">
            <a:extLst>
              <a:ext uri="{FF2B5EF4-FFF2-40B4-BE49-F238E27FC236}">
                <a16:creationId xmlns:a16="http://schemas.microsoft.com/office/drawing/2014/main" id="{F1A488C6-2019-5841-B706-907DBA2ED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1" name="Oval 13">
            <a:extLst>
              <a:ext uri="{FF2B5EF4-FFF2-40B4-BE49-F238E27FC236}">
                <a16:creationId xmlns:a16="http://schemas.microsoft.com/office/drawing/2014/main" id="{D50E9A4F-B4F3-0C49-B5B5-0DD558104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2" y="4278875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2" name="Oval 14">
            <a:extLst>
              <a:ext uri="{FF2B5EF4-FFF2-40B4-BE49-F238E27FC236}">
                <a16:creationId xmlns:a16="http://schemas.microsoft.com/office/drawing/2014/main" id="{9214DCBC-6275-BE4A-8BE0-F5E54EE197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3776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3" name="Oval 19">
            <a:extLst>
              <a:ext uri="{FF2B5EF4-FFF2-40B4-BE49-F238E27FC236}">
                <a16:creationId xmlns:a16="http://schemas.microsoft.com/office/drawing/2014/main" id="{FB2A25A2-D701-1246-A46C-3A739067D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5663" y="3760787"/>
            <a:ext cx="185737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4" name="Oval 14">
            <a:extLst>
              <a:ext uri="{FF2B5EF4-FFF2-40B4-BE49-F238E27FC236}">
                <a16:creationId xmlns:a16="http://schemas.microsoft.com/office/drawing/2014/main" id="{17765A5F-64EB-BC4F-84A5-4A97FC357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776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15" name="Oval 14">
            <a:extLst>
              <a:ext uri="{FF2B5EF4-FFF2-40B4-BE49-F238E27FC236}">
                <a16:creationId xmlns:a16="http://schemas.microsoft.com/office/drawing/2014/main" id="{786BFDAA-840D-0C42-B85A-7A77761AD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776662"/>
            <a:ext cx="185738" cy="185738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MS PGothic" charset="0"/>
              <a:cs typeface="MS PGothic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429D0B-41D5-CD46-873B-B317C4AE9671}"/>
              </a:ext>
            </a:extLst>
          </p:cNvPr>
          <p:cNvGrpSpPr/>
          <p:nvPr/>
        </p:nvGrpSpPr>
        <p:grpSpPr>
          <a:xfrm>
            <a:off x="1122661" y="3946525"/>
            <a:ext cx="371568" cy="347819"/>
            <a:chOff x="1122661" y="3946525"/>
            <a:chExt cx="371568" cy="347819"/>
          </a:xfrm>
        </p:grpSpPr>
        <p:sp>
          <p:nvSpPr>
            <p:cNvPr id="116" name="Line 25">
              <a:extLst>
                <a:ext uri="{FF2B5EF4-FFF2-40B4-BE49-F238E27FC236}">
                  <a16:creationId xmlns:a16="http://schemas.microsoft.com/office/drawing/2014/main" id="{4E1EC32B-5206-F240-938C-E8BF3AC52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17" name="Line 25">
              <a:extLst>
                <a:ext uri="{FF2B5EF4-FFF2-40B4-BE49-F238E27FC236}">
                  <a16:creationId xmlns:a16="http://schemas.microsoft.com/office/drawing/2014/main" id="{0F140378-8C45-9F4C-BDF7-A168F556FF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7DC56FE-D0D3-054F-AA1E-EE1D7C3028CB}"/>
              </a:ext>
            </a:extLst>
          </p:cNvPr>
          <p:cNvGrpSpPr/>
          <p:nvPr/>
        </p:nvGrpSpPr>
        <p:grpSpPr>
          <a:xfrm>
            <a:off x="1956348" y="3951957"/>
            <a:ext cx="371568" cy="347819"/>
            <a:chOff x="1122661" y="3946525"/>
            <a:chExt cx="371568" cy="347819"/>
          </a:xfrm>
        </p:grpSpPr>
        <p:sp>
          <p:nvSpPr>
            <p:cNvPr id="119" name="Line 25">
              <a:extLst>
                <a:ext uri="{FF2B5EF4-FFF2-40B4-BE49-F238E27FC236}">
                  <a16:creationId xmlns:a16="http://schemas.microsoft.com/office/drawing/2014/main" id="{B36340FC-E35A-3447-A908-949D4FCF8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0" name="Line 25">
              <a:extLst>
                <a:ext uri="{FF2B5EF4-FFF2-40B4-BE49-F238E27FC236}">
                  <a16:creationId xmlns:a16="http://schemas.microsoft.com/office/drawing/2014/main" id="{B2DC0D84-CEBF-7B45-86A8-13F85226EB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5CF4872-9C1F-E543-A042-E10E0A74FE47}"/>
              </a:ext>
            </a:extLst>
          </p:cNvPr>
          <p:cNvGrpSpPr/>
          <p:nvPr/>
        </p:nvGrpSpPr>
        <p:grpSpPr>
          <a:xfrm>
            <a:off x="2578503" y="3965725"/>
            <a:ext cx="371568" cy="347819"/>
            <a:chOff x="1122661" y="3946525"/>
            <a:chExt cx="371568" cy="347819"/>
          </a:xfrm>
        </p:grpSpPr>
        <p:sp>
          <p:nvSpPr>
            <p:cNvPr id="122" name="Line 25">
              <a:extLst>
                <a:ext uri="{FF2B5EF4-FFF2-40B4-BE49-F238E27FC236}">
                  <a16:creationId xmlns:a16="http://schemas.microsoft.com/office/drawing/2014/main" id="{DF6CF077-B7F0-EF40-AD64-BDCB574914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24" name="Line 25">
              <a:extLst>
                <a:ext uri="{FF2B5EF4-FFF2-40B4-BE49-F238E27FC236}">
                  <a16:creationId xmlns:a16="http://schemas.microsoft.com/office/drawing/2014/main" id="{6F6CE86F-401B-5F4A-ACCD-30A8381C40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76882EB-04D0-9549-A19C-0826EF3D9835}"/>
              </a:ext>
            </a:extLst>
          </p:cNvPr>
          <p:cNvGrpSpPr/>
          <p:nvPr/>
        </p:nvGrpSpPr>
        <p:grpSpPr>
          <a:xfrm>
            <a:off x="3302597" y="3937702"/>
            <a:ext cx="371568" cy="347819"/>
            <a:chOff x="1122661" y="3946525"/>
            <a:chExt cx="371568" cy="347819"/>
          </a:xfrm>
        </p:grpSpPr>
        <p:sp>
          <p:nvSpPr>
            <p:cNvPr id="138" name="Line 25">
              <a:extLst>
                <a:ext uri="{FF2B5EF4-FFF2-40B4-BE49-F238E27FC236}">
                  <a16:creationId xmlns:a16="http://schemas.microsoft.com/office/drawing/2014/main" id="{BD7C3AEA-7514-C44B-95B8-1DBABE8D09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22661" y="3946525"/>
              <a:ext cx="130474" cy="3478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39" name="Line 25">
              <a:extLst>
                <a:ext uri="{FF2B5EF4-FFF2-40B4-BE49-F238E27FC236}">
                  <a16:creationId xmlns:a16="http://schemas.microsoft.com/office/drawing/2014/main" id="{10B18832-3392-BC4F-9F43-3498262420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2972" y="3957390"/>
              <a:ext cx="141257" cy="3369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MS PGothic" charset="0"/>
                <a:cs typeface="MS PGothic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09F5595-AF57-894E-A4FD-8067A513CA77}"/>
                  </a:ext>
                </a:extLst>
              </p:cNvPr>
              <p:cNvSpPr/>
              <p:nvPr/>
            </p:nvSpPr>
            <p:spPr>
              <a:xfrm>
                <a:off x="76200" y="4191000"/>
                <a:ext cx="789863" cy="3829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D09F5595-AF57-894E-A4FD-8067A513C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91000"/>
                <a:ext cx="789863" cy="382925"/>
              </a:xfrm>
              <a:prstGeom prst="rect">
                <a:avLst/>
              </a:prstGeom>
              <a:blipFill>
                <a:blip r:embed="rId16"/>
                <a:stretch>
                  <a:fillRect r="-142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BB24715-AB4E-CA4D-A533-95B3BCB22D7F}"/>
                  </a:ext>
                </a:extLst>
              </p:cNvPr>
              <p:cNvSpPr/>
              <p:nvPr/>
            </p:nvSpPr>
            <p:spPr>
              <a:xfrm>
                <a:off x="1142590" y="4484475"/>
                <a:ext cx="935443" cy="382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5BB24715-AB4E-CA4D-A533-95B3BCB22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590" y="4484475"/>
                <a:ext cx="935443" cy="382925"/>
              </a:xfrm>
              <a:prstGeom prst="rect">
                <a:avLst/>
              </a:prstGeom>
              <a:blipFill>
                <a:blip r:embed="rId17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29D6E8F-9EA3-4145-BCCC-9189D6F9D33C}"/>
                  </a:ext>
                </a:extLst>
              </p:cNvPr>
              <p:cNvSpPr/>
              <p:nvPr/>
            </p:nvSpPr>
            <p:spPr>
              <a:xfrm>
                <a:off x="2645957" y="4419600"/>
                <a:ext cx="935443" cy="382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29D6E8F-9EA3-4145-BCCC-9189D6F9D3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957" y="4419600"/>
                <a:ext cx="935443" cy="382925"/>
              </a:xfrm>
              <a:prstGeom prst="rect">
                <a:avLst/>
              </a:prstGeom>
              <a:blipFill>
                <a:blip r:embed="rId1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B41C7138-9E26-2F48-AAC8-FA75AAA382EC}"/>
                  </a:ext>
                </a:extLst>
              </p:cNvPr>
              <p:cNvSpPr/>
              <p:nvPr/>
            </p:nvSpPr>
            <p:spPr>
              <a:xfrm>
                <a:off x="3712757" y="4191000"/>
                <a:ext cx="935443" cy="382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180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en-US" sz="180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altLang="en-US" sz="1800" b="0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en-US" sz="1800" b="0" i="1" smtClean="0">
                              <a:solidFill>
                                <a:srgbClr val="FF3D68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sz="1800" b="1" i="1" smtClean="0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altLang="en-US" sz="1800" b="1" i="1">
                                  <a:solidFill>
                                    <a:srgbClr val="FF3D68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p>
                          </m:sSup>
                        </m:sub>
                      </m:sSub>
                      <m:r>
                        <a:rPr lang="en-US" altLang="en-US" sz="1800" b="0" i="1" smtClean="0">
                          <a:solidFill>
                            <a:srgbClr val="FF3D68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srgbClr val="FF3D68"/>
                  </a:solidFill>
                </a:endParaRPr>
              </a:p>
            </p:txBody>
          </p:sp>
        </mc:Choice>
        <mc:Fallback xmlns=""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B41C7138-9E26-2F48-AAC8-FA75AAA38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2757" y="4191000"/>
                <a:ext cx="935443" cy="382925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 Box 11">
                <a:extLst>
                  <a:ext uri="{FF2B5EF4-FFF2-40B4-BE49-F238E27FC236}">
                    <a16:creationId xmlns:a16="http://schemas.microsoft.com/office/drawing/2014/main" id="{728C5E2F-473B-274A-B7FA-9F8F4B0C01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600" y="838200"/>
                <a:ext cx="8991600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A distinguisher with advantage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r>
                  <a:rPr kumimoji="0" lang="en-US" sz="24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between the hybrids implies a distinguisher with advantage </a:t>
                </a:r>
                <a14:m>
                  <m:oMath xmlns:m="http://schemas.openxmlformats.org/officeDocument/2006/math">
                    <m:r>
                      <a:rPr lang="el-GR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  <m:r>
                      <m:rPr>
                        <m:sty m:val="p"/>
                      </m:rPr>
                      <a:rPr lang="el-GR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ε</m:t>
                    </m:r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b="0" i="1" baseline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𝑞</m:t>
                    </m:r>
                    <m:r>
                      <a:rPr lang="en-US" i="1" baseline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ℓ</m:t>
                    </m:r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for the PRG.</a:t>
                </a:r>
              </a:p>
            </p:txBody>
          </p:sp>
        </mc:Choice>
        <mc:Fallback xmlns="">
          <p:sp>
            <p:nvSpPr>
              <p:cNvPr id="147" name="Text Box 11">
                <a:extLst>
                  <a:ext uri="{FF2B5EF4-FFF2-40B4-BE49-F238E27FC236}">
                    <a16:creationId xmlns:a16="http://schemas.microsoft.com/office/drawing/2014/main" id="{728C5E2F-473B-274A-B7FA-9F8F4B0C0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838200"/>
                <a:ext cx="8991600" cy="830997"/>
              </a:xfrm>
              <a:prstGeom prst="rect">
                <a:avLst/>
              </a:prstGeom>
              <a:blipFill>
                <a:blip r:embed="rId20"/>
                <a:stretch>
                  <a:fillRect l="-1128" t="-7576" b="-151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 Box 11">
                <a:extLst>
                  <a:ext uri="{FF2B5EF4-FFF2-40B4-BE49-F238E27FC236}">
                    <a16:creationId xmlns:a16="http://schemas.microsoft.com/office/drawing/2014/main" id="{0EA16B46-DFF4-E842-9D07-7CFA32FEB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7799" y="1721756"/>
                <a:ext cx="5638800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lvl="0">
                  <a:defRPr/>
                </a:pPr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(where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𝑞</m:t>
                    </m:r>
                  </m:oMath>
                </a14:m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is the number of queries that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20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makes)</a:t>
                </a:r>
              </a:p>
            </p:txBody>
          </p:sp>
        </mc:Choice>
        <mc:Fallback xmlns="">
          <p:sp>
            <p:nvSpPr>
              <p:cNvPr id="148" name="Text Box 11">
                <a:extLst>
                  <a:ext uri="{FF2B5EF4-FFF2-40B4-BE49-F238E27FC236}">
                    <a16:creationId xmlns:a16="http://schemas.microsoft.com/office/drawing/2014/main" id="{0EA16B46-DFF4-E842-9D07-7CFA32FEB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799" y="1721756"/>
                <a:ext cx="5638800" cy="400110"/>
              </a:xfrm>
              <a:prstGeom prst="rect">
                <a:avLst/>
              </a:prstGeom>
              <a:blipFill>
                <a:blip r:embed="rId21"/>
                <a:stretch>
                  <a:fillRect l="-1124" t="-9091" r="-674" b="-24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Subtitle 1">
            <a:extLst>
              <a:ext uri="{FF2B5EF4-FFF2-40B4-BE49-F238E27FC236}">
                <a16:creationId xmlns:a16="http://schemas.microsoft.com/office/drawing/2014/main" id="{7BAF24F0-C8E6-5D4D-908C-41B4F9C2538C}"/>
              </a:ext>
            </a:extLst>
          </p:cNvPr>
          <p:cNvSpPr txBox="1">
            <a:spLocks/>
          </p:cNvSpPr>
          <p:nvPr/>
        </p:nvSpPr>
        <p:spPr>
          <a:xfrm>
            <a:off x="251519" y="152400"/>
            <a:ext cx="7676455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(use the PRG repetition lemma)</a:t>
            </a:r>
            <a:endParaRPr kumimoji="0" lang="en-US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44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">
            <a:extLst>
              <a:ext uri="{FF2B5EF4-FFF2-40B4-BE49-F238E27FC236}">
                <a16:creationId xmlns:a16="http://schemas.microsoft.com/office/drawing/2014/main" id="{28E2AE6A-257B-1C43-91B2-03F12AA0803A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GGM PRF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76200" y="1248422"/>
                <a:ext cx="9067800" cy="1494778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algn="l"/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Theorem: Let G</a:t>
                </a:r>
                <a:r>
                  <a:rPr lang="en-US" sz="2400" dirty="0">
                    <a:solidFill>
                      <a:srgbClr val="000000"/>
                    </a:solidFill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be a PRG. Then, for every polynomials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,</a:t>
                </a:r>
                <a:r>
                  <a:rPr kumimoji="0" lang="en-US" alt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there exists a PRF family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American Typewriter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63">
                <a:extLst>
                  <a:ext uri="{FF2B5EF4-FFF2-40B4-BE49-F238E27FC236}">
                    <a16:creationId xmlns:a16="http://schemas.microsoft.com/office/drawing/2014/main" id="{2D379248-F12B-ED4B-AA04-E89E0781F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248422"/>
                <a:ext cx="9067800" cy="1494778"/>
              </a:xfrm>
              <a:prstGeom prst="rect">
                <a:avLst/>
              </a:prstGeom>
              <a:blipFill>
                <a:blip r:embed="rId3"/>
                <a:stretch>
                  <a:fillRect l="-978" r="-1257"/>
                </a:stretch>
              </a:blipFill>
              <a:ln w="25400">
                <a:solidFill>
                  <a:sysClr val="windowText" lastClr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7CD4AC-B7FD-F540-A78B-053356FE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60" y="3657259"/>
                <a:ext cx="8292480" cy="533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Expensive</a:t>
                </a: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invocations of a PRG.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F7CD4AC-B7FD-F540-A78B-053356FED2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60" y="3657259"/>
                <a:ext cx="8292480" cy="533741"/>
              </a:xfrm>
              <a:prstGeom prst="rect">
                <a:avLst/>
              </a:prstGeom>
              <a:blipFill>
                <a:blip r:embed="rId4"/>
                <a:stretch>
                  <a:fillRect l="-1070" t="-6977" b="-116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F33A51F-EBB3-2C42-BE6A-9E64AAEF3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60" y="4343400"/>
                <a:ext cx="8292480" cy="5337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Sequential</a:t>
                </a: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bit-by-bit,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sequential invocations of a PRG.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F33A51F-EBB3-2C42-BE6A-9E64AAEF39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60" y="4343400"/>
                <a:ext cx="8292480" cy="533741"/>
              </a:xfrm>
              <a:prstGeom prst="rect">
                <a:avLst/>
              </a:prstGeom>
              <a:blipFill>
                <a:blip r:embed="rId5"/>
                <a:stretch>
                  <a:fillRect l="-1070" t="-9524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A9D7E23-C039-184B-A5C9-8F9400DD4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60" y="5029200"/>
                <a:ext cx="8292480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Loss in security reduction</a:t>
                </a: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break PRF with advantage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⟹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break PRG with advantage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an arbitrary polynomial = #queries of the PRF distinguisher. </a:t>
                </a:r>
              </a:p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Tighter reduction? Avoid the loss?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A9D7E23-C039-184B-A5C9-8F9400DD46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760" y="5029200"/>
                <a:ext cx="8292480" cy="1905000"/>
              </a:xfrm>
              <a:prstGeom prst="rect">
                <a:avLst/>
              </a:prstGeom>
              <a:blipFill>
                <a:blip r:embed="rId6"/>
                <a:stretch>
                  <a:fillRect l="-1070" t="-19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A77186-8BFD-8D41-8918-F7DA85D71933}"/>
              </a:ext>
            </a:extLst>
          </p:cNvPr>
          <p:cNvSpPr>
            <a:spLocks/>
          </p:cNvSpPr>
          <p:nvPr/>
        </p:nvSpPr>
        <p:spPr bwMode="auto">
          <a:xfrm>
            <a:off x="425760" y="3123859"/>
            <a:ext cx="8292480" cy="53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Some nits: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FB14D-42AE-8B4E-9AF1-A692B9065139}"/>
              </a:ext>
            </a:extLst>
          </p:cNvPr>
          <p:cNvSpPr txBox="1"/>
          <p:nvPr/>
        </p:nvSpPr>
        <p:spPr>
          <a:xfrm>
            <a:off x="1892300" y="31877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6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934502C-3AA7-6B45-AE6F-51E02624A2F7}"/>
              </a:ext>
            </a:extLst>
          </p:cNvPr>
          <p:cNvSpPr>
            <a:spLocks/>
          </p:cNvSpPr>
          <p:nvPr/>
        </p:nvSpPr>
        <p:spPr bwMode="auto">
          <a:xfrm>
            <a:off x="699120" y="22860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Theorem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If there are PRGs, then there are PRFs.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77EC8F9-1344-8F44-8615-85AEC48441F4}"/>
              </a:ext>
            </a:extLst>
          </p:cNvPr>
          <p:cNvSpPr>
            <a:spLocks/>
          </p:cNvSpPr>
          <p:nvPr/>
        </p:nvSpPr>
        <p:spPr bwMode="auto">
          <a:xfrm>
            <a:off x="1003920" y="2819400"/>
            <a:ext cx="8292480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Goldreich-Goldwasser-Micali (GGM) construction.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A3D8060-5E88-484A-8341-605910CC85DD}"/>
              </a:ext>
            </a:extLst>
          </p:cNvPr>
          <p:cNvSpPr>
            <a:spLocks/>
          </p:cNvSpPr>
          <p:nvPr/>
        </p:nvSpPr>
        <p:spPr bwMode="auto">
          <a:xfrm>
            <a:off x="685800" y="3886200"/>
            <a:ext cx="829248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More A</a:t>
            </a: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pplications of PRFs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29E64E-9857-4448-8C64-6DE90FEDE3DE}"/>
              </a:ext>
            </a:extLst>
          </p:cNvPr>
          <p:cNvSpPr/>
          <p:nvPr/>
        </p:nvSpPr>
        <p:spPr>
          <a:xfrm>
            <a:off x="1371600" y="443785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Identification Protocols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7AB1247-9C5F-3541-91E9-0676E1EFEA39}"/>
              </a:ext>
            </a:extLst>
          </p:cNvPr>
          <p:cNvSpPr/>
          <p:nvPr/>
        </p:nvSpPr>
        <p:spPr>
          <a:xfrm>
            <a:off x="1371600" y="49895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Authentication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02383D-9805-4B43-A49E-D80AF679E58A}"/>
              </a:ext>
            </a:extLst>
          </p:cNvPr>
          <p:cNvSpPr txBox="1"/>
          <p:nvPr/>
        </p:nvSpPr>
        <p:spPr>
          <a:xfrm>
            <a:off x="724520" y="1454051"/>
            <a:ext cx="4455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0. Finish up secret-key encryption.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24F4F5-0B6C-4744-823C-D77135467B9C}"/>
              </a:ext>
            </a:extLst>
          </p:cNvPr>
          <p:cNvSpPr/>
          <p:nvPr/>
        </p:nvSpPr>
        <p:spPr bwMode="auto">
          <a:xfrm>
            <a:off x="381000" y="1124743"/>
            <a:ext cx="8610600" cy="2299791"/>
          </a:xfrm>
          <a:prstGeom prst="rect">
            <a:avLst/>
          </a:prstGeom>
          <a:solidFill>
            <a:schemeClr val="bg1">
              <a:alpha val="7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4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Friend-or-Foe Identification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91016-75A8-C749-9A4C-B208D309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60" y="2038554"/>
            <a:ext cx="1580541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0CA2F-18CD-AB4A-9EF5-DAA23DA4B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08" t="26737" r="36447" b="37895"/>
          <a:stretch/>
        </p:blipFill>
        <p:spPr>
          <a:xfrm>
            <a:off x="5943600" y="1461656"/>
            <a:ext cx="1545771" cy="19673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978240-897C-3749-AB0A-0C0079478F88}"/>
              </a:ext>
            </a:extLst>
          </p:cNvPr>
          <p:cNvCxnSpPr>
            <a:cxnSpLocks/>
          </p:cNvCxnSpPr>
          <p:nvPr/>
        </p:nvCxnSpPr>
        <p:spPr>
          <a:xfrm flipH="1">
            <a:off x="3505200" y="2540408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Cj04359310000[1]">
            <a:extLst>
              <a:ext uri="{FF2B5EF4-FFF2-40B4-BE49-F238E27FC236}">
                <a16:creationId xmlns:a16="http://schemas.microsoft.com/office/drawing/2014/main" id="{56B9206D-1554-DC4F-B35B-9F4A1356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524" y="2105220"/>
            <a:ext cx="902860" cy="71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08F78298-AB8E-AC48-B8CB-394A40A9436F}"/>
              </a:ext>
            </a:extLst>
          </p:cNvPr>
          <p:cNvSpPr>
            <a:spLocks/>
          </p:cNvSpPr>
          <p:nvPr/>
        </p:nvSpPr>
        <p:spPr bwMode="auto">
          <a:xfrm>
            <a:off x="1066800" y="4267200"/>
            <a:ext cx="73914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Adversary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: person-in-the-middle.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C0852FC3-A4A9-7B4B-891D-AF1A8A34D007}"/>
              </a:ext>
            </a:extLst>
          </p:cNvPr>
          <p:cNvSpPr>
            <a:spLocks/>
          </p:cNvSpPr>
          <p:nvPr/>
        </p:nvSpPr>
        <p:spPr bwMode="auto">
          <a:xfrm>
            <a:off x="1066800" y="4876800"/>
            <a:ext cx="7391400" cy="108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listen to / modify the communications. Wants to impersonate Tim.</a:t>
            </a:r>
          </a:p>
        </p:txBody>
      </p:sp>
    </p:spTree>
    <p:extLst>
      <p:ext uri="{BB962C8B-B14F-4D97-AF65-F5344CB8AC3E}">
        <p14:creationId xmlns:p14="http://schemas.microsoft.com/office/powerpoint/2010/main" val="191821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Simple Lemma about Unpredictability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Consider an adversary who requests and obtains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polynomial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en-US" altLang="en-US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5390F2F3-C51B-6B4F-9F02-E3ADCB9D8F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2286000"/>
                <a:ext cx="7391400" cy="1066800"/>
              </a:xfrm>
              <a:prstGeom prst="rect">
                <a:avLst/>
              </a:prstGeom>
              <a:blipFill>
                <a:blip r:embed="rId3"/>
                <a:stretch>
                  <a:fillRect l="-1203" t="-476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rgbClr val="0000CC"/>
                  </a:buClr>
                  <a:buFont typeface="Wingdings" pitchFamily="2" charset="2"/>
                  <a:buChar char="t"/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Can she predict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some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of her choosing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∗</m:t>
                        </m:r>
                      </m:sup>
                    </m:sSup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∉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{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,…,</a:t>
                </a:r>
                <a:r>
                  <a:rPr lang="en-US" altLang="en-US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}? How well can she do it?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F5414955-9E24-C94F-AB3A-614C3AB0D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3429000"/>
                <a:ext cx="7391400" cy="1066800"/>
              </a:xfrm>
              <a:prstGeom prst="rect">
                <a:avLst/>
              </a:prstGeom>
              <a:blipFill>
                <a:blip r:embed="rId4"/>
                <a:stretch>
                  <a:fillRect l="-1203" t="-47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FD70366-6211-B148-921E-68EBEDE8C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4572000"/>
                <a:ext cx="7391400" cy="1447800"/>
              </a:xfrm>
              <a:prstGeom prst="rect">
                <a:avLst/>
              </a:prstGeom>
              <a:noFill/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b="1" dirty="0">
                    <a:solidFill>
                      <a:srgbClr val="0033CC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Lemma</a:t>
                </a: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: If she succeeds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𝑚</m:t>
                            </m:r>
                          </m:sup>
                        </m:sSup>
                      </m:den>
                    </m:f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poly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, then she broke PRF security. This is negligible in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is large enough, i.e.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𝜔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).</m:t>
                        </m:r>
                      </m:e>
                    </m:func>
                  </m:oMath>
                </a14:m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EFD70366-6211-B148-921E-68EBEDE8C6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4572000"/>
                <a:ext cx="7391400" cy="1447800"/>
              </a:xfrm>
              <a:prstGeom prst="rect">
                <a:avLst/>
              </a:prstGeom>
              <a:blipFill>
                <a:blip r:embed="rId5"/>
                <a:stretch>
                  <a:fillRect l="-1199" r="-685" b="-855"/>
                </a:stretch>
              </a:blipFill>
              <a:ln w="25400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be a pseudorandom function.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16EFC12-3858-1D43-943F-4303A8C83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" y="1524000"/>
                <a:ext cx="7391400" cy="533400"/>
              </a:xfrm>
              <a:prstGeom prst="rect">
                <a:avLst/>
              </a:prstGeom>
              <a:blipFill>
                <a:blip r:embed="rId6"/>
                <a:stretch>
                  <a:fillRect l="-1375" t="-4651" b="-139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234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Challenge-Response Protocol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791016-75A8-C749-9A4C-B208D309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60" y="2038554"/>
            <a:ext cx="1580541" cy="1003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0CA2F-18CD-AB4A-9EF5-DAA23DA4B7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908" t="26737" r="36447" b="37895"/>
          <a:stretch/>
        </p:blipFill>
        <p:spPr>
          <a:xfrm>
            <a:off x="5943600" y="1461656"/>
            <a:ext cx="1545771" cy="19673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978240-897C-3749-AB0A-0C0079478F88}"/>
              </a:ext>
            </a:extLst>
          </p:cNvPr>
          <p:cNvCxnSpPr>
            <a:cxnSpLocks/>
          </p:cNvCxnSpPr>
          <p:nvPr/>
        </p:nvCxnSpPr>
        <p:spPr>
          <a:xfrm flipH="1">
            <a:off x="3505200" y="2038554"/>
            <a:ext cx="2057400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MCj04359310000[1]">
            <a:extLst>
              <a:ext uri="{FF2B5EF4-FFF2-40B4-BE49-F238E27FC236}">
                <a16:creationId xmlns:a16="http://schemas.microsoft.com/office/drawing/2014/main" id="{56B9206D-1554-DC4F-B35B-9F4A13564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768756"/>
            <a:ext cx="578022" cy="457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34E189C-3794-2B40-9466-8B9C02D6E97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914400" y="31271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  <a:ea typeface="American Typewriter" charset="0"/>
                    <a:cs typeface="American Typewriter" charset="0"/>
                  </a:rPr>
                  <a:t>PRF 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ey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834E189C-3794-2B40-9466-8B9C02D6E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3127161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DCBE5F0-ECAE-3B41-A60E-2F5901CC2CEB}"/>
              </a:ext>
            </a:extLst>
          </p:cNvPr>
          <p:cNvCxnSpPr>
            <a:cxnSpLocks/>
          </p:cNvCxnSpPr>
          <p:nvPr/>
        </p:nvCxnSpPr>
        <p:spPr>
          <a:xfrm>
            <a:off x="3570514" y="2971800"/>
            <a:ext cx="1926771" cy="0"/>
          </a:xfrm>
          <a:prstGeom prst="line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275D8AA0-D521-D841-916B-1EB5F6DDC1B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105400" y="3584361"/>
                <a:ext cx="3581400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latin typeface="American Typewriter" panose="02090604020004020304" pitchFamily="18" charset="77"/>
                  </a:rPr>
                  <a:t>(ID number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𝐼𝐷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panose="02090604020004020304" pitchFamily="18" charset="77"/>
                    <a:ea typeface="American Typewriter" charset="0"/>
                    <a:cs typeface="American Typewriter" charset="0"/>
                  </a:rPr>
                  <a:t>, PRF Key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panose="02090604020004020304" pitchFamily="18" charset="77"/>
                    <a:ea typeface="American Typewriter" charset="0"/>
                    <a:cs typeface="American Typewriter" charset="0"/>
                  </a:rPr>
                  <a:t>) 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3" name="Rectangle 63">
                <a:extLst>
                  <a:ext uri="{FF2B5EF4-FFF2-40B4-BE49-F238E27FC236}">
                    <a16:creationId xmlns:a16="http://schemas.microsoft.com/office/drawing/2014/main" id="{275D8AA0-D521-D841-916B-1EB5F6DDC1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584361"/>
                <a:ext cx="3581400" cy="378039"/>
              </a:xfrm>
              <a:prstGeom prst="rect">
                <a:avLst/>
              </a:prstGeom>
              <a:blipFill>
                <a:blip r:embed="rId7"/>
                <a:stretch>
                  <a:fillRect t="-13333" r="-31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03275FA-F4C8-6341-B60F-550036E9AF3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895600" y="1592552"/>
                <a:ext cx="316720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altLang="en-US" sz="2000" dirty="0">
                    <a:solidFill>
                      <a:prstClr val="black"/>
                    </a:solidFill>
                    <a:latin typeface="American Typewriter" panose="02090604020004020304" pitchFamily="18" charset="77"/>
                  </a:rPr>
                  <a:t>Random</a:t>
                </a:r>
                <a:r>
                  <a:rPr lang="en-US" alt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4" name="Rectangle 63">
                <a:extLst>
                  <a:ext uri="{FF2B5EF4-FFF2-40B4-BE49-F238E27FC236}">
                    <a16:creationId xmlns:a16="http://schemas.microsoft.com/office/drawing/2014/main" id="{903275FA-F4C8-6341-B60F-550036E9A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1592552"/>
                <a:ext cx="3167204" cy="378039"/>
              </a:xfrm>
              <a:prstGeom prst="rect">
                <a:avLst/>
              </a:prstGeom>
              <a:blipFill>
                <a:blip r:embed="rId8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83E55B4D-404D-7D48-8DB8-BD65AA87DDA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07449" y="2540204"/>
                <a:ext cx="3167204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𝐼𝐷</m:t>
                      </m:r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0" lang="en-US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kumimoji="0" lang="en-US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panose="02090604020004020304" pitchFamily="18" charset="77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5" name="Rectangle 63">
                <a:extLst>
                  <a:ext uri="{FF2B5EF4-FFF2-40B4-BE49-F238E27FC236}">
                    <a16:creationId xmlns:a16="http://schemas.microsoft.com/office/drawing/2014/main" id="{83E55B4D-404D-7D48-8DB8-BD65AA87D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449" y="2540204"/>
                <a:ext cx="3167204" cy="378039"/>
              </a:xfrm>
              <a:prstGeom prst="rect">
                <a:avLst/>
              </a:prstGeom>
              <a:blipFill>
                <a:blip r:embed="rId9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66B405B-F78B-424D-B209-E44706C86AE0}"/>
              </a:ext>
            </a:extLst>
          </p:cNvPr>
          <p:cNvSpPr>
            <a:spLocks/>
          </p:cNvSpPr>
          <p:nvPr/>
        </p:nvSpPr>
        <p:spPr bwMode="auto">
          <a:xfrm>
            <a:off x="1066800" y="4267199"/>
            <a:ext cx="7391400" cy="9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F06AA09-4D60-2043-BFCD-4DE0CB6E4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4440820"/>
                <a:ext cx="8153400" cy="152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“Proof”: Adversary collects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poly many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𝑟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(potentially of her choosing). She eventually has to produce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for a fresh random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when she is trying to impersonate.</a:t>
                </a:r>
              </a:p>
            </p:txBody>
          </p:sp>
        </mc:Choice>
        <mc:Fallback xmlns="">
          <p:sp>
            <p:nvSpPr>
              <p:cNvPr id="21" name="Content Placeholder 2">
                <a:extLst>
                  <a:ext uri="{FF2B5EF4-FFF2-40B4-BE49-F238E27FC236}">
                    <a16:creationId xmlns:a16="http://schemas.microsoft.com/office/drawing/2014/main" id="{CF06AA09-4D60-2043-BFCD-4DE0CB6E43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4440820"/>
                <a:ext cx="8153400" cy="1523997"/>
              </a:xfrm>
              <a:prstGeom prst="rect">
                <a:avLst/>
              </a:prstGeom>
              <a:blipFill>
                <a:blip r:embed="rId10"/>
                <a:stretch>
                  <a:fillRect l="-1246" t="-24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0D2EEA-39C4-1740-AC93-D8A68D10A86C}"/>
              </a:ext>
            </a:extLst>
          </p:cNvPr>
          <p:cNvSpPr>
            <a:spLocks/>
          </p:cNvSpPr>
          <p:nvPr/>
        </p:nvSpPr>
        <p:spPr bwMode="auto">
          <a:xfrm>
            <a:off x="685800" y="5029205"/>
            <a:ext cx="8153400" cy="91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rgbClr val="0000CC"/>
              </a:buClr>
              <a:buFont typeface="Wingdings" pitchFamily="2" charset="2"/>
              <a:buChar char="t"/>
            </a:pP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A456B3B-2E50-B147-84D2-70FACD31B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800" y="5791200"/>
                <a:ext cx="8153400" cy="9143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This is hard as long as the input and output lengths of the PRF are long enough, i.e.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𝜔</m:t>
                    </m:r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).</m:t>
                        </m:r>
                      </m:e>
                    </m:func>
                  </m:oMath>
                </a14:m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5A456B3B-2E50-B147-84D2-70FACD31B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5791200"/>
                <a:ext cx="8153400" cy="914395"/>
              </a:xfrm>
              <a:prstGeom prst="rect">
                <a:avLst/>
              </a:prstGeom>
              <a:blipFill>
                <a:blip r:embed="rId11"/>
                <a:stretch>
                  <a:fillRect l="-1246" t="-5556" b="-555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4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authentication problem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0E617A-3445-EC4A-85BC-36B1485DCCC6}"/>
              </a:ext>
            </a:extLst>
          </p:cNvPr>
          <p:cNvSpPr>
            <a:spLocks/>
          </p:cNvSpPr>
          <p:nvPr/>
        </p:nvSpPr>
        <p:spPr bwMode="auto">
          <a:xfrm>
            <a:off x="971600" y="5056846"/>
            <a:ext cx="7272808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This is known as a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man-in-the-middle attack.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How can Bob check if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message is indeed from Alice?</a:t>
            </a:r>
          </a:p>
        </p:txBody>
      </p:sp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′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122576" y="3135292"/>
            <a:ext cx="2201788" cy="979742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charset="0"/>
                <a:cs typeface="+mn-cs"/>
              </a:rPr>
              <a:t>Can also alter/inject more messages!</a:t>
            </a:r>
          </a:p>
        </p:txBody>
      </p:sp>
    </p:spTree>
    <p:extLst>
      <p:ext uri="{BB962C8B-B14F-4D97-AF65-F5344CB8AC3E}">
        <p14:creationId xmlns:p14="http://schemas.microsoft.com/office/powerpoint/2010/main" val="6724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authentication problem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𝑡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0E617A-3445-EC4A-85BC-36B1485DCCC6}"/>
              </a:ext>
            </a:extLst>
          </p:cNvPr>
          <p:cNvSpPr>
            <a:spLocks/>
          </p:cNvSpPr>
          <p:nvPr/>
        </p:nvSpPr>
        <p:spPr bwMode="auto">
          <a:xfrm>
            <a:off x="971600" y="5056846"/>
            <a:ext cx="7272808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want Alice to generate a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tag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for the message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which is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hard to generate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without the secret key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𝑚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 </m:t>
                        </m:r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𝑡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</m:oMath>
                </a14:m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or </a:t>
                </a:r>
                <a14:m>
                  <m:oMath xmlns:m="http://schemas.openxmlformats.org/officeDocument/2006/math">
                    <m:r>
                      <a:rPr kumimoji="0" lang="en-US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⊥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122576" y="3135292"/>
            <a:ext cx="2201788" cy="979742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charset="0"/>
                <a:cs typeface="+mn-cs"/>
              </a:rPr>
              <a:t>Can essentially only send it along!</a:t>
            </a:r>
          </a:p>
        </p:txBody>
      </p:sp>
    </p:spTree>
    <p:extLst>
      <p:ext uri="{BB962C8B-B14F-4D97-AF65-F5344CB8AC3E}">
        <p14:creationId xmlns:p14="http://schemas.microsoft.com/office/powerpoint/2010/main" val="153452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37A8E-9492-698F-9FA6-826034D015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A triple of algorithms (Gen, MAC, Ver):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Gen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: </a:t>
                </a:r>
                <a:r>
                  <a:rPr lang="en-US" sz="2800" dirty="0"/>
                  <a:t>Produces a 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MAC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: </a:t>
                </a:r>
                <a:r>
                  <a:rPr lang="en-US" sz="2800" dirty="0"/>
                  <a:t>Outputs a tag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(may be deterministic).</a:t>
                </a:r>
              </a:p>
              <a:p>
                <a:r>
                  <a:rPr lang="en-US" sz="2800" dirty="0">
                    <a:solidFill>
                      <a:srgbClr val="0070C0"/>
                    </a:solidFill>
                  </a:rPr>
                  <a:t>Ver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: </a:t>
                </a:r>
                <a:r>
                  <a:rPr lang="en-US" sz="2800" dirty="0"/>
                  <a:t>Outputs Accept or Reject.</a:t>
                </a:r>
              </a:p>
              <a:p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Correctness</a:t>
                </a:r>
                <a:r>
                  <a:rPr lang="en-US" sz="2800" dirty="0">
                    <a:solidFill>
                      <a:schemeClr val="tx1"/>
                    </a:solidFill>
                  </a:rPr>
                  <a:t>: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Pr</a:t>
                </a:r>
                <a:r>
                  <a:rPr lang="en-US" sz="2800" dirty="0">
                    <a:solidFill>
                      <a:schemeClr val="tx1"/>
                    </a:solidFill>
                  </a:rPr>
                  <a:t>[Ver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𝑀𝐴𝐶</m:t>
                        </m:r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Accept] = 1 </a:t>
                </a:r>
                <a:endParaRPr lang="en-US" sz="28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rgbClr val="FF0000"/>
                    </a:solidFill>
                  </a:rPr>
                  <a:t>Security: </a:t>
                </a:r>
                <a:r>
                  <a:rPr lang="en-US" sz="2800" i="1" dirty="0"/>
                  <a:t>Hard to forge. </a:t>
                </a:r>
                <a:r>
                  <a:rPr lang="en-US" sz="2800" dirty="0"/>
                  <a:t>Intuitively, it should be hard to come up with a new pair </a:t>
                </a:r>
                <a:r>
                  <a:rPr lang="en-US" sz="2800" i="1" dirty="0"/>
                  <a:t>(m’, t’) </a:t>
                </a:r>
                <a:r>
                  <a:rPr lang="en-US" sz="2800" dirty="0"/>
                  <a:t>such that Ver accepts.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37A8E-9492-698F-9FA6-826034D015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82" t="-3111" r="-2510" b="-3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ubtitle 1">
            <a:extLst>
              <a:ext uri="{FF2B5EF4-FFF2-40B4-BE49-F238E27FC236}">
                <a16:creationId xmlns:a16="http://schemas.microsoft.com/office/drawing/2014/main" id="{3E1149BF-BB56-F495-8AE1-3FC8F47FE24F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Message Authentication Codes (MACs)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39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96B6732E-E55D-BC6E-4390-0734870291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What is the power of the adversary?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42819C4-052D-89D5-77C1-7BD479CB957C}"/>
              </a:ext>
            </a:extLst>
          </p:cNvPr>
          <p:cNvCxnSpPr>
            <a:cxnSpLocks/>
          </p:cNvCxnSpPr>
          <p:nvPr/>
        </p:nvCxnSpPr>
        <p:spPr>
          <a:xfrm flipH="1" flipV="1">
            <a:off x="2425080" y="2540200"/>
            <a:ext cx="3899284" cy="4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E32DB9FA-B3C4-961F-9B01-D70E51A304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97F07D5-919F-5FCA-AED3-F47D11D75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38" name="Rectangle 63">
            <a:extLst>
              <a:ext uri="{FF2B5EF4-FFF2-40B4-BE49-F238E27FC236}">
                <a16:creationId xmlns:a16="http://schemas.microsoft.com/office/drawing/2014/main" id="{2B811A07-63F6-353A-491E-08D4A976E697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39" name="Rectangle 63">
            <a:extLst>
              <a:ext uri="{FF2B5EF4-FFF2-40B4-BE49-F238E27FC236}">
                <a16:creationId xmlns:a16="http://schemas.microsoft.com/office/drawing/2014/main" id="{6A63BCAE-A517-051B-5613-620AD70D33D5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40" name="Rectangular Callout 39">
            <a:extLst>
              <a:ext uri="{FF2B5EF4-FFF2-40B4-BE49-F238E27FC236}">
                <a16:creationId xmlns:a16="http://schemas.microsoft.com/office/drawing/2014/main" id="{9D229757-63E4-9363-20C8-B95C68D3A6B1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69596166-1245-194B-0C48-91BEACF5843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19672" y="21621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𝑀𝐴𝐶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𝑘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))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1" name="Rectangle 63">
                <a:extLst>
                  <a:ext uri="{FF2B5EF4-FFF2-40B4-BE49-F238E27FC236}">
                    <a16:creationId xmlns:a16="http://schemas.microsoft.com/office/drawing/2014/main" id="{69596166-1245-194B-0C48-91BEACF58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672" y="2162161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 descr="MCj04359310000[1]">
            <a:extLst>
              <a:ext uri="{FF2B5EF4-FFF2-40B4-BE49-F238E27FC236}">
                <a16:creationId xmlns:a16="http://schemas.microsoft.com/office/drawing/2014/main" id="{A177BD2A-F169-98A7-A038-5184CFCD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C05B18F4-9BE6-596C-8E6B-8E2480FA0688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245169" y="2320098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𝑀𝐴𝐶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𝑘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))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or </a:t>
                </a:r>
                <a14:m>
                  <m:oMath xmlns:m="http://schemas.openxmlformats.org/officeDocument/2006/math">
                    <m:r>
                      <a:rPr kumimoji="0" lang="en-US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⊥</m:t>
                    </m:r>
                  </m:oMath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43" name="Rectangle 63">
                <a:extLst>
                  <a:ext uri="{FF2B5EF4-FFF2-40B4-BE49-F238E27FC236}">
                    <a16:creationId xmlns:a16="http://schemas.microsoft.com/office/drawing/2014/main" id="{C05B18F4-9BE6-596C-8E6B-8E2480FA0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69" y="2320098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t="-29032" b="-6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73978A19-0389-7DCB-569C-905EA7C75A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3781434"/>
                <a:ext cx="8229600" cy="2801919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Can see many pairs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𝑀𝐴𝐶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Can access a MAC oracle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𝑀𝐴𝐶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∙ 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400" dirty="0"/>
                  <a:t>Obtain tags for message of choice.</a:t>
                </a:r>
              </a:p>
              <a:p>
                <a:pPr marL="0" indent="0">
                  <a:buNone/>
                </a:pPr>
                <a:r>
                  <a:rPr lang="en-US" sz="2800" dirty="0"/>
                  <a:t>This is called a </a:t>
                </a:r>
                <a:r>
                  <a:rPr lang="en-US" sz="2800" i="1" dirty="0">
                    <a:solidFill>
                      <a:srgbClr val="FF0000"/>
                    </a:solidFill>
                  </a:rPr>
                  <a:t>chosen message attack (CMA).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55" name="Content Placeholder 2">
                <a:extLst>
                  <a:ext uri="{FF2B5EF4-FFF2-40B4-BE49-F238E27FC236}">
                    <a16:creationId xmlns:a16="http://schemas.microsoft.com/office/drawing/2014/main" id="{73978A19-0389-7DCB-569C-905EA7C75A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781434"/>
                <a:ext cx="8229600" cy="2801919"/>
              </a:xfrm>
              <a:blipFill>
                <a:blip r:embed="rId7"/>
                <a:stretch>
                  <a:fillRect l="-1698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972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895E2-F469-F720-9A38-A2B78F154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>
            <a:extLst>
              <a:ext uri="{FF2B5EF4-FFF2-40B4-BE49-F238E27FC236}">
                <a16:creationId xmlns:a16="http://schemas.microsoft.com/office/drawing/2014/main" id="{CE502CBD-98AB-442A-FAC0-BEDA9EC61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77498"/>
            <a:ext cx="8712968" cy="714181"/>
          </a:xfrm>
        </p:spPr>
        <p:txBody>
          <a:bodyPr>
            <a:normAutofit fontScale="92500"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Recall: Definition of 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A3A23B-8739-F8C1-2744-072EC38DD80D}"/>
              </a:ext>
            </a:extLst>
          </p:cNvPr>
          <p:cNvSpPr/>
          <p:nvPr/>
        </p:nvSpPr>
        <p:spPr>
          <a:xfrm>
            <a:off x="3113584" y="757535"/>
            <a:ext cx="2449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(for one message)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DADFE221-2F07-F4E3-A404-AA00A21FA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16" name="Oval 4">
            <a:extLst>
              <a:ext uri="{FF2B5EF4-FFF2-40B4-BE49-F238E27FC236}">
                <a16:creationId xmlns:a16="http://schemas.microsoft.com/office/drawing/2014/main" id="{0986163A-474F-85AB-B9D6-77A197417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837" y="2114259"/>
            <a:ext cx="2004762" cy="124906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7C303E65-5280-21E8-FA97-61604B8728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 Box 5">
                <a:extLst>
                  <a:ext uri="{FF2B5EF4-FFF2-40B4-BE49-F238E27FC236}">
                    <a16:creationId xmlns:a16="http://schemas.microsoft.com/office/drawing/2014/main" id="{17B78467-0DB5-834C-A650-00B3FBF82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Box 6">
            <a:extLst>
              <a:ext uri="{FF2B5EF4-FFF2-40B4-BE49-F238E27FC236}">
                <a16:creationId xmlns:a16="http://schemas.microsoft.com/office/drawing/2014/main" id="{99804085-3A25-DABF-995A-4EF181F97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83C6A3FB-917E-47E8-9680-39FF6E538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590880"/>
            <a:ext cx="1829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79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Left World: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26">
                <a:extLst>
                  <a:ext uri="{FF2B5EF4-FFF2-40B4-BE49-F238E27FC236}">
                    <a16:creationId xmlns:a16="http://schemas.microsoft.com/office/drawing/2014/main" id="{AEDD13D5-B353-53D7-3580-1B3005A2C6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501" y="5935004"/>
                <a:ext cx="43238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𝐸𝑛𝑐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Box 26">
                <a:extLst>
                  <a:ext uri="{FF2B5EF4-FFF2-40B4-BE49-F238E27FC236}">
                    <a16:creationId xmlns:a16="http://schemas.microsoft.com/office/drawing/2014/main" id="{0E5E35B3-CF2E-5543-8382-F7D98AA8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01" y="5935004"/>
                <a:ext cx="4323812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utoShape 9">
            <a:extLst>
              <a:ext uri="{FF2B5EF4-FFF2-40B4-BE49-F238E27FC236}">
                <a16:creationId xmlns:a16="http://schemas.microsoft.com/office/drawing/2014/main" id="{3C8E59B9-FB06-5F5D-ACB2-B6F7E5196C5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153371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E05FFB8C-57BA-1E24-24F2-C26AC89399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2531" y="3363324"/>
                <a:ext cx="4204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6691E192-7AF0-044A-B01A-55A81D0E6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22531" y="3363324"/>
                <a:ext cx="4204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11">
            <a:extLst>
              <a:ext uri="{FF2B5EF4-FFF2-40B4-BE49-F238E27FC236}">
                <a16:creationId xmlns:a16="http://schemas.microsoft.com/office/drawing/2014/main" id="{20A541A6-CFA2-3528-A0C3-11B3166B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6121" y="1586691"/>
            <a:ext cx="1963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world: 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B14F6858-53E5-81E2-E29E-E5F905F13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2" y="4038600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id="{6C5A5D18-9F4F-882A-2CF6-8D6A0DCB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963" y="2071013"/>
            <a:ext cx="2225908" cy="1205587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30" name="Text Box 6">
            <a:extLst>
              <a:ext uri="{FF2B5EF4-FFF2-40B4-BE49-F238E27FC236}">
                <a16:creationId xmlns:a16="http://schemas.microsoft.com/office/drawing/2014/main" id="{C9DC94A9-F511-AB34-BB9C-F7ECAEDC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2" y="4230438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p:sp>
        <p:nvSpPr>
          <p:cNvPr id="33" name="AutoShape 9">
            <a:extLst>
              <a:ext uri="{FF2B5EF4-FFF2-40B4-BE49-F238E27FC236}">
                <a16:creationId xmlns:a16="http://schemas.microsoft.com/office/drawing/2014/main" id="{3646410F-E1A5-BCD8-9AB9-6E2179A705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496771" y="3267556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321A109A-663B-B5B3-EA95-6B4C9D21BD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65931" y="3276600"/>
                <a:ext cx="4204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321A109A-663B-B5B3-EA95-6B4C9D21B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65931" y="3276600"/>
                <a:ext cx="4204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26">
                <a:extLst>
                  <a:ext uri="{FF2B5EF4-FFF2-40B4-BE49-F238E27FC236}">
                    <a16:creationId xmlns:a16="http://schemas.microsoft.com/office/drawing/2014/main" id="{23E2E72F-08C3-D4F1-6D1D-F1D970EB12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91000" y="5945746"/>
                <a:ext cx="469731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𝐸𝑛𝑐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 Box 26">
                <a:extLst>
                  <a:ext uri="{FF2B5EF4-FFF2-40B4-BE49-F238E27FC236}">
                    <a16:creationId xmlns:a16="http://schemas.microsoft.com/office/drawing/2014/main" id="{B5182C68-707E-A84A-9970-4F9A81D59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5945746"/>
                <a:ext cx="4697312" cy="461665"/>
              </a:xfrm>
              <a:prstGeom prst="rect">
                <a:avLst/>
              </a:prstGeom>
              <a:blipFill>
                <a:blip r:embed="rId7"/>
                <a:stretch>
                  <a:fillRect b="-21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85E1D344-6040-E657-3F21-C906DD028CEB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37" name="AutoShape 9">
              <a:extLst>
                <a:ext uri="{FF2B5EF4-FFF2-40B4-BE49-F238E27FC236}">
                  <a16:creationId xmlns:a16="http://schemas.microsoft.com/office/drawing/2014/main" id="{9463350B-2B48-57DD-6D66-EA85FD9F27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 Box 5">
                  <a:extLst>
                    <a:ext uri="{FF2B5EF4-FFF2-40B4-BE49-F238E27FC236}">
                      <a16:creationId xmlns:a16="http://schemas.microsoft.com/office/drawing/2014/main" id="{1402A3FC-01CC-82D7-292C-B8DDC5B153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AutoShape 9">
              <a:extLst>
                <a:ext uri="{FF2B5EF4-FFF2-40B4-BE49-F238E27FC236}">
                  <a16:creationId xmlns:a16="http://schemas.microsoft.com/office/drawing/2014/main" id="{C5E5880C-124F-0E1A-4C03-87B7E853B5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 Box 5">
                  <a:extLst>
                    <a:ext uri="{FF2B5EF4-FFF2-40B4-BE49-F238E27FC236}">
                      <a16:creationId xmlns:a16="http://schemas.microsoft.com/office/drawing/2014/main" id="{9F4F0A08-F709-AB7A-A240-FDD4E918663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582AD62-63F0-E582-E08D-4174DB818AED}"/>
              </a:ext>
            </a:extLst>
          </p:cNvPr>
          <p:cNvGrpSpPr/>
          <p:nvPr/>
        </p:nvGrpSpPr>
        <p:grpSpPr>
          <a:xfrm>
            <a:off x="-76200" y="5410200"/>
            <a:ext cx="9067800" cy="1431820"/>
            <a:chOff x="-76200" y="5578680"/>
            <a:chExt cx="9067800" cy="1431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 Box 26">
                  <a:extLst>
                    <a:ext uri="{FF2B5EF4-FFF2-40B4-BE49-F238E27FC236}">
                      <a16:creationId xmlns:a16="http://schemas.microsoft.com/office/drawing/2014/main" id="{A86D4C0D-0CE8-17E2-7269-3AEB189344B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3" name="Text Box 26">
                  <a:extLst>
                    <a:ext uri="{FF2B5EF4-FFF2-40B4-BE49-F238E27FC236}">
                      <a16:creationId xmlns:a16="http://schemas.microsoft.com/office/drawing/2014/main" id="{4D50883B-ADEF-684C-AC44-0B6A81BEB9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8571" r="-8571" b="-234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 Box 26">
                  <a:extLst>
                    <a:ext uri="{FF2B5EF4-FFF2-40B4-BE49-F238E27FC236}">
                      <a16:creationId xmlns:a16="http://schemas.microsoft.com/office/drawing/2014/main" id="{B4455ECE-F4C2-A478-257F-FD3BEB0314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563278" y="603588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4" name="Text Box 26">
                  <a:extLst>
                    <a:ext uri="{FF2B5EF4-FFF2-40B4-BE49-F238E27FC236}">
                      <a16:creationId xmlns:a16="http://schemas.microsoft.com/office/drawing/2014/main" id="{E85D952F-B135-8D47-BB8D-46B90C285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563278" y="603588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8824" r="-8824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26">
                  <a:extLst>
                    <a:ext uri="{FF2B5EF4-FFF2-40B4-BE49-F238E27FC236}">
                      <a16:creationId xmlns:a16="http://schemas.microsoft.com/office/drawing/2014/main" id="{C9087605-084E-CCBA-DF46-2C222F759F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419694" y="6548835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5" name="Text Box 26">
                  <a:extLst>
                    <a:ext uri="{FF2B5EF4-FFF2-40B4-BE49-F238E27FC236}">
                      <a16:creationId xmlns:a16="http://schemas.microsoft.com/office/drawing/2014/main" id="{CEAF0648-F510-524D-9D8B-7686F1ABB9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19694" y="6548835"/>
                  <a:ext cx="1200585" cy="461665"/>
                </a:xfrm>
                <a:prstGeom prst="rect">
                  <a:avLst/>
                </a:prstGeom>
                <a:blipFill>
                  <a:blip r:embed="rId14"/>
                  <a:stretch>
                    <a:fillRect r="-1053"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26">
                  <a:extLst>
                    <a:ext uri="{FF2B5EF4-FFF2-40B4-BE49-F238E27FC236}">
                      <a16:creationId xmlns:a16="http://schemas.microsoft.com/office/drawing/2014/main" id="{6DB51FCB-95CC-9234-B1F3-0F5DCEB37C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819589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alt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, and all ppt D, there is a negligible function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Text Box 26">
                  <a:extLst>
                    <a:ext uri="{FF2B5EF4-FFF2-40B4-BE49-F238E27FC236}">
                      <a16:creationId xmlns:a16="http://schemas.microsoft.com/office/drawing/2014/main" id="{D09E9C42-4B9C-FE4E-BA67-41AD557F24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8195898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084" t="-13514" r="-155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5">
                <a:extLst>
                  <a:ext uri="{FF2B5EF4-FFF2-40B4-BE49-F238E27FC236}">
                    <a16:creationId xmlns:a16="http://schemas.microsoft.com/office/drawing/2014/main" id="{4D1CFE82-F9DA-357F-A9C0-15860DAE7D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2662535"/>
                <a:ext cx="181357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7" name="Text Box 5">
                <a:extLst>
                  <a:ext uri="{FF2B5EF4-FFF2-40B4-BE49-F238E27FC236}">
                    <a16:creationId xmlns:a16="http://schemas.microsoft.com/office/drawing/2014/main" id="{514F6DA8-EDFF-CC4B-AF45-80C9F0937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662535"/>
                <a:ext cx="1813573" cy="400110"/>
              </a:xfrm>
              <a:prstGeom prst="rect">
                <a:avLst/>
              </a:prstGeom>
              <a:blipFill>
                <a:blip r:embed="rId16"/>
                <a:stretch>
                  <a:fillRect t="-9375" r="-2083" b="-28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D739F37E-2DA7-C75B-484E-5AE3F0046A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79CD7671-22C9-6848-AE21-810D8CE1A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F18B22F8-965B-77EF-D0D0-A017A2B392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6305" y="2611374"/>
                <a:ext cx="187609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DF3E255B-E41D-F04C-A9A7-C312F6FA1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6305" y="2611374"/>
                <a:ext cx="1876091" cy="400110"/>
              </a:xfrm>
              <a:prstGeom prst="rect">
                <a:avLst/>
              </a:prstGeom>
              <a:blipFill>
                <a:blip r:embed="rId17"/>
                <a:stretch>
                  <a:fillRect t="-6061" b="-24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44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CCF5F-0E3E-127C-FF92-171259399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027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Total break: </a:t>
            </a:r>
            <a:r>
              <a:rPr lang="en-US" sz="2800" dirty="0"/>
              <a:t>The adversary should not be able to recover the key</a:t>
            </a:r>
            <a:r>
              <a:rPr lang="en-US" sz="2800" i="1" dirty="0"/>
              <a:t> k</a:t>
            </a:r>
            <a:r>
              <a:rPr lang="en-US" sz="2800" dirty="0"/>
              <a:t>.</a:t>
            </a:r>
          </a:p>
          <a:p>
            <a:r>
              <a:rPr lang="en-US" sz="2800" b="1" dirty="0"/>
              <a:t>Universal break: </a:t>
            </a:r>
            <a:r>
              <a:rPr lang="en-US" sz="2800" dirty="0"/>
              <a:t>The adversary can generate a valid tag for </a:t>
            </a:r>
            <a:r>
              <a:rPr lang="en-US" sz="2800" dirty="0">
                <a:solidFill>
                  <a:srgbClr val="FF0000"/>
                </a:solidFill>
              </a:rPr>
              <a:t>every </a:t>
            </a:r>
            <a:r>
              <a:rPr lang="en-US" sz="2800" dirty="0"/>
              <a:t>message.</a:t>
            </a:r>
          </a:p>
          <a:p>
            <a:r>
              <a:rPr lang="en-US" sz="2800" b="1" dirty="0"/>
              <a:t>Existential break: </a:t>
            </a:r>
            <a:r>
              <a:rPr lang="en-US" sz="2800" dirty="0"/>
              <a:t>The adversary can generate a </a:t>
            </a:r>
            <a:r>
              <a:rPr lang="en-US" sz="2800" dirty="0">
                <a:solidFill>
                  <a:srgbClr val="FF0000"/>
                </a:solidFill>
              </a:rPr>
              <a:t>new</a:t>
            </a:r>
            <a:r>
              <a:rPr lang="en-US" sz="2800" dirty="0"/>
              <a:t> valid tag </a:t>
            </a:r>
            <a:r>
              <a:rPr lang="en-US" sz="2800" i="1" dirty="0"/>
              <a:t>t</a:t>
            </a:r>
            <a:r>
              <a:rPr lang="en-US" sz="2800" dirty="0"/>
              <a:t> for </a:t>
            </a:r>
            <a:r>
              <a:rPr lang="en-US" sz="2800" dirty="0">
                <a:solidFill>
                  <a:srgbClr val="FF0000"/>
                </a:solidFill>
              </a:rPr>
              <a:t>some</a:t>
            </a:r>
            <a:r>
              <a:rPr lang="en-US" sz="2800" dirty="0"/>
              <a:t> message </a:t>
            </a:r>
            <a:r>
              <a:rPr lang="en-US" sz="2800" i="1" dirty="0"/>
              <a:t>m. </a:t>
            </a:r>
          </a:p>
          <a:p>
            <a:endParaRPr lang="en-US" sz="2800" i="1" dirty="0"/>
          </a:p>
          <a:p>
            <a:pPr marL="0" indent="0">
              <a:buNone/>
            </a:pPr>
            <a:r>
              <a:rPr lang="en-US" sz="2800" dirty="0"/>
              <a:t>We will require MACs to be secure against the existential break!!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F43C9F4-C9CC-D70E-1553-3C2446F487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091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Defining MAC Security</a:t>
            </a:r>
            <a:endParaRPr lang="en-US" sz="2400" b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C7C6A-DCBE-52AD-08CD-FA7796AFE949}"/>
              </a:ext>
            </a:extLst>
          </p:cNvPr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3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1B14E-8CA4-8074-2E94-9F2F43E31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545" y="1552110"/>
            <a:ext cx="8229600" cy="48445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b="1" u="sng" dirty="0"/>
              <a:t>E</a:t>
            </a:r>
            <a:r>
              <a:rPr lang="en-US" sz="2400" dirty="0"/>
              <a:t>xistentially </a:t>
            </a:r>
            <a:r>
              <a:rPr lang="en-US" sz="2400" b="1" u="sng" dirty="0"/>
              <a:t>U</a:t>
            </a:r>
            <a:r>
              <a:rPr lang="en-US" sz="2400" dirty="0"/>
              <a:t>n</a:t>
            </a:r>
            <a:r>
              <a:rPr lang="en-US" sz="2400" b="1" u="sng" dirty="0"/>
              <a:t>f</a:t>
            </a:r>
            <a:r>
              <a:rPr lang="en-US" sz="2400" dirty="0"/>
              <a:t>orgeable against </a:t>
            </a:r>
            <a:r>
              <a:rPr lang="en-US" sz="2400" b="1" u="sng" dirty="0"/>
              <a:t>C</a:t>
            </a:r>
            <a:r>
              <a:rPr lang="en-US" sz="2400" dirty="0"/>
              <a:t>hosen </a:t>
            </a:r>
            <a:r>
              <a:rPr lang="en-US" sz="2400" b="1" u="sng" dirty="0"/>
              <a:t>M</a:t>
            </a:r>
            <a:r>
              <a:rPr lang="en-US" sz="2400" dirty="0"/>
              <a:t>essage </a:t>
            </a:r>
            <a:r>
              <a:rPr lang="en-US" sz="2400" b="1" u="sng" dirty="0"/>
              <a:t>A</a:t>
            </a:r>
            <a:r>
              <a:rPr lang="en-US" sz="2400" dirty="0"/>
              <a:t>ttacks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4EDD405E-5421-66D7-7BEA-A3F48F01FF03}"/>
              </a:ext>
            </a:extLst>
          </p:cNvPr>
          <p:cNvSpPr txBox="1">
            <a:spLocks/>
          </p:cNvSpPr>
          <p:nvPr/>
        </p:nvSpPr>
        <p:spPr>
          <a:xfrm>
            <a:off x="457200" y="4091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EUF-CMA Security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pic>
        <p:nvPicPr>
          <p:cNvPr id="7" name="Picture 6" descr="MCj04359310000[1]">
            <a:extLst>
              <a:ext uri="{FF2B5EF4-FFF2-40B4-BE49-F238E27FC236}">
                <a16:creationId xmlns:a16="http://schemas.microsoft.com/office/drawing/2014/main" id="{BBF8B13B-9FC4-49AE-1F30-772FA97D8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025" y="2264105"/>
            <a:ext cx="712879" cy="56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D0FEB5-3D5B-AA12-374A-AA3A7C6F09A9}"/>
              </a:ext>
            </a:extLst>
          </p:cNvPr>
          <p:cNvCxnSpPr/>
          <p:nvPr/>
        </p:nvCxnSpPr>
        <p:spPr>
          <a:xfrm>
            <a:off x="2503898" y="2927120"/>
            <a:ext cx="34563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0C10AF-55D5-24F7-3D10-492453A8FE78}"/>
              </a:ext>
            </a:extLst>
          </p:cNvPr>
          <p:cNvCxnSpPr/>
          <p:nvPr/>
        </p:nvCxnSpPr>
        <p:spPr>
          <a:xfrm>
            <a:off x="2493375" y="3857676"/>
            <a:ext cx="34563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EFF262-C2E0-1867-05D7-AB9F73ECF9CC}"/>
              </a:ext>
            </a:extLst>
          </p:cNvPr>
          <p:cNvCxnSpPr/>
          <p:nvPr/>
        </p:nvCxnSpPr>
        <p:spPr>
          <a:xfrm>
            <a:off x="2480778" y="3423476"/>
            <a:ext cx="3456384" cy="0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758952-CC18-43B8-66D4-D3EEAC46B3DE}"/>
                  </a:ext>
                </a:extLst>
              </p:cNvPr>
              <p:cNvSpPr txBox="1"/>
              <p:nvPr/>
            </p:nvSpPr>
            <p:spPr>
              <a:xfrm>
                <a:off x="3943547" y="2539322"/>
                <a:ext cx="533544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758952-CC18-43B8-66D4-D3EEAC46B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547" y="2539322"/>
                <a:ext cx="533544" cy="4062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5ABD20-6820-D4EF-8852-C1A51B2F8043}"/>
                  </a:ext>
                </a:extLst>
              </p:cNvPr>
              <p:cNvSpPr txBox="1"/>
              <p:nvPr/>
            </p:nvSpPr>
            <p:spPr>
              <a:xfrm>
                <a:off x="3275856" y="3050156"/>
                <a:ext cx="1979516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𝑀𝐴𝐶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C5ABD20-6820-D4EF-8852-C1A51B2F8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050156"/>
                <a:ext cx="1979516" cy="406265"/>
              </a:xfrm>
              <a:prstGeom prst="rect">
                <a:avLst/>
              </a:prstGeom>
              <a:blipFill>
                <a:blip r:embed="rId5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68D24F-2A9E-BB1F-BD7A-82A33F39D531}"/>
                  </a:ext>
                </a:extLst>
              </p:cNvPr>
              <p:cNvSpPr txBox="1"/>
              <p:nvPr/>
            </p:nvSpPr>
            <p:spPr>
              <a:xfrm>
                <a:off x="3954795" y="3445833"/>
                <a:ext cx="538865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868D24F-2A9E-BB1F-BD7A-82A33F39D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4795" y="3445833"/>
                <a:ext cx="538865" cy="4062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275CE4-5BAE-AF81-DCFC-D47C414D95F9}"/>
              </a:ext>
            </a:extLst>
          </p:cNvPr>
          <p:cNvCxnSpPr/>
          <p:nvPr/>
        </p:nvCxnSpPr>
        <p:spPr>
          <a:xfrm>
            <a:off x="2480778" y="4382863"/>
            <a:ext cx="3456384" cy="0"/>
          </a:xfrm>
          <a:prstGeom prst="straightConnector1">
            <a:avLst/>
          </a:prstGeom>
          <a:ln w="2857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3D83E2-8AD2-AF8D-5734-35A9D091C19B}"/>
                  </a:ext>
                </a:extLst>
              </p:cNvPr>
              <p:cNvSpPr txBox="1"/>
              <p:nvPr/>
            </p:nvSpPr>
            <p:spPr>
              <a:xfrm>
                <a:off x="3286884" y="3994102"/>
                <a:ext cx="2051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𝑀𝐴𝐶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43D83E2-8AD2-AF8D-5734-35A9D091C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884" y="3994102"/>
                <a:ext cx="2051267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480B78B-103D-0DB0-24FE-E090C26B664F}"/>
              </a:ext>
            </a:extLst>
          </p:cNvPr>
          <p:cNvSpPr txBox="1"/>
          <p:nvPr/>
        </p:nvSpPr>
        <p:spPr>
          <a:xfrm rot="5556688">
            <a:off x="4084135" y="4390595"/>
            <a:ext cx="343364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…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49E62A-8DCA-E825-C62F-0532AA10F8FC}"/>
              </a:ext>
            </a:extLst>
          </p:cNvPr>
          <p:cNvCxnSpPr/>
          <p:nvPr/>
        </p:nvCxnSpPr>
        <p:spPr>
          <a:xfrm>
            <a:off x="2480778" y="5099618"/>
            <a:ext cx="345638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8E67BD-C9CA-AF62-8B8D-54FB2621080B}"/>
                  </a:ext>
                </a:extLst>
              </p:cNvPr>
              <p:cNvSpPr txBox="1"/>
              <p:nvPr/>
            </p:nvSpPr>
            <p:spPr>
              <a:xfrm>
                <a:off x="3770799" y="4697215"/>
                <a:ext cx="811441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8E67BD-C9CA-AF62-8B8D-54FB26210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799" y="4697215"/>
                <a:ext cx="811441" cy="406265"/>
              </a:xfrm>
              <a:prstGeom prst="rect">
                <a:avLst/>
              </a:prstGeom>
              <a:blipFill>
                <a:blip r:embed="rId8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389A9407-9695-83DC-4391-5B3A236078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6826443" y="2164874"/>
            <a:ext cx="950506" cy="7776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103DE-8773-5C9F-C613-51B07956B383}"/>
                  </a:ext>
                </a:extLst>
              </p:cNvPr>
              <p:cNvSpPr txBox="1"/>
              <p:nvPr/>
            </p:nvSpPr>
            <p:spPr>
              <a:xfrm>
                <a:off x="6826443" y="3070876"/>
                <a:ext cx="862031" cy="4062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←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𝐾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103DE-8773-5C9F-C613-51B07956B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443" y="3070876"/>
                <a:ext cx="862031" cy="4062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875CB0-C49C-50C2-574E-C7A8FE5640DA}"/>
                  </a:ext>
                </a:extLst>
              </p:cNvPr>
              <p:cNvSpPr txBox="1"/>
              <p:nvPr/>
            </p:nvSpPr>
            <p:spPr>
              <a:xfrm>
                <a:off x="6211436" y="4593727"/>
                <a:ext cx="237250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Accept if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≠(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for all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𝑖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and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𝑉𝑒𝑟</m:t>
                    </m:r>
                    <m:d>
                      <m:dPr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=1.</m:t>
                    </m:r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9875CB0-C49C-50C2-574E-C7A8FE564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1436" y="4593727"/>
                <a:ext cx="2372501" cy="1015663"/>
              </a:xfrm>
              <a:prstGeom prst="rect">
                <a:avLst/>
              </a:prstGeom>
              <a:blipFill>
                <a:blip r:embed="rId11"/>
                <a:stretch>
                  <a:fillRect l="-2139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3B6168-FA03-BC68-A89F-F954DC20A07B}"/>
                  </a:ext>
                </a:extLst>
              </p:cNvPr>
              <p:cNvSpPr txBox="1"/>
              <p:nvPr/>
            </p:nvSpPr>
            <p:spPr>
              <a:xfrm>
                <a:off x="427855" y="5793753"/>
                <a:ext cx="8105039" cy="6364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Want: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Pr</m:t>
                        </m:r>
                      </m:fName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</m:d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←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𝐴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𝑀𝐴𝐶</m:t>
                            </m:r>
                            <m:d>
                              <m:d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, ∙</m:t>
                                </m:r>
                              </m:e>
                            </m:d>
                          </m:sup>
                        </m:sSup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𝑉𝑒𝑟</m:t>
                        </m:r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 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</m:d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e>
                    </m:func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∉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))=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𝑛𝑒𝑔𝑙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𝑛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).</m:t>
                    </m:r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𝑄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is the set of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that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𝐴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Cambria Math" panose="02040503050406030204" pitchFamily="18" charset="0"/>
                    <a:cs typeface="+mn-cs"/>
                  </a:rPr>
                  <a:t> makes.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23B6168-FA03-BC68-A89F-F954DC20A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55" y="5793753"/>
                <a:ext cx="8105039" cy="636456"/>
              </a:xfrm>
              <a:prstGeom prst="rect">
                <a:avLst/>
              </a:prstGeom>
              <a:blipFill>
                <a:blip r:embed="rId12"/>
                <a:stretch>
                  <a:fillRect l="-1878" t="-7843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758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/>
      <p:bldP spid="17" grpId="0"/>
      <p:bldP spid="19" grpId="0"/>
      <p:bldP spid="22" grpId="0"/>
      <p:bldP spid="24" grpId="0"/>
      <p:bldP spid="2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Wait… Does encryption not solve this?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26786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𝐸𝑛𝑐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𝑘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786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8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Wait… Does encryption not solve this?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𝑚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⊕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24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DD0E617A-3445-EC4A-85BC-36B1485DCCC6}"/>
              </a:ext>
            </a:extLst>
          </p:cNvPr>
          <p:cNvSpPr>
            <a:spLocks/>
          </p:cNvSpPr>
          <p:nvPr/>
        </p:nvSpPr>
        <p:spPr bwMode="auto">
          <a:xfrm>
            <a:off x="1295400" y="4484241"/>
            <a:ext cx="6553200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One-time pad (and encryption schemes in general) are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malleable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𝑚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′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⊕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48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446612" y="3149581"/>
            <a:ext cx="1637556" cy="965454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charset="0"/>
                <a:cs typeface="+mn-cs"/>
              </a:rPr>
              <a:t>Can toggle between m and m’</a:t>
            </a:r>
          </a:p>
        </p:txBody>
      </p:sp>
    </p:spTree>
    <p:extLst>
      <p:ext uri="{BB962C8B-B14F-4D97-AF65-F5344CB8AC3E}">
        <p14:creationId xmlns:p14="http://schemas.microsoft.com/office/powerpoint/2010/main" val="263115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05000" y="2108609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𝑘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)⊕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𝑚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)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5" name="Rectangle 63">
                <a:extLst>
                  <a:ext uri="{FF2B5EF4-FFF2-40B4-BE49-F238E27FC236}">
                    <a16:creationId xmlns:a16="http://schemas.microsoft.com/office/drawing/2014/main" id="{F331AAB1-432A-1841-8626-9C3273BBE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108609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 descr="MCj04359310000[1]">
            <a:extLst>
              <a:ext uri="{FF2B5EF4-FFF2-40B4-BE49-F238E27FC236}">
                <a16:creationId xmlns:a16="http://schemas.microsoft.com/office/drawing/2014/main" id="{063C19B8-90BD-2642-B584-986322DC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76" y="2230329"/>
            <a:ext cx="648072" cy="51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4159424" y="2101305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𝑟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sSub>
                      <m:sSub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dPr>
                      <m:e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𝑟</m:t>
                        </m:r>
                      </m:e>
                    </m:d>
                    <m:r>
                      <a:rPr kumimoji="0" 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⊕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𝑚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′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8" name="Rectangle 63">
                <a:extLst>
                  <a:ext uri="{FF2B5EF4-FFF2-40B4-BE49-F238E27FC236}">
                    <a16:creationId xmlns:a16="http://schemas.microsoft.com/office/drawing/2014/main" id="{EBD6F602-3412-244C-8D48-E6654FA994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424" y="2101305"/>
                <a:ext cx="2850976" cy="378039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ular Callout 2">
            <a:extLst>
              <a:ext uri="{FF2B5EF4-FFF2-40B4-BE49-F238E27FC236}">
                <a16:creationId xmlns:a16="http://schemas.microsoft.com/office/drawing/2014/main" id="{307B02C0-71B8-E244-A5FF-DE4B9D61227C}"/>
              </a:ext>
            </a:extLst>
          </p:cNvPr>
          <p:cNvSpPr/>
          <p:nvPr/>
        </p:nvSpPr>
        <p:spPr bwMode="auto">
          <a:xfrm>
            <a:off x="4446612" y="3149581"/>
            <a:ext cx="1637556" cy="965454"/>
          </a:xfrm>
          <a:prstGeom prst="wedgeRectCallout">
            <a:avLst>
              <a:gd name="adj1" fmla="val -40740"/>
              <a:gd name="adj2" fmla="val -8247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ＭＳ Ｐゴシック" charset="0"/>
                <a:cs typeface="+mn-cs"/>
              </a:rPr>
              <a:t>Can toggle between m and m’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737BBA7-0250-FA3E-1783-9E2C9499DFA3}"/>
              </a:ext>
            </a:extLst>
          </p:cNvPr>
          <p:cNvSpPr>
            <a:spLocks/>
          </p:cNvSpPr>
          <p:nvPr/>
        </p:nvSpPr>
        <p:spPr bwMode="auto">
          <a:xfrm>
            <a:off x="1295400" y="4484241"/>
            <a:ext cx="6553200" cy="11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One-time pad (and encryption schemes in general) are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malleable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Privacy and Integrity are very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different goals!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1E140233-5B63-A640-8945-0CDE91A4FE96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Wait… Does encryption not solve this?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62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Constructing a MAC</a:t>
            </a:r>
            <a:endParaRPr lang="en-US" sz="2400" b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73551" y="339777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551" y="339777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2F3E9ACB-9062-15E7-8E32-FF8CAB0E71B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10735" y="2121104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(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𝑚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, </m:t>
                      </m:r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𝑀𝐴</m:t>
                      </m:r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𝐶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j-ea"/>
                              <a:cs typeface="+mj-cs"/>
                            </a:rPr>
                            <m:t>𝑚</m:t>
                          </m:r>
                        </m:e>
                      </m:d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j-ea"/>
                          <a:cs typeface="+mj-cs"/>
                        </a:rPr>
                        <m:t>)</m:t>
                      </m:r>
                    </m:oMath>
                  </m:oMathPara>
                </a14:m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" name="Rectangle 63">
                <a:extLst>
                  <a:ext uri="{FF2B5EF4-FFF2-40B4-BE49-F238E27FC236}">
                    <a16:creationId xmlns:a16="http://schemas.microsoft.com/office/drawing/2014/main" id="{2F3E9ACB-9062-15E7-8E32-FF8CAB0E7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735" y="2121104"/>
                <a:ext cx="2850976" cy="378039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42A123-4884-9F69-2232-95284E3DD778}"/>
                  </a:ext>
                </a:extLst>
              </p:cNvPr>
              <p:cNvSpPr txBox="1"/>
              <p:nvPr/>
            </p:nvSpPr>
            <p:spPr>
              <a:xfrm>
                <a:off x="1318228" y="3861048"/>
                <a:ext cx="656614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Produces a PRF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←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𝐾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MAC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Ver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Accept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𝑡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reject otherwise.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142A123-4884-9F69-2232-95284E3DD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228" y="3861048"/>
                <a:ext cx="6566140" cy="1200329"/>
              </a:xfrm>
              <a:prstGeom prst="rect">
                <a:avLst/>
              </a:prstGeom>
              <a:blipFill>
                <a:blip r:embed="rId8"/>
                <a:stretch>
                  <a:fillRect l="-1351" t="-3125" r="-386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56D48F-F853-E688-067B-936C24DDB8E7}"/>
              </a:ext>
            </a:extLst>
          </p:cNvPr>
          <p:cNvSpPr>
            <a:spLocks/>
          </p:cNvSpPr>
          <p:nvPr/>
        </p:nvSpPr>
        <p:spPr bwMode="auto">
          <a:xfrm>
            <a:off x="1295400" y="5235531"/>
            <a:ext cx="6553200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Security: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Our earlier unpredictability lemma about PRFs essentially proves that this is secure!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24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C322-4178-8155-0A2E-508574603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The adversary could send an old valid </a:t>
            </a:r>
            <a:r>
              <a:rPr lang="en-US" sz="2800" i="1" dirty="0"/>
              <a:t>(m, tag) </a:t>
            </a:r>
            <a:r>
              <a:rPr lang="en-US" sz="2800" dirty="0"/>
              <a:t>at a </a:t>
            </a:r>
            <a:r>
              <a:rPr lang="en-US" sz="2800" dirty="0">
                <a:solidFill>
                  <a:srgbClr val="FF0000"/>
                </a:solidFill>
              </a:rPr>
              <a:t>later time.</a:t>
            </a:r>
          </a:p>
          <a:p>
            <a:pPr lvl="1"/>
            <a:r>
              <a:rPr lang="en-US" sz="2400" dirty="0"/>
              <a:t>In fact, our definition of security does not rule this out.</a:t>
            </a:r>
          </a:p>
          <a:p>
            <a:pPr lvl="1"/>
            <a:endParaRPr lang="en-US" sz="2400" dirty="0"/>
          </a:p>
          <a:p>
            <a:r>
              <a:rPr lang="en-US" sz="2800" b="1" dirty="0"/>
              <a:t>In practice:</a:t>
            </a:r>
          </a:p>
          <a:p>
            <a:pPr lvl="1"/>
            <a:r>
              <a:rPr lang="en-US" sz="2400" dirty="0"/>
              <a:t>Append a time-stamp to the message. </a:t>
            </a:r>
            <a:r>
              <a:rPr lang="en-US" sz="2400" dirty="0" err="1"/>
              <a:t>Eg.</a:t>
            </a:r>
            <a:r>
              <a:rPr lang="en-US" sz="2400" dirty="0"/>
              <a:t> (m, T, MAC(m, T)) where T = 21 Sep 2022, 1:47pm.</a:t>
            </a:r>
          </a:p>
          <a:p>
            <a:pPr lvl="1"/>
            <a:r>
              <a:rPr lang="en-US" sz="2400" dirty="0"/>
              <a:t>Sequence numbers appended to the message (this requires the MAC algorithm to be </a:t>
            </a:r>
            <a:r>
              <a:rPr lang="en-US" sz="2400" i="1" dirty="0"/>
              <a:t>stateful</a:t>
            </a:r>
            <a:r>
              <a:rPr lang="en-US" sz="2400" dirty="0"/>
              <a:t>).</a:t>
            </a:r>
          </a:p>
          <a:p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02A4285-CFD5-AB25-5730-3117491F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Dealing with Replay Attacks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/>
          <p:cNvSpPr>
            <a:spLocks noGrp="1"/>
          </p:cNvSpPr>
          <p:nvPr>
            <p:ph type="subTitle" idx="1"/>
          </p:nvPr>
        </p:nvSpPr>
        <p:spPr>
          <a:xfrm>
            <a:off x="251520" y="410563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Privacy and Integrity!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CE9225-BAB6-6244-BC2D-CEF4FC6AED69}"/>
              </a:ext>
            </a:extLst>
          </p:cNvPr>
          <p:cNvCxnSpPr>
            <a:cxnSpLocks/>
          </p:cNvCxnSpPr>
          <p:nvPr/>
        </p:nvCxnSpPr>
        <p:spPr>
          <a:xfrm flipH="1">
            <a:off x="2939988" y="2540204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963AA30-ADD0-3C4A-B3F4-4B37CC05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1560984" y="2275915"/>
            <a:ext cx="864096" cy="706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F90B5-5890-1142-ACBB-5CD7019DA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612396" y="2204864"/>
            <a:ext cx="648072" cy="670672"/>
          </a:xfrm>
          <a:prstGeom prst="rect">
            <a:avLst/>
          </a:prstGeom>
        </p:spPr>
      </p:pic>
      <p:sp>
        <p:nvSpPr>
          <p:cNvPr id="15" name="Rectangle 63">
            <a:extLst>
              <a:ext uri="{FF2B5EF4-FFF2-40B4-BE49-F238E27FC236}">
                <a16:creationId xmlns:a16="http://schemas.microsoft.com/office/drawing/2014/main" id="{CBCF5C87-110D-F14B-89B0-40F8C0566DBE}"/>
              </a:ext>
            </a:extLst>
          </p:cNvPr>
          <p:cNvSpPr txBox="1">
            <a:spLocks noChangeArrowheads="1"/>
          </p:cNvSpPr>
          <p:nvPr/>
        </p:nvSpPr>
        <p:spPr>
          <a:xfrm>
            <a:off x="1187624" y="303969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6" name="Rectangle 63">
            <a:extLst>
              <a:ext uri="{FF2B5EF4-FFF2-40B4-BE49-F238E27FC236}">
                <a16:creationId xmlns:a16="http://schemas.microsoft.com/office/drawing/2014/main" id="{5FB26F65-FE91-C444-BE1E-0A22EF43C990}"/>
              </a:ext>
            </a:extLst>
          </p:cNvPr>
          <p:cNvSpPr txBox="1">
            <a:spLocks noChangeArrowheads="1"/>
          </p:cNvSpPr>
          <p:nvPr/>
        </p:nvSpPr>
        <p:spPr>
          <a:xfrm>
            <a:off x="6084168" y="2971800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94C27739-E6E8-3843-B8F5-F57D8FCFCD87}"/>
              </a:ext>
            </a:extLst>
          </p:cNvPr>
          <p:cNvSpPr/>
          <p:nvPr/>
        </p:nvSpPr>
        <p:spPr>
          <a:xfrm>
            <a:off x="1560984" y="1596081"/>
            <a:ext cx="541040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eys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 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′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EAF1172B-2C0A-B043-9D22-27B4EB972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024" y="3429000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Keys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,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𝑘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′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3" name="Rectangle 63">
                <a:extLst>
                  <a:ext uri="{FF2B5EF4-FFF2-40B4-BE49-F238E27FC236}">
                    <a16:creationId xmlns:a16="http://schemas.microsoft.com/office/drawing/2014/main" id="{1097C64D-667A-CC40-A0B8-7CF4B18E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024" y="3431961"/>
                <a:ext cx="2850976" cy="378039"/>
              </a:xfrm>
              <a:prstGeom prst="rect">
                <a:avLst/>
              </a:prstGeom>
              <a:blipFill>
                <a:blip r:embed="rId5"/>
                <a:stretch>
                  <a:fillRect t="-133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82516" y="2082217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b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 (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𝑐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=</m:t>
                        </m:r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𝑥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⨁</m:t>
                            </m:r>
                            <m:r>
                              <a:rPr kumimoji="0" 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  <a:cs typeface="+mj-cs"/>
                              </a:rPr>
                              <m:t>𝑚</m:t>
                            </m:r>
                          </m:e>
                        </m:d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kumimoji="0" lang="en-US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tag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=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𝑓</m:t>
                        </m:r>
                      </m:e>
                      <m:sub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𝑘</m:t>
                        </m:r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′</m:t>
                        </m:r>
                      </m:sub>
                    </m:sSub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(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  <a:cs typeface="+mj-cs"/>
                      </a:rPr>
                      <m:t>))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2" name="Rectangle 63">
                <a:extLst>
                  <a:ext uri="{FF2B5EF4-FFF2-40B4-BE49-F238E27FC236}">
                    <a16:creationId xmlns:a16="http://schemas.microsoft.com/office/drawing/2014/main" id="{EFFF61FB-4360-3848-AB81-AAD5C0B18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516" y="2082217"/>
                <a:ext cx="2850976" cy="378039"/>
              </a:xfrm>
              <a:prstGeom prst="rect">
                <a:avLst/>
              </a:prstGeom>
              <a:blipFill>
                <a:blip r:embed="rId6"/>
                <a:stretch>
                  <a:fillRect l="-17257" r="-16814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08CD749-B1C5-9741-B063-9E16DDB0E765}"/>
              </a:ext>
            </a:extLst>
          </p:cNvPr>
          <p:cNvSpPr>
            <a:spLocks/>
          </p:cNvSpPr>
          <p:nvPr/>
        </p:nvSpPr>
        <p:spPr bwMode="auto">
          <a:xfrm>
            <a:off x="996598" y="5261919"/>
            <a:ext cx="6743753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Solution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Encrypt, then MAC!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16B722B-360F-EAB0-E7A2-536076AC3A43}"/>
              </a:ext>
            </a:extLst>
          </p:cNvPr>
          <p:cNvSpPr>
            <a:spLocks/>
          </p:cNvSpPr>
          <p:nvPr/>
        </p:nvSpPr>
        <p:spPr bwMode="auto">
          <a:xfrm>
            <a:off x="996599" y="4645239"/>
            <a:ext cx="7381056" cy="55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MACs give us integrity, but not (necessarily) privacy.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75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D87EA-B20A-7AB0-AFB7-9604D8116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ubtitle 1">
            <a:extLst>
              <a:ext uri="{FF2B5EF4-FFF2-40B4-BE49-F238E27FC236}">
                <a16:creationId xmlns:a16="http://schemas.microsoft.com/office/drawing/2014/main" id="{533E51E3-A1A8-AA44-673D-00D9127509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979" y="125291"/>
            <a:ext cx="8712968" cy="71418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Definition of Secret-Key Encryption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8BB38-A29F-E5B0-06B2-20EE800935A8}"/>
              </a:ext>
            </a:extLst>
          </p:cNvPr>
          <p:cNvSpPr/>
          <p:nvPr/>
        </p:nvSpPr>
        <p:spPr>
          <a:xfrm>
            <a:off x="2274218" y="740140"/>
            <a:ext cx="51929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(for many messages: CPA Security)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EB4CF1-F169-EDB0-8CA2-437778E29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125324"/>
            <a:ext cx="2133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0CA8AF9-7F6A-2BC6-9ABF-BDDD18FF2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837" y="2114259"/>
            <a:ext cx="2004762" cy="124906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99A32279-E40F-5D6C-7A6B-4D88EFDAC0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728F1E10-1717-E847-88CE-90265DAEF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4162" y="2245066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6">
            <a:extLst>
              <a:ext uri="{FF2B5EF4-FFF2-40B4-BE49-F238E27FC236}">
                <a16:creationId xmlns:a16="http://schemas.microsoft.com/office/drawing/2014/main" id="{A54553FB-F780-B9C2-AC0E-B1C94129E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4317162"/>
            <a:ext cx="2286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rgbClr val="00279F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Distinguisher 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3B07BA87-6E9F-50C6-CA32-28607AAF63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111" y="1552138"/>
                <a:ext cx="303419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Left Oracle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𝐿𝑒𝑓𝑡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79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charset="0"/>
                        <a:cs typeface="Arial" panose="020B0604020202020204" pitchFamily="34" charset="0"/>
                      </a:rPr>
                      <m:t>(∙,∙)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 Box 11">
                <a:extLst>
                  <a:ext uri="{FF2B5EF4-FFF2-40B4-BE49-F238E27FC236}">
                    <a16:creationId xmlns:a16="http://schemas.microsoft.com/office/drawing/2014/main" id="{BB5B166A-1975-F64F-A914-DFDC3A493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4111" y="1552138"/>
                <a:ext cx="3034198" cy="461665"/>
              </a:xfrm>
              <a:prstGeom prst="rect">
                <a:avLst/>
              </a:prstGeom>
              <a:blipFill>
                <a:blip r:embed="rId4"/>
                <a:stretch>
                  <a:fillRect l="-2917" t="-10811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90621582-10F9-978D-A922-6A4C43864C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979" y="5935004"/>
                <a:ext cx="4046557" cy="477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𝐿𝑒𝑓𝑡</m:t>
                          </m:r>
                          <m:r>
                            <a:rPr 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(∙,∙)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en-US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 Box 26">
                <a:extLst>
                  <a:ext uri="{FF2B5EF4-FFF2-40B4-BE49-F238E27FC236}">
                    <a16:creationId xmlns:a16="http://schemas.microsoft.com/office/drawing/2014/main" id="{29312D5E-CFE1-684A-855D-DCDD1E3F4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6979" y="5935004"/>
                <a:ext cx="4046557" cy="477503"/>
              </a:xfrm>
              <a:prstGeom prst="rect">
                <a:avLst/>
              </a:prstGeom>
              <a:blipFill>
                <a:blip r:embed="rId5"/>
                <a:stretch>
                  <a:fillRect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utoShape 9">
            <a:extLst>
              <a:ext uri="{FF2B5EF4-FFF2-40B4-BE49-F238E27FC236}">
                <a16:creationId xmlns:a16="http://schemas.microsoft.com/office/drawing/2014/main" id="{77DBFFF3-BC5A-2C18-D348-FC37EA606E0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534604" y="3354280"/>
            <a:ext cx="129160" cy="709330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90DC841F-F82F-6532-135F-3C00B1269F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3764" y="3363324"/>
                <a:ext cx="42043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𝑐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 Box 5">
                <a:extLst>
                  <a:ext uri="{FF2B5EF4-FFF2-40B4-BE49-F238E27FC236}">
                    <a16:creationId xmlns:a16="http://schemas.microsoft.com/office/drawing/2014/main" id="{51B7CE21-D08E-A947-AFE4-6A8FB6DA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3764" y="3363324"/>
                <a:ext cx="42043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CC1F4260-5112-F14A-3582-6C994DEA7178}"/>
              </a:ext>
            </a:extLst>
          </p:cNvPr>
          <p:cNvGrpSpPr/>
          <p:nvPr/>
        </p:nvGrpSpPr>
        <p:grpSpPr>
          <a:xfrm>
            <a:off x="5062010" y="1547902"/>
            <a:ext cx="3501268" cy="3252698"/>
            <a:chOff x="5062010" y="1547902"/>
            <a:chExt cx="3501268" cy="32526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1">
                  <a:extLst>
                    <a:ext uri="{FF2B5EF4-FFF2-40B4-BE49-F238E27FC236}">
                      <a16:creationId xmlns:a16="http://schemas.microsoft.com/office/drawing/2014/main" id="{24E2C596-A0FF-7B9B-BCEF-0B3844CD7D2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062010" y="1547902"/>
                  <a:ext cx="3501268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lvl="0">
                    <a:defRPr/>
                  </a:pPr>
                  <a:r>
                    <a:rPr lang="en-US" baseline="0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Right</a:t>
                  </a:r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Oracle </a:t>
                  </a:r>
                  <a14:m>
                    <m:oMath xmlns:m="http://schemas.openxmlformats.org/officeDocument/2006/math">
                      <m:r>
                        <a:rPr lang="en-US" b="0" i="1" baseline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𝑅𝑖𝑔h𝑡</m:t>
                      </m:r>
                      <m:r>
                        <a:rPr lang="en-US" i="1" baseline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(∙,∙)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charset="0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" name="Text Box 11">
                  <a:extLst>
                    <a:ext uri="{FF2B5EF4-FFF2-40B4-BE49-F238E27FC236}">
                      <a16:creationId xmlns:a16="http://schemas.microsoft.com/office/drawing/2014/main" id="{B79258A6-3307-CB44-A525-B621B07916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062010" y="1547902"/>
                  <a:ext cx="3501268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527" t="-7895" b="-2368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B562376E-B8CF-D387-A143-897961BE3C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6402" y="4038600"/>
              <a:ext cx="2133600" cy="762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E8892B95-95E0-A3C4-50E5-BD430AAA4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9963" y="2071013"/>
              <a:ext cx="2225908" cy="120558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F1238AA2-6C01-5F8A-2C23-7EB4D6C5C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62602" y="4230438"/>
              <a:ext cx="2286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30000">
                  <a:solidFill>
                    <a:srgbClr val="00279F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Distinguisher D </a:t>
              </a:r>
            </a:p>
          </p:txBody>
        </p:sp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FE37A4B8-EA7B-BC58-25BC-574B4FB127F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858000" y="3267556"/>
              <a:ext cx="129160" cy="709330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5">
                  <a:extLst>
                    <a:ext uri="{FF2B5EF4-FFF2-40B4-BE49-F238E27FC236}">
                      <a16:creationId xmlns:a16="http://schemas.microsoft.com/office/drawing/2014/main" id="{DBDE7EA8-7F47-A328-312E-45767268BA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27160" y="3276600"/>
                  <a:ext cx="42043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8" name="Text Box 5">
                  <a:extLst>
                    <a:ext uri="{FF2B5EF4-FFF2-40B4-BE49-F238E27FC236}">
                      <a16:creationId xmlns:a16="http://schemas.microsoft.com/office/drawing/2014/main" id="{D3C6ED18-7005-F243-A9F9-BE27B384EE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027160" y="3276600"/>
                  <a:ext cx="420436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26">
                <a:extLst>
                  <a:ext uri="{FF2B5EF4-FFF2-40B4-BE49-F238E27FC236}">
                    <a16:creationId xmlns:a16="http://schemas.microsoft.com/office/drawing/2014/main" id="{4E1982E5-2C54-FED5-D4BF-E53A40EE5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3678" y="5945746"/>
                <a:ext cx="4477764" cy="4775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MS PGothic" panose="020B0600070205080204" pitchFamily="34" charset="-128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kumimoji="0" lang="en-US" alt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Pr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⁡[</m:t>
                      </m:r>
                      <m:r>
                        <a:rPr lang="en-US" altLang="en-US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𝑘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←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𝒦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𝑅𝑖𝑔h𝑡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(∙,∙)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p>
                        <m:sSupPr>
                          <m:ctrlPr>
                            <a:rPr lang="en-US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en-US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𝑛</m:t>
                          </m:r>
                        </m:sup>
                      </m:sSup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=1]</m:t>
                      </m:r>
                    </m:oMath>
                  </m:oMathPara>
                </a14:m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 Box 26">
                <a:extLst>
                  <a:ext uri="{FF2B5EF4-FFF2-40B4-BE49-F238E27FC236}">
                    <a16:creationId xmlns:a16="http://schemas.microsoft.com/office/drawing/2014/main" id="{63DB12E7-5EA7-AD41-8E25-D09CC5AD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3678" y="5945746"/>
                <a:ext cx="4477764" cy="477503"/>
              </a:xfrm>
              <a:prstGeom prst="rect">
                <a:avLst/>
              </a:prstGeom>
              <a:blipFill>
                <a:blip r:embed="rId9"/>
                <a:stretch>
                  <a:fillRect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7B5B2B30-7717-683E-1F4D-7614F57F2115}"/>
              </a:ext>
            </a:extLst>
          </p:cNvPr>
          <p:cNvGrpSpPr/>
          <p:nvPr/>
        </p:nvGrpSpPr>
        <p:grpSpPr>
          <a:xfrm>
            <a:off x="2204686" y="4789541"/>
            <a:ext cx="5269038" cy="589956"/>
            <a:chOff x="2204686" y="4789541"/>
            <a:chExt cx="5269038" cy="589956"/>
          </a:xfrm>
        </p:grpSpPr>
        <p:sp>
          <p:nvSpPr>
            <p:cNvPr id="21" name="AutoShape 9">
              <a:extLst>
                <a:ext uri="{FF2B5EF4-FFF2-40B4-BE49-F238E27FC236}">
                  <a16:creationId xmlns:a16="http://schemas.microsoft.com/office/drawing/2014/main" id="{30202AEC-FA97-5C0F-FA9A-0176E0AFD75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204686" y="4887324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10C4B12C-47F5-3CF5-8EFB-86628B2B891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1" name="Text Box 5">
                  <a:extLst>
                    <a:ext uri="{FF2B5EF4-FFF2-40B4-BE49-F238E27FC236}">
                      <a16:creationId xmlns:a16="http://schemas.microsoft.com/office/drawing/2014/main" id="{FC44FA6C-4E7E-9141-93D9-83EADDC9F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402688" y="4872904"/>
                  <a:ext cx="76014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578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AutoShape 9">
              <a:extLst>
                <a:ext uri="{FF2B5EF4-FFF2-40B4-BE49-F238E27FC236}">
                  <a16:creationId xmlns:a16="http://schemas.microsoft.com/office/drawing/2014/main" id="{2A7924BE-C351-C6AF-A584-A9D8EFA7054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515578" y="4803961"/>
              <a:ext cx="157514" cy="492173"/>
            </a:xfrm>
            <a:prstGeom prst="up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5">
                  <a:extLst>
                    <a:ext uri="{FF2B5EF4-FFF2-40B4-BE49-F238E27FC236}">
                      <a16:creationId xmlns:a16="http://schemas.microsoft.com/office/drawing/2014/main" id="{7732C678-5E8B-FC02-F207-C93D0FB6E8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30000">
                      <a:solidFill>
                        <a:srgbClr val="00279F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0/1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79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53" name="Text Box 5">
                  <a:extLst>
                    <a:ext uri="{FF2B5EF4-FFF2-40B4-BE49-F238E27FC236}">
                      <a16:creationId xmlns:a16="http://schemas.microsoft.com/office/drawing/2014/main" id="{1873D814-1314-D945-8C9A-0127B581AC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13580" y="4789541"/>
                  <a:ext cx="76014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9FBFB4-1CC7-10CC-E7B2-4A914C74BF54}"/>
              </a:ext>
            </a:extLst>
          </p:cNvPr>
          <p:cNvGrpSpPr/>
          <p:nvPr/>
        </p:nvGrpSpPr>
        <p:grpSpPr>
          <a:xfrm>
            <a:off x="181278" y="5410200"/>
            <a:ext cx="8581722" cy="1431964"/>
            <a:chOff x="-76200" y="5578680"/>
            <a:chExt cx="8581722" cy="14319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 Box 26">
                  <a:extLst>
                    <a:ext uri="{FF2B5EF4-FFF2-40B4-BE49-F238E27FC236}">
                      <a16:creationId xmlns:a16="http://schemas.microsoft.com/office/drawing/2014/main" id="{06040B98-EA88-49DC-A764-DA3003FC43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6" name="Text Box 26">
                  <a:extLst>
                    <a:ext uri="{FF2B5EF4-FFF2-40B4-BE49-F238E27FC236}">
                      <a16:creationId xmlns:a16="http://schemas.microsoft.com/office/drawing/2014/main" id="{436EAF2D-67E0-7143-88B1-498064115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76200" y="5968425"/>
                  <a:ext cx="428322" cy="584775"/>
                </a:xfrm>
                <a:prstGeom prst="rect">
                  <a:avLst/>
                </a:prstGeom>
                <a:blipFill>
                  <a:blip r:embed="rId12"/>
                  <a:stretch>
                    <a:fillRect l="-8824" r="-8824" b="-2340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 Box 26">
                  <a:extLst>
                    <a:ext uri="{FF2B5EF4-FFF2-40B4-BE49-F238E27FC236}">
                      <a16:creationId xmlns:a16="http://schemas.microsoft.com/office/drawing/2014/main" id="{A85C5910-FB15-B5B0-7F80-867E4251E5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077200" y="6035880"/>
                  <a:ext cx="428322" cy="5847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|</m:t>
                        </m:r>
                      </m:oMath>
                    </m:oMathPara>
                  </a14:m>
                  <a:endParaRPr kumimoji="0" lang="en-US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 Box 26">
                  <a:extLst>
                    <a:ext uri="{FF2B5EF4-FFF2-40B4-BE49-F238E27FC236}">
                      <a16:creationId xmlns:a16="http://schemas.microsoft.com/office/drawing/2014/main" id="{19AB6AB1-3E86-274B-822B-5EF4DDDA0B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077200" y="6035880"/>
                  <a:ext cx="428322" cy="584775"/>
                </a:xfrm>
                <a:prstGeom prst="rect">
                  <a:avLst/>
                </a:prstGeom>
                <a:blipFill>
                  <a:blip r:embed="rId13"/>
                  <a:stretch>
                    <a:fillRect l="-8571" r="-8571" b="-2391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 Box 26">
                  <a:extLst>
                    <a:ext uri="{FF2B5EF4-FFF2-40B4-BE49-F238E27FC236}">
                      <a16:creationId xmlns:a16="http://schemas.microsoft.com/office/drawing/2014/main" id="{90DD6603-D5F7-A788-FF7C-08F326D2FA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57707" y="6548979"/>
                  <a:ext cx="1200585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≤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𝜇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3CC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 Box 26">
                  <a:extLst>
                    <a:ext uri="{FF2B5EF4-FFF2-40B4-BE49-F238E27FC236}">
                      <a16:creationId xmlns:a16="http://schemas.microsoft.com/office/drawing/2014/main" id="{5A07F2D3-B2B8-E849-A812-4B782C66C1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57707" y="6548979"/>
                  <a:ext cx="1200585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1891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 Box 26">
                  <a:extLst>
                    <a:ext uri="{FF2B5EF4-FFF2-40B4-BE49-F238E27FC236}">
                      <a16:creationId xmlns:a16="http://schemas.microsoft.com/office/drawing/2014/main" id="{94FA9743-B193-CAAE-4764-1402D33EF67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a:t>For all ppt D, there is a negligible function </a:t>
                  </a:r>
                  <a14:m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𝜇</m:t>
                      </m:r>
                    </m:oMath>
                  </a14:m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s.t.</a:t>
                  </a:r>
                  <a:r>
                    <a:rPr kumimoji="0" lang="en-US" alt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MS PGothic" panose="020B0600070205080204" pitchFamily="34" charset="-128"/>
                      <a:cs typeface="Arial" panose="020B0604020202020204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Text Box 26">
                  <a:extLst>
                    <a:ext uri="{FF2B5EF4-FFF2-40B4-BE49-F238E27FC236}">
                      <a16:creationId xmlns:a16="http://schemas.microsoft.com/office/drawing/2014/main" id="{DB58EC3C-E9C0-BD40-A53D-3BC96BBDB9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8425" y="5578680"/>
                  <a:ext cx="6266716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414" t="-13514" b="-2973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77EF727A-F5D6-7CFA-64F2-94B15253A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1600" y="2662535"/>
                <a:ext cx="189853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33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𝑳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0" name="Text Box 5">
                <a:extLst>
                  <a:ext uri="{FF2B5EF4-FFF2-40B4-BE49-F238E27FC236}">
                    <a16:creationId xmlns:a16="http://schemas.microsoft.com/office/drawing/2014/main" id="{964499DF-C30B-C549-AD21-56BE91E4B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2662535"/>
                <a:ext cx="1898533" cy="400110"/>
              </a:xfrm>
              <a:prstGeom prst="rect">
                <a:avLst/>
              </a:prstGeom>
              <a:blipFill>
                <a:blip r:embed="rId16"/>
                <a:stretch>
                  <a:fillRect t="-9375" b="-2812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Box 5">
                <a:extLst>
                  <a:ext uri="{FF2B5EF4-FFF2-40B4-BE49-F238E27FC236}">
                    <a16:creationId xmlns:a16="http://schemas.microsoft.com/office/drawing/2014/main" id="{11CD7AB3-99C6-4E8E-D9CA-755270BCA7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𝒦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 Box 5">
                <a:extLst>
                  <a:ext uri="{FF2B5EF4-FFF2-40B4-BE49-F238E27FC236}">
                    <a16:creationId xmlns:a16="http://schemas.microsoft.com/office/drawing/2014/main" id="{B5B334C7-1514-D145-AB26-4068F99B9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8867" y="2193905"/>
                <a:ext cx="1063881" cy="461665"/>
              </a:xfrm>
              <a:prstGeom prst="rect">
                <a:avLst/>
              </a:prstGeom>
              <a:blipFill>
                <a:blip r:embed="rId3"/>
                <a:stretch>
                  <a:fillRect l="-238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5768C028-7CE5-6918-0852-DFC7C0E9DA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6305" y="2611374"/>
                <a:ext cx="189853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𝑐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←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Enc(k,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b>
                        <m:r>
                          <a:rPr kumimoji="0" lang="en-US" sz="2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2" name="Text Box 5">
                <a:extLst>
                  <a:ext uri="{FF2B5EF4-FFF2-40B4-BE49-F238E27FC236}">
                    <a16:creationId xmlns:a16="http://schemas.microsoft.com/office/drawing/2014/main" id="{AC54302D-8735-2E4C-9A19-C1E3C1EDE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6305" y="2611374"/>
                <a:ext cx="1898533" cy="400110"/>
              </a:xfrm>
              <a:prstGeom prst="rect">
                <a:avLst/>
              </a:prstGeom>
              <a:blipFill>
                <a:blip r:embed="rId17"/>
                <a:stretch>
                  <a:fillRect t="-6061" b="-242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utoShape 9">
            <a:extLst>
              <a:ext uri="{FF2B5EF4-FFF2-40B4-BE49-F238E27FC236}">
                <a16:creationId xmlns:a16="http://schemas.microsoft.com/office/drawing/2014/main" id="{05685788-AE4F-5943-4ED4-3D7E9A728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356692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7D927D1B-69FC-9F1C-5F63-CB83A47BA1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7305" y="3432396"/>
                <a:ext cx="12088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8D1A8CAB-A858-F94D-8EED-C5DBED833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7305" y="3432396"/>
                <a:ext cx="1208856" cy="461665"/>
              </a:xfrm>
              <a:prstGeom prst="rect">
                <a:avLst/>
              </a:prstGeom>
              <a:blipFill>
                <a:blip r:embed="rId18"/>
                <a:stretch>
                  <a:fillRect b="-27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AutoShape 9">
            <a:extLst>
              <a:ext uri="{FF2B5EF4-FFF2-40B4-BE49-F238E27FC236}">
                <a16:creationId xmlns:a16="http://schemas.microsoft.com/office/drawing/2014/main" id="{00DA23E9-CD8A-A6A8-9986-201501E3D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867" y="3257958"/>
            <a:ext cx="152400" cy="668148"/>
          </a:xfrm>
          <a:prstGeom prst="upArrow">
            <a:avLst>
              <a:gd name="adj1" fmla="val 50000"/>
              <a:gd name="adj2" fmla="val 17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id="{B7B2D3DC-51C4-FB97-3E05-1B81B257F7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5172" y="3333662"/>
                <a:ext cx="120885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30000">
                    <a:solidFill>
                      <a:srgbClr val="00279F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𝐿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,</m:t>
                      </m:r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79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 Box 5">
                <a:extLst>
                  <a:ext uri="{FF2B5EF4-FFF2-40B4-BE49-F238E27FC236}">
                    <a16:creationId xmlns:a16="http://schemas.microsoft.com/office/drawing/2014/main" id="{7AB5A35B-F54B-B741-86EE-681190F2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5172" y="3333662"/>
                <a:ext cx="1208856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51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How to be Stateless? Here is an idea…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90800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016299" y="206627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477000" y="2072528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620416" y="281602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5976392" y="274813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304800" y="3586518"/>
            <a:ext cx="4273725" cy="1392743"/>
            <a:chOff x="304800" y="3586518"/>
            <a:chExt cx="4273725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l="-28070" r="-15789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2"/>
                  <a:stretch>
                    <a:fillRect l="-10345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EEF7BF1-161A-984D-86CE-5F344CE678E3}"/>
              </a:ext>
            </a:extLst>
          </p:cNvPr>
          <p:cNvGrpSpPr/>
          <p:nvPr/>
        </p:nvGrpSpPr>
        <p:grpSpPr>
          <a:xfrm>
            <a:off x="4802139" y="3586518"/>
            <a:ext cx="4273725" cy="1392743"/>
            <a:chOff x="304800" y="3586518"/>
            <a:chExt cx="4273725" cy="1392743"/>
          </a:xfrm>
        </p:grpSpPr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8D9A4384-F5B7-B749-909D-C981421F91AA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37DE7DA-9CDD-8048-8DF5-DA42443491C0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13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14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5"/>
                  <a:stretch>
                    <a:fillRect l="-25862" r="-15517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6"/>
                  <a:stretch>
                    <a:fillRect l="-10526"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Rectangular Callout 81">
            <a:extLst>
              <a:ext uri="{FF2B5EF4-FFF2-40B4-BE49-F238E27FC236}">
                <a16:creationId xmlns:a16="http://schemas.microsoft.com/office/drawing/2014/main" id="{786A2DB7-17EE-E649-A1FF-C1BE92291CEE}"/>
              </a:ext>
            </a:extLst>
          </p:cNvPr>
          <p:cNvSpPr/>
          <p:nvPr/>
        </p:nvSpPr>
        <p:spPr>
          <a:xfrm>
            <a:off x="1277954" y="1446142"/>
            <a:ext cx="1278269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1-bit 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8B3B1-6882-9F45-B660-88311E10BF92}"/>
              </a:ext>
            </a:extLst>
          </p:cNvPr>
          <p:cNvSpPr/>
          <p:nvPr/>
        </p:nvSpPr>
        <p:spPr>
          <a:xfrm>
            <a:off x="2971800" y="1600200"/>
            <a:ext cx="357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pick a random index, say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(5</a:t>
                </a:r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blipFill>
                <a:blip r:embed="rId17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9F69D044-741F-4647-8EC2-F3178CF2ECE9}"/>
              </a:ext>
            </a:extLst>
          </p:cNvPr>
          <p:cNvSpPr/>
          <p:nvPr/>
        </p:nvSpPr>
        <p:spPr bwMode="auto">
          <a:xfrm>
            <a:off x="2230277" y="4561093"/>
            <a:ext cx="425624" cy="381000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522C4E7-B348-CC4D-8C52-DE24CFADA6F8}"/>
              </a:ext>
            </a:extLst>
          </p:cNvPr>
          <p:cNvSpPr/>
          <p:nvPr/>
        </p:nvSpPr>
        <p:spPr bwMode="auto">
          <a:xfrm>
            <a:off x="6699448" y="4542778"/>
            <a:ext cx="425624" cy="381000"/>
          </a:xfrm>
          <a:prstGeom prst="rect">
            <a:avLst/>
          </a:prstGeom>
          <a:solidFill>
            <a:schemeClr val="accent1">
              <a:alpha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6" name="Content Placeholder 2">
            <a:extLst>
              <a:ext uri="{FF2B5EF4-FFF2-40B4-BE49-F238E27FC236}">
                <a16:creationId xmlns:a16="http://schemas.microsoft.com/office/drawing/2014/main" id="{36FF5B04-8AFC-814C-85D3-527439492DBF}"/>
              </a:ext>
            </a:extLst>
          </p:cNvPr>
          <p:cNvSpPr>
            <a:spLocks/>
          </p:cNvSpPr>
          <p:nvPr/>
        </p:nvSpPr>
        <p:spPr bwMode="auto">
          <a:xfrm>
            <a:off x="381000" y="5181600"/>
            <a:ext cx="8153400" cy="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solidFill>
                  <a:srgbClr val="0033CC"/>
                </a:solidFill>
                <a:cs typeface="Arial" charset="0"/>
              </a:rPr>
              <a:t>DOES THIS WORK?</a:t>
            </a:r>
            <a:endParaRPr lang="en-US" altLang="en-US" sz="24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96" y="5735979"/>
                <a:ext cx="8153400" cy="51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b="1" dirty="0">
                    <a:solidFill>
                      <a:srgbClr val="FF0000"/>
                    </a:solidFill>
                    <a:cs typeface="Arial" charset="0"/>
                  </a:rPr>
                  <a:t>Collisions! </a:t>
                </a:r>
                <a:r>
                  <a:rPr lang="en-US" altLang="en-US" dirty="0">
                    <a:solidFill>
                      <a:srgbClr val="FF0000"/>
                    </a:solidFill>
                    <a:cs typeface="Arial" charset="0"/>
                  </a:rPr>
                  <a:t>Pr[Alice’s first two indices collide]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≥1/</m:t>
                    </m:r>
                    <m:sSup>
                      <m:sSupPr>
                        <m:ctrlPr>
                          <a:rPr lang="en-US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100</m:t>
                        </m:r>
                      </m:sup>
                    </m:sSup>
                  </m:oMath>
                </a14:m>
                <a:endParaRPr lang="en-US" altLang="en-US" sz="24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6" y="5735979"/>
                <a:ext cx="8153400" cy="512421"/>
              </a:xfrm>
              <a:prstGeom prst="rect">
                <a:avLst/>
              </a:prstGeom>
              <a:blipFill>
                <a:blip r:embed="rId18"/>
                <a:stretch>
                  <a:fillRect l="-1246" t="-9524" b="-119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B38E4A23-7C90-D744-A467-C4E38CF49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6383" y="6248400"/>
                <a:ext cx="8340135" cy="51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⟹</m:t>
                    </m:r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cs typeface="Arial" charset="0"/>
                  </a:rPr>
                  <a:t>Alice is using the same one-time pad bit twice! </a:t>
                </a:r>
                <a:endParaRPr lang="en-US" altLang="en-US" sz="24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B38E4A23-7C90-D744-A467-C4E38CF49A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6383" y="6248400"/>
                <a:ext cx="8340135" cy="512421"/>
              </a:xfrm>
              <a:prstGeom prst="rect">
                <a:avLst/>
              </a:prstGeom>
              <a:blipFill>
                <a:blip r:embed="rId19"/>
                <a:stretch>
                  <a:fillRect t="-9756" b="-1463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9" name="Picture 88">
            <a:extLst>
              <a:ext uri="{FF2B5EF4-FFF2-40B4-BE49-F238E27FC236}">
                <a16:creationId xmlns:a16="http://schemas.microsoft.com/office/drawing/2014/main" id="{CA06A600-F612-6640-953C-ABAAE6BF927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061" y="5177806"/>
            <a:ext cx="898078" cy="8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8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6" grpId="0"/>
      <p:bldP spid="83" grpId="0"/>
      <p:bldP spid="7" grpId="0" animBg="1"/>
      <p:bldP spid="85" grpId="0" animBg="1"/>
      <p:bldP spid="86" grpId="0"/>
      <p:bldP spid="87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Here is another idea…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15CD4D-9956-104C-A48F-ED56D3E67742}"/>
              </a:ext>
            </a:extLst>
          </p:cNvPr>
          <p:cNvCxnSpPr>
            <a:cxnSpLocks/>
          </p:cNvCxnSpPr>
          <p:nvPr/>
        </p:nvCxnSpPr>
        <p:spPr>
          <a:xfrm flipH="1">
            <a:off x="2939988" y="2590800"/>
            <a:ext cx="3384376" cy="0"/>
          </a:xfrm>
          <a:prstGeom prst="line">
            <a:avLst/>
          </a:prstGeom>
          <a:ln w="38100">
            <a:solidFill>
              <a:schemeClr val="tx1"/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C5BE951-5101-DB41-8F2B-ACA3AA3D08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5" t="-2132" r="10483" b="58956"/>
          <a:stretch/>
        </p:blipFill>
        <p:spPr>
          <a:xfrm>
            <a:off x="2016299" y="2066275"/>
            <a:ext cx="864096" cy="7069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8306D3-8D92-C446-A416-0B2BCE88EE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14" b="59366"/>
          <a:stretch/>
        </p:blipFill>
        <p:spPr>
          <a:xfrm>
            <a:off x="6477000" y="2072528"/>
            <a:ext cx="648072" cy="670672"/>
          </a:xfrm>
          <a:prstGeom prst="rect">
            <a:avLst/>
          </a:prstGeom>
        </p:spPr>
      </p:pic>
      <p:sp>
        <p:nvSpPr>
          <p:cNvPr id="16" name="Rectangle 63">
            <a:extLst>
              <a:ext uri="{FF2B5EF4-FFF2-40B4-BE49-F238E27FC236}">
                <a16:creationId xmlns:a16="http://schemas.microsoft.com/office/drawing/2014/main" id="{B2122BBE-955C-9E45-AF8D-A47439731897}"/>
              </a:ext>
            </a:extLst>
          </p:cNvPr>
          <p:cNvSpPr txBox="1">
            <a:spLocks noChangeArrowheads="1"/>
          </p:cNvSpPr>
          <p:nvPr/>
        </p:nvSpPr>
        <p:spPr>
          <a:xfrm>
            <a:off x="1620416" y="281602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Alice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7" name="Rectangle 63">
            <a:extLst>
              <a:ext uri="{FF2B5EF4-FFF2-40B4-BE49-F238E27FC236}">
                <a16:creationId xmlns:a16="http://schemas.microsoft.com/office/drawing/2014/main" id="{CB32C4BB-A30A-6E4A-BF24-E298D9332E04}"/>
              </a:ext>
            </a:extLst>
          </p:cNvPr>
          <p:cNvSpPr txBox="1">
            <a:spLocks noChangeArrowheads="1"/>
          </p:cNvSpPr>
          <p:nvPr/>
        </p:nvSpPr>
        <p:spPr>
          <a:xfrm>
            <a:off x="5976392" y="2748136"/>
            <a:ext cx="1656184" cy="37803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charset="0"/>
                <a:ea typeface="American Typewriter" charset="0"/>
                <a:cs typeface="American Typewriter" charset="0"/>
              </a:rPr>
              <a:t>Bob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24" y="3187337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21" name="Rectangle 63">
                <a:extLst>
                  <a:ext uri="{FF2B5EF4-FFF2-40B4-BE49-F238E27FC236}">
                    <a16:creationId xmlns:a16="http://schemas.microsoft.com/office/drawing/2014/main" id="{B0DD2D7A-7866-B042-9B06-592FE1B03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824" y="3187336"/>
                <a:ext cx="2850976" cy="378039"/>
              </a:xfrm>
              <a:prstGeom prst="rect">
                <a:avLst/>
              </a:prstGeom>
              <a:blipFill>
                <a:blip r:embed="rId4"/>
                <a:stretch>
                  <a:fillRect t="-13333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304800" y="3586518"/>
            <a:ext cx="4273725" cy="1392743"/>
            <a:chOff x="304800" y="3586518"/>
            <a:chExt cx="4273725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l="-15789" r="-3509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2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EEF7BF1-161A-984D-86CE-5F344CE678E3}"/>
              </a:ext>
            </a:extLst>
          </p:cNvPr>
          <p:cNvGrpSpPr/>
          <p:nvPr/>
        </p:nvGrpSpPr>
        <p:grpSpPr>
          <a:xfrm>
            <a:off x="4802139" y="3586518"/>
            <a:ext cx="4273725" cy="1392743"/>
            <a:chOff x="304800" y="3586518"/>
            <a:chExt cx="4273725" cy="1392743"/>
          </a:xfrm>
        </p:grpSpPr>
        <p:sp>
          <p:nvSpPr>
            <p:cNvPr id="72" name="Triangle 71">
              <a:extLst>
                <a:ext uri="{FF2B5EF4-FFF2-40B4-BE49-F238E27FC236}">
                  <a16:creationId xmlns:a16="http://schemas.microsoft.com/office/drawing/2014/main" id="{8D9A4384-F5B7-B749-909D-C981421F91AA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37DE7DA-9CDD-8048-8DF5-DA42443491C0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4" name="Rectangle 63">
                  <a:extLst>
                    <a:ext uri="{FF2B5EF4-FFF2-40B4-BE49-F238E27FC236}">
                      <a16:creationId xmlns:a16="http://schemas.microsoft.com/office/drawing/2014/main" id="{F22D79B9-2553-C748-AB99-D6DBE62D0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5" name="Rectangle 63">
                  <a:extLst>
                    <a:ext uri="{FF2B5EF4-FFF2-40B4-BE49-F238E27FC236}">
                      <a16:creationId xmlns:a16="http://schemas.microsoft.com/office/drawing/2014/main" id="{E25515A5-33DB-1B44-A438-9198F034F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13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6" name="Rectangle 63">
                  <a:extLst>
                    <a:ext uri="{FF2B5EF4-FFF2-40B4-BE49-F238E27FC236}">
                      <a16:creationId xmlns:a16="http://schemas.microsoft.com/office/drawing/2014/main" id="{4CABCC58-598B-0841-B8B9-A8F42AB39C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7" name="Rectangle 63">
                  <a:extLst>
                    <a:ext uri="{FF2B5EF4-FFF2-40B4-BE49-F238E27FC236}">
                      <a16:creationId xmlns:a16="http://schemas.microsoft.com/office/drawing/2014/main" id="{77A570BB-27D8-B340-8971-001E1BEF6C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8" name="Rectangle 63">
                  <a:extLst>
                    <a:ext uri="{FF2B5EF4-FFF2-40B4-BE49-F238E27FC236}">
                      <a16:creationId xmlns:a16="http://schemas.microsoft.com/office/drawing/2014/main" id="{95721D06-66C2-1547-9954-D9097AB0A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14"/>
                  <a:stretch>
                    <a:fillRect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9" name="Rectangle 63">
                  <a:extLst>
                    <a:ext uri="{FF2B5EF4-FFF2-40B4-BE49-F238E27FC236}">
                      <a16:creationId xmlns:a16="http://schemas.microsoft.com/office/drawing/2014/main" id="{26EEEF23-C917-FF49-B637-FDD8BBE2B6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0" name="Rectangle 63">
                  <a:extLst>
                    <a:ext uri="{FF2B5EF4-FFF2-40B4-BE49-F238E27FC236}">
                      <a16:creationId xmlns:a16="http://schemas.microsoft.com/office/drawing/2014/main" id="{2BD6844D-EBC1-6B48-971B-FA310A4C1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5"/>
                  <a:stretch>
                    <a:fillRect l="-13793" r="-3448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81" name="Rectangle 63">
                  <a:extLst>
                    <a:ext uri="{FF2B5EF4-FFF2-40B4-BE49-F238E27FC236}">
                      <a16:creationId xmlns:a16="http://schemas.microsoft.com/office/drawing/2014/main" id="{238A3B28-3E84-C348-B0A4-0935CA0F9E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6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2" name="Rectangular Callout 81">
            <a:extLst>
              <a:ext uri="{FF2B5EF4-FFF2-40B4-BE49-F238E27FC236}">
                <a16:creationId xmlns:a16="http://schemas.microsoft.com/office/drawing/2014/main" id="{786A2DB7-17EE-E649-A1FF-C1BE92291CEE}"/>
              </a:ext>
            </a:extLst>
          </p:cNvPr>
          <p:cNvSpPr/>
          <p:nvPr/>
        </p:nvSpPr>
        <p:spPr>
          <a:xfrm>
            <a:off x="1277954" y="1446142"/>
            <a:ext cx="1278269" cy="486136"/>
          </a:xfrm>
          <a:prstGeom prst="wedgeRectCallout">
            <a:avLst>
              <a:gd name="adj1" fmla="val 24265"/>
              <a:gd name="adj2" fmla="val 859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1-bit 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8B3B1-6882-9F45-B660-88311E10BF92}"/>
              </a:ext>
            </a:extLst>
          </p:cNvPr>
          <p:cNvSpPr/>
          <p:nvPr/>
        </p:nvSpPr>
        <p:spPr>
          <a:xfrm>
            <a:off x="2971799" y="1600200"/>
            <a:ext cx="3843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cs typeface="Arial" charset="0"/>
              </a:rPr>
              <a:t>pick a random index, say 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fontAlgn="auto">
                  <a:spcAft>
                    <a:spcPts val="0"/>
                  </a:spcAft>
                  <a:defRPr/>
                </a:pP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(5</a:t>
                </a:r>
                <a:r>
                  <a:rPr lang="en-US" sz="2000" dirty="0"/>
                  <a:t>,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0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83" name="Rectangle 63">
                <a:extLst>
                  <a:ext uri="{FF2B5EF4-FFF2-40B4-BE49-F238E27FC236}">
                    <a16:creationId xmlns:a16="http://schemas.microsoft.com/office/drawing/2014/main" id="{9D51548B-22D2-354E-B822-63186544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141026"/>
                <a:ext cx="2850976" cy="378039"/>
              </a:xfrm>
              <a:prstGeom prst="rect">
                <a:avLst/>
              </a:prstGeom>
              <a:blipFill>
                <a:blip r:embed="rId17"/>
                <a:stretch>
                  <a:fillRect t="-967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96" y="5431179"/>
                <a:ext cx="8153400" cy="512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solidFill>
                      <a:srgbClr val="0033CC"/>
                    </a:solidFill>
                    <a:cs typeface="Arial" charset="0"/>
                  </a:rPr>
                  <a:t>Pr[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  <a:cs typeface="Arial" charset="0"/>
                  </a:rPr>
                  <a:t> collision in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𝑡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  <a:cs typeface="Arial" charset="0"/>
                  </a:rPr>
                  <a:t> indices]</a:t>
                </a:r>
                <a:endParaRPr lang="en-US" altLang="en-US" sz="2400" dirty="0">
                  <a:solidFill>
                    <a:srgbClr val="0033CC"/>
                  </a:solidFill>
                  <a:cs typeface="Arial" charset="0"/>
                </a:endParaRPr>
              </a:p>
            </p:txBody>
          </p:sp>
        </mc:Choice>
        <mc:Fallback xmlns="">
          <p:sp>
            <p:nvSpPr>
              <p:cNvPr id="87" name="Content Placeholder 2">
                <a:extLst>
                  <a:ext uri="{FF2B5EF4-FFF2-40B4-BE49-F238E27FC236}">
                    <a16:creationId xmlns:a16="http://schemas.microsoft.com/office/drawing/2014/main" id="{2C596426-7D22-AF48-8B8E-5818FF72F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3096" y="5431179"/>
                <a:ext cx="8153400" cy="512421"/>
              </a:xfrm>
              <a:prstGeom prst="rect">
                <a:avLst/>
              </a:prstGeom>
              <a:blipFill>
                <a:blip r:embed="rId18"/>
                <a:stretch>
                  <a:fillRect l="-1197" t="-8333" b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263B3377-AB86-E749-9259-1208719703F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041" y="5168153"/>
            <a:ext cx="775447" cy="775447"/>
          </a:xfrm>
          <a:prstGeom prst="rect">
            <a:avLst/>
          </a:prstGeom>
        </p:spPr>
      </p:pic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10972E10-3F0A-C745-BF41-7341422CCF65}"/>
              </a:ext>
            </a:extLst>
          </p:cNvPr>
          <p:cNvSpPr>
            <a:spLocks/>
          </p:cNvSpPr>
          <p:nvPr/>
        </p:nvSpPr>
        <p:spPr bwMode="auto">
          <a:xfrm>
            <a:off x="457200" y="6040779"/>
            <a:ext cx="8153400" cy="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dirty="0">
                <a:solidFill>
                  <a:srgbClr val="FF0000"/>
                </a:solidFill>
                <a:cs typeface="Arial" charset="0"/>
              </a:rPr>
              <a:t>BUT: Alice and Bob are not poly-time!</a:t>
            </a:r>
            <a:endParaRPr lang="en-US" altLang="en-US" sz="24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10B6B9F-06A4-7D42-95D9-48FCB1EC036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457" y="5765534"/>
            <a:ext cx="898078" cy="8821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6DD95-81C7-CC47-BF7D-E9DF35468B10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48900" t="20014"/>
          <a:stretch/>
        </p:blipFill>
        <p:spPr>
          <a:xfrm>
            <a:off x="7240539" y="4683990"/>
            <a:ext cx="756371" cy="7896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22DE8A-CC4A-F8B1-4791-5231B3D3AFCC}"/>
                  </a:ext>
                </a:extLst>
              </p:cNvPr>
              <p:cNvSpPr txBox="1"/>
              <p:nvPr/>
            </p:nvSpPr>
            <p:spPr>
              <a:xfrm>
                <a:off x="5346576" y="5404412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≤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𝑡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/</m:t>
                    </m:r>
                    <m:sSup>
                      <m:sSupPr>
                        <m:ctrlPr>
                          <a:rPr lang="en-US" alt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e>
                      <m:sup>
                        <m:r>
                          <a:rPr lang="en-US" alt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</m:sup>
                    </m:sSup>
                    <m:r>
                      <a:rPr lang="en-US" alt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en-US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negl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33CC"/>
                    </a:solidFill>
                    <a:cs typeface="Arial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22DE8A-CC4A-F8B1-4791-5231B3D3A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576" y="5404412"/>
                <a:ext cx="4572000" cy="461665"/>
              </a:xfrm>
              <a:prstGeom prst="rect">
                <a:avLst/>
              </a:prstGeom>
              <a:blipFill>
                <a:blip r:embed="rId22"/>
                <a:stretch>
                  <a:fillRect l="-26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1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4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But these are </a:t>
            </a:r>
            <a:r>
              <a:rPr lang="en-US" sz="4000" b="1" i="1" u="sng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good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 bad ideas…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009899" y="1122114"/>
                <a:ext cx="2850976" cy="378039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 fontAlgn="auto">
                  <a:spcAft>
                    <a:spcPts val="0"/>
                  </a:spcAft>
                  <a:defRPr/>
                </a:pPr>
                <a:r>
                  <a:rPr lang="en-US" sz="2000" dirty="0">
                    <a:solidFill>
                      <a:prstClr val="black"/>
                    </a:solidFill>
                    <a:latin typeface="American Typewriter" charset="0"/>
                  </a:rPr>
                  <a:t>Key 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19" name="Rectangle 63">
                <a:extLst>
                  <a:ext uri="{FF2B5EF4-FFF2-40B4-BE49-F238E27FC236}">
                    <a16:creationId xmlns:a16="http://schemas.microsoft.com/office/drawing/2014/main" id="{4B110931-711D-FF47-9F40-A622409C7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899" y="1122114"/>
                <a:ext cx="2850976" cy="378039"/>
              </a:xfrm>
              <a:prstGeom prst="rect">
                <a:avLst/>
              </a:prstGeom>
              <a:blipFill>
                <a:blip r:embed="rId3"/>
                <a:stretch>
                  <a:fillRect t="-12903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1E46E69-D1C8-9D45-8C4B-01157C264DAB}"/>
              </a:ext>
            </a:extLst>
          </p:cNvPr>
          <p:cNvGrpSpPr/>
          <p:nvPr/>
        </p:nvGrpSpPr>
        <p:grpSpPr>
          <a:xfrm>
            <a:off x="2279475" y="1521295"/>
            <a:ext cx="4273725" cy="1392743"/>
            <a:chOff x="304800" y="3586518"/>
            <a:chExt cx="4273725" cy="1392743"/>
          </a:xfrm>
        </p:grpSpPr>
        <p:sp>
          <p:nvSpPr>
            <p:cNvPr id="3" name="Triangle 2">
              <a:extLst>
                <a:ext uri="{FF2B5EF4-FFF2-40B4-BE49-F238E27FC236}">
                  <a16:creationId xmlns:a16="http://schemas.microsoft.com/office/drawing/2014/main" id="{7CFD423B-2FA5-3944-8016-68CD20615CE6}"/>
                </a:ext>
              </a:extLst>
            </p:cNvPr>
            <p:cNvSpPr/>
            <p:nvPr/>
          </p:nvSpPr>
          <p:spPr bwMode="auto">
            <a:xfrm>
              <a:off x="387523" y="3586518"/>
              <a:ext cx="4191002" cy="914400"/>
            </a:xfrm>
            <a:prstGeom prst="triangle">
              <a:avLst>
                <a:gd name="adj" fmla="val 49659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3B2A28-C84D-6C45-8092-3799C25B02E3}"/>
                </a:ext>
              </a:extLst>
            </p:cNvPr>
            <p:cNvSpPr/>
            <p:nvPr/>
          </p:nvSpPr>
          <p:spPr bwMode="auto">
            <a:xfrm>
              <a:off x="438372" y="4522061"/>
              <a:ext cx="4057428" cy="457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7" name="Rectangle 63">
                  <a:extLst>
                    <a:ext uri="{FF2B5EF4-FFF2-40B4-BE49-F238E27FC236}">
                      <a16:creationId xmlns:a16="http://schemas.microsoft.com/office/drawing/2014/main" id="{C8D84B54-1D7A-1D41-800A-472B13C7CA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4561641"/>
                  <a:ext cx="717376" cy="378039"/>
                </a:xfrm>
                <a:prstGeom prst="rect">
                  <a:avLst/>
                </a:prstGeom>
                <a:blipFill>
                  <a:blip r:embed="rId4"/>
                  <a:stretch>
                    <a:fillRect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8" name="Rectangle 63">
                  <a:extLst>
                    <a:ext uri="{FF2B5EF4-FFF2-40B4-BE49-F238E27FC236}">
                      <a16:creationId xmlns:a16="http://schemas.microsoft.com/office/drawing/2014/main" id="{5108A8C3-DF8B-E647-AF3E-7CF9DFAE41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424" y="4572000"/>
                  <a:ext cx="717376" cy="378039"/>
                </a:xfrm>
                <a:prstGeom prst="rect">
                  <a:avLst/>
                </a:prstGeom>
                <a:blipFill>
                  <a:blip r:embed="rId5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59" name="Rectangle 63">
                  <a:extLst>
                    <a:ext uri="{FF2B5EF4-FFF2-40B4-BE49-F238E27FC236}">
                      <a16:creationId xmlns:a16="http://schemas.microsoft.com/office/drawing/2014/main" id="{A280A54F-29F5-3E46-813C-E0FFDC397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4572000"/>
                  <a:ext cx="717376" cy="378039"/>
                </a:xfrm>
                <a:prstGeom prst="rect">
                  <a:avLst/>
                </a:prstGeom>
                <a:blipFill>
                  <a:blip r:embed="rId6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0" name="Rectangle 63">
                  <a:extLst>
                    <a:ext uri="{FF2B5EF4-FFF2-40B4-BE49-F238E27FC236}">
                      <a16:creationId xmlns:a16="http://schemas.microsoft.com/office/drawing/2014/main" id="{78DDAA77-1485-3B49-92A3-6DBB7D207E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00200" y="4572000"/>
                  <a:ext cx="717376" cy="37803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7" name="Rectangle 63">
                  <a:extLst>
                    <a:ext uri="{FF2B5EF4-FFF2-40B4-BE49-F238E27FC236}">
                      <a16:creationId xmlns:a16="http://schemas.microsoft.com/office/drawing/2014/main" id="{7A8E9DAC-6B77-E448-B050-9CA4B4EDC4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25824" y="4572000"/>
                  <a:ext cx="717376" cy="378039"/>
                </a:xfrm>
                <a:prstGeom prst="rect">
                  <a:avLst/>
                </a:prstGeom>
                <a:blipFill>
                  <a:blip r:embed="rId8"/>
                  <a:stretch>
                    <a:fillRect b="-193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8" name="Rectangle 63">
                  <a:extLst>
                    <a:ext uri="{FF2B5EF4-FFF2-40B4-BE49-F238E27FC236}">
                      <a16:creationId xmlns:a16="http://schemas.microsoft.com/office/drawing/2014/main" id="{B5939425-5ABE-ED4C-9A26-BAA3EBC2BF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83024" y="4495800"/>
                  <a:ext cx="717376" cy="37803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69" name="Rectangle 63">
                  <a:extLst>
                    <a:ext uri="{FF2B5EF4-FFF2-40B4-BE49-F238E27FC236}">
                      <a16:creationId xmlns:a16="http://schemas.microsoft.com/office/drawing/2014/main" id="{CAE08CE8-1FA7-FF42-A801-D0DEAD115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1882" y="4586422"/>
                  <a:ext cx="717376" cy="378039"/>
                </a:xfrm>
                <a:prstGeom prst="rect">
                  <a:avLst/>
                </a:prstGeom>
                <a:blipFill>
                  <a:blip r:embed="rId10"/>
                  <a:stretch>
                    <a:fillRect l="-15789" r="-5263"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noFill/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lvl="0" fontAlgn="auto">
                    <a:spcAft>
                      <a:spcPts val="0"/>
                    </a:spcAft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b>
                      </m:sSub>
                    </m:oMath>
                  </a14:m>
                  <a:r>
                    <a: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merican Typewriter" charset="0"/>
                      <a:ea typeface="American Typewriter" charset="0"/>
                      <a:cs typeface="American Typewriter" charset="0"/>
                    </a:rPr>
                    <a:t> </a:t>
                  </a:r>
                  <a:endPara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merican Typewriter" charset="0"/>
                    <a:ea typeface="American Typewriter" charset="0"/>
                    <a:cs typeface="American Typewriter" charset="0"/>
                  </a:endParaRPr>
                </a:p>
              </p:txBody>
            </p:sp>
          </mc:Choice>
          <mc:Fallback xmlns="">
            <p:sp>
              <p:nvSpPr>
                <p:cNvPr id="70" name="Rectangle 63">
                  <a:extLst>
                    <a:ext uri="{FF2B5EF4-FFF2-40B4-BE49-F238E27FC236}">
                      <a16:creationId xmlns:a16="http://schemas.microsoft.com/office/drawing/2014/main" id="{F991CD3A-ECB3-CF45-9BF8-F107B174B2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424" y="4601222"/>
                  <a:ext cx="717376" cy="378039"/>
                </a:xfrm>
                <a:prstGeom prst="rect">
                  <a:avLst/>
                </a:prstGeom>
                <a:blipFill>
                  <a:blip r:embed="rId11"/>
                  <a:stretch>
                    <a:fillRect b="-22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2C596426-7D22-AF48-8B8E-5818FF72F40F}"/>
              </a:ext>
            </a:extLst>
          </p:cNvPr>
          <p:cNvSpPr>
            <a:spLocks/>
          </p:cNvSpPr>
          <p:nvPr/>
        </p:nvSpPr>
        <p:spPr bwMode="auto">
          <a:xfrm>
            <a:off x="457200" y="3221725"/>
            <a:ext cx="8712968" cy="51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00CC"/>
              </a:buClr>
            </a:pPr>
            <a:r>
              <a:rPr lang="en-US" altLang="en-US" b="1" dirty="0">
                <a:solidFill>
                  <a:srgbClr val="0033CC"/>
                </a:solidFill>
                <a:cs typeface="Arial" charset="0"/>
              </a:rPr>
              <a:t>Goal: </a:t>
            </a:r>
            <a:r>
              <a:rPr lang="en-US" altLang="en-US" dirty="0">
                <a:cs typeface="Arial" charset="0"/>
              </a:rPr>
              <a:t>Never compute this exponentially long string explicitly!</a:t>
            </a:r>
            <a:endParaRPr lang="en-US" altLang="en-US" sz="2400" dirty="0"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49739F-5896-D24D-8898-C7AE1936C5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3810000"/>
                <a:ext cx="8001000" cy="1008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cs typeface="Arial" charset="0"/>
                  </a:rPr>
                  <a:t>Instead, we want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</m:d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𝒃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sub>
                    </m:sSub>
                    <m:r>
                      <a:rPr lang="en-US" altLang="en-US" b="0" i="0" smtClean="0">
                        <a:latin typeface="Cambria Math" panose="02040503050406030204" pitchFamily="18" charset="0"/>
                        <a:cs typeface="Arial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  <a:cs typeface="Arial" charset="0"/>
                      </a:rPr>
                      <m:t>the</m:t>
                    </m:r>
                    <m:r>
                      <a:rPr lang="en-US" altLang="en-US" b="0" i="0" smtClean="0">
                        <a:latin typeface="Cambria Math" panose="02040503050406030204" pitchFamily="18" charset="0"/>
                        <a:cs typeface="Arial" charset="0"/>
                      </a:rPr>
                      <m:t> </m:t>
                    </m:r>
                    <m:sSup>
                      <m:sSupPr>
                        <m:ctrlPr>
                          <a:rPr lang="en-US" altLang="en-US" b="0" i="1" smtClean="0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𝑥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  <a:cs typeface="Arial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en-US" sz="2400" dirty="0">
                    <a:cs typeface="Arial" charset="0"/>
                  </a:rPr>
                  <a:t> bit in the implicitly defined (pseudorandom) string. </a:t>
                </a:r>
              </a:p>
            </p:txBody>
          </p:sp>
        </mc:Choice>
        <mc:Fallback xmlns="">
          <p:sp>
            <p:nvSpPr>
              <p:cNvPr id="41" name="Content Placeholder 2">
                <a:extLst>
                  <a:ext uri="{FF2B5EF4-FFF2-40B4-BE49-F238E27FC236}">
                    <a16:creationId xmlns:a16="http://schemas.microsoft.com/office/drawing/2014/main" id="{C849739F-5896-D24D-8898-C7AE1936C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3810000"/>
                <a:ext cx="8001000" cy="1008692"/>
              </a:xfrm>
              <a:prstGeom prst="rect">
                <a:avLst/>
              </a:prstGeom>
              <a:blipFill>
                <a:blip r:embed="rId12"/>
                <a:stretch>
                  <a:fillRect l="-1268" t="-375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>
            <a:extLst>
              <a:ext uri="{FF2B5EF4-FFF2-40B4-BE49-F238E27FC236}">
                <a16:creationId xmlns:a16="http://schemas.microsoft.com/office/drawing/2014/main" id="{18543422-319F-5B49-8F4C-A56A213F4375}"/>
              </a:ext>
            </a:extLst>
          </p:cNvPr>
          <p:cNvSpPr/>
          <p:nvPr/>
        </p:nvSpPr>
        <p:spPr bwMode="auto">
          <a:xfrm>
            <a:off x="4419600" y="1521295"/>
            <a:ext cx="139426" cy="935543"/>
          </a:xfrm>
          <a:custGeom>
            <a:avLst/>
            <a:gdLst>
              <a:gd name="connsiteX0" fmla="*/ 52251 w 209005"/>
              <a:gd name="connsiteY0" fmla="*/ 0 h 875211"/>
              <a:gd name="connsiteX1" fmla="*/ 65314 w 209005"/>
              <a:gd name="connsiteY1" fmla="*/ 313509 h 875211"/>
              <a:gd name="connsiteX2" fmla="*/ 78377 w 209005"/>
              <a:gd name="connsiteY2" fmla="*/ 365760 h 875211"/>
              <a:gd name="connsiteX3" fmla="*/ 117565 w 209005"/>
              <a:gd name="connsiteY3" fmla="*/ 404949 h 875211"/>
              <a:gd name="connsiteX4" fmla="*/ 195942 w 209005"/>
              <a:gd name="connsiteY4" fmla="*/ 431074 h 875211"/>
              <a:gd name="connsiteX5" fmla="*/ 209005 w 209005"/>
              <a:gd name="connsiteY5" fmla="*/ 470263 h 875211"/>
              <a:gd name="connsiteX6" fmla="*/ 195942 w 209005"/>
              <a:gd name="connsiteY6" fmla="*/ 587829 h 875211"/>
              <a:gd name="connsiteX7" fmla="*/ 143691 w 209005"/>
              <a:gd name="connsiteY7" fmla="*/ 666206 h 875211"/>
              <a:gd name="connsiteX8" fmla="*/ 117565 w 209005"/>
              <a:gd name="connsiteY8" fmla="*/ 705394 h 875211"/>
              <a:gd name="connsiteX9" fmla="*/ 78377 w 209005"/>
              <a:gd name="connsiteY9" fmla="*/ 744583 h 875211"/>
              <a:gd name="connsiteX10" fmla="*/ 26125 w 209005"/>
              <a:gd name="connsiteY10" fmla="*/ 822960 h 875211"/>
              <a:gd name="connsiteX11" fmla="*/ 0 w 209005"/>
              <a:gd name="connsiteY11" fmla="*/ 875211 h 875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9005" h="875211">
                <a:moveTo>
                  <a:pt x="52251" y="0"/>
                </a:moveTo>
                <a:cubicBezTo>
                  <a:pt x="56605" y="104503"/>
                  <a:pt x="57862" y="209181"/>
                  <a:pt x="65314" y="313509"/>
                </a:cubicBezTo>
                <a:cubicBezTo>
                  <a:pt x="66593" y="331416"/>
                  <a:pt x="69470" y="350172"/>
                  <a:pt x="78377" y="365760"/>
                </a:cubicBezTo>
                <a:cubicBezTo>
                  <a:pt x="87542" y="381800"/>
                  <a:pt x="101416" y="395977"/>
                  <a:pt x="117565" y="404949"/>
                </a:cubicBezTo>
                <a:cubicBezTo>
                  <a:pt x="141638" y="418323"/>
                  <a:pt x="195942" y="431074"/>
                  <a:pt x="195942" y="431074"/>
                </a:cubicBezTo>
                <a:cubicBezTo>
                  <a:pt x="200296" y="444137"/>
                  <a:pt x="209005" y="456493"/>
                  <a:pt x="209005" y="470263"/>
                </a:cubicBezTo>
                <a:cubicBezTo>
                  <a:pt x="209005" y="509693"/>
                  <a:pt x="208411" y="550423"/>
                  <a:pt x="195942" y="587829"/>
                </a:cubicBezTo>
                <a:cubicBezTo>
                  <a:pt x="186013" y="617617"/>
                  <a:pt x="161108" y="640080"/>
                  <a:pt x="143691" y="666206"/>
                </a:cubicBezTo>
                <a:cubicBezTo>
                  <a:pt x="134982" y="679269"/>
                  <a:pt x="128666" y="694293"/>
                  <a:pt x="117565" y="705394"/>
                </a:cubicBezTo>
                <a:cubicBezTo>
                  <a:pt x="104502" y="718457"/>
                  <a:pt x="89719" y="730001"/>
                  <a:pt x="78377" y="744583"/>
                </a:cubicBezTo>
                <a:cubicBezTo>
                  <a:pt x="59100" y="769368"/>
                  <a:pt x="36054" y="793172"/>
                  <a:pt x="26125" y="822960"/>
                </a:cubicBezTo>
                <a:cubicBezTo>
                  <a:pt x="11115" y="867991"/>
                  <a:pt x="22799" y="852412"/>
                  <a:pt x="0" y="875211"/>
                </a:cubicBezTo>
              </a:path>
            </a:pathLst>
          </a:custGeom>
          <a:noFill/>
          <a:ln w="50800" cap="flat" cmpd="sng" algn="ctr">
            <a:solidFill>
              <a:srgbClr val="0033CC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3BAFE3-940C-A945-A61D-F09A21618FB5}"/>
                  </a:ext>
                </a:extLst>
              </p:cNvPr>
              <p:cNvSpPr/>
              <p:nvPr/>
            </p:nvSpPr>
            <p:spPr>
              <a:xfrm>
                <a:off x="4531804" y="1739371"/>
                <a:ext cx="4395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3BAFE3-940C-A945-A61D-F09A21618F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04" y="1739371"/>
                <a:ext cx="439543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CE7CEE57-3153-F040-B523-891CA045F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4895238"/>
                <a:ext cx="8001000" cy="514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dirty="0">
                    <a:cs typeface="Arial" charset="0"/>
                  </a:rPr>
                  <a:t>Computable in time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en-US" i="1"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  <a:cs typeface="Arial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=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𝑝𝑜𝑙𝑦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(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cs typeface="Arial" charset="0"/>
                      </a:rPr>
                      <m:t>)</m:t>
                    </m:r>
                  </m:oMath>
                </a14:m>
                <a:r>
                  <a:rPr lang="en-US" altLang="en-US" dirty="0">
                    <a:cs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4" name="Content Placeholder 2">
                <a:extLst>
                  <a:ext uri="{FF2B5EF4-FFF2-40B4-BE49-F238E27FC236}">
                    <a16:creationId xmlns:a16="http://schemas.microsoft.com/office/drawing/2014/main" id="{CE7CEE57-3153-F040-B523-891CA045FE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4895238"/>
                <a:ext cx="8001000" cy="514962"/>
              </a:xfrm>
              <a:prstGeom prst="rect">
                <a:avLst/>
              </a:prstGeom>
              <a:blipFill>
                <a:blip r:embed="rId14"/>
                <a:stretch>
                  <a:fillRect l="-1268" t="-9524" b="-1428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5E1AD3-7430-8247-BFE9-24A00FD25151}"/>
                  </a:ext>
                </a:extLst>
              </p:cNvPr>
              <p:cNvSpPr/>
              <p:nvPr/>
            </p:nvSpPr>
            <p:spPr>
              <a:xfrm>
                <a:off x="6096000" y="6447437"/>
                <a:ext cx="365866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:r>
                  <a:rPr lang="en-US" altLang="en-US" sz="1800" dirty="0">
                    <a:cs typeface="Arial" charset="0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  <m:r>
                      <a:rPr lang="en-US" altLang="en-US" sz="1800" b="0" i="1" smtClean="0">
                        <a:latin typeface="Cambria Math" panose="02040503050406030204" pitchFamily="18" charset="0"/>
                        <a:cs typeface="Arial" charset="0"/>
                      </a:rPr>
                      <m:t>|</m:t>
                    </m:r>
                  </m:oMath>
                </a14:m>
                <a:r>
                  <a:rPr lang="en-US" altLang="en-US" sz="1800" dirty="0">
                    <a:cs typeface="Arial" charset="0"/>
                  </a:rPr>
                  <a:t>  =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panose="02040503050406030204" pitchFamily="18" charset="0"/>
                        <a:cs typeface="Arial" charset="0"/>
                      </a:rPr>
                      <m:t>𝑛</m:t>
                    </m:r>
                  </m:oMath>
                </a14:m>
                <a:r>
                  <a:rPr lang="en-US" altLang="en-US" sz="1800" dirty="0">
                    <a:cs typeface="Arial" charset="0"/>
                  </a:rPr>
                  <a:t> = length of the string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latin typeface="Cambria Math" panose="02040503050406030204" pitchFamily="18" charset="0"/>
                        <a:cs typeface="Arial" charset="0"/>
                      </a:rPr>
                      <m:t>𝑥</m:t>
                    </m:r>
                  </m:oMath>
                </a14:m>
                <a:r>
                  <a:rPr lang="en-US" altLang="en-US" sz="1800" dirty="0">
                    <a:cs typeface="Arial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5E1AD3-7430-8247-BFE9-24A00FD251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6447437"/>
                <a:ext cx="3658667" cy="369332"/>
              </a:xfrm>
              <a:prstGeom prst="rect">
                <a:avLst/>
              </a:prstGeom>
              <a:blipFill>
                <a:blip r:embed="rId15"/>
                <a:stretch>
                  <a:fillRect l="-1389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5C803F5-FD7C-8344-B8B4-757FDF29F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00" y="5428638"/>
                <a:ext cx="8001000" cy="9140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spcBef>
                    <a:spcPct val="20000"/>
                  </a:spcBef>
                  <a:buClr>
                    <a:srgbClr val="0000CC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</m:t>
                    </m:r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𝒇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altLang="en-US" b="1" i="1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en-US" b="1" i="1" smtClean="0">
                                <a:solidFill>
                                  <a:srgbClr val="0033CC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en-US" b="1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cs typeface="Arial" charset="0"/>
                      </a:rPr>
                      <m:t>,…</m:t>
                    </m:r>
                  </m:oMath>
                </a14:m>
                <a:r>
                  <a:rPr lang="en-US" altLang="en-US" dirty="0">
                    <a:cs typeface="Arial" charset="0"/>
                  </a:rPr>
                  <a:t> computationally indistinguishable from random bits, for random (or any distinct)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en-US" dirty="0">
                    <a:cs typeface="Arial" charset="0"/>
                  </a:rPr>
                  <a:t>,</a:t>
                </a:r>
                <a:r>
                  <a:rPr lang="en-US" altLang="en-US" b="1" dirty="0">
                    <a:solidFill>
                      <a:srgbClr val="0033CC"/>
                    </a:solidFill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𝒙</m:t>
                        </m:r>
                      </m:e>
                      <m:sub>
                        <m:r>
                          <a:rPr lang="en-US" altLang="en-US" b="1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en-US" dirty="0">
                    <a:cs typeface="Arial" charset="0"/>
                  </a:rPr>
                  <a:t>,…</a:t>
                </a:r>
              </a:p>
            </p:txBody>
          </p:sp>
        </mc:Choice>
        <mc:Fallback xmlns="">
          <p:sp>
            <p:nvSpPr>
              <p:cNvPr id="46" name="Content Placeholder 2">
                <a:extLst>
                  <a:ext uri="{FF2B5EF4-FFF2-40B4-BE49-F238E27FC236}">
                    <a16:creationId xmlns:a16="http://schemas.microsoft.com/office/drawing/2014/main" id="{F5C803F5-FD7C-8344-B8B4-757FDF29F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428638"/>
                <a:ext cx="8001000" cy="914054"/>
              </a:xfrm>
              <a:prstGeom prst="rect">
                <a:avLst/>
              </a:prstGeom>
              <a:blipFill>
                <a:blip r:embed="rId16"/>
                <a:stretch>
                  <a:fillRect l="-1268" t="-5479" b="-411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Subtitle 1">
            <a:extLst>
              <a:ext uri="{FF2B5EF4-FFF2-40B4-BE49-F238E27FC236}">
                <a16:creationId xmlns:a16="http://schemas.microsoft.com/office/drawing/2014/main" id="{136A7B3F-29B7-E54B-A5A1-D9747DD271E2}"/>
              </a:ext>
            </a:extLst>
          </p:cNvPr>
          <p:cNvSpPr txBox="1">
            <a:spLocks/>
          </p:cNvSpPr>
          <p:nvPr/>
        </p:nvSpPr>
        <p:spPr>
          <a:xfrm>
            <a:off x="179512" y="352764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5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8" grpId="0" animBg="1"/>
      <p:bldP spid="9" grpId="0"/>
      <p:bldP spid="44" grpId="0"/>
      <p:bldP spid="10" grpId="0"/>
      <p:bldP spid="4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72058AE-CF25-4A4E-A53E-933376C57DBB}"/>
              </a:ext>
            </a:extLst>
          </p:cNvPr>
          <p:cNvSpPr/>
          <p:nvPr/>
        </p:nvSpPr>
        <p:spPr bwMode="auto">
          <a:xfrm>
            <a:off x="762000" y="1295400"/>
            <a:ext cx="8202488" cy="3048000"/>
          </a:xfrm>
          <a:prstGeom prst="rect">
            <a:avLst/>
          </a:prstGeom>
          <a:solidFill>
            <a:srgbClr val="0033CC">
              <a:alpha val="1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9A52EA5F-2F59-1F42-ACBE-B4D3246BF4A2}"/>
              </a:ext>
            </a:extLst>
          </p:cNvPr>
          <p:cNvSpPr txBox="1">
            <a:spLocks/>
          </p:cNvSpPr>
          <p:nvPr/>
        </p:nvSpPr>
        <p:spPr>
          <a:xfrm>
            <a:off x="251520" y="410563"/>
            <a:ext cx="8712968" cy="71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Pseudorandom Functions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7354F6-710C-2D48-9237-0C44D75F83BE}"/>
                  </a:ext>
                </a:extLst>
              </p:cNvPr>
              <p:cNvSpPr/>
              <p:nvPr/>
            </p:nvSpPr>
            <p:spPr>
              <a:xfrm>
                <a:off x="976987" y="4648200"/>
                <a:ext cx="55754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𝐆𝐞𝐧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  <m:sup>
                            <m:r>
                              <a:rPr kumimoji="0" lang="en-US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Generate a random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-bit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.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87354F6-710C-2D48-9237-0C44D75F83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7" y="4648200"/>
                <a:ext cx="5575437" cy="461665"/>
              </a:xfrm>
              <a:prstGeom prst="rect">
                <a:avLst/>
              </a:prstGeom>
              <a:blipFill>
                <a:blip r:embed="rId3"/>
                <a:stretch>
                  <a:fillRect l="-227" t="-13514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F97793-4F64-1748-8AC9-3C86BFA19144}"/>
                  </a:ext>
                </a:extLst>
              </p:cNvPr>
              <p:cNvSpPr/>
              <p:nvPr/>
            </p:nvSpPr>
            <p:spPr>
              <a:xfrm>
                <a:off x="976987" y="5194783"/>
                <a:ext cx="71002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en-US" sz="2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𝐄𝐯𝐚𝐥</m:t>
                    </m:r>
                    <m:d>
                      <m:d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𝑘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</m:d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is a poly-time algorithm that outputs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FF97793-4F64-1748-8AC9-3C86BFA19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87" y="5194783"/>
                <a:ext cx="7100213" cy="461665"/>
              </a:xfrm>
              <a:prstGeom prst="rect">
                <a:avLst/>
              </a:prstGeom>
              <a:blipFill>
                <a:blip r:embed="rId4"/>
                <a:stretch>
                  <a:fillRect l="-179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/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Collection of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={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𝑓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:{0,1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ℓ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→{0,1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sup>
                    </m:sSup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}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𝑘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∈{0,1</m:t>
                        </m:r>
                        <m:sSup>
                          <m:sSup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}</m:t>
                            </m:r>
                          </m:e>
                          <m:sup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MS PGothic" panose="020B0600070205080204" pitchFamily="34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91EA4-90C1-D04B-A65B-C4A7E39831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404267"/>
                <a:ext cx="8050088" cy="519566"/>
              </a:xfrm>
              <a:prstGeom prst="rect">
                <a:avLst/>
              </a:prstGeom>
              <a:blipFill>
                <a:blip r:embed="rId5"/>
                <a:stretch>
                  <a:fillRect l="-1136" t="-4651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/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indexed by a key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68D206-71D2-494A-B132-8289214C5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993859"/>
                <a:ext cx="3353350" cy="461665"/>
              </a:xfrm>
              <a:prstGeom prst="rect">
                <a:avLst/>
              </a:prstGeom>
              <a:blipFill>
                <a:blip r:embed="rId6"/>
                <a:stretch>
                  <a:fillRect l="-2642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/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key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: input length,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output length.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C402A5C-5329-834E-B482-ACD5E8CC72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186" y="2511885"/>
                <a:ext cx="6947813" cy="461665"/>
              </a:xfrm>
              <a:prstGeom prst="rect">
                <a:avLst/>
              </a:prstGeom>
              <a:blipFill>
                <a:blip r:embed="rId7"/>
                <a:stretch>
                  <a:fillRect l="-1095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/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ℓ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𝑛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), 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𝑚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𝑛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) 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can depend on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,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as long as they are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poly(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)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S PGothic" panose="020B0600070205080204" pitchFamily="34" charset="-128"/>
                  <a:cs typeface="+mn-cs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B14B24-30CF-564C-8D9E-8CD7AFF16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048000"/>
                <a:ext cx="7862214" cy="461665"/>
              </a:xfrm>
              <a:prstGeom prst="rect">
                <a:avLst/>
              </a:prstGeom>
              <a:blipFill>
                <a:blip r:embed="rId8"/>
                <a:stretch>
                  <a:fillRect l="-108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/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#functions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ℱ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≤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MS PGothic" panose="020B0600070205080204" pitchFamily="34" charset="-128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 (singly exponential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MS PGothic" panose="020B0600070205080204" pitchFamily="34" charset="-128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E7A1737-3FC2-1D46-B8EC-1D8BED8172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657600"/>
                <a:ext cx="7862214" cy="461665"/>
              </a:xfrm>
              <a:prstGeom prst="rect">
                <a:avLst/>
              </a:prstGeom>
              <a:blipFill>
                <a:blip r:embed="rId9"/>
                <a:stretch>
                  <a:fillRect l="-1086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14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2" grpId="0"/>
      <p:bldP spid="11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ＭＳ Ｐゴシック"/>
        <a:cs typeface=""/>
      </a:majorFont>
      <a:minorFont>
        <a:latin typeface="Comic Sans M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22426</TotalTime>
  <Words>3291</Words>
  <Application>Microsoft Office PowerPoint</Application>
  <PresentationFormat>On-screen Show (4:3)</PresentationFormat>
  <Paragraphs>647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ＭＳ Ｐゴシック</vt:lpstr>
      <vt:lpstr>American Typewriter</vt:lpstr>
      <vt:lpstr>Arial</vt:lpstr>
      <vt:lpstr>Calibri</vt:lpstr>
      <vt:lpstr>Cambria Math</vt:lpstr>
      <vt:lpstr>Comic Sans MS</vt:lpstr>
      <vt:lpstr>Courier New</vt:lpstr>
      <vt:lpstr>Symbol</vt:lpstr>
      <vt:lpstr>Times New Roman</vt:lpstr>
      <vt:lpstr>Wingdings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power of the adversary?</vt:lpstr>
      <vt:lpstr>Defining MAC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Dealing with Replay Attacks</vt:lpstr>
      <vt:lpstr>PowerPoint Presentation</vt:lpstr>
    </vt:vector>
  </TitlesOfParts>
  <Company>LCS 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of the Adversary</dc:title>
  <dc:creator>Theory of Computation</dc:creator>
  <cp:lastModifiedBy>Daniel Wichs</cp:lastModifiedBy>
  <cp:revision>949</cp:revision>
  <cp:lastPrinted>2020-09-10T06:01:49Z</cp:lastPrinted>
  <dcterms:created xsi:type="dcterms:W3CDTF">2013-02-27T00:46:17Z</dcterms:created>
  <dcterms:modified xsi:type="dcterms:W3CDTF">2025-01-27T16:26:51Z</dcterms:modified>
</cp:coreProperties>
</file>