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529" r:id="rId2"/>
    <p:sldId id="621" r:id="rId3"/>
    <p:sldId id="635" r:id="rId4"/>
    <p:sldId id="636" r:id="rId5"/>
    <p:sldId id="634" r:id="rId6"/>
    <p:sldId id="647" r:id="rId7"/>
    <p:sldId id="637" r:id="rId8"/>
    <p:sldId id="638" r:id="rId9"/>
    <p:sldId id="662" r:id="rId10"/>
    <p:sldId id="664" r:id="rId11"/>
    <p:sldId id="622" r:id="rId12"/>
    <p:sldId id="623" r:id="rId13"/>
    <p:sldId id="700" r:id="rId14"/>
    <p:sldId id="631" r:id="rId15"/>
    <p:sldId id="701" r:id="rId16"/>
    <p:sldId id="704" r:id="rId17"/>
    <p:sldId id="685" r:id="rId18"/>
    <p:sldId id="633" r:id="rId19"/>
    <p:sldId id="642" r:id="rId20"/>
    <p:sldId id="643" r:id="rId21"/>
    <p:sldId id="705" r:id="rId22"/>
    <p:sldId id="644" r:id="rId23"/>
    <p:sldId id="645" r:id="rId24"/>
    <p:sldId id="708" r:id="rId25"/>
    <p:sldId id="686" r:id="rId26"/>
    <p:sldId id="699" r:id="rId27"/>
    <p:sldId id="671" r:id="rId28"/>
    <p:sldId id="677" r:id="rId29"/>
    <p:sldId id="678" r:id="rId30"/>
    <p:sldId id="692" r:id="rId31"/>
    <p:sldId id="693" r:id="rId32"/>
    <p:sldId id="679" r:id="rId33"/>
    <p:sldId id="680" r:id="rId34"/>
    <p:sldId id="707" r:id="rId35"/>
    <p:sldId id="681" r:id="rId36"/>
    <p:sldId id="682" r:id="rId37"/>
    <p:sldId id="687" r:id="rId38"/>
    <p:sldId id="684" r:id="rId39"/>
    <p:sldId id="688" r:id="rId40"/>
    <p:sldId id="689" r:id="rId41"/>
    <p:sldId id="690" r:id="rId42"/>
    <p:sldId id="691" r:id="rId43"/>
    <p:sldId id="673" r:id="rId44"/>
    <p:sldId id="694" r:id="rId45"/>
    <p:sldId id="695" r:id="rId46"/>
    <p:sldId id="697" r:id="rId47"/>
    <p:sldId id="696" r:id="rId48"/>
    <p:sldId id="698" r:id="rId49"/>
    <p:sldId id="709" r:id="rId50"/>
    <p:sldId id="675" r:id="rId51"/>
    <p:sldId id="676" r:id="rId52"/>
    <p:sldId id="710" r:id="rId53"/>
    <p:sldId id="711" r:id="rId54"/>
    <p:sldId id="712" r:id="rId55"/>
    <p:sldId id="683" r:id="rId56"/>
    <p:sldId id="713" r:id="rId57"/>
    <p:sldId id="714" r:id="rId58"/>
    <p:sldId id="715" r:id="rId59"/>
    <p:sldId id="716" r:id="rId60"/>
    <p:sldId id="717" r:id="rId61"/>
    <p:sldId id="718" r:id="rId62"/>
    <p:sldId id="719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E177C"/>
    <a:srgbClr val="762416"/>
    <a:srgbClr val="EA968D"/>
    <a:srgbClr val="9290EA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/>
    <p:restoredTop sz="76240" autoAdjust="0"/>
  </p:normalViewPr>
  <p:slideViewPr>
    <p:cSldViewPr>
      <p:cViewPr varScale="1">
        <p:scale>
          <a:sx n="123" d="100"/>
          <a:sy n="123" d="100"/>
        </p:scale>
        <p:origin x="533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2025-03-10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Encryption has to be probabilistic.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110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No proof here because we will prove the stronger statement in a few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38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291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690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33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207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731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684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035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172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891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434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30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692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409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834CB-EE76-7333-7333-2DBA334F7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B4B20C-E6C9-87AE-038C-749F6ED61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42C588-3199-A7B5-17C7-31E1C706E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31823-51C3-0627-B232-B75D39FBDF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5707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35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0093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537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3060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670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274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5561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5145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2660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0449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5302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0062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0078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0823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3126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173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2199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6284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2575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7914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4282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2531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2199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7871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9855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527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935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62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9559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4611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5680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585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9400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76198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09719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6235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26486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244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01086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6477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34172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944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624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641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Encryption has to be probabilistic.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81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2025-03-10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0.png"/><Relationship Id="rId5" Type="http://schemas.openxmlformats.org/officeDocument/2006/relationships/image" Target="../media/image510.png"/><Relationship Id="rId4" Type="http://schemas.openxmlformats.org/officeDocument/2006/relationships/image" Target="../media/image4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80.png"/><Relationship Id="rId18" Type="http://schemas.openxmlformats.org/officeDocument/2006/relationships/image" Target="../media/image230.png"/><Relationship Id="rId3" Type="http://schemas.openxmlformats.org/officeDocument/2006/relationships/image" Target="../media/image810.png"/><Relationship Id="rId7" Type="http://schemas.openxmlformats.org/officeDocument/2006/relationships/image" Target="../media/image120.png"/><Relationship Id="rId12" Type="http://schemas.openxmlformats.org/officeDocument/2006/relationships/image" Target="../media/image170.png"/><Relationship Id="rId17" Type="http://schemas.openxmlformats.org/officeDocument/2006/relationships/image" Target="../media/image22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11" Type="http://schemas.openxmlformats.org/officeDocument/2006/relationships/image" Target="../media/image160.png"/><Relationship Id="rId5" Type="http://schemas.openxmlformats.org/officeDocument/2006/relationships/image" Target="../media/image1010.png"/><Relationship Id="rId15" Type="http://schemas.openxmlformats.org/officeDocument/2006/relationships/image" Target="../media/image200.png"/><Relationship Id="rId10" Type="http://schemas.openxmlformats.org/officeDocument/2006/relationships/image" Target="../media/image150.png"/><Relationship Id="rId19" Type="http://schemas.openxmlformats.org/officeDocument/2006/relationships/image" Target="../media/image240.png"/><Relationship Id="rId4" Type="http://schemas.openxmlformats.org/officeDocument/2006/relationships/image" Target="../media/image910.png"/><Relationship Id="rId9" Type="http://schemas.openxmlformats.org/officeDocument/2006/relationships/image" Target="../media/image140.png"/><Relationship Id="rId14" Type="http://schemas.openxmlformats.org/officeDocument/2006/relationships/image" Target="../media/image1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2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2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91.png"/><Relationship Id="rId9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2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101.png"/><Relationship Id="rId9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2.png"/><Relationship Id="rId7" Type="http://schemas.openxmlformats.org/officeDocument/2006/relationships/image" Target="../media/image69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5.png"/><Relationship Id="rId5" Type="http://schemas.openxmlformats.org/officeDocument/2006/relationships/image" Target="../media/image67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65.png"/><Relationship Id="rId4" Type="http://schemas.openxmlformats.org/officeDocument/2006/relationships/image" Target="../media/image72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2.png"/><Relationship Id="rId7" Type="http://schemas.openxmlformats.org/officeDocument/2006/relationships/image" Target="../media/image69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5.png"/><Relationship Id="rId5" Type="http://schemas.openxmlformats.org/officeDocument/2006/relationships/image" Target="../media/image67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65.png"/><Relationship Id="rId4" Type="http://schemas.openxmlformats.org/officeDocument/2006/relationships/image" Target="../media/image83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77.png"/><Relationship Id="rId18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75.png"/><Relationship Id="rId5" Type="http://schemas.openxmlformats.org/officeDocument/2006/relationships/image" Target="../media/image33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32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image" Target="../media/image191.png"/><Relationship Id="rId18" Type="http://schemas.openxmlformats.org/officeDocument/2006/relationships/image" Target="../media/image311.png"/><Relationship Id="rId3" Type="http://schemas.openxmlformats.org/officeDocument/2006/relationships/image" Target="../media/image1011.png"/><Relationship Id="rId7" Type="http://schemas.openxmlformats.org/officeDocument/2006/relationships/image" Target="../media/image1310.png"/><Relationship Id="rId12" Type="http://schemas.openxmlformats.org/officeDocument/2006/relationships/image" Target="../media/image181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0.png"/><Relationship Id="rId11" Type="http://schemas.openxmlformats.org/officeDocument/2006/relationships/image" Target="../media/image171.png"/><Relationship Id="rId5" Type="http://schemas.openxmlformats.org/officeDocument/2006/relationships/image" Target="../media/image1110.png"/><Relationship Id="rId15" Type="http://schemas.openxmlformats.org/officeDocument/2006/relationships/image" Target="../media/image211.png"/><Relationship Id="rId10" Type="http://schemas.openxmlformats.org/officeDocument/2006/relationships/image" Target="../media/image164.png"/><Relationship Id="rId19" Type="http://schemas.openxmlformats.org/officeDocument/2006/relationships/image" Target="../media/image911.png"/><Relationship Id="rId4" Type="http://schemas.openxmlformats.org/officeDocument/2006/relationships/image" Target="../media/image8100.png"/><Relationship Id="rId9" Type="http://schemas.openxmlformats.org/officeDocument/2006/relationships/image" Target="../media/image1510.png"/><Relationship Id="rId14" Type="http://schemas.openxmlformats.org/officeDocument/2006/relationships/image" Target="../media/image20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image" Target="../media/image191.png"/><Relationship Id="rId18" Type="http://schemas.openxmlformats.org/officeDocument/2006/relationships/image" Target="../media/image320.png"/><Relationship Id="rId3" Type="http://schemas.openxmlformats.org/officeDocument/2006/relationships/image" Target="../media/image1011.png"/><Relationship Id="rId21" Type="http://schemas.openxmlformats.org/officeDocument/2006/relationships/image" Target="../media/image350.png"/><Relationship Id="rId7" Type="http://schemas.openxmlformats.org/officeDocument/2006/relationships/image" Target="../media/image1310.png"/><Relationship Id="rId12" Type="http://schemas.openxmlformats.org/officeDocument/2006/relationships/image" Target="../media/image181.png"/><Relationship Id="rId17" Type="http://schemas.openxmlformats.org/officeDocument/2006/relationships/image" Target="../media/image300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221.png"/><Relationship Id="rId20" Type="http://schemas.openxmlformats.org/officeDocument/2006/relationships/image" Target="../media/image3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0.png"/><Relationship Id="rId11" Type="http://schemas.openxmlformats.org/officeDocument/2006/relationships/image" Target="../media/image171.png"/><Relationship Id="rId24" Type="http://schemas.openxmlformats.org/officeDocument/2006/relationships/image" Target="../media/image38.png"/><Relationship Id="rId5" Type="http://schemas.openxmlformats.org/officeDocument/2006/relationships/image" Target="../media/image1110.png"/><Relationship Id="rId15" Type="http://schemas.openxmlformats.org/officeDocument/2006/relationships/image" Target="../media/image211.png"/><Relationship Id="rId23" Type="http://schemas.openxmlformats.org/officeDocument/2006/relationships/image" Target="../media/image370.png"/><Relationship Id="rId10" Type="http://schemas.openxmlformats.org/officeDocument/2006/relationships/image" Target="../media/image164.png"/><Relationship Id="rId19" Type="http://schemas.openxmlformats.org/officeDocument/2006/relationships/image" Target="../media/image330.png"/><Relationship Id="rId4" Type="http://schemas.openxmlformats.org/officeDocument/2006/relationships/image" Target="../media/image8100.png"/><Relationship Id="rId9" Type="http://schemas.openxmlformats.org/officeDocument/2006/relationships/image" Target="../media/image1510.png"/><Relationship Id="rId14" Type="http://schemas.openxmlformats.org/officeDocument/2006/relationships/image" Target="../media/image201.png"/><Relationship Id="rId22" Type="http://schemas.openxmlformats.org/officeDocument/2006/relationships/image" Target="../media/image3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image" Target="../media/image191.png"/><Relationship Id="rId18" Type="http://schemas.openxmlformats.org/officeDocument/2006/relationships/image" Target="../media/image40.png"/><Relationship Id="rId3" Type="http://schemas.openxmlformats.org/officeDocument/2006/relationships/image" Target="../media/image1011.png"/><Relationship Id="rId21" Type="http://schemas.openxmlformats.org/officeDocument/2006/relationships/image" Target="../media/image350.png"/><Relationship Id="rId7" Type="http://schemas.openxmlformats.org/officeDocument/2006/relationships/image" Target="../media/image1310.png"/><Relationship Id="rId12" Type="http://schemas.openxmlformats.org/officeDocument/2006/relationships/image" Target="../media/image181.png"/><Relationship Id="rId17" Type="http://schemas.openxmlformats.org/officeDocument/2006/relationships/image" Target="../media/image30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221.png"/><Relationship Id="rId20" Type="http://schemas.openxmlformats.org/officeDocument/2006/relationships/image" Target="../media/image3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0.png"/><Relationship Id="rId11" Type="http://schemas.openxmlformats.org/officeDocument/2006/relationships/image" Target="../media/image171.png"/><Relationship Id="rId24" Type="http://schemas.openxmlformats.org/officeDocument/2006/relationships/image" Target="../media/image370.png"/><Relationship Id="rId5" Type="http://schemas.openxmlformats.org/officeDocument/2006/relationships/image" Target="../media/image1110.png"/><Relationship Id="rId15" Type="http://schemas.openxmlformats.org/officeDocument/2006/relationships/image" Target="../media/image211.png"/><Relationship Id="rId23" Type="http://schemas.openxmlformats.org/officeDocument/2006/relationships/image" Target="../media/image420.png"/><Relationship Id="rId10" Type="http://schemas.openxmlformats.org/officeDocument/2006/relationships/image" Target="../media/image164.png"/><Relationship Id="rId19" Type="http://schemas.openxmlformats.org/officeDocument/2006/relationships/image" Target="../media/image330.png"/><Relationship Id="rId4" Type="http://schemas.openxmlformats.org/officeDocument/2006/relationships/image" Target="../media/image8100.png"/><Relationship Id="rId9" Type="http://schemas.openxmlformats.org/officeDocument/2006/relationships/image" Target="../media/image1510.png"/><Relationship Id="rId14" Type="http://schemas.openxmlformats.org/officeDocument/2006/relationships/image" Target="../media/image201.png"/><Relationship Id="rId2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image" Target="../media/image191.png"/><Relationship Id="rId18" Type="http://schemas.openxmlformats.org/officeDocument/2006/relationships/image" Target="../media/image600.png"/><Relationship Id="rId3" Type="http://schemas.openxmlformats.org/officeDocument/2006/relationships/image" Target="../media/image1011.png"/><Relationship Id="rId21" Type="http://schemas.openxmlformats.org/officeDocument/2006/relationships/image" Target="../media/image350.png"/><Relationship Id="rId7" Type="http://schemas.openxmlformats.org/officeDocument/2006/relationships/image" Target="../media/image1310.png"/><Relationship Id="rId12" Type="http://schemas.openxmlformats.org/officeDocument/2006/relationships/image" Target="../media/image181.png"/><Relationship Id="rId17" Type="http://schemas.openxmlformats.org/officeDocument/2006/relationships/image" Target="../media/image30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221.png"/><Relationship Id="rId20" Type="http://schemas.openxmlformats.org/officeDocument/2006/relationships/image" Target="../media/image3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0.png"/><Relationship Id="rId11" Type="http://schemas.openxmlformats.org/officeDocument/2006/relationships/image" Target="../media/image171.png"/><Relationship Id="rId24" Type="http://schemas.openxmlformats.org/officeDocument/2006/relationships/image" Target="../media/image370.png"/><Relationship Id="rId5" Type="http://schemas.openxmlformats.org/officeDocument/2006/relationships/image" Target="../media/image1110.png"/><Relationship Id="rId15" Type="http://schemas.openxmlformats.org/officeDocument/2006/relationships/image" Target="../media/image211.png"/><Relationship Id="rId23" Type="http://schemas.openxmlformats.org/officeDocument/2006/relationships/image" Target="../media/image61.png"/><Relationship Id="rId10" Type="http://schemas.openxmlformats.org/officeDocument/2006/relationships/image" Target="../media/image164.png"/><Relationship Id="rId19" Type="http://schemas.openxmlformats.org/officeDocument/2006/relationships/image" Target="../media/image330.png"/><Relationship Id="rId4" Type="http://schemas.openxmlformats.org/officeDocument/2006/relationships/image" Target="../media/image8100.png"/><Relationship Id="rId9" Type="http://schemas.openxmlformats.org/officeDocument/2006/relationships/image" Target="../media/image1510.png"/><Relationship Id="rId14" Type="http://schemas.openxmlformats.org/officeDocument/2006/relationships/image" Target="../media/image201.png"/><Relationship Id="rId22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image" Target="../media/image191.png"/><Relationship Id="rId18" Type="http://schemas.openxmlformats.org/officeDocument/2006/relationships/image" Target="../media/image330.png"/><Relationship Id="rId3" Type="http://schemas.openxmlformats.org/officeDocument/2006/relationships/image" Target="../media/image1011.png"/><Relationship Id="rId21" Type="http://schemas.openxmlformats.org/officeDocument/2006/relationships/image" Target="../media/image370.png"/><Relationship Id="rId7" Type="http://schemas.openxmlformats.org/officeDocument/2006/relationships/image" Target="../media/image1310.png"/><Relationship Id="rId12" Type="http://schemas.openxmlformats.org/officeDocument/2006/relationships/image" Target="../media/image181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221.png"/><Relationship Id="rId20" Type="http://schemas.openxmlformats.org/officeDocument/2006/relationships/image" Target="../media/image3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0.png"/><Relationship Id="rId11" Type="http://schemas.openxmlformats.org/officeDocument/2006/relationships/image" Target="../media/image171.png"/><Relationship Id="rId24" Type="http://schemas.openxmlformats.org/officeDocument/2006/relationships/image" Target="../media/image970.png"/><Relationship Id="rId5" Type="http://schemas.openxmlformats.org/officeDocument/2006/relationships/image" Target="../media/image1110.png"/><Relationship Id="rId15" Type="http://schemas.openxmlformats.org/officeDocument/2006/relationships/image" Target="../media/image211.png"/><Relationship Id="rId23" Type="http://schemas.openxmlformats.org/officeDocument/2006/relationships/image" Target="../media/image960.png"/><Relationship Id="rId10" Type="http://schemas.openxmlformats.org/officeDocument/2006/relationships/image" Target="../media/image164.png"/><Relationship Id="rId19" Type="http://schemas.openxmlformats.org/officeDocument/2006/relationships/image" Target="../media/image340.png"/><Relationship Id="rId4" Type="http://schemas.openxmlformats.org/officeDocument/2006/relationships/image" Target="../media/image8100.png"/><Relationship Id="rId9" Type="http://schemas.openxmlformats.org/officeDocument/2006/relationships/image" Target="../media/image1510.png"/><Relationship Id="rId14" Type="http://schemas.openxmlformats.org/officeDocument/2006/relationships/image" Target="../media/image201.png"/><Relationship Id="rId22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image" Target="../media/image191.png"/><Relationship Id="rId18" Type="http://schemas.openxmlformats.org/officeDocument/2006/relationships/image" Target="../media/image330.png"/><Relationship Id="rId3" Type="http://schemas.openxmlformats.org/officeDocument/2006/relationships/image" Target="../media/image1011.png"/><Relationship Id="rId21" Type="http://schemas.openxmlformats.org/officeDocument/2006/relationships/image" Target="../media/image980.png"/><Relationship Id="rId7" Type="http://schemas.openxmlformats.org/officeDocument/2006/relationships/image" Target="../media/image1310.png"/><Relationship Id="rId12" Type="http://schemas.openxmlformats.org/officeDocument/2006/relationships/image" Target="../media/image181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221.png"/><Relationship Id="rId20" Type="http://schemas.openxmlformats.org/officeDocument/2006/relationships/image" Target="../media/image3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0.png"/><Relationship Id="rId11" Type="http://schemas.openxmlformats.org/officeDocument/2006/relationships/image" Target="../media/image171.png"/><Relationship Id="rId24" Type="http://schemas.openxmlformats.org/officeDocument/2006/relationships/image" Target="../media/image10100.png"/><Relationship Id="rId5" Type="http://schemas.openxmlformats.org/officeDocument/2006/relationships/image" Target="../media/image1110.png"/><Relationship Id="rId15" Type="http://schemas.openxmlformats.org/officeDocument/2006/relationships/image" Target="../media/image211.png"/><Relationship Id="rId23" Type="http://schemas.openxmlformats.org/officeDocument/2006/relationships/image" Target="../media/image1000.png"/><Relationship Id="rId10" Type="http://schemas.openxmlformats.org/officeDocument/2006/relationships/image" Target="../media/image164.png"/><Relationship Id="rId19" Type="http://schemas.openxmlformats.org/officeDocument/2006/relationships/image" Target="../media/image340.png"/><Relationship Id="rId4" Type="http://schemas.openxmlformats.org/officeDocument/2006/relationships/image" Target="../media/image8100.png"/><Relationship Id="rId9" Type="http://schemas.openxmlformats.org/officeDocument/2006/relationships/image" Target="../media/image1510.png"/><Relationship Id="rId14" Type="http://schemas.openxmlformats.org/officeDocument/2006/relationships/image" Target="../media/image201.png"/><Relationship Id="rId22" Type="http://schemas.openxmlformats.org/officeDocument/2006/relationships/image" Target="../media/image99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image" Target="../media/image191.png"/><Relationship Id="rId18" Type="http://schemas.openxmlformats.org/officeDocument/2006/relationships/image" Target="../media/image330.png"/><Relationship Id="rId3" Type="http://schemas.openxmlformats.org/officeDocument/2006/relationships/image" Target="../media/image1011.png"/><Relationship Id="rId21" Type="http://schemas.openxmlformats.org/officeDocument/2006/relationships/image" Target="../media/image1030.png"/><Relationship Id="rId7" Type="http://schemas.openxmlformats.org/officeDocument/2006/relationships/image" Target="../media/image1310.png"/><Relationship Id="rId12" Type="http://schemas.openxmlformats.org/officeDocument/2006/relationships/image" Target="../media/image181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221.png"/><Relationship Id="rId20" Type="http://schemas.openxmlformats.org/officeDocument/2006/relationships/image" Target="../media/image10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0.png"/><Relationship Id="rId11" Type="http://schemas.openxmlformats.org/officeDocument/2006/relationships/image" Target="../media/image171.png"/><Relationship Id="rId24" Type="http://schemas.openxmlformats.org/officeDocument/2006/relationships/image" Target="../media/image1060.png"/><Relationship Id="rId5" Type="http://schemas.openxmlformats.org/officeDocument/2006/relationships/image" Target="../media/image1110.png"/><Relationship Id="rId15" Type="http://schemas.openxmlformats.org/officeDocument/2006/relationships/image" Target="../media/image211.png"/><Relationship Id="rId23" Type="http://schemas.openxmlformats.org/officeDocument/2006/relationships/image" Target="../media/image1050.png"/><Relationship Id="rId10" Type="http://schemas.openxmlformats.org/officeDocument/2006/relationships/image" Target="../media/image164.png"/><Relationship Id="rId19" Type="http://schemas.openxmlformats.org/officeDocument/2006/relationships/image" Target="../media/image340.png"/><Relationship Id="rId4" Type="http://schemas.openxmlformats.org/officeDocument/2006/relationships/image" Target="../media/image8100.png"/><Relationship Id="rId9" Type="http://schemas.openxmlformats.org/officeDocument/2006/relationships/image" Target="../media/image1510.png"/><Relationship Id="rId14" Type="http://schemas.openxmlformats.org/officeDocument/2006/relationships/image" Target="../media/image201.png"/><Relationship Id="rId22" Type="http://schemas.openxmlformats.org/officeDocument/2006/relationships/image" Target="../media/image104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image" Target="../media/image191.png"/><Relationship Id="rId18" Type="http://schemas.openxmlformats.org/officeDocument/2006/relationships/image" Target="../media/image330.png"/><Relationship Id="rId3" Type="http://schemas.openxmlformats.org/officeDocument/2006/relationships/image" Target="../media/image1011.png"/><Relationship Id="rId21" Type="http://schemas.openxmlformats.org/officeDocument/2006/relationships/image" Target="../media/image1030.png"/><Relationship Id="rId7" Type="http://schemas.openxmlformats.org/officeDocument/2006/relationships/image" Target="../media/image1310.png"/><Relationship Id="rId12" Type="http://schemas.openxmlformats.org/officeDocument/2006/relationships/image" Target="../media/image181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221.png"/><Relationship Id="rId20" Type="http://schemas.openxmlformats.org/officeDocument/2006/relationships/image" Target="../media/image10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0.png"/><Relationship Id="rId11" Type="http://schemas.openxmlformats.org/officeDocument/2006/relationships/image" Target="../media/image171.png"/><Relationship Id="rId5" Type="http://schemas.openxmlformats.org/officeDocument/2006/relationships/image" Target="../media/image1110.png"/><Relationship Id="rId15" Type="http://schemas.openxmlformats.org/officeDocument/2006/relationships/image" Target="../media/image211.png"/><Relationship Id="rId23" Type="http://schemas.openxmlformats.org/officeDocument/2006/relationships/image" Target="../media/image23.jpeg"/><Relationship Id="rId10" Type="http://schemas.openxmlformats.org/officeDocument/2006/relationships/image" Target="../media/image164.png"/><Relationship Id="rId19" Type="http://schemas.openxmlformats.org/officeDocument/2006/relationships/image" Target="../media/image340.png"/><Relationship Id="rId4" Type="http://schemas.openxmlformats.org/officeDocument/2006/relationships/image" Target="../media/image8100.png"/><Relationship Id="rId9" Type="http://schemas.openxmlformats.org/officeDocument/2006/relationships/image" Target="../media/image1510.png"/><Relationship Id="rId14" Type="http://schemas.openxmlformats.org/officeDocument/2006/relationships/image" Target="../media/image201.png"/><Relationship Id="rId22" Type="http://schemas.openxmlformats.org/officeDocument/2006/relationships/image" Target="../media/image104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image" Target="../media/image191.png"/><Relationship Id="rId18" Type="http://schemas.openxmlformats.org/officeDocument/2006/relationships/image" Target="../media/image330.png"/><Relationship Id="rId3" Type="http://schemas.openxmlformats.org/officeDocument/2006/relationships/image" Target="../media/image1011.png"/><Relationship Id="rId21" Type="http://schemas.openxmlformats.org/officeDocument/2006/relationships/image" Target="../media/image1030.png"/><Relationship Id="rId7" Type="http://schemas.openxmlformats.org/officeDocument/2006/relationships/image" Target="../media/image1310.png"/><Relationship Id="rId12" Type="http://schemas.openxmlformats.org/officeDocument/2006/relationships/image" Target="../media/image181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221.png"/><Relationship Id="rId20" Type="http://schemas.openxmlformats.org/officeDocument/2006/relationships/image" Target="../media/image10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0.png"/><Relationship Id="rId11" Type="http://schemas.openxmlformats.org/officeDocument/2006/relationships/image" Target="../media/image171.png"/><Relationship Id="rId24" Type="http://schemas.openxmlformats.org/officeDocument/2006/relationships/image" Target="../media/image23.jpeg"/><Relationship Id="rId5" Type="http://schemas.openxmlformats.org/officeDocument/2006/relationships/image" Target="../media/image1110.png"/><Relationship Id="rId15" Type="http://schemas.openxmlformats.org/officeDocument/2006/relationships/image" Target="../media/image211.png"/><Relationship Id="rId23" Type="http://schemas.openxmlformats.org/officeDocument/2006/relationships/image" Target="../media/image1070.png"/><Relationship Id="rId10" Type="http://schemas.openxmlformats.org/officeDocument/2006/relationships/image" Target="../media/image164.png"/><Relationship Id="rId19" Type="http://schemas.openxmlformats.org/officeDocument/2006/relationships/image" Target="../media/image340.png"/><Relationship Id="rId4" Type="http://schemas.openxmlformats.org/officeDocument/2006/relationships/image" Target="../media/image8100.png"/><Relationship Id="rId9" Type="http://schemas.openxmlformats.org/officeDocument/2006/relationships/image" Target="../media/image1510.png"/><Relationship Id="rId14" Type="http://schemas.openxmlformats.org/officeDocument/2006/relationships/image" Target="../media/image201.png"/><Relationship Id="rId22" Type="http://schemas.openxmlformats.org/officeDocument/2006/relationships/image" Target="../media/image10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image" Target="../media/image191.png"/><Relationship Id="rId18" Type="http://schemas.openxmlformats.org/officeDocument/2006/relationships/image" Target="../media/image330.png"/><Relationship Id="rId3" Type="http://schemas.openxmlformats.org/officeDocument/2006/relationships/image" Target="../media/image1011.png"/><Relationship Id="rId21" Type="http://schemas.openxmlformats.org/officeDocument/2006/relationships/image" Target="../media/image1030.png"/><Relationship Id="rId7" Type="http://schemas.openxmlformats.org/officeDocument/2006/relationships/image" Target="../media/image1310.png"/><Relationship Id="rId12" Type="http://schemas.openxmlformats.org/officeDocument/2006/relationships/image" Target="../media/image181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221.png"/><Relationship Id="rId20" Type="http://schemas.openxmlformats.org/officeDocument/2006/relationships/image" Target="../media/image10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0.png"/><Relationship Id="rId11" Type="http://schemas.openxmlformats.org/officeDocument/2006/relationships/image" Target="../media/image171.png"/><Relationship Id="rId24" Type="http://schemas.openxmlformats.org/officeDocument/2006/relationships/image" Target="../media/image24.jpeg"/><Relationship Id="rId5" Type="http://schemas.openxmlformats.org/officeDocument/2006/relationships/image" Target="../media/image1110.png"/><Relationship Id="rId15" Type="http://schemas.openxmlformats.org/officeDocument/2006/relationships/image" Target="../media/image211.png"/><Relationship Id="rId23" Type="http://schemas.openxmlformats.org/officeDocument/2006/relationships/image" Target="../media/image1090.png"/><Relationship Id="rId10" Type="http://schemas.openxmlformats.org/officeDocument/2006/relationships/image" Target="../media/image164.png"/><Relationship Id="rId19" Type="http://schemas.openxmlformats.org/officeDocument/2006/relationships/image" Target="../media/image340.png"/><Relationship Id="rId4" Type="http://schemas.openxmlformats.org/officeDocument/2006/relationships/image" Target="../media/image8100.png"/><Relationship Id="rId9" Type="http://schemas.openxmlformats.org/officeDocument/2006/relationships/image" Target="../media/image1510.png"/><Relationship Id="rId14" Type="http://schemas.openxmlformats.org/officeDocument/2006/relationships/image" Target="../media/image201.png"/><Relationship Id="rId22" Type="http://schemas.openxmlformats.org/officeDocument/2006/relationships/image" Target="../media/image10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26" Type="http://schemas.openxmlformats.org/officeDocument/2006/relationships/image" Target="../media/image134.png"/><Relationship Id="rId3" Type="http://schemas.openxmlformats.org/officeDocument/2006/relationships/image" Target="../media/image111.png"/><Relationship Id="rId21" Type="http://schemas.openxmlformats.org/officeDocument/2006/relationships/image" Target="../media/image129.png"/><Relationship Id="rId7" Type="http://schemas.openxmlformats.org/officeDocument/2006/relationships/image" Target="../media/image115.png"/><Relationship Id="rId12" Type="http://schemas.openxmlformats.org/officeDocument/2006/relationships/image" Target="../media/image1200.png"/><Relationship Id="rId17" Type="http://schemas.openxmlformats.org/officeDocument/2006/relationships/image" Target="../media/image125.png"/><Relationship Id="rId25" Type="http://schemas.openxmlformats.org/officeDocument/2006/relationships/image" Target="../media/image133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24" Type="http://schemas.openxmlformats.org/officeDocument/2006/relationships/image" Target="../media/image132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23" Type="http://schemas.openxmlformats.org/officeDocument/2006/relationships/image" Target="../media/image131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Relationship Id="rId22" Type="http://schemas.openxmlformats.org/officeDocument/2006/relationships/image" Target="../media/image1300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4.png"/><Relationship Id="rId18" Type="http://schemas.openxmlformats.org/officeDocument/2006/relationships/image" Target="../media/image211.png"/><Relationship Id="rId26" Type="http://schemas.openxmlformats.org/officeDocument/2006/relationships/image" Target="../media/image1400.png"/><Relationship Id="rId3" Type="http://schemas.openxmlformats.org/officeDocument/2006/relationships/image" Target="../media/image126.png"/><Relationship Id="rId21" Type="http://schemas.openxmlformats.org/officeDocument/2006/relationships/image" Target="../media/image135.png"/><Relationship Id="rId34" Type="http://schemas.openxmlformats.org/officeDocument/2006/relationships/image" Target="../media/image148.png"/><Relationship Id="rId7" Type="http://schemas.openxmlformats.org/officeDocument/2006/relationships/image" Target="../media/image8100.png"/><Relationship Id="rId12" Type="http://schemas.openxmlformats.org/officeDocument/2006/relationships/image" Target="../media/image1510.png"/><Relationship Id="rId17" Type="http://schemas.openxmlformats.org/officeDocument/2006/relationships/image" Target="../media/image201.png"/><Relationship Id="rId25" Type="http://schemas.openxmlformats.org/officeDocument/2006/relationships/image" Target="../media/image139.png"/><Relationship Id="rId33" Type="http://schemas.openxmlformats.org/officeDocument/2006/relationships/image" Target="../media/image147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191.png"/><Relationship Id="rId20" Type="http://schemas.openxmlformats.org/officeDocument/2006/relationships/image" Target="../media/image300.png"/><Relationship Id="rId29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1.png"/><Relationship Id="rId11" Type="http://schemas.openxmlformats.org/officeDocument/2006/relationships/image" Target="../media/image1410.png"/><Relationship Id="rId24" Type="http://schemas.openxmlformats.org/officeDocument/2006/relationships/image" Target="../media/image138.png"/><Relationship Id="rId32" Type="http://schemas.openxmlformats.org/officeDocument/2006/relationships/image" Target="../media/image146.png"/><Relationship Id="rId5" Type="http://schemas.openxmlformats.org/officeDocument/2006/relationships/image" Target="../media/image128.png"/><Relationship Id="rId15" Type="http://schemas.openxmlformats.org/officeDocument/2006/relationships/image" Target="../media/image181.png"/><Relationship Id="rId23" Type="http://schemas.openxmlformats.org/officeDocument/2006/relationships/image" Target="../media/image137.png"/><Relationship Id="rId28" Type="http://schemas.openxmlformats.org/officeDocument/2006/relationships/image" Target="../media/image142.png"/><Relationship Id="rId10" Type="http://schemas.openxmlformats.org/officeDocument/2006/relationships/image" Target="../media/image1310.png"/><Relationship Id="rId19" Type="http://schemas.openxmlformats.org/officeDocument/2006/relationships/image" Target="../media/image221.png"/><Relationship Id="rId31" Type="http://schemas.openxmlformats.org/officeDocument/2006/relationships/image" Target="../media/image145.png"/><Relationship Id="rId4" Type="http://schemas.openxmlformats.org/officeDocument/2006/relationships/image" Target="../media/image127.png"/><Relationship Id="rId9" Type="http://schemas.openxmlformats.org/officeDocument/2006/relationships/image" Target="../media/image1210.png"/><Relationship Id="rId14" Type="http://schemas.openxmlformats.org/officeDocument/2006/relationships/image" Target="../media/image171.png"/><Relationship Id="rId22" Type="http://schemas.openxmlformats.org/officeDocument/2006/relationships/image" Target="../media/image136.png"/><Relationship Id="rId27" Type="http://schemas.openxmlformats.org/officeDocument/2006/relationships/image" Target="../media/image141.png"/><Relationship Id="rId30" Type="http://schemas.openxmlformats.org/officeDocument/2006/relationships/image" Target="../media/image144.png"/><Relationship Id="rId35" Type="http://schemas.openxmlformats.org/officeDocument/2006/relationships/image" Target="../media/image149.png"/><Relationship Id="rId8" Type="http://schemas.openxmlformats.org/officeDocument/2006/relationships/image" Target="../media/image11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image" Target="../media/image191.png"/><Relationship Id="rId18" Type="http://schemas.openxmlformats.org/officeDocument/2006/relationships/image" Target="../media/image23.jpeg"/><Relationship Id="rId3" Type="http://schemas.openxmlformats.org/officeDocument/2006/relationships/image" Target="../media/image1011.png"/><Relationship Id="rId7" Type="http://schemas.openxmlformats.org/officeDocument/2006/relationships/image" Target="../media/image1310.png"/><Relationship Id="rId12" Type="http://schemas.openxmlformats.org/officeDocument/2006/relationships/image" Target="../media/image181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2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0.png"/><Relationship Id="rId11" Type="http://schemas.openxmlformats.org/officeDocument/2006/relationships/image" Target="../media/image171.png"/><Relationship Id="rId5" Type="http://schemas.openxmlformats.org/officeDocument/2006/relationships/image" Target="../media/image1110.png"/><Relationship Id="rId15" Type="http://schemas.openxmlformats.org/officeDocument/2006/relationships/image" Target="../media/image211.png"/><Relationship Id="rId10" Type="http://schemas.openxmlformats.org/officeDocument/2006/relationships/image" Target="../media/image164.png"/><Relationship Id="rId4" Type="http://schemas.openxmlformats.org/officeDocument/2006/relationships/image" Target="../media/image8100.png"/><Relationship Id="rId9" Type="http://schemas.openxmlformats.org/officeDocument/2006/relationships/image" Target="../media/image1510.png"/><Relationship Id="rId14" Type="http://schemas.openxmlformats.org/officeDocument/2006/relationships/image" Target="../media/image20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image" Target="../media/image191.png"/><Relationship Id="rId18" Type="http://schemas.openxmlformats.org/officeDocument/2006/relationships/image" Target="../media/image24.jpeg"/><Relationship Id="rId3" Type="http://schemas.openxmlformats.org/officeDocument/2006/relationships/image" Target="../media/image1011.png"/><Relationship Id="rId7" Type="http://schemas.openxmlformats.org/officeDocument/2006/relationships/image" Target="../media/image1310.png"/><Relationship Id="rId12" Type="http://schemas.openxmlformats.org/officeDocument/2006/relationships/image" Target="../media/image181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221.png"/><Relationship Id="rId20" Type="http://schemas.openxmlformats.org/officeDocument/2006/relationships/image" Target="../media/image10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0.png"/><Relationship Id="rId11" Type="http://schemas.openxmlformats.org/officeDocument/2006/relationships/image" Target="../media/image171.png"/><Relationship Id="rId5" Type="http://schemas.openxmlformats.org/officeDocument/2006/relationships/image" Target="../media/image1110.png"/><Relationship Id="rId15" Type="http://schemas.openxmlformats.org/officeDocument/2006/relationships/image" Target="../media/image211.png"/><Relationship Id="rId10" Type="http://schemas.openxmlformats.org/officeDocument/2006/relationships/image" Target="../media/image164.png"/><Relationship Id="rId19" Type="http://schemas.openxmlformats.org/officeDocument/2006/relationships/image" Target="../media/image1030.png"/><Relationship Id="rId4" Type="http://schemas.openxmlformats.org/officeDocument/2006/relationships/image" Target="../media/image8100.png"/><Relationship Id="rId9" Type="http://schemas.openxmlformats.org/officeDocument/2006/relationships/image" Target="../media/image1510.png"/><Relationship Id="rId14" Type="http://schemas.openxmlformats.org/officeDocument/2006/relationships/image" Target="../media/image20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image" Target="../media/image191.png"/><Relationship Id="rId18" Type="http://schemas.openxmlformats.org/officeDocument/2006/relationships/image" Target="../media/image330.png"/><Relationship Id="rId26" Type="http://schemas.openxmlformats.org/officeDocument/2006/relationships/image" Target="../media/image157.png"/><Relationship Id="rId3" Type="http://schemas.openxmlformats.org/officeDocument/2006/relationships/image" Target="../media/image1011.png"/><Relationship Id="rId21" Type="http://schemas.openxmlformats.org/officeDocument/2006/relationships/image" Target="../media/image152.png"/><Relationship Id="rId7" Type="http://schemas.openxmlformats.org/officeDocument/2006/relationships/image" Target="../media/image1310.png"/><Relationship Id="rId12" Type="http://schemas.openxmlformats.org/officeDocument/2006/relationships/image" Target="../media/image181.png"/><Relationship Id="rId17" Type="http://schemas.openxmlformats.org/officeDocument/2006/relationships/image" Target="../media/image300.png"/><Relationship Id="rId25" Type="http://schemas.openxmlformats.org/officeDocument/2006/relationships/image" Target="../media/image156.pn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221.png"/><Relationship Id="rId20" Type="http://schemas.openxmlformats.org/officeDocument/2006/relationships/image" Target="../media/image151.png"/><Relationship Id="rId29" Type="http://schemas.openxmlformats.org/officeDocument/2006/relationships/image" Target="../media/image16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0.png"/><Relationship Id="rId11" Type="http://schemas.openxmlformats.org/officeDocument/2006/relationships/image" Target="../media/image171.png"/><Relationship Id="rId24" Type="http://schemas.openxmlformats.org/officeDocument/2006/relationships/image" Target="../media/image155.png"/><Relationship Id="rId5" Type="http://schemas.openxmlformats.org/officeDocument/2006/relationships/image" Target="../media/image1110.png"/><Relationship Id="rId15" Type="http://schemas.openxmlformats.org/officeDocument/2006/relationships/image" Target="../media/image211.png"/><Relationship Id="rId23" Type="http://schemas.openxmlformats.org/officeDocument/2006/relationships/image" Target="../media/image154.png"/><Relationship Id="rId28" Type="http://schemas.openxmlformats.org/officeDocument/2006/relationships/image" Target="../media/image159.png"/><Relationship Id="rId10" Type="http://schemas.openxmlformats.org/officeDocument/2006/relationships/image" Target="../media/image164.png"/><Relationship Id="rId19" Type="http://schemas.openxmlformats.org/officeDocument/2006/relationships/image" Target="../media/image1500.png"/><Relationship Id="rId4" Type="http://schemas.openxmlformats.org/officeDocument/2006/relationships/image" Target="../media/image8100.png"/><Relationship Id="rId9" Type="http://schemas.openxmlformats.org/officeDocument/2006/relationships/image" Target="../media/image1510.png"/><Relationship Id="rId14" Type="http://schemas.openxmlformats.org/officeDocument/2006/relationships/image" Target="../media/image201.png"/><Relationship Id="rId22" Type="http://schemas.openxmlformats.org/officeDocument/2006/relationships/image" Target="../media/image153.png"/><Relationship Id="rId27" Type="http://schemas.openxmlformats.org/officeDocument/2006/relationships/image" Target="../media/image15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image" Target="../media/image191.png"/><Relationship Id="rId18" Type="http://schemas.openxmlformats.org/officeDocument/2006/relationships/image" Target="../media/image156.png"/><Relationship Id="rId3" Type="http://schemas.openxmlformats.org/officeDocument/2006/relationships/image" Target="../media/image1011.png"/><Relationship Id="rId21" Type="http://schemas.openxmlformats.org/officeDocument/2006/relationships/image" Target="../media/image159.png"/><Relationship Id="rId7" Type="http://schemas.openxmlformats.org/officeDocument/2006/relationships/image" Target="../media/image1310.png"/><Relationship Id="rId12" Type="http://schemas.openxmlformats.org/officeDocument/2006/relationships/image" Target="../media/image181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221.png"/><Relationship Id="rId20" Type="http://schemas.openxmlformats.org/officeDocument/2006/relationships/image" Target="../media/image1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0.png"/><Relationship Id="rId11" Type="http://schemas.openxmlformats.org/officeDocument/2006/relationships/image" Target="../media/image171.png"/><Relationship Id="rId5" Type="http://schemas.openxmlformats.org/officeDocument/2006/relationships/image" Target="../media/image1110.png"/><Relationship Id="rId15" Type="http://schemas.openxmlformats.org/officeDocument/2006/relationships/image" Target="../media/image211.png"/><Relationship Id="rId10" Type="http://schemas.openxmlformats.org/officeDocument/2006/relationships/image" Target="../media/image164.png"/><Relationship Id="rId19" Type="http://schemas.openxmlformats.org/officeDocument/2006/relationships/image" Target="../media/image157.png"/><Relationship Id="rId4" Type="http://schemas.openxmlformats.org/officeDocument/2006/relationships/image" Target="../media/image8100.png"/><Relationship Id="rId9" Type="http://schemas.openxmlformats.org/officeDocument/2006/relationships/image" Target="../media/image1510.png"/><Relationship Id="rId14" Type="http://schemas.openxmlformats.org/officeDocument/2006/relationships/image" Target="../media/image201.png"/><Relationship Id="rId22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image" Target="../media/image191.png"/><Relationship Id="rId18" Type="http://schemas.openxmlformats.org/officeDocument/2006/relationships/image" Target="../media/image156.png"/><Relationship Id="rId3" Type="http://schemas.openxmlformats.org/officeDocument/2006/relationships/image" Target="../media/image1011.png"/><Relationship Id="rId21" Type="http://schemas.openxmlformats.org/officeDocument/2006/relationships/image" Target="../media/image159.png"/><Relationship Id="rId7" Type="http://schemas.openxmlformats.org/officeDocument/2006/relationships/image" Target="../media/image1310.png"/><Relationship Id="rId12" Type="http://schemas.openxmlformats.org/officeDocument/2006/relationships/image" Target="../media/image181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221.png"/><Relationship Id="rId20" Type="http://schemas.openxmlformats.org/officeDocument/2006/relationships/image" Target="../media/image1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0.png"/><Relationship Id="rId11" Type="http://schemas.openxmlformats.org/officeDocument/2006/relationships/image" Target="../media/image171.png"/><Relationship Id="rId5" Type="http://schemas.openxmlformats.org/officeDocument/2006/relationships/image" Target="../media/image1110.png"/><Relationship Id="rId15" Type="http://schemas.openxmlformats.org/officeDocument/2006/relationships/image" Target="../media/image211.png"/><Relationship Id="rId10" Type="http://schemas.openxmlformats.org/officeDocument/2006/relationships/image" Target="../media/image164.png"/><Relationship Id="rId19" Type="http://schemas.openxmlformats.org/officeDocument/2006/relationships/image" Target="../media/image157.png"/><Relationship Id="rId4" Type="http://schemas.openxmlformats.org/officeDocument/2006/relationships/image" Target="../media/image8100.png"/><Relationship Id="rId9" Type="http://schemas.openxmlformats.org/officeDocument/2006/relationships/image" Target="../media/image1510.png"/><Relationship Id="rId14" Type="http://schemas.openxmlformats.org/officeDocument/2006/relationships/image" Target="../media/image201.png"/><Relationship Id="rId22" Type="http://schemas.openxmlformats.org/officeDocument/2006/relationships/image" Target="../media/image16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image" Target="../media/image191.png"/><Relationship Id="rId18" Type="http://schemas.openxmlformats.org/officeDocument/2006/relationships/image" Target="../media/image156.png"/><Relationship Id="rId3" Type="http://schemas.openxmlformats.org/officeDocument/2006/relationships/image" Target="../media/image1011.png"/><Relationship Id="rId21" Type="http://schemas.openxmlformats.org/officeDocument/2006/relationships/image" Target="../media/image159.png"/><Relationship Id="rId7" Type="http://schemas.openxmlformats.org/officeDocument/2006/relationships/image" Target="../media/image1310.png"/><Relationship Id="rId12" Type="http://schemas.openxmlformats.org/officeDocument/2006/relationships/image" Target="../media/image181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221.png"/><Relationship Id="rId20" Type="http://schemas.openxmlformats.org/officeDocument/2006/relationships/image" Target="../media/image1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0.png"/><Relationship Id="rId11" Type="http://schemas.openxmlformats.org/officeDocument/2006/relationships/image" Target="../media/image171.png"/><Relationship Id="rId5" Type="http://schemas.openxmlformats.org/officeDocument/2006/relationships/image" Target="../media/image1110.png"/><Relationship Id="rId15" Type="http://schemas.openxmlformats.org/officeDocument/2006/relationships/image" Target="../media/image211.png"/><Relationship Id="rId23" Type="http://schemas.openxmlformats.org/officeDocument/2006/relationships/image" Target="../media/image163.png"/><Relationship Id="rId10" Type="http://schemas.openxmlformats.org/officeDocument/2006/relationships/image" Target="../media/image164.png"/><Relationship Id="rId19" Type="http://schemas.openxmlformats.org/officeDocument/2006/relationships/image" Target="../media/image157.png"/><Relationship Id="rId4" Type="http://schemas.openxmlformats.org/officeDocument/2006/relationships/image" Target="../media/image8100.png"/><Relationship Id="rId9" Type="http://schemas.openxmlformats.org/officeDocument/2006/relationships/image" Target="../media/image1510.png"/><Relationship Id="rId14" Type="http://schemas.openxmlformats.org/officeDocument/2006/relationships/image" Target="../media/image201.png"/><Relationship Id="rId22" Type="http://schemas.openxmlformats.org/officeDocument/2006/relationships/image" Target="../media/image16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3100.png"/><Relationship Id="rId4" Type="http://schemas.openxmlformats.org/officeDocument/2006/relationships/image" Target="../media/image210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1.png"/><Relationship Id="rId5" Type="http://schemas.openxmlformats.org/officeDocument/2006/relationships/image" Target="../media/image700.png"/><Relationship Id="rId4" Type="http://schemas.openxmlformats.org/officeDocument/2006/relationships/image" Target="../media/image60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1.pn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511.png"/><Relationship Id="rId7" Type="http://schemas.openxmlformats.org/officeDocument/2006/relationships/image" Target="../media/image18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172.png"/><Relationship Id="rId4" Type="http://schemas.openxmlformats.org/officeDocument/2006/relationships/image" Target="../media/image71.png"/><Relationship Id="rId9" Type="http://schemas.openxmlformats.org/officeDocument/2006/relationships/image" Target="../media/image8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7" Type="http://schemas.openxmlformats.org/officeDocument/2006/relationships/image" Target="../media/image24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1.png"/><Relationship Id="rId5" Type="http://schemas.openxmlformats.org/officeDocument/2006/relationships/image" Target="../media/image222.png"/><Relationship Id="rId4" Type="http://schemas.openxmlformats.org/officeDocument/2006/relationships/image" Target="../media/image2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13" Type="http://schemas.openxmlformats.org/officeDocument/2006/relationships/image" Target="../media/image351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12" Type="http://schemas.openxmlformats.org/officeDocument/2006/relationships/image" Target="../media/image34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0.png"/><Relationship Id="rId11" Type="http://schemas.openxmlformats.org/officeDocument/2006/relationships/image" Target="../media/image331.png"/><Relationship Id="rId5" Type="http://schemas.openxmlformats.org/officeDocument/2006/relationships/image" Target="../media/image270.png"/><Relationship Id="rId10" Type="http://schemas.openxmlformats.org/officeDocument/2006/relationships/image" Target="../media/image321.png"/><Relationship Id="rId4" Type="http://schemas.openxmlformats.org/officeDocument/2006/relationships/image" Target="../media/image260.png"/><Relationship Id="rId9" Type="http://schemas.openxmlformats.org/officeDocument/2006/relationships/image" Target="../media/image312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13" Type="http://schemas.openxmlformats.org/officeDocument/2006/relationships/image" Target="../media/image380.png"/><Relationship Id="rId3" Type="http://schemas.openxmlformats.org/officeDocument/2006/relationships/image" Target="../media/image361.png"/><Relationship Id="rId7" Type="http://schemas.openxmlformats.org/officeDocument/2006/relationships/image" Target="../media/image290.png"/><Relationship Id="rId12" Type="http://schemas.openxmlformats.org/officeDocument/2006/relationships/image" Target="../media/image37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0.png"/><Relationship Id="rId11" Type="http://schemas.openxmlformats.org/officeDocument/2006/relationships/image" Target="../media/image331.png"/><Relationship Id="rId5" Type="http://schemas.openxmlformats.org/officeDocument/2006/relationships/image" Target="../media/image270.png"/><Relationship Id="rId10" Type="http://schemas.openxmlformats.org/officeDocument/2006/relationships/image" Target="../media/image321.png"/><Relationship Id="rId4" Type="http://schemas.openxmlformats.org/officeDocument/2006/relationships/image" Target="../media/image260.png"/><Relationship Id="rId9" Type="http://schemas.openxmlformats.org/officeDocument/2006/relationships/image" Target="../media/image312.png"/><Relationship Id="rId14" Type="http://schemas.openxmlformats.org/officeDocument/2006/relationships/image" Target="../media/image39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10308" y="3573016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Digital Signatures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43608" y="184482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C32718A-C27C-386B-5E9E-10EC75E78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352" y="5949280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Calibri" pitchFamily="34" charset="0"/>
              </a:rPr>
              <a:t>Slides by Vinod </a:t>
            </a:r>
            <a:r>
              <a:rPr lang="en-US" sz="2400" b="1" dirty="0" err="1">
                <a:latin typeface="Calibri" pitchFamily="34" charset="0"/>
              </a:rPr>
              <a:t>Vaikuntanathan</a:t>
            </a:r>
            <a:r>
              <a:rPr lang="en-US" sz="2400" b="1" dirty="0">
                <a:latin typeface="Calibri" pitchFamily="34" charset="0"/>
              </a:rPr>
              <a:t> (Edited): </a:t>
            </a:r>
            <a:r>
              <a:rPr lang="en-US" sz="2400" b="1" i="1" dirty="0">
                <a:latin typeface="Calibri" pitchFamily="34" charset="0"/>
              </a:rPr>
              <a:t>https://mit6875.github.io/ 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16631"/>
            <a:ext cx="8712968" cy="162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Strong EUF-CMA Security</a:t>
            </a:r>
          </a:p>
          <a:p>
            <a:r>
              <a:rPr lang="en-US" sz="24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(Existentially Unforgeable against a Chosen Message Attack)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FE7DB6B-A91B-6C41-9F20-9103669BE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50" y="1344372"/>
            <a:ext cx="1041586" cy="1037057"/>
          </a:xfrm>
          <a:prstGeom prst="rect">
            <a:avLst/>
          </a:prstGeom>
        </p:spPr>
      </p:pic>
      <p:sp>
        <p:nvSpPr>
          <p:cNvPr id="25" name="Rectangle 63">
            <a:extLst>
              <a:ext uri="{FF2B5EF4-FFF2-40B4-BE49-F238E27FC236}">
                <a16:creationId xmlns:a16="http://schemas.microsoft.com/office/drawing/2014/main" id="{46648097-B09D-A846-9001-EE9EB414EFC3}"/>
              </a:ext>
            </a:extLst>
          </p:cNvPr>
          <p:cNvSpPr txBox="1">
            <a:spLocks noChangeArrowheads="1"/>
          </p:cNvSpPr>
          <p:nvPr/>
        </p:nvSpPr>
        <p:spPr>
          <a:xfrm>
            <a:off x="5113036" y="2155119"/>
            <a:ext cx="836799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Eve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1A345-D721-E04E-AA01-14C447721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53" y="1452623"/>
            <a:ext cx="798066" cy="945282"/>
          </a:xfrm>
          <a:prstGeom prst="rect">
            <a:avLst/>
          </a:prstGeom>
        </p:spPr>
      </p:pic>
      <p:sp>
        <p:nvSpPr>
          <p:cNvPr id="28" name="Rectangle 63">
            <a:extLst>
              <a:ext uri="{FF2B5EF4-FFF2-40B4-BE49-F238E27FC236}">
                <a16:creationId xmlns:a16="http://schemas.microsoft.com/office/drawing/2014/main" id="{58BCF7BD-CAF8-6F46-8794-16E7E857F62B}"/>
              </a:ext>
            </a:extLst>
          </p:cNvPr>
          <p:cNvSpPr txBox="1">
            <a:spLocks noChangeArrowheads="1"/>
          </p:cNvSpPr>
          <p:nvPr/>
        </p:nvSpPr>
        <p:spPr>
          <a:xfrm>
            <a:off x="794454" y="2145878"/>
            <a:ext cx="2035591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Challenger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E976D8-41D0-7643-9EC2-7AE49464BC06}"/>
              </a:ext>
            </a:extLst>
          </p:cNvPr>
          <p:cNvCxnSpPr>
            <a:cxnSpLocks/>
          </p:cNvCxnSpPr>
          <p:nvPr/>
        </p:nvCxnSpPr>
        <p:spPr>
          <a:xfrm>
            <a:off x="3101156" y="3212976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9DECEB3-D509-9C4F-A93E-C7B813DFE561}"/>
                  </a:ext>
                </a:extLst>
              </p:cNvPr>
              <p:cNvSpPr/>
              <p:nvPr/>
            </p:nvSpPr>
            <p:spPr>
              <a:xfrm>
                <a:off x="467544" y="2764777"/>
                <a:ext cx="239501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𝑠𝑘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𝐺𝑒𝑛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9DECEB3-D509-9C4F-A93E-C7B813DFE5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64777"/>
                <a:ext cx="239501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C44353E-EF37-AE4F-888D-8E860FAEE26A}"/>
                  </a:ext>
                </a:extLst>
              </p:cNvPr>
              <p:cNvSpPr/>
              <p:nvPr/>
            </p:nvSpPr>
            <p:spPr>
              <a:xfrm>
                <a:off x="3854008" y="2725151"/>
                <a:ext cx="5304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𝑣𝑘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C44353E-EF37-AE4F-888D-8E860FAEE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008" y="2725151"/>
                <a:ext cx="53040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1BF4A1F-1B6A-904D-86A4-010DFA8BAF2F}"/>
              </a:ext>
            </a:extLst>
          </p:cNvPr>
          <p:cNvCxnSpPr>
            <a:cxnSpLocks/>
          </p:cNvCxnSpPr>
          <p:nvPr/>
        </p:nvCxnSpPr>
        <p:spPr>
          <a:xfrm flipH="1">
            <a:off x="3123772" y="3838065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183D42-6CDE-F346-87E6-F2715A61818D}"/>
                  </a:ext>
                </a:extLst>
              </p:cNvPr>
              <p:cNvSpPr/>
              <p:nvPr/>
            </p:nvSpPr>
            <p:spPr>
              <a:xfrm>
                <a:off x="3890043" y="3307657"/>
                <a:ext cx="5399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183D42-6CDE-F346-87E6-F2715A618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043" y="3307657"/>
                <a:ext cx="539955" cy="400110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764B04A-67CA-304C-9A93-4D0AC5E5EA68}"/>
              </a:ext>
            </a:extLst>
          </p:cNvPr>
          <p:cNvCxnSpPr>
            <a:cxnSpLocks/>
          </p:cNvCxnSpPr>
          <p:nvPr/>
        </p:nvCxnSpPr>
        <p:spPr>
          <a:xfrm>
            <a:off x="3123772" y="4442693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79DC485-911C-E745-868A-94B5886B3DC9}"/>
                  </a:ext>
                </a:extLst>
              </p:cNvPr>
              <p:cNvSpPr/>
              <p:nvPr/>
            </p:nvSpPr>
            <p:spPr>
              <a:xfrm>
                <a:off x="467544" y="4158034"/>
                <a:ext cx="22145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𝑆𝑖𝑔𝑛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𝑠𝑘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79DC485-911C-E745-868A-94B5886B3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158034"/>
                <a:ext cx="2214581" cy="400110"/>
              </a:xfrm>
              <a:prstGeom prst="rect">
                <a:avLst/>
              </a:prstGeom>
              <a:blipFill>
                <a:blip r:embed="rId8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7DE2EE4-0F0E-2344-A2B4-09DDCD7C9258}"/>
                  </a:ext>
                </a:extLst>
              </p:cNvPr>
              <p:cNvSpPr/>
              <p:nvPr/>
            </p:nvSpPr>
            <p:spPr>
              <a:xfrm>
                <a:off x="3921141" y="3982081"/>
                <a:ext cx="4583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7DE2EE4-0F0E-2344-A2B4-09DDCD7C92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141" y="3982081"/>
                <a:ext cx="45833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E50E70D-71BC-9640-ADF7-1105795E253B}"/>
              </a:ext>
            </a:extLst>
          </p:cNvPr>
          <p:cNvCxnSpPr>
            <a:cxnSpLocks/>
          </p:cNvCxnSpPr>
          <p:nvPr/>
        </p:nvCxnSpPr>
        <p:spPr>
          <a:xfrm flipH="1">
            <a:off x="3180767" y="5229200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122ABD2-1A08-5647-9A05-3C8495509148}"/>
                  </a:ext>
                </a:extLst>
              </p:cNvPr>
              <p:cNvSpPr/>
              <p:nvPr/>
            </p:nvSpPr>
            <p:spPr>
              <a:xfrm>
                <a:off x="3721011" y="4740701"/>
                <a:ext cx="9237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122ABD2-1A08-5647-9A05-3C8495509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011" y="4740701"/>
                <a:ext cx="92377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63">
                <a:extLst>
                  <a:ext uri="{FF2B5EF4-FFF2-40B4-BE49-F238E27FC236}">
                    <a16:creationId xmlns:a16="http://schemas.microsoft.com/office/drawing/2014/main" id="{591934B1-AB72-894B-A28F-0BA3DE06CCA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496" y="5546334"/>
                <a:ext cx="9721080" cy="119503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Eve wins if Verify(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.</a:t>
                </a:r>
                <a:r>
                  <a:rPr lang="en-US" sz="2400" b="1" dirty="0">
                    <a:solidFill>
                      <a:srgbClr val="FF0000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400" dirty="0">
                    <a:ea typeface="American Typewriter" charset="0"/>
                    <a:cs typeface="American Typewriter" charset="0"/>
                  </a:rPr>
                  <a:t>The signature scheme is EUF-CMA-secure if no PPT Eve can win with probability better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negl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Rectangle 63">
                <a:extLst>
                  <a:ext uri="{FF2B5EF4-FFF2-40B4-BE49-F238E27FC236}">
                    <a16:creationId xmlns:a16="http://schemas.microsoft.com/office/drawing/2014/main" id="{591934B1-AB72-894B-A28F-0BA3DE06C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546334"/>
                <a:ext cx="9721080" cy="1195034"/>
              </a:xfrm>
              <a:prstGeom prst="rect">
                <a:avLst/>
              </a:prstGeom>
              <a:blipFill>
                <a:blip r:embed="rId11"/>
                <a:stretch>
                  <a:fillRect l="-914" t="-3158" b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rved Left Arrow 1">
            <a:extLst>
              <a:ext uri="{FF2B5EF4-FFF2-40B4-BE49-F238E27FC236}">
                <a16:creationId xmlns:a16="http://schemas.microsoft.com/office/drawing/2014/main" id="{D52E2E21-8CAF-AF40-A1D8-4562B4C8F8A3}"/>
              </a:ext>
            </a:extLst>
          </p:cNvPr>
          <p:cNvSpPr/>
          <p:nvPr/>
        </p:nvSpPr>
        <p:spPr>
          <a:xfrm flipV="1">
            <a:off x="5429043" y="3490732"/>
            <a:ext cx="731520" cy="9306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63">
            <a:extLst>
              <a:ext uri="{FF2B5EF4-FFF2-40B4-BE49-F238E27FC236}">
                <a16:creationId xmlns:a16="http://schemas.microsoft.com/office/drawing/2014/main" id="{5F836911-DBBE-254B-8BC2-D3DDFD403DE0}"/>
              </a:ext>
            </a:extLst>
          </p:cNvPr>
          <p:cNvSpPr txBox="1">
            <a:spLocks noChangeArrowheads="1"/>
          </p:cNvSpPr>
          <p:nvPr/>
        </p:nvSpPr>
        <p:spPr>
          <a:xfrm>
            <a:off x="6160563" y="3668062"/>
            <a:ext cx="2613865" cy="4001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poly many times</a:t>
            </a:r>
            <a:endParaRPr lang="en-US" sz="2400" dirty="0"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30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Lamport</a:t>
            </a: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(One-time)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0CCA96FD-8B12-6040-9BE5-A8065C45EAF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43608" y="1700808"/>
                <a:ext cx="4248472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Signing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𝑆𝐾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 [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0CCA96FD-8B12-6040-9BE5-A8065C45E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700808"/>
                <a:ext cx="4248472" cy="576064"/>
              </a:xfrm>
              <a:prstGeom prst="rect">
                <a:avLst/>
              </a:prstGeom>
              <a:blipFill>
                <a:blip r:embed="rId3"/>
                <a:stretch>
                  <a:fillRect l="-2985" t="-4255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741C7997-8BE6-CB4F-85AE-F1259FF6F48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36748" y="2420888"/>
                <a:ext cx="7927740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Verification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𝑉𝐾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 [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𝑓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741C7997-8BE6-CB4F-85AE-F1259FF6F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48" y="2420888"/>
                <a:ext cx="7927740" cy="576064"/>
              </a:xfrm>
              <a:prstGeom prst="rect">
                <a:avLst/>
              </a:prstGeom>
              <a:blipFill>
                <a:blip r:embed="rId4"/>
                <a:stretch>
                  <a:fillRect l="-1597" t="-638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6D276CB7-7989-8A44-A42E-E00FB572907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43608" y="3429000"/>
                <a:ext cx="6408712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Signing a bit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b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The signature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6D276CB7-7989-8A44-A42E-E00FB5729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429000"/>
                <a:ext cx="6408712" cy="576064"/>
              </a:xfrm>
              <a:prstGeom prst="rect">
                <a:avLst/>
              </a:prstGeom>
              <a:blipFill>
                <a:blip r:embed="rId5"/>
                <a:stretch>
                  <a:fillRect l="-1980" t="-652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4E5E614-056F-1B4A-9347-7F3331164F92}"/>
              </a:ext>
            </a:extLst>
          </p:cNvPr>
          <p:cNvGrpSpPr/>
          <p:nvPr/>
        </p:nvGrpSpPr>
        <p:grpSpPr>
          <a:xfrm>
            <a:off x="1043608" y="4027185"/>
            <a:ext cx="6408712" cy="697959"/>
            <a:chOff x="1043608" y="4027185"/>
            <a:chExt cx="6408712" cy="6979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63">
                  <a:extLst>
                    <a:ext uri="{FF2B5EF4-FFF2-40B4-BE49-F238E27FC236}">
                      <a16:creationId xmlns:a16="http://schemas.microsoft.com/office/drawing/2014/main" id="{084890BD-F631-6A43-8EEC-5CBCBAACE7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043608" y="4149080"/>
                  <a:ext cx="6408712" cy="57606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800" b="0" dirty="0">
                      <a:ea typeface="American Typewriter" charset="0"/>
                      <a:cs typeface="American Typewriter" charset="0"/>
                    </a:rPr>
                    <a:t>Verifying </a:t>
                  </a:r>
                  <a14:m>
                    <m:oMath xmlns:m="http://schemas.openxmlformats.org/officeDocument/2006/math">
                      <m:r>
                        <a:rPr lang="en-US" sz="2800" b="0" i="0" dirty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b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:</m:t>
                      </m:r>
                    </m:oMath>
                  </a14:m>
                  <a:r>
                    <a:rPr lang="en-US" sz="2800" dirty="0">
                      <a:latin typeface="+mn-lt"/>
                      <a:ea typeface="American Typewriter" charset="0"/>
                      <a:cs typeface="American Typewriter" charset="0"/>
                    </a:rPr>
                    <a:t> Check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endParaRPr lang="en-US" sz="28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16" name="Rectangle 63">
                  <a:extLst>
                    <a:ext uri="{FF2B5EF4-FFF2-40B4-BE49-F238E27FC236}">
                      <a16:creationId xmlns:a16="http://schemas.microsoft.com/office/drawing/2014/main" id="{084890BD-F631-6A43-8EEC-5CBCBAACE7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4149080"/>
                  <a:ext cx="6408712" cy="576064"/>
                </a:xfrm>
                <a:prstGeom prst="rect">
                  <a:avLst/>
                </a:prstGeom>
                <a:blipFill>
                  <a:blip r:embed="rId6"/>
                  <a:stretch>
                    <a:fillRect l="-1980" t="-4348"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96DC880-201B-F24E-88A2-BE32D884367E}"/>
                </a:ext>
              </a:extLst>
            </p:cNvPr>
            <p:cNvSpPr/>
            <p:nvPr/>
          </p:nvSpPr>
          <p:spPr>
            <a:xfrm>
              <a:off x="5508104" y="4027185"/>
              <a:ext cx="2920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ea typeface="American Typewriter" charset="0"/>
                  <a:cs typeface="American Typewriter" charset="0"/>
                </a:rPr>
                <a:t>?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63">
                <a:extLst>
                  <a:ext uri="{FF2B5EF4-FFF2-40B4-BE49-F238E27FC236}">
                    <a16:creationId xmlns:a16="http://schemas.microsoft.com/office/drawing/2014/main" id="{2BEF5129-6427-F146-B69F-8D04F97B4B3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44443" y="5229200"/>
                <a:ext cx="7689068" cy="93610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u="sng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Claim</a:t>
                </a:r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: Assuming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is a OWF, no PPT adversary can produce a signature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given a signature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63">
                <a:extLst>
                  <a:ext uri="{FF2B5EF4-FFF2-40B4-BE49-F238E27FC236}">
                    <a16:creationId xmlns:a16="http://schemas.microsoft.com/office/drawing/2014/main" id="{2BEF5129-6427-F146-B69F-8D04F97B4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43" y="5229200"/>
                <a:ext cx="7689068" cy="936104"/>
              </a:xfrm>
              <a:prstGeom prst="rect">
                <a:avLst/>
              </a:prstGeom>
              <a:blipFill>
                <a:blip r:embed="rId7"/>
                <a:stretch>
                  <a:fillRect l="-1650" t="-6667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ubtitle 1">
            <a:extLst>
              <a:ext uri="{FF2B5EF4-FFF2-40B4-BE49-F238E27FC236}">
                <a16:creationId xmlns:a16="http://schemas.microsoft.com/office/drawing/2014/main" id="{0EFABDA1-ECFF-574E-857F-D2BBEA16B08A}"/>
              </a:ext>
            </a:extLst>
          </p:cNvPr>
          <p:cNvSpPr txBox="1">
            <a:spLocks/>
          </p:cNvSpPr>
          <p:nvPr/>
        </p:nvSpPr>
        <p:spPr>
          <a:xfrm>
            <a:off x="23864" y="89017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sign a bit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011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3" grpId="0"/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Lamport</a:t>
            </a: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(One-time)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0CCA96FD-8B12-6040-9BE5-A8065C45EAF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43608" y="1700808"/>
                <a:ext cx="2520280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Signing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𝑆𝐾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0CCA96FD-8B12-6040-9BE5-A8065C45E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700808"/>
                <a:ext cx="2520280" cy="576064"/>
              </a:xfrm>
              <a:prstGeom prst="rect">
                <a:avLst/>
              </a:prstGeom>
              <a:blipFill>
                <a:blip r:embed="rId3"/>
                <a:stretch>
                  <a:fillRect l="-5025" t="-4255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741C7997-8BE6-CB4F-85AE-F1259FF6F48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36748" y="2636912"/>
                <a:ext cx="3175212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Verification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𝑉𝐾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741C7997-8BE6-CB4F-85AE-F1259FF6F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48" y="2636912"/>
                <a:ext cx="3175212" cy="576064"/>
              </a:xfrm>
              <a:prstGeom prst="rect">
                <a:avLst/>
              </a:prstGeom>
              <a:blipFill>
                <a:blip r:embed="rId4"/>
                <a:stretch>
                  <a:fillRect l="-3984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6D276CB7-7989-8A44-A42E-E00FB572907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43608" y="4437111"/>
                <a:ext cx="8208912" cy="96038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Signing an n-bit message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The signature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6D276CB7-7989-8A44-A42E-E00FB5729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437111"/>
                <a:ext cx="8208912" cy="960385"/>
              </a:xfrm>
              <a:prstGeom prst="rect">
                <a:avLst/>
              </a:prstGeom>
              <a:blipFill>
                <a:blip r:embed="rId5"/>
                <a:stretch>
                  <a:fillRect l="-1546" t="-9211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4E5E614-056F-1B4A-9347-7F3331164F92}"/>
              </a:ext>
            </a:extLst>
          </p:cNvPr>
          <p:cNvGrpSpPr/>
          <p:nvPr/>
        </p:nvGrpSpPr>
        <p:grpSpPr>
          <a:xfrm>
            <a:off x="1043608" y="5517232"/>
            <a:ext cx="6408712" cy="736550"/>
            <a:chOff x="1043608" y="3988594"/>
            <a:chExt cx="6408712" cy="7365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63">
                  <a:extLst>
                    <a:ext uri="{FF2B5EF4-FFF2-40B4-BE49-F238E27FC236}">
                      <a16:creationId xmlns:a16="http://schemas.microsoft.com/office/drawing/2014/main" id="{084890BD-F631-6A43-8EEC-5CBCBAACE7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043608" y="4149080"/>
                  <a:ext cx="6408712" cy="57606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800" b="0" dirty="0">
                      <a:ea typeface="American Typewriter" charset="0"/>
                      <a:cs typeface="American Typewriter" charset="0"/>
                    </a:rPr>
                    <a:t>Verifying </a:t>
                  </a:r>
                  <a14:m>
                    <m:oMath xmlns:m="http://schemas.openxmlformats.org/officeDocument/2006/math">
                      <m:r>
                        <a:rPr lang="en-US" sz="2800" b="0" i="0" dirty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sz="2800" b="0" i="0" dirty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sz="2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:</m:t>
                      </m:r>
                    </m:oMath>
                  </a14:m>
                  <a:r>
                    <a:rPr lang="en-US" sz="2800" dirty="0">
                      <a:latin typeface="+mn-lt"/>
                      <a:ea typeface="American Typewriter" charset="0"/>
                      <a:cs typeface="American Typewriter" charset="0"/>
                    </a:rPr>
                    <a:t> Check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a14:m>
                  <a:endParaRPr lang="en-US" sz="28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16" name="Rectangle 63">
                  <a:extLst>
                    <a:ext uri="{FF2B5EF4-FFF2-40B4-BE49-F238E27FC236}">
                      <a16:creationId xmlns:a16="http://schemas.microsoft.com/office/drawing/2014/main" id="{084890BD-F631-6A43-8EEC-5CBCBAACE7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4149080"/>
                  <a:ext cx="6408712" cy="576064"/>
                </a:xfrm>
                <a:prstGeom prst="rect">
                  <a:avLst/>
                </a:prstGeom>
                <a:blipFill>
                  <a:blip r:embed="rId6"/>
                  <a:stretch>
                    <a:fillRect l="-1980" t="-14894" b="-212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96DC880-201B-F24E-88A2-BE32D884367E}"/>
                </a:ext>
              </a:extLst>
            </p:cNvPr>
            <p:cNvSpPr/>
            <p:nvPr/>
          </p:nvSpPr>
          <p:spPr>
            <a:xfrm>
              <a:off x="6190634" y="3988594"/>
              <a:ext cx="2920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ea typeface="American Typewriter" charset="0"/>
                  <a:cs typeface="American Typewriter" charset="0"/>
                </a:rPr>
                <a:t>?</a:t>
              </a:r>
              <a:endParaRPr lang="en-US" dirty="0"/>
            </a:p>
          </p:txBody>
        </p:sp>
      </p:grpSp>
      <p:sp>
        <p:nvSpPr>
          <p:cNvPr id="25" name="Subtitle 1">
            <a:extLst>
              <a:ext uri="{FF2B5EF4-FFF2-40B4-BE49-F238E27FC236}">
                <a16:creationId xmlns:a16="http://schemas.microsoft.com/office/drawing/2014/main" id="{0EFABDA1-ECFF-574E-857F-D2BBEA16B08A}"/>
              </a:ext>
            </a:extLst>
          </p:cNvPr>
          <p:cNvSpPr txBox="1">
            <a:spLocks/>
          </p:cNvSpPr>
          <p:nvPr/>
        </p:nvSpPr>
        <p:spPr>
          <a:xfrm>
            <a:off x="23864" y="89017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sign n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8E55F3-D1A6-4643-AD34-475C9C8ECCB4}"/>
              </a:ext>
            </a:extLst>
          </p:cNvPr>
          <p:cNvGrpSpPr/>
          <p:nvPr/>
        </p:nvGrpSpPr>
        <p:grpSpPr>
          <a:xfrm>
            <a:off x="3563888" y="1359653"/>
            <a:ext cx="2671277" cy="1061235"/>
            <a:chOff x="3563888" y="1353653"/>
            <a:chExt cx="2671277" cy="1061235"/>
          </a:xfrm>
        </p:grpSpPr>
        <p:sp>
          <p:nvSpPr>
            <p:cNvPr id="4" name="Left Bracket 3">
              <a:extLst>
                <a:ext uri="{FF2B5EF4-FFF2-40B4-BE49-F238E27FC236}">
                  <a16:creationId xmlns:a16="http://schemas.microsoft.com/office/drawing/2014/main" id="{767279BC-3B31-A84C-8858-0CA428A1A386}"/>
                </a:ext>
              </a:extLst>
            </p:cNvPr>
            <p:cNvSpPr/>
            <p:nvPr/>
          </p:nvSpPr>
          <p:spPr>
            <a:xfrm>
              <a:off x="3563888" y="1484784"/>
              <a:ext cx="73152" cy="91440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Bracket 11">
              <a:extLst>
                <a:ext uri="{FF2B5EF4-FFF2-40B4-BE49-F238E27FC236}">
                  <a16:creationId xmlns:a16="http://schemas.microsoft.com/office/drawing/2014/main" id="{6CEE8787-7071-6245-B7D5-1F4D5FAE3474}"/>
                </a:ext>
              </a:extLst>
            </p:cNvPr>
            <p:cNvSpPr/>
            <p:nvPr/>
          </p:nvSpPr>
          <p:spPr>
            <a:xfrm flipH="1">
              <a:off x="6084168" y="1459632"/>
              <a:ext cx="73152" cy="91440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50C3C9B-ED1D-DB4F-95F8-9F05276F50D3}"/>
                    </a:ext>
                  </a:extLst>
                </p:cNvPr>
                <p:cNvSpPr/>
                <p:nvPr/>
              </p:nvSpPr>
              <p:spPr>
                <a:xfrm>
                  <a:off x="3627153" y="1375066"/>
                  <a:ext cx="819327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50C3C9B-ED1D-DB4F-95F8-9F05276F50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7153" y="1375066"/>
                  <a:ext cx="819327" cy="5421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F97B5DE-B3EC-6E4B-8B3C-E67EC5AF36F1}"/>
                    </a:ext>
                  </a:extLst>
                </p:cNvPr>
                <p:cNvSpPr/>
                <p:nvPr/>
              </p:nvSpPr>
              <p:spPr>
                <a:xfrm>
                  <a:off x="3637040" y="1866382"/>
                  <a:ext cx="819327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F97B5DE-B3EC-6E4B-8B3C-E67EC5AF36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7040" y="1866382"/>
                  <a:ext cx="819327" cy="54213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6AD4BDE-9AF7-7F42-A579-EB1C483F62CB}"/>
                    </a:ext>
                  </a:extLst>
                </p:cNvPr>
                <p:cNvSpPr/>
                <p:nvPr/>
              </p:nvSpPr>
              <p:spPr>
                <a:xfrm>
                  <a:off x="4322272" y="1381436"/>
                  <a:ext cx="827598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6AD4BDE-9AF7-7F42-A579-EB1C483F62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2272" y="1381436"/>
                  <a:ext cx="827598" cy="54213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E2A0267-A0A6-7743-9EDA-C983BA6EEE5E}"/>
                    </a:ext>
                  </a:extLst>
                </p:cNvPr>
                <p:cNvSpPr/>
                <p:nvPr/>
              </p:nvSpPr>
              <p:spPr>
                <a:xfrm>
                  <a:off x="4332159" y="1872752"/>
                  <a:ext cx="827598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E2A0267-A0A6-7743-9EDA-C983BA6EEE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2159" y="1872752"/>
                  <a:ext cx="827598" cy="542136"/>
                </a:xfrm>
                <a:prstGeom prst="rect">
                  <a:avLst/>
                </a:prstGeom>
                <a:blipFill>
                  <a:blip r:embed="rId10"/>
                  <a:stretch>
                    <a:fillRect b="-2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FDF3377-8035-4F42-B210-5FEC04BE48A8}"/>
                    </a:ext>
                  </a:extLst>
                </p:cNvPr>
                <p:cNvSpPr/>
                <p:nvPr/>
              </p:nvSpPr>
              <p:spPr>
                <a:xfrm>
                  <a:off x="5375558" y="1353653"/>
                  <a:ext cx="849720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FDF3377-8035-4F42-B210-5FEC04BE48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5558" y="1353653"/>
                  <a:ext cx="849720" cy="542136"/>
                </a:xfrm>
                <a:prstGeom prst="rect">
                  <a:avLst/>
                </a:prstGeom>
                <a:blipFill>
                  <a:blip r:embed="rId11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84552A3-077A-9F4E-99EE-FD05AB122AD6}"/>
                    </a:ext>
                  </a:extLst>
                </p:cNvPr>
                <p:cNvSpPr/>
                <p:nvPr/>
              </p:nvSpPr>
              <p:spPr>
                <a:xfrm>
                  <a:off x="5385445" y="1844969"/>
                  <a:ext cx="849720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84552A3-077A-9F4E-99EE-FD05AB122A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5445" y="1844969"/>
                  <a:ext cx="849720" cy="54213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2AFA3-D39C-9444-9080-A42A80C1D280}"/>
              </a:ext>
            </a:extLst>
          </p:cNvPr>
          <p:cNvGrpSpPr/>
          <p:nvPr/>
        </p:nvGrpSpPr>
        <p:grpSpPr>
          <a:xfrm>
            <a:off x="4172465" y="2419829"/>
            <a:ext cx="2673520" cy="1061235"/>
            <a:chOff x="3563888" y="1353653"/>
            <a:chExt cx="2673520" cy="1061235"/>
          </a:xfrm>
        </p:grpSpPr>
        <p:sp>
          <p:nvSpPr>
            <p:cNvPr id="23" name="Left Bracket 22">
              <a:extLst>
                <a:ext uri="{FF2B5EF4-FFF2-40B4-BE49-F238E27FC236}">
                  <a16:creationId xmlns:a16="http://schemas.microsoft.com/office/drawing/2014/main" id="{360894DE-3CA5-9E48-8338-91C74EE22BF0}"/>
                </a:ext>
              </a:extLst>
            </p:cNvPr>
            <p:cNvSpPr/>
            <p:nvPr/>
          </p:nvSpPr>
          <p:spPr>
            <a:xfrm>
              <a:off x="3563888" y="1484784"/>
              <a:ext cx="73152" cy="91440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Left Bracket 25">
              <a:extLst>
                <a:ext uri="{FF2B5EF4-FFF2-40B4-BE49-F238E27FC236}">
                  <a16:creationId xmlns:a16="http://schemas.microsoft.com/office/drawing/2014/main" id="{3C0F8F11-82A4-FA41-8D73-B10F97126676}"/>
                </a:ext>
              </a:extLst>
            </p:cNvPr>
            <p:cNvSpPr/>
            <p:nvPr/>
          </p:nvSpPr>
          <p:spPr>
            <a:xfrm flipH="1">
              <a:off x="6084168" y="1459632"/>
              <a:ext cx="73152" cy="91440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EE93EE2-10B1-E443-A151-F2714A6A2404}"/>
                    </a:ext>
                  </a:extLst>
                </p:cNvPr>
                <p:cNvSpPr/>
                <p:nvPr/>
              </p:nvSpPr>
              <p:spPr>
                <a:xfrm>
                  <a:off x="3627153" y="1375066"/>
                  <a:ext cx="821572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EE93EE2-10B1-E443-A151-F2714A6A24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7153" y="1375066"/>
                  <a:ext cx="821572" cy="542136"/>
                </a:xfrm>
                <a:prstGeom prst="rect">
                  <a:avLst/>
                </a:prstGeom>
                <a:blipFill>
                  <a:blip r:embed="rId13"/>
                  <a:stretch>
                    <a:fillRect b="-9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6158AA0A-C56F-A449-8EE6-7E9739D10B09}"/>
                    </a:ext>
                  </a:extLst>
                </p:cNvPr>
                <p:cNvSpPr/>
                <p:nvPr/>
              </p:nvSpPr>
              <p:spPr>
                <a:xfrm>
                  <a:off x="3637040" y="1866382"/>
                  <a:ext cx="821572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6158AA0A-C56F-A449-8EE6-7E9739D10B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7040" y="1866382"/>
                  <a:ext cx="821572" cy="542136"/>
                </a:xfrm>
                <a:prstGeom prst="rect">
                  <a:avLst/>
                </a:prstGeom>
                <a:blipFill>
                  <a:blip r:embed="rId1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C79B508-BEF1-014D-8E14-3F3C02D68040}"/>
                    </a:ext>
                  </a:extLst>
                </p:cNvPr>
                <p:cNvSpPr/>
                <p:nvPr/>
              </p:nvSpPr>
              <p:spPr>
                <a:xfrm>
                  <a:off x="4322272" y="1381436"/>
                  <a:ext cx="829843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C79B508-BEF1-014D-8E14-3F3C02D680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2272" y="1381436"/>
                  <a:ext cx="829843" cy="542136"/>
                </a:xfrm>
                <a:prstGeom prst="rect">
                  <a:avLst/>
                </a:prstGeom>
                <a:blipFill>
                  <a:blip r:embed="rId15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4C2B916-811F-9A46-B224-0BB55DD04CA9}"/>
                    </a:ext>
                  </a:extLst>
                </p:cNvPr>
                <p:cNvSpPr/>
                <p:nvPr/>
              </p:nvSpPr>
              <p:spPr>
                <a:xfrm>
                  <a:off x="4332159" y="1872752"/>
                  <a:ext cx="829843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4C2B916-811F-9A46-B224-0BB55DD04C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2159" y="1872752"/>
                  <a:ext cx="829843" cy="542136"/>
                </a:xfrm>
                <a:prstGeom prst="rect">
                  <a:avLst/>
                </a:prstGeom>
                <a:blipFill>
                  <a:blip r:embed="rId16"/>
                  <a:stretch>
                    <a:fillRect b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ED5E453-1869-5C49-B441-66A618080439}"/>
                    </a:ext>
                  </a:extLst>
                </p:cNvPr>
                <p:cNvSpPr/>
                <p:nvPr/>
              </p:nvSpPr>
              <p:spPr>
                <a:xfrm>
                  <a:off x="5375558" y="1353653"/>
                  <a:ext cx="851963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ED5E453-1869-5C49-B441-66A6180804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5558" y="1353653"/>
                  <a:ext cx="851963" cy="542136"/>
                </a:xfrm>
                <a:prstGeom prst="rect">
                  <a:avLst/>
                </a:prstGeom>
                <a:blipFill>
                  <a:blip r:embed="rId17"/>
                  <a:stretch>
                    <a:fillRect b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4E1D4F5-A974-924B-AA8A-99BBD089AB32}"/>
                    </a:ext>
                  </a:extLst>
                </p:cNvPr>
                <p:cNvSpPr/>
                <p:nvPr/>
              </p:nvSpPr>
              <p:spPr>
                <a:xfrm>
                  <a:off x="5385445" y="1844969"/>
                  <a:ext cx="851963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4E1D4F5-A974-924B-AA8A-99BBD089AB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5445" y="1844969"/>
                  <a:ext cx="851963" cy="542136"/>
                </a:xfrm>
                <a:prstGeom prst="rect">
                  <a:avLst/>
                </a:prstGeom>
                <a:blipFill>
                  <a:blip r:embed="rId18"/>
                  <a:stretch>
                    <a:fillRect b="-9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3">
                <a:extLst>
                  <a:ext uri="{FF2B5EF4-FFF2-40B4-BE49-F238E27FC236}">
                    <a16:creationId xmlns:a16="http://schemas.microsoft.com/office/drawing/2014/main" id="{B8D0896F-539A-4547-A43E-7D9896AD835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036816" y="3606434"/>
                <a:ext cx="6408712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3" name="Rectangle 63">
                <a:extLst>
                  <a:ext uri="{FF2B5EF4-FFF2-40B4-BE49-F238E27FC236}">
                    <a16:creationId xmlns:a16="http://schemas.microsoft.com/office/drawing/2014/main" id="{B8D0896F-539A-4547-A43E-7D9896AD8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16" y="3606434"/>
                <a:ext cx="6408712" cy="576064"/>
              </a:xfrm>
              <a:prstGeom prst="rect">
                <a:avLst/>
              </a:prstGeom>
              <a:blipFill>
                <a:blip r:embed="rId19"/>
                <a:stretch>
                  <a:fillRect l="-1976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4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Sign 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Polynomially</a:t>
            </a: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Many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5" name="Subtitle 1">
            <a:extLst>
              <a:ext uri="{FF2B5EF4-FFF2-40B4-BE49-F238E27FC236}">
                <a16:creationId xmlns:a16="http://schemas.microsoft.com/office/drawing/2014/main" id="{0EFABDA1-ECFF-574E-857F-D2BBEA16B08A}"/>
              </a:ext>
            </a:extLst>
          </p:cNvPr>
          <p:cNvSpPr txBox="1">
            <a:spLocks/>
          </p:cNvSpPr>
          <p:nvPr/>
        </p:nvSpPr>
        <p:spPr>
          <a:xfrm>
            <a:off x="23864" y="89017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(with a fixed verification key)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589402" y="1556792"/>
            <a:ext cx="855459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Idea: Hash the message into n bits and sign the hash.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86372" y="2546019"/>
                <a:ext cx="2520280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Signing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𝑆𝐾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72" y="2546019"/>
                <a:ext cx="2520280" cy="576064"/>
              </a:xfrm>
              <a:prstGeom prst="rect">
                <a:avLst/>
              </a:prstGeom>
              <a:blipFill>
                <a:blip r:embed="rId3"/>
                <a:stretch>
                  <a:fillRect l="-5000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57C0A697-8590-BB4B-ACF1-C138EA4F63D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3482123"/>
                <a:ext cx="3175212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Verification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𝑉𝐾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57C0A697-8590-BB4B-ACF1-C138EA4F6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482123"/>
                <a:ext cx="3175212" cy="576064"/>
              </a:xfrm>
              <a:prstGeom prst="rect">
                <a:avLst/>
              </a:prstGeom>
              <a:blipFill>
                <a:blip r:embed="rId4"/>
                <a:stretch>
                  <a:fillRect l="-3586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1204" y="4509120"/>
                <a:ext cx="8701275" cy="96038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Signing an n-bit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Compute the hash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 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The signature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04" y="4509120"/>
                <a:ext cx="8701275" cy="960385"/>
              </a:xfrm>
              <a:prstGeom prst="rect">
                <a:avLst/>
              </a:prstGeom>
              <a:blipFill>
                <a:blip r:embed="rId5"/>
                <a:stretch>
                  <a:fillRect l="-1456" t="-9211" r="-1747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3">
                <a:extLst>
                  <a:ext uri="{FF2B5EF4-FFF2-40B4-BE49-F238E27FC236}">
                    <a16:creationId xmlns:a16="http://schemas.microsoft.com/office/drawing/2014/main" id="{0F724CC3-E98D-D541-947A-8BA3CA9B453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5708976"/>
                <a:ext cx="8856984" cy="96038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Verifying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Recompute the hash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h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. </a:t>
                </a: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                             Check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3" name="Rectangle 63">
                <a:extLst>
                  <a:ext uri="{FF2B5EF4-FFF2-40B4-BE49-F238E27FC236}">
                    <a16:creationId xmlns:a16="http://schemas.microsoft.com/office/drawing/2014/main" id="{0F724CC3-E98D-D541-947A-8BA3CA9B4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708976"/>
                <a:ext cx="8856984" cy="960384"/>
              </a:xfrm>
              <a:prstGeom prst="rect">
                <a:avLst/>
              </a:prstGeom>
              <a:blipFill>
                <a:blip r:embed="rId6"/>
                <a:stretch>
                  <a:fillRect l="-1288" t="-779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59B2E559-0DD1-9B43-87F4-8AEC4B11AE82}"/>
              </a:ext>
            </a:extLst>
          </p:cNvPr>
          <p:cNvGrpSpPr/>
          <p:nvPr/>
        </p:nvGrpSpPr>
        <p:grpSpPr>
          <a:xfrm>
            <a:off x="2699792" y="2204864"/>
            <a:ext cx="2671277" cy="1061235"/>
            <a:chOff x="3563888" y="1353653"/>
            <a:chExt cx="2671277" cy="1061235"/>
          </a:xfrm>
        </p:grpSpPr>
        <p:sp>
          <p:nvSpPr>
            <p:cNvPr id="36" name="Left Bracket 35">
              <a:extLst>
                <a:ext uri="{FF2B5EF4-FFF2-40B4-BE49-F238E27FC236}">
                  <a16:creationId xmlns:a16="http://schemas.microsoft.com/office/drawing/2014/main" id="{BDF216E4-8FBB-004B-A1F0-4A8DA70B0A9D}"/>
                </a:ext>
              </a:extLst>
            </p:cNvPr>
            <p:cNvSpPr/>
            <p:nvPr/>
          </p:nvSpPr>
          <p:spPr>
            <a:xfrm>
              <a:off x="3563888" y="1484784"/>
              <a:ext cx="73152" cy="91440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Left Bracket 36">
              <a:extLst>
                <a:ext uri="{FF2B5EF4-FFF2-40B4-BE49-F238E27FC236}">
                  <a16:creationId xmlns:a16="http://schemas.microsoft.com/office/drawing/2014/main" id="{9BD23210-6419-9D4A-B582-6583A7A74ACE}"/>
                </a:ext>
              </a:extLst>
            </p:cNvPr>
            <p:cNvSpPr/>
            <p:nvPr/>
          </p:nvSpPr>
          <p:spPr>
            <a:xfrm flipH="1">
              <a:off x="6084168" y="1459632"/>
              <a:ext cx="73152" cy="91440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2AF017C-8B96-1642-8078-624FF642D234}"/>
                    </a:ext>
                  </a:extLst>
                </p:cNvPr>
                <p:cNvSpPr/>
                <p:nvPr/>
              </p:nvSpPr>
              <p:spPr>
                <a:xfrm>
                  <a:off x="3627153" y="1375066"/>
                  <a:ext cx="819327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2AF017C-8B96-1642-8078-624FF642D2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7153" y="1375066"/>
                  <a:ext cx="819327" cy="542136"/>
                </a:xfrm>
                <a:prstGeom prst="rect">
                  <a:avLst/>
                </a:prstGeom>
                <a:blipFill>
                  <a:blip r:embed="rId7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0F04EBEC-338F-4C48-950D-F6F1511FC0E6}"/>
                    </a:ext>
                  </a:extLst>
                </p:cNvPr>
                <p:cNvSpPr/>
                <p:nvPr/>
              </p:nvSpPr>
              <p:spPr>
                <a:xfrm>
                  <a:off x="3637040" y="1866382"/>
                  <a:ext cx="819327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0F04EBEC-338F-4C48-950D-F6F1511FC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7040" y="1866382"/>
                  <a:ext cx="819327" cy="54213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D7FF0781-7CA5-2A47-AFE8-FC970EB0197E}"/>
                    </a:ext>
                  </a:extLst>
                </p:cNvPr>
                <p:cNvSpPr/>
                <p:nvPr/>
              </p:nvSpPr>
              <p:spPr>
                <a:xfrm>
                  <a:off x="4322272" y="1381436"/>
                  <a:ext cx="827598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D7FF0781-7CA5-2A47-AFE8-FC970EB019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2272" y="1381436"/>
                  <a:ext cx="827598" cy="54213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438C3A05-F308-8348-88F2-38DC5CCE29EA}"/>
                    </a:ext>
                  </a:extLst>
                </p:cNvPr>
                <p:cNvSpPr/>
                <p:nvPr/>
              </p:nvSpPr>
              <p:spPr>
                <a:xfrm>
                  <a:off x="4332159" y="1872752"/>
                  <a:ext cx="827598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438C3A05-F308-8348-88F2-38DC5CCE29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2159" y="1872752"/>
                  <a:ext cx="827598" cy="54213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9E3055C3-8900-A54C-B26D-94AA83BEE209}"/>
                    </a:ext>
                  </a:extLst>
                </p:cNvPr>
                <p:cNvSpPr/>
                <p:nvPr/>
              </p:nvSpPr>
              <p:spPr>
                <a:xfrm>
                  <a:off x="5375558" y="1353653"/>
                  <a:ext cx="849720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9E3055C3-8900-A54C-B26D-94AA83BEE2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5558" y="1353653"/>
                  <a:ext cx="849720" cy="54213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16A7D39-750F-F94A-B290-8A3914A58276}"/>
                    </a:ext>
                  </a:extLst>
                </p:cNvPr>
                <p:cNvSpPr/>
                <p:nvPr/>
              </p:nvSpPr>
              <p:spPr>
                <a:xfrm>
                  <a:off x="5385445" y="1844969"/>
                  <a:ext cx="849720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16A7D39-750F-F94A-B290-8A3914A582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5445" y="1844969"/>
                  <a:ext cx="849720" cy="542136"/>
                </a:xfrm>
                <a:prstGeom prst="rect">
                  <a:avLst/>
                </a:prstGeom>
                <a:blipFill>
                  <a:blip r:embed="rId12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EFE0FD2-E58C-7A45-88F8-5076CDD528FE}"/>
              </a:ext>
            </a:extLst>
          </p:cNvPr>
          <p:cNvGrpSpPr/>
          <p:nvPr/>
        </p:nvGrpSpPr>
        <p:grpSpPr>
          <a:xfrm>
            <a:off x="3315229" y="3265040"/>
            <a:ext cx="2673520" cy="1061235"/>
            <a:chOff x="3563888" y="1353653"/>
            <a:chExt cx="2673520" cy="1061235"/>
          </a:xfrm>
        </p:grpSpPr>
        <p:sp>
          <p:nvSpPr>
            <p:cNvPr id="45" name="Left Bracket 44">
              <a:extLst>
                <a:ext uri="{FF2B5EF4-FFF2-40B4-BE49-F238E27FC236}">
                  <a16:creationId xmlns:a16="http://schemas.microsoft.com/office/drawing/2014/main" id="{279C3CF9-C62F-8048-BFF2-123C8227FA23}"/>
                </a:ext>
              </a:extLst>
            </p:cNvPr>
            <p:cNvSpPr/>
            <p:nvPr/>
          </p:nvSpPr>
          <p:spPr>
            <a:xfrm>
              <a:off x="3563888" y="1484784"/>
              <a:ext cx="73152" cy="91440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Left Bracket 45">
              <a:extLst>
                <a:ext uri="{FF2B5EF4-FFF2-40B4-BE49-F238E27FC236}">
                  <a16:creationId xmlns:a16="http://schemas.microsoft.com/office/drawing/2014/main" id="{7AAA99E4-D149-1E42-B622-F32095CDAFE7}"/>
                </a:ext>
              </a:extLst>
            </p:cNvPr>
            <p:cNvSpPr/>
            <p:nvPr/>
          </p:nvSpPr>
          <p:spPr>
            <a:xfrm flipH="1">
              <a:off x="6084168" y="1459632"/>
              <a:ext cx="73152" cy="91440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62FAC57C-5349-9D49-BC5E-0B0EB74C7A4D}"/>
                    </a:ext>
                  </a:extLst>
                </p:cNvPr>
                <p:cNvSpPr/>
                <p:nvPr/>
              </p:nvSpPr>
              <p:spPr>
                <a:xfrm>
                  <a:off x="3627153" y="1375066"/>
                  <a:ext cx="821572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62FAC57C-5349-9D49-BC5E-0B0EB74C7A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7153" y="1375066"/>
                  <a:ext cx="821572" cy="542136"/>
                </a:xfrm>
                <a:prstGeom prst="rect">
                  <a:avLst/>
                </a:prstGeom>
                <a:blipFill>
                  <a:blip r:embed="rId1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47519D9-C6A4-9045-9599-017C3A891A8A}"/>
                    </a:ext>
                  </a:extLst>
                </p:cNvPr>
                <p:cNvSpPr/>
                <p:nvPr/>
              </p:nvSpPr>
              <p:spPr>
                <a:xfrm>
                  <a:off x="3637040" y="1866382"/>
                  <a:ext cx="821572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47519D9-C6A4-9045-9599-017C3A891A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7040" y="1866382"/>
                  <a:ext cx="821572" cy="542136"/>
                </a:xfrm>
                <a:prstGeom prst="rect">
                  <a:avLst/>
                </a:prstGeom>
                <a:blipFill>
                  <a:blip r:embed="rId14"/>
                  <a:stretch>
                    <a:fillRect b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C33E5A1-2130-AC41-B542-5528C430C9D8}"/>
                    </a:ext>
                  </a:extLst>
                </p:cNvPr>
                <p:cNvSpPr/>
                <p:nvPr/>
              </p:nvSpPr>
              <p:spPr>
                <a:xfrm>
                  <a:off x="4322272" y="1381436"/>
                  <a:ext cx="829843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C33E5A1-2130-AC41-B542-5528C430C9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2272" y="1381436"/>
                  <a:ext cx="829843" cy="542136"/>
                </a:xfrm>
                <a:prstGeom prst="rect">
                  <a:avLst/>
                </a:prstGeom>
                <a:blipFill>
                  <a:blip r:embed="rId15"/>
                  <a:stretch>
                    <a:fillRect b="-9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617B3000-4570-F54C-AC8F-6FF5731D4C5A}"/>
                    </a:ext>
                  </a:extLst>
                </p:cNvPr>
                <p:cNvSpPr/>
                <p:nvPr/>
              </p:nvSpPr>
              <p:spPr>
                <a:xfrm>
                  <a:off x="4332159" y="1872752"/>
                  <a:ext cx="829843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617B3000-4570-F54C-AC8F-6FF5731D4C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2159" y="1872752"/>
                  <a:ext cx="829843" cy="542136"/>
                </a:xfrm>
                <a:prstGeom prst="rect">
                  <a:avLst/>
                </a:prstGeom>
                <a:blipFill>
                  <a:blip r:embed="rId16"/>
                  <a:stretch>
                    <a:fillRect b="-9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2BA92E77-4199-6E43-8D17-B0BDEF790E23}"/>
                    </a:ext>
                  </a:extLst>
                </p:cNvPr>
                <p:cNvSpPr/>
                <p:nvPr/>
              </p:nvSpPr>
              <p:spPr>
                <a:xfrm>
                  <a:off x="5375558" y="1353653"/>
                  <a:ext cx="851963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2BA92E77-4199-6E43-8D17-B0BDEF790E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5558" y="1353653"/>
                  <a:ext cx="851963" cy="542136"/>
                </a:xfrm>
                <a:prstGeom prst="rect">
                  <a:avLst/>
                </a:prstGeom>
                <a:blipFill>
                  <a:blip r:embed="rId17"/>
                  <a:stretch>
                    <a:fillRect b="-9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73894F7-342F-924B-9D9F-89B589573137}"/>
                    </a:ext>
                  </a:extLst>
                </p:cNvPr>
                <p:cNvSpPr/>
                <p:nvPr/>
              </p:nvSpPr>
              <p:spPr>
                <a:xfrm>
                  <a:off x="5385445" y="1844969"/>
                  <a:ext cx="851963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73894F7-342F-924B-9D9F-89B5895731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5445" y="1844969"/>
                  <a:ext cx="851963" cy="542136"/>
                </a:xfrm>
                <a:prstGeom prst="rect">
                  <a:avLst/>
                </a:prstGeom>
                <a:blipFill>
                  <a:blip r:embed="rId18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63">
                <a:extLst>
                  <a:ext uri="{FF2B5EF4-FFF2-40B4-BE49-F238E27FC236}">
                    <a16:creationId xmlns:a16="http://schemas.microsoft.com/office/drawing/2014/main" id="{A929EF06-9CF9-C040-B921-A8850456375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87228" y="3466936"/>
                <a:ext cx="3412752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𝓗</m:t>
                    </m:r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3" name="Rectangle 63">
                <a:extLst>
                  <a:ext uri="{FF2B5EF4-FFF2-40B4-BE49-F238E27FC236}">
                    <a16:creationId xmlns:a16="http://schemas.microsoft.com/office/drawing/2014/main" id="{A929EF06-9CF9-C040-B921-A88504563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228" y="3466936"/>
                <a:ext cx="3412752" cy="576064"/>
              </a:xfrm>
              <a:prstGeom prst="rect">
                <a:avLst/>
              </a:prstGeom>
              <a:blipFill>
                <a:blip r:embed="rId19"/>
                <a:stretch>
                  <a:fillRect l="-3717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3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Sign 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Polynomially</a:t>
            </a: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Many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5" name="Subtitle 1">
            <a:extLst>
              <a:ext uri="{FF2B5EF4-FFF2-40B4-BE49-F238E27FC236}">
                <a16:creationId xmlns:a16="http://schemas.microsoft.com/office/drawing/2014/main" id="{0EFABDA1-ECFF-574E-857F-D2BBEA16B08A}"/>
              </a:ext>
            </a:extLst>
          </p:cNvPr>
          <p:cNvSpPr txBox="1">
            <a:spLocks/>
          </p:cNvSpPr>
          <p:nvPr/>
        </p:nvSpPr>
        <p:spPr>
          <a:xfrm>
            <a:off x="23864" y="89017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(with a fixed verification key)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2B6813DD-276C-9649-BBAD-4276291A293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1560" y="1628800"/>
                <a:ext cx="8099557" cy="151216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u="sng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Claim</a:t>
                </a:r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: Assuming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is a OWF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ℋ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is a collision-resistant family, no PPT adv can produce a signature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given a signature of a single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2B6813DD-276C-9649-BBAD-4276291A2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628800"/>
                <a:ext cx="8099557" cy="1512168"/>
              </a:xfrm>
              <a:prstGeom prst="rect">
                <a:avLst/>
              </a:prstGeom>
              <a:blipFill>
                <a:blip r:embed="rId3"/>
                <a:stretch>
                  <a:fillRect l="-1724" r="-1724" b="-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3">
                <a:extLst>
                  <a:ext uri="{FF2B5EF4-FFF2-40B4-BE49-F238E27FC236}">
                    <a16:creationId xmlns:a16="http://schemas.microsoft.com/office/drawing/2014/main" id="{6AA28757-6BD6-3E49-A617-2B42F3A01A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51901" y="3212976"/>
                <a:ext cx="8099557" cy="334202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u="sng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Proof Idea:</a:t>
                </a:r>
                <a:endParaRPr lang="en-US" sz="2800" b="0" dirty="0"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Either the adversary picked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s.t.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, </a:t>
                </a:r>
                <a:r>
                  <a:rPr lang="en-US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which case she violated collision-resistance of  </a:t>
                </a:r>
                <a14:m>
                  <m:oMath xmlns:m="http://schemas.openxmlformats.org/officeDocument/2006/math">
                    <m:r>
                      <a:rPr lang="en-US" sz="28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ℋ</m:t>
                    </m:r>
                  </m:oMath>
                </a14:m>
                <a:r>
                  <a:rPr lang="en-US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l"/>
                <a:r>
                  <a:rPr lang="en-US" sz="2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	(or)</a:t>
                </a: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She produced a </a:t>
                </a:r>
                <a:r>
                  <a:rPr lang="en-US" sz="2800" dirty="0" err="1">
                    <a:latin typeface="+mn-lt"/>
                    <a:ea typeface="American Typewriter" charset="0"/>
                    <a:cs typeface="American Typewriter" charset="0"/>
                  </a:rPr>
                  <a:t>Lamport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signature on a “message”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in which case she violated one-time security of </a:t>
                </a:r>
                <a:r>
                  <a:rPr lang="en-US" sz="2800" dirty="0" err="1">
                    <a:latin typeface="+mn-lt"/>
                    <a:ea typeface="American Typewriter" charset="0"/>
                    <a:cs typeface="American Typewriter" charset="0"/>
                  </a:rPr>
                  <a:t>Lamport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, and therefore the one-</a:t>
                </a:r>
                <a:r>
                  <a:rPr lang="en-US" sz="2800" dirty="0" err="1">
                    <a:latin typeface="+mn-lt"/>
                    <a:ea typeface="American Typewriter" charset="0"/>
                    <a:cs typeface="American Typewriter" charset="0"/>
                  </a:rPr>
                  <a:t>wayness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Rectangle 63">
                <a:extLst>
                  <a:ext uri="{FF2B5EF4-FFF2-40B4-BE49-F238E27FC236}">
                    <a16:creationId xmlns:a16="http://schemas.microsoft.com/office/drawing/2014/main" id="{6AA28757-6BD6-3E49-A617-2B42F3A01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01" y="3212976"/>
                <a:ext cx="8099557" cy="3342022"/>
              </a:xfrm>
              <a:prstGeom prst="rect">
                <a:avLst/>
              </a:prstGeom>
              <a:blipFill>
                <a:blip r:embed="rId4"/>
                <a:stretch>
                  <a:fillRect l="-1565" r="-1408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24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5516" y="2655513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So far, only one-time security…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12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Constructing a Signature Scheme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63">
            <a:extLst>
              <a:ext uri="{FF2B5EF4-FFF2-40B4-BE49-F238E27FC236}">
                <a16:creationId xmlns:a16="http://schemas.microsoft.com/office/drawing/2014/main" id="{8CF8189C-3B8F-6D38-2BF7-466BBAEF26E7}"/>
              </a:ext>
            </a:extLst>
          </p:cNvPr>
          <p:cNvSpPr txBox="1">
            <a:spLocks noChangeArrowheads="1"/>
          </p:cNvSpPr>
          <p:nvPr/>
        </p:nvSpPr>
        <p:spPr>
          <a:xfrm>
            <a:off x="373378" y="1772816"/>
            <a:ext cx="8770622" cy="14401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Theorem</a:t>
            </a:r>
            <a:r>
              <a:rPr lang="en-US" sz="2800" dirty="0">
                <a:ea typeface="American Typewriter" charset="0"/>
                <a:cs typeface="American Typewriter" charset="0"/>
              </a:rPr>
              <a:t> [Naor-Yung’89, Rompel’90] </a:t>
            </a:r>
            <a:br>
              <a:rPr lang="en-US" sz="2800" dirty="0">
                <a:ea typeface="American Typewriter" charset="0"/>
                <a:cs typeface="American Typewriter" charset="0"/>
              </a:rPr>
            </a:br>
            <a:r>
              <a:rPr lang="en-US" sz="2800" dirty="0">
                <a:ea typeface="American Typewriter" charset="0"/>
                <a:cs typeface="American Typewriter" charset="0"/>
              </a:rPr>
              <a:t>(EUF-CMA-secure) Signature schemes exist assuming that </a:t>
            </a:r>
            <a:r>
              <a:rPr lang="en-US" sz="2800" u="sng" dirty="0">
                <a:ea typeface="American Typewriter" charset="0"/>
                <a:cs typeface="American Typewriter" charset="0"/>
              </a:rPr>
              <a:t>one-way functions </a:t>
            </a:r>
            <a:r>
              <a:rPr lang="en-US" sz="2800" dirty="0">
                <a:ea typeface="American Typewriter" charset="0"/>
                <a:cs typeface="American Typewriter" charset="0"/>
              </a:rPr>
              <a:t>exist. </a:t>
            </a: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52E6667-F8F4-E6E2-7D75-3F5C30BE8A44}"/>
              </a:ext>
            </a:extLst>
          </p:cNvPr>
          <p:cNvSpPr txBox="1">
            <a:spLocks noChangeArrowheads="1"/>
          </p:cNvSpPr>
          <p:nvPr/>
        </p:nvSpPr>
        <p:spPr>
          <a:xfrm>
            <a:off x="373378" y="3969444"/>
            <a:ext cx="8770622" cy="14401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TODAY</a:t>
            </a:r>
            <a:r>
              <a:rPr lang="en-US" sz="2800" b="1" dirty="0">
                <a:ea typeface="American Typewriter" charset="0"/>
                <a:cs typeface="American Typewriter" charset="0"/>
              </a:rPr>
              <a:t>:</a:t>
            </a:r>
            <a:br>
              <a:rPr lang="en-US" sz="2800" dirty="0">
                <a:ea typeface="American Typewriter" charset="0"/>
                <a:cs typeface="American Typewriter" charset="0"/>
              </a:rPr>
            </a:br>
            <a:r>
              <a:rPr lang="en-US" sz="2800" dirty="0">
                <a:ea typeface="American Typewriter" charset="0"/>
                <a:cs typeface="American Typewriter" charset="0"/>
              </a:rPr>
              <a:t>(EUF-CMA-secure) Signature schemes exist assuming that </a:t>
            </a:r>
            <a:r>
              <a:rPr lang="en-US" sz="2800" u="sng" dirty="0">
                <a:ea typeface="American Typewriter" charset="0"/>
                <a:cs typeface="American Typewriter" charset="0"/>
              </a:rPr>
              <a:t>collision-resistant hash functions </a:t>
            </a:r>
            <a:r>
              <a:rPr lang="en-US" sz="2800" dirty="0">
                <a:ea typeface="American Typewriter" charset="0"/>
                <a:cs typeface="American Typewriter" charset="0"/>
              </a:rPr>
              <a:t>exist. </a:t>
            </a:r>
          </a:p>
        </p:txBody>
      </p:sp>
    </p:spTree>
    <p:extLst>
      <p:ext uri="{BB962C8B-B14F-4D97-AF65-F5344CB8AC3E}">
        <p14:creationId xmlns:p14="http://schemas.microsoft.com/office/powerpoint/2010/main" val="330495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(Many-time) Signature Scheme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836712"/>
            <a:ext cx="468052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In four+ steps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E1C63364-CBAC-4B46-B938-A8D9A978D5B4}"/>
              </a:ext>
            </a:extLst>
          </p:cNvPr>
          <p:cNvSpPr txBox="1">
            <a:spLocks noChangeArrowheads="1"/>
          </p:cNvSpPr>
          <p:nvPr/>
        </p:nvSpPr>
        <p:spPr>
          <a:xfrm>
            <a:off x="362127" y="2348880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2. How to Shrink the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Trees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3D0B5B98-909F-4543-9D61-C889A6CE3E39}"/>
              </a:ext>
            </a:extLst>
          </p:cNvPr>
          <p:cNvSpPr txBox="1">
            <a:spLocks noChangeArrowheads="1"/>
          </p:cNvSpPr>
          <p:nvPr/>
        </p:nvSpPr>
        <p:spPr>
          <a:xfrm>
            <a:off x="381182" y="3140968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3. How to Shrink Alice’s storage. </a:t>
            </a:r>
            <a:br>
              <a:rPr lang="en-US" sz="2800" b="0" dirty="0">
                <a:ea typeface="American Typewriter" charset="0"/>
                <a:cs typeface="American Typewriter" charset="0"/>
              </a:rPr>
            </a:br>
            <a:r>
              <a:rPr lang="en-US" sz="2800" b="0" dirty="0">
                <a:ea typeface="American Typewriter" charset="0"/>
                <a:cs typeface="American Typewriter" charset="0"/>
              </a:rPr>
              <a:t>	Idea: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Pseudorandom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Trees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B0FDEF45-91F4-CC49-9FAC-94CCD35EEBE6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437112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4. How to make Alice stateless. </a:t>
            </a:r>
            <a:br>
              <a:rPr lang="en-US" sz="2800" b="0" dirty="0">
                <a:ea typeface="American Typewriter" charset="0"/>
                <a:cs typeface="American Typewriter" charset="0"/>
              </a:rPr>
            </a:br>
            <a:r>
              <a:rPr lang="en-US" sz="2800" b="0" dirty="0">
                <a:ea typeface="American Typewriter" charset="0"/>
                <a:cs typeface="American Typewriter" charset="0"/>
              </a:rPr>
              <a:t>	Idea: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Randomization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512D773D-0A7F-7641-B5A0-FC9F5AB3CF57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5661248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5 (</a:t>
            </a:r>
            <a:r>
              <a:rPr lang="en-US" sz="2800" b="0" i="1" dirty="0">
                <a:ea typeface="American Typewriter" charset="0"/>
                <a:cs typeface="American Typewriter" charset="0"/>
              </a:rPr>
              <a:t>optional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). How to make Alice stateless and deterministic. </a:t>
            </a:r>
            <a:r>
              <a:rPr lang="en-US" sz="2800" dirty="0">
                <a:ea typeface="American Typewriter" charset="0"/>
                <a:cs typeface="American Typewriter" charset="0"/>
              </a:rPr>
              <a:t> 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Idea: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PRFs.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0C3809BB-DCEC-3440-9188-AD4EF65161AD}"/>
              </a:ext>
            </a:extLst>
          </p:cNvPr>
          <p:cNvSpPr txBox="1">
            <a:spLocks noChangeArrowheads="1"/>
          </p:cNvSpPr>
          <p:nvPr/>
        </p:nvSpPr>
        <p:spPr>
          <a:xfrm>
            <a:off x="337882" y="1646336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</a:t>
            </a:r>
            <a:r>
              <a:rPr lang="en-US" sz="2800" dirty="0">
                <a:ea typeface="American Typewriter" charset="0"/>
                <a:cs typeface="American Typewriter" charset="0"/>
              </a:rPr>
              <a:t>1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. Stateful, Growing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Chains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2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1: Stateful Many-time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980728"/>
            <a:ext cx="855459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Idea: Signature Chains.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Alice starts with a secret signing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blipFill>
                <a:blip r:embed="rId3"/>
                <a:stretch>
                  <a:fillRect l="-1988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906" y="2187326"/>
                <a:ext cx="8554598" cy="275384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When signing a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Generate a new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𝑉𝐾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Produce signature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</a:t>
                </a:r>
                <a:r>
                  <a:rPr lang="en-US" sz="28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.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Remember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as well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06" y="2187326"/>
                <a:ext cx="8554598" cy="2753842"/>
              </a:xfrm>
              <a:prstGeom prst="rect">
                <a:avLst/>
              </a:prstGeom>
              <a:blipFill>
                <a:blip r:embed="rId4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2316AC5-4A79-5D4B-996E-6489B528EBD7}"/>
                  </a:ext>
                </a:extLst>
              </p:cNvPr>
              <p:cNvSpPr/>
              <p:nvPr/>
            </p:nvSpPr>
            <p:spPr>
              <a:xfrm>
                <a:off x="515235" y="4907529"/>
                <a:ext cx="821827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To verify a signature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for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r>
                  <a:rPr lang="en-US" sz="2800" dirty="0">
                    <a:solidFill>
                      <a:prstClr val="black"/>
                    </a:solidFill>
                  </a:rPr>
                  <a:t>	Run </a:t>
                </a:r>
                <a:r>
                  <a:rPr lang="en-US" sz="2800" dirty="0">
                    <a:solidFill>
                      <a:srgbClr val="0000FF"/>
                    </a:solidFill>
                  </a:rPr>
                  <a:t>Verify(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2316AC5-4A79-5D4B-996E-6489B528E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35" y="4907529"/>
                <a:ext cx="8218276" cy="954107"/>
              </a:xfrm>
              <a:prstGeom prst="rect">
                <a:avLst/>
              </a:prstGeom>
              <a:blipFill>
                <a:blip r:embed="rId5"/>
                <a:stretch>
                  <a:fillRect l="-1543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05A74327-74DC-1B42-A467-7749262D15E6}"/>
              </a:ext>
            </a:extLst>
          </p:cNvPr>
          <p:cNvGrpSpPr/>
          <p:nvPr/>
        </p:nvGrpSpPr>
        <p:grpSpPr>
          <a:xfrm>
            <a:off x="7126895" y="969431"/>
            <a:ext cx="1436200" cy="1923177"/>
            <a:chOff x="439281" y="332520"/>
            <a:chExt cx="1436200" cy="192317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1BA00B5-660F-8048-8058-9F1B372A70CC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BB572C8-8D76-6045-A2F8-F41E087EABD0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B3E0DCF-B82A-5642-A63E-E453A1973E8E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B096AA9-1795-354F-89A1-A81BF3A4C1A0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6BDF727-FAA5-FB44-A041-09E76F632E64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FDE372-2439-634D-B5A6-3A40E9515523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38E5A6B-A326-6941-AECD-2AE5C3BFE371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63">
              <a:extLst>
                <a:ext uri="{FF2B5EF4-FFF2-40B4-BE49-F238E27FC236}">
                  <a16:creationId xmlns:a16="http://schemas.microsoft.com/office/drawing/2014/main" id="{BAE67AB7-0C1D-5248-BE3B-9E42612EACF2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Alice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63">
                  <a:extLst>
                    <a:ext uri="{FF2B5EF4-FFF2-40B4-BE49-F238E27FC236}">
                      <a16:creationId xmlns:a16="http://schemas.microsoft.com/office/drawing/2014/main" id="{8D0907FB-F630-3C4E-AB7C-D3F1C499B3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3" name="Rectangle 63">
                  <a:extLst>
                    <a:ext uri="{FF2B5EF4-FFF2-40B4-BE49-F238E27FC236}">
                      <a16:creationId xmlns:a16="http://schemas.microsoft.com/office/drawing/2014/main" id="{8D0907FB-F630-3C4E-AB7C-D3F1C499B3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blipFill>
                  <a:blip r:embed="rId6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7318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980728"/>
            <a:ext cx="855459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Idea: Signature Chains.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Alice starts with a secret signing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blipFill>
                <a:blip r:embed="rId3"/>
                <a:stretch>
                  <a:fillRect l="-1988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906" y="2187326"/>
                <a:ext cx="8554598" cy="275384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When signing a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Generate a new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𝑉𝐾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Produce signature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.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Remember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as well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06" y="2187326"/>
                <a:ext cx="8554598" cy="2753842"/>
              </a:xfrm>
              <a:prstGeom prst="rect">
                <a:avLst/>
              </a:prstGeom>
              <a:blipFill>
                <a:blip r:embed="rId4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/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CCEB82-2FDA-5444-A3EC-103C4AFE4186}"/>
              </a:ext>
            </a:extLst>
          </p:cNvPr>
          <p:cNvCxnSpPr>
            <a:stCxn id="2" idx="3"/>
          </p:cNvCxnSpPr>
          <p:nvPr/>
        </p:nvCxnSpPr>
        <p:spPr>
          <a:xfrm>
            <a:off x="1460143" y="5831686"/>
            <a:ext cx="8076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/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/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/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ED549AE-0D50-D94E-8688-5C56CC75352F}"/>
              </a:ext>
            </a:extLst>
          </p:cNvPr>
          <p:cNvGrpSpPr/>
          <p:nvPr/>
        </p:nvGrpSpPr>
        <p:grpSpPr>
          <a:xfrm>
            <a:off x="7126895" y="969431"/>
            <a:ext cx="1436200" cy="1923177"/>
            <a:chOff x="439281" y="332520"/>
            <a:chExt cx="1436200" cy="192317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4AD60-C703-134B-AB94-E57B3ABDBC8A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F32605-C38D-7341-92EF-9F7408EE4D57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003A0DE-7E83-5B4C-B0C1-5C909881082A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592A69D-B275-3449-859D-2FEB01C822C8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F891CD4-DA9D-C448-AA56-640043EE6FD6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F0E224-B35C-7F41-BA63-05DC41B28D22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01475B-61B3-4F49-A59A-C397AF2BB606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63">
              <a:extLst>
                <a:ext uri="{FF2B5EF4-FFF2-40B4-BE49-F238E27FC236}">
                  <a16:creationId xmlns:a16="http://schemas.microsoft.com/office/drawing/2014/main" id="{D3F5539D-14A9-504A-B88D-C574681003B3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Alice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63">
                  <a:extLst>
                    <a:ext uri="{FF2B5EF4-FFF2-40B4-BE49-F238E27FC236}">
                      <a16:creationId xmlns:a16="http://schemas.microsoft.com/office/drawing/2014/main" id="{537383CD-BE9E-D84C-8871-065A29D003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1" name="Rectangle 63">
                  <a:extLst>
                    <a:ext uri="{FF2B5EF4-FFF2-40B4-BE49-F238E27FC236}">
                      <a16:creationId xmlns:a16="http://schemas.microsoft.com/office/drawing/2014/main" id="{537383CD-BE9E-D84C-8871-065A29D003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blipFill>
                  <a:blip r:embed="rId9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Subtitle 1">
            <a:extLst>
              <a:ext uri="{FF2B5EF4-FFF2-40B4-BE49-F238E27FC236}">
                <a16:creationId xmlns:a16="http://schemas.microsoft.com/office/drawing/2014/main" id="{0E78A96F-29C6-B74B-96F3-8A70874B9B95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1: Stateful Many-time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44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Recall: Message Authentication Codes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4" name="Picture 1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42D980F-6DAD-2E4E-8E62-59ADCF3E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946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356190-2F9E-FC40-A87F-96A501C041B1}"/>
              </a:ext>
            </a:extLst>
          </p:cNvPr>
          <p:cNvCxnSpPr/>
          <p:nvPr/>
        </p:nvCxnSpPr>
        <p:spPr>
          <a:xfrm>
            <a:off x="2627784" y="2827422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1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C804773-0BBA-734C-909C-69E562479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136" y="226467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63">
            <a:extLst>
              <a:ext uri="{FF2B5EF4-FFF2-40B4-BE49-F238E27FC236}">
                <a16:creationId xmlns:a16="http://schemas.microsoft.com/office/drawing/2014/main" id="{56D9DA0C-BFB0-F44C-BBBB-E59997988C23}"/>
              </a:ext>
            </a:extLst>
          </p:cNvPr>
          <p:cNvSpPr txBox="1">
            <a:spLocks noChangeArrowheads="1"/>
          </p:cNvSpPr>
          <p:nvPr/>
        </p:nvSpPr>
        <p:spPr>
          <a:xfrm>
            <a:off x="1475656" y="3068960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2" name="Rectangle 63">
            <a:extLst>
              <a:ext uri="{FF2B5EF4-FFF2-40B4-BE49-F238E27FC236}">
                <a16:creationId xmlns:a16="http://schemas.microsoft.com/office/drawing/2014/main" id="{51FAEDBC-456E-1841-8B4F-664E1AF30759}"/>
              </a:ext>
            </a:extLst>
          </p:cNvPr>
          <p:cNvSpPr txBox="1">
            <a:spLocks noChangeArrowheads="1"/>
          </p:cNvSpPr>
          <p:nvPr/>
        </p:nvSpPr>
        <p:spPr>
          <a:xfrm>
            <a:off x="7092280" y="3140968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E795AF21-7A69-4E4B-BA59-5ADD3EA298EE}"/>
              </a:ext>
            </a:extLst>
          </p:cNvPr>
          <p:cNvSpPr/>
          <p:nvPr/>
        </p:nvSpPr>
        <p:spPr>
          <a:xfrm>
            <a:off x="1491122" y="1556792"/>
            <a:ext cx="914400" cy="61264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7E921A3-1303-5C45-B96E-3E8285AB444B}"/>
                  </a:ext>
                </a:extLst>
              </p:cNvPr>
              <p:cNvSpPr/>
              <p:nvPr/>
            </p:nvSpPr>
            <p:spPr>
              <a:xfrm>
                <a:off x="3511672" y="2305000"/>
                <a:ext cx="27702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𝑀𝐴𝐶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𝑠𝑘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7E921A3-1303-5C45-B96E-3E8285AB4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672" y="2305000"/>
                <a:ext cx="2770246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63">
            <a:extLst>
              <a:ext uri="{FF2B5EF4-FFF2-40B4-BE49-F238E27FC236}">
                <a16:creationId xmlns:a16="http://schemas.microsoft.com/office/drawing/2014/main" id="{9EF31E6F-0E03-E141-85FB-102269C00BC7}"/>
              </a:ext>
            </a:extLst>
          </p:cNvPr>
          <p:cNvSpPr txBox="1">
            <a:spLocks noChangeArrowheads="1"/>
          </p:cNvSpPr>
          <p:nvPr/>
        </p:nvSpPr>
        <p:spPr>
          <a:xfrm>
            <a:off x="914782" y="4895267"/>
            <a:ext cx="7848872" cy="9099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i="1" dirty="0">
                <a:ea typeface="American Typewriter" charset="0"/>
                <a:cs typeface="American Typewriter" charset="0"/>
              </a:rPr>
              <a:t>Authenticity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: Bob wants to ensure that th</a:t>
            </a:r>
            <a:r>
              <a:rPr lang="en-US" sz="2800" dirty="0">
                <a:ea typeface="American Typewriter" charset="0"/>
                <a:cs typeface="American Typewriter" charset="0"/>
              </a:rPr>
              <a:t>e message came from Alice. 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F6124AD3-92B4-0B48-A18B-819C619C3F06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5759363"/>
            <a:ext cx="8224101" cy="9099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Needs Bob and Alice to share a secret key beforehand.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8BA7EA8-3B73-1D48-9BBF-71A1135C4DAD}"/>
                  </a:ext>
                </a:extLst>
              </p:cNvPr>
              <p:cNvSpPr/>
              <p:nvPr/>
            </p:nvSpPr>
            <p:spPr>
              <a:xfrm>
                <a:off x="6300192" y="3968299"/>
                <a:ext cx="22278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Verify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𝑘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𝑡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8BA7EA8-3B73-1D48-9BBF-71A1135C4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968299"/>
                <a:ext cx="2227854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67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980728"/>
            <a:ext cx="855459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Idea: Signature Chains.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Alice starts with a secret signing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blipFill>
                <a:blip r:embed="rId3"/>
                <a:stretch>
                  <a:fillRect l="-1988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906" y="2187326"/>
                <a:ext cx="8770622" cy="275384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When signing </a:t>
                </a:r>
                <a:r>
                  <a:rPr lang="en-US" sz="2800" b="0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the next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Generate a new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Produce signature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lit/>
                      </m:rP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??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 </a:t>
                </a: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06" y="2187326"/>
                <a:ext cx="8770622" cy="2753842"/>
              </a:xfrm>
              <a:prstGeom prst="rect">
                <a:avLst/>
              </a:prstGeom>
              <a:blipFill>
                <a:blip r:embed="rId4"/>
                <a:stretch>
                  <a:fillRect l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/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CCEB82-2FDA-5444-A3EC-103C4AFE4186}"/>
              </a:ext>
            </a:extLst>
          </p:cNvPr>
          <p:cNvCxnSpPr>
            <a:stCxn id="2" idx="3"/>
          </p:cNvCxnSpPr>
          <p:nvPr/>
        </p:nvCxnSpPr>
        <p:spPr>
          <a:xfrm>
            <a:off x="1460143" y="5831686"/>
            <a:ext cx="8076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/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/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/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F093EB5C-66B8-1E40-B4F9-77BF096AF7EF}"/>
              </a:ext>
            </a:extLst>
          </p:cNvPr>
          <p:cNvGrpSpPr/>
          <p:nvPr/>
        </p:nvGrpSpPr>
        <p:grpSpPr>
          <a:xfrm>
            <a:off x="7126895" y="969431"/>
            <a:ext cx="1436200" cy="1923177"/>
            <a:chOff x="439281" y="332520"/>
            <a:chExt cx="1436200" cy="192317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3EA0BF7-3825-2444-96EF-506B024CBF9F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284AC70-0E68-C144-B915-56533A63CEEC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1018DCB-2D35-374A-A23D-AD160FE999AE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3C27650-CE30-8F42-B7F9-029E5AB02265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0C34056-7D4E-B846-A4D8-3187120775CA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A74135-16C5-FF41-9505-452EFEDB4A19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18D1A38-08FC-9B4F-90C4-25550352B19E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63">
              <a:extLst>
                <a:ext uri="{FF2B5EF4-FFF2-40B4-BE49-F238E27FC236}">
                  <a16:creationId xmlns:a16="http://schemas.microsoft.com/office/drawing/2014/main" id="{040C1115-3A60-F34D-B39D-0335448CCC3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Alice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63">
                  <a:extLst>
                    <a:ext uri="{FF2B5EF4-FFF2-40B4-BE49-F238E27FC236}">
                      <a16:creationId xmlns:a16="http://schemas.microsoft.com/office/drawing/2014/main" id="{6B52F65A-DE1E-0D4F-92CA-A2F79F00B5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42" name="Rectangle 63">
                  <a:extLst>
                    <a:ext uri="{FF2B5EF4-FFF2-40B4-BE49-F238E27FC236}">
                      <a16:creationId xmlns:a16="http://schemas.microsoft.com/office/drawing/2014/main" id="{6B52F65A-DE1E-0D4F-92CA-A2F79F00B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blipFill>
                  <a:blip r:embed="rId9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Subtitle 1">
            <a:extLst>
              <a:ext uri="{FF2B5EF4-FFF2-40B4-BE49-F238E27FC236}">
                <a16:creationId xmlns:a16="http://schemas.microsoft.com/office/drawing/2014/main" id="{40CF5754-37CF-4F47-A303-1745B256031E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1: Stateful Many-time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66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980728"/>
            <a:ext cx="855459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Idea: Signature Chains.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Alice starts with a secret signing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blipFill>
                <a:blip r:embed="rId3"/>
                <a:stretch>
                  <a:fillRect l="-1988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906" y="2187326"/>
                <a:ext cx="8770622" cy="275384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When signing </a:t>
                </a:r>
                <a:r>
                  <a:rPr lang="en-US" sz="2800" b="0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the next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Generate a new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Produce signature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lit/>
                      </m:rP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??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 </a:t>
                </a: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06" y="2187326"/>
                <a:ext cx="8770622" cy="2753842"/>
              </a:xfrm>
              <a:prstGeom prst="rect">
                <a:avLst/>
              </a:prstGeom>
              <a:blipFill>
                <a:blip r:embed="rId4"/>
                <a:stretch>
                  <a:fillRect l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/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CCEB82-2FDA-5444-A3EC-103C4AFE4186}"/>
              </a:ext>
            </a:extLst>
          </p:cNvPr>
          <p:cNvCxnSpPr>
            <a:stCxn id="2" idx="3"/>
          </p:cNvCxnSpPr>
          <p:nvPr/>
        </p:nvCxnSpPr>
        <p:spPr>
          <a:xfrm>
            <a:off x="1460143" y="5831686"/>
            <a:ext cx="8076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/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/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/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F093EB5C-66B8-1E40-B4F9-77BF096AF7EF}"/>
              </a:ext>
            </a:extLst>
          </p:cNvPr>
          <p:cNvGrpSpPr/>
          <p:nvPr/>
        </p:nvGrpSpPr>
        <p:grpSpPr>
          <a:xfrm>
            <a:off x="7126895" y="969431"/>
            <a:ext cx="1436200" cy="1923177"/>
            <a:chOff x="439281" y="332520"/>
            <a:chExt cx="1436200" cy="192317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3EA0BF7-3825-2444-96EF-506B024CBF9F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284AC70-0E68-C144-B915-56533A63CEEC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1018DCB-2D35-374A-A23D-AD160FE999AE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3C27650-CE30-8F42-B7F9-029E5AB02265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0C34056-7D4E-B846-A4D8-3187120775CA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A74135-16C5-FF41-9505-452EFEDB4A19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18D1A38-08FC-9B4F-90C4-25550352B19E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63">
              <a:extLst>
                <a:ext uri="{FF2B5EF4-FFF2-40B4-BE49-F238E27FC236}">
                  <a16:creationId xmlns:a16="http://schemas.microsoft.com/office/drawing/2014/main" id="{040C1115-3A60-F34D-B39D-0335448CCC3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Alice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63">
                  <a:extLst>
                    <a:ext uri="{FF2B5EF4-FFF2-40B4-BE49-F238E27FC236}">
                      <a16:creationId xmlns:a16="http://schemas.microsoft.com/office/drawing/2014/main" id="{6B52F65A-DE1E-0D4F-92CA-A2F79F00B5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42" name="Rectangle 63">
                  <a:extLst>
                    <a:ext uri="{FF2B5EF4-FFF2-40B4-BE49-F238E27FC236}">
                      <a16:creationId xmlns:a16="http://schemas.microsoft.com/office/drawing/2014/main" id="{6B52F65A-DE1E-0D4F-92CA-A2F79F00B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blipFill>
                  <a:blip r:embed="rId9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Subtitle 1">
            <a:extLst>
              <a:ext uri="{FF2B5EF4-FFF2-40B4-BE49-F238E27FC236}">
                <a16:creationId xmlns:a16="http://schemas.microsoft.com/office/drawing/2014/main" id="{40CF5754-37CF-4F47-A303-1745B256031E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1: Stateful Many-time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879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980728"/>
            <a:ext cx="855459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Idea: Signature Chains.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Alice starts with a secret signing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blipFill>
                <a:blip r:embed="rId3"/>
                <a:stretch>
                  <a:fillRect l="-1988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906" y="2187326"/>
                <a:ext cx="8770622" cy="275384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When signing </a:t>
                </a:r>
                <a:r>
                  <a:rPr lang="en-US" sz="2800" b="0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the next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Generate a new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Produce signature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lit/>
                      </m:rP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.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</a:t>
                </a: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06" y="2187326"/>
                <a:ext cx="8770622" cy="2753842"/>
              </a:xfrm>
              <a:prstGeom prst="rect">
                <a:avLst/>
              </a:prstGeom>
              <a:blipFill>
                <a:blip r:embed="rId4"/>
                <a:stretch>
                  <a:fillRect l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/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CCEB82-2FDA-5444-A3EC-103C4AFE4186}"/>
              </a:ext>
            </a:extLst>
          </p:cNvPr>
          <p:cNvCxnSpPr>
            <a:stCxn id="2" idx="3"/>
          </p:cNvCxnSpPr>
          <p:nvPr/>
        </p:nvCxnSpPr>
        <p:spPr>
          <a:xfrm>
            <a:off x="1460143" y="5831686"/>
            <a:ext cx="8076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/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/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/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DDCD456-8A87-7745-AE0A-D0879DE5E09F}"/>
              </a:ext>
            </a:extLst>
          </p:cNvPr>
          <p:cNvGrpSpPr/>
          <p:nvPr/>
        </p:nvGrpSpPr>
        <p:grpSpPr>
          <a:xfrm>
            <a:off x="2988256" y="5136040"/>
            <a:ext cx="1614936" cy="949998"/>
            <a:chOff x="2988256" y="5136040"/>
            <a:chExt cx="1614936" cy="94999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DC4E0FB-8E72-8F48-8BE9-E4BFBCC1A997}"/>
                </a:ext>
              </a:extLst>
            </p:cNvPr>
            <p:cNvCxnSpPr/>
            <p:nvPr/>
          </p:nvCxnSpPr>
          <p:spPr>
            <a:xfrm>
              <a:off x="2988256" y="58313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6F19024-418B-F945-99E2-63539F9D4F92}"/>
                    </a:ext>
                  </a:extLst>
                </p:cNvPr>
                <p:cNvSpPr/>
                <p:nvPr/>
              </p:nvSpPr>
              <p:spPr>
                <a:xfrm>
                  <a:off x="3723849" y="55628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6F19024-418B-F945-99E2-63539F9D4F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3849" y="5562818"/>
                  <a:ext cx="879343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85E8054-6F73-1248-B612-CC6772AAFD15}"/>
                    </a:ext>
                  </a:extLst>
                </p:cNvPr>
                <p:cNvSpPr/>
                <p:nvPr/>
              </p:nvSpPr>
              <p:spPr>
                <a:xfrm>
                  <a:off x="3723849" y="5136040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85E8054-6F73-1248-B612-CC6772AAFD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3849" y="5136040"/>
                  <a:ext cx="734945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C95CB3D-F027-B543-88BE-D056CBA19275}"/>
                    </a:ext>
                  </a:extLst>
                </p:cNvPr>
                <p:cNvSpPr/>
                <p:nvPr/>
              </p:nvSpPr>
              <p:spPr>
                <a:xfrm>
                  <a:off x="3113104" y="53008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C95CB3D-F027-B543-88BE-D056CBA192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3104" y="5300846"/>
                  <a:ext cx="619016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95B7760-E324-E741-B340-6719B9584B3D}"/>
              </a:ext>
            </a:extLst>
          </p:cNvPr>
          <p:cNvGrpSpPr/>
          <p:nvPr/>
        </p:nvGrpSpPr>
        <p:grpSpPr>
          <a:xfrm>
            <a:off x="4603192" y="5136040"/>
            <a:ext cx="1614936" cy="949998"/>
            <a:chOff x="3140656" y="5288440"/>
            <a:chExt cx="1614936" cy="949998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7348FE1-642F-D442-85E5-EFA0A1AB948B}"/>
                </a:ext>
              </a:extLst>
            </p:cNvPr>
            <p:cNvCxnSpPr/>
            <p:nvPr/>
          </p:nvCxnSpPr>
          <p:spPr>
            <a:xfrm>
              <a:off x="3140656" y="59837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428A66B-0B37-104E-BDCD-1592D5791096}"/>
                    </a:ext>
                  </a:extLst>
                </p:cNvPr>
                <p:cNvSpPr/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428A66B-0B37-104E-BDCD-1592D57910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085D710-BEC2-D149-821D-DD0DC0EA97B4}"/>
                    </a:ext>
                  </a:extLst>
                </p:cNvPr>
                <p:cNvSpPr/>
                <p:nvPr/>
              </p:nvSpPr>
              <p:spPr>
                <a:xfrm>
                  <a:off x="3876249" y="5288440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085D710-BEC2-D149-821D-DD0DC0EA97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288440"/>
                  <a:ext cx="734945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5977F2A-B7FD-BB41-942F-AFEB3AE4E253}"/>
                    </a:ext>
                  </a:extLst>
                </p:cNvPr>
                <p:cNvSpPr/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5977F2A-B7FD-BB41-942F-AFEB3AE4E2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08578B-C63B-EB4F-9AEB-3FF7FD0D1839}"/>
              </a:ext>
            </a:extLst>
          </p:cNvPr>
          <p:cNvGrpSpPr/>
          <p:nvPr/>
        </p:nvGrpSpPr>
        <p:grpSpPr>
          <a:xfrm>
            <a:off x="6192738" y="5095077"/>
            <a:ext cx="1614936" cy="949998"/>
            <a:chOff x="3140656" y="5288440"/>
            <a:chExt cx="1614936" cy="949998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117482E-EB9F-2343-99AF-071B5CA31905}"/>
                </a:ext>
              </a:extLst>
            </p:cNvPr>
            <p:cNvCxnSpPr/>
            <p:nvPr/>
          </p:nvCxnSpPr>
          <p:spPr>
            <a:xfrm>
              <a:off x="3140656" y="59837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C4A9A00-3965-3740-B3D7-53876ECA1688}"/>
                    </a:ext>
                  </a:extLst>
                </p:cNvPr>
                <p:cNvSpPr/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C4A9A00-3965-3740-B3D7-53876ECA16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E236971-D3D7-0240-AB19-0B07A9EB4657}"/>
                    </a:ext>
                  </a:extLst>
                </p:cNvPr>
                <p:cNvSpPr/>
                <p:nvPr/>
              </p:nvSpPr>
              <p:spPr>
                <a:xfrm>
                  <a:off x="3876249" y="5288440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E236971-D3D7-0240-AB19-0B07A9EB4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288440"/>
                  <a:ext cx="734945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C1F075E-E014-4948-9E13-1E2AC11C65D4}"/>
                    </a:ext>
                  </a:extLst>
                </p:cNvPr>
                <p:cNvSpPr/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C1F075E-E014-4948-9E13-1E2AC11C65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1452E1D-07B9-E84A-9992-35CC2879C3BF}"/>
                  </a:ext>
                </a:extLst>
              </p:cNvPr>
              <p:cNvSpPr/>
              <p:nvPr/>
            </p:nvSpPr>
            <p:spPr>
              <a:xfrm>
                <a:off x="7802610" y="5373216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1452E1D-07B9-E84A-9992-35CC2879C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610" y="5373216"/>
                <a:ext cx="535723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F093EB5C-66B8-1E40-B4F9-77BF096AF7EF}"/>
              </a:ext>
            </a:extLst>
          </p:cNvPr>
          <p:cNvGrpSpPr/>
          <p:nvPr/>
        </p:nvGrpSpPr>
        <p:grpSpPr>
          <a:xfrm>
            <a:off x="7126895" y="969431"/>
            <a:ext cx="1436200" cy="1923177"/>
            <a:chOff x="439281" y="332520"/>
            <a:chExt cx="1436200" cy="192317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3EA0BF7-3825-2444-96EF-506B024CBF9F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284AC70-0E68-C144-B915-56533A63CEEC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1018DCB-2D35-374A-A23D-AD160FE999AE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3C27650-CE30-8F42-B7F9-029E5AB02265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0C34056-7D4E-B846-A4D8-3187120775CA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A74135-16C5-FF41-9505-452EFEDB4A19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18D1A38-08FC-9B4F-90C4-25550352B19E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63">
              <a:extLst>
                <a:ext uri="{FF2B5EF4-FFF2-40B4-BE49-F238E27FC236}">
                  <a16:creationId xmlns:a16="http://schemas.microsoft.com/office/drawing/2014/main" id="{040C1115-3A60-F34D-B39D-0335448CCC3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Alice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63">
                  <a:extLst>
                    <a:ext uri="{FF2B5EF4-FFF2-40B4-BE49-F238E27FC236}">
                      <a16:creationId xmlns:a16="http://schemas.microsoft.com/office/drawing/2014/main" id="{6B52F65A-DE1E-0D4F-92CA-A2F79F00B5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42" name="Rectangle 63">
                  <a:extLst>
                    <a:ext uri="{FF2B5EF4-FFF2-40B4-BE49-F238E27FC236}">
                      <a16:creationId xmlns:a16="http://schemas.microsoft.com/office/drawing/2014/main" id="{6B52F65A-DE1E-0D4F-92CA-A2F79F00B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blipFill>
                  <a:blip r:embed="rId19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Subtitle 1">
            <a:extLst>
              <a:ext uri="{FF2B5EF4-FFF2-40B4-BE49-F238E27FC236}">
                <a16:creationId xmlns:a16="http://schemas.microsoft.com/office/drawing/2014/main" id="{1397A56F-0E70-DB4E-89CA-E1785A847BC2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1: Stateful Many-time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718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980728"/>
            <a:ext cx="855459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Idea: Signature Chains.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Alice starts with a secret signing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blipFill>
                <a:blip r:embed="rId3"/>
                <a:stretch>
                  <a:fillRect l="-1988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906" y="2187326"/>
                <a:ext cx="8770622" cy="275384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When signing </a:t>
                </a:r>
                <a:r>
                  <a:rPr lang="en-US" sz="2800" b="0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the next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Generate a new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Produce signature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lit/>
                      </m:rP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.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(additionally) remember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||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as well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06" y="2187326"/>
                <a:ext cx="8770622" cy="2753842"/>
              </a:xfrm>
              <a:prstGeom prst="rect">
                <a:avLst/>
              </a:prstGeom>
              <a:blipFill>
                <a:blip r:embed="rId4"/>
                <a:stretch>
                  <a:fillRect l="-1445" r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/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CCEB82-2FDA-5444-A3EC-103C4AFE4186}"/>
              </a:ext>
            </a:extLst>
          </p:cNvPr>
          <p:cNvCxnSpPr>
            <a:stCxn id="2" idx="3"/>
          </p:cNvCxnSpPr>
          <p:nvPr/>
        </p:nvCxnSpPr>
        <p:spPr>
          <a:xfrm>
            <a:off x="1460143" y="5831686"/>
            <a:ext cx="8076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/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/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/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DDCD456-8A87-7745-AE0A-D0879DE5E09F}"/>
              </a:ext>
            </a:extLst>
          </p:cNvPr>
          <p:cNvGrpSpPr/>
          <p:nvPr/>
        </p:nvGrpSpPr>
        <p:grpSpPr>
          <a:xfrm>
            <a:off x="2988256" y="5136040"/>
            <a:ext cx="1614936" cy="949998"/>
            <a:chOff x="2988256" y="5136040"/>
            <a:chExt cx="1614936" cy="94999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DC4E0FB-8E72-8F48-8BE9-E4BFBCC1A997}"/>
                </a:ext>
              </a:extLst>
            </p:cNvPr>
            <p:cNvCxnSpPr/>
            <p:nvPr/>
          </p:nvCxnSpPr>
          <p:spPr>
            <a:xfrm>
              <a:off x="2988256" y="58313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6F19024-418B-F945-99E2-63539F9D4F92}"/>
                    </a:ext>
                  </a:extLst>
                </p:cNvPr>
                <p:cNvSpPr/>
                <p:nvPr/>
              </p:nvSpPr>
              <p:spPr>
                <a:xfrm>
                  <a:off x="3723849" y="55628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6F19024-418B-F945-99E2-63539F9D4F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3849" y="5562818"/>
                  <a:ext cx="879343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85E8054-6F73-1248-B612-CC6772AAFD15}"/>
                    </a:ext>
                  </a:extLst>
                </p:cNvPr>
                <p:cNvSpPr/>
                <p:nvPr/>
              </p:nvSpPr>
              <p:spPr>
                <a:xfrm>
                  <a:off x="3723849" y="5136040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85E8054-6F73-1248-B612-CC6772AAFD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3849" y="5136040"/>
                  <a:ext cx="734945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C95CB3D-F027-B543-88BE-D056CBA19275}"/>
                    </a:ext>
                  </a:extLst>
                </p:cNvPr>
                <p:cNvSpPr/>
                <p:nvPr/>
              </p:nvSpPr>
              <p:spPr>
                <a:xfrm>
                  <a:off x="3113104" y="53008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C95CB3D-F027-B543-88BE-D056CBA192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3104" y="5300846"/>
                  <a:ext cx="619016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95B7760-E324-E741-B340-6719B9584B3D}"/>
              </a:ext>
            </a:extLst>
          </p:cNvPr>
          <p:cNvGrpSpPr/>
          <p:nvPr/>
        </p:nvGrpSpPr>
        <p:grpSpPr>
          <a:xfrm>
            <a:off x="4603192" y="5136040"/>
            <a:ext cx="1614936" cy="949998"/>
            <a:chOff x="3140656" y="5288440"/>
            <a:chExt cx="1614936" cy="949998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7348FE1-642F-D442-85E5-EFA0A1AB948B}"/>
                </a:ext>
              </a:extLst>
            </p:cNvPr>
            <p:cNvCxnSpPr/>
            <p:nvPr/>
          </p:nvCxnSpPr>
          <p:spPr>
            <a:xfrm>
              <a:off x="3140656" y="59837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428A66B-0B37-104E-BDCD-1592D5791096}"/>
                    </a:ext>
                  </a:extLst>
                </p:cNvPr>
                <p:cNvSpPr/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428A66B-0B37-104E-BDCD-1592D57910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085D710-BEC2-D149-821D-DD0DC0EA97B4}"/>
                    </a:ext>
                  </a:extLst>
                </p:cNvPr>
                <p:cNvSpPr/>
                <p:nvPr/>
              </p:nvSpPr>
              <p:spPr>
                <a:xfrm>
                  <a:off x="3876249" y="5288440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085D710-BEC2-D149-821D-DD0DC0EA97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288440"/>
                  <a:ext cx="734945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5977F2A-B7FD-BB41-942F-AFEB3AE4E253}"/>
                    </a:ext>
                  </a:extLst>
                </p:cNvPr>
                <p:cNvSpPr/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5977F2A-B7FD-BB41-942F-AFEB3AE4E2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08578B-C63B-EB4F-9AEB-3FF7FD0D1839}"/>
              </a:ext>
            </a:extLst>
          </p:cNvPr>
          <p:cNvGrpSpPr/>
          <p:nvPr/>
        </p:nvGrpSpPr>
        <p:grpSpPr>
          <a:xfrm>
            <a:off x="6192738" y="5095077"/>
            <a:ext cx="1614936" cy="949998"/>
            <a:chOff x="3140656" y="5288440"/>
            <a:chExt cx="1614936" cy="949998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117482E-EB9F-2343-99AF-071B5CA31905}"/>
                </a:ext>
              </a:extLst>
            </p:cNvPr>
            <p:cNvCxnSpPr/>
            <p:nvPr/>
          </p:nvCxnSpPr>
          <p:spPr>
            <a:xfrm>
              <a:off x="3140656" y="59837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C4A9A00-3965-3740-B3D7-53876ECA1688}"/>
                    </a:ext>
                  </a:extLst>
                </p:cNvPr>
                <p:cNvSpPr/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C4A9A00-3965-3740-B3D7-53876ECA16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E236971-D3D7-0240-AB19-0B07A9EB4657}"/>
                    </a:ext>
                  </a:extLst>
                </p:cNvPr>
                <p:cNvSpPr/>
                <p:nvPr/>
              </p:nvSpPr>
              <p:spPr>
                <a:xfrm>
                  <a:off x="3876249" y="5288440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E236971-D3D7-0240-AB19-0B07A9EB4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288440"/>
                  <a:ext cx="734945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C1F075E-E014-4948-9E13-1E2AC11C65D4}"/>
                    </a:ext>
                  </a:extLst>
                </p:cNvPr>
                <p:cNvSpPr/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C1F075E-E014-4948-9E13-1E2AC11C65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1452E1D-07B9-E84A-9992-35CC2879C3BF}"/>
                  </a:ext>
                </a:extLst>
              </p:cNvPr>
              <p:cNvSpPr/>
              <p:nvPr/>
            </p:nvSpPr>
            <p:spPr>
              <a:xfrm>
                <a:off x="7802610" y="5373216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1452E1D-07B9-E84A-9992-35CC2879C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610" y="5373216"/>
                <a:ext cx="535723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F093EB5C-66B8-1E40-B4F9-77BF096AF7EF}"/>
              </a:ext>
            </a:extLst>
          </p:cNvPr>
          <p:cNvGrpSpPr/>
          <p:nvPr/>
        </p:nvGrpSpPr>
        <p:grpSpPr>
          <a:xfrm>
            <a:off x="7126895" y="969431"/>
            <a:ext cx="1436200" cy="1923177"/>
            <a:chOff x="439281" y="332520"/>
            <a:chExt cx="1436200" cy="192317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3EA0BF7-3825-2444-96EF-506B024CBF9F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284AC70-0E68-C144-B915-56533A63CEEC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1018DCB-2D35-374A-A23D-AD160FE999AE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3C27650-CE30-8F42-B7F9-029E5AB02265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0C34056-7D4E-B846-A4D8-3187120775CA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A74135-16C5-FF41-9505-452EFEDB4A19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18D1A38-08FC-9B4F-90C4-25550352B19E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63">
              <a:extLst>
                <a:ext uri="{FF2B5EF4-FFF2-40B4-BE49-F238E27FC236}">
                  <a16:creationId xmlns:a16="http://schemas.microsoft.com/office/drawing/2014/main" id="{040C1115-3A60-F34D-B39D-0335448CCC3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Alice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63">
                  <a:extLst>
                    <a:ext uri="{FF2B5EF4-FFF2-40B4-BE49-F238E27FC236}">
                      <a16:creationId xmlns:a16="http://schemas.microsoft.com/office/drawing/2014/main" id="{6B52F65A-DE1E-0D4F-92CA-A2F79F00B5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42" name="Rectangle 63">
                  <a:extLst>
                    <a:ext uri="{FF2B5EF4-FFF2-40B4-BE49-F238E27FC236}">
                      <a16:creationId xmlns:a16="http://schemas.microsoft.com/office/drawing/2014/main" id="{6B52F65A-DE1E-0D4F-92CA-A2F79F00B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blipFill>
                  <a:blip r:embed="rId19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Subtitle 1">
            <a:extLst>
              <a:ext uri="{FF2B5EF4-FFF2-40B4-BE49-F238E27FC236}">
                <a16:creationId xmlns:a16="http://schemas.microsoft.com/office/drawing/2014/main" id="{AA9A5F47-412C-CA43-A75C-8FEC6F66DF03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1: Stateful Many-time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358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37E7D-4323-57F2-53A0-2FE3FE8CD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3">
            <a:extLst>
              <a:ext uri="{FF2B5EF4-FFF2-40B4-BE49-F238E27FC236}">
                <a16:creationId xmlns:a16="http://schemas.microsoft.com/office/drawing/2014/main" id="{BA36AFC7-C153-3B9D-A7EA-D18DA97DCE9C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980728"/>
            <a:ext cx="855459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Idea: Signature Chains.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43" name="Subtitle 1">
            <a:extLst>
              <a:ext uri="{FF2B5EF4-FFF2-40B4-BE49-F238E27FC236}">
                <a16:creationId xmlns:a16="http://schemas.microsoft.com/office/drawing/2014/main" id="{D1D3EF4F-BC1E-E5DA-1FB9-02738F6A7827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1: Stateful Many-time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D99C543F-A94B-682D-2636-64322CD02303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700808"/>
            <a:ext cx="636927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Two major problems: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030412DC-BB85-27E9-3091-6698DBBC929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98448" y="2259333"/>
                <a:ext cx="8770622" cy="124167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1. </a:t>
                </a:r>
                <a:r>
                  <a:rPr lang="en-US" sz="2800" b="0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Alice is </a:t>
                </a:r>
                <a:r>
                  <a:rPr lang="en-US" sz="2800" b="0" i="1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stateful</a:t>
                </a:r>
                <a:r>
                  <a:rPr lang="en-US" sz="2800" b="0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: </a:t>
                </a:r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Alice needs to remember a whole lot of things,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information after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𝑇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steps.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030412DC-BB85-27E9-3091-6698DBBC9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48" y="2259333"/>
                <a:ext cx="8770622" cy="1241673"/>
              </a:xfrm>
              <a:prstGeom prst="rect">
                <a:avLst/>
              </a:prstGeom>
              <a:blipFill>
                <a:blip r:embed="rId3"/>
                <a:stretch>
                  <a:fillRect l="-1459" r="-69" b="-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7AFAC7B4-250E-E072-E157-63399AC228E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84094" y="3356992"/>
                <a:ext cx="8770622" cy="124167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2</a:t>
                </a:r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. </a:t>
                </a:r>
                <a:r>
                  <a:rPr lang="en-US" sz="2800" b="0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The </a:t>
                </a:r>
                <a:r>
                  <a:rPr lang="en-US" sz="2800" b="0" i="1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signatures grow</a:t>
                </a:r>
                <a:r>
                  <a:rPr lang="en-US" sz="2800" b="0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: </a:t>
                </a:r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Length of the signature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𝑇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-</a:t>
                </a:r>
                <a:r>
                  <a:rPr lang="en-US" sz="2800" b="0" dirty="0" err="1">
                    <a:ea typeface="American Typewriter" charset="0"/>
                    <a:cs typeface="American Typewriter" charset="0"/>
                  </a:rPr>
                  <a:t>th</a:t>
                </a:r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message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7AFAC7B4-250E-E072-E157-63399AC22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94" y="3356992"/>
                <a:ext cx="8770622" cy="1241673"/>
              </a:xfrm>
              <a:prstGeom prst="rect">
                <a:avLst/>
              </a:prstGeom>
              <a:blipFill>
                <a:blip r:embed="rId4"/>
                <a:stretch>
                  <a:fillRect l="-1460" b="-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3C999B6-7822-5948-F7BC-83826937F57E}"/>
                  </a:ext>
                </a:extLst>
              </p:cNvPr>
              <p:cNvSpPr/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3C999B6-7822-5948-F7BC-83826937F5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143B90A-6379-B091-2FA2-9438B2060383}"/>
              </a:ext>
            </a:extLst>
          </p:cNvPr>
          <p:cNvCxnSpPr>
            <a:stCxn id="20" idx="3"/>
          </p:cNvCxnSpPr>
          <p:nvPr/>
        </p:nvCxnSpPr>
        <p:spPr>
          <a:xfrm>
            <a:off x="1460143" y="5831686"/>
            <a:ext cx="8076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889053B-97EB-DD73-2181-E1A7F2FDB2E6}"/>
                  </a:ext>
                </a:extLst>
              </p:cNvPr>
              <p:cNvSpPr/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889053B-97EB-DD73-2181-E1A7F2FDB2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673308D-A76F-589A-7EEE-893FB4396CA2}"/>
                  </a:ext>
                </a:extLst>
              </p:cNvPr>
              <p:cNvSpPr/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673308D-A76F-589A-7EEE-893FB4396C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DFE70A1-062A-1F75-49FF-BF54E69E702F}"/>
                  </a:ext>
                </a:extLst>
              </p:cNvPr>
              <p:cNvSpPr/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DFE70A1-062A-1F75-49FF-BF54E69E7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9E4E4C8D-521B-9647-FF3C-37ACED4F202A}"/>
              </a:ext>
            </a:extLst>
          </p:cNvPr>
          <p:cNvGrpSpPr/>
          <p:nvPr/>
        </p:nvGrpSpPr>
        <p:grpSpPr>
          <a:xfrm>
            <a:off x="2988256" y="5136040"/>
            <a:ext cx="1614936" cy="949998"/>
            <a:chOff x="2988256" y="5136040"/>
            <a:chExt cx="1614936" cy="949998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8AA9FB8-7BFF-EA5F-DB79-382B1B53D80E}"/>
                </a:ext>
              </a:extLst>
            </p:cNvPr>
            <p:cNvCxnSpPr/>
            <p:nvPr/>
          </p:nvCxnSpPr>
          <p:spPr>
            <a:xfrm>
              <a:off x="2988256" y="58313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451E5411-5EEE-A8E3-01D3-3C1EA7ACFEAD}"/>
                    </a:ext>
                  </a:extLst>
                </p:cNvPr>
                <p:cNvSpPr/>
                <p:nvPr/>
              </p:nvSpPr>
              <p:spPr>
                <a:xfrm>
                  <a:off x="3723849" y="55628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6F19024-418B-F945-99E2-63539F9D4F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3849" y="5562818"/>
                  <a:ext cx="879343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5FCACCA4-4A59-B981-259A-BC14A5E1FCEF}"/>
                    </a:ext>
                  </a:extLst>
                </p:cNvPr>
                <p:cNvSpPr/>
                <p:nvPr/>
              </p:nvSpPr>
              <p:spPr>
                <a:xfrm>
                  <a:off x="3723849" y="5136040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85E8054-6F73-1248-B612-CC6772AAFD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3849" y="5136040"/>
                  <a:ext cx="734945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0F74F2B7-B60C-BD7A-2F37-0309C14C00E6}"/>
                    </a:ext>
                  </a:extLst>
                </p:cNvPr>
                <p:cNvSpPr/>
                <p:nvPr/>
              </p:nvSpPr>
              <p:spPr>
                <a:xfrm>
                  <a:off x="3113104" y="53008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C95CB3D-F027-B543-88BE-D056CBA192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3104" y="5300846"/>
                  <a:ext cx="619016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8A3735B-9E64-0037-6CC0-0BA349DE3D10}"/>
              </a:ext>
            </a:extLst>
          </p:cNvPr>
          <p:cNvGrpSpPr/>
          <p:nvPr/>
        </p:nvGrpSpPr>
        <p:grpSpPr>
          <a:xfrm>
            <a:off x="4603192" y="5136040"/>
            <a:ext cx="1614936" cy="949998"/>
            <a:chOff x="3140656" y="5288440"/>
            <a:chExt cx="1614936" cy="949998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E3B440E-34D1-91AC-E0FC-E95F7E4F7A19}"/>
                </a:ext>
              </a:extLst>
            </p:cNvPr>
            <p:cNvCxnSpPr/>
            <p:nvPr/>
          </p:nvCxnSpPr>
          <p:spPr>
            <a:xfrm>
              <a:off x="3140656" y="59837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6906AEA-F036-E638-6C58-1A0CA88ACA9D}"/>
                    </a:ext>
                  </a:extLst>
                </p:cNvPr>
                <p:cNvSpPr/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428A66B-0B37-104E-BDCD-1592D57910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400B4B3-A782-CB36-B820-0E4F6B796D3F}"/>
                    </a:ext>
                  </a:extLst>
                </p:cNvPr>
                <p:cNvSpPr/>
                <p:nvPr/>
              </p:nvSpPr>
              <p:spPr>
                <a:xfrm>
                  <a:off x="3876249" y="5288440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085D710-BEC2-D149-821D-DD0DC0EA97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288440"/>
                  <a:ext cx="734945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102A88FB-AB48-B24E-56D8-2AAC6B105323}"/>
                    </a:ext>
                  </a:extLst>
                </p:cNvPr>
                <p:cNvSpPr/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5977F2A-B7FD-BB41-942F-AFEB3AE4E2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C8A9598-CCC3-517A-F3AB-E5442CAE3A10}"/>
              </a:ext>
            </a:extLst>
          </p:cNvPr>
          <p:cNvGrpSpPr/>
          <p:nvPr/>
        </p:nvGrpSpPr>
        <p:grpSpPr>
          <a:xfrm>
            <a:off x="6192738" y="5095077"/>
            <a:ext cx="1614936" cy="949998"/>
            <a:chOff x="3140656" y="5288440"/>
            <a:chExt cx="1614936" cy="949998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C9941ED6-6B46-3FD4-9F18-5E73F4A119E6}"/>
                </a:ext>
              </a:extLst>
            </p:cNvPr>
            <p:cNvCxnSpPr/>
            <p:nvPr/>
          </p:nvCxnSpPr>
          <p:spPr>
            <a:xfrm>
              <a:off x="3140656" y="59837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AE1EC4E-6CBA-2FBF-9F23-D42B39E2D929}"/>
                    </a:ext>
                  </a:extLst>
                </p:cNvPr>
                <p:cNvSpPr/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C4A9A00-3965-3740-B3D7-53876ECA16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9FCF5C8-F6F8-600F-CE5A-521AC69CAAC5}"/>
                    </a:ext>
                  </a:extLst>
                </p:cNvPr>
                <p:cNvSpPr/>
                <p:nvPr/>
              </p:nvSpPr>
              <p:spPr>
                <a:xfrm>
                  <a:off x="3876249" y="5288440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E236971-D3D7-0240-AB19-0B07A9EB4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288440"/>
                  <a:ext cx="734945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A595F0EB-3F85-1D1E-4055-32D792437EEF}"/>
                    </a:ext>
                  </a:extLst>
                </p:cNvPr>
                <p:cNvSpPr/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C1F075E-E014-4948-9E13-1E2AC11C65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F60C85A-B8D8-C234-9F0B-77EBF94DE1BA}"/>
                  </a:ext>
                </a:extLst>
              </p:cNvPr>
              <p:cNvSpPr/>
              <p:nvPr/>
            </p:nvSpPr>
            <p:spPr>
              <a:xfrm>
                <a:off x="7802610" y="5373216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F60C85A-B8D8-C234-9F0B-77EBF94DE1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610" y="5373216"/>
                <a:ext cx="535723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42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(Many-time) Signature Scheme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836712"/>
            <a:ext cx="468052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In four+ steps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E1C63364-CBAC-4B46-B938-A8D9A978D5B4}"/>
              </a:ext>
            </a:extLst>
          </p:cNvPr>
          <p:cNvSpPr txBox="1">
            <a:spLocks noChangeArrowheads="1"/>
          </p:cNvSpPr>
          <p:nvPr/>
        </p:nvSpPr>
        <p:spPr>
          <a:xfrm>
            <a:off x="362127" y="2348880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2. How to Shrink the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Trees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0C3809BB-DCEC-3440-9188-AD4EF65161AD}"/>
              </a:ext>
            </a:extLst>
          </p:cNvPr>
          <p:cNvSpPr txBox="1">
            <a:spLocks noChangeArrowheads="1"/>
          </p:cNvSpPr>
          <p:nvPr/>
        </p:nvSpPr>
        <p:spPr>
          <a:xfrm>
            <a:off x="337882" y="1646336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</a:t>
            </a:r>
            <a:r>
              <a:rPr lang="en-US" sz="2800" dirty="0">
                <a:ea typeface="American Typewriter" charset="0"/>
                <a:cs typeface="American Typewriter" charset="0"/>
              </a:rPr>
              <a:t>1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. Stateful, Growing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Chains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86B2AAC-EB22-3E43-B14A-4F7F00A3D84A}"/>
                  </a:ext>
                </a:extLst>
              </p:cNvPr>
              <p:cNvSpPr/>
              <p:nvPr/>
            </p:nvSpPr>
            <p:spPr>
              <a:xfrm>
                <a:off x="4456536" y="1022186"/>
                <a:ext cx="8793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86B2AAC-EB22-3E43-B14A-4F7F00A3D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536" y="1022186"/>
                <a:ext cx="87934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8E79EBC8-B336-8144-B2BC-E499758E4D2F}"/>
              </a:ext>
            </a:extLst>
          </p:cNvPr>
          <p:cNvGrpSpPr/>
          <p:nvPr/>
        </p:nvGrpSpPr>
        <p:grpSpPr>
          <a:xfrm>
            <a:off x="150162" y="157992"/>
            <a:ext cx="1436200" cy="1923177"/>
            <a:chOff x="439281" y="332520"/>
            <a:chExt cx="1436200" cy="192317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AC2AB09-D390-234E-BE49-1F6A97501A82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DBA6E32-52BF-9A4A-96FE-BEC95016516C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5782BB3-58EA-B046-930A-B4C1E1399337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8AEAF93-8F06-1F48-9138-F24E9D9AA34F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A500820-7202-6048-8018-501EEAB81AA1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52B9C0F-7868-1443-B0F1-08EFFC4F1BA9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322BBD7-C826-374D-AEA7-106691C4FBCB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63">
              <a:extLst>
                <a:ext uri="{FF2B5EF4-FFF2-40B4-BE49-F238E27FC236}">
                  <a16:creationId xmlns:a16="http://schemas.microsoft.com/office/drawing/2014/main" id="{D534F272-D216-AA43-A692-C0B11D5B3CF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Alice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63">
                  <a:extLst>
                    <a:ext uri="{FF2B5EF4-FFF2-40B4-BE49-F238E27FC236}">
                      <a16:creationId xmlns:a16="http://schemas.microsoft.com/office/drawing/2014/main" id="{086A7C59-7ACE-1243-8DCD-12D0277026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97" name="Rectangle 63">
                  <a:extLst>
                    <a:ext uri="{FF2B5EF4-FFF2-40B4-BE49-F238E27FC236}">
                      <a16:creationId xmlns:a16="http://schemas.microsoft.com/office/drawing/2014/main" id="{086A7C59-7ACE-1243-8DCD-12D027702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blipFill>
                  <a:blip r:embed="rId4"/>
                  <a:stretch>
                    <a:fillRect b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8163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63">
                <a:extLst>
                  <a:ext uri="{FF2B5EF4-FFF2-40B4-BE49-F238E27FC236}">
                    <a16:creationId xmlns:a16="http://schemas.microsoft.com/office/drawing/2014/main" id="{99BE868D-1EC7-E446-8C18-CD632032A29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5085184"/>
                <a:ext cx="8770622" cy="124167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Alice (the </a:t>
                </a:r>
                <a:r>
                  <a:rPr lang="en-US" sz="2800" i="1" dirty="0">
                    <a:latin typeface="+mn-lt"/>
                    <a:ea typeface="American Typewriter" charset="0"/>
                    <a:cs typeface="American Typewriter" charset="0"/>
                  </a:rPr>
                  <a:t>stateful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signer) computes many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𝑉𝐾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pairs and arranges them in a tree of depth = sec. param.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𝜆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6" name="Rectangle 63">
                <a:extLst>
                  <a:ext uri="{FF2B5EF4-FFF2-40B4-BE49-F238E27FC236}">
                    <a16:creationId xmlns:a16="http://schemas.microsoft.com/office/drawing/2014/main" id="{99BE868D-1EC7-E446-8C18-CD632032A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085184"/>
                <a:ext cx="8770622" cy="1241673"/>
              </a:xfrm>
              <a:prstGeom prst="rect">
                <a:avLst/>
              </a:prstGeom>
              <a:blipFill>
                <a:blip r:embed="rId18"/>
                <a:stretch>
                  <a:fillRect l="-1445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8E79EBC8-B336-8144-B2BC-E499758E4D2F}"/>
              </a:ext>
            </a:extLst>
          </p:cNvPr>
          <p:cNvGrpSpPr/>
          <p:nvPr/>
        </p:nvGrpSpPr>
        <p:grpSpPr>
          <a:xfrm>
            <a:off x="150162" y="157992"/>
            <a:ext cx="1436200" cy="1923177"/>
            <a:chOff x="439281" y="332520"/>
            <a:chExt cx="1436200" cy="192317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AC2AB09-D390-234E-BE49-1F6A97501A82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DBA6E32-52BF-9A4A-96FE-BEC95016516C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5782BB3-58EA-B046-930A-B4C1E1399337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8AEAF93-8F06-1F48-9138-F24E9D9AA34F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A500820-7202-6048-8018-501EEAB81AA1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52B9C0F-7868-1443-B0F1-08EFFC4F1BA9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322BBD7-C826-374D-AEA7-106691C4FBCB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63">
              <a:extLst>
                <a:ext uri="{FF2B5EF4-FFF2-40B4-BE49-F238E27FC236}">
                  <a16:creationId xmlns:a16="http://schemas.microsoft.com/office/drawing/2014/main" id="{D534F272-D216-AA43-A692-C0B11D5B3CF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Alice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63">
                  <a:extLst>
                    <a:ext uri="{FF2B5EF4-FFF2-40B4-BE49-F238E27FC236}">
                      <a16:creationId xmlns:a16="http://schemas.microsoft.com/office/drawing/2014/main" id="{086A7C59-7ACE-1243-8DCD-12D0277026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97" name="Rectangle 63">
                  <a:extLst>
                    <a:ext uri="{FF2B5EF4-FFF2-40B4-BE49-F238E27FC236}">
                      <a16:creationId xmlns:a16="http://schemas.microsoft.com/office/drawing/2014/main" id="{086A7C59-7ACE-1243-8DCD-12D027702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blipFill>
                  <a:blip r:embed="rId19"/>
                  <a:stretch>
                    <a:fillRect b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6713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6096703C-516D-5349-9880-C0ABC727F58A}"/>
              </a:ext>
            </a:extLst>
          </p:cNvPr>
          <p:cNvSpPr/>
          <p:nvPr/>
        </p:nvSpPr>
        <p:spPr>
          <a:xfrm>
            <a:off x="1043608" y="4901088"/>
            <a:ext cx="7855712" cy="1699482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63">
                <a:extLst>
                  <a:ext uri="{FF2B5EF4-FFF2-40B4-BE49-F238E27FC236}">
                    <a16:creationId xmlns:a16="http://schemas.microsoft.com/office/drawing/2014/main" id="{99BE868D-1EC7-E446-8C18-CD632032A29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15616" y="4901088"/>
                <a:ext cx="646656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latin typeface="+mn-lt"/>
                    <a:ea typeface="American Typewriter" charset="0"/>
                    <a:cs typeface="American Typewriter" charset="0"/>
                  </a:rPr>
                  <a:t>Signature of the first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1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6" name="Rectangle 63">
                <a:extLst>
                  <a:ext uri="{FF2B5EF4-FFF2-40B4-BE49-F238E27FC236}">
                    <a16:creationId xmlns:a16="http://schemas.microsoft.com/office/drawing/2014/main" id="{99BE868D-1EC7-E446-8C18-CD632032A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901088"/>
                <a:ext cx="6466567" cy="522288"/>
              </a:xfrm>
              <a:prstGeom prst="rect">
                <a:avLst/>
              </a:prstGeom>
              <a:blipFill>
                <a:blip r:embed="rId18"/>
                <a:stretch>
                  <a:fillRect l="-1957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BD87C918-E3BA-D44C-AD1E-EF893FA8BF29}"/>
              </a:ext>
            </a:extLst>
          </p:cNvPr>
          <p:cNvGrpSpPr/>
          <p:nvPr/>
        </p:nvGrpSpPr>
        <p:grpSpPr>
          <a:xfrm>
            <a:off x="683568" y="955451"/>
            <a:ext cx="4543833" cy="2761581"/>
            <a:chOff x="484088" y="910350"/>
            <a:chExt cx="4543833" cy="2761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F1C9C20-6E25-7946-9C15-14AEC1A6A224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/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E09E1A2-7F9F-3D41-9C99-C9F0C30FC5E0}"/>
                </a:ext>
              </a:extLst>
            </p:cNvPr>
            <p:cNvSpPr/>
            <p:nvPr/>
          </p:nvSpPr>
          <p:spPr>
            <a:xfrm rot="8118830">
              <a:off x="1970704" y="1747316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/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5CA65186-D18C-3440-BC39-EFFADB283DF4}"/>
                </a:ext>
              </a:extLst>
            </p:cNvPr>
            <p:cNvSpPr/>
            <p:nvPr/>
          </p:nvSpPr>
          <p:spPr>
            <a:xfrm rot="8118830">
              <a:off x="484088" y="2656998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63">
            <a:extLst>
              <a:ext uri="{FF2B5EF4-FFF2-40B4-BE49-F238E27FC236}">
                <a16:creationId xmlns:a16="http://schemas.microsoft.com/office/drawing/2014/main" id="{2C11A253-BC70-F546-B6C8-79FA31A6BD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5426992"/>
            <a:ext cx="8770622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707D7FBB-CEC4-AC45-9CCF-14D613FEB6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64778" y="5441384"/>
                <a:ext cx="7363240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to 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707D7FBB-CEC4-AC45-9CCF-14D613FEB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778" y="5441384"/>
                <a:ext cx="7363240" cy="522288"/>
              </a:xfrm>
              <a:prstGeom prst="rect">
                <a:avLst/>
              </a:prstGeom>
              <a:blipFill>
                <a:blip r:embed="rId22"/>
                <a:stretch>
                  <a:fillRect l="-1897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0F845EF6-C255-6044-8BDA-E4F86C1071B4}"/>
              </a:ext>
            </a:extLst>
          </p:cNvPr>
          <p:cNvGrpSpPr/>
          <p:nvPr/>
        </p:nvGrpSpPr>
        <p:grpSpPr>
          <a:xfrm>
            <a:off x="117864" y="4115116"/>
            <a:ext cx="896015" cy="970635"/>
            <a:chOff x="91707" y="4831683"/>
            <a:chExt cx="896015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372B48A1-1110-6B4A-ACD6-1A49EB582BFF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372B48A1-1110-6B4A-ACD6-1A49EB582B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  <a:blipFill>
                  <a:blip r:embed="rId2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261F1E2A-F10C-AD43-88CE-859103D0094D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66688E17-56FA-C94F-A9AA-8EFF4C7A2D59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66688E17-56FA-C94F-A9AA-8EFF4C7A2D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  <a:blipFill>
                  <a:blip r:embed="rId2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DCAB262B-4377-A041-B533-702F2A3F861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07530" y="6007600"/>
                <a:ext cx="7363240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“Authenticate”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using the “signature path”.  </a:t>
                </a:r>
              </a:p>
            </p:txBody>
          </p:sp>
        </mc:Choice>
        <mc:Fallback xmlns="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DCAB262B-4377-A041-B533-702F2A3F8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530" y="6007600"/>
                <a:ext cx="7363240" cy="522288"/>
              </a:xfrm>
              <a:prstGeom prst="rect">
                <a:avLst/>
              </a:prstGeom>
              <a:blipFill>
                <a:blip r:embed="rId25"/>
                <a:stretch>
                  <a:fillRect l="-1721" t="-9302" r="-2065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3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B29B4E-D740-4F44-B75B-4FF32D34F964}"/>
              </a:ext>
            </a:extLst>
          </p:cNvPr>
          <p:cNvSpPr/>
          <p:nvPr/>
        </p:nvSpPr>
        <p:spPr>
          <a:xfrm>
            <a:off x="854413" y="4901088"/>
            <a:ext cx="7855712" cy="1699482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63">
                <a:extLst>
                  <a:ext uri="{FF2B5EF4-FFF2-40B4-BE49-F238E27FC236}">
                    <a16:creationId xmlns:a16="http://schemas.microsoft.com/office/drawing/2014/main" id="{99BE868D-1EC7-E446-8C18-CD632032A29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4901088"/>
                <a:ext cx="646656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latin typeface="+mn-lt"/>
                    <a:ea typeface="American Typewriter" charset="0"/>
                    <a:cs typeface="American Typewriter" charset="0"/>
                  </a:rPr>
                  <a:t>Signature of the first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1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6" name="Rectangle 63">
                <a:extLst>
                  <a:ext uri="{FF2B5EF4-FFF2-40B4-BE49-F238E27FC236}">
                    <a16:creationId xmlns:a16="http://schemas.microsoft.com/office/drawing/2014/main" id="{99BE868D-1EC7-E446-8C18-CD632032A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901088"/>
                <a:ext cx="6466567" cy="522288"/>
              </a:xfrm>
              <a:prstGeom prst="rect">
                <a:avLst/>
              </a:prstGeom>
              <a:blipFill>
                <a:blip r:embed="rId18"/>
                <a:stretch>
                  <a:fillRect l="-1961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BD87C918-E3BA-D44C-AD1E-EF893FA8BF29}"/>
              </a:ext>
            </a:extLst>
          </p:cNvPr>
          <p:cNvGrpSpPr/>
          <p:nvPr/>
        </p:nvGrpSpPr>
        <p:grpSpPr>
          <a:xfrm>
            <a:off x="683568" y="955451"/>
            <a:ext cx="4543833" cy="2761581"/>
            <a:chOff x="484088" y="910350"/>
            <a:chExt cx="4543833" cy="2761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F1C9C20-6E25-7946-9C15-14AEC1A6A224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/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E09E1A2-7F9F-3D41-9C99-C9F0C30FC5E0}"/>
                </a:ext>
              </a:extLst>
            </p:cNvPr>
            <p:cNvSpPr/>
            <p:nvPr/>
          </p:nvSpPr>
          <p:spPr>
            <a:xfrm rot="8118830">
              <a:off x="1970704" y="1747316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/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5CA65186-D18C-3440-BC39-EFFADB283DF4}"/>
                </a:ext>
              </a:extLst>
            </p:cNvPr>
            <p:cNvSpPr/>
            <p:nvPr/>
          </p:nvSpPr>
          <p:spPr>
            <a:xfrm rot="8118830">
              <a:off x="484088" y="2656998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63">
            <a:extLst>
              <a:ext uri="{FF2B5EF4-FFF2-40B4-BE49-F238E27FC236}">
                <a16:creationId xmlns:a16="http://schemas.microsoft.com/office/drawing/2014/main" id="{2C11A253-BC70-F546-B6C8-79FA31A6BD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5426992"/>
            <a:ext cx="8770622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63">
                <a:extLst>
                  <a:ext uri="{FF2B5EF4-FFF2-40B4-BE49-F238E27FC236}">
                    <a16:creationId xmlns:a16="http://schemas.microsoft.com/office/drawing/2014/main" id="{F78A43D2-D3B5-ED40-B085-5C41F0DF857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5435830"/>
                <a:ext cx="782859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American Typewriter" charset="0"/>
                    <a:cs typeface="American Typewriter" charset="0"/>
                  </a:rPr>
                  <a:t>, </a:t>
                </a:r>
                <a:endParaRPr lang="en-US" sz="24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2" name="Rectangle 63">
                <a:extLst>
                  <a:ext uri="{FF2B5EF4-FFF2-40B4-BE49-F238E27FC236}">
                    <a16:creationId xmlns:a16="http://schemas.microsoft.com/office/drawing/2014/main" id="{F78A43D2-D3B5-ED40-B085-5C41F0DF8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435830"/>
                <a:ext cx="7828597" cy="522288"/>
              </a:xfrm>
              <a:prstGeom prst="rect">
                <a:avLst/>
              </a:prstGeom>
              <a:blipFill>
                <a:blip r:embed="rId22"/>
                <a:stretch>
                  <a:fillRect l="-1942" t="-21951" b="-4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63">
                <a:extLst>
                  <a:ext uri="{FF2B5EF4-FFF2-40B4-BE49-F238E27FC236}">
                    <a16:creationId xmlns:a16="http://schemas.microsoft.com/office/drawing/2014/main" id="{25289055-D287-C146-B569-8CB04E5C5EF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63883" y="5931048"/>
                <a:ext cx="782859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001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ea typeface="American Typewriter" charset="0"/>
                    <a:cs typeface="American Typewriter" charset="0"/>
                  </a:rPr>
                  <a:t>)</a:t>
                </a:r>
                <a:r>
                  <a:rPr lang="en-US" sz="24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3" name="Rectangle 63">
                <a:extLst>
                  <a:ext uri="{FF2B5EF4-FFF2-40B4-BE49-F238E27FC236}">
                    <a16:creationId xmlns:a16="http://schemas.microsoft.com/office/drawing/2014/main" id="{25289055-D287-C146-B569-8CB04E5C5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83" y="5931048"/>
                <a:ext cx="7828597" cy="522288"/>
              </a:xfrm>
              <a:prstGeom prst="rect">
                <a:avLst/>
              </a:prstGeom>
              <a:blipFill>
                <a:blip r:embed="rId23"/>
                <a:stretch>
                  <a:fillRect t="-21429" b="-4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8959C1D7-6E23-D44F-88BA-2B7D7A1EC4B3}"/>
              </a:ext>
            </a:extLst>
          </p:cNvPr>
          <p:cNvGrpSpPr/>
          <p:nvPr/>
        </p:nvGrpSpPr>
        <p:grpSpPr>
          <a:xfrm>
            <a:off x="117864" y="4115116"/>
            <a:ext cx="896015" cy="970635"/>
            <a:chOff x="91707" y="4831683"/>
            <a:chExt cx="896015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  <a:blipFill>
                  <a:blip r:embed="rId2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C83A180-4E3C-BB40-BD1A-4D2ECEB692EB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  <a:blipFill>
                  <a:blip r:embed="rId25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3454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12968" cy="12241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Digital Signatures: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Public-key Analog of MACs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4" name="Picture 1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42D980F-6DAD-2E4E-8E62-59ADCF3E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5524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356190-2F9E-FC40-A87F-96A501C041B1}"/>
              </a:ext>
            </a:extLst>
          </p:cNvPr>
          <p:cNvCxnSpPr/>
          <p:nvPr/>
        </p:nvCxnSpPr>
        <p:spPr>
          <a:xfrm>
            <a:off x="2627784" y="3403486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1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C804773-0BBA-734C-909C-69E562479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136" y="284074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63">
            <a:extLst>
              <a:ext uri="{FF2B5EF4-FFF2-40B4-BE49-F238E27FC236}">
                <a16:creationId xmlns:a16="http://schemas.microsoft.com/office/drawing/2014/main" id="{56D9DA0C-BFB0-F44C-BBBB-E59997988C23}"/>
              </a:ext>
            </a:extLst>
          </p:cNvPr>
          <p:cNvSpPr txBox="1">
            <a:spLocks noChangeArrowheads="1"/>
          </p:cNvSpPr>
          <p:nvPr/>
        </p:nvSpPr>
        <p:spPr>
          <a:xfrm>
            <a:off x="1475656" y="3645024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E795AF21-7A69-4E4B-BA59-5ADD3EA298EE}"/>
              </a:ext>
            </a:extLst>
          </p:cNvPr>
          <p:cNvSpPr/>
          <p:nvPr/>
        </p:nvSpPr>
        <p:spPr>
          <a:xfrm>
            <a:off x="1491122" y="2132856"/>
            <a:ext cx="914400" cy="61264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7E921A3-1303-5C45-B96E-3E8285AB444B}"/>
                  </a:ext>
                </a:extLst>
              </p:cNvPr>
              <p:cNvSpPr/>
              <p:nvPr/>
            </p:nvSpPr>
            <p:spPr>
              <a:xfrm>
                <a:off x="3275856" y="2881064"/>
                <a:ext cx="27524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σ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Sign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𝑠𝑘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7E921A3-1303-5C45-B96E-3E8285AB4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881064"/>
                <a:ext cx="2752420" cy="461665"/>
              </a:xfrm>
              <a:prstGeom prst="rect">
                <a:avLst/>
              </a:prstGeom>
              <a:blipFill>
                <a:blip r:embed="rId5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63">
            <a:extLst>
              <a:ext uri="{FF2B5EF4-FFF2-40B4-BE49-F238E27FC236}">
                <a16:creationId xmlns:a16="http://schemas.microsoft.com/office/drawing/2014/main" id="{F6124AD3-92B4-0B48-A18B-819C619C3F06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5733256"/>
            <a:ext cx="8224101" cy="9099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Only Alice can produce signatures; but Bob (or indeed, anyone else) can verify them. 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53C161-B569-B942-B50A-D75222DAA3A1}"/>
              </a:ext>
            </a:extLst>
          </p:cNvPr>
          <p:cNvGrpSpPr/>
          <p:nvPr/>
        </p:nvGrpSpPr>
        <p:grpSpPr>
          <a:xfrm>
            <a:off x="157072" y="112440"/>
            <a:ext cx="1606616" cy="1923177"/>
            <a:chOff x="439281" y="332520"/>
            <a:chExt cx="1606616" cy="192317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A78147-F6F1-0F42-BDE7-9B2EF49B778A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0C79A3-4ECD-3748-9F71-E3CB34C88692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002F1CD-5F04-FF49-8E16-8498BDDA4686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D2B94F7-B8B2-4848-B2CD-2DCEB2BEC7E1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7D845D6-B6E5-2243-ABCA-137F87613ABC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5593E89-F9B2-B143-A1D8-AF41F631E13C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F085213-89F6-C64D-9A3F-7D7D9446BA70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63">
              <a:extLst>
                <a:ext uri="{FF2B5EF4-FFF2-40B4-BE49-F238E27FC236}">
                  <a16:creationId xmlns:a16="http://schemas.microsoft.com/office/drawing/2014/main" id="{ADA84FC0-083F-914B-9AF7-A43602DC670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Alice</a:t>
              </a:r>
            </a:p>
          </p:txBody>
        </p:sp>
        <p:sp>
          <p:nvSpPr>
            <p:cNvPr id="26" name="Rectangle 63">
              <a:extLst>
                <a:ext uri="{FF2B5EF4-FFF2-40B4-BE49-F238E27FC236}">
                  <a16:creationId xmlns:a16="http://schemas.microsoft.com/office/drawing/2014/main" id="{660999D7-AE01-8043-BE69-5AC6D23F138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51146" y="422413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b="1" dirty="0" err="1">
                  <a:solidFill>
                    <a:srgbClr val="FF0000"/>
                  </a:solidFill>
                  <a:latin typeface="American Typewriter" charset="0"/>
                  <a:ea typeface="American Typewriter" charset="0"/>
                  <a:cs typeface="American Typewriter" charset="0"/>
                </a:rPr>
                <a:t>vk</a:t>
              </a:r>
              <a:endParaRPr lang="en-US" sz="20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D6385A-E84D-5144-A8FE-DF7450BE37AB}"/>
                  </a:ext>
                </a:extLst>
              </p:cNvPr>
              <p:cNvSpPr/>
              <p:nvPr/>
            </p:nvSpPr>
            <p:spPr>
              <a:xfrm>
                <a:off x="6300192" y="3968299"/>
                <a:ext cx="22988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Verify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𝑣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𝑘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σ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D6385A-E84D-5144-A8FE-DF7450BE37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968299"/>
                <a:ext cx="2298899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63">
            <a:extLst>
              <a:ext uri="{FF2B5EF4-FFF2-40B4-BE49-F238E27FC236}">
                <a16:creationId xmlns:a16="http://schemas.microsoft.com/office/drawing/2014/main" id="{A2EE3051-0341-0641-8A1C-9BD094BC5B3D}"/>
              </a:ext>
            </a:extLst>
          </p:cNvPr>
          <p:cNvSpPr txBox="1">
            <a:spLocks noChangeArrowheads="1"/>
          </p:cNvSpPr>
          <p:nvPr/>
        </p:nvSpPr>
        <p:spPr>
          <a:xfrm>
            <a:off x="805144" y="4797152"/>
            <a:ext cx="8224101" cy="9099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(Public) verification keys are stored in a “directory”.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6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B29B4E-D740-4F44-B75B-4FF32D34F964}"/>
              </a:ext>
            </a:extLst>
          </p:cNvPr>
          <p:cNvSpPr/>
          <p:nvPr/>
        </p:nvSpPr>
        <p:spPr>
          <a:xfrm>
            <a:off x="854413" y="4901088"/>
            <a:ext cx="7855712" cy="1699482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63">
                <a:extLst>
                  <a:ext uri="{FF2B5EF4-FFF2-40B4-BE49-F238E27FC236}">
                    <a16:creationId xmlns:a16="http://schemas.microsoft.com/office/drawing/2014/main" id="{99BE868D-1EC7-E446-8C18-CD632032A29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4901088"/>
                <a:ext cx="646656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latin typeface="+mn-lt"/>
                    <a:ea typeface="American Typewriter" charset="0"/>
                    <a:cs typeface="American Typewriter" charset="0"/>
                  </a:rPr>
                  <a:t>Authentication Path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000</m:t>
                        </m:r>
                      </m:sub>
                    </m:sSub>
                  </m:oMath>
                </a14:m>
                <a:r>
                  <a:rPr lang="en-US" sz="2800" b="1" dirty="0">
                    <a:latin typeface="+mn-lt"/>
                    <a:ea typeface="American Typewriter" charset="0"/>
                    <a:cs typeface="American Typewriter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86" name="Rectangle 63">
                <a:extLst>
                  <a:ext uri="{FF2B5EF4-FFF2-40B4-BE49-F238E27FC236}">
                    <a16:creationId xmlns:a16="http://schemas.microsoft.com/office/drawing/2014/main" id="{99BE868D-1EC7-E446-8C18-CD632032A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901088"/>
                <a:ext cx="6466567" cy="522288"/>
              </a:xfrm>
              <a:prstGeom prst="rect">
                <a:avLst/>
              </a:prstGeom>
              <a:blipFill>
                <a:blip r:embed="rId18"/>
                <a:stretch>
                  <a:fillRect l="-1961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BD87C918-E3BA-D44C-AD1E-EF893FA8BF29}"/>
              </a:ext>
            </a:extLst>
          </p:cNvPr>
          <p:cNvGrpSpPr/>
          <p:nvPr/>
        </p:nvGrpSpPr>
        <p:grpSpPr>
          <a:xfrm>
            <a:off x="683568" y="955451"/>
            <a:ext cx="4543833" cy="2761581"/>
            <a:chOff x="484088" y="910350"/>
            <a:chExt cx="4543833" cy="2761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F1C9C20-6E25-7946-9C15-14AEC1A6A224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/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E09E1A2-7F9F-3D41-9C99-C9F0C30FC5E0}"/>
                </a:ext>
              </a:extLst>
            </p:cNvPr>
            <p:cNvSpPr/>
            <p:nvPr/>
          </p:nvSpPr>
          <p:spPr>
            <a:xfrm rot="8118830">
              <a:off x="1970704" y="1747316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/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5CA65186-D18C-3440-BC39-EFFADB283DF4}"/>
                </a:ext>
              </a:extLst>
            </p:cNvPr>
            <p:cNvSpPr/>
            <p:nvPr/>
          </p:nvSpPr>
          <p:spPr>
            <a:xfrm rot="8118830">
              <a:off x="484088" y="2656998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63">
            <a:extLst>
              <a:ext uri="{FF2B5EF4-FFF2-40B4-BE49-F238E27FC236}">
                <a16:creationId xmlns:a16="http://schemas.microsoft.com/office/drawing/2014/main" id="{2C11A253-BC70-F546-B6C8-79FA31A6BD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5426992"/>
            <a:ext cx="8770622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63">
                <a:extLst>
                  <a:ext uri="{FF2B5EF4-FFF2-40B4-BE49-F238E27FC236}">
                    <a16:creationId xmlns:a16="http://schemas.microsoft.com/office/drawing/2014/main" id="{F78A43D2-D3B5-ED40-B085-5C41F0DF857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5435830"/>
                <a:ext cx="782859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American Typewriter" charset="0"/>
                    <a:cs typeface="American Typewriter" charset="0"/>
                  </a:rPr>
                  <a:t>, </a:t>
                </a:r>
                <a:endParaRPr lang="en-US" sz="24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2" name="Rectangle 63">
                <a:extLst>
                  <a:ext uri="{FF2B5EF4-FFF2-40B4-BE49-F238E27FC236}">
                    <a16:creationId xmlns:a16="http://schemas.microsoft.com/office/drawing/2014/main" id="{F78A43D2-D3B5-ED40-B085-5C41F0DF8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435830"/>
                <a:ext cx="7828597" cy="522288"/>
              </a:xfrm>
              <a:prstGeom prst="rect">
                <a:avLst/>
              </a:prstGeom>
              <a:blipFill>
                <a:blip r:embed="rId22"/>
                <a:stretch>
                  <a:fillRect l="-1942" t="-21951" b="-4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63">
                <a:extLst>
                  <a:ext uri="{FF2B5EF4-FFF2-40B4-BE49-F238E27FC236}">
                    <a16:creationId xmlns:a16="http://schemas.microsoft.com/office/drawing/2014/main" id="{25289055-D287-C146-B569-8CB04E5C5EF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63883" y="5931048"/>
                <a:ext cx="782859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001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ea typeface="American Typewriter" charset="0"/>
                    <a:cs typeface="American Typewriter" charset="0"/>
                  </a:rPr>
                  <a:t>)</a:t>
                </a:r>
                <a:r>
                  <a:rPr lang="en-US" sz="24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3" name="Rectangle 63">
                <a:extLst>
                  <a:ext uri="{FF2B5EF4-FFF2-40B4-BE49-F238E27FC236}">
                    <a16:creationId xmlns:a16="http://schemas.microsoft.com/office/drawing/2014/main" id="{25289055-D287-C146-B569-8CB04E5C5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83" y="5931048"/>
                <a:ext cx="7828597" cy="522288"/>
              </a:xfrm>
              <a:prstGeom prst="rect">
                <a:avLst/>
              </a:prstGeom>
              <a:blipFill>
                <a:blip r:embed="rId23"/>
                <a:stretch>
                  <a:fillRect t="-21429" b="-4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8959C1D7-6E23-D44F-88BA-2B7D7A1EC4B3}"/>
              </a:ext>
            </a:extLst>
          </p:cNvPr>
          <p:cNvGrpSpPr/>
          <p:nvPr/>
        </p:nvGrpSpPr>
        <p:grpSpPr>
          <a:xfrm>
            <a:off x="117864" y="4115116"/>
            <a:ext cx="896015" cy="970635"/>
            <a:chOff x="91707" y="4831683"/>
            <a:chExt cx="896015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  <a:blipFill>
                  <a:blip r:embed="rId2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C83A180-4E3C-BB40-BD1A-4D2ECEB692EB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  <a:blipFill>
                  <a:blip r:embed="rId25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3654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87C918-E3BA-D44C-AD1E-EF893FA8BF29}"/>
              </a:ext>
            </a:extLst>
          </p:cNvPr>
          <p:cNvGrpSpPr/>
          <p:nvPr/>
        </p:nvGrpSpPr>
        <p:grpSpPr>
          <a:xfrm>
            <a:off x="683568" y="955451"/>
            <a:ext cx="4543833" cy="2761581"/>
            <a:chOff x="484088" y="910350"/>
            <a:chExt cx="4543833" cy="2761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F1C9C20-6E25-7946-9C15-14AEC1A6A224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/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E09E1A2-7F9F-3D41-9C99-C9F0C30FC5E0}"/>
                </a:ext>
              </a:extLst>
            </p:cNvPr>
            <p:cNvSpPr/>
            <p:nvPr/>
          </p:nvSpPr>
          <p:spPr>
            <a:xfrm rot="8118830">
              <a:off x="1970704" y="1747316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/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5CA65186-D18C-3440-BC39-EFFADB283DF4}"/>
                </a:ext>
              </a:extLst>
            </p:cNvPr>
            <p:cNvSpPr/>
            <p:nvPr/>
          </p:nvSpPr>
          <p:spPr>
            <a:xfrm rot="8118830">
              <a:off x="484088" y="2656998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63">
            <a:extLst>
              <a:ext uri="{FF2B5EF4-FFF2-40B4-BE49-F238E27FC236}">
                <a16:creationId xmlns:a16="http://schemas.microsoft.com/office/drawing/2014/main" id="{2C11A253-BC70-F546-B6C8-79FA31A6BD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5426992"/>
            <a:ext cx="8770622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959C1D7-6E23-D44F-88BA-2B7D7A1EC4B3}"/>
              </a:ext>
            </a:extLst>
          </p:cNvPr>
          <p:cNvGrpSpPr/>
          <p:nvPr/>
        </p:nvGrpSpPr>
        <p:grpSpPr>
          <a:xfrm>
            <a:off x="117864" y="4115116"/>
            <a:ext cx="896015" cy="970635"/>
            <a:chOff x="91707" y="4831683"/>
            <a:chExt cx="896015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C83A180-4E3C-BB40-BD1A-4D2ECEB692EB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  <a:blipFill>
                  <a:blip r:embed="rId2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163E501B-DA55-C147-8803-147AFB48BB28}"/>
              </a:ext>
            </a:extLst>
          </p:cNvPr>
          <p:cNvSpPr/>
          <p:nvPr/>
        </p:nvSpPr>
        <p:spPr>
          <a:xfrm>
            <a:off x="854413" y="5157192"/>
            <a:ext cx="7855712" cy="1433386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57A8F035-1FDB-FA41-8308-C465C82FA2A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5254354"/>
                <a:ext cx="646656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latin typeface="+mn-lt"/>
                    <a:ea typeface="American Typewriter" charset="0"/>
                    <a:cs typeface="American Typewriter" charset="0"/>
                  </a:rPr>
                  <a:t>Signature of the first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1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57A8F035-1FDB-FA41-8308-C465C82FA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254354"/>
                <a:ext cx="6466567" cy="522288"/>
              </a:xfrm>
              <a:prstGeom prst="rect">
                <a:avLst/>
              </a:prstGeom>
              <a:blipFill>
                <a:blip r:embed="rId23"/>
                <a:stretch>
                  <a:fillRect l="-1961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80207AC-6B39-9045-9422-0BE20E35559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5789096"/>
                <a:ext cx="782859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dirty="0"/>
                  <a:t>(</a:t>
                </a:r>
                <a:r>
                  <a:rPr lang="en-US" sz="2400" dirty="0"/>
                  <a:t>Authentication path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,</a:t>
                </a:r>
                <a:r>
                  <a:rPr lang="en-US" sz="24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ea typeface="American Typewriter" charset="0"/>
                    <a:cs typeface="American Typewriter" charset="0"/>
                  </a:rPr>
                  <a:t>)</a:t>
                </a:r>
                <a:r>
                  <a:rPr lang="en-US" sz="24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80207AC-6B39-9045-9422-0BE20E355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789096"/>
                <a:ext cx="7828597" cy="522288"/>
              </a:xfrm>
              <a:prstGeom prst="rect">
                <a:avLst/>
              </a:prstGeom>
              <a:blipFill>
                <a:blip r:embed="rId24"/>
                <a:stretch>
                  <a:fillRect l="-1942" t="-21951" b="-4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54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7825CDFE-361A-EC4C-A46B-ED0CF3A8CD80}"/>
              </a:ext>
            </a:extLst>
          </p:cNvPr>
          <p:cNvSpPr/>
          <p:nvPr/>
        </p:nvSpPr>
        <p:spPr>
          <a:xfrm>
            <a:off x="854413" y="5157192"/>
            <a:ext cx="7855712" cy="1433386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87C918-E3BA-D44C-AD1E-EF893FA8BF29}"/>
              </a:ext>
            </a:extLst>
          </p:cNvPr>
          <p:cNvGrpSpPr/>
          <p:nvPr/>
        </p:nvGrpSpPr>
        <p:grpSpPr>
          <a:xfrm>
            <a:off x="683568" y="955451"/>
            <a:ext cx="4543833" cy="2761581"/>
            <a:chOff x="484088" y="910350"/>
            <a:chExt cx="4543833" cy="2761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F1C9C20-6E25-7946-9C15-14AEC1A6A224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/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E09E1A2-7F9F-3D41-9C99-C9F0C30FC5E0}"/>
                </a:ext>
              </a:extLst>
            </p:cNvPr>
            <p:cNvSpPr/>
            <p:nvPr/>
          </p:nvSpPr>
          <p:spPr>
            <a:xfrm rot="8118830">
              <a:off x="1970704" y="1747316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/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5CA65186-D18C-3440-BC39-EFFADB283DF4}"/>
                </a:ext>
              </a:extLst>
            </p:cNvPr>
            <p:cNvSpPr/>
            <p:nvPr/>
          </p:nvSpPr>
          <p:spPr>
            <a:xfrm rot="8118830">
              <a:off x="484088" y="2656998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63">
            <a:extLst>
              <a:ext uri="{FF2B5EF4-FFF2-40B4-BE49-F238E27FC236}">
                <a16:creationId xmlns:a16="http://schemas.microsoft.com/office/drawing/2014/main" id="{2C11A253-BC70-F546-B6C8-79FA31A6BD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5426992"/>
            <a:ext cx="8770622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959C1D7-6E23-D44F-88BA-2B7D7A1EC4B3}"/>
              </a:ext>
            </a:extLst>
          </p:cNvPr>
          <p:cNvGrpSpPr/>
          <p:nvPr/>
        </p:nvGrpSpPr>
        <p:grpSpPr>
          <a:xfrm>
            <a:off x="1199575" y="4116837"/>
            <a:ext cx="887744" cy="970635"/>
            <a:chOff x="91707" y="4831683"/>
            <a:chExt cx="887744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2667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26674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C83A180-4E3C-BB40-BD1A-4D2ECEB692EB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041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0418" cy="523220"/>
                </a:xfrm>
                <a:prstGeom prst="rect">
                  <a:avLst/>
                </a:prstGeom>
                <a:blipFill>
                  <a:blip r:embed="rId2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54221D74-A669-CD42-8E1B-E497F7C4DC1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5254354"/>
                <a:ext cx="646656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latin typeface="+mn-lt"/>
                    <a:ea typeface="American Typewriter" charset="0"/>
                    <a:cs typeface="American Typewriter" charset="0"/>
                  </a:rPr>
                  <a:t>Signature of the second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1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54221D74-A669-CD42-8E1B-E497F7C4D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254354"/>
                <a:ext cx="6466567" cy="522288"/>
              </a:xfrm>
              <a:prstGeom prst="rect">
                <a:avLst/>
              </a:prstGeom>
              <a:blipFill>
                <a:blip r:embed="rId23"/>
                <a:stretch>
                  <a:fillRect l="-1961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63">
                <a:extLst>
                  <a:ext uri="{FF2B5EF4-FFF2-40B4-BE49-F238E27FC236}">
                    <a16:creationId xmlns:a16="http://schemas.microsoft.com/office/drawing/2014/main" id="{235EA60F-291D-7041-AA52-5BD943E555C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5789096"/>
                <a:ext cx="782859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dirty="0"/>
                  <a:t>(</a:t>
                </a:r>
                <a:r>
                  <a:rPr lang="en-US" sz="2400" dirty="0"/>
                  <a:t>Authentication path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,</a:t>
                </a:r>
                <a:r>
                  <a:rPr lang="en-US" sz="24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ea typeface="American Typewriter" charset="0"/>
                    <a:cs typeface="American Typewriter" charset="0"/>
                  </a:rPr>
                  <a:t>)</a:t>
                </a:r>
                <a:r>
                  <a:rPr lang="en-US" sz="24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1" name="Rectangle 63">
                <a:extLst>
                  <a:ext uri="{FF2B5EF4-FFF2-40B4-BE49-F238E27FC236}">
                    <a16:creationId xmlns:a16="http://schemas.microsoft.com/office/drawing/2014/main" id="{235EA60F-291D-7041-AA52-5BD943E55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789096"/>
                <a:ext cx="7828597" cy="522288"/>
              </a:xfrm>
              <a:prstGeom prst="rect">
                <a:avLst/>
              </a:prstGeom>
              <a:blipFill>
                <a:blip r:embed="rId24"/>
                <a:stretch>
                  <a:fillRect l="-1942" t="-21951" b="-4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87C918-E3BA-D44C-AD1E-EF893FA8BF29}"/>
              </a:ext>
            </a:extLst>
          </p:cNvPr>
          <p:cNvGrpSpPr/>
          <p:nvPr/>
        </p:nvGrpSpPr>
        <p:grpSpPr>
          <a:xfrm>
            <a:off x="2170184" y="955451"/>
            <a:ext cx="3057217" cy="2831091"/>
            <a:chOff x="1970704" y="910350"/>
            <a:chExt cx="3057217" cy="28310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F1C9C20-6E25-7946-9C15-14AEC1A6A224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/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E09E1A2-7F9F-3D41-9C99-C9F0C30FC5E0}"/>
                </a:ext>
              </a:extLst>
            </p:cNvPr>
            <p:cNvSpPr/>
            <p:nvPr/>
          </p:nvSpPr>
          <p:spPr>
            <a:xfrm rot="8118830">
              <a:off x="1970704" y="1747316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/>
                <p:nvPr/>
              </p:nvSpPr>
              <p:spPr>
                <a:xfrm>
                  <a:off x="3670899" y="3218221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0899" y="3218221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5CA65186-D18C-3440-BC39-EFFADB283DF4}"/>
                </a:ext>
              </a:extLst>
            </p:cNvPr>
            <p:cNvSpPr/>
            <p:nvPr/>
          </p:nvSpPr>
          <p:spPr>
            <a:xfrm rot="8118830">
              <a:off x="2940951" y="2726508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63">
            <a:extLst>
              <a:ext uri="{FF2B5EF4-FFF2-40B4-BE49-F238E27FC236}">
                <a16:creationId xmlns:a16="http://schemas.microsoft.com/office/drawing/2014/main" id="{2C11A253-BC70-F546-B6C8-79FA31A6BD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5426992"/>
            <a:ext cx="8770622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959C1D7-6E23-D44F-88BA-2B7D7A1EC4B3}"/>
              </a:ext>
            </a:extLst>
          </p:cNvPr>
          <p:cNvGrpSpPr/>
          <p:nvPr/>
        </p:nvGrpSpPr>
        <p:grpSpPr>
          <a:xfrm>
            <a:off x="2514899" y="4105356"/>
            <a:ext cx="896015" cy="970635"/>
            <a:chOff x="91707" y="4831683"/>
            <a:chExt cx="896015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C83A180-4E3C-BB40-BD1A-4D2ECEB692EB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  <a:blipFill>
                  <a:blip r:embed="rId2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98147D3B-8DAA-8B40-B58C-6B536E54949E}"/>
              </a:ext>
            </a:extLst>
          </p:cNvPr>
          <p:cNvSpPr/>
          <p:nvPr/>
        </p:nvSpPr>
        <p:spPr>
          <a:xfrm>
            <a:off x="854413" y="5157192"/>
            <a:ext cx="7855712" cy="1433386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B25FF6DC-7B12-A244-A889-2A3D09605B6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5254354"/>
                <a:ext cx="646656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latin typeface="+mn-lt"/>
                    <a:ea typeface="American Typewriter" charset="0"/>
                    <a:cs typeface="American Typewriter" charset="0"/>
                  </a:rPr>
                  <a:t>Signature of the third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1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B25FF6DC-7B12-A244-A889-2A3D09605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254354"/>
                <a:ext cx="6466567" cy="522288"/>
              </a:xfrm>
              <a:prstGeom prst="rect">
                <a:avLst/>
              </a:prstGeom>
              <a:blipFill>
                <a:blip r:embed="rId23"/>
                <a:stretch>
                  <a:fillRect l="-1961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63">
                <a:extLst>
                  <a:ext uri="{FF2B5EF4-FFF2-40B4-BE49-F238E27FC236}">
                    <a16:creationId xmlns:a16="http://schemas.microsoft.com/office/drawing/2014/main" id="{9E1BF3EB-8116-044A-91EF-28B7BF1CBAA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5789096"/>
                <a:ext cx="782859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dirty="0"/>
                  <a:t>(</a:t>
                </a:r>
                <a:r>
                  <a:rPr lang="en-US" sz="2400" dirty="0"/>
                  <a:t>Authentication path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,</a:t>
                </a:r>
                <a:r>
                  <a:rPr lang="en-US" sz="24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ea typeface="American Typewriter" charset="0"/>
                    <a:cs typeface="American Typewriter" charset="0"/>
                  </a:rPr>
                  <a:t>)</a:t>
                </a:r>
                <a:r>
                  <a:rPr lang="en-US" sz="24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1" name="Rectangle 63">
                <a:extLst>
                  <a:ext uri="{FF2B5EF4-FFF2-40B4-BE49-F238E27FC236}">
                    <a16:creationId xmlns:a16="http://schemas.microsoft.com/office/drawing/2014/main" id="{9E1BF3EB-8116-044A-91EF-28B7BF1CB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789096"/>
                <a:ext cx="7828597" cy="522288"/>
              </a:xfrm>
              <a:prstGeom prst="rect">
                <a:avLst/>
              </a:prstGeom>
              <a:blipFill>
                <a:blip r:embed="rId24"/>
                <a:stretch>
                  <a:fillRect l="-1942" t="-21951" b="-4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72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87C918-E3BA-D44C-AD1E-EF893FA8BF29}"/>
              </a:ext>
            </a:extLst>
          </p:cNvPr>
          <p:cNvGrpSpPr/>
          <p:nvPr/>
        </p:nvGrpSpPr>
        <p:grpSpPr>
          <a:xfrm>
            <a:off x="2170184" y="955451"/>
            <a:ext cx="3057217" cy="2831091"/>
            <a:chOff x="1970704" y="910350"/>
            <a:chExt cx="3057217" cy="28310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F1C9C20-6E25-7946-9C15-14AEC1A6A224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/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E09E1A2-7F9F-3D41-9C99-C9F0C30FC5E0}"/>
                </a:ext>
              </a:extLst>
            </p:cNvPr>
            <p:cNvSpPr/>
            <p:nvPr/>
          </p:nvSpPr>
          <p:spPr>
            <a:xfrm rot="8118830">
              <a:off x="1970704" y="1747316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/>
                <p:nvPr/>
              </p:nvSpPr>
              <p:spPr>
                <a:xfrm>
                  <a:off x="3670899" y="3218221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0899" y="3218221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5CA65186-D18C-3440-BC39-EFFADB283DF4}"/>
                </a:ext>
              </a:extLst>
            </p:cNvPr>
            <p:cNvSpPr/>
            <p:nvPr/>
          </p:nvSpPr>
          <p:spPr>
            <a:xfrm rot="8118830">
              <a:off x="2940951" y="2726508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63">
            <a:extLst>
              <a:ext uri="{FF2B5EF4-FFF2-40B4-BE49-F238E27FC236}">
                <a16:creationId xmlns:a16="http://schemas.microsoft.com/office/drawing/2014/main" id="{2C11A253-BC70-F546-B6C8-79FA31A6BD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5426992"/>
            <a:ext cx="8770622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959C1D7-6E23-D44F-88BA-2B7D7A1EC4B3}"/>
              </a:ext>
            </a:extLst>
          </p:cNvPr>
          <p:cNvGrpSpPr/>
          <p:nvPr/>
        </p:nvGrpSpPr>
        <p:grpSpPr>
          <a:xfrm>
            <a:off x="2514899" y="4105356"/>
            <a:ext cx="896015" cy="970635"/>
            <a:chOff x="91707" y="4831683"/>
            <a:chExt cx="896015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C83A180-4E3C-BB40-BD1A-4D2ECEB692EB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  <a:blipFill>
                  <a:blip r:embed="rId2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Rectangle 63">
            <a:extLst>
              <a:ext uri="{FF2B5EF4-FFF2-40B4-BE49-F238E27FC236}">
                <a16:creationId xmlns:a16="http://schemas.microsoft.com/office/drawing/2014/main" id="{C758B734-2B62-A54E-BDAE-4C2FE1E5A4B6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5210968"/>
            <a:ext cx="646656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GOOD NEWS:</a:t>
            </a:r>
          </a:p>
        </p:txBody>
      </p:sp>
      <p:sp>
        <p:nvSpPr>
          <p:cNvPr id="80" name="Rectangle 63">
            <a:extLst>
              <a:ext uri="{FF2B5EF4-FFF2-40B4-BE49-F238E27FC236}">
                <a16:creationId xmlns:a16="http://schemas.microsoft.com/office/drawing/2014/main" id="{36AE7EB7-4AB1-E74E-978C-2AED8CB15DC8}"/>
              </a:ext>
            </a:extLst>
          </p:cNvPr>
          <p:cNvSpPr txBox="1">
            <a:spLocks noChangeArrowheads="1"/>
          </p:cNvSpPr>
          <p:nvPr/>
        </p:nvSpPr>
        <p:spPr>
          <a:xfrm>
            <a:off x="985954" y="5715024"/>
            <a:ext cx="7978534" cy="9605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Each verification key (incl. at the leaves) is used only once, so one-time security suffices!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66D1F6-8627-B144-85CF-25AD835EF8F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12" y="4990644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6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87C918-E3BA-D44C-AD1E-EF893FA8BF29}"/>
              </a:ext>
            </a:extLst>
          </p:cNvPr>
          <p:cNvGrpSpPr/>
          <p:nvPr/>
        </p:nvGrpSpPr>
        <p:grpSpPr>
          <a:xfrm>
            <a:off x="2170184" y="955451"/>
            <a:ext cx="3057217" cy="2831091"/>
            <a:chOff x="1970704" y="910350"/>
            <a:chExt cx="3057217" cy="28310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F1C9C20-6E25-7946-9C15-14AEC1A6A224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/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E09E1A2-7F9F-3D41-9C99-C9F0C30FC5E0}"/>
                </a:ext>
              </a:extLst>
            </p:cNvPr>
            <p:cNvSpPr/>
            <p:nvPr/>
          </p:nvSpPr>
          <p:spPr>
            <a:xfrm rot="8118830">
              <a:off x="1970704" y="1747316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/>
                <p:nvPr/>
              </p:nvSpPr>
              <p:spPr>
                <a:xfrm>
                  <a:off x="3670899" y="3218221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0899" y="3218221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5CA65186-D18C-3440-BC39-EFFADB283DF4}"/>
                </a:ext>
              </a:extLst>
            </p:cNvPr>
            <p:cNvSpPr/>
            <p:nvPr/>
          </p:nvSpPr>
          <p:spPr>
            <a:xfrm rot="8118830">
              <a:off x="2940951" y="2726508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63">
            <a:extLst>
              <a:ext uri="{FF2B5EF4-FFF2-40B4-BE49-F238E27FC236}">
                <a16:creationId xmlns:a16="http://schemas.microsoft.com/office/drawing/2014/main" id="{2C11A253-BC70-F546-B6C8-79FA31A6BD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5426992"/>
            <a:ext cx="8770622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959C1D7-6E23-D44F-88BA-2B7D7A1EC4B3}"/>
              </a:ext>
            </a:extLst>
          </p:cNvPr>
          <p:cNvGrpSpPr/>
          <p:nvPr/>
        </p:nvGrpSpPr>
        <p:grpSpPr>
          <a:xfrm>
            <a:off x="2514899" y="4105356"/>
            <a:ext cx="896015" cy="970635"/>
            <a:chOff x="91707" y="4831683"/>
            <a:chExt cx="896015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C83A180-4E3C-BB40-BD1A-4D2ECEB692EB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  <a:blipFill>
                  <a:blip r:embed="rId2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Rectangle 63">
            <a:extLst>
              <a:ext uri="{FF2B5EF4-FFF2-40B4-BE49-F238E27FC236}">
                <a16:creationId xmlns:a16="http://schemas.microsoft.com/office/drawing/2014/main" id="{C758B734-2B62-A54E-BDAE-4C2FE1E5A4B6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5210968"/>
            <a:ext cx="646656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GOOD NEWS: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36AE7EB7-4AB1-E74E-978C-2AED8CB15DC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85954" y="5715024"/>
                <a:ext cx="7978534" cy="96055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Signatures consist of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𝜆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one-time signatures and do now grow with time!</a:t>
                </a:r>
              </a:p>
            </p:txBody>
          </p:sp>
        </mc:Choice>
        <mc:Fallback xmlns="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36AE7EB7-4AB1-E74E-978C-2AED8CB15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954" y="5715024"/>
                <a:ext cx="7978534" cy="960550"/>
              </a:xfrm>
              <a:prstGeom prst="rect">
                <a:avLst/>
              </a:prstGeom>
              <a:blipFill>
                <a:blip r:embed="rId23"/>
                <a:stretch>
                  <a:fillRect l="-1587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866D1F6-8627-B144-85CF-25AD835EF8F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12" y="4990644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1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87C918-E3BA-D44C-AD1E-EF893FA8BF29}"/>
              </a:ext>
            </a:extLst>
          </p:cNvPr>
          <p:cNvGrpSpPr/>
          <p:nvPr/>
        </p:nvGrpSpPr>
        <p:grpSpPr>
          <a:xfrm>
            <a:off x="2170184" y="955451"/>
            <a:ext cx="3057217" cy="2831091"/>
            <a:chOff x="1970704" y="910350"/>
            <a:chExt cx="3057217" cy="28310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F1C9C20-6E25-7946-9C15-14AEC1A6A224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/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E09E1A2-7F9F-3D41-9C99-C9F0C30FC5E0}"/>
                </a:ext>
              </a:extLst>
            </p:cNvPr>
            <p:cNvSpPr/>
            <p:nvPr/>
          </p:nvSpPr>
          <p:spPr>
            <a:xfrm rot="8118830">
              <a:off x="1970704" y="1747316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/>
                <p:nvPr/>
              </p:nvSpPr>
              <p:spPr>
                <a:xfrm>
                  <a:off x="3670899" y="3218221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0899" y="3218221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5CA65186-D18C-3440-BC39-EFFADB283DF4}"/>
                </a:ext>
              </a:extLst>
            </p:cNvPr>
            <p:cNvSpPr/>
            <p:nvPr/>
          </p:nvSpPr>
          <p:spPr>
            <a:xfrm rot="8118830">
              <a:off x="2940951" y="2726508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63">
            <a:extLst>
              <a:ext uri="{FF2B5EF4-FFF2-40B4-BE49-F238E27FC236}">
                <a16:creationId xmlns:a16="http://schemas.microsoft.com/office/drawing/2014/main" id="{2C11A253-BC70-F546-B6C8-79FA31A6BD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5426992"/>
            <a:ext cx="8770622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959C1D7-6E23-D44F-88BA-2B7D7A1EC4B3}"/>
              </a:ext>
            </a:extLst>
          </p:cNvPr>
          <p:cNvGrpSpPr/>
          <p:nvPr/>
        </p:nvGrpSpPr>
        <p:grpSpPr>
          <a:xfrm>
            <a:off x="2514899" y="4105356"/>
            <a:ext cx="896015" cy="970635"/>
            <a:chOff x="91707" y="4831683"/>
            <a:chExt cx="896015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C83A180-4E3C-BB40-BD1A-4D2ECEB692EB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  <a:blipFill>
                  <a:blip r:embed="rId2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Rectangle 63">
            <a:extLst>
              <a:ext uri="{FF2B5EF4-FFF2-40B4-BE49-F238E27FC236}">
                <a16:creationId xmlns:a16="http://schemas.microsoft.com/office/drawing/2014/main" id="{C758B734-2B62-A54E-BDAE-4C2FE1E5A4B6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5210968"/>
            <a:ext cx="646656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BAD NEWS: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36AE7EB7-4AB1-E74E-978C-2AED8CB15DC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85954" y="5715024"/>
                <a:ext cx="7978534" cy="96055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Signer generates and keeps the entire 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-size) signature tree in memory!</a:t>
                </a:r>
              </a:p>
            </p:txBody>
          </p:sp>
        </mc:Choice>
        <mc:Fallback xmlns="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36AE7EB7-4AB1-E74E-978C-2AED8CB15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954" y="5715024"/>
                <a:ext cx="7978534" cy="960550"/>
              </a:xfrm>
              <a:prstGeom prst="rect">
                <a:avLst/>
              </a:prstGeom>
              <a:blipFill>
                <a:blip r:embed="rId23"/>
                <a:stretch>
                  <a:fillRect l="-1587" t="-526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A092504-7270-0848-A666-5C33226351E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35" y="4976705"/>
            <a:ext cx="774636" cy="77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4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(Many-time) Signature Scheme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836712"/>
            <a:ext cx="468052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In four+ steps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E1C63364-CBAC-4B46-B938-A8D9A978D5B4}"/>
              </a:ext>
            </a:extLst>
          </p:cNvPr>
          <p:cNvSpPr txBox="1">
            <a:spLocks noChangeArrowheads="1"/>
          </p:cNvSpPr>
          <p:nvPr/>
        </p:nvSpPr>
        <p:spPr>
          <a:xfrm>
            <a:off x="362127" y="2348880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2. How to Shrink the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Trees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3D0B5B98-909F-4543-9D61-C889A6CE3E39}"/>
              </a:ext>
            </a:extLst>
          </p:cNvPr>
          <p:cNvSpPr txBox="1">
            <a:spLocks noChangeArrowheads="1"/>
          </p:cNvSpPr>
          <p:nvPr/>
        </p:nvSpPr>
        <p:spPr>
          <a:xfrm>
            <a:off x="381182" y="3140968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3. How to Shrink Alice’s storage. </a:t>
            </a:r>
            <a:br>
              <a:rPr lang="en-US" sz="2800" b="0" dirty="0">
                <a:ea typeface="American Typewriter" charset="0"/>
                <a:cs typeface="American Typewriter" charset="0"/>
              </a:rPr>
            </a:br>
            <a:r>
              <a:rPr lang="en-US" sz="2800" b="0" dirty="0">
                <a:ea typeface="American Typewriter" charset="0"/>
                <a:cs typeface="American Typewriter" charset="0"/>
              </a:rPr>
              <a:t>	Idea: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Pseudorandom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Trees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0C3809BB-DCEC-3440-9188-AD4EF65161AD}"/>
              </a:ext>
            </a:extLst>
          </p:cNvPr>
          <p:cNvSpPr txBox="1">
            <a:spLocks noChangeArrowheads="1"/>
          </p:cNvSpPr>
          <p:nvPr/>
        </p:nvSpPr>
        <p:spPr>
          <a:xfrm>
            <a:off x="337882" y="1646336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</a:t>
            </a:r>
            <a:r>
              <a:rPr lang="en-US" sz="2800" dirty="0">
                <a:ea typeface="American Typewriter" charset="0"/>
                <a:cs typeface="American Typewriter" charset="0"/>
              </a:rPr>
              <a:t>1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. Stateful, Growing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Chains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A1836BE-6428-624D-9CD0-8A1CCAC18109}"/>
              </a:ext>
            </a:extLst>
          </p:cNvPr>
          <p:cNvSpPr/>
          <p:nvPr/>
        </p:nvSpPr>
        <p:spPr>
          <a:xfrm>
            <a:off x="532711" y="4632190"/>
            <a:ext cx="8086983" cy="2153802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3.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799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Pseudorandom Signature Trees.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5656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565668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53771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537711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5573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557396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037547" cy="1478488"/>
            <a:chOff x="467544" y="3429000"/>
            <a:chExt cx="2037547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71795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717953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8702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870238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8702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870238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037547" cy="1478488"/>
            <a:chOff x="467544" y="3429000"/>
            <a:chExt cx="2037547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71795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717953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8702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870238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8702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870238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029276" cy="1478488"/>
            <a:chOff x="467544" y="3429000"/>
            <a:chExt cx="2029276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70968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709681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86196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861967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86196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861967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7079228" y="2852936"/>
            <a:ext cx="2029276" cy="1478488"/>
            <a:chOff x="467544" y="3429000"/>
            <a:chExt cx="2029276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70968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709681" cy="523220"/>
                </a:xfrm>
                <a:prstGeom prst="rect">
                  <a:avLst/>
                </a:prstGeom>
                <a:blipFill>
                  <a:blip r:embed="rId15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86196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861967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86196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861967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6" name="Rectangle 63">
            <a:extLst>
              <a:ext uri="{FF2B5EF4-FFF2-40B4-BE49-F238E27FC236}">
                <a16:creationId xmlns:a16="http://schemas.microsoft.com/office/drawing/2014/main" id="{99BE868D-1EC7-E446-8C18-CD632032A291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4634904"/>
            <a:ext cx="646656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Tree of pseudorandom values: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C1951781-1DD6-3C40-A93A-16ACAD4CA37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41423" y="5733256"/>
                <a:ext cx="7037854" cy="43792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/>
                  <a:t>Populate the nodes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𝑃𝑅𝐹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C1951781-1DD6-3C40-A93A-16ACAD4CA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23" y="5733256"/>
                <a:ext cx="7037854" cy="437926"/>
              </a:xfrm>
              <a:prstGeom prst="rect">
                <a:avLst/>
              </a:prstGeom>
              <a:blipFill>
                <a:blip r:embed="rId18"/>
                <a:stretch>
                  <a:fillRect l="-1802" t="-22857" b="-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BF11F57C-8229-874D-94B4-FBEC6EC499D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97045" y="5223322"/>
                <a:ext cx="5322303" cy="43792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The signing key is a PRF 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𝐾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BF11F57C-8229-874D-94B4-FBEC6EC49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45" y="5223322"/>
                <a:ext cx="5322303" cy="437926"/>
              </a:xfrm>
              <a:prstGeom prst="rect">
                <a:avLst/>
              </a:prstGeom>
              <a:blipFill>
                <a:blip r:embed="rId19"/>
                <a:stretch>
                  <a:fillRect l="-2381" t="-22857" b="-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B6010FD-CC71-8E4F-A229-C380E8CD03D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41423" y="6237312"/>
                <a:ext cx="7992888" cy="43792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to derive the keys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.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B6010FD-CC71-8E4F-A229-C380E8CD0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23" y="6237312"/>
                <a:ext cx="7992888" cy="437926"/>
              </a:xfrm>
              <a:prstGeom prst="rect">
                <a:avLst/>
              </a:prstGeom>
              <a:blipFill>
                <a:blip r:embed="rId20"/>
                <a:stretch>
                  <a:fillRect l="-1587" t="-22857" b="-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8089A1DE-5FD7-8742-A0E5-DAA445A39B75}"/>
              </a:ext>
            </a:extLst>
          </p:cNvPr>
          <p:cNvGrpSpPr/>
          <p:nvPr/>
        </p:nvGrpSpPr>
        <p:grpSpPr>
          <a:xfrm>
            <a:off x="1437383" y="1110247"/>
            <a:ext cx="7817823" cy="2203949"/>
            <a:chOff x="1437383" y="1110247"/>
            <a:chExt cx="7817823" cy="22039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B5BF379-0A51-EE4F-BE58-45AA5645909B}"/>
                    </a:ext>
                  </a:extLst>
                </p:cNvPr>
                <p:cNvSpPr/>
                <p:nvPr/>
              </p:nvSpPr>
              <p:spPr>
                <a:xfrm>
                  <a:off x="5405995" y="1110247"/>
                  <a:ext cx="130375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rgbClr val="0000FF"/>
                      </a:solidFill>
                    </a:rPr>
                    <a:t>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𝑆𝐾</m:t>
                          </m:r>
                        </m:e>
                        <m:sub>
                          <m:r>
                            <a:rPr lang="en-US" sz="20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r>
                        <a:rPr lang="en-US" sz="2000" b="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B5BF379-0A51-EE4F-BE58-45AA564590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995" y="1110247"/>
                  <a:ext cx="1303755" cy="400110"/>
                </a:xfrm>
                <a:prstGeom prst="rect">
                  <a:avLst/>
                </a:prstGeom>
                <a:blipFill>
                  <a:blip r:embed="rId21"/>
                  <a:stretch>
                    <a:fillRect l="-1923" t="-9091" r="-962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3CD7CFD-204F-D040-8EAC-66AF36B625C4}"/>
                </a:ext>
              </a:extLst>
            </p:cNvPr>
            <p:cNvCxnSpPr>
              <a:cxnSpLocks/>
            </p:cNvCxnSpPr>
            <p:nvPr/>
          </p:nvCxnSpPr>
          <p:spPr>
            <a:xfrm>
              <a:off x="4930826" y="1340768"/>
              <a:ext cx="40170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B10C4C40-3479-D043-BC06-4A294FB0B0E0}"/>
                    </a:ext>
                  </a:extLst>
                </p:cNvPr>
                <p:cNvSpPr/>
                <p:nvPr/>
              </p:nvSpPr>
              <p:spPr>
                <a:xfrm>
                  <a:off x="3296079" y="2019505"/>
                  <a:ext cx="131427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𝑉𝐾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rgbClr val="0000FF"/>
                      </a:solidFill>
                    </a:rPr>
                    <a:t>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𝑆𝐾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B10C4C40-3479-D043-BC06-4A294FB0B0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6079" y="2019505"/>
                  <a:ext cx="1314271" cy="400110"/>
                </a:xfrm>
                <a:prstGeom prst="rect">
                  <a:avLst/>
                </a:prstGeom>
                <a:blipFill>
                  <a:blip r:embed="rId22"/>
                  <a:stretch>
                    <a:fillRect l="-1923" t="-6061" r="-962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0F3116D5-E7E1-1243-A038-09E73F3FCF17}"/>
                </a:ext>
              </a:extLst>
            </p:cNvPr>
            <p:cNvCxnSpPr>
              <a:cxnSpLocks/>
            </p:cNvCxnSpPr>
            <p:nvPr/>
          </p:nvCxnSpPr>
          <p:spPr>
            <a:xfrm>
              <a:off x="2820910" y="2250026"/>
              <a:ext cx="40170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7A23DCA2-247F-4447-BDDF-8B2E0800DBC4}"/>
                    </a:ext>
                  </a:extLst>
                </p:cNvPr>
                <p:cNvSpPr/>
                <p:nvPr/>
              </p:nvSpPr>
              <p:spPr>
                <a:xfrm>
                  <a:off x="7643804" y="1902316"/>
                  <a:ext cx="130234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𝑉𝐾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rgbClr val="0000FF"/>
                      </a:solidFill>
                    </a:rPr>
                    <a:t>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𝑆𝐾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7A23DCA2-247F-4447-BDDF-8B2E0800DB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3804" y="1902316"/>
                  <a:ext cx="1302344" cy="400110"/>
                </a:xfrm>
                <a:prstGeom prst="rect">
                  <a:avLst/>
                </a:prstGeom>
                <a:blipFill>
                  <a:blip r:embed="rId23"/>
                  <a:stretch>
                    <a:fillRect l="-962" t="-6061" r="-962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1AAB568F-302C-754D-8694-175E25BE82FD}"/>
                </a:ext>
              </a:extLst>
            </p:cNvPr>
            <p:cNvCxnSpPr>
              <a:cxnSpLocks/>
            </p:cNvCxnSpPr>
            <p:nvPr/>
          </p:nvCxnSpPr>
          <p:spPr>
            <a:xfrm>
              <a:off x="7168635" y="2132837"/>
              <a:ext cx="40170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4F40DAB8-BEB5-7A43-9A32-2BBD0BFD10CC}"/>
                </a:ext>
              </a:extLst>
            </p:cNvPr>
            <p:cNvCxnSpPr>
              <a:cxnSpLocks/>
            </p:cNvCxnSpPr>
            <p:nvPr/>
          </p:nvCxnSpPr>
          <p:spPr>
            <a:xfrm>
              <a:off x="1437383" y="3114141"/>
              <a:ext cx="40170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40BE5401-F863-8649-8B87-3530570D8CE7}"/>
                </a:ext>
              </a:extLst>
            </p:cNvPr>
            <p:cNvCxnSpPr>
              <a:cxnSpLocks/>
            </p:cNvCxnSpPr>
            <p:nvPr/>
          </p:nvCxnSpPr>
          <p:spPr>
            <a:xfrm>
              <a:off x="3857541" y="3114141"/>
              <a:ext cx="40170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AF8AF680-C9B9-C74F-95A8-FB041495DCF5}"/>
                </a:ext>
              </a:extLst>
            </p:cNvPr>
            <p:cNvCxnSpPr>
              <a:cxnSpLocks/>
            </p:cNvCxnSpPr>
            <p:nvPr/>
          </p:nvCxnSpPr>
          <p:spPr>
            <a:xfrm>
              <a:off x="6067783" y="3114141"/>
              <a:ext cx="40170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231CF86B-0A2F-3546-B7B3-D7D4398FB640}"/>
                </a:ext>
              </a:extLst>
            </p:cNvPr>
            <p:cNvCxnSpPr>
              <a:cxnSpLocks/>
            </p:cNvCxnSpPr>
            <p:nvPr/>
          </p:nvCxnSpPr>
          <p:spPr>
            <a:xfrm>
              <a:off x="8496544" y="3114141"/>
              <a:ext cx="40170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E9542B9E-59D5-C644-B90B-8F9FF33F18E8}"/>
                    </a:ext>
                  </a:extLst>
                </p:cNvPr>
                <p:cNvSpPr/>
                <p:nvPr/>
              </p:nvSpPr>
              <p:spPr>
                <a:xfrm>
                  <a:off x="1908346" y="2901031"/>
                  <a:ext cx="4347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E9542B9E-59D5-C644-B90B-8F9FF33F18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8346" y="2901031"/>
                  <a:ext cx="434734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0D118CE-EAD4-0548-9DAA-4DA0687C19D5}"/>
                    </a:ext>
                  </a:extLst>
                </p:cNvPr>
                <p:cNvSpPr/>
                <p:nvPr/>
              </p:nvSpPr>
              <p:spPr>
                <a:xfrm>
                  <a:off x="4290657" y="2897834"/>
                  <a:ext cx="4347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0D118CE-EAD4-0548-9DAA-4DA0687C19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0657" y="2897834"/>
                  <a:ext cx="434734" cy="4001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ACD16BE-1E31-3E40-A916-2D38A58413E1}"/>
                    </a:ext>
                  </a:extLst>
                </p:cNvPr>
                <p:cNvSpPr/>
                <p:nvPr/>
              </p:nvSpPr>
              <p:spPr>
                <a:xfrm>
                  <a:off x="6435889" y="2877494"/>
                  <a:ext cx="4347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ACD16BE-1E31-3E40-A916-2D38A58413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889" y="2877494"/>
                  <a:ext cx="434734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76563B9-E498-B749-8434-11AAC8F71C27}"/>
                    </a:ext>
                  </a:extLst>
                </p:cNvPr>
                <p:cNvSpPr/>
                <p:nvPr/>
              </p:nvSpPr>
              <p:spPr>
                <a:xfrm>
                  <a:off x="8820472" y="2914086"/>
                  <a:ext cx="4347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76563B9-E498-B749-8434-11AAC8F71C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0472" y="2914086"/>
                  <a:ext cx="434734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426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A1836BE-6428-624D-9CD0-8A1CCAC18109}"/>
              </a:ext>
            </a:extLst>
          </p:cNvPr>
          <p:cNvSpPr/>
          <p:nvPr/>
        </p:nvSpPr>
        <p:spPr>
          <a:xfrm>
            <a:off x="532711" y="4632190"/>
            <a:ext cx="8086983" cy="2153802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3.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799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Pseudorandom Signature Trees.</a:t>
            </a:r>
            <a:endParaRPr lang="en-US" dirty="0"/>
          </a:p>
        </p:txBody>
      </p:sp>
      <p:sp>
        <p:nvSpPr>
          <p:cNvPr id="86" name="Rectangle 63">
            <a:extLst>
              <a:ext uri="{FF2B5EF4-FFF2-40B4-BE49-F238E27FC236}">
                <a16:creationId xmlns:a16="http://schemas.microsoft.com/office/drawing/2014/main" id="{99BE868D-1EC7-E446-8C18-CD632032A291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4634904"/>
            <a:ext cx="646656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Tree of pseudorandom values: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C1951781-1DD6-3C40-A93A-16ACAD4CA37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41423" y="5733256"/>
                <a:ext cx="7037854" cy="43792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/>
                  <a:t>Populate the nodes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𝑃𝑅𝐹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C1951781-1DD6-3C40-A93A-16ACAD4CA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23" y="5733256"/>
                <a:ext cx="7037854" cy="437926"/>
              </a:xfrm>
              <a:prstGeom prst="rect">
                <a:avLst/>
              </a:prstGeom>
              <a:blipFill>
                <a:blip r:embed="rId3"/>
                <a:stretch>
                  <a:fillRect l="-1802" t="-22857" b="-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BF11F57C-8229-874D-94B4-FBEC6EC499D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97045" y="5223322"/>
                <a:ext cx="5322303" cy="43792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The signing key is a PRF 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𝐾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BF11F57C-8229-874D-94B4-FBEC6EC49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45" y="5223322"/>
                <a:ext cx="5322303" cy="437926"/>
              </a:xfrm>
              <a:prstGeom prst="rect">
                <a:avLst/>
              </a:prstGeom>
              <a:blipFill>
                <a:blip r:embed="rId4"/>
                <a:stretch>
                  <a:fillRect l="-2381" t="-22857" b="-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B6010FD-CC71-8E4F-A229-C380E8CD03D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41423" y="6237312"/>
                <a:ext cx="7992888" cy="43792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to derive the keys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.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B6010FD-CC71-8E4F-A229-C380E8CD0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23" y="6237312"/>
                <a:ext cx="7992888" cy="437926"/>
              </a:xfrm>
              <a:prstGeom prst="rect">
                <a:avLst/>
              </a:prstGeom>
              <a:blipFill>
                <a:blip r:embed="rId5"/>
                <a:stretch>
                  <a:fillRect l="-1587" t="-22857" b="-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BF7FFCE-6DBD-BB45-B982-46989C76D442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BF7FFCE-6DBD-BB45-B982-46989C76D4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B0526419-C701-B94D-AA89-E2C7B0E71D48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10F3BED-202A-4744-A7F5-4EFF3EA13F82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10F3BED-202A-4744-A7F5-4EFF3EA13F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590CBE88-D68C-D842-A301-F8226205D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27E71120-1607-2046-B9D9-D93491449516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49EF9C-5D09-094C-857A-6C606EDF492B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49EF9C-5D09-094C-857A-6C606EDF49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9104CD3-7280-F944-92C4-C08A4903D24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260B5C0-57A4-4C41-B1B4-DADC7501F666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81C088C-D096-FF45-8484-6A64E341B884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5D8E2A85-A621-6146-92D9-BE42C5FCFB5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B4125F6-19F6-6B4E-A8E1-8E2F8FD0698C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49871B7-CA53-7E49-9F94-254C07911DA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49871B7-CA53-7E49-9F94-254C07911D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0133E65-85C7-6F4C-A384-063E3D3303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B3BF798-137C-9F4A-AA26-8D1F95895F54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9C5E00F-3AA6-234A-9A51-8F312DB99829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9C5E00F-3AA6-234A-9A51-8F312DB998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E709B2B-114F-524E-9154-C6756E4288DC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E709B2B-114F-524E-9154-C6756E4288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FF9C24B-3D1A-0643-A0FC-F85FD09531CC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BCB2E33F-8AFC-0545-9B9B-310A70E3525F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BCB2E33F-8AFC-0545-9B9B-310A70E352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C2DFD85-E982-DF4B-AEA8-9CDCCB2BD5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A7751592-9091-114E-BC10-86CEE2D42496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3D1BFF6-838C-984B-9C44-238688EAAA37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3D1BFF6-838C-984B-9C44-238688EAAA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95CFBCB-FE15-1644-86D1-325EAB61F72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95CFBCB-FE15-1644-86D1-325EAB61F7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223927E-8B22-2C43-8CF9-3B9C4894155B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5AD3E6C2-28DA-5D46-80BE-517926E1136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5AD3E6C2-28DA-5D46-80BE-517926E113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56F08AB3-482C-9143-8CEE-52BEEFB2DB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95197684-2EB3-4049-885E-78AD5A891866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0B86BDD-9F06-6C46-8EB0-E7709F2A6124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0B86BDD-9F06-6C46-8EB0-E7709F2A61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F468EA66-CB54-3B45-B3CB-813F441C4743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F468EA66-CB54-3B45-B3CB-813F441C47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7A7F7C6-86FB-8B40-BF83-5723483C2852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9423689C-CAA8-C241-A70F-651B5362B37B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9423689C-CAA8-C241-A70F-651B5362B3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B0B12294-C46F-3D4C-9077-1FD5F69569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BB9CD0EE-26F1-FC47-B336-309EB153E1F6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2F224F33-705A-6442-B25A-CB1353C4E534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2F224F33-705A-6442-B25A-CB1353C4E5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F797B727-9FB5-C340-9498-112C2CAAB0A9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F797B727-9FB5-C340-9498-112C2CAAB0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5FBB833-07EF-4745-AD76-C7C61D8815AB}"/>
              </a:ext>
            </a:extLst>
          </p:cNvPr>
          <p:cNvGrpSpPr/>
          <p:nvPr/>
        </p:nvGrpSpPr>
        <p:grpSpPr>
          <a:xfrm>
            <a:off x="-324544" y="908720"/>
            <a:ext cx="9145016" cy="3312184"/>
            <a:chOff x="-36512" y="1022186"/>
            <a:chExt cx="9145016" cy="33121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015372A6-BC7F-DB4D-A938-B5FD445E8E0E}"/>
                    </a:ext>
                  </a:extLst>
                </p:cNvPr>
                <p:cNvSpPr/>
                <p:nvPr/>
              </p:nvSpPr>
              <p:spPr>
                <a:xfrm>
                  <a:off x="2233318" y="1911362"/>
                  <a:ext cx="56566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015372A6-BC7F-DB4D-A938-B5FD445E8E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3318" y="1911362"/>
                  <a:ext cx="565668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BEE7C209-3CEC-BC47-BB30-A2586B643E90}"/>
                </a:ext>
              </a:extLst>
            </p:cNvPr>
            <p:cNvGrpSpPr/>
            <p:nvPr/>
          </p:nvGrpSpPr>
          <p:grpSpPr>
            <a:xfrm>
              <a:off x="3027478" y="1022186"/>
              <a:ext cx="3587405" cy="973937"/>
              <a:chOff x="2224507" y="1720334"/>
              <a:chExt cx="3587405" cy="97393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07A160D2-95AD-A945-B70E-E6F13346D148}"/>
                      </a:ext>
                    </a:extLst>
                  </p:cNvPr>
                  <p:cNvSpPr/>
                  <p:nvPr/>
                </p:nvSpPr>
                <p:spPr>
                  <a:xfrm>
                    <a:off x="3653565" y="1720334"/>
                    <a:ext cx="537711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07A160D2-95AD-A945-B70E-E6F13346D14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53565" y="1720334"/>
                    <a:ext cx="537711" cy="52322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12808A0E-774D-E647-8C64-A7E1B18AA7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24507" y="2259124"/>
                <a:ext cx="1760209" cy="435147"/>
              </a:xfrm>
              <a:prstGeom prst="straightConnector1">
                <a:avLst/>
              </a:prstGeom>
              <a:ln w="254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>
                <a:extLst>
                  <a:ext uri="{FF2B5EF4-FFF2-40B4-BE49-F238E27FC236}">
                    <a16:creationId xmlns:a16="http://schemas.microsoft.com/office/drawing/2014/main" id="{0F47A4AB-077E-BE40-AD42-9AE9ECDCF7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6119" y="2253793"/>
                <a:ext cx="1685793" cy="433611"/>
              </a:xfrm>
              <a:prstGeom prst="straightConnector1">
                <a:avLst/>
              </a:prstGeom>
              <a:ln w="254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2EECB27B-16BC-8942-AFC8-AE9B13130E1B}"/>
                    </a:ext>
                  </a:extLst>
                </p:cNvPr>
                <p:cNvSpPr/>
                <p:nvPr/>
              </p:nvSpPr>
              <p:spPr>
                <a:xfrm>
                  <a:off x="6653256" y="1844164"/>
                  <a:ext cx="55739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2EECB27B-16BC-8942-AFC8-AE9B13130E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3256" y="1844164"/>
                  <a:ext cx="557396" cy="523220"/>
                </a:xfrm>
                <a:prstGeom prst="rect">
                  <a:avLst/>
                </a:prstGeom>
                <a:blipFill>
                  <a:blip r:embed="rId2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9DAAC4C2-BCE9-5B4E-9057-C17D97B821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6179" y="2446228"/>
              <a:ext cx="1138377" cy="337646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115F46B6-EF4D-CE43-A284-0C906216DD19}"/>
                </a:ext>
              </a:extLst>
            </p:cNvPr>
            <p:cNvCxnSpPr>
              <a:cxnSpLocks/>
            </p:cNvCxnSpPr>
            <p:nvPr/>
          </p:nvCxnSpPr>
          <p:spPr>
            <a:xfrm>
              <a:off x="2665366" y="2442998"/>
              <a:ext cx="988199" cy="367298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8F7ACE6C-23A6-D245-A862-56E62CF1DD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85108" y="2421304"/>
              <a:ext cx="1057977" cy="40743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5C0BE877-ACE4-9248-B0EE-A5C6D310FA9C}"/>
                </a:ext>
              </a:extLst>
            </p:cNvPr>
            <p:cNvCxnSpPr>
              <a:cxnSpLocks/>
            </p:cNvCxnSpPr>
            <p:nvPr/>
          </p:nvCxnSpPr>
          <p:spPr>
            <a:xfrm>
              <a:off x="6963895" y="2418074"/>
              <a:ext cx="1341493" cy="41066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A3B61D0F-DABE-894C-8314-DCBF92E95887}"/>
                    </a:ext>
                  </a:extLst>
                </p:cNvPr>
                <p:cNvSpPr/>
                <p:nvPr/>
              </p:nvSpPr>
              <p:spPr>
                <a:xfrm>
                  <a:off x="794274" y="2783874"/>
                  <a:ext cx="71795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A3B61D0F-DABE-894C-8314-DCBF92E958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274" y="2783874"/>
                  <a:ext cx="717953" cy="523220"/>
                </a:xfrm>
                <a:prstGeom prst="rect">
                  <a:avLst/>
                </a:prstGeom>
                <a:blipFill>
                  <a:blip r:embed="rId2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6E954AC7-DEE2-2B44-A861-87EC6B6A91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258" y="3363168"/>
              <a:ext cx="414132" cy="37597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41401173-4C82-0848-B78A-DBF61FCBE0D3}"/>
                </a:ext>
              </a:extLst>
            </p:cNvPr>
            <p:cNvCxnSpPr>
              <a:cxnSpLocks/>
            </p:cNvCxnSpPr>
            <p:nvPr/>
          </p:nvCxnSpPr>
          <p:spPr>
            <a:xfrm>
              <a:off x="1185200" y="3359938"/>
              <a:ext cx="401162" cy="37920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8B18DBB3-710D-1048-8BA4-C3DDB8E58F67}"/>
                    </a:ext>
                  </a:extLst>
                </p:cNvPr>
                <p:cNvSpPr/>
                <p:nvPr/>
              </p:nvSpPr>
              <p:spPr>
                <a:xfrm>
                  <a:off x="-36512" y="3739142"/>
                  <a:ext cx="8702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8B18DBB3-710D-1048-8BA4-C3DDB8E58F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512" y="3739142"/>
                  <a:ext cx="870238" cy="523220"/>
                </a:xfrm>
                <a:prstGeom prst="rect">
                  <a:avLst/>
                </a:prstGeom>
                <a:blipFill>
                  <a:blip r:embed="rId25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1FC8A983-AADB-D74C-87F5-FF3F158FFC52}"/>
                    </a:ext>
                  </a:extLst>
                </p:cNvPr>
                <p:cNvSpPr/>
                <p:nvPr/>
              </p:nvSpPr>
              <p:spPr>
                <a:xfrm>
                  <a:off x="1130797" y="3739142"/>
                  <a:ext cx="8702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1FC8A983-AADB-D74C-87F5-FF3F158FFC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0797" y="3739142"/>
                  <a:ext cx="870238" cy="523220"/>
                </a:xfrm>
                <a:prstGeom prst="rect">
                  <a:avLst/>
                </a:prstGeom>
                <a:blipFill>
                  <a:blip r:embed="rId2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F5DFC49D-FE34-C049-917F-5156C190E8F8}"/>
                    </a:ext>
                  </a:extLst>
                </p:cNvPr>
                <p:cNvSpPr/>
                <p:nvPr/>
              </p:nvSpPr>
              <p:spPr>
                <a:xfrm>
                  <a:off x="3266307" y="2810296"/>
                  <a:ext cx="71795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F5DFC49D-FE34-C049-917F-5156C190E8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6307" y="2810296"/>
                  <a:ext cx="717953" cy="523220"/>
                </a:xfrm>
                <a:prstGeom prst="rect">
                  <a:avLst/>
                </a:prstGeom>
                <a:blipFill>
                  <a:blip r:embed="rId2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35C46B4F-E8E8-8247-9DAF-8E82A41018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22291" y="3389590"/>
              <a:ext cx="414132" cy="37597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56996643-DE8C-2140-8E44-807D037C16DA}"/>
                </a:ext>
              </a:extLst>
            </p:cNvPr>
            <p:cNvCxnSpPr>
              <a:cxnSpLocks/>
            </p:cNvCxnSpPr>
            <p:nvPr/>
          </p:nvCxnSpPr>
          <p:spPr>
            <a:xfrm>
              <a:off x="3657233" y="3386360"/>
              <a:ext cx="401162" cy="37920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EC8E315D-6106-3246-BD9F-AAA36D6168EF}"/>
                    </a:ext>
                  </a:extLst>
                </p:cNvPr>
                <p:cNvSpPr/>
                <p:nvPr/>
              </p:nvSpPr>
              <p:spPr>
                <a:xfrm>
                  <a:off x="2435521" y="3765564"/>
                  <a:ext cx="8702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EC8E315D-6106-3246-BD9F-AAA36D6168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5521" y="3765564"/>
                  <a:ext cx="870238" cy="523220"/>
                </a:xfrm>
                <a:prstGeom prst="rect">
                  <a:avLst/>
                </a:prstGeom>
                <a:blipFill>
                  <a:blip r:embed="rId2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49F91BA4-F818-6942-9594-C01FFB4E7DEE}"/>
                    </a:ext>
                  </a:extLst>
                </p:cNvPr>
                <p:cNvSpPr/>
                <p:nvPr/>
              </p:nvSpPr>
              <p:spPr>
                <a:xfrm>
                  <a:off x="3602830" y="3765564"/>
                  <a:ext cx="8702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49F91BA4-F818-6942-9594-C01FFB4E7D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2830" y="3765564"/>
                  <a:ext cx="870238" cy="523220"/>
                </a:xfrm>
                <a:prstGeom prst="rect">
                  <a:avLst/>
                </a:prstGeom>
                <a:blipFill>
                  <a:blip r:embed="rId2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7D174319-87E0-334E-8F5E-60284DA56DEE}"/>
                    </a:ext>
                  </a:extLst>
                </p:cNvPr>
                <p:cNvSpPr/>
                <p:nvPr/>
              </p:nvSpPr>
              <p:spPr>
                <a:xfrm>
                  <a:off x="5476549" y="2855882"/>
                  <a:ext cx="70968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7D174319-87E0-334E-8F5E-60284DA56D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6549" y="2855882"/>
                  <a:ext cx="709681" cy="52322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E1B66677-8CA2-BB4A-ADAF-2BFC25C63B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2533" y="3435176"/>
              <a:ext cx="414132" cy="37597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366B91B2-FBB9-1049-8487-30C9EEBFB3CB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75" y="3431946"/>
              <a:ext cx="401162" cy="37920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8D810D51-E29E-F544-A4D9-87DABD4AA63B}"/>
                    </a:ext>
                  </a:extLst>
                </p:cNvPr>
                <p:cNvSpPr/>
                <p:nvPr/>
              </p:nvSpPr>
              <p:spPr>
                <a:xfrm>
                  <a:off x="4645763" y="3811150"/>
                  <a:ext cx="86196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8D810D51-E29E-F544-A4D9-87DABD4AA6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763" y="3811150"/>
                  <a:ext cx="861967" cy="523220"/>
                </a:xfrm>
                <a:prstGeom prst="rect">
                  <a:avLst/>
                </a:prstGeom>
                <a:blipFill>
                  <a:blip r:embed="rId3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181BC6F3-EAA4-C443-A902-56476A0975C8}"/>
                    </a:ext>
                  </a:extLst>
                </p:cNvPr>
                <p:cNvSpPr/>
                <p:nvPr/>
              </p:nvSpPr>
              <p:spPr>
                <a:xfrm>
                  <a:off x="5813072" y="3811150"/>
                  <a:ext cx="86196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181BC6F3-EAA4-C443-A902-56476A0975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3072" y="3811150"/>
                  <a:ext cx="861967" cy="523220"/>
                </a:xfrm>
                <a:prstGeom prst="rect">
                  <a:avLst/>
                </a:prstGeom>
                <a:blipFill>
                  <a:blip r:embed="rId3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63BDF2EB-B078-A444-BC58-58374BC14BE4}"/>
                    </a:ext>
                  </a:extLst>
                </p:cNvPr>
                <p:cNvSpPr/>
                <p:nvPr/>
              </p:nvSpPr>
              <p:spPr>
                <a:xfrm>
                  <a:off x="7910014" y="2852936"/>
                  <a:ext cx="70968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63BDF2EB-B078-A444-BC58-58374BC14B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0014" y="2852936"/>
                  <a:ext cx="709681" cy="523220"/>
                </a:xfrm>
                <a:prstGeom prst="rect">
                  <a:avLst/>
                </a:prstGeom>
                <a:blipFill>
                  <a:blip r:embed="rId3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B1895C1E-BF03-E840-898D-F54DAA84F9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5998" y="3432230"/>
              <a:ext cx="414132" cy="37597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95268A9B-0288-134C-8FE4-12DBC5F76B4E}"/>
                </a:ext>
              </a:extLst>
            </p:cNvPr>
            <p:cNvCxnSpPr>
              <a:cxnSpLocks/>
            </p:cNvCxnSpPr>
            <p:nvPr/>
          </p:nvCxnSpPr>
          <p:spPr>
            <a:xfrm>
              <a:off x="8300940" y="3429000"/>
              <a:ext cx="401162" cy="37920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1B9150F5-B782-424F-81AC-47521562A64F}"/>
                    </a:ext>
                  </a:extLst>
                </p:cNvPr>
                <p:cNvSpPr/>
                <p:nvPr/>
              </p:nvSpPr>
              <p:spPr>
                <a:xfrm>
                  <a:off x="7079228" y="3808204"/>
                  <a:ext cx="86196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1B9150F5-B782-424F-81AC-47521562A6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9228" y="3808204"/>
                  <a:ext cx="861967" cy="523220"/>
                </a:xfrm>
                <a:prstGeom prst="rect">
                  <a:avLst/>
                </a:prstGeom>
                <a:blipFill>
                  <a:blip r:embed="rId34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7462F6C3-FF0E-7E42-87F6-BBE9B728EAA3}"/>
                    </a:ext>
                  </a:extLst>
                </p:cNvPr>
                <p:cNvSpPr/>
                <p:nvPr/>
              </p:nvSpPr>
              <p:spPr>
                <a:xfrm>
                  <a:off x="8246537" y="3808204"/>
                  <a:ext cx="86196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7462F6C3-FF0E-7E42-87F6-BBE9B728EA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6537" y="3808204"/>
                  <a:ext cx="861967" cy="523220"/>
                </a:xfrm>
                <a:prstGeom prst="rect">
                  <a:avLst/>
                </a:prstGeom>
                <a:blipFill>
                  <a:blip r:embed="rId35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0077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12968" cy="122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Digital Signatures vs. MACs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F6124AD3-92B4-0B48-A18B-819C619C3F06}"/>
              </a:ext>
            </a:extLst>
          </p:cNvPr>
          <p:cNvSpPr txBox="1">
            <a:spLocks noChangeArrowheads="1"/>
          </p:cNvSpPr>
          <p:nvPr/>
        </p:nvSpPr>
        <p:spPr>
          <a:xfrm>
            <a:off x="539553" y="3501008"/>
            <a:ext cx="2880320" cy="4827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Publicly Verifiable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A2EE3051-0341-0641-8A1C-9BD094BC5B3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2492896"/>
                <a:ext cx="4032448" cy="48274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users require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key-pairs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A2EE3051-0341-0641-8A1C-9BD094BC5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92896"/>
                <a:ext cx="4032448" cy="482749"/>
              </a:xfrm>
              <a:prstGeom prst="rect">
                <a:avLst/>
              </a:prstGeom>
              <a:blipFill>
                <a:blip r:embed="rId3"/>
                <a:stretch>
                  <a:fillRect t="-17949" r="-6918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63">
            <a:extLst>
              <a:ext uri="{FF2B5EF4-FFF2-40B4-BE49-F238E27FC236}">
                <a16:creationId xmlns:a16="http://schemas.microsoft.com/office/drawing/2014/main" id="{E4FD818B-E30D-DD4B-8DA4-2A71ABA60DA8}"/>
              </a:ext>
            </a:extLst>
          </p:cNvPr>
          <p:cNvSpPr txBox="1">
            <a:spLocks noChangeArrowheads="1"/>
          </p:cNvSpPr>
          <p:nvPr/>
        </p:nvSpPr>
        <p:spPr>
          <a:xfrm>
            <a:off x="4932040" y="3501008"/>
            <a:ext cx="2880320" cy="4827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Privately Verifiable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27" name="Rectangle 63">
            <a:extLst>
              <a:ext uri="{FF2B5EF4-FFF2-40B4-BE49-F238E27FC236}">
                <a16:creationId xmlns:a16="http://schemas.microsoft.com/office/drawing/2014/main" id="{75539047-1000-2341-8BA7-CA97F4FA9FBE}"/>
              </a:ext>
            </a:extLst>
          </p:cNvPr>
          <p:cNvSpPr txBox="1">
            <a:spLocks noChangeArrowheads="1"/>
          </p:cNvSpPr>
          <p:nvPr/>
        </p:nvSpPr>
        <p:spPr>
          <a:xfrm>
            <a:off x="155195" y="1387425"/>
            <a:ext cx="4032448" cy="4827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Signatures</a:t>
            </a:r>
          </a:p>
        </p:txBody>
      </p:sp>
      <p:sp>
        <p:nvSpPr>
          <p:cNvPr id="29" name="Rectangle 63">
            <a:extLst>
              <a:ext uri="{FF2B5EF4-FFF2-40B4-BE49-F238E27FC236}">
                <a16:creationId xmlns:a16="http://schemas.microsoft.com/office/drawing/2014/main" id="{C0397ACA-017D-854A-8C4D-4D6AFB5F6AC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0" y="1387425"/>
            <a:ext cx="4032448" cy="4827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MACs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CCE18B-CF28-E04A-9F1A-85E1C04EA6C5}"/>
              </a:ext>
            </a:extLst>
          </p:cNvPr>
          <p:cNvCxnSpPr/>
          <p:nvPr/>
        </p:nvCxnSpPr>
        <p:spPr>
          <a:xfrm>
            <a:off x="4644008" y="1268751"/>
            <a:ext cx="0" cy="482454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7D72B514-8DEF-244E-BE10-6A60464F570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960202" y="2496380"/>
                <a:ext cx="4212463" cy="48274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users require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keys</a:t>
                </a:r>
              </a:p>
            </p:txBody>
          </p:sp>
        </mc:Choice>
        <mc:Fallback xmlns="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7D72B514-8DEF-244E-BE10-6A60464F5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202" y="2496380"/>
                <a:ext cx="4212463" cy="482749"/>
              </a:xfrm>
              <a:prstGeom prst="rect">
                <a:avLst/>
              </a:prstGeom>
              <a:blipFill>
                <a:blip r:embed="rId4"/>
                <a:stretch>
                  <a:fillRect t="-15385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63">
            <a:extLst>
              <a:ext uri="{FF2B5EF4-FFF2-40B4-BE49-F238E27FC236}">
                <a16:creationId xmlns:a16="http://schemas.microsoft.com/office/drawing/2014/main" id="{15629385-E6A9-3F48-BEE7-AB1E6A8DC79F}"/>
              </a:ext>
            </a:extLst>
          </p:cNvPr>
          <p:cNvSpPr txBox="1">
            <a:spLocks noChangeArrowheads="1"/>
          </p:cNvSpPr>
          <p:nvPr/>
        </p:nvSpPr>
        <p:spPr>
          <a:xfrm>
            <a:off x="523909" y="4472787"/>
            <a:ext cx="2880320" cy="4827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C00000"/>
                </a:solidFill>
                <a:ea typeface="American Typewriter" charset="0"/>
                <a:cs typeface="American Typewriter" charset="0"/>
              </a:rPr>
              <a:t>Transferable</a:t>
            </a:r>
            <a:endParaRPr lang="en-US" sz="2800" b="1" dirty="0">
              <a:solidFill>
                <a:srgbClr val="C0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32" name="Rectangle 63">
            <a:extLst>
              <a:ext uri="{FF2B5EF4-FFF2-40B4-BE49-F238E27FC236}">
                <a16:creationId xmlns:a16="http://schemas.microsoft.com/office/drawing/2014/main" id="{77D29BB8-7038-854C-8558-EAB3EF09638C}"/>
              </a:ext>
            </a:extLst>
          </p:cNvPr>
          <p:cNvSpPr txBox="1">
            <a:spLocks noChangeArrowheads="1"/>
          </p:cNvSpPr>
          <p:nvPr/>
        </p:nvSpPr>
        <p:spPr>
          <a:xfrm>
            <a:off x="4915526" y="4472787"/>
            <a:ext cx="2880320" cy="4827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ea typeface="American Typewriter" charset="0"/>
                <a:cs typeface="American Typewriter" charset="0"/>
              </a:rPr>
              <a:t>Not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 Transferable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33" name="Rectangle 63">
            <a:extLst>
              <a:ext uri="{FF2B5EF4-FFF2-40B4-BE49-F238E27FC236}">
                <a16:creationId xmlns:a16="http://schemas.microsoft.com/office/drawing/2014/main" id="{3048EDCE-7A3D-DE48-BEA9-4023876FB888}"/>
              </a:ext>
            </a:extLst>
          </p:cNvPr>
          <p:cNvSpPr txBox="1">
            <a:spLocks noChangeArrowheads="1"/>
          </p:cNvSpPr>
          <p:nvPr/>
        </p:nvSpPr>
        <p:spPr>
          <a:xfrm>
            <a:off x="467543" y="5336883"/>
            <a:ext cx="4447980" cy="4827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C00000"/>
                </a:solidFill>
                <a:ea typeface="American Typewriter" charset="0"/>
                <a:cs typeface="American Typewriter" charset="0"/>
              </a:rPr>
              <a:t>Provides Non-Repudiation</a:t>
            </a:r>
            <a:endParaRPr lang="en-US" sz="2800" b="1" dirty="0">
              <a:solidFill>
                <a:srgbClr val="C0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34" name="Rectangle 63">
            <a:extLst>
              <a:ext uri="{FF2B5EF4-FFF2-40B4-BE49-F238E27FC236}">
                <a16:creationId xmlns:a16="http://schemas.microsoft.com/office/drawing/2014/main" id="{DB1FDAEB-A5EF-A542-A48D-1682B61BD355}"/>
              </a:ext>
            </a:extLst>
          </p:cNvPr>
          <p:cNvSpPr txBox="1">
            <a:spLocks noChangeArrowheads="1"/>
          </p:cNvSpPr>
          <p:nvPr/>
        </p:nvSpPr>
        <p:spPr>
          <a:xfrm>
            <a:off x="4932040" y="5336882"/>
            <a:ext cx="4210756" cy="4827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Does not provide Non-Rep.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35" name="Rectangle 63">
            <a:extLst>
              <a:ext uri="{FF2B5EF4-FFF2-40B4-BE49-F238E27FC236}">
                <a16:creationId xmlns:a16="http://schemas.microsoft.com/office/drawing/2014/main" id="{40135BAB-6EA5-824D-B0C1-2A978D8AD474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5733256"/>
            <a:ext cx="4210756" cy="4827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0" dirty="0">
                <a:ea typeface="American Typewriter" charset="0"/>
                <a:cs typeface="American Typewriter" charset="0"/>
              </a:rPr>
              <a:t>(is this a good thing or a bad thing?)</a:t>
            </a:r>
            <a:endParaRPr lang="en-US" sz="20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19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3.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799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Pseudorandom Signature Trees.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BF7FFCE-6DBD-BB45-B982-46989C76D442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BF7FFCE-6DBD-BB45-B982-46989C76D4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B0526419-C701-B94D-AA89-E2C7B0E71D48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10F3BED-202A-4744-A7F5-4EFF3EA13F82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10F3BED-202A-4744-A7F5-4EFF3EA13F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590CBE88-D68C-D842-A301-F8226205D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27E71120-1607-2046-B9D9-D93491449516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49EF9C-5D09-094C-857A-6C606EDF492B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49EF9C-5D09-094C-857A-6C606EDF49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9104CD3-7280-F944-92C4-C08A4903D24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260B5C0-57A4-4C41-B1B4-DADC7501F666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81C088C-D096-FF45-8484-6A64E341B884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5D8E2A85-A621-6146-92D9-BE42C5FCFB5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B4125F6-19F6-6B4E-A8E1-8E2F8FD0698C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49871B7-CA53-7E49-9F94-254C07911DA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49871B7-CA53-7E49-9F94-254C07911D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0133E65-85C7-6F4C-A384-063E3D3303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B3BF798-137C-9F4A-AA26-8D1F95895F54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9C5E00F-3AA6-234A-9A51-8F312DB99829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9C5E00F-3AA6-234A-9A51-8F312DB998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E709B2B-114F-524E-9154-C6756E4288DC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E709B2B-114F-524E-9154-C6756E4288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FF9C24B-3D1A-0643-A0FC-F85FD09531CC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BCB2E33F-8AFC-0545-9B9B-310A70E3525F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BCB2E33F-8AFC-0545-9B9B-310A70E352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C2DFD85-E982-DF4B-AEA8-9CDCCB2BD5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A7751592-9091-114E-BC10-86CEE2D42496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3D1BFF6-838C-984B-9C44-238688EAAA37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3D1BFF6-838C-984B-9C44-238688EAAA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95CFBCB-FE15-1644-86D1-325EAB61F72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95CFBCB-FE15-1644-86D1-325EAB61F7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223927E-8B22-2C43-8CF9-3B9C4894155B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5AD3E6C2-28DA-5D46-80BE-517926E1136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5AD3E6C2-28DA-5D46-80BE-517926E113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56F08AB3-482C-9143-8CEE-52BEEFB2DB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95197684-2EB3-4049-885E-78AD5A891866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0B86BDD-9F06-6C46-8EB0-E7709F2A6124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0B86BDD-9F06-6C46-8EB0-E7709F2A61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F468EA66-CB54-3B45-B3CB-813F441C4743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F468EA66-CB54-3B45-B3CB-813F441C47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7A7F7C6-86FB-8B40-BF83-5723483C2852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9423689C-CAA8-C241-A70F-651B5362B37B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9423689C-CAA8-C241-A70F-651B5362B3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B0B12294-C46F-3D4C-9077-1FD5F69569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BB9CD0EE-26F1-FC47-B336-309EB153E1F6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2F224F33-705A-6442-B25A-CB1353C4E534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2F224F33-705A-6442-B25A-CB1353C4E5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F797B727-9FB5-C340-9498-112C2CAAB0A9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F797B727-9FB5-C340-9498-112C2CAAB0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4" name="Rectangle 63">
            <a:extLst>
              <a:ext uri="{FF2B5EF4-FFF2-40B4-BE49-F238E27FC236}">
                <a16:creationId xmlns:a16="http://schemas.microsoft.com/office/drawing/2014/main" id="{9B7DB96D-D83F-5F4C-9883-8FA37459F387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5327600"/>
            <a:ext cx="646656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GOOD NEWS:</a:t>
            </a:r>
          </a:p>
        </p:txBody>
      </p:sp>
      <p:sp>
        <p:nvSpPr>
          <p:cNvPr id="75" name="Rectangle 63">
            <a:extLst>
              <a:ext uri="{FF2B5EF4-FFF2-40B4-BE49-F238E27FC236}">
                <a16:creationId xmlns:a16="http://schemas.microsoft.com/office/drawing/2014/main" id="{12311170-DC27-4B46-BA9A-FD3CD92371F0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5657968"/>
            <a:ext cx="7978534" cy="9605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Short signatures and small storage for the signer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AF8D2FF5-FB97-A744-ADAA-75B077EB6EA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34" y="5013176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1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3.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799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Pseudorandom Signature Trees.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BF7FFCE-6DBD-BB45-B982-46989C76D442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BF7FFCE-6DBD-BB45-B982-46989C76D4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B0526419-C701-B94D-AA89-E2C7B0E71D48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10F3BED-202A-4744-A7F5-4EFF3EA13F82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10F3BED-202A-4744-A7F5-4EFF3EA13F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590CBE88-D68C-D842-A301-F8226205D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27E71120-1607-2046-B9D9-D93491449516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49EF9C-5D09-094C-857A-6C606EDF492B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49EF9C-5D09-094C-857A-6C606EDF49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9104CD3-7280-F944-92C4-C08A4903D24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260B5C0-57A4-4C41-B1B4-DADC7501F666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81C088C-D096-FF45-8484-6A64E341B884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5D8E2A85-A621-6146-92D9-BE42C5FCFB5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B4125F6-19F6-6B4E-A8E1-8E2F8FD0698C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49871B7-CA53-7E49-9F94-254C07911DA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49871B7-CA53-7E49-9F94-254C07911D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0133E65-85C7-6F4C-A384-063E3D3303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B3BF798-137C-9F4A-AA26-8D1F95895F54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9C5E00F-3AA6-234A-9A51-8F312DB99829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9C5E00F-3AA6-234A-9A51-8F312DB998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E709B2B-114F-524E-9154-C6756E4288DC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E709B2B-114F-524E-9154-C6756E4288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FF9C24B-3D1A-0643-A0FC-F85FD09531CC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BCB2E33F-8AFC-0545-9B9B-310A70E3525F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BCB2E33F-8AFC-0545-9B9B-310A70E352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C2DFD85-E982-DF4B-AEA8-9CDCCB2BD5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A7751592-9091-114E-BC10-86CEE2D42496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3D1BFF6-838C-984B-9C44-238688EAAA37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3D1BFF6-838C-984B-9C44-238688EAAA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95CFBCB-FE15-1644-86D1-325EAB61F72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95CFBCB-FE15-1644-86D1-325EAB61F7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223927E-8B22-2C43-8CF9-3B9C4894155B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5AD3E6C2-28DA-5D46-80BE-517926E1136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5AD3E6C2-28DA-5D46-80BE-517926E113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56F08AB3-482C-9143-8CEE-52BEEFB2DB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95197684-2EB3-4049-885E-78AD5A891866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0B86BDD-9F06-6C46-8EB0-E7709F2A6124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0B86BDD-9F06-6C46-8EB0-E7709F2A61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F468EA66-CB54-3B45-B3CB-813F441C4743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F468EA66-CB54-3B45-B3CB-813F441C47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7A7F7C6-86FB-8B40-BF83-5723483C2852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9423689C-CAA8-C241-A70F-651B5362B37B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9423689C-CAA8-C241-A70F-651B5362B3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B0B12294-C46F-3D4C-9077-1FD5F69569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BB9CD0EE-26F1-FC47-B336-309EB153E1F6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2F224F33-705A-6442-B25A-CB1353C4E534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2F224F33-705A-6442-B25A-CB1353C4E5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F797B727-9FB5-C340-9498-112C2CAAB0A9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F797B727-9FB5-C340-9498-112C2CAAB0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Rectangle 63">
            <a:extLst>
              <a:ext uri="{FF2B5EF4-FFF2-40B4-BE49-F238E27FC236}">
                <a16:creationId xmlns:a16="http://schemas.microsoft.com/office/drawing/2014/main" id="{82702E11-172E-3D42-8DC0-D53AC71BEB4B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5210968"/>
            <a:ext cx="646656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BAD NEWS:</a:t>
            </a:r>
          </a:p>
        </p:txBody>
      </p:sp>
      <p:sp>
        <p:nvSpPr>
          <p:cNvPr id="42" name="Rectangle 63">
            <a:extLst>
              <a:ext uri="{FF2B5EF4-FFF2-40B4-BE49-F238E27FC236}">
                <a16:creationId xmlns:a16="http://schemas.microsoft.com/office/drawing/2014/main" id="{74FA068D-17FF-4548-A45E-E8C88EA5641F}"/>
              </a:ext>
            </a:extLst>
          </p:cNvPr>
          <p:cNvSpPr txBox="1">
            <a:spLocks noChangeArrowheads="1"/>
          </p:cNvSpPr>
          <p:nvPr/>
        </p:nvSpPr>
        <p:spPr>
          <a:xfrm>
            <a:off x="985954" y="5715024"/>
            <a:ext cx="7978534" cy="9605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Signer needs to keep a counter indicating which </a:t>
            </a:r>
            <a:r>
              <a:rPr lang="en-US" sz="2800" b="1" i="1" dirty="0">
                <a:latin typeface="+mn-lt"/>
                <a:ea typeface="American Typewriter" charset="0"/>
                <a:cs typeface="American Typewriter" charset="0"/>
              </a:rPr>
              <a:t>leaf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(which tells her which secret key) to use next.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7CA7030-87F5-5B47-872C-0ADFEBC8285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559" y="5092907"/>
            <a:ext cx="774636" cy="774636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AF626B18-5A5D-954D-BF8F-D0D9A4930152}"/>
              </a:ext>
            </a:extLst>
          </p:cNvPr>
          <p:cNvGrpSpPr/>
          <p:nvPr/>
        </p:nvGrpSpPr>
        <p:grpSpPr>
          <a:xfrm>
            <a:off x="2514899" y="4105356"/>
            <a:ext cx="896015" cy="970635"/>
            <a:chOff x="91707" y="4831683"/>
            <a:chExt cx="896015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1916F7B-63A8-B148-8070-FCD0805C4B77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1916F7B-63A8-B148-8070-FCD0805C4B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FE11481-7D5E-0E42-B8CD-50A49650C473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8E1A763-69B4-3F46-8D0C-DC4B8313C483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8E1A763-69B4-3F46-8D0C-DC4B8313C4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7259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(Many-time) Signature Scheme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836712"/>
            <a:ext cx="468052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In four+ steps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E1C63364-CBAC-4B46-B938-A8D9A978D5B4}"/>
              </a:ext>
            </a:extLst>
          </p:cNvPr>
          <p:cNvSpPr txBox="1">
            <a:spLocks noChangeArrowheads="1"/>
          </p:cNvSpPr>
          <p:nvPr/>
        </p:nvSpPr>
        <p:spPr>
          <a:xfrm>
            <a:off x="362127" y="2348880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2. How to Shrink the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Trees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3D0B5B98-909F-4543-9D61-C889A6CE3E39}"/>
              </a:ext>
            </a:extLst>
          </p:cNvPr>
          <p:cNvSpPr txBox="1">
            <a:spLocks noChangeArrowheads="1"/>
          </p:cNvSpPr>
          <p:nvPr/>
        </p:nvSpPr>
        <p:spPr>
          <a:xfrm>
            <a:off x="381182" y="3140968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3. How to Shrink Alice’s storage. </a:t>
            </a:r>
            <a:br>
              <a:rPr lang="en-US" sz="2800" b="0" dirty="0">
                <a:ea typeface="American Typewriter" charset="0"/>
                <a:cs typeface="American Typewriter" charset="0"/>
              </a:rPr>
            </a:br>
            <a:r>
              <a:rPr lang="en-US" sz="2800" b="0" dirty="0">
                <a:ea typeface="American Typewriter" charset="0"/>
                <a:cs typeface="American Typewriter" charset="0"/>
              </a:rPr>
              <a:t>	Idea: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Pseudorandom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Trees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B0FDEF45-91F4-CC49-9FAC-94CCD35EEBE6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437112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4. How to make Alice stateless. </a:t>
            </a:r>
            <a:br>
              <a:rPr lang="en-US" sz="2800" b="0" dirty="0">
                <a:ea typeface="American Typewriter" charset="0"/>
                <a:cs typeface="American Typewriter" charset="0"/>
              </a:rPr>
            </a:br>
            <a:r>
              <a:rPr lang="en-US" sz="2800" b="0" dirty="0">
                <a:ea typeface="American Typewriter" charset="0"/>
                <a:cs typeface="American Typewriter" charset="0"/>
              </a:rPr>
              <a:t>	Idea: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Randomization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0C3809BB-DCEC-3440-9188-AD4EF65161AD}"/>
              </a:ext>
            </a:extLst>
          </p:cNvPr>
          <p:cNvSpPr txBox="1">
            <a:spLocks noChangeArrowheads="1"/>
          </p:cNvSpPr>
          <p:nvPr/>
        </p:nvSpPr>
        <p:spPr>
          <a:xfrm>
            <a:off x="337882" y="1646336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</a:t>
            </a:r>
            <a:r>
              <a:rPr lang="en-US" sz="2800" dirty="0">
                <a:ea typeface="American Typewriter" charset="0"/>
                <a:cs typeface="American Typewriter" charset="0"/>
              </a:rPr>
              <a:t>1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. Stateful, Growing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Chains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737969" y="188640"/>
            <a:ext cx="195916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4.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C17D5-48F2-884D-A55B-48DA829FB002}"/>
              </a:ext>
            </a:extLst>
          </p:cNvPr>
          <p:cNvSpPr/>
          <p:nvPr/>
        </p:nvSpPr>
        <p:spPr>
          <a:xfrm>
            <a:off x="2555776" y="323074"/>
            <a:ext cx="488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Statelessness via Randomization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4AF16-964F-A449-9DC7-380C1C60B6D9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4AF16-964F-A449-9DC7-380C1C60B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35401BC-B9AA-0A4C-A0F4-06A5A2A34FE4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E2447FB-584E-3344-94B6-D7E93D23CF12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E2447FB-584E-3344-94B6-D7E93D23CF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DC2B0B2-384A-CF40-9367-19DA91472C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3931662-36FC-9E42-B2EE-8B4EE94FDE69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D9E372-79AD-7F44-8D95-AD65148749DF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D9E372-79AD-7F44-8D95-AD6514874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7C4349-4D59-8C4B-AE31-C3BBFD895074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6C0180-47DF-6F46-881C-569D81B8F60C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83ACC5-0565-FD44-A055-BBE866629003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F81BB3-196B-294D-8106-C44B554C95CE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2F9446-15A5-CF4C-BB57-A9031C6848EA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BECD214-7E9A-F94F-847A-E1DC94B428FB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BECD214-7E9A-F94F-847A-E1DC94B428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1F809BA-F0D0-194F-B162-A5BC1A3AAB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74914AB-7246-A849-98CA-1260252AC72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F55C21C-D5E9-C741-9D6A-B65090F2705C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F55C21C-D5E9-C741-9D6A-B65090F270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24EC364-3347-A245-A353-6494A77201ED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24EC364-3347-A245-A353-6494A7720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67A0C3-E143-7F41-94DC-0811DB59BFDA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A6A808C-CB32-D941-88B4-5CF85C5D25F7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A6A808C-CB32-D941-88B4-5CF85C5D25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86DC636-2C58-E24B-88AB-8E67227DDB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25CDD57-130C-2246-9A59-029D896AC6BA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64A6D94-0BC9-4540-9711-7EC8D3E6BE2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64A6D94-0BC9-4540-9711-7EC8D3E6BE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04631F0-60C5-E44F-9D81-F986DB20AA50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04631F0-60C5-E44F-9D81-F986DB20AA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053EAC-9846-A04E-8496-0E86CDFF665D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C6DDE67-F392-B84C-981A-173F85580DA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C6DDE67-F392-B84C-981A-173F85580D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1F5197D-10F5-6642-905E-8006C39103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9A5E34E-D25C-8545-B344-5CCE6BAAD13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0A1E2A5-13BD-EC4F-AF70-FC71588BF66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0A1E2A5-13BD-EC4F-AF70-FC71588BF6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15777A4-A6F2-3D4C-B2EC-4E5AB26ADA21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15777A4-A6F2-3D4C-B2EC-4E5AB26ADA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A8B011-D7CB-1140-8049-2B270CB5E901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1AF5A7-90F4-D74B-92BD-F76379550086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1AF5A7-90F4-D74B-92BD-F763795500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7C96E29-E088-8445-8B4D-23B40F8756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A3604B3-C0B0-6042-B90E-50113889C082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128207A-59E5-484B-BB31-575DE5DA85B8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128207A-59E5-484B-BB31-575DE5DA85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3DF20E8-D3F7-6041-A577-5F9D7B2B7E51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3DF20E8-D3F7-6041-A577-5F9D7B2B7E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62EBF38-4E57-2540-BEA7-EFFB720D0E24}"/>
              </a:ext>
            </a:extLst>
          </p:cNvPr>
          <p:cNvGrpSpPr/>
          <p:nvPr/>
        </p:nvGrpSpPr>
        <p:grpSpPr>
          <a:xfrm>
            <a:off x="4313001" y="955451"/>
            <a:ext cx="3081550" cy="2805508"/>
            <a:chOff x="4113521" y="910350"/>
            <a:chExt cx="3081550" cy="28055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0445BC87-A4BE-9D42-B6A6-E5C855F95F1B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0445BC87-A4BE-9D42-B6A6-E5C855F95F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322A2FB3-3E61-C248-BD28-FD062E25A75C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CE8BD000-DEFB-124F-BECA-603628023321}"/>
                    </a:ext>
                  </a:extLst>
                </p:cNvPr>
                <p:cNvSpPr/>
                <p:nvPr/>
              </p:nvSpPr>
              <p:spPr>
                <a:xfrm>
                  <a:off x="6432497" y="2577015"/>
                  <a:ext cx="66441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CE8BD000-DEFB-124F-BECA-6036280233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2497" y="2577015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137B4EF0-136C-3C42-9DB3-287B3647D7D0}"/>
                </a:ext>
              </a:extLst>
            </p:cNvPr>
            <p:cNvSpPr/>
            <p:nvPr/>
          </p:nvSpPr>
          <p:spPr>
            <a:xfrm rot="8118830">
              <a:off x="6280671" y="1730059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9B237F6C-44DD-174A-A0D1-139FB67802B1}"/>
                    </a:ext>
                  </a:extLst>
                </p:cNvPr>
                <p:cNvSpPr/>
                <p:nvPr/>
              </p:nvSpPr>
              <p:spPr>
                <a:xfrm>
                  <a:off x="5871281" y="3192638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9B237F6C-44DD-174A-A0D1-139FB67802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1281" y="3192638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65CD3464-0590-424C-9715-C53C339CBACE}"/>
                </a:ext>
              </a:extLst>
            </p:cNvPr>
            <p:cNvSpPr/>
            <p:nvPr/>
          </p:nvSpPr>
          <p:spPr>
            <a:xfrm rot="8118830">
              <a:off x="5141333" y="2700925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B2CE8330-46FA-5A46-BF78-5BDBFA3A236A}"/>
              </a:ext>
            </a:extLst>
          </p:cNvPr>
          <p:cNvSpPr/>
          <p:nvPr/>
        </p:nvSpPr>
        <p:spPr>
          <a:xfrm>
            <a:off x="827584" y="4598032"/>
            <a:ext cx="7855712" cy="2143336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63">
                <a:extLst>
                  <a:ext uri="{FF2B5EF4-FFF2-40B4-BE49-F238E27FC236}">
                    <a16:creationId xmlns:a16="http://schemas.microsoft.com/office/drawing/2014/main" id="{BF579149-00F6-734F-8B56-75B9C18DE71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99592" y="4581128"/>
                <a:ext cx="646656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latin typeface="+mn-lt"/>
                    <a:ea typeface="American Typewriter" charset="0"/>
                    <a:cs typeface="American Typewriter" charset="0"/>
                  </a:rPr>
                  <a:t>Signature of a message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1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1" name="Rectangle 63">
                <a:extLst>
                  <a:ext uri="{FF2B5EF4-FFF2-40B4-BE49-F238E27FC236}">
                    <a16:creationId xmlns:a16="http://schemas.microsoft.com/office/drawing/2014/main" id="{BF579149-00F6-734F-8B56-75B9C18DE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581128"/>
                <a:ext cx="6466567" cy="522288"/>
              </a:xfrm>
              <a:prstGeom prst="rect">
                <a:avLst/>
              </a:prstGeom>
              <a:blipFill>
                <a:blip r:embed="rId21"/>
                <a:stretch>
                  <a:fillRect l="-2161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63">
                <a:extLst>
                  <a:ext uri="{FF2B5EF4-FFF2-40B4-BE49-F238E27FC236}">
                    <a16:creationId xmlns:a16="http://schemas.microsoft.com/office/drawing/2014/main" id="{A7420F91-CD29-D745-AB20-429FDDC424B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259632" y="5013176"/>
                <a:ext cx="7363240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a </a:t>
                </a:r>
                <a:r>
                  <a:rPr lang="en-US" sz="2800" b="1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random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leaf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to sign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52" name="Rectangle 63">
                <a:extLst>
                  <a:ext uri="{FF2B5EF4-FFF2-40B4-BE49-F238E27FC236}">
                    <a16:creationId xmlns:a16="http://schemas.microsoft.com/office/drawing/2014/main" id="{A7420F91-CD29-D745-AB20-429FDDC42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013176"/>
                <a:ext cx="7363240" cy="522288"/>
              </a:xfrm>
              <a:prstGeom prst="rect">
                <a:avLst/>
              </a:prstGeom>
              <a:blipFill>
                <a:blip r:embed="rId22"/>
                <a:stretch>
                  <a:fillRect l="-1721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63">
                <a:extLst>
                  <a:ext uri="{FF2B5EF4-FFF2-40B4-BE49-F238E27FC236}">
                    <a16:creationId xmlns:a16="http://schemas.microsoft.com/office/drawing/2014/main" id="{6A1DED42-C6C4-4D4E-80FB-02D3EC12143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31640" y="6075064"/>
                <a:ext cx="7363240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 authentication path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3" name="Rectangle 63">
                <a:extLst>
                  <a:ext uri="{FF2B5EF4-FFF2-40B4-BE49-F238E27FC236}">
                    <a16:creationId xmlns:a16="http://schemas.microsoft.com/office/drawing/2014/main" id="{6A1DED42-C6C4-4D4E-80FB-02D3EC121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6075064"/>
                <a:ext cx="7363240" cy="522288"/>
              </a:xfrm>
              <a:prstGeom prst="rect">
                <a:avLst/>
              </a:prstGeom>
              <a:blipFill>
                <a:blip r:embed="rId23"/>
                <a:stretch>
                  <a:fillRect l="-1549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63">
                <a:extLst>
                  <a:ext uri="{FF2B5EF4-FFF2-40B4-BE49-F238E27FC236}">
                    <a16:creationId xmlns:a16="http://schemas.microsoft.com/office/drawing/2014/main" id="{A6D542E4-E49A-1142-90C5-A2E8698BF8E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98904" y="5499000"/>
                <a:ext cx="6678790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Sign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4" name="Rectangle 63">
                <a:extLst>
                  <a:ext uri="{FF2B5EF4-FFF2-40B4-BE49-F238E27FC236}">
                    <a16:creationId xmlns:a16="http://schemas.microsoft.com/office/drawing/2014/main" id="{A6D542E4-E49A-1142-90C5-A2E8698BF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904" y="5499000"/>
                <a:ext cx="6678790" cy="522288"/>
              </a:xfrm>
              <a:prstGeom prst="rect">
                <a:avLst/>
              </a:prstGeom>
              <a:blipFill>
                <a:blip r:embed="rId24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1B30C056-A248-2D42-8244-F4B52CD6D225}"/>
              </a:ext>
            </a:extLst>
          </p:cNvPr>
          <p:cNvGrpSpPr/>
          <p:nvPr/>
        </p:nvGrpSpPr>
        <p:grpSpPr>
          <a:xfrm>
            <a:off x="2172087" y="948810"/>
            <a:ext cx="3050262" cy="2761166"/>
            <a:chOff x="1977659" y="910350"/>
            <a:chExt cx="3050262" cy="27611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0CB30E8-BBCE-1247-9F66-53861F339965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0CB30E8-BBCE-1247-9F66-53861F3399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9D40B584-0815-E340-8652-08CEA6A7E8AE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73FFCBD-6C0E-B44C-958E-70E23C4FED1B}"/>
                    </a:ext>
                  </a:extLst>
                </p:cNvPr>
                <p:cNvSpPr/>
                <p:nvPr/>
              </p:nvSpPr>
              <p:spPr>
                <a:xfrm>
                  <a:off x="2129485" y="2577015"/>
                  <a:ext cx="66441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73FFCBD-6C0E-B44C-958E-70E23C4FED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485" y="2577015"/>
                  <a:ext cx="664413" cy="523220"/>
                </a:xfrm>
                <a:prstGeom prst="rect">
                  <a:avLst/>
                </a:prstGeom>
                <a:blipFill>
                  <a:blip r:embed="rId26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D53B07BE-0A6F-674F-9BE5-88D64EF41961}"/>
                </a:ext>
              </a:extLst>
            </p:cNvPr>
            <p:cNvSpPr/>
            <p:nvPr/>
          </p:nvSpPr>
          <p:spPr>
            <a:xfrm rot="8118830">
              <a:off x="1977659" y="1730059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5C9301C-7590-5E43-8325-49D1EDB3DC9F}"/>
                    </a:ext>
                  </a:extLst>
                </p:cNvPr>
                <p:cNvSpPr/>
                <p:nvPr/>
              </p:nvSpPr>
              <p:spPr>
                <a:xfrm>
                  <a:off x="3784742" y="3148296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5C9301C-7590-5E43-8325-49D1EDB3DC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4742" y="3148296"/>
                  <a:ext cx="821507" cy="523220"/>
                </a:xfrm>
                <a:prstGeom prst="rect">
                  <a:avLst/>
                </a:prstGeom>
                <a:blipFill>
                  <a:blip r:embed="rId2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C3EC5CBC-4EDD-9F45-92EA-D57D416C36F8}"/>
                </a:ext>
              </a:extLst>
            </p:cNvPr>
            <p:cNvSpPr/>
            <p:nvPr/>
          </p:nvSpPr>
          <p:spPr>
            <a:xfrm rot="8118830">
              <a:off x="2982765" y="2643805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4800A58-A721-4D4A-9201-17797E3E9FD1}"/>
                  </a:ext>
                </a:extLst>
              </p:cNvPr>
              <p:cNvSpPr/>
              <p:nvPr/>
            </p:nvSpPr>
            <p:spPr>
              <a:xfrm>
                <a:off x="2451982" y="3769876"/>
                <a:ext cx="11839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010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4800A58-A721-4D4A-9201-17797E3E9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982" y="3769876"/>
                <a:ext cx="1183914" cy="523220"/>
              </a:xfrm>
              <a:prstGeom prst="rect">
                <a:avLst/>
              </a:prstGeom>
              <a:blipFill>
                <a:blip r:embed="rId2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6B44E00-C012-1741-834F-A7023111B454}"/>
                  </a:ext>
                </a:extLst>
              </p:cNvPr>
              <p:cNvSpPr/>
              <p:nvPr/>
            </p:nvSpPr>
            <p:spPr>
              <a:xfrm>
                <a:off x="5796136" y="3789040"/>
                <a:ext cx="11756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6B44E00-C012-1741-834F-A7023111B4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789040"/>
                <a:ext cx="1175643" cy="523220"/>
              </a:xfrm>
              <a:prstGeom prst="rect">
                <a:avLst/>
              </a:prstGeom>
              <a:blipFill>
                <a:blip r:embed="rId2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90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4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737969" y="188640"/>
            <a:ext cx="195916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4.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C17D5-48F2-884D-A55B-48DA829FB002}"/>
              </a:ext>
            </a:extLst>
          </p:cNvPr>
          <p:cNvSpPr/>
          <p:nvPr/>
        </p:nvSpPr>
        <p:spPr>
          <a:xfrm>
            <a:off x="2555776" y="323074"/>
            <a:ext cx="488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Statelessness via Randomization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4AF16-964F-A449-9DC7-380C1C60B6D9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4AF16-964F-A449-9DC7-380C1C60B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35401BC-B9AA-0A4C-A0F4-06A5A2A34FE4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E2447FB-584E-3344-94B6-D7E93D23CF12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E2447FB-584E-3344-94B6-D7E93D23CF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DC2B0B2-384A-CF40-9367-19DA91472C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3931662-36FC-9E42-B2EE-8B4EE94FDE69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D9E372-79AD-7F44-8D95-AD65148749DF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D9E372-79AD-7F44-8D95-AD6514874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7C4349-4D59-8C4B-AE31-C3BBFD895074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6C0180-47DF-6F46-881C-569D81B8F60C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83ACC5-0565-FD44-A055-BBE866629003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F81BB3-196B-294D-8106-C44B554C95CE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2F9446-15A5-CF4C-BB57-A9031C6848EA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BECD214-7E9A-F94F-847A-E1DC94B428FB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BECD214-7E9A-F94F-847A-E1DC94B428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1F809BA-F0D0-194F-B162-A5BC1A3AAB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74914AB-7246-A849-98CA-1260252AC72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F55C21C-D5E9-C741-9D6A-B65090F2705C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F55C21C-D5E9-C741-9D6A-B65090F270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24EC364-3347-A245-A353-6494A77201ED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24EC364-3347-A245-A353-6494A7720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67A0C3-E143-7F41-94DC-0811DB59BFDA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A6A808C-CB32-D941-88B4-5CF85C5D25F7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A6A808C-CB32-D941-88B4-5CF85C5D25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86DC636-2C58-E24B-88AB-8E67227DDB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25CDD57-130C-2246-9A59-029D896AC6BA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64A6D94-0BC9-4540-9711-7EC8D3E6BE2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64A6D94-0BC9-4540-9711-7EC8D3E6BE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04631F0-60C5-E44F-9D81-F986DB20AA50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04631F0-60C5-E44F-9D81-F986DB20AA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053EAC-9846-A04E-8496-0E86CDFF665D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C6DDE67-F392-B84C-981A-173F85580DA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C6DDE67-F392-B84C-981A-173F85580D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1F5197D-10F5-6642-905E-8006C39103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9A5E34E-D25C-8545-B344-5CCE6BAAD13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0A1E2A5-13BD-EC4F-AF70-FC71588BF66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0A1E2A5-13BD-EC4F-AF70-FC71588BF6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15777A4-A6F2-3D4C-B2EC-4E5AB26ADA21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15777A4-A6F2-3D4C-B2EC-4E5AB26ADA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A8B011-D7CB-1140-8049-2B270CB5E901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1AF5A7-90F4-D74B-92BD-F76379550086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1AF5A7-90F4-D74B-92BD-F763795500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7C96E29-E088-8445-8B4D-23B40F8756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A3604B3-C0B0-6042-B90E-50113889C082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128207A-59E5-484B-BB31-575DE5DA85B8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128207A-59E5-484B-BB31-575DE5DA85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3DF20E8-D3F7-6041-A577-5F9D7B2B7E51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3DF20E8-D3F7-6041-A577-5F9D7B2B7E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B30C056-A248-2D42-8244-F4B52CD6D225}"/>
              </a:ext>
            </a:extLst>
          </p:cNvPr>
          <p:cNvGrpSpPr/>
          <p:nvPr/>
        </p:nvGrpSpPr>
        <p:grpSpPr>
          <a:xfrm>
            <a:off x="2172087" y="948810"/>
            <a:ext cx="3050262" cy="2761166"/>
            <a:chOff x="1977659" y="910350"/>
            <a:chExt cx="3050262" cy="27611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0CB30E8-BBCE-1247-9F66-53861F339965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0CB30E8-BBCE-1247-9F66-53861F3399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9D40B584-0815-E340-8652-08CEA6A7E8AE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73FFCBD-6C0E-B44C-958E-70E23C4FED1B}"/>
                    </a:ext>
                  </a:extLst>
                </p:cNvPr>
                <p:cNvSpPr/>
                <p:nvPr/>
              </p:nvSpPr>
              <p:spPr>
                <a:xfrm>
                  <a:off x="2129485" y="2577015"/>
                  <a:ext cx="66441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73FFCBD-6C0E-B44C-958E-70E23C4FED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485" y="2577015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D53B07BE-0A6F-674F-9BE5-88D64EF41961}"/>
                </a:ext>
              </a:extLst>
            </p:cNvPr>
            <p:cNvSpPr/>
            <p:nvPr/>
          </p:nvSpPr>
          <p:spPr>
            <a:xfrm rot="8118830">
              <a:off x="1977659" y="1730059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5C9301C-7590-5E43-8325-49D1EDB3DC9F}"/>
                    </a:ext>
                  </a:extLst>
                </p:cNvPr>
                <p:cNvSpPr/>
                <p:nvPr/>
              </p:nvSpPr>
              <p:spPr>
                <a:xfrm>
                  <a:off x="3784742" y="3148296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5C9301C-7590-5E43-8325-49D1EDB3DC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4742" y="3148296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C3EC5CBC-4EDD-9F45-92EA-D57D416C36F8}"/>
                </a:ext>
              </a:extLst>
            </p:cNvPr>
            <p:cNvSpPr/>
            <p:nvPr/>
          </p:nvSpPr>
          <p:spPr>
            <a:xfrm rot="8118830">
              <a:off x="2982765" y="2643805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4800A58-A721-4D4A-9201-17797E3E9FD1}"/>
                  </a:ext>
                </a:extLst>
              </p:cNvPr>
              <p:cNvSpPr/>
              <p:nvPr/>
            </p:nvSpPr>
            <p:spPr>
              <a:xfrm>
                <a:off x="2451982" y="3769876"/>
                <a:ext cx="11839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010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4800A58-A721-4D4A-9201-17797E3E9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982" y="3769876"/>
                <a:ext cx="1183914" cy="523220"/>
              </a:xfrm>
              <a:prstGeom prst="rect">
                <a:avLst/>
              </a:prstGeom>
              <a:blipFill>
                <a:blip r:embed="rId21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3">
            <a:extLst>
              <a:ext uri="{FF2B5EF4-FFF2-40B4-BE49-F238E27FC236}">
                <a16:creationId xmlns:a16="http://schemas.microsoft.com/office/drawing/2014/main" id="{63D58983-CD13-AB44-9EE8-A094AFFA1304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5111576"/>
            <a:ext cx="646656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GOOD NEWS:</a:t>
            </a:r>
          </a:p>
        </p:txBody>
      </p:sp>
      <p:sp>
        <p:nvSpPr>
          <p:cNvPr id="65" name="Rectangle 63">
            <a:extLst>
              <a:ext uri="{FF2B5EF4-FFF2-40B4-BE49-F238E27FC236}">
                <a16:creationId xmlns:a16="http://schemas.microsoft.com/office/drawing/2014/main" id="{EA04B5DB-C901-0840-9C23-F9ECBC6CC0C1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5441944"/>
            <a:ext cx="7978534" cy="9605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No need to keep state. 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79C246CC-91BD-3E4E-9830-CFA21EC27DF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34" y="4797152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0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737969" y="188640"/>
            <a:ext cx="195916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4.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C17D5-48F2-884D-A55B-48DA829FB002}"/>
              </a:ext>
            </a:extLst>
          </p:cNvPr>
          <p:cNvSpPr/>
          <p:nvPr/>
        </p:nvSpPr>
        <p:spPr>
          <a:xfrm>
            <a:off x="2555776" y="323074"/>
            <a:ext cx="488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Statelessness via Randomization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4AF16-964F-A449-9DC7-380C1C60B6D9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4AF16-964F-A449-9DC7-380C1C60B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35401BC-B9AA-0A4C-A0F4-06A5A2A34FE4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E2447FB-584E-3344-94B6-D7E93D23CF12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E2447FB-584E-3344-94B6-D7E93D23CF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DC2B0B2-384A-CF40-9367-19DA91472C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3931662-36FC-9E42-B2EE-8B4EE94FDE69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D9E372-79AD-7F44-8D95-AD65148749DF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D9E372-79AD-7F44-8D95-AD6514874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7C4349-4D59-8C4B-AE31-C3BBFD895074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6C0180-47DF-6F46-881C-569D81B8F60C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83ACC5-0565-FD44-A055-BBE866629003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F81BB3-196B-294D-8106-C44B554C95CE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2F9446-15A5-CF4C-BB57-A9031C6848EA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BECD214-7E9A-F94F-847A-E1DC94B428FB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BECD214-7E9A-F94F-847A-E1DC94B428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1F809BA-F0D0-194F-B162-A5BC1A3AAB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74914AB-7246-A849-98CA-1260252AC72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F55C21C-D5E9-C741-9D6A-B65090F2705C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F55C21C-D5E9-C741-9D6A-B65090F270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24EC364-3347-A245-A353-6494A77201ED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24EC364-3347-A245-A353-6494A7720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67A0C3-E143-7F41-94DC-0811DB59BFDA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A6A808C-CB32-D941-88B4-5CF85C5D25F7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A6A808C-CB32-D941-88B4-5CF85C5D25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86DC636-2C58-E24B-88AB-8E67227DDB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25CDD57-130C-2246-9A59-029D896AC6BA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64A6D94-0BC9-4540-9711-7EC8D3E6BE2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64A6D94-0BC9-4540-9711-7EC8D3E6BE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04631F0-60C5-E44F-9D81-F986DB20AA50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04631F0-60C5-E44F-9D81-F986DB20AA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053EAC-9846-A04E-8496-0E86CDFF665D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C6DDE67-F392-B84C-981A-173F85580DA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C6DDE67-F392-B84C-981A-173F85580D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1F5197D-10F5-6642-905E-8006C39103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9A5E34E-D25C-8545-B344-5CCE6BAAD13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0A1E2A5-13BD-EC4F-AF70-FC71588BF66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0A1E2A5-13BD-EC4F-AF70-FC71588BF6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15777A4-A6F2-3D4C-B2EC-4E5AB26ADA21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15777A4-A6F2-3D4C-B2EC-4E5AB26ADA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A8B011-D7CB-1140-8049-2B270CB5E901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1AF5A7-90F4-D74B-92BD-F76379550086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1AF5A7-90F4-D74B-92BD-F763795500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7C96E29-E088-8445-8B4D-23B40F8756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A3604B3-C0B0-6042-B90E-50113889C082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128207A-59E5-484B-BB31-575DE5DA85B8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128207A-59E5-484B-BB31-575DE5DA85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3DF20E8-D3F7-6041-A577-5F9D7B2B7E51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3DF20E8-D3F7-6041-A577-5F9D7B2B7E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B30C056-A248-2D42-8244-F4B52CD6D225}"/>
              </a:ext>
            </a:extLst>
          </p:cNvPr>
          <p:cNvGrpSpPr/>
          <p:nvPr/>
        </p:nvGrpSpPr>
        <p:grpSpPr>
          <a:xfrm>
            <a:off x="2172087" y="948810"/>
            <a:ext cx="3050262" cy="2761166"/>
            <a:chOff x="1977659" y="910350"/>
            <a:chExt cx="3050262" cy="27611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0CB30E8-BBCE-1247-9F66-53861F339965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0CB30E8-BBCE-1247-9F66-53861F3399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9D40B584-0815-E340-8652-08CEA6A7E8AE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73FFCBD-6C0E-B44C-958E-70E23C4FED1B}"/>
                    </a:ext>
                  </a:extLst>
                </p:cNvPr>
                <p:cNvSpPr/>
                <p:nvPr/>
              </p:nvSpPr>
              <p:spPr>
                <a:xfrm>
                  <a:off x="2129485" y="2577015"/>
                  <a:ext cx="66441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73FFCBD-6C0E-B44C-958E-70E23C4FED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485" y="2577015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D53B07BE-0A6F-674F-9BE5-88D64EF41961}"/>
                </a:ext>
              </a:extLst>
            </p:cNvPr>
            <p:cNvSpPr/>
            <p:nvPr/>
          </p:nvSpPr>
          <p:spPr>
            <a:xfrm rot="8118830">
              <a:off x="1977659" y="1730059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5C9301C-7590-5E43-8325-49D1EDB3DC9F}"/>
                    </a:ext>
                  </a:extLst>
                </p:cNvPr>
                <p:cNvSpPr/>
                <p:nvPr/>
              </p:nvSpPr>
              <p:spPr>
                <a:xfrm>
                  <a:off x="3784742" y="3148296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5C9301C-7590-5E43-8325-49D1EDB3DC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4742" y="3148296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C3EC5CBC-4EDD-9F45-92EA-D57D416C36F8}"/>
                </a:ext>
              </a:extLst>
            </p:cNvPr>
            <p:cNvSpPr/>
            <p:nvPr/>
          </p:nvSpPr>
          <p:spPr>
            <a:xfrm rot="8118830">
              <a:off x="2982765" y="2643805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4800A58-A721-4D4A-9201-17797E3E9FD1}"/>
                  </a:ext>
                </a:extLst>
              </p:cNvPr>
              <p:cNvSpPr/>
              <p:nvPr/>
            </p:nvSpPr>
            <p:spPr>
              <a:xfrm>
                <a:off x="2451982" y="3769876"/>
                <a:ext cx="11839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010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4800A58-A721-4D4A-9201-17797E3E9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982" y="3769876"/>
                <a:ext cx="1183914" cy="523220"/>
              </a:xfrm>
              <a:prstGeom prst="rect">
                <a:avLst/>
              </a:prstGeom>
              <a:blipFill>
                <a:blip r:embed="rId21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3">
            <a:extLst>
              <a:ext uri="{FF2B5EF4-FFF2-40B4-BE49-F238E27FC236}">
                <a16:creationId xmlns:a16="http://schemas.microsoft.com/office/drawing/2014/main" id="{63D58983-CD13-AB44-9EE8-A094AFFA1304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4946394"/>
            <a:ext cx="587869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Key Idea: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3">
                <a:extLst>
                  <a:ext uri="{FF2B5EF4-FFF2-40B4-BE49-F238E27FC236}">
                    <a16:creationId xmlns:a16="http://schemas.microsoft.com/office/drawing/2014/main" id="{EA04B5DB-C901-0840-9C23-F9ECBC6CC0C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67544" y="5276762"/>
                <a:ext cx="8428218" cy="139259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If the signer produces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signatures, the probability she picks the same leaf twice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5" name="Rectangle 63">
                <a:extLst>
                  <a:ext uri="{FF2B5EF4-FFF2-40B4-BE49-F238E27FC236}">
                    <a16:creationId xmlns:a16="http://schemas.microsoft.com/office/drawing/2014/main" id="{EA04B5DB-C901-0840-9C23-F9ECBC6CC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276762"/>
                <a:ext cx="8428218" cy="1392598"/>
              </a:xfrm>
              <a:prstGeom prst="rect">
                <a:avLst/>
              </a:prstGeom>
              <a:blipFill>
                <a:blip r:embed="rId22"/>
                <a:stretch>
                  <a:fillRect l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67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(Many-time) Signature Scheme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836712"/>
            <a:ext cx="468052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In four+ steps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E1C63364-CBAC-4B46-B938-A8D9A978D5B4}"/>
              </a:ext>
            </a:extLst>
          </p:cNvPr>
          <p:cNvSpPr txBox="1">
            <a:spLocks noChangeArrowheads="1"/>
          </p:cNvSpPr>
          <p:nvPr/>
        </p:nvSpPr>
        <p:spPr>
          <a:xfrm>
            <a:off x="362127" y="2348880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2. How to Shrink the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Trees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3D0B5B98-909F-4543-9D61-C889A6CE3E39}"/>
              </a:ext>
            </a:extLst>
          </p:cNvPr>
          <p:cNvSpPr txBox="1">
            <a:spLocks noChangeArrowheads="1"/>
          </p:cNvSpPr>
          <p:nvPr/>
        </p:nvSpPr>
        <p:spPr>
          <a:xfrm>
            <a:off x="381182" y="3140968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3. How to Shrink Alice’s storage. </a:t>
            </a:r>
            <a:br>
              <a:rPr lang="en-US" sz="2800" b="0" dirty="0">
                <a:ea typeface="American Typewriter" charset="0"/>
                <a:cs typeface="American Typewriter" charset="0"/>
              </a:rPr>
            </a:br>
            <a:r>
              <a:rPr lang="en-US" sz="2800" b="0" dirty="0">
                <a:ea typeface="American Typewriter" charset="0"/>
                <a:cs typeface="American Typewriter" charset="0"/>
              </a:rPr>
              <a:t>	Idea: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Pseudorandom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Trees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B0FDEF45-91F4-CC49-9FAC-94CCD35EEBE6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437112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4. How to make Alice stateless. </a:t>
            </a:r>
            <a:br>
              <a:rPr lang="en-US" sz="2800" b="0" dirty="0">
                <a:ea typeface="American Typewriter" charset="0"/>
                <a:cs typeface="American Typewriter" charset="0"/>
              </a:rPr>
            </a:br>
            <a:r>
              <a:rPr lang="en-US" sz="2800" b="0" dirty="0">
                <a:ea typeface="American Typewriter" charset="0"/>
                <a:cs typeface="American Typewriter" charset="0"/>
              </a:rPr>
              <a:t>	Idea: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Randomization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512D773D-0A7F-7641-B5A0-FC9F5AB3CF57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5661248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5 (</a:t>
            </a:r>
            <a:r>
              <a:rPr lang="en-US" sz="2800" b="0" i="1" dirty="0">
                <a:ea typeface="American Typewriter" charset="0"/>
                <a:cs typeface="American Typewriter" charset="0"/>
              </a:rPr>
              <a:t>optional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). How to make Alice stateless and deterministic. </a:t>
            </a:r>
            <a:r>
              <a:rPr lang="en-US" sz="2800" dirty="0">
                <a:ea typeface="American Typewriter" charset="0"/>
                <a:cs typeface="American Typewriter" charset="0"/>
              </a:rPr>
              <a:t> 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Idea: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PRFs.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0C3809BB-DCEC-3440-9188-AD4EF65161AD}"/>
              </a:ext>
            </a:extLst>
          </p:cNvPr>
          <p:cNvSpPr txBox="1">
            <a:spLocks noChangeArrowheads="1"/>
          </p:cNvSpPr>
          <p:nvPr/>
        </p:nvSpPr>
        <p:spPr>
          <a:xfrm>
            <a:off x="337882" y="1646336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</a:t>
            </a:r>
            <a:r>
              <a:rPr lang="en-US" sz="2800" dirty="0">
                <a:ea typeface="American Typewriter" charset="0"/>
                <a:cs typeface="American Typewriter" charset="0"/>
              </a:rPr>
              <a:t>1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. Stateful, Growing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Chains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737969" y="188640"/>
            <a:ext cx="195916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5.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C17D5-48F2-884D-A55B-48DA829FB002}"/>
              </a:ext>
            </a:extLst>
          </p:cNvPr>
          <p:cNvSpPr/>
          <p:nvPr/>
        </p:nvSpPr>
        <p:spPr>
          <a:xfrm>
            <a:off x="2555776" y="323074"/>
            <a:ext cx="494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Making the Signer Deterministic.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4AF16-964F-A449-9DC7-380C1C60B6D9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4AF16-964F-A449-9DC7-380C1C60B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35401BC-B9AA-0A4C-A0F4-06A5A2A34FE4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E2447FB-584E-3344-94B6-D7E93D23CF12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E2447FB-584E-3344-94B6-D7E93D23CF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DC2B0B2-384A-CF40-9367-19DA91472C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3931662-36FC-9E42-B2EE-8B4EE94FDE69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D9E372-79AD-7F44-8D95-AD65148749DF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D9E372-79AD-7F44-8D95-AD6514874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7C4349-4D59-8C4B-AE31-C3BBFD895074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6C0180-47DF-6F46-881C-569D81B8F60C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83ACC5-0565-FD44-A055-BBE866629003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F81BB3-196B-294D-8106-C44B554C95CE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2F9446-15A5-CF4C-BB57-A9031C6848EA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BECD214-7E9A-F94F-847A-E1DC94B428FB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BECD214-7E9A-F94F-847A-E1DC94B428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1F809BA-F0D0-194F-B162-A5BC1A3AAB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74914AB-7246-A849-98CA-1260252AC72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F55C21C-D5E9-C741-9D6A-B65090F2705C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F55C21C-D5E9-C741-9D6A-B65090F270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24EC364-3347-A245-A353-6494A77201ED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24EC364-3347-A245-A353-6494A7720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67A0C3-E143-7F41-94DC-0811DB59BFDA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A6A808C-CB32-D941-88B4-5CF85C5D25F7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A6A808C-CB32-D941-88B4-5CF85C5D25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86DC636-2C58-E24B-88AB-8E67227DDB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25CDD57-130C-2246-9A59-029D896AC6BA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64A6D94-0BC9-4540-9711-7EC8D3E6BE2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64A6D94-0BC9-4540-9711-7EC8D3E6BE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04631F0-60C5-E44F-9D81-F986DB20AA50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04631F0-60C5-E44F-9D81-F986DB20AA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053EAC-9846-A04E-8496-0E86CDFF665D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C6DDE67-F392-B84C-981A-173F85580DA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C6DDE67-F392-B84C-981A-173F85580D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1F5197D-10F5-6642-905E-8006C39103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9A5E34E-D25C-8545-B344-5CCE6BAAD13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0A1E2A5-13BD-EC4F-AF70-FC71588BF66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0A1E2A5-13BD-EC4F-AF70-FC71588BF6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15777A4-A6F2-3D4C-B2EC-4E5AB26ADA21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15777A4-A6F2-3D4C-B2EC-4E5AB26ADA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A8B011-D7CB-1140-8049-2B270CB5E901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1AF5A7-90F4-D74B-92BD-F76379550086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1AF5A7-90F4-D74B-92BD-F763795500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7C96E29-E088-8445-8B4D-23B40F8756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A3604B3-C0B0-6042-B90E-50113889C082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128207A-59E5-484B-BB31-575DE5DA85B8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128207A-59E5-484B-BB31-575DE5DA85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3DF20E8-D3F7-6041-A577-5F9D7B2B7E51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3DF20E8-D3F7-6041-A577-5F9D7B2B7E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B30C056-A248-2D42-8244-F4B52CD6D225}"/>
              </a:ext>
            </a:extLst>
          </p:cNvPr>
          <p:cNvGrpSpPr/>
          <p:nvPr/>
        </p:nvGrpSpPr>
        <p:grpSpPr>
          <a:xfrm>
            <a:off x="2172087" y="948810"/>
            <a:ext cx="3050262" cy="2761166"/>
            <a:chOff x="1977659" y="910350"/>
            <a:chExt cx="3050262" cy="27611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0CB30E8-BBCE-1247-9F66-53861F339965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0CB30E8-BBCE-1247-9F66-53861F3399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9D40B584-0815-E340-8652-08CEA6A7E8AE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73FFCBD-6C0E-B44C-958E-70E23C4FED1B}"/>
                    </a:ext>
                  </a:extLst>
                </p:cNvPr>
                <p:cNvSpPr/>
                <p:nvPr/>
              </p:nvSpPr>
              <p:spPr>
                <a:xfrm>
                  <a:off x="2129485" y="2577015"/>
                  <a:ext cx="66441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73FFCBD-6C0E-B44C-958E-70E23C4FED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485" y="2577015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D53B07BE-0A6F-674F-9BE5-88D64EF41961}"/>
                </a:ext>
              </a:extLst>
            </p:cNvPr>
            <p:cNvSpPr/>
            <p:nvPr/>
          </p:nvSpPr>
          <p:spPr>
            <a:xfrm rot="8118830">
              <a:off x="1977659" y="1730059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5C9301C-7590-5E43-8325-49D1EDB3DC9F}"/>
                    </a:ext>
                  </a:extLst>
                </p:cNvPr>
                <p:cNvSpPr/>
                <p:nvPr/>
              </p:nvSpPr>
              <p:spPr>
                <a:xfrm>
                  <a:off x="3784742" y="3148296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5C9301C-7590-5E43-8325-49D1EDB3DC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4742" y="3148296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C3EC5CBC-4EDD-9F45-92EA-D57D416C36F8}"/>
                </a:ext>
              </a:extLst>
            </p:cNvPr>
            <p:cNvSpPr/>
            <p:nvPr/>
          </p:nvSpPr>
          <p:spPr>
            <a:xfrm rot="8118830">
              <a:off x="2982765" y="2643805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4800A58-A721-4D4A-9201-17797E3E9FD1}"/>
                  </a:ext>
                </a:extLst>
              </p:cNvPr>
              <p:cNvSpPr/>
              <p:nvPr/>
            </p:nvSpPr>
            <p:spPr>
              <a:xfrm>
                <a:off x="2451982" y="3769876"/>
                <a:ext cx="11839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010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4800A58-A721-4D4A-9201-17797E3E9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982" y="3769876"/>
                <a:ext cx="1183914" cy="523220"/>
              </a:xfrm>
              <a:prstGeom prst="rect">
                <a:avLst/>
              </a:prstGeom>
              <a:blipFill>
                <a:blip r:embed="rId21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3">
            <a:extLst>
              <a:ext uri="{FF2B5EF4-FFF2-40B4-BE49-F238E27FC236}">
                <a16:creationId xmlns:a16="http://schemas.microsoft.com/office/drawing/2014/main" id="{63D58983-CD13-AB44-9EE8-A094AFFA1304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4946394"/>
            <a:ext cx="587869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Key Idea: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3">
                <a:extLst>
                  <a:ext uri="{FF2B5EF4-FFF2-40B4-BE49-F238E27FC236}">
                    <a16:creationId xmlns:a16="http://schemas.microsoft.com/office/drawing/2014/main" id="{EA04B5DB-C901-0840-9C23-F9ECBC6CC0C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67544" y="5322703"/>
                <a:ext cx="8428218" cy="77059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Generate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pseudo-randomly.</a:t>
                </a:r>
              </a:p>
            </p:txBody>
          </p:sp>
        </mc:Choice>
        <mc:Fallback xmlns="">
          <p:sp>
            <p:nvSpPr>
              <p:cNvPr id="65" name="Rectangle 63">
                <a:extLst>
                  <a:ext uri="{FF2B5EF4-FFF2-40B4-BE49-F238E27FC236}">
                    <a16:creationId xmlns:a16="http://schemas.microsoft.com/office/drawing/2014/main" id="{EA04B5DB-C901-0840-9C23-F9ECBC6CC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322703"/>
                <a:ext cx="8428218" cy="770593"/>
              </a:xfrm>
              <a:prstGeom prst="rect">
                <a:avLst/>
              </a:prstGeom>
              <a:blipFill>
                <a:blip r:embed="rId22"/>
                <a:stretch>
                  <a:fillRect l="-1504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63">
                <a:extLst>
                  <a:ext uri="{FF2B5EF4-FFF2-40B4-BE49-F238E27FC236}">
                    <a16:creationId xmlns:a16="http://schemas.microsoft.com/office/drawing/2014/main" id="{ABA35105-7B8A-C54C-A4CA-361539D54A9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67544" y="5877272"/>
                <a:ext cx="8428218" cy="77059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Have another PRF 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𝑃𝑅𝐹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8" name="Rectangle 63">
                <a:extLst>
                  <a:ext uri="{FF2B5EF4-FFF2-40B4-BE49-F238E27FC236}">
                    <a16:creationId xmlns:a16="http://schemas.microsoft.com/office/drawing/2014/main" id="{ABA35105-7B8A-C54C-A4CA-361539D54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77272"/>
                <a:ext cx="8428218" cy="770593"/>
              </a:xfrm>
              <a:prstGeom prst="rect">
                <a:avLst/>
              </a:prstGeom>
              <a:blipFill>
                <a:blip r:embed="rId23"/>
                <a:stretch>
                  <a:fillRect l="-1504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2B15AF6-0DEA-0345-A368-5D1EB313C6D7}"/>
              </a:ext>
            </a:extLst>
          </p:cNvPr>
          <p:cNvSpPr/>
          <p:nvPr/>
        </p:nvSpPr>
        <p:spPr>
          <a:xfrm>
            <a:off x="7216022" y="6111101"/>
            <a:ext cx="308306" cy="302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6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5516" y="2637394"/>
            <a:ext cx="8604956" cy="2375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That’s it for the construction.</a:t>
            </a:r>
          </a:p>
        </p:txBody>
      </p:sp>
    </p:spTree>
    <p:extLst>
      <p:ext uri="{BB962C8B-B14F-4D97-AF65-F5344CB8AC3E}">
        <p14:creationId xmlns:p14="http://schemas.microsoft.com/office/powerpoint/2010/main" val="34687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0" y="263691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Direct Constructions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8CED9415-F5D2-F34C-9AB6-31181A5381FD}"/>
              </a:ext>
            </a:extLst>
          </p:cNvPr>
          <p:cNvSpPr txBox="1">
            <a:spLocks noChangeArrowheads="1"/>
          </p:cNvSpPr>
          <p:nvPr/>
        </p:nvSpPr>
        <p:spPr>
          <a:xfrm>
            <a:off x="542369" y="3212976"/>
            <a:ext cx="8352928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“Hash-and-Sign”: Secure in the “random oracle model”.  </a:t>
            </a:r>
          </a:p>
        </p:txBody>
      </p:sp>
    </p:spTree>
    <p:extLst>
      <p:ext uri="{BB962C8B-B14F-4D97-AF65-F5344CB8AC3E}">
        <p14:creationId xmlns:p14="http://schemas.microsoft.com/office/powerpoint/2010/main" val="247360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Other Applications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4E1C5160-29A6-684D-970A-0A3E1B665E94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1268760"/>
            <a:ext cx="7848872" cy="9099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i="1" dirty="0">
                <a:ea typeface="American Typewriter" charset="0"/>
                <a:cs typeface="American Typewriter" charset="0"/>
              </a:rPr>
              <a:t>1. Certificates</a:t>
            </a:r>
            <a:r>
              <a:rPr lang="en-US" sz="2800" dirty="0">
                <a:ea typeface="American Typewriter" charset="0"/>
                <a:cs typeface="American Typewriter" charset="0"/>
              </a:rPr>
              <a:t>, or a public-key directory in practice: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97BC20-E4C4-1048-9BD8-1F77CFA7BB48}"/>
              </a:ext>
            </a:extLst>
          </p:cNvPr>
          <p:cNvGrpSpPr/>
          <p:nvPr/>
        </p:nvGrpSpPr>
        <p:grpSpPr>
          <a:xfrm>
            <a:off x="7452320" y="44624"/>
            <a:ext cx="1606616" cy="1224136"/>
            <a:chOff x="439281" y="332520"/>
            <a:chExt cx="1606616" cy="122413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78C5BC7-A1B9-4A4A-BDA6-B5FB3FCB72F4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332656"/>
              <a:ext cx="6621" cy="122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27D33B1-4299-A546-AE2A-6D3F87686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3457" y="332656"/>
              <a:ext cx="0" cy="122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44119D2-B8A7-714B-A39E-3D72A64EE2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281" y="332520"/>
              <a:ext cx="1584176" cy="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A6A8C21-F9EE-714F-91EC-558EBF1C169B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1556656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47E63D2-849E-AF46-B6B0-D794C6864A7E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B186F29-1806-8C48-85CB-6269A3CCC497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579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4D3169C-7B76-7741-B77E-AE1BE6A9EBCE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77877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63">
              <a:extLst>
                <a:ext uri="{FF2B5EF4-FFF2-40B4-BE49-F238E27FC236}">
                  <a16:creationId xmlns:a16="http://schemas.microsoft.com/office/drawing/2014/main" id="{CD55375D-65D8-FE44-8BFA-CDEEC27581B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Alice</a:t>
              </a:r>
            </a:p>
          </p:txBody>
        </p:sp>
        <p:sp>
          <p:nvSpPr>
            <p:cNvPr id="27" name="Rectangle 63">
              <a:extLst>
                <a:ext uri="{FF2B5EF4-FFF2-40B4-BE49-F238E27FC236}">
                  <a16:creationId xmlns:a16="http://schemas.microsoft.com/office/drawing/2014/main" id="{E2A0617B-6FED-2143-B425-614BCF224862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51146" y="422413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b="1" dirty="0" err="1">
                  <a:solidFill>
                    <a:srgbClr val="FF0000"/>
                  </a:solidFill>
                  <a:latin typeface="American Typewriter" charset="0"/>
                  <a:ea typeface="American Typewriter" charset="0"/>
                  <a:cs typeface="American Typewriter" charset="0"/>
                </a:rPr>
                <a:t>pk,vk</a:t>
              </a:r>
              <a:endParaRPr lang="en-US" sz="18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36821194-8E3B-3545-A590-F5EA89592DF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01106" y="2925085"/>
                <a:ext cx="8742894" cy="122399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When Alice </a:t>
                </a:r>
                <a:r>
                  <a:rPr lang="en-US" sz="2800" i="1" dirty="0">
                    <a:ea typeface="American Typewriter" charset="0"/>
                    <a:cs typeface="American Typewriter" charset="0"/>
                  </a:rPr>
                  <a:t>(=</a:t>
                </a:r>
                <a:r>
                  <a:rPr lang="en-US" sz="2800" i="1" dirty="0" err="1">
                    <a:ea typeface="American Typewriter" charset="0"/>
                    <a:cs typeface="American Typewriter" charset="0"/>
                  </a:rPr>
                  <a:t>www.google.com</a:t>
                </a:r>
                <a:r>
                  <a:rPr lang="en-US" sz="2800" i="1" dirty="0">
                    <a:ea typeface="American Typewriter" charset="0"/>
                    <a:cs typeface="American Typewriter" charset="0"/>
                  </a:rPr>
                  <a:t>) 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wants to register her public (encryption and signing) keys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𝑝𝑘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𝑣𝑘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, first check that she </a:t>
                </a:r>
                <a:r>
                  <a:rPr lang="en-US" sz="2800" i="1" dirty="0">
                    <a:ea typeface="American Typewriter" charset="0"/>
                    <a:cs typeface="American Typewriter" charset="0"/>
                  </a:rPr>
                  <a:t>is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 Alice.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36821194-8E3B-3545-A590-F5EA89592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06" y="2925085"/>
                <a:ext cx="8742894" cy="1223995"/>
              </a:xfrm>
              <a:prstGeom prst="rect">
                <a:avLst/>
              </a:prstGeom>
              <a:blipFill>
                <a:blip r:embed="rId3"/>
                <a:stretch>
                  <a:fillRect l="-1451" t="-11340" r="-435" b="-19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BBB70327-7A39-2645-81EE-AB9EEDF01B9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95536" y="4221092"/>
                <a:ext cx="8640960" cy="90999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Issue a “certificate”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𝑆𝑖𝑔𝑛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𝑉𝑒𝑟𝑖𝑠𝑖𝑔𝑛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𝐴𝑙𝑖𝑐𝑒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BBB70327-7A39-2645-81EE-AB9EEDF01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21092"/>
                <a:ext cx="8640960" cy="909993"/>
              </a:xfrm>
              <a:prstGeom prst="rect">
                <a:avLst/>
              </a:prstGeom>
              <a:blipFill>
                <a:blip r:embed="rId4"/>
                <a:stretch>
                  <a:fillRect l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63">
            <a:extLst>
              <a:ext uri="{FF2B5EF4-FFF2-40B4-BE49-F238E27FC236}">
                <a16:creationId xmlns:a16="http://schemas.microsoft.com/office/drawing/2014/main" id="{ADE45541-AEE8-B54B-83CE-A686E6EA8414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1988844"/>
            <a:ext cx="8297785" cy="9099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Trusted Certificate Authority, e.g. Verisign, Let’s Encrypt.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63">
                <a:extLst>
                  <a:ext uri="{FF2B5EF4-FFF2-40B4-BE49-F238E27FC236}">
                    <a16:creationId xmlns:a16="http://schemas.microsoft.com/office/drawing/2014/main" id="{73251D69-B119-A444-8E2F-F8A5E619A71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95536" y="5111295"/>
                <a:ext cx="8640960" cy="90999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Alice can later produce this certificate to prove that she “owns”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𝑣𝑘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.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8" name="Rectangle 63">
                <a:extLst>
                  <a:ext uri="{FF2B5EF4-FFF2-40B4-BE49-F238E27FC236}">
                    <a16:creationId xmlns:a16="http://schemas.microsoft.com/office/drawing/2014/main" id="{73251D69-B119-A444-8E2F-F8A5E619A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111295"/>
                <a:ext cx="8640960" cy="909993"/>
              </a:xfrm>
              <a:prstGeom prst="rect">
                <a:avLst/>
              </a:prstGeom>
              <a:blipFill>
                <a:blip r:embed="rId5"/>
                <a:stretch>
                  <a:fillRect l="-1468" t="-8219" b="-20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63">
                <a:extLst>
                  <a:ext uri="{FF2B5EF4-FFF2-40B4-BE49-F238E27FC236}">
                    <a16:creationId xmlns:a16="http://schemas.microsoft.com/office/drawing/2014/main" id="{354CF73F-7B12-7348-B9EA-0FAEA0A3BE8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95536" y="5962071"/>
                <a:ext cx="8640960" cy="90999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Browsers store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𝑉𝑒𝑟𝑖𝑠𝑖𝑔𝑛</m:t>
                        </m:r>
                      </m:sub>
                    </m:sSub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and check the certificate.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8" name="Rectangle 63">
                <a:extLst>
                  <a:ext uri="{FF2B5EF4-FFF2-40B4-BE49-F238E27FC236}">
                    <a16:creationId xmlns:a16="http://schemas.microsoft.com/office/drawing/2014/main" id="{354CF73F-7B12-7348-B9EA-0FAEA0A3B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962071"/>
                <a:ext cx="8640960" cy="909993"/>
              </a:xfrm>
              <a:prstGeom prst="rect">
                <a:avLst/>
              </a:prstGeom>
              <a:blipFill>
                <a:blip r:embed="rId6"/>
                <a:stretch>
                  <a:fillRect l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34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8" grpId="0"/>
      <p:bldP spid="4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“Vanilla” RSA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551966AE-AF8D-0D46-823A-B534129B5B33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1229268"/>
            <a:ext cx="886908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Start with any trapdoor permutation, e.g. RSA.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57C19BBD-F50B-D843-A9AF-0250DDB9277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Pick primes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𝑒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relatively prime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57C19BBD-F50B-D843-A9AF-0250DDB92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blipFill>
                <a:blip r:embed="rId3"/>
                <a:stretch>
                  <a:fillRect l="-1477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DEA14A17-0036-5947-9BC3-99A1F29F681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Sign(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Output signature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DEA14A17-0036-5947-9BC3-99A1F29F6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blipFill>
                <a:blip r:embed="rId4"/>
                <a:stretch>
                  <a:fillRect l="-147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0076BB8-EED2-0047-B594-05A8A75DBB3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Verify(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0076BB8-EED2-0047-B594-05A8A75DB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blipFill>
                <a:blip r:embed="rId5"/>
                <a:stretch>
                  <a:fillRect l="-147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47BBF71A-6768-A34B-ABC0-D278B097291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50806" y="3196498"/>
                <a:ext cx="4791938" cy="5614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  and   VK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47BBF71A-6768-A34B-ABC0-D278B0972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06" y="3196498"/>
                <a:ext cx="4791938" cy="561456"/>
              </a:xfrm>
              <a:prstGeom prst="rect">
                <a:avLst/>
              </a:prstGeom>
              <a:blipFill>
                <a:blip r:embed="rId6"/>
                <a:stretch>
                  <a:fillRect l="-264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25646D5B-C081-834F-9FE7-38431FD2526B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5661248"/>
            <a:ext cx="858105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Problem</a:t>
            </a:r>
            <a:r>
              <a:rPr lang="en-US" sz="2800" dirty="0">
                <a:ea typeface="American Typewriter" charset="0"/>
                <a:cs typeface="American Typewriter" charset="0"/>
              </a:rPr>
              <a:t>: Existentially forgeable! 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3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4078CB-C68A-5745-8476-6FA677B736CE}"/>
              </a:ext>
            </a:extLst>
          </p:cNvPr>
          <p:cNvSpPr/>
          <p:nvPr/>
        </p:nvSpPr>
        <p:spPr>
          <a:xfrm>
            <a:off x="395536" y="3140968"/>
            <a:ext cx="8424936" cy="3312368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“Vanilla” RSA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DEA14A17-0036-5947-9BC3-99A1F29F681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1340768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Sign(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Output signature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DEA14A17-0036-5947-9BC3-99A1F29F6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1340768"/>
                <a:ext cx="8581050" cy="792088"/>
              </a:xfrm>
              <a:prstGeom prst="rect">
                <a:avLst/>
              </a:prstGeom>
              <a:blipFill>
                <a:blip r:embed="rId3"/>
                <a:stretch>
                  <a:fillRect l="-147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0076BB8-EED2-0047-B594-05A8A75DBB3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2204864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Verify(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0076BB8-EED2-0047-B594-05A8A75DB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04864"/>
                <a:ext cx="8581050" cy="792088"/>
              </a:xfrm>
              <a:prstGeom prst="rect">
                <a:avLst/>
              </a:prstGeom>
              <a:blipFill>
                <a:blip r:embed="rId4"/>
                <a:stretch>
                  <a:fillRect l="-147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25646D5B-C081-834F-9FE7-38431FD2526B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3068960"/>
            <a:ext cx="858105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Problem</a:t>
            </a:r>
            <a:r>
              <a:rPr lang="en-US" sz="2800" dirty="0">
                <a:ea typeface="American Typewriter" charset="0"/>
                <a:cs typeface="American Typewriter" charset="0"/>
              </a:rPr>
              <a:t>: Existentially forgeable! 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4FAFB82D-0551-684C-BC70-1E191E638D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3573016"/>
                <a:ext cx="7992888" cy="144016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i="1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Attack: 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Pick a random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 and output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 as the forgery.</a:t>
                </a:r>
                <a:r>
                  <a:rPr lang="en-US" sz="2800" b="1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 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4FAFB82D-0551-684C-BC70-1E191E638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3016"/>
                <a:ext cx="7992888" cy="1440160"/>
              </a:xfrm>
              <a:prstGeom prst="rect">
                <a:avLst/>
              </a:prstGeom>
              <a:blipFill>
                <a:blip r:embed="rId5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63">
            <a:extLst>
              <a:ext uri="{FF2B5EF4-FFF2-40B4-BE49-F238E27FC236}">
                <a16:creationId xmlns:a16="http://schemas.microsoft.com/office/drawing/2014/main" id="{18EE0532-D1E9-A744-93A3-C0902F30E8B5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4797152"/>
            <a:ext cx="858105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Problem</a:t>
            </a:r>
            <a:r>
              <a:rPr lang="en-US" sz="2800" dirty="0">
                <a:ea typeface="American Typewriter" charset="0"/>
                <a:cs typeface="American Typewriter" charset="0"/>
              </a:rPr>
              <a:t>: Malleable! 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0EDC8297-08FD-DB46-941F-12384A744B1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5229200"/>
                <a:ext cx="7992888" cy="144016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i="1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Attack: 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Given a signature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, you can produce a signature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0EDC8297-08FD-DB46-941F-12384A744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229200"/>
                <a:ext cx="7992888" cy="1440160"/>
              </a:xfrm>
              <a:prstGeom prst="rect">
                <a:avLst/>
              </a:prstGeom>
              <a:blipFill>
                <a:blip r:embed="rId6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7386CF97-A11D-2F46-9FBA-AD3ABD24C9CB}"/>
              </a:ext>
            </a:extLst>
          </p:cNvPr>
          <p:cNvSpPr/>
          <p:nvPr/>
        </p:nvSpPr>
        <p:spPr>
          <a:xfrm>
            <a:off x="4139952" y="5949280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9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4078CB-C68A-5745-8476-6FA677B736CE}"/>
              </a:ext>
            </a:extLst>
          </p:cNvPr>
          <p:cNvSpPr/>
          <p:nvPr/>
        </p:nvSpPr>
        <p:spPr>
          <a:xfrm>
            <a:off x="395536" y="3140968"/>
            <a:ext cx="8424936" cy="252028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“Vanilla” RSA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DEA14A17-0036-5947-9BC3-99A1F29F681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1340768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Sign(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Output signature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DEA14A17-0036-5947-9BC3-99A1F29F6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1340768"/>
                <a:ext cx="8581050" cy="792088"/>
              </a:xfrm>
              <a:prstGeom prst="rect">
                <a:avLst/>
              </a:prstGeom>
              <a:blipFill>
                <a:blip r:embed="rId3"/>
                <a:stretch>
                  <a:fillRect l="-147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0076BB8-EED2-0047-B594-05A8A75DBB3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2204864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Verify(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0076BB8-EED2-0047-B594-05A8A75DB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04864"/>
                <a:ext cx="8581050" cy="792088"/>
              </a:xfrm>
              <a:prstGeom prst="rect">
                <a:avLst/>
              </a:prstGeom>
              <a:blipFill>
                <a:blip r:embed="rId4"/>
                <a:stretch>
                  <a:fillRect l="-147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25646D5B-C081-834F-9FE7-38431FD2526B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3068960"/>
            <a:ext cx="858105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Fundamental Issues</a:t>
            </a:r>
            <a:r>
              <a:rPr lang="en-US" sz="2800" dirty="0">
                <a:ea typeface="American Typewriter" charset="0"/>
                <a:cs typeface="American Typewriter" charset="0"/>
              </a:rPr>
              <a:t>: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4FAFB82D-0551-684C-BC70-1E191E638DF5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3573016"/>
            <a:ext cx="7992888" cy="14401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1. Can ”reverse-engineer” the message starting from the signature  (Attack 1)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5043FA74-8E48-934A-B0DF-9284FFCEEFC7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4725144"/>
            <a:ext cx="7992888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2. Algebraic structure allows malleability (Attack 2)</a:t>
            </a:r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  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45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Fix Vanilla RSA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6BDCBF9A-F619-9541-A86D-0E06E255724F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1229268"/>
            <a:ext cx="886908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Start with any trapdoor permutation, e.g. RSA.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Pick primes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𝑒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relatively prime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blipFill>
                <a:blip r:embed="rId3"/>
                <a:stretch>
                  <a:fillRect l="-1477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Sign(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Output signature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blipFill>
                <a:blip r:embed="rId4"/>
                <a:stretch>
                  <a:fillRect l="-147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Verify(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blipFill>
                <a:blip r:embed="rId5"/>
                <a:stretch>
                  <a:fillRect l="-147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  and   VK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blipFill>
                <a:blip r:embed="rId6"/>
                <a:stretch>
                  <a:fillRect l="-242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33E2445C-3081-4549-8B68-6C421868F011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5661248"/>
            <a:ext cx="858105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So, what is H? Some very complicated “hash” function. 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1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Fix Vanilla RSA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6BDCBF9A-F619-9541-A86D-0E06E255724F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1229268"/>
            <a:ext cx="886908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Start with any trapdoor permutation, e.g. RSA.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Pick primes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𝑒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relatively prime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blipFill>
                <a:blip r:embed="rId3"/>
                <a:stretch>
                  <a:fillRect l="-1477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Sign(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Output signature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blipFill>
                <a:blip r:embed="rId4"/>
                <a:stretch>
                  <a:fillRect l="-147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Verify(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blipFill>
                <a:blip r:embed="rId5"/>
                <a:stretch>
                  <a:fillRect l="-147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  and   VK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blipFill>
                <a:blip r:embed="rId6"/>
                <a:stretch>
                  <a:fillRect l="-242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33E2445C-3081-4549-8B68-6C421868F011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5661248"/>
            <a:ext cx="858105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H should be at least one-way to prevent Attack #1.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7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Fix Vanilla RSA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6BDCBF9A-F619-9541-A86D-0E06E255724F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1229268"/>
            <a:ext cx="886908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Start with any trapdoor permutation, e.g. RSA.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Pick primes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𝑒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relatively prime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blipFill>
                <a:blip r:embed="rId3"/>
                <a:stretch>
                  <a:fillRect l="-1477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Sign(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Output signature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blipFill>
                <a:blip r:embed="rId4"/>
                <a:stretch>
                  <a:fillRect l="-147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Verify(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blipFill>
                <a:blip r:embed="rId5"/>
                <a:stretch>
                  <a:fillRect l="-147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  and   VK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blipFill>
                <a:blip r:embed="rId6"/>
                <a:stretch>
                  <a:fillRect l="-242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33E2445C-3081-4549-8B68-6C421868F011}"/>
              </a:ext>
            </a:extLst>
          </p:cNvPr>
          <p:cNvSpPr txBox="1">
            <a:spLocks noChangeArrowheads="1"/>
          </p:cNvSpPr>
          <p:nvPr/>
        </p:nvSpPr>
        <p:spPr>
          <a:xfrm>
            <a:off x="95406" y="5661248"/>
            <a:ext cx="9013098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Hard to “algebraically manipulate” H(m) into H(related m’).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E0534D-9E20-5746-A3A8-4F1EA7A4D0A7}"/>
              </a:ext>
            </a:extLst>
          </p:cNvPr>
          <p:cNvSpPr/>
          <p:nvPr/>
        </p:nvSpPr>
        <p:spPr>
          <a:xfrm>
            <a:off x="3779912" y="6278234"/>
            <a:ext cx="3535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(to prevent Attack #2.)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0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Fix Vanilla RSA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6BDCBF9A-F619-9541-A86D-0E06E255724F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1229268"/>
            <a:ext cx="886908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Start with any trapdoor permutation, e.g. RSA.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Pick primes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𝑒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relatively prime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blipFill>
                <a:blip r:embed="rId3"/>
                <a:stretch>
                  <a:fillRect l="-1477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Sign(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Output signature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blipFill>
                <a:blip r:embed="rId4"/>
                <a:stretch>
                  <a:fillRect l="-147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Verify(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blipFill>
                <a:blip r:embed="rId5"/>
                <a:stretch>
                  <a:fillRect l="-147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  and   VK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blipFill>
                <a:blip r:embed="rId6"/>
                <a:stretch>
                  <a:fillRect l="-242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33E2445C-3081-4549-8B68-6C421868F011}"/>
              </a:ext>
            </a:extLst>
          </p:cNvPr>
          <p:cNvSpPr txBox="1">
            <a:spLocks noChangeArrowheads="1"/>
          </p:cNvSpPr>
          <p:nvPr/>
        </p:nvSpPr>
        <p:spPr>
          <a:xfrm>
            <a:off x="95406" y="5589240"/>
            <a:ext cx="9013098" cy="1368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Collision-resistance does not seem to be enough.  </a:t>
            </a:r>
            <a:r>
              <a:rPr lang="en-US" sz="2800" dirty="0">
                <a:ea typeface="American Typewriter" charset="0"/>
                <a:cs typeface="American Typewriter" charset="0"/>
              </a:rPr>
              <a:t>(Given a CRHF h(m), you may be able to produce h(m’) for related m’.)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0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Random Oracle Heuristic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7" name="Rectangle 63">
            <a:extLst>
              <a:ext uri="{FF2B5EF4-FFF2-40B4-BE49-F238E27FC236}">
                <a16:creationId xmlns:a16="http://schemas.microsoft.com/office/drawing/2014/main" id="{C5A345E1-6318-4645-A9C4-2065BDD56872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268760"/>
            <a:ext cx="9123457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ea typeface="American Typewriter" charset="0"/>
                <a:cs typeface="American Typewriter" charset="0"/>
              </a:rPr>
              <a:t>Want: A </a:t>
            </a:r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public</a:t>
            </a:r>
            <a:r>
              <a:rPr lang="en-US" sz="2800" b="1" dirty="0">
                <a:ea typeface="American Typewriter" charset="0"/>
                <a:cs typeface="American Typewriter" charset="0"/>
              </a:rPr>
              <a:t> H that is “non-malleable”. </a:t>
            </a:r>
            <a:endParaRPr lang="en-US" sz="2800" b="1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8" name="Rectangle 63">
            <a:extLst>
              <a:ext uri="{FF2B5EF4-FFF2-40B4-BE49-F238E27FC236}">
                <a16:creationId xmlns:a16="http://schemas.microsoft.com/office/drawing/2014/main" id="{B66D75EE-8D6D-A142-9E9F-06064581EA3B}"/>
              </a:ext>
            </a:extLst>
          </p:cNvPr>
          <p:cNvSpPr txBox="1">
            <a:spLocks noChangeArrowheads="1"/>
          </p:cNvSpPr>
          <p:nvPr/>
        </p:nvSpPr>
        <p:spPr>
          <a:xfrm>
            <a:off x="519832" y="1894441"/>
            <a:ext cx="8372648" cy="11881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Given H(m), it is hard to produce H(m’) for any </a:t>
            </a:r>
            <a:r>
              <a:rPr lang="en-US" sz="2800" i="1" dirty="0">
                <a:ea typeface="American Typewriter" charset="0"/>
                <a:cs typeface="American Typewriter" charset="0"/>
              </a:rPr>
              <a:t>non-trivially related </a:t>
            </a:r>
            <a:r>
              <a:rPr lang="en-US" sz="2800" dirty="0">
                <a:ea typeface="American Typewriter" charset="0"/>
                <a:cs typeface="American Typewriter" charset="0"/>
              </a:rPr>
              <a:t>m’.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82A1DB4-2235-6541-925C-9FED7364186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6741" y="2924944"/>
                <a:ext cx="9123457" cy="118813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For every PPT adv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and “every non-trivial relation”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𝑅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,</a:t>
                </a:r>
              </a:p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: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negl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82A1DB4-2235-6541-925C-9FED73641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41" y="2924944"/>
                <a:ext cx="9123457" cy="1188132"/>
              </a:xfrm>
              <a:prstGeom prst="rect">
                <a:avLst/>
              </a:prstGeom>
              <a:blipFill>
                <a:blip r:embed="rId3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74CAD4F2-8503-A640-BAD9-73749E257982}"/>
              </a:ext>
            </a:extLst>
          </p:cNvPr>
          <p:cNvSpPr/>
          <p:nvPr/>
        </p:nvSpPr>
        <p:spPr>
          <a:xfrm>
            <a:off x="4211960" y="3082573"/>
            <a:ext cx="3888432" cy="346427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CD6B9CE-FDBB-2A4C-8F4A-D49813C94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99" y="-2619672"/>
            <a:ext cx="3175000" cy="4165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C228038-9225-434F-AB7C-0A3F118773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8512" r="6909" b="11970"/>
          <a:stretch/>
        </p:blipFill>
        <p:spPr>
          <a:xfrm>
            <a:off x="6156176" y="2035640"/>
            <a:ext cx="669710" cy="93353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C6CA790-B915-1C43-B4D4-4FBFE14942FC}"/>
              </a:ext>
            </a:extLst>
          </p:cNvPr>
          <p:cNvSpPr/>
          <p:nvPr/>
        </p:nvSpPr>
        <p:spPr>
          <a:xfrm>
            <a:off x="502635" y="2966403"/>
            <a:ext cx="8094623" cy="11132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EF120377-F256-D14E-A665-21D108C2FA8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887984" y="4557537"/>
                <a:ext cx="5636344" cy="118813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How about the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𝑅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=1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if and only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𝑦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EF120377-F256-D14E-A665-21D108C2F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984" y="4557537"/>
                <a:ext cx="5636344" cy="1188132"/>
              </a:xfrm>
              <a:prstGeom prst="rect">
                <a:avLst/>
              </a:prstGeom>
              <a:blipFill>
                <a:blip r:embed="rId6"/>
                <a:stretch>
                  <a:fillRect l="-2247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2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28" grpId="0" animBg="1"/>
      <p:bldP spid="2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Random Oracle Heuristic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489193A0-D5D3-9A40-8CDF-F2DD5F0CFE11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340768"/>
            <a:ext cx="9123457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ea typeface="American Typewriter" charset="0"/>
                <a:cs typeface="American Typewriter" charset="0"/>
              </a:rPr>
              <a:t>Proxy: A </a:t>
            </a:r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public</a:t>
            </a:r>
            <a:r>
              <a:rPr lang="en-US" sz="2800" b="1" dirty="0">
                <a:ea typeface="American Typewriter" charset="0"/>
                <a:cs typeface="American Typewriter" charset="0"/>
              </a:rPr>
              <a:t> H that “</a:t>
            </a:r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behaves like a random function</a:t>
            </a:r>
            <a:r>
              <a:rPr lang="en-US" sz="2800" b="1" dirty="0">
                <a:ea typeface="American Typewriter" charset="0"/>
                <a:cs typeface="American Typewriter" charset="0"/>
              </a:rPr>
              <a:t>”</a:t>
            </a:r>
            <a:endParaRPr lang="en-US" sz="2800" b="1" dirty="0">
              <a:latin typeface="+mn-lt"/>
              <a:ea typeface="American Typewriter" charset="0"/>
              <a:cs typeface="American Typewriter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6A4D3D-1AE5-854A-ACA9-63C9DA81B7C7}"/>
              </a:ext>
            </a:extLst>
          </p:cNvPr>
          <p:cNvGrpSpPr/>
          <p:nvPr/>
        </p:nvGrpSpPr>
        <p:grpSpPr>
          <a:xfrm>
            <a:off x="683568" y="3966317"/>
            <a:ext cx="3490630" cy="1908212"/>
            <a:chOff x="1278513" y="3032956"/>
            <a:chExt cx="3490630" cy="19082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63">
                  <a:extLst>
                    <a:ext uri="{FF2B5EF4-FFF2-40B4-BE49-F238E27FC236}">
                      <a16:creationId xmlns:a16="http://schemas.microsoft.com/office/drawing/2014/main" id="{B4AC9BED-5FC5-D04E-9B67-93A32260C6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278513" y="3032956"/>
                  <a:ext cx="1349271" cy="1908212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sz="6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𝒜</m:t>
                      </m:r>
                    </m:oMath>
                  </a14:m>
                  <a:r>
                    <a:rPr lang="en-US" sz="6000" dirty="0">
                      <a:latin typeface="+mn-lt"/>
                      <a:ea typeface="American Typewriter" charset="0"/>
                      <a:cs typeface="American Typewriter" charset="0"/>
                    </a:rPr>
                    <a:t>(</a:t>
                  </a:r>
                </a:p>
              </p:txBody>
            </p:sp>
          </mc:Choice>
          <mc:Fallback xmlns="">
            <p:sp>
              <p:nvSpPr>
                <p:cNvPr id="12" name="Rectangle 63">
                  <a:extLst>
                    <a:ext uri="{FF2B5EF4-FFF2-40B4-BE49-F238E27FC236}">
                      <a16:creationId xmlns:a16="http://schemas.microsoft.com/office/drawing/2014/main" id="{B4AC9BED-5FC5-D04E-9B67-93A32260C6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8513" y="3032956"/>
                  <a:ext cx="1349271" cy="1908212"/>
                </a:xfrm>
                <a:prstGeom prst="rect">
                  <a:avLst/>
                </a:prstGeom>
                <a:blipFill>
                  <a:blip r:embed="rId3"/>
                  <a:stretch>
                    <a:fillRect l="-12150" r="-112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A55C8CBB-5C29-014A-89D0-B11E7FC0E83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3032956"/>
              <a:ext cx="1349271" cy="190821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6000" dirty="0">
                  <a:latin typeface="+mn-lt"/>
                  <a:ea typeface="American Typewriter" charset="0"/>
                  <a:cs typeface="American Typewriter" charset="0"/>
                </a:rPr>
                <a:t>)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D73F45B-5102-BF41-99AF-016253C801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6" t="26150" r="39399" b="60512"/>
            <a:stretch/>
          </p:blipFill>
          <p:spPr>
            <a:xfrm>
              <a:off x="2339751" y="3717032"/>
              <a:ext cx="1152129" cy="57606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C087E3F6-63B6-2648-BDB4-25C756B1060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31640" y="2060848"/>
                <a:ext cx="6768752" cy="111594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(A PRF also behaves like a random function,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𝑃𝑅𝐹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is </a:t>
                </a:r>
                <a:r>
                  <a:rPr lang="en-US" sz="2800" b="1" i="1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not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 publicly computable.)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C087E3F6-63B6-2648-BDB4-25C756B10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060848"/>
                <a:ext cx="6768752" cy="1115949"/>
              </a:xfrm>
              <a:prstGeom prst="rect">
                <a:avLst/>
              </a:prstGeom>
              <a:blipFill>
                <a:blip r:embed="rId5"/>
                <a:stretch>
                  <a:fillRect l="-1685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ECD6B9CE-FDBB-2A4C-8F4A-D49813C94A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99" y="-2619672"/>
            <a:ext cx="3175000" cy="4165600"/>
          </a:xfrm>
          <a:prstGeom prst="rect">
            <a:avLst/>
          </a:prstGeom>
        </p:spPr>
      </p:pic>
      <p:sp>
        <p:nvSpPr>
          <p:cNvPr id="16" name="Rectangle 63">
            <a:extLst>
              <a:ext uri="{FF2B5EF4-FFF2-40B4-BE49-F238E27FC236}">
                <a16:creationId xmlns:a16="http://schemas.microsoft.com/office/drawing/2014/main" id="{8010A820-A136-F746-ACAA-2182A96ACAC7}"/>
              </a:ext>
            </a:extLst>
          </p:cNvPr>
          <p:cNvSpPr txBox="1">
            <a:spLocks noChangeArrowheads="1"/>
          </p:cNvSpPr>
          <p:nvPr/>
        </p:nvSpPr>
        <p:spPr>
          <a:xfrm>
            <a:off x="686732" y="3212977"/>
            <a:ext cx="1433892" cy="11159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>
                <a:ea typeface="American Typewriter" charset="0"/>
                <a:cs typeface="American Typewriter" charset="0"/>
              </a:rPr>
              <a:t>Reality:</a:t>
            </a:r>
            <a:endParaRPr lang="en-US" sz="2800" b="1" u="sng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20" name="Rectangle 63">
            <a:extLst>
              <a:ext uri="{FF2B5EF4-FFF2-40B4-BE49-F238E27FC236}">
                <a16:creationId xmlns:a16="http://schemas.microsoft.com/office/drawing/2014/main" id="{270C4FC5-540C-984E-AE24-199434C8A2BC}"/>
              </a:ext>
            </a:extLst>
          </p:cNvPr>
          <p:cNvSpPr txBox="1">
            <a:spLocks noChangeArrowheads="1"/>
          </p:cNvSpPr>
          <p:nvPr/>
        </p:nvSpPr>
        <p:spPr>
          <a:xfrm>
            <a:off x="4758142" y="3212976"/>
            <a:ext cx="4350361" cy="11159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>
                <a:ea typeface="American Typewriter" charset="0"/>
                <a:cs typeface="American Typewriter" charset="0"/>
              </a:rPr>
              <a:t>Random Oracle Heuristic:</a:t>
            </a:r>
            <a:endParaRPr lang="en-US" sz="2800" b="1" u="sng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6F1DC391-90AA-B041-9700-FAD47365029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066401" y="3966317"/>
                <a:ext cx="1017767" cy="190821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𝒜</m:t>
                      </m:r>
                    </m:oMath>
                  </m:oMathPara>
                </a14:m>
                <a:endParaRPr lang="en-US" sz="60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6F1DC391-90AA-B041-9700-FAD473650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401" y="3966317"/>
                <a:ext cx="1017767" cy="1908212"/>
              </a:xfrm>
              <a:prstGeom prst="rect">
                <a:avLst/>
              </a:prstGeom>
              <a:blipFill>
                <a:blip r:embed="rId7"/>
                <a:stretch>
                  <a:fillRect l="-9756" r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140784E9-D822-BB44-B00B-E67BEA40783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11716" y="3984319"/>
                <a:ext cx="1349271" cy="190821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6000" dirty="0">
                    <a:latin typeface="+mn-lt"/>
                    <a:ea typeface="American Typewriter" charset="0"/>
                    <a:cs typeface="American Typewriter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6000" dirty="0">
                    <a:latin typeface="+mn-lt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140784E9-D822-BB44-B00B-E67BEA407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716" y="3984319"/>
                <a:ext cx="1349271" cy="1908212"/>
              </a:xfrm>
              <a:prstGeom prst="rect">
                <a:avLst/>
              </a:prstGeom>
              <a:blipFill>
                <a:blip r:embed="rId8"/>
                <a:stretch>
                  <a:fillRect l="-27103" r="-16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1F25195-445E-DA44-8AC9-74F91A0D4E4B}"/>
              </a:ext>
            </a:extLst>
          </p:cNvPr>
          <p:cNvSpPr/>
          <p:nvPr/>
        </p:nvSpPr>
        <p:spPr>
          <a:xfrm>
            <a:off x="2031630" y="4628035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a typeface="American Typewriter" charset="0"/>
                <a:cs typeface="American Typewriter" charset="0"/>
              </a:rPr>
              <a:t>H</a:t>
            </a:r>
            <a:endParaRPr lang="en-US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86D5B6-37C5-B84B-9EA5-67B3D659B4C1}"/>
              </a:ext>
            </a:extLst>
          </p:cNvPr>
          <p:cNvGrpSpPr/>
          <p:nvPr/>
        </p:nvGrpSpPr>
        <p:grpSpPr>
          <a:xfrm>
            <a:off x="5992333" y="4304795"/>
            <a:ext cx="819383" cy="461665"/>
            <a:chOff x="6127639" y="5170839"/>
            <a:chExt cx="819383" cy="4616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ADC8923-F7BC-E24A-8433-3FD2C989B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6" t="26150" r="39399" b="60512"/>
            <a:stretch/>
          </p:blipFill>
          <p:spPr>
            <a:xfrm>
              <a:off x="6127639" y="5193196"/>
              <a:ext cx="819383" cy="409691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2B4FBAB-38E4-E747-8BB0-DB409D458484}"/>
                </a:ext>
              </a:extLst>
            </p:cNvPr>
            <p:cNvSpPr/>
            <p:nvPr/>
          </p:nvSpPr>
          <p:spPr>
            <a:xfrm>
              <a:off x="6325074" y="5170839"/>
              <a:ext cx="3786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ea typeface="American Typewriter" charset="0"/>
                  <a:cs typeface="American Typewriter" charset="0"/>
                </a:rPr>
                <a:t>H</a:t>
              </a:r>
              <a:endParaRPr lang="en-US" sz="2400" b="1" dirty="0"/>
            </a:p>
          </p:txBody>
        </p:sp>
      </p:grpSp>
      <p:sp>
        <p:nvSpPr>
          <p:cNvPr id="29" name="Rectangle 63">
            <a:extLst>
              <a:ext uri="{FF2B5EF4-FFF2-40B4-BE49-F238E27FC236}">
                <a16:creationId xmlns:a16="http://schemas.microsoft.com/office/drawing/2014/main" id="{89DAC2C6-9E60-D54B-BA47-1645DE636D58}"/>
              </a:ext>
            </a:extLst>
          </p:cNvPr>
          <p:cNvSpPr txBox="1">
            <a:spLocks noChangeArrowheads="1"/>
          </p:cNvSpPr>
          <p:nvPr/>
        </p:nvSpPr>
        <p:spPr>
          <a:xfrm>
            <a:off x="4764205" y="5659387"/>
            <a:ext cx="4489721" cy="11159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H is virtually a black box.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30" name="Rectangle 63">
            <a:extLst>
              <a:ext uri="{FF2B5EF4-FFF2-40B4-BE49-F238E27FC236}">
                <a16:creationId xmlns:a16="http://schemas.microsoft.com/office/drawing/2014/main" id="{CBA39279-1D04-FB45-B6F7-57A31D9E5DF4}"/>
              </a:ext>
            </a:extLst>
          </p:cNvPr>
          <p:cNvSpPr txBox="1">
            <a:spLocks noChangeArrowheads="1"/>
          </p:cNvSpPr>
          <p:nvPr/>
        </p:nvSpPr>
        <p:spPr>
          <a:xfrm>
            <a:off x="4716016" y="5689004"/>
            <a:ext cx="4350362" cy="11159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The only way to compute H is by calling the oracle.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2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2" grpId="0"/>
      <p:bldP spid="24" grpId="0"/>
      <p:bldP spid="4" grpId="0"/>
      <p:bldP spid="29" grpId="0"/>
      <p:bldP spid="29" grpId="1"/>
      <p:bldP spid="3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980728"/>
                <a:ext cx="8869082" cy="13356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Assume there is a PPT adversary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𝒜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that breaks the EUF-CMA security of hashed RSA in the random oracle model.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980728"/>
                <a:ext cx="8869082" cy="1335636"/>
              </a:xfrm>
              <a:prstGeom prst="rect">
                <a:avLst/>
              </a:prstGeom>
              <a:blipFill>
                <a:blip r:embed="rId3"/>
                <a:stretch>
                  <a:fillRect l="-1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8FF597B-01B8-4C46-AD3D-ABF5349EDA1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516216" y="2911979"/>
                <a:ext cx="1944216" cy="22126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𝒜</m:t>
                      </m:r>
                    </m:oMath>
                  </m:oMathPara>
                </a14:m>
                <a:endParaRPr lang="en-US" sz="60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8FF597B-01B8-4C46-AD3D-ABF5349ED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911979"/>
                <a:ext cx="1944216" cy="2212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A7A6D062-DC92-4648-BBAD-C301A9C288FC}"/>
              </a:ext>
            </a:extLst>
          </p:cNvPr>
          <p:cNvGrpSpPr/>
          <p:nvPr/>
        </p:nvGrpSpPr>
        <p:grpSpPr>
          <a:xfrm>
            <a:off x="3322431" y="3128003"/>
            <a:ext cx="3553825" cy="1412053"/>
            <a:chOff x="3322431" y="3128003"/>
            <a:chExt cx="3553825" cy="141205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FFEAEF5-C9C6-A345-852D-BACAECAC74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66447" y="4513529"/>
              <a:ext cx="2664296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63">
              <a:extLst>
                <a:ext uri="{FF2B5EF4-FFF2-40B4-BE49-F238E27FC236}">
                  <a16:creationId xmlns:a16="http://schemas.microsoft.com/office/drawing/2014/main" id="{4C4E8246-CF38-5D47-89C2-46EC47DB504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322431" y="4023035"/>
              <a:ext cx="3024336" cy="51702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ea typeface="American Typewriter" charset="0"/>
                  <a:cs typeface="American Typewriter" charset="0"/>
                </a:rPr>
                <a:t>“Give me a signature of m”</a:t>
              </a:r>
              <a:endParaRPr lang="en-US" sz="20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C33B7B0-20BF-4C48-B19E-9821232C97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3021" y="3645024"/>
              <a:ext cx="2664296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F0CF9081-01A1-0C49-80B4-0B0B6607087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851920" y="3128003"/>
              <a:ext cx="3024336" cy="51702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ea typeface="American Typewriter" charset="0"/>
                  <a:cs typeface="American Typewriter" charset="0"/>
                </a:rPr>
                <a:t>“Give me H(m)”</a:t>
              </a:r>
              <a:endParaRPr lang="en-US" sz="20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FD073B-AC32-B744-89B5-0EC9B2634BE1}"/>
              </a:ext>
            </a:extLst>
          </p:cNvPr>
          <p:cNvCxnSpPr>
            <a:cxnSpLocks/>
          </p:cNvCxnSpPr>
          <p:nvPr/>
        </p:nvCxnSpPr>
        <p:spPr>
          <a:xfrm>
            <a:off x="3513021" y="2911979"/>
            <a:ext cx="241874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2BEE2FAC-5311-C943-BC46-12760B717CC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362354" y="2363928"/>
                <a:ext cx="720080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𝑉𝐾</m:t>
                      </m:r>
                    </m:oMath>
                  </m:oMathPara>
                </a14:m>
                <a:endParaRPr lang="en-US" sz="28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2BEE2FAC-5311-C943-BC46-12760B717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354" y="2363928"/>
                <a:ext cx="720080" cy="517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40768CD-54DA-2E4D-B554-C27BF1F3265D}"/>
              </a:ext>
            </a:extLst>
          </p:cNvPr>
          <p:cNvCxnSpPr>
            <a:cxnSpLocks/>
          </p:cNvCxnSpPr>
          <p:nvPr/>
        </p:nvCxnSpPr>
        <p:spPr>
          <a:xfrm>
            <a:off x="3614654" y="5466120"/>
            <a:ext cx="2418747" cy="0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01DDDBFE-C592-DB49-AFDF-252C247E419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851920" y="4918069"/>
                <a:ext cx="1800202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01DDDBFE-C592-DB49-AFDF-252C247E4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918069"/>
                <a:ext cx="1800202" cy="517021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4C1BC302-A020-F04E-9A6B-E87DCCDDAFF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3463" y="4483609"/>
                <a:ext cx="3102393" cy="204173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Then, there is an algorithm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ℬ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that solves the RSA problem.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4C1BC302-A020-F04E-9A6B-E87DCCDDA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63" y="4483609"/>
                <a:ext cx="3102393" cy="2041735"/>
              </a:xfrm>
              <a:prstGeom prst="rect">
                <a:avLst/>
              </a:prstGeom>
              <a:blipFill>
                <a:blip r:embed="rId7"/>
                <a:stretch>
                  <a:fillRect l="-4082" b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7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1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Other Applications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660C860E-EEE4-B54D-B844-FA2CA318D90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2780928"/>
                <a:ext cx="8964996" cy="15841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i="1" dirty="0">
                    <a:ea typeface="American Typewriter" charset="0"/>
                    <a:cs typeface="American Typewriter" charset="0"/>
                  </a:rPr>
                  <a:t>2. Bitcoin and other cryptocurrencies</a:t>
                </a:r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: </a:t>
                </a:r>
              </a:p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    </a:t>
                </a:r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I am identified by my verification 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𝑣𝑘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   When I pay you (=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𝑣𝑘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’), I sign “$x paid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𝑣𝑘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′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” with my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𝑠𝑘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660C860E-EEE4-B54D-B844-FA2CA318D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780928"/>
                <a:ext cx="8964996" cy="1584176"/>
              </a:xfrm>
              <a:prstGeom prst="rect">
                <a:avLst/>
              </a:prstGeom>
              <a:blipFill>
                <a:blip r:embed="rId3"/>
                <a:stretch>
                  <a:fillRect l="-1273" r="-1273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627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-2738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581196"/>
                <a:ext cx="8365026" cy="13356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Assume there is a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𝑄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-query) PPT adversary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𝒜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that breaks the EUF-CMA security of hashed RSA in the random oracle model.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581196"/>
                <a:ext cx="8365026" cy="1335636"/>
              </a:xfrm>
              <a:prstGeom prst="rect">
                <a:avLst/>
              </a:prstGeom>
              <a:blipFill>
                <a:blip r:embed="rId3"/>
                <a:stretch>
                  <a:fillRect l="-1515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8FF597B-01B8-4C46-AD3D-ABF5349EDA1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516216" y="2550198"/>
                <a:ext cx="1944216" cy="22126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𝒜</m:t>
                      </m:r>
                    </m:oMath>
                  </m:oMathPara>
                </a14:m>
                <a:endParaRPr lang="en-US" sz="60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8FF597B-01B8-4C46-AD3D-ABF5349ED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550198"/>
                <a:ext cx="1944216" cy="2212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04B7379D-A4B7-5F49-A222-C18D3C3BB620}"/>
              </a:ext>
            </a:extLst>
          </p:cNvPr>
          <p:cNvSpPr/>
          <p:nvPr/>
        </p:nvSpPr>
        <p:spPr>
          <a:xfrm>
            <a:off x="1218705" y="1954582"/>
            <a:ext cx="7889799" cy="47867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C3396C5-B995-8F48-A2CB-AE80B5577E3F}"/>
                  </a:ext>
                </a:extLst>
              </p:cNvPr>
              <p:cNvSpPr/>
              <p:nvPr/>
            </p:nvSpPr>
            <p:spPr>
              <a:xfrm>
                <a:off x="1979712" y="1916832"/>
                <a:ext cx="6154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ℬ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C3396C5-B995-8F48-A2CB-AE80B5577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916832"/>
                <a:ext cx="615425" cy="646331"/>
              </a:xfrm>
              <a:prstGeom prst="rect">
                <a:avLst/>
              </a:prstGeom>
              <a:blipFill>
                <a:blip r:embed="rId5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12CE67-7366-3348-A5DF-E0466354F6B5}"/>
              </a:ext>
            </a:extLst>
          </p:cNvPr>
          <p:cNvCxnSpPr>
            <a:cxnSpLocks/>
          </p:cNvCxnSpPr>
          <p:nvPr/>
        </p:nvCxnSpPr>
        <p:spPr>
          <a:xfrm>
            <a:off x="3513021" y="2550198"/>
            <a:ext cx="241874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2C9DC392-4411-BC4C-8E8A-5E7D4ED19CA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63888" y="2002147"/>
                <a:ext cx="2418746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𝑉𝐾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2C9DC392-4411-BC4C-8E8A-5E7D4ED19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002147"/>
                <a:ext cx="2418746" cy="517021"/>
              </a:xfrm>
              <a:prstGeom prst="rect">
                <a:avLst/>
              </a:prstGeom>
              <a:blipFill>
                <a:blip r:embed="rId6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652B23-A7E3-804D-8FF3-7CFE3F1B2BC3}"/>
              </a:ext>
            </a:extLst>
          </p:cNvPr>
          <p:cNvCxnSpPr>
            <a:cxnSpLocks/>
          </p:cNvCxnSpPr>
          <p:nvPr/>
        </p:nvCxnSpPr>
        <p:spPr>
          <a:xfrm>
            <a:off x="104382" y="3067219"/>
            <a:ext cx="93922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DE3A6593-DDDE-7746-9506-C4C8FF578FA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16931" y="2505974"/>
                <a:ext cx="1348571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DE3A6593-DDDE-7746-9506-C4C8FF578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931" y="2505974"/>
                <a:ext cx="1348571" cy="517021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63">
            <a:extLst>
              <a:ext uri="{FF2B5EF4-FFF2-40B4-BE49-F238E27FC236}">
                <a16:creationId xmlns:a16="http://schemas.microsoft.com/office/drawing/2014/main" id="{34B04384-7A19-134B-AF84-1C0F6918245A}"/>
              </a:ext>
            </a:extLst>
          </p:cNvPr>
          <p:cNvSpPr txBox="1">
            <a:spLocks noChangeArrowheads="1"/>
          </p:cNvSpPr>
          <p:nvPr/>
        </p:nvSpPr>
        <p:spPr>
          <a:xfrm>
            <a:off x="3737429" y="2774488"/>
            <a:ext cx="3024336" cy="5170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ea typeface="American Typewriter" charset="0"/>
                <a:cs typeface="American Typewriter" charset="0"/>
              </a:rPr>
              <a:t>Hash Query: m</a:t>
            </a:r>
            <a:endParaRPr 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2B86B11-0EED-8449-9F1D-6F9473706865}"/>
              </a:ext>
            </a:extLst>
          </p:cNvPr>
          <p:cNvCxnSpPr>
            <a:cxnSpLocks/>
          </p:cNvCxnSpPr>
          <p:nvPr/>
        </p:nvCxnSpPr>
        <p:spPr>
          <a:xfrm flipH="1">
            <a:off x="3513021" y="3283243"/>
            <a:ext cx="266429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1B3AC5-3745-7D45-BFF0-4C29C378AADC}"/>
              </a:ext>
            </a:extLst>
          </p:cNvPr>
          <p:cNvGrpSpPr/>
          <p:nvPr/>
        </p:nvGrpSpPr>
        <p:grpSpPr>
          <a:xfrm>
            <a:off x="3635896" y="3401492"/>
            <a:ext cx="3393256" cy="1033879"/>
            <a:chOff x="3635896" y="3763273"/>
            <a:chExt cx="3393256" cy="1033879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9AFEFFA-92C9-794C-9A2D-B226EBC8A2E5}"/>
                </a:ext>
              </a:extLst>
            </p:cNvPr>
            <p:cNvCxnSpPr>
              <a:cxnSpLocks/>
            </p:cNvCxnSpPr>
            <p:nvPr/>
          </p:nvCxnSpPr>
          <p:spPr>
            <a:xfrm>
              <a:off x="3635896" y="4293096"/>
              <a:ext cx="241874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63">
                  <a:extLst>
                    <a:ext uri="{FF2B5EF4-FFF2-40B4-BE49-F238E27FC236}">
                      <a16:creationId xmlns:a16="http://schemas.microsoft.com/office/drawing/2014/main" id="{9B35C577-46CF-7B46-A40C-6D757697A1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4004816" y="3763273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𝑦</m:t>
                      </m:r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6" name="Rectangle 63">
                  <a:extLst>
                    <a:ext uri="{FF2B5EF4-FFF2-40B4-BE49-F238E27FC236}">
                      <a16:creationId xmlns:a16="http://schemas.microsoft.com/office/drawing/2014/main" id="{9B35C577-46CF-7B46-A40C-6D757697A1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4816" y="3763273"/>
                  <a:ext cx="3024336" cy="517021"/>
                </a:xfrm>
                <a:prstGeom prst="rect">
                  <a:avLst/>
                </a:prstGeom>
                <a:blipFill>
                  <a:blip r:embed="rId8"/>
                  <a:stretch>
                    <a:fillRect l="-418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63">
                  <a:extLst>
                    <a:ext uri="{FF2B5EF4-FFF2-40B4-BE49-F238E27FC236}">
                      <a16:creationId xmlns:a16="http://schemas.microsoft.com/office/drawing/2014/main" id="{080F47E8-689E-0E40-AF80-E4DB1C8E05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635896" y="4280131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o.</a:t>
                  </a:r>
                  <a:r>
                    <a:rPr lang="en-US" sz="2400" dirty="0" err="1">
                      <a:latin typeface="+mn-lt"/>
                      <a:ea typeface="American Typewriter" charset="0"/>
                      <a:cs typeface="American Typewriter" charset="0"/>
                    </a:rPr>
                    <a:t>w</a:t>
                  </a:r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.,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Rectangle 63">
                  <a:extLst>
                    <a:ext uri="{FF2B5EF4-FFF2-40B4-BE49-F238E27FC236}">
                      <a16:creationId xmlns:a16="http://schemas.microsoft.com/office/drawing/2014/main" id="{080F47E8-689E-0E40-AF80-E4DB1C8E05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4280131"/>
                  <a:ext cx="3024336" cy="517021"/>
                </a:xfrm>
                <a:prstGeom prst="rect">
                  <a:avLst/>
                </a:prstGeom>
                <a:blipFill>
                  <a:blip r:embed="rId9"/>
                  <a:stretch>
                    <a:fillRect l="-334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0F615B-C8AA-364A-A86C-0DD5F92BE026}"/>
              </a:ext>
            </a:extLst>
          </p:cNvPr>
          <p:cNvGrpSpPr/>
          <p:nvPr/>
        </p:nvGrpSpPr>
        <p:grpSpPr>
          <a:xfrm>
            <a:off x="3491880" y="4494507"/>
            <a:ext cx="3248744" cy="517021"/>
            <a:chOff x="3491880" y="4494507"/>
            <a:chExt cx="3248744" cy="517021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D1F19FD-A420-4A4A-8D9D-B784C2CCA5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1880" y="5003262"/>
              <a:ext cx="2664296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63">
              <a:extLst>
                <a:ext uri="{FF2B5EF4-FFF2-40B4-BE49-F238E27FC236}">
                  <a16:creationId xmlns:a16="http://schemas.microsoft.com/office/drawing/2014/main" id="{20679620-8DAD-8842-8D29-E7169424285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716288" y="4494507"/>
              <a:ext cx="3024336" cy="51702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ea typeface="American Typewriter" charset="0"/>
                  <a:cs typeface="American Typewriter" charset="0"/>
                </a:rPr>
                <a:t>Sign Query: m</a:t>
              </a:r>
              <a:endParaRPr lang="en-US" sz="24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</p:grpSp>
      <p:sp>
        <p:nvSpPr>
          <p:cNvPr id="32" name="Rectangle 63">
            <a:extLst>
              <a:ext uri="{FF2B5EF4-FFF2-40B4-BE49-F238E27FC236}">
                <a16:creationId xmlns:a16="http://schemas.microsoft.com/office/drawing/2014/main" id="{D8F1DEEC-9275-0C47-9264-5636057704E6}"/>
              </a:ext>
            </a:extLst>
          </p:cNvPr>
          <p:cNvSpPr txBox="1">
            <a:spLocks noChangeArrowheads="1"/>
          </p:cNvSpPr>
          <p:nvPr/>
        </p:nvSpPr>
        <p:spPr>
          <a:xfrm>
            <a:off x="3137345" y="3364128"/>
            <a:ext cx="1450005" cy="5170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“trap”</a:t>
            </a:r>
          </a:p>
        </p:txBody>
      </p:sp>
      <p:sp>
        <p:nvSpPr>
          <p:cNvPr id="33" name="Rectangle 63">
            <a:extLst>
              <a:ext uri="{FF2B5EF4-FFF2-40B4-BE49-F238E27FC236}">
                <a16:creationId xmlns:a16="http://schemas.microsoft.com/office/drawing/2014/main" id="{951FD81E-1B38-C743-BD8A-7E6116B4CEC7}"/>
              </a:ext>
            </a:extLst>
          </p:cNvPr>
          <p:cNvSpPr txBox="1">
            <a:spLocks noChangeArrowheads="1"/>
          </p:cNvSpPr>
          <p:nvPr/>
        </p:nvSpPr>
        <p:spPr>
          <a:xfrm>
            <a:off x="2423794" y="3960718"/>
            <a:ext cx="1450005" cy="5170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“normal”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1F418C4-2900-BF4A-B9E3-DDD23AEAAD48}"/>
              </a:ext>
            </a:extLst>
          </p:cNvPr>
          <p:cNvGrpSpPr/>
          <p:nvPr/>
        </p:nvGrpSpPr>
        <p:grpSpPr>
          <a:xfrm>
            <a:off x="3635896" y="5134312"/>
            <a:ext cx="3262239" cy="1022710"/>
            <a:chOff x="3635896" y="5134312"/>
            <a:chExt cx="3262239" cy="1022710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41A73C1-7A23-194D-A6DC-8B588BFB609A}"/>
                </a:ext>
              </a:extLst>
            </p:cNvPr>
            <p:cNvCxnSpPr>
              <a:cxnSpLocks/>
            </p:cNvCxnSpPr>
            <p:nvPr/>
          </p:nvCxnSpPr>
          <p:spPr>
            <a:xfrm>
              <a:off x="3635896" y="5672472"/>
              <a:ext cx="241874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63">
                  <a:extLst>
                    <a:ext uri="{FF2B5EF4-FFF2-40B4-BE49-F238E27FC236}">
                      <a16:creationId xmlns:a16="http://schemas.microsoft.com/office/drawing/2014/main" id="{C8708CFC-D258-F040-897D-B5DCAB2BD7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657801" y="5134312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  <a:r>
                    <a:rPr lang="en-US" sz="2400" b="1" dirty="0">
                      <a:solidFill>
                        <a:srgbClr val="FF0000"/>
                      </a:solidFill>
                      <a:latin typeface="+mn-lt"/>
                      <a:ea typeface="American Typewriter" charset="0"/>
                      <a:cs typeface="American Typewriter" charset="0"/>
                    </a:rPr>
                    <a:t>!abort!</a:t>
                  </a:r>
                </a:p>
              </p:txBody>
            </p:sp>
          </mc:Choice>
          <mc:Fallback xmlns="">
            <p:sp>
              <p:nvSpPr>
                <p:cNvPr id="38" name="Rectangle 63">
                  <a:extLst>
                    <a:ext uri="{FF2B5EF4-FFF2-40B4-BE49-F238E27FC236}">
                      <a16:creationId xmlns:a16="http://schemas.microsoft.com/office/drawing/2014/main" id="{C8708CFC-D258-F040-897D-B5DCAB2BD7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801" y="5134312"/>
                  <a:ext cx="3024336" cy="517021"/>
                </a:xfrm>
                <a:prstGeom prst="rect">
                  <a:avLst/>
                </a:prstGeom>
                <a:blipFill>
                  <a:blip r:embed="rId10"/>
                  <a:stretch>
                    <a:fillRect t="-2439" b="-24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63">
                  <a:extLst>
                    <a:ext uri="{FF2B5EF4-FFF2-40B4-BE49-F238E27FC236}">
                      <a16:creationId xmlns:a16="http://schemas.microsoft.com/office/drawing/2014/main" id="{B7AC47FB-DFF7-6A48-9A67-0EEF9A5EBD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873799" y="5640001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400" dirty="0">
                      <a:ea typeface="American Typewriter" charset="0"/>
                      <a:cs typeface="American Typewriter" charset="0"/>
                    </a:rPr>
                    <a:t>o.</a:t>
                  </a:r>
                  <a:r>
                    <a:rPr lang="en-US" sz="2400" dirty="0" err="1">
                      <a:ea typeface="American Typewriter" charset="0"/>
                      <a:cs typeface="American Typewriter" charset="0"/>
                    </a:rPr>
                    <a:t>w</a:t>
                  </a:r>
                  <a:r>
                    <a:rPr lang="en-US" sz="2400" dirty="0">
                      <a:ea typeface="American Typewriter" charset="0"/>
                      <a:cs typeface="American Typewriter" charset="0"/>
                    </a:rPr>
                    <a:t>.,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Rectangle 63">
                  <a:extLst>
                    <a:ext uri="{FF2B5EF4-FFF2-40B4-BE49-F238E27FC236}">
                      <a16:creationId xmlns:a16="http://schemas.microsoft.com/office/drawing/2014/main" id="{B7AC47FB-DFF7-6A48-9A67-0EEF9A5EB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3799" y="5640001"/>
                  <a:ext cx="3024336" cy="517021"/>
                </a:xfrm>
                <a:prstGeom prst="rect">
                  <a:avLst/>
                </a:prstGeom>
                <a:blipFill>
                  <a:blip r:embed="rId11"/>
                  <a:stretch>
                    <a:fillRect l="-2917" t="-2439" b="-21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63">
                <a:extLst>
                  <a:ext uri="{FF2B5EF4-FFF2-40B4-BE49-F238E27FC236}">
                    <a16:creationId xmlns:a16="http://schemas.microsoft.com/office/drawing/2014/main" id="{67AAEA67-1E30-3541-87B0-67F3852214B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31640" y="3425408"/>
                <a:ext cx="2251455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solidFill>
                      <a:srgbClr val="FF0000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Pick random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" name="Rectangle 63">
                <a:extLst>
                  <a:ext uri="{FF2B5EF4-FFF2-40B4-BE49-F238E27FC236}">
                    <a16:creationId xmlns:a16="http://schemas.microsoft.com/office/drawing/2014/main" id="{67AAEA67-1E30-3541-87B0-67F385221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425408"/>
                <a:ext cx="2251455" cy="517021"/>
              </a:xfrm>
              <a:prstGeom prst="rect">
                <a:avLst/>
              </a:prstGeom>
              <a:blipFill>
                <a:blip r:embed="rId12"/>
                <a:stretch>
                  <a:fillRect l="-391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A144BC1E-D4B6-3C45-AD11-38EFBDA87CF7}"/>
              </a:ext>
            </a:extLst>
          </p:cNvPr>
          <p:cNvGrpSpPr/>
          <p:nvPr/>
        </p:nvGrpSpPr>
        <p:grpSpPr>
          <a:xfrm>
            <a:off x="3563888" y="6130349"/>
            <a:ext cx="3240360" cy="517021"/>
            <a:chOff x="3491880" y="4494507"/>
            <a:chExt cx="3240360" cy="517021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7BAB67F-8B50-F845-BD48-71CE3B332E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1880" y="5003262"/>
              <a:ext cx="2664296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63">
                  <a:extLst>
                    <a:ext uri="{FF2B5EF4-FFF2-40B4-BE49-F238E27FC236}">
                      <a16:creationId xmlns:a16="http://schemas.microsoft.com/office/drawing/2014/main" id="{4F583776-4E89-EC44-9A24-F2C61244F7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707904" y="4494507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400" dirty="0">
                      <a:ea typeface="American Typewriter" charset="0"/>
                      <a:cs typeface="American Typewriter" charset="0"/>
                    </a:rPr>
                    <a:t>Forgery: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lang="en-US" sz="24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46" name="Rectangle 63">
                  <a:extLst>
                    <a:ext uri="{FF2B5EF4-FFF2-40B4-BE49-F238E27FC236}">
                      <a16:creationId xmlns:a16="http://schemas.microsoft.com/office/drawing/2014/main" id="{4F583776-4E89-EC44-9A24-F2C61244F7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904" y="4494507"/>
                  <a:ext cx="3024336" cy="517021"/>
                </a:xfrm>
                <a:prstGeom prst="rect">
                  <a:avLst/>
                </a:prstGeom>
                <a:blipFill>
                  <a:blip r:embed="rId13"/>
                  <a:stretch>
                    <a:fillRect l="-334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2119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32" grpId="0"/>
      <p:bldP spid="33" grpId="0"/>
      <p:bldP spid="40" grpId="0"/>
      <p:bldP spid="40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-2738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95536" y="574669"/>
                <a:ext cx="8365026" cy="11261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Claim: To produce a successful forgery,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𝒜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must have queried the hash oracle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. </a:t>
                </a:r>
                <a:r>
                  <a:rPr lang="en-US" sz="2800" dirty="0" err="1">
                    <a:ea typeface="American Typewriter" charset="0"/>
                    <a:cs typeface="American Typewriter" charset="0"/>
                  </a:rPr>
                  <a:t>W.p.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𝑄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is the trap.</a:t>
                </a: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74669"/>
                <a:ext cx="8365026" cy="1126139"/>
              </a:xfrm>
              <a:prstGeom prst="rect">
                <a:avLst/>
              </a:prstGeom>
              <a:blipFill>
                <a:blip r:embed="rId3"/>
                <a:stretch>
                  <a:fillRect l="-1517" r="-1214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8FF597B-01B8-4C46-AD3D-ABF5349EDA1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516216" y="2550198"/>
                <a:ext cx="1944216" cy="22126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𝒜</m:t>
                      </m:r>
                    </m:oMath>
                  </m:oMathPara>
                </a14:m>
                <a:endParaRPr lang="en-US" sz="60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8FF597B-01B8-4C46-AD3D-ABF5349ED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550198"/>
                <a:ext cx="1944216" cy="2212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04B7379D-A4B7-5F49-A222-C18D3C3BB620}"/>
              </a:ext>
            </a:extLst>
          </p:cNvPr>
          <p:cNvSpPr/>
          <p:nvPr/>
        </p:nvSpPr>
        <p:spPr>
          <a:xfrm>
            <a:off x="1218705" y="1954582"/>
            <a:ext cx="7889799" cy="47867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C3396C5-B995-8F48-A2CB-AE80B5577E3F}"/>
                  </a:ext>
                </a:extLst>
              </p:cNvPr>
              <p:cNvSpPr/>
              <p:nvPr/>
            </p:nvSpPr>
            <p:spPr>
              <a:xfrm>
                <a:off x="1979712" y="1916832"/>
                <a:ext cx="6154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ℬ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C3396C5-B995-8F48-A2CB-AE80B5577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916832"/>
                <a:ext cx="615425" cy="646331"/>
              </a:xfrm>
              <a:prstGeom prst="rect">
                <a:avLst/>
              </a:prstGeom>
              <a:blipFill>
                <a:blip r:embed="rId5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12CE67-7366-3348-A5DF-E0466354F6B5}"/>
              </a:ext>
            </a:extLst>
          </p:cNvPr>
          <p:cNvCxnSpPr>
            <a:cxnSpLocks/>
          </p:cNvCxnSpPr>
          <p:nvPr/>
        </p:nvCxnSpPr>
        <p:spPr>
          <a:xfrm>
            <a:off x="3513021" y="2550198"/>
            <a:ext cx="241874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2C9DC392-4411-BC4C-8E8A-5E7D4ED19CA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63888" y="2002147"/>
                <a:ext cx="2418746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𝑉𝐾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2C9DC392-4411-BC4C-8E8A-5E7D4ED19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002147"/>
                <a:ext cx="2418746" cy="517021"/>
              </a:xfrm>
              <a:prstGeom prst="rect">
                <a:avLst/>
              </a:prstGeom>
              <a:blipFill>
                <a:blip r:embed="rId6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652B23-A7E3-804D-8FF3-7CFE3F1B2BC3}"/>
              </a:ext>
            </a:extLst>
          </p:cNvPr>
          <p:cNvCxnSpPr>
            <a:cxnSpLocks/>
          </p:cNvCxnSpPr>
          <p:nvPr/>
        </p:nvCxnSpPr>
        <p:spPr>
          <a:xfrm>
            <a:off x="104382" y="3067219"/>
            <a:ext cx="93922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DE3A6593-DDDE-7746-9506-C4C8FF578FA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16931" y="2505974"/>
                <a:ext cx="1348571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DE3A6593-DDDE-7746-9506-C4C8FF578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931" y="2505974"/>
                <a:ext cx="1348571" cy="517021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63">
            <a:extLst>
              <a:ext uri="{FF2B5EF4-FFF2-40B4-BE49-F238E27FC236}">
                <a16:creationId xmlns:a16="http://schemas.microsoft.com/office/drawing/2014/main" id="{34B04384-7A19-134B-AF84-1C0F6918245A}"/>
              </a:ext>
            </a:extLst>
          </p:cNvPr>
          <p:cNvSpPr txBox="1">
            <a:spLocks noChangeArrowheads="1"/>
          </p:cNvSpPr>
          <p:nvPr/>
        </p:nvSpPr>
        <p:spPr>
          <a:xfrm>
            <a:off x="3737429" y="2774488"/>
            <a:ext cx="3024336" cy="5170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ea typeface="American Typewriter" charset="0"/>
                <a:cs typeface="American Typewriter" charset="0"/>
              </a:rPr>
              <a:t>Hash Query: m</a:t>
            </a:r>
            <a:endParaRPr 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2B86B11-0EED-8449-9F1D-6F9473706865}"/>
              </a:ext>
            </a:extLst>
          </p:cNvPr>
          <p:cNvCxnSpPr>
            <a:cxnSpLocks/>
          </p:cNvCxnSpPr>
          <p:nvPr/>
        </p:nvCxnSpPr>
        <p:spPr>
          <a:xfrm flipH="1">
            <a:off x="3513021" y="3283243"/>
            <a:ext cx="266429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1B3AC5-3745-7D45-BFF0-4C29C378AADC}"/>
              </a:ext>
            </a:extLst>
          </p:cNvPr>
          <p:cNvGrpSpPr/>
          <p:nvPr/>
        </p:nvGrpSpPr>
        <p:grpSpPr>
          <a:xfrm>
            <a:off x="3635896" y="3401492"/>
            <a:ext cx="3393256" cy="1033879"/>
            <a:chOff x="3635896" y="3763273"/>
            <a:chExt cx="3393256" cy="1033879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9AFEFFA-92C9-794C-9A2D-B226EBC8A2E5}"/>
                </a:ext>
              </a:extLst>
            </p:cNvPr>
            <p:cNvCxnSpPr>
              <a:cxnSpLocks/>
            </p:cNvCxnSpPr>
            <p:nvPr/>
          </p:nvCxnSpPr>
          <p:spPr>
            <a:xfrm>
              <a:off x="3635896" y="4293096"/>
              <a:ext cx="241874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63">
                  <a:extLst>
                    <a:ext uri="{FF2B5EF4-FFF2-40B4-BE49-F238E27FC236}">
                      <a16:creationId xmlns:a16="http://schemas.microsoft.com/office/drawing/2014/main" id="{9B35C577-46CF-7B46-A40C-6D757697A1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4004816" y="3763273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𝑦</m:t>
                      </m:r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6" name="Rectangle 63">
                  <a:extLst>
                    <a:ext uri="{FF2B5EF4-FFF2-40B4-BE49-F238E27FC236}">
                      <a16:creationId xmlns:a16="http://schemas.microsoft.com/office/drawing/2014/main" id="{9B35C577-46CF-7B46-A40C-6D757697A1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4816" y="3763273"/>
                  <a:ext cx="3024336" cy="517021"/>
                </a:xfrm>
                <a:prstGeom prst="rect">
                  <a:avLst/>
                </a:prstGeom>
                <a:blipFill>
                  <a:blip r:embed="rId8"/>
                  <a:stretch>
                    <a:fillRect l="-418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63">
                  <a:extLst>
                    <a:ext uri="{FF2B5EF4-FFF2-40B4-BE49-F238E27FC236}">
                      <a16:creationId xmlns:a16="http://schemas.microsoft.com/office/drawing/2014/main" id="{080F47E8-689E-0E40-AF80-E4DB1C8E05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635896" y="4280131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o.</a:t>
                  </a:r>
                  <a:r>
                    <a:rPr lang="en-US" sz="2400" dirty="0" err="1">
                      <a:latin typeface="+mn-lt"/>
                      <a:ea typeface="American Typewriter" charset="0"/>
                      <a:cs typeface="American Typewriter" charset="0"/>
                    </a:rPr>
                    <a:t>w</a:t>
                  </a:r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.,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Rectangle 63">
                  <a:extLst>
                    <a:ext uri="{FF2B5EF4-FFF2-40B4-BE49-F238E27FC236}">
                      <a16:creationId xmlns:a16="http://schemas.microsoft.com/office/drawing/2014/main" id="{080F47E8-689E-0E40-AF80-E4DB1C8E05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4280131"/>
                  <a:ext cx="3024336" cy="517021"/>
                </a:xfrm>
                <a:prstGeom prst="rect">
                  <a:avLst/>
                </a:prstGeom>
                <a:blipFill>
                  <a:blip r:embed="rId9"/>
                  <a:stretch>
                    <a:fillRect l="-334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0F615B-C8AA-364A-A86C-0DD5F92BE026}"/>
              </a:ext>
            </a:extLst>
          </p:cNvPr>
          <p:cNvGrpSpPr/>
          <p:nvPr/>
        </p:nvGrpSpPr>
        <p:grpSpPr>
          <a:xfrm>
            <a:off x="3491880" y="4494507"/>
            <a:ext cx="3248744" cy="517021"/>
            <a:chOff x="3491880" y="4494507"/>
            <a:chExt cx="3248744" cy="517021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D1F19FD-A420-4A4A-8D9D-B784C2CCA5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1880" y="5003262"/>
              <a:ext cx="2664296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63">
              <a:extLst>
                <a:ext uri="{FF2B5EF4-FFF2-40B4-BE49-F238E27FC236}">
                  <a16:creationId xmlns:a16="http://schemas.microsoft.com/office/drawing/2014/main" id="{20679620-8DAD-8842-8D29-E7169424285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716288" y="4494507"/>
              <a:ext cx="3024336" cy="51702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ea typeface="American Typewriter" charset="0"/>
                  <a:cs typeface="American Typewriter" charset="0"/>
                </a:rPr>
                <a:t>Sign Query: m</a:t>
              </a:r>
              <a:endParaRPr lang="en-US" sz="24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1F418C4-2900-BF4A-B9E3-DDD23AEAAD48}"/>
              </a:ext>
            </a:extLst>
          </p:cNvPr>
          <p:cNvGrpSpPr/>
          <p:nvPr/>
        </p:nvGrpSpPr>
        <p:grpSpPr>
          <a:xfrm>
            <a:off x="3635896" y="5134312"/>
            <a:ext cx="3262239" cy="1022710"/>
            <a:chOff x="3635896" y="5134312"/>
            <a:chExt cx="3262239" cy="1022710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41A73C1-7A23-194D-A6DC-8B588BFB609A}"/>
                </a:ext>
              </a:extLst>
            </p:cNvPr>
            <p:cNvCxnSpPr>
              <a:cxnSpLocks/>
            </p:cNvCxnSpPr>
            <p:nvPr/>
          </p:nvCxnSpPr>
          <p:spPr>
            <a:xfrm>
              <a:off x="3635896" y="5672472"/>
              <a:ext cx="241874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63">
                  <a:extLst>
                    <a:ext uri="{FF2B5EF4-FFF2-40B4-BE49-F238E27FC236}">
                      <a16:creationId xmlns:a16="http://schemas.microsoft.com/office/drawing/2014/main" id="{C8708CFC-D258-F040-897D-B5DCAB2BD7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657801" y="5134312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  <a:r>
                    <a:rPr lang="en-US" sz="2400" b="1" dirty="0">
                      <a:solidFill>
                        <a:srgbClr val="FF0000"/>
                      </a:solidFill>
                      <a:latin typeface="+mn-lt"/>
                      <a:ea typeface="American Typewriter" charset="0"/>
                      <a:cs typeface="American Typewriter" charset="0"/>
                    </a:rPr>
                    <a:t>!abort!</a:t>
                  </a:r>
                </a:p>
              </p:txBody>
            </p:sp>
          </mc:Choice>
          <mc:Fallback xmlns="">
            <p:sp>
              <p:nvSpPr>
                <p:cNvPr id="38" name="Rectangle 63">
                  <a:extLst>
                    <a:ext uri="{FF2B5EF4-FFF2-40B4-BE49-F238E27FC236}">
                      <a16:creationId xmlns:a16="http://schemas.microsoft.com/office/drawing/2014/main" id="{C8708CFC-D258-F040-897D-B5DCAB2BD7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801" y="5134312"/>
                  <a:ext cx="3024336" cy="517021"/>
                </a:xfrm>
                <a:prstGeom prst="rect">
                  <a:avLst/>
                </a:prstGeom>
                <a:blipFill>
                  <a:blip r:embed="rId10"/>
                  <a:stretch>
                    <a:fillRect t="-2439" b="-24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63">
                  <a:extLst>
                    <a:ext uri="{FF2B5EF4-FFF2-40B4-BE49-F238E27FC236}">
                      <a16:creationId xmlns:a16="http://schemas.microsoft.com/office/drawing/2014/main" id="{B7AC47FB-DFF7-6A48-9A67-0EEF9A5EBD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873799" y="5640001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400" dirty="0">
                      <a:ea typeface="American Typewriter" charset="0"/>
                      <a:cs typeface="American Typewriter" charset="0"/>
                    </a:rPr>
                    <a:t>o.</a:t>
                  </a:r>
                  <a:r>
                    <a:rPr lang="en-US" sz="2400" dirty="0" err="1">
                      <a:ea typeface="American Typewriter" charset="0"/>
                      <a:cs typeface="American Typewriter" charset="0"/>
                    </a:rPr>
                    <a:t>w</a:t>
                  </a:r>
                  <a:r>
                    <a:rPr lang="en-US" sz="2400" dirty="0">
                      <a:ea typeface="American Typewriter" charset="0"/>
                      <a:cs typeface="American Typewriter" charset="0"/>
                    </a:rPr>
                    <a:t>.,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Rectangle 63">
                  <a:extLst>
                    <a:ext uri="{FF2B5EF4-FFF2-40B4-BE49-F238E27FC236}">
                      <a16:creationId xmlns:a16="http://schemas.microsoft.com/office/drawing/2014/main" id="{B7AC47FB-DFF7-6A48-9A67-0EEF9A5EB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3799" y="5640001"/>
                  <a:ext cx="3024336" cy="517021"/>
                </a:xfrm>
                <a:prstGeom prst="rect">
                  <a:avLst/>
                </a:prstGeom>
                <a:blipFill>
                  <a:blip r:embed="rId11"/>
                  <a:stretch>
                    <a:fillRect l="-2917" t="-2439" b="-21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144BC1E-D4B6-3C45-AD11-38EFBDA87CF7}"/>
              </a:ext>
            </a:extLst>
          </p:cNvPr>
          <p:cNvGrpSpPr/>
          <p:nvPr/>
        </p:nvGrpSpPr>
        <p:grpSpPr>
          <a:xfrm>
            <a:off x="3563888" y="6130349"/>
            <a:ext cx="3312368" cy="517021"/>
            <a:chOff x="3491880" y="4494507"/>
            <a:chExt cx="3312368" cy="517021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7BAB67F-8B50-F845-BD48-71CE3B332E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1880" y="5003262"/>
              <a:ext cx="2664296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63">
                  <a:extLst>
                    <a:ext uri="{FF2B5EF4-FFF2-40B4-BE49-F238E27FC236}">
                      <a16:creationId xmlns:a16="http://schemas.microsoft.com/office/drawing/2014/main" id="{4F583776-4E89-EC44-9A24-F2C61244F7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779912" y="4494507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400" dirty="0">
                      <a:ea typeface="American Typewriter" charset="0"/>
                      <a:cs typeface="American Typewriter" charset="0"/>
                    </a:rPr>
                    <a:t>Forgery: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lang="en-US" sz="24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46" name="Rectangle 63">
                  <a:extLst>
                    <a:ext uri="{FF2B5EF4-FFF2-40B4-BE49-F238E27FC236}">
                      <a16:creationId xmlns:a16="http://schemas.microsoft.com/office/drawing/2014/main" id="{4F583776-4E89-EC44-9A24-F2C61244F7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9912" y="4494507"/>
                  <a:ext cx="3024336" cy="517021"/>
                </a:xfrm>
                <a:prstGeom prst="rect">
                  <a:avLst/>
                </a:prstGeom>
                <a:blipFill>
                  <a:blip r:embed="rId12"/>
                  <a:stretch>
                    <a:fillRect l="-334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63">
                <a:extLst>
                  <a:ext uri="{FF2B5EF4-FFF2-40B4-BE49-F238E27FC236}">
                    <a16:creationId xmlns:a16="http://schemas.microsoft.com/office/drawing/2014/main" id="{9C3707F9-263F-D444-B462-4FC692B025B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31640" y="6178161"/>
                <a:ext cx="3024336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ea typeface="American Typewriter" charset="0"/>
                    <a:cs typeface="American Typewriter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, yay!</a:t>
                </a:r>
              </a:p>
            </p:txBody>
          </p:sp>
        </mc:Choice>
        <mc:Fallback xmlns="">
          <p:sp>
            <p:nvSpPr>
              <p:cNvPr id="47" name="Rectangle 63">
                <a:extLst>
                  <a:ext uri="{FF2B5EF4-FFF2-40B4-BE49-F238E27FC236}">
                    <a16:creationId xmlns:a16="http://schemas.microsoft.com/office/drawing/2014/main" id="{9C3707F9-263F-D444-B462-4FC692B02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6178161"/>
                <a:ext cx="3024336" cy="517021"/>
              </a:xfrm>
              <a:prstGeom prst="rect">
                <a:avLst/>
              </a:prstGeom>
              <a:blipFill>
                <a:blip r:embed="rId13"/>
                <a:stretch>
                  <a:fillRect l="-2917" t="-238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63">
                <a:extLst>
                  <a:ext uri="{FF2B5EF4-FFF2-40B4-BE49-F238E27FC236}">
                    <a16:creationId xmlns:a16="http://schemas.microsoft.com/office/drawing/2014/main" id="{3CFC1859-322E-E248-97C0-600E29A6D3D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496" y="5805264"/>
                <a:ext cx="1348571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sz="24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8" name="Rectangle 63">
                <a:extLst>
                  <a:ext uri="{FF2B5EF4-FFF2-40B4-BE49-F238E27FC236}">
                    <a16:creationId xmlns:a16="http://schemas.microsoft.com/office/drawing/2014/main" id="{3CFC1859-322E-E248-97C0-600E29A6D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805264"/>
                <a:ext cx="1348571" cy="517021"/>
              </a:xfrm>
              <a:prstGeom prst="rect">
                <a:avLst/>
              </a:prstGeom>
              <a:blipFill>
                <a:blip r:embed="rId1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F16BAEC-49D7-6F4F-A412-19BE3D5FEE82}"/>
              </a:ext>
            </a:extLst>
          </p:cNvPr>
          <p:cNvCxnSpPr>
            <a:cxnSpLocks/>
          </p:cNvCxnSpPr>
          <p:nvPr/>
        </p:nvCxnSpPr>
        <p:spPr>
          <a:xfrm flipH="1">
            <a:off x="176390" y="6371792"/>
            <a:ext cx="93610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63">
            <a:extLst>
              <a:ext uri="{FF2B5EF4-FFF2-40B4-BE49-F238E27FC236}">
                <a16:creationId xmlns:a16="http://schemas.microsoft.com/office/drawing/2014/main" id="{FC4D1703-1A9A-324F-A4F3-E038C0394E8E}"/>
              </a:ext>
            </a:extLst>
          </p:cNvPr>
          <p:cNvSpPr txBox="1">
            <a:spLocks noChangeArrowheads="1"/>
          </p:cNvSpPr>
          <p:nvPr/>
        </p:nvSpPr>
        <p:spPr>
          <a:xfrm>
            <a:off x="2009064" y="5887916"/>
            <a:ext cx="1450005" cy="5170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“trap”</a:t>
            </a:r>
          </a:p>
        </p:txBody>
      </p:sp>
    </p:spTree>
    <p:extLst>
      <p:ext uri="{BB962C8B-B14F-4D97-AF65-F5344CB8AC3E}">
        <p14:creationId xmlns:p14="http://schemas.microsoft.com/office/powerpoint/2010/main" val="21575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26064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Bottomline: Hashed RSA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89487" y="1366757"/>
                <a:ext cx="8365026" cy="11261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In practice, we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𝐻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be the SHA-3 hash function.</a:t>
                </a: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87" y="1366757"/>
                <a:ext cx="8365026" cy="1126139"/>
              </a:xfrm>
              <a:prstGeom prst="rect">
                <a:avLst/>
              </a:prstGeom>
              <a:blipFill>
                <a:blip r:embed="rId3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37037C5-BDB2-EB4B-AB01-A6189023E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04257"/>
            <a:ext cx="4171652" cy="2085826"/>
          </a:xfrm>
          <a:prstGeom prst="rect">
            <a:avLst/>
          </a:prstGeom>
        </p:spPr>
      </p:pic>
      <p:sp>
        <p:nvSpPr>
          <p:cNvPr id="33" name="Rectangle 63">
            <a:extLst>
              <a:ext uri="{FF2B5EF4-FFF2-40B4-BE49-F238E27FC236}">
                <a16:creationId xmlns:a16="http://schemas.microsoft.com/office/drawing/2014/main" id="{06CD9B43-9667-F046-84BA-1AAD3C593D19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418477"/>
            <a:ext cx="8365026" cy="26109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… and believe that </a:t>
            </a:r>
            <a:r>
              <a:rPr lang="en-US" sz="2800" dirty="0">
                <a:ea typeface="American Typewriter" charset="0"/>
                <a:cs typeface="American Typewriter" charset="0"/>
              </a:rPr>
              <a:t>SHA-3 ”acts like a random function”. That’s the heuristic. On the one hand, it doesn’t make any sense, but on the other, it has served us well so far. No attacks against RSA + SHA-3, for example.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35" name="Rectangle 63">
            <a:extLst>
              <a:ext uri="{FF2B5EF4-FFF2-40B4-BE49-F238E27FC236}">
                <a16:creationId xmlns:a16="http://schemas.microsoft.com/office/drawing/2014/main" id="{0FB59BFD-859F-744C-A022-F12F58B597D3}"/>
              </a:ext>
            </a:extLst>
          </p:cNvPr>
          <p:cNvSpPr txBox="1">
            <a:spLocks noChangeArrowheads="1"/>
          </p:cNvSpPr>
          <p:nvPr/>
        </p:nvSpPr>
        <p:spPr>
          <a:xfrm>
            <a:off x="1901655" y="598237"/>
            <a:ext cx="5340690" cy="11261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ea typeface="American Typewriter" charset="0"/>
                <a:cs typeface="American Typewriter" charset="0"/>
              </a:rPr>
              <a:t>(PKCS Standard, used everywhere)</a:t>
            </a:r>
            <a:endParaRPr lang="en-US" sz="2800" b="1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7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Digital Signatures: Definition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90051730-6420-9744-A42F-6DFB37D5FA6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1511876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𝑣𝑘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𝑠𝑘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PPT Key generation algorithm generates a public-private key pair.</a:t>
                </a: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90051730-6420-9744-A42F-6DFB37D5F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511876"/>
                <a:ext cx="8316416" cy="1605156"/>
              </a:xfrm>
              <a:prstGeom prst="rect">
                <a:avLst/>
              </a:prstGeom>
              <a:blipFill>
                <a:blip r:embed="rId3"/>
                <a:stretch>
                  <a:fillRect l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3132F03-5EF7-6E49-8840-5BD6C521E0C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4744" y="2780928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𝑆𝑖𝑔𝑛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(possibly probabilistic) Signing algorithm uses the secret signing key to produce a signature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3132F03-5EF7-6E49-8840-5BD6C521E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44" y="2780928"/>
                <a:ext cx="8316416" cy="1605156"/>
              </a:xfrm>
              <a:prstGeom prst="rect">
                <a:avLst/>
              </a:prstGeom>
              <a:blipFill>
                <a:blip r:embed="rId4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863B77A-69EE-1A4A-9602-C0A6C19CB76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4149080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A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(1)/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𝑅𝑒𝑗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(0)←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𝑉𝑒𝑟𝑖𝑓𝑦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Verification algorithm uses the public verification key to check the signature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against a message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863B77A-69EE-1A4A-9602-C0A6C19CB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149080"/>
                <a:ext cx="8316416" cy="1605156"/>
              </a:xfrm>
              <a:prstGeom prst="rect">
                <a:avLst/>
              </a:prstGeom>
              <a:blipFill>
                <a:blip r:embed="rId5"/>
                <a:stretch>
                  <a:fillRect l="-1374" r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A3CDCEC-3BC0-FE4B-9D52-9C9B3284C46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5424244"/>
                <a:ext cx="8581528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i="1" dirty="0">
                    <a:ea typeface="Cambria Math" panose="02040503050406030204" pitchFamily="18" charset="0"/>
                    <a:cs typeface="American Typewriter" charset="0"/>
                  </a:rPr>
                  <a:t>Correctness: </a:t>
                </a:r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For all </a:t>
                </a:r>
                <a:r>
                  <a:rPr lang="en-US" sz="2800" dirty="0" err="1">
                    <a:ea typeface="Cambria Math" panose="02040503050406030204" pitchFamily="18" charset="0"/>
                    <a:cs typeface="American Typewriter" charset="0"/>
                  </a:rPr>
                  <a:t>vk</a:t>
                </a:r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, sk, m: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𝑉𝑒𝑟𝑖𝑓𝑦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𝑣𝑘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𝑆𝑖𝑔𝑛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accept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A3CDCEC-3BC0-FE4B-9D52-9C9B3284C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424244"/>
                <a:ext cx="8581528" cy="1605156"/>
              </a:xfrm>
              <a:prstGeom prst="rect">
                <a:avLst/>
              </a:prstGeom>
              <a:blipFill>
                <a:blip r:embed="rId6"/>
                <a:stretch>
                  <a:fillRect l="-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3EECA11-7148-DF49-B1BB-FE727168DDB8}"/>
              </a:ext>
            </a:extLst>
          </p:cNvPr>
          <p:cNvSpPr/>
          <p:nvPr/>
        </p:nvSpPr>
        <p:spPr>
          <a:xfrm>
            <a:off x="467544" y="1844824"/>
            <a:ext cx="144016" cy="37173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087A6882-182A-4D4D-8A9C-37DC2DCA43A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8599" y="978656"/>
                <a:ext cx="8316416" cy="7221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i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merican Typewriter" charset="0"/>
                  </a:rPr>
                  <a:t>A triple of PPT algorithms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𝐺𝑒𝑛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𝑆𝑖𝑔𝑛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𝑉𝑒𝑟𝑖𝑓𝑦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s.t.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087A6882-182A-4D4D-8A9C-37DC2DCA4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99" y="978656"/>
                <a:ext cx="8316416" cy="722152"/>
              </a:xfrm>
              <a:prstGeom prst="rect">
                <a:avLst/>
              </a:prstGeom>
              <a:blipFill>
                <a:blip r:embed="rId7"/>
                <a:stretch>
                  <a:fillRect l="-1527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617F4E62-1E32-EB4D-B072-ACC54AF82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147" y="2924944"/>
            <a:ext cx="502869" cy="50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FAE9A7F5-A7CF-8D44-B0AE-5D3481B2B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67108"/>
            <a:ext cx="329315" cy="53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AC2F0BB1-FDD1-C948-96AE-6D4785446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659" y="1760015"/>
            <a:ext cx="502869" cy="50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75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Digital Signatures: Security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A257C152-44BC-0D40-B252-0416B0796473}"/>
              </a:ext>
            </a:extLst>
          </p:cNvPr>
          <p:cNvSpPr txBox="1">
            <a:spLocks noChangeArrowheads="1"/>
          </p:cNvSpPr>
          <p:nvPr/>
        </p:nvSpPr>
        <p:spPr>
          <a:xfrm>
            <a:off x="207313" y="1124744"/>
            <a:ext cx="8757175" cy="15841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i="1" dirty="0">
                <a:ea typeface="American Typewriter" charset="0"/>
                <a:cs typeface="American Typewriter" charset="0"/>
              </a:rPr>
              <a:t>“The adversary after seeing signatures of many </a:t>
            </a:r>
            <a:r>
              <a:rPr lang="en-US" sz="2800" b="0" i="1" dirty="0" err="1">
                <a:ea typeface="American Typewriter" charset="0"/>
                <a:cs typeface="American Typewriter" charset="0"/>
              </a:rPr>
              <a:t>msgs</a:t>
            </a:r>
            <a:r>
              <a:rPr lang="en-US" sz="2800" b="0" i="1" dirty="0">
                <a:ea typeface="American Typewriter" charset="0"/>
                <a:cs typeface="American Typewriter" charset="0"/>
              </a:rPr>
              <a:t>, should not be able to produce a signature of any new msg.”</a:t>
            </a:r>
            <a:endParaRPr lang="en-US" sz="2800" b="0" dirty="0"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125EF021-C21D-2B45-95BE-121DEB4C053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35114" y="2708920"/>
                <a:ext cx="8757175" cy="100811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1. What are the adversary’s powers? Request for, and obtain, signatures of (poly many)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125EF021-C21D-2B45-95BE-121DEB4C0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14" y="2708920"/>
                <a:ext cx="8757175" cy="1008112"/>
              </a:xfrm>
              <a:prstGeom prst="rect">
                <a:avLst/>
              </a:prstGeom>
              <a:blipFill>
                <a:blip r:embed="rId3"/>
                <a:stretch>
                  <a:fillRect l="-1449" t="-3750" b="-1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3">
                <a:extLst>
                  <a:ext uri="{FF2B5EF4-FFF2-40B4-BE49-F238E27FC236}">
                    <a16:creationId xmlns:a16="http://schemas.microsoft.com/office/drawing/2014/main" id="{036083C5-124C-9745-8035-9244263B2B5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4581128"/>
                <a:ext cx="8757175" cy="129614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2</a:t>
                </a:r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. What is her goal? 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She wins if she produces a signature of any message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63">
                <a:extLst>
                  <a:ext uri="{FF2B5EF4-FFF2-40B4-BE49-F238E27FC236}">
                    <a16:creationId xmlns:a16="http://schemas.microsoft.com/office/drawing/2014/main" id="{036083C5-124C-9745-8035-9244263B2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581128"/>
                <a:ext cx="8757175" cy="1296144"/>
              </a:xfrm>
              <a:prstGeom prst="rect">
                <a:avLst/>
              </a:prstGeom>
              <a:blipFill>
                <a:blip r:embed="rId4"/>
                <a:stretch>
                  <a:fillRect l="-1447" r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63">
            <a:extLst>
              <a:ext uri="{FF2B5EF4-FFF2-40B4-BE49-F238E27FC236}">
                <a16:creationId xmlns:a16="http://schemas.microsoft.com/office/drawing/2014/main" id="{B35AB19C-3748-0441-A27C-2341FAA5B6FB}"/>
              </a:ext>
            </a:extLst>
          </p:cNvPr>
          <p:cNvSpPr txBox="1">
            <a:spLocks noChangeArrowheads="1"/>
          </p:cNvSpPr>
          <p:nvPr/>
        </p:nvSpPr>
        <p:spPr>
          <a:xfrm>
            <a:off x="2339752" y="3647505"/>
            <a:ext cx="3825135" cy="5735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Chosen-message attack</a:t>
            </a:r>
          </a:p>
        </p:txBody>
      </p:sp>
      <p:sp>
        <p:nvSpPr>
          <p:cNvPr id="18" name="Rectangle 63">
            <a:extLst>
              <a:ext uri="{FF2B5EF4-FFF2-40B4-BE49-F238E27FC236}">
                <a16:creationId xmlns:a16="http://schemas.microsoft.com/office/drawing/2014/main" id="{FFFC1D7A-2B00-C44D-A26D-58C41E0D1A23}"/>
              </a:ext>
            </a:extLst>
          </p:cNvPr>
          <p:cNvSpPr txBox="1">
            <a:spLocks noChangeArrowheads="1"/>
          </p:cNvSpPr>
          <p:nvPr/>
        </p:nvSpPr>
        <p:spPr>
          <a:xfrm>
            <a:off x="2339751" y="5733256"/>
            <a:ext cx="3825135" cy="5735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Existential Forgery</a:t>
            </a:r>
          </a:p>
        </p:txBody>
      </p:sp>
    </p:spTree>
    <p:extLst>
      <p:ext uri="{BB962C8B-B14F-4D97-AF65-F5344CB8AC3E}">
        <p14:creationId xmlns:p14="http://schemas.microsoft.com/office/powerpoint/2010/main" val="406900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16631"/>
            <a:ext cx="8712968" cy="162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EUF-CMA Security</a:t>
            </a:r>
          </a:p>
          <a:p>
            <a:r>
              <a:rPr lang="en-US" sz="24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(Existentially Unforgeable against a Chosen Message Attack)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FE7DB6B-A91B-6C41-9F20-9103669BE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50" y="1344372"/>
            <a:ext cx="1041586" cy="1037057"/>
          </a:xfrm>
          <a:prstGeom prst="rect">
            <a:avLst/>
          </a:prstGeom>
        </p:spPr>
      </p:pic>
      <p:sp>
        <p:nvSpPr>
          <p:cNvPr id="25" name="Rectangle 63">
            <a:extLst>
              <a:ext uri="{FF2B5EF4-FFF2-40B4-BE49-F238E27FC236}">
                <a16:creationId xmlns:a16="http://schemas.microsoft.com/office/drawing/2014/main" id="{46648097-B09D-A846-9001-EE9EB414EFC3}"/>
              </a:ext>
            </a:extLst>
          </p:cNvPr>
          <p:cNvSpPr txBox="1">
            <a:spLocks noChangeArrowheads="1"/>
          </p:cNvSpPr>
          <p:nvPr/>
        </p:nvSpPr>
        <p:spPr>
          <a:xfrm>
            <a:off x="5113036" y="2155119"/>
            <a:ext cx="836799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Eve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1A345-D721-E04E-AA01-14C447721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53" y="1452623"/>
            <a:ext cx="798066" cy="945282"/>
          </a:xfrm>
          <a:prstGeom prst="rect">
            <a:avLst/>
          </a:prstGeom>
        </p:spPr>
      </p:pic>
      <p:sp>
        <p:nvSpPr>
          <p:cNvPr id="28" name="Rectangle 63">
            <a:extLst>
              <a:ext uri="{FF2B5EF4-FFF2-40B4-BE49-F238E27FC236}">
                <a16:creationId xmlns:a16="http://schemas.microsoft.com/office/drawing/2014/main" id="{58BCF7BD-CAF8-6F46-8794-16E7E857F62B}"/>
              </a:ext>
            </a:extLst>
          </p:cNvPr>
          <p:cNvSpPr txBox="1">
            <a:spLocks noChangeArrowheads="1"/>
          </p:cNvSpPr>
          <p:nvPr/>
        </p:nvSpPr>
        <p:spPr>
          <a:xfrm>
            <a:off x="794454" y="2145878"/>
            <a:ext cx="2035591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Challenger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E976D8-41D0-7643-9EC2-7AE49464BC06}"/>
              </a:ext>
            </a:extLst>
          </p:cNvPr>
          <p:cNvCxnSpPr>
            <a:cxnSpLocks/>
          </p:cNvCxnSpPr>
          <p:nvPr/>
        </p:nvCxnSpPr>
        <p:spPr>
          <a:xfrm>
            <a:off x="3101156" y="3212976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9DECEB3-D509-9C4F-A93E-C7B813DFE561}"/>
                  </a:ext>
                </a:extLst>
              </p:cNvPr>
              <p:cNvSpPr/>
              <p:nvPr/>
            </p:nvSpPr>
            <p:spPr>
              <a:xfrm>
                <a:off x="467544" y="2764777"/>
                <a:ext cx="239501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𝑠𝑘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𝐺𝑒𝑛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9DECEB3-D509-9C4F-A93E-C7B813DFE5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64777"/>
                <a:ext cx="239501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C44353E-EF37-AE4F-888D-8E860FAEE26A}"/>
                  </a:ext>
                </a:extLst>
              </p:cNvPr>
              <p:cNvSpPr/>
              <p:nvPr/>
            </p:nvSpPr>
            <p:spPr>
              <a:xfrm>
                <a:off x="3854008" y="2725151"/>
                <a:ext cx="5304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𝑣𝑘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C44353E-EF37-AE4F-888D-8E860FAEE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008" y="2725151"/>
                <a:ext cx="53040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1BF4A1F-1B6A-904D-86A4-010DFA8BAF2F}"/>
              </a:ext>
            </a:extLst>
          </p:cNvPr>
          <p:cNvCxnSpPr>
            <a:cxnSpLocks/>
          </p:cNvCxnSpPr>
          <p:nvPr/>
        </p:nvCxnSpPr>
        <p:spPr>
          <a:xfrm flipH="1">
            <a:off x="3123772" y="3838065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183D42-6CDE-F346-87E6-F2715A61818D}"/>
                  </a:ext>
                </a:extLst>
              </p:cNvPr>
              <p:cNvSpPr/>
              <p:nvPr/>
            </p:nvSpPr>
            <p:spPr>
              <a:xfrm>
                <a:off x="3890043" y="3307657"/>
                <a:ext cx="5399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183D42-6CDE-F346-87E6-F2715A618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043" y="3307657"/>
                <a:ext cx="539955" cy="400110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764B04A-67CA-304C-9A93-4D0AC5E5EA68}"/>
              </a:ext>
            </a:extLst>
          </p:cNvPr>
          <p:cNvCxnSpPr>
            <a:cxnSpLocks/>
          </p:cNvCxnSpPr>
          <p:nvPr/>
        </p:nvCxnSpPr>
        <p:spPr>
          <a:xfrm>
            <a:off x="3123772" y="4442693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79DC485-911C-E745-868A-94B5886B3DC9}"/>
                  </a:ext>
                </a:extLst>
              </p:cNvPr>
              <p:cNvSpPr/>
              <p:nvPr/>
            </p:nvSpPr>
            <p:spPr>
              <a:xfrm>
                <a:off x="467544" y="4158034"/>
                <a:ext cx="22145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𝑆𝑖𝑔𝑛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𝑠𝑘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79DC485-911C-E745-868A-94B5886B3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158034"/>
                <a:ext cx="2214581" cy="400110"/>
              </a:xfrm>
              <a:prstGeom prst="rect">
                <a:avLst/>
              </a:prstGeom>
              <a:blipFill>
                <a:blip r:embed="rId8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7DE2EE4-0F0E-2344-A2B4-09DDCD7C9258}"/>
                  </a:ext>
                </a:extLst>
              </p:cNvPr>
              <p:cNvSpPr/>
              <p:nvPr/>
            </p:nvSpPr>
            <p:spPr>
              <a:xfrm>
                <a:off x="3921141" y="3982081"/>
                <a:ext cx="4583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7DE2EE4-0F0E-2344-A2B4-09DDCD7C92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141" y="3982081"/>
                <a:ext cx="45833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E50E70D-71BC-9640-ADF7-1105795E253B}"/>
              </a:ext>
            </a:extLst>
          </p:cNvPr>
          <p:cNvCxnSpPr>
            <a:cxnSpLocks/>
          </p:cNvCxnSpPr>
          <p:nvPr/>
        </p:nvCxnSpPr>
        <p:spPr>
          <a:xfrm flipH="1">
            <a:off x="3180767" y="5229200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122ABD2-1A08-5647-9A05-3C8495509148}"/>
                  </a:ext>
                </a:extLst>
              </p:cNvPr>
              <p:cNvSpPr/>
              <p:nvPr/>
            </p:nvSpPr>
            <p:spPr>
              <a:xfrm>
                <a:off x="3721011" y="4740701"/>
                <a:ext cx="9237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122ABD2-1A08-5647-9A05-3C8495509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011" y="4740701"/>
                <a:ext cx="92377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63">
                <a:extLst>
                  <a:ext uri="{FF2B5EF4-FFF2-40B4-BE49-F238E27FC236}">
                    <a16:creationId xmlns:a16="http://schemas.microsoft.com/office/drawing/2014/main" id="{591934B1-AB72-894B-A28F-0BA3DE06CCA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496" y="5546334"/>
                <a:ext cx="9289032" cy="119503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Eve wins if Verify(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sz="2400" dirty="0">
                    <a:ea typeface="American Typewriter" charset="0"/>
                    <a:cs typeface="American Typewriter" charset="0"/>
                  </a:rPr>
                  <a:t>.</a:t>
                </a:r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400" dirty="0">
                    <a:ea typeface="American Typewriter" charset="0"/>
                    <a:cs typeface="American Typewriter" charset="0"/>
                  </a:rPr>
                  <a:t>The signature scheme is EUF-CMA-secure if no PPT Eve can win with probability better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negl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Rectangle 63">
                <a:extLst>
                  <a:ext uri="{FF2B5EF4-FFF2-40B4-BE49-F238E27FC236}">
                    <a16:creationId xmlns:a16="http://schemas.microsoft.com/office/drawing/2014/main" id="{591934B1-AB72-894B-A28F-0BA3DE06C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546334"/>
                <a:ext cx="9289032" cy="1195034"/>
              </a:xfrm>
              <a:prstGeom prst="rect">
                <a:avLst/>
              </a:prstGeom>
              <a:blipFill>
                <a:blip r:embed="rId11"/>
                <a:stretch>
                  <a:fillRect l="-955" t="-3158" b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rved Left Arrow 1">
            <a:extLst>
              <a:ext uri="{FF2B5EF4-FFF2-40B4-BE49-F238E27FC236}">
                <a16:creationId xmlns:a16="http://schemas.microsoft.com/office/drawing/2014/main" id="{D52E2E21-8CAF-AF40-A1D8-4562B4C8F8A3}"/>
              </a:ext>
            </a:extLst>
          </p:cNvPr>
          <p:cNvSpPr/>
          <p:nvPr/>
        </p:nvSpPr>
        <p:spPr>
          <a:xfrm flipV="1">
            <a:off x="5429043" y="3490732"/>
            <a:ext cx="731520" cy="9306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63">
            <a:extLst>
              <a:ext uri="{FF2B5EF4-FFF2-40B4-BE49-F238E27FC236}">
                <a16:creationId xmlns:a16="http://schemas.microsoft.com/office/drawing/2014/main" id="{5F836911-DBBE-254B-8BC2-D3DDFD403DE0}"/>
              </a:ext>
            </a:extLst>
          </p:cNvPr>
          <p:cNvSpPr txBox="1">
            <a:spLocks noChangeArrowheads="1"/>
          </p:cNvSpPr>
          <p:nvPr/>
        </p:nvSpPr>
        <p:spPr>
          <a:xfrm>
            <a:off x="6160563" y="3668062"/>
            <a:ext cx="2613865" cy="4001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poly many times</a:t>
            </a:r>
            <a:endParaRPr lang="en-US" sz="2400" dirty="0"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9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/>
      <p:bldP spid="36" grpId="0"/>
      <p:bldP spid="40" grpId="0"/>
      <p:bldP spid="41" grpId="0"/>
      <p:bldP spid="43" grpId="0"/>
      <p:bldP spid="44" grpId="0"/>
      <p:bldP spid="2" grpId="0" animBg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46630</TotalTime>
  <Words>4085</Words>
  <Application>Microsoft Office PowerPoint</Application>
  <PresentationFormat>On-screen Show (4:3)</PresentationFormat>
  <Paragraphs>908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American Typewriter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Daniel Wichs</cp:lastModifiedBy>
  <cp:revision>1177</cp:revision>
  <dcterms:created xsi:type="dcterms:W3CDTF">2014-03-14T23:52:55Z</dcterms:created>
  <dcterms:modified xsi:type="dcterms:W3CDTF">2025-03-10T17:46:29Z</dcterms:modified>
</cp:coreProperties>
</file>