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6" r:id="rId3"/>
    <p:sldMasterId id="2147483688" r:id="rId4"/>
    <p:sldMasterId id="2147483704" r:id="rId5"/>
    <p:sldMasterId id="2147483716" r:id="rId6"/>
    <p:sldMasterId id="2147483729" r:id="rId7"/>
  </p:sldMasterIdLst>
  <p:notesMasterIdLst>
    <p:notesMasterId r:id="rId53"/>
  </p:notesMasterIdLst>
  <p:sldIdLst>
    <p:sldId id="256" r:id="rId8"/>
    <p:sldId id="271" r:id="rId9"/>
    <p:sldId id="272" r:id="rId10"/>
    <p:sldId id="273" r:id="rId11"/>
    <p:sldId id="274" r:id="rId12"/>
    <p:sldId id="275" r:id="rId13"/>
    <p:sldId id="276" r:id="rId14"/>
    <p:sldId id="296" r:id="rId15"/>
    <p:sldId id="297" r:id="rId16"/>
    <p:sldId id="298" r:id="rId17"/>
    <p:sldId id="299" r:id="rId18"/>
    <p:sldId id="300" r:id="rId19"/>
    <p:sldId id="277" r:id="rId20"/>
    <p:sldId id="280" r:id="rId21"/>
    <p:sldId id="281" r:id="rId22"/>
    <p:sldId id="279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1" r:id="rId37"/>
    <p:sldId id="294" r:id="rId38"/>
    <p:sldId id="295" r:id="rId39"/>
    <p:sldId id="302" r:id="rId40"/>
    <p:sldId id="303" r:id="rId41"/>
    <p:sldId id="307" r:id="rId42"/>
    <p:sldId id="306" r:id="rId43"/>
    <p:sldId id="304" r:id="rId44"/>
    <p:sldId id="309" r:id="rId45"/>
    <p:sldId id="311" r:id="rId46"/>
    <p:sldId id="310" r:id="rId47"/>
    <p:sldId id="312" r:id="rId48"/>
    <p:sldId id="313" r:id="rId49"/>
    <p:sldId id="305" r:id="rId50"/>
    <p:sldId id="308" r:id="rId51"/>
    <p:sldId id="260" r:id="rId52"/>
  </p:sldIdLst>
  <p:sldSz cx="13004800" cy="9753600"/>
  <p:notesSz cx="6858000" cy="9144000"/>
  <p:defaultTextStyle>
    <a:lvl1pPr algn="ctr" defTabSz="584021">
      <a:defRPr sz="4300">
        <a:latin typeface="+mn-lt"/>
        <a:ea typeface="+mn-ea"/>
        <a:cs typeface="+mn-cs"/>
        <a:sym typeface="Gill Sans"/>
      </a:defRPr>
    </a:lvl1pPr>
    <a:lvl2pPr indent="342796" algn="ctr" defTabSz="584021">
      <a:defRPr sz="4300">
        <a:latin typeface="+mn-lt"/>
        <a:ea typeface="+mn-ea"/>
        <a:cs typeface="+mn-cs"/>
        <a:sym typeface="Gill Sans"/>
      </a:defRPr>
    </a:lvl2pPr>
    <a:lvl3pPr indent="685589" algn="ctr" defTabSz="584021">
      <a:defRPr sz="4300">
        <a:latin typeface="+mn-lt"/>
        <a:ea typeface="+mn-ea"/>
        <a:cs typeface="+mn-cs"/>
        <a:sym typeface="Gill Sans"/>
      </a:defRPr>
    </a:lvl3pPr>
    <a:lvl4pPr indent="1028384" algn="ctr" defTabSz="584021">
      <a:defRPr sz="4300">
        <a:latin typeface="+mn-lt"/>
        <a:ea typeface="+mn-ea"/>
        <a:cs typeface="+mn-cs"/>
        <a:sym typeface="Gill Sans"/>
      </a:defRPr>
    </a:lvl4pPr>
    <a:lvl5pPr indent="1371177" algn="ctr" defTabSz="584021">
      <a:defRPr sz="4300">
        <a:latin typeface="+mn-lt"/>
        <a:ea typeface="+mn-ea"/>
        <a:cs typeface="+mn-cs"/>
        <a:sym typeface="Gill Sans"/>
      </a:defRPr>
    </a:lvl5pPr>
    <a:lvl6pPr indent="1713973" algn="ctr" defTabSz="584021">
      <a:defRPr sz="4300">
        <a:latin typeface="+mn-lt"/>
        <a:ea typeface="+mn-ea"/>
        <a:cs typeface="+mn-cs"/>
        <a:sym typeface="Gill Sans"/>
      </a:defRPr>
    </a:lvl6pPr>
    <a:lvl7pPr indent="2056769" algn="ctr" defTabSz="584021">
      <a:defRPr sz="4300">
        <a:latin typeface="+mn-lt"/>
        <a:ea typeface="+mn-ea"/>
        <a:cs typeface="+mn-cs"/>
        <a:sym typeface="Gill Sans"/>
      </a:defRPr>
    </a:lvl7pPr>
    <a:lvl8pPr indent="2399561" algn="ctr" defTabSz="584021">
      <a:defRPr sz="4300">
        <a:latin typeface="+mn-lt"/>
        <a:ea typeface="+mn-ea"/>
        <a:cs typeface="+mn-cs"/>
        <a:sym typeface="Gill Sans"/>
      </a:defRPr>
    </a:lvl8pPr>
    <a:lvl9pPr indent="2742357" algn="ctr" defTabSz="584021">
      <a:defRPr sz="43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56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56632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021">
      <a:defRPr sz="2100">
        <a:latin typeface="Lucida Grande"/>
        <a:ea typeface="Lucida Grande"/>
        <a:cs typeface="Lucida Grande"/>
        <a:sym typeface="Lucida Grande"/>
      </a:defRPr>
    </a:lvl1pPr>
    <a:lvl2pPr indent="228530" defTabSz="584021">
      <a:defRPr sz="2100">
        <a:latin typeface="Lucida Grande"/>
        <a:ea typeface="Lucida Grande"/>
        <a:cs typeface="Lucida Grande"/>
        <a:sym typeface="Lucida Grande"/>
      </a:defRPr>
    </a:lvl2pPr>
    <a:lvl3pPr indent="457058" defTabSz="584021">
      <a:defRPr sz="2100">
        <a:latin typeface="Lucida Grande"/>
        <a:ea typeface="Lucida Grande"/>
        <a:cs typeface="Lucida Grande"/>
        <a:sym typeface="Lucida Grande"/>
      </a:defRPr>
    </a:lvl3pPr>
    <a:lvl4pPr indent="685589" defTabSz="584021">
      <a:defRPr sz="2100">
        <a:latin typeface="Lucida Grande"/>
        <a:ea typeface="Lucida Grande"/>
        <a:cs typeface="Lucida Grande"/>
        <a:sym typeface="Lucida Grande"/>
      </a:defRPr>
    </a:lvl4pPr>
    <a:lvl5pPr indent="914119" defTabSz="584021">
      <a:defRPr sz="2100">
        <a:latin typeface="Lucida Grande"/>
        <a:ea typeface="Lucida Grande"/>
        <a:cs typeface="Lucida Grande"/>
        <a:sym typeface="Lucida Grande"/>
      </a:defRPr>
    </a:lvl5pPr>
    <a:lvl6pPr indent="1142650" defTabSz="584021">
      <a:defRPr sz="2100">
        <a:latin typeface="Lucida Grande"/>
        <a:ea typeface="Lucida Grande"/>
        <a:cs typeface="Lucida Grande"/>
        <a:sym typeface="Lucida Grande"/>
      </a:defRPr>
    </a:lvl6pPr>
    <a:lvl7pPr indent="1371177" defTabSz="584021">
      <a:defRPr sz="2100">
        <a:latin typeface="Lucida Grande"/>
        <a:ea typeface="Lucida Grande"/>
        <a:cs typeface="Lucida Grande"/>
        <a:sym typeface="Lucida Grande"/>
      </a:defRPr>
    </a:lvl7pPr>
    <a:lvl8pPr indent="1599710" defTabSz="584021">
      <a:defRPr sz="2100">
        <a:latin typeface="Lucida Grande"/>
        <a:ea typeface="Lucida Grande"/>
        <a:cs typeface="Lucida Grande"/>
        <a:sym typeface="Lucida Grande"/>
      </a:defRPr>
    </a:lvl8pPr>
    <a:lvl9pPr indent="1828238" defTabSz="584021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86" y="8685545"/>
            <a:ext cx="2971721" cy="456363"/>
          </a:xfrm>
          <a:prstGeom prst="rect">
            <a:avLst/>
          </a:prstGeom>
          <a:ln/>
        </p:spPr>
        <p:txBody>
          <a:bodyPr/>
          <a:lstStyle/>
          <a:p>
            <a:fld id="{03AA8793-B820-441C-98EC-61488BC0FAA6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86" y="8685545"/>
            <a:ext cx="2971721" cy="456363"/>
          </a:xfrm>
          <a:prstGeom prst="rect">
            <a:avLst/>
          </a:prstGeom>
          <a:ln/>
        </p:spPr>
        <p:txBody>
          <a:bodyPr/>
          <a:lstStyle/>
          <a:p>
            <a:fld id="{2401A622-20BD-4202-9216-E978603816B9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8" y="1638301"/>
            <a:ext cx="10464801" cy="33020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8" y="5029200"/>
            <a:ext cx="10464801" cy="11303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spc="0"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spc="0"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spc="0"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spc="0"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34999" y="1409700"/>
            <a:ext cx="5867401" cy="33020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70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634999" y="4787902"/>
            <a:ext cx="5867401" cy="3302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8" y="254000"/>
            <a:ext cx="10464801" cy="24384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270000" y="2768608"/>
            <a:ext cx="5041900" cy="5714999"/>
          </a:xfrm>
          <a:prstGeom prst="rect">
            <a:avLst/>
          </a:prstGeom>
        </p:spPr>
        <p:txBody>
          <a:bodyPr lIns="50782" tIns="50782" rIns="50782" bIns="50782">
            <a:noAutofit/>
          </a:bodyPr>
          <a:lstStyle>
            <a:lvl1pPr marL="811873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1pPr>
            <a:lvl2pPr marL="125623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2pPr>
            <a:lvl3pPr marL="1700598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3pPr>
            <a:lvl4pPr marL="2144962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4pPr>
            <a:lvl5pPr marL="258932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8" y="254000"/>
            <a:ext cx="10464801" cy="24384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2768608"/>
            <a:ext cx="5041900" cy="5714999"/>
          </a:xfrm>
          <a:prstGeom prst="rect">
            <a:avLst/>
          </a:prstGeom>
        </p:spPr>
        <p:txBody>
          <a:bodyPr lIns="50782" tIns="50782" rIns="50782" bIns="50782">
            <a:noAutofit/>
          </a:bodyPr>
          <a:lstStyle>
            <a:lvl1pPr marL="811873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1pPr>
            <a:lvl2pPr marL="125623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2pPr>
            <a:lvl3pPr marL="1700598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3pPr>
            <a:lvl4pPr marL="2144962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4pPr>
            <a:lvl5pPr marL="258932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270008" y="254000"/>
            <a:ext cx="10464801" cy="24384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772408" y="2768608"/>
            <a:ext cx="3962401" cy="5714999"/>
          </a:xfrm>
          <a:prstGeom prst="rect">
            <a:avLst/>
          </a:prstGeom>
        </p:spPr>
        <p:txBody>
          <a:bodyPr lIns="50782" tIns="50782" rIns="50782" bIns="50782">
            <a:noAutofit/>
          </a:bodyPr>
          <a:lstStyle>
            <a:lvl1pPr marL="811873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1pPr>
            <a:lvl2pPr marL="125623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2pPr>
            <a:lvl3pPr marL="1700598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3pPr>
            <a:lvl4pPr marL="2144962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4pPr>
            <a:lvl5pPr marL="258932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40" y="9070848"/>
            <a:ext cx="4161535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51992" y="8298849"/>
            <a:ext cx="348929" cy="251807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2411"/>
            <a:fld id="{81D60167-4931-47E6-BA6A-407CBD079E47}" type="slidenum">
              <a:rPr lang="en-US" spc="134" smtClean="0"/>
              <a:pPr marL="32411"/>
              <a:t>‹#›</a:t>
            </a:fld>
            <a:endParaRPr lang="en-US" spc="134" dirty="0"/>
          </a:p>
        </p:txBody>
      </p:sp>
    </p:spTree>
    <p:extLst>
      <p:ext uri="{BB962C8B-B14F-4D97-AF65-F5344CB8AC3E}">
        <p14:creationId xmlns:p14="http://schemas.microsoft.com/office/powerpoint/2010/main" val="265095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5185017"/>
            <a:ext cx="56570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5185017"/>
            <a:ext cx="56570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21640" y="9070848"/>
            <a:ext cx="4161535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351992" y="8298849"/>
            <a:ext cx="348929" cy="251807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2411"/>
            <a:fld id="{81D60167-4931-47E6-BA6A-407CBD079E47}" type="slidenum">
              <a:rPr lang="en-US" spc="134" smtClean="0"/>
              <a:pPr marL="32411"/>
              <a:t>‹#›</a:t>
            </a:fld>
            <a:endParaRPr lang="en-US" spc="134" dirty="0"/>
          </a:p>
        </p:txBody>
      </p:sp>
    </p:spTree>
    <p:extLst>
      <p:ext uri="{BB962C8B-B14F-4D97-AF65-F5344CB8AC3E}">
        <p14:creationId xmlns:p14="http://schemas.microsoft.com/office/powerpoint/2010/main" val="103222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26226" y="6385433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5035234" y="516194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26225" y="1637268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0"/>
                </a:moveTo>
                <a:lnTo>
                  <a:pt x="0" y="3783689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69038" y="6786363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5035244" y="516184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69038" y="2038197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89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10179" y="7187274"/>
            <a:ext cx="6512252" cy="646254"/>
          </a:xfrm>
          <a:custGeom>
            <a:avLst/>
            <a:gdLst/>
            <a:ahLst/>
            <a:cxnLst/>
            <a:rect l="l" t="t" r="r" b="b"/>
            <a:pathLst>
              <a:path w="5036820" h="514985">
                <a:moveTo>
                  <a:pt x="5036545" y="514883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10179" y="2439127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80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53012" y="7586552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5035259" y="516197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53010" y="2838376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98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95843" y="7987471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5035253" y="516206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95844" y="3239305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0"/>
                </a:moveTo>
                <a:lnTo>
                  <a:pt x="0" y="3783689"/>
                </a:lnTo>
              </a:path>
            </a:pathLst>
          </a:custGeom>
          <a:ln w="79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95851" y="6385427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798242" y="6514639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48"/>
                </a:moveTo>
                <a:lnTo>
                  <a:pt x="2034421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28597" y="1766473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92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00617" y="6643878"/>
            <a:ext cx="2630515" cy="1604085"/>
          </a:xfrm>
          <a:custGeom>
            <a:avLst/>
            <a:gdLst/>
            <a:ahLst/>
            <a:cxnLst/>
            <a:rect l="l" t="t" r="r" b="b"/>
            <a:pathLst>
              <a:path w="2034539" h="1278254">
                <a:moveTo>
                  <a:pt x="0" y="1277947"/>
                </a:moveTo>
                <a:lnTo>
                  <a:pt x="2034418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730968" y="1895717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89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401295" y="6773090"/>
            <a:ext cx="2630515" cy="1604085"/>
          </a:xfrm>
          <a:custGeom>
            <a:avLst/>
            <a:gdLst/>
            <a:ahLst/>
            <a:cxnLst/>
            <a:rect l="l" t="t" r="r" b="b"/>
            <a:pathLst>
              <a:path w="2034539" h="1278254">
                <a:moveTo>
                  <a:pt x="0" y="1277956"/>
                </a:moveTo>
                <a:lnTo>
                  <a:pt x="2034418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031646" y="2024926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95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703667" y="6903975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40" h="1276984">
                <a:moveTo>
                  <a:pt x="0" y="1276636"/>
                </a:moveTo>
                <a:lnTo>
                  <a:pt x="2034448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334056" y="2155813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689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006077" y="7033201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40" h="1276984">
                <a:moveTo>
                  <a:pt x="0" y="1276636"/>
                </a:moveTo>
                <a:lnTo>
                  <a:pt x="2034418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636427" y="2285022"/>
            <a:ext cx="0" cy="4748506"/>
          </a:xfrm>
          <a:custGeom>
            <a:avLst/>
            <a:gdLst/>
            <a:ahLst/>
            <a:cxnLst/>
            <a:rect l="l" t="t" r="r" b="b"/>
            <a:pathLst>
              <a:path h="3783965">
                <a:moveTo>
                  <a:pt x="0" y="3783704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95851" y="6385427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26226" y="6385433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0" y="0"/>
                </a:moveTo>
                <a:lnTo>
                  <a:pt x="5035234" y="516194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495851" y="5792339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09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126226" y="5792345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0" y="0"/>
                </a:moveTo>
                <a:lnTo>
                  <a:pt x="5035234" y="516181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95851" y="5199207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33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126226" y="5199205"/>
            <a:ext cx="6510610" cy="646254"/>
          </a:xfrm>
          <a:custGeom>
            <a:avLst/>
            <a:gdLst/>
            <a:ahLst/>
            <a:cxnLst/>
            <a:rect l="l" t="t" r="r" b="b"/>
            <a:pathLst>
              <a:path w="5035550" h="514985">
                <a:moveTo>
                  <a:pt x="0" y="0"/>
                </a:moveTo>
                <a:lnTo>
                  <a:pt x="5035234" y="51486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95851" y="4604465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15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126226" y="4604472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0" y="0"/>
                </a:moveTo>
                <a:lnTo>
                  <a:pt x="5035234" y="51617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495851" y="4011333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126226" y="4011337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0" y="0"/>
                </a:moveTo>
                <a:lnTo>
                  <a:pt x="5035234" y="516209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495851" y="3418238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126226" y="3418242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5">
                <a:moveTo>
                  <a:pt x="0" y="0"/>
                </a:moveTo>
                <a:lnTo>
                  <a:pt x="5035234" y="51617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495851" y="2825141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126226" y="2825141"/>
            <a:ext cx="6510610" cy="646254"/>
          </a:xfrm>
          <a:custGeom>
            <a:avLst/>
            <a:gdLst/>
            <a:ahLst/>
            <a:cxnLst/>
            <a:rect l="l" t="t" r="r" b="b"/>
            <a:pathLst>
              <a:path w="5035550" h="514985">
                <a:moveTo>
                  <a:pt x="0" y="0"/>
                </a:moveTo>
                <a:lnTo>
                  <a:pt x="5035234" y="51486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5851" y="2230365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26226" y="2230370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5">
                <a:moveTo>
                  <a:pt x="0" y="0"/>
                </a:moveTo>
                <a:lnTo>
                  <a:pt x="5035234" y="51617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95851" y="1637267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39" h="1276985">
                <a:moveTo>
                  <a:pt x="0" y="1276624"/>
                </a:moveTo>
                <a:lnTo>
                  <a:pt x="2034436" y="0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126226" y="1637273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5">
                <a:moveTo>
                  <a:pt x="0" y="0"/>
                </a:moveTo>
                <a:lnTo>
                  <a:pt x="5035234" y="516178"/>
                </a:lnTo>
              </a:path>
            </a:pathLst>
          </a:custGeom>
          <a:ln w="52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006077" y="7033201"/>
            <a:ext cx="2630515" cy="1602490"/>
          </a:xfrm>
          <a:custGeom>
            <a:avLst/>
            <a:gdLst/>
            <a:ahLst/>
            <a:cxnLst/>
            <a:rect l="l" t="t" r="r" b="b"/>
            <a:pathLst>
              <a:path w="2034540" h="1276984">
                <a:moveTo>
                  <a:pt x="2034418" y="0"/>
                </a:moveTo>
                <a:lnTo>
                  <a:pt x="0" y="1276636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495843" y="7987471"/>
            <a:ext cx="6510610" cy="647849"/>
          </a:xfrm>
          <a:custGeom>
            <a:avLst/>
            <a:gdLst/>
            <a:ahLst/>
            <a:cxnLst/>
            <a:rect l="l" t="t" r="r" b="b"/>
            <a:pathLst>
              <a:path w="5035550" h="516254">
                <a:moveTo>
                  <a:pt x="0" y="0"/>
                </a:moveTo>
                <a:lnTo>
                  <a:pt x="5035253" y="516206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636427" y="7033197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29" h="13335">
                <a:moveTo>
                  <a:pt x="0" y="0"/>
                </a:moveTo>
                <a:lnTo>
                  <a:pt x="125425" y="13203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979253" y="7434118"/>
            <a:ext cx="162560" cy="15140"/>
          </a:xfrm>
          <a:custGeom>
            <a:avLst/>
            <a:gdLst/>
            <a:ahLst/>
            <a:cxnLst/>
            <a:rect l="l" t="t" r="r" b="b"/>
            <a:pathLst>
              <a:path w="125729" h="12064">
                <a:moveTo>
                  <a:pt x="0" y="0"/>
                </a:moveTo>
                <a:lnTo>
                  <a:pt x="125425" y="11893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322076" y="7833404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29" h="13335">
                <a:moveTo>
                  <a:pt x="0" y="0"/>
                </a:moveTo>
                <a:lnTo>
                  <a:pt x="125425" y="13194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421640" y="9070848"/>
            <a:ext cx="4161535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51992" y="8298849"/>
            <a:ext cx="348929" cy="251807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2411"/>
            <a:fld id="{81D60167-4931-47E6-BA6A-407CBD079E47}" type="slidenum">
              <a:rPr lang="en-US" spc="134" smtClean="0"/>
              <a:pPr marL="32411"/>
              <a:t>‹#›</a:t>
            </a:fld>
            <a:endParaRPr lang="en-US" spc="134" dirty="0"/>
          </a:p>
        </p:txBody>
      </p:sp>
    </p:spTree>
    <p:extLst>
      <p:ext uri="{BB962C8B-B14F-4D97-AF65-F5344CB8AC3E}">
        <p14:creationId xmlns:p14="http://schemas.microsoft.com/office/powerpoint/2010/main" val="294573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0430-C893-458C-A817-D1DD0EF9A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7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6FF0-E044-4957-92E0-92B355A724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6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FE53-BEB4-4861-831A-3D3821DC0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091" indent="-571323">
              <a:lnSpc>
                <a:spcPct val="80000"/>
              </a:lnSpc>
              <a:buChar char="-"/>
              <a:defRPr sz="3600" spc="-107">
                <a:solidFill>
                  <a:srgbClr val="0147FF"/>
                </a:solidFill>
              </a:defRPr>
            </a:lvl2pPr>
            <a:lvl3pPr marL="1777454" indent="-571323">
              <a:lnSpc>
                <a:spcPct val="80000"/>
              </a:lnSpc>
              <a:buChar char="-"/>
              <a:defRPr sz="3000" spc="-58">
                <a:solidFill>
                  <a:srgbClr val="0147FF"/>
                </a:solidFill>
              </a:defRPr>
            </a:lvl3pPr>
            <a:lvl4pPr marL="2221818" indent="-571323">
              <a:lnSpc>
                <a:spcPct val="80000"/>
              </a:lnSpc>
              <a:buChar char="-"/>
              <a:defRPr sz="3000" spc="-58">
                <a:solidFill>
                  <a:srgbClr val="0147FF"/>
                </a:solidFill>
              </a:defRPr>
            </a:lvl4pPr>
            <a:lvl5pPr marL="2666181" indent="-571323">
              <a:lnSpc>
                <a:spcPct val="80000"/>
              </a:lnSpc>
              <a:buChar char="-"/>
              <a:defRPr sz="3000" spc="-58">
                <a:solidFill>
                  <a:srgbClr val="0147FF"/>
                </a:solidFill>
              </a:defRPr>
            </a:lvl5pPr>
          </a:lstStyle>
          <a:p>
            <a:pPr lvl="0">
              <a:defRPr sz="1800" spc="0"/>
            </a:pPr>
            <a:r>
              <a:rPr sz="4000" spc="-119"/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107">
                <a:solidFill>
                  <a:srgbClr val="0147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C906-D18C-4BD0-9086-04C3B1BD40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48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A03F-F485-43EA-B97F-27CDB2130A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4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8835-33E6-43DD-B181-DEDB9E452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69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24A8-2A41-44C6-A2FD-95ACBFE2B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1002-5CAA-42ED-B4F2-796D12FD4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0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DB78-2F23-436E-A7CD-A2B4AC1DF4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5E9-65EE-480F-A95A-05C6FE25C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6"/>
            <a:ext cx="2926080" cy="86043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86043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1FB3-B484-471C-BFEB-5E3C7BACE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61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558072"/>
            <a:ext cx="5743787" cy="3108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883769"/>
            <a:ext cx="5743787" cy="3111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373C-2F40-4BA4-9A61-8EB324597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78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" y="216747"/>
            <a:ext cx="12788053" cy="9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5360" y="1300480"/>
            <a:ext cx="11054080" cy="1625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4118188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 sz="23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000"/>
            </a:lvl1pPr>
          </a:lstStyle>
          <a:p>
            <a:pPr algn="l" defTabSz="914119" rtl="0" fontAlgn="base">
              <a:spcAft>
                <a:spcPct val="0"/>
              </a:spcAft>
            </a:pPr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6613"/>
            <a:ext cx="4118187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000"/>
            </a:lvl1pPr>
          </a:lstStyle>
          <a:p>
            <a:pPr defTabSz="914119" rtl="0" fontAlgn="base">
              <a:spcAft>
                <a:spcPct val="0"/>
              </a:spcAft>
            </a:pPr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921173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/>
            </a:lvl1pPr>
          </a:lstStyle>
          <a:p>
            <a:pPr defTabSz="914119" rtl="0" fontAlgn="base">
              <a:spcAft>
                <a:spcPct val="0"/>
              </a:spcAft>
            </a:pPr>
            <a:fld id="{46F3D5C1-7D79-4A9D-B726-DEDDB8344FC2}" type="slidenum">
              <a:rPr lang="en-US" altLang="en-US" kern="1200" smtClean="0">
                <a:solidFill>
                  <a:srgbClr val="000000"/>
                </a:solidFill>
              </a:rPr>
              <a:pPr defTabSz="914119" rtl="0" fontAlgn="base">
                <a:spcAft>
                  <a:spcPct val="0"/>
                </a:spcAft>
              </a:pPr>
              <a:t>‹#›</a:t>
            </a:fld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83735" y="9243342"/>
            <a:ext cx="3034453" cy="623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03" tIns="65003" rIns="65003" bIns="65003">
            <a:spAutoFit/>
          </a:bodyPr>
          <a:lstStyle/>
          <a:p>
            <a:pPr defTabSz="914119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University of Texas at Austin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211733" y="108373"/>
            <a:ext cx="2600960" cy="623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03" tIns="65003" rIns="65003" bIns="65003">
            <a:spAutoFit/>
          </a:bodyPr>
          <a:lstStyle/>
          <a:p>
            <a:pPr defTabSz="914119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Machine Learning Group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192108" y="3251200"/>
            <a:ext cx="10620587" cy="0"/>
          </a:xfrm>
          <a:prstGeom prst="line">
            <a:avLst/>
          </a:prstGeom>
          <a:noFill/>
          <a:ln w="50927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05" tIns="65003" rIns="130005" bIns="65003"/>
          <a:lstStyle/>
          <a:p>
            <a:pPr algn="l" defTabSz="91411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 smtClean="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83743" y="3142836"/>
            <a:ext cx="11051823" cy="16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029" tIns="65515" rIns="131029" bIns="6551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19" rtl="0" fontAlgn="base">
              <a:spcAft>
                <a:spcPct val="0"/>
              </a:spcAft>
            </a:pPr>
            <a:endParaRPr lang="en-GB" altLang="en-US" sz="4000" kern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50722" y="4226561"/>
            <a:ext cx="9209476" cy="4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029" tIns="65515" rIns="131029" bIns="65515">
            <a:spAutoFit/>
          </a:bodyPr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19" rtl="0" eaLnBrk="0" fontAlgn="base" hangingPunct="0">
              <a:spcBef>
                <a:spcPts val="658"/>
              </a:spcBef>
              <a:spcAft>
                <a:spcPct val="0"/>
              </a:spcAft>
              <a:buSzPct val="99000"/>
            </a:pPr>
            <a:endParaRPr lang="en-GB" altLang="en-US" sz="2000" kern="120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5133" name="Picture 13" descr="sea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7389707"/>
            <a:ext cx="1402081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09815" y="5635413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5" tIns="65003" rIns="130005" bIns="65003"/>
          <a:lstStyle/>
          <a:p>
            <a:pPr defTabSz="91411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Machine Learning Group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009815" y="6068907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5" tIns="65003" rIns="130005" bIns="65003"/>
          <a:lstStyle/>
          <a:p>
            <a:pPr defTabSz="91411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Department of Computer Sciences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009815" y="6502400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5" tIns="65003" rIns="130005" bIns="65003"/>
          <a:lstStyle/>
          <a:p>
            <a:pPr defTabSz="91411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2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8" y="254000"/>
            <a:ext cx="10464801" cy="24384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8" y="2768608"/>
            <a:ext cx="10464801" cy="5714999"/>
          </a:xfrm>
          <a:prstGeom prst="rect">
            <a:avLst/>
          </a:prstGeom>
        </p:spPr>
        <p:txBody>
          <a:bodyPr lIns="0" tIns="0" rIns="0" bIns="0" numCol="2" spcCol="523078" anchor="t">
            <a:noAutofit/>
          </a:bodyPr>
          <a:lstStyle>
            <a:lvl1pPr marL="811873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1pPr>
            <a:lvl2pPr marL="125623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2pPr>
            <a:lvl3pPr marL="1700598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3pPr>
            <a:lvl4pPr marL="2144962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4pPr>
            <a:lvl5pPr marL="2589326" indent="-494466">
              <a:lnSpc>
                <a:spcPct val="100000"/>
              </a:lnSpc>
              <a:spcBef>
                <a:spcPts val="3800"/>
              </a:spcBef>
              <a:defRPr sz="31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79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3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683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630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990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8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541867"/>
            <a:ext cx="292608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541867"/>
            <a:ext cx="856149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8" y="1270008"/>
            <a:ext cx="10464801" cy="7213601"/>
          </a:xfrm>
          <a:prstGeom prst="rect">
            <a:avLst/>
          </a:prstGeom>
        </p:spPr>
        <p:txBody>
          <a:bodyPr lIns="50782" tIns="50782" rIns="50782" bIns="50782">
            <a:noAutofit/>
          </a:bodyPr>
          <a:lstStyle>
            <a:lvl1pPr>
              <a:lnSpc>
                <a:spcPct val="100000"/>
              </a:lnSpc>
              <a:spcBef>
                <a:spcPts val="4800"/>
              </a:spcBef>
              <a:defRPr sz="4300" spc="0">
                <a:latin typeface="+mn-lt"/>
                <a:ea typeface="+mn-ea"/>
                <a:cs typeface="+mn-cs"/>
                <a:sym typeface="Gill Sans"/>
              </a:defRPr>
            </a:lvl1pPr>
            <a:lvl2pPr marL="1333091" indent="-571323">
              <a:lnSpc>
                <a:spcPct val="100000"/>
              </a:lnSpc>
              <a:spcBef>
                <a:spcPts val="4800"/>
              </a:spcBef>
              <a:defRPr sz="4300" spc="0">
                <a:latin typeface="+mn-lt"/>
                <a:ea typeface="+mn-ea"/>
                <a:cs typeface="+mn-cs"/>
                <a:sym typeface="Gill Sans"/>
              </a:defRPr>
            </a:lvl2pPr>
            <a:lvl3pPr marL="1777454" indent="-571323">
              <a:lnSpc>
                <a:spcPct val="100000"/>
              </a:lnSpc>
              <a:spcBef>
                <a:spcPts val="4800"/>
              </a:spcBef>
              <a:defRPr sz="4300" spc="0">
                <a:latin typeface="+mn-lt"/>
                <a:ea typeface="+mn-ea"/>
                <a:cs typeface="+mn-cs"/>
                <a:sym typeface="Gill Sans"/>
              </a:defRPr>
            </a:lvl3pPr>
            <a:lvl4pPr marL="2221818" indent="-571323">
              <a:lnSpc>
                <a:spcPct val="100000"/>
              </a:lnSpc>
              <a:spcBef>
                <a:spcPts val="4800"/>
              </a:spcBef>
              <a:defRPr sz="4300" spc="0">
                <a:latin typeface="+mn-lt"/>
                <a:ea typeface="+mn-ea"/>
                <a:cs typeface="+mn-cs"/>
                <a:sym typeface="Gill Sans"/>
              </a:defRPr>
            </a:lvl4pPr>
            <a:lvl5pPr marL="2666181" indent="-571323">
              <a:lnSpc>
                <a:spcPct val="100000"/>
              </a:lnSpc>
              <a:spcBef>
                <a:spcPts val="4800"/>
              </a:spcBef>
              <a:defRPr sz="43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4300"/>
              <a:t>Body Level One</a:t>
            </a:r>
          </a:p>
          <a:p>
            <a:pPr lvl="1">
              <a:defRPr sz="1800"/>
            </a:pPr>
            <a:r>
              <a:rPr sz="4300"/>
              <a:t>Body Level Two</a:t>
            </a:r>
          </a:p>
          <a:p>
            <a:pPr lvl="2">
              <a:defRPr sz="1800"/>
            </a:pPr>
            <a:r>
              <a:rPr sz="4300"/>
              <a:t>Body Level Three</a:t>
            </a:r>
          </a:p>
          <a:p>
            <a:pPr lvl="3">
              <a:defRPr sz="1800"/>
            </a:pPr>
            <a:r>
              <a:rPr sz="4300"/>
              <a:t>Body Level Four</a:t>
            </a:r>
          </a:p>
          <a:p>
            <a:pPr lvl="4">
              <a:defRPr sz="1800"/>
            </a:pPr>
            <a:r>
              <a:rPr sz="43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62" indent="0" algn="ctr">
              <a:buNone/>
              <a:defRPr/>
            </a:lvl2pPr>
            <a:lvl3pPr marL="1300125" indent="0" algn="ctr">
              <a:buNone/>
              <a:defRPr/>
            </a:lvl3pPr>
            <a:lvl4pPr marL="1950192" indent="0" algn="ctr">
              <a:buNone/>
              <a:defRPr/>
            </a:lvl4pPr>
            <a:lvl5pPr marL="2600254" indent="0" algn="ctr">
              <a:buNone/>
              <a:defRPr/>
            </a:lvl5pPr>
            <a:lvl6pPr marL="3250317" indent="0" algn="ctr">
              <a:buNone/>
              <a:defRPr/>
            </a:lvl6pPr>
            <a:lvl7pPr marL="3900384" indent="0" algn="ctr">
              <a:buNone/>
              <a:defRPr/>
            </a:lvl7pPr>
            <a:lvl8pPr marL="4550443" indent="0" algn="ctr">
              <a:buNone/>
              <a:defRPr/>
            </a:lvl8pPr>
            <a:lvl9pPr marL="5200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0430-C893-458C-A817-D1DD0EF9A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3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6FF0-E044-4957-92E0-92B355A724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3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62" indent="0">
              <a:buNone/>
              <a:defRPr sz="2600"/>
            </a:lvl2pPr>
            <a:lvl3pPr marL="1300125" indent="0">
              <a:buNone/>
              <a:defRPr sz="2300"/>
            </a:lvl3pPr>
            <a:lvl4pPr marL="1950192" indent="0">
              <a:buNone/>
              <a:defRPr sz="2000"/>
            </a:lvl4pPr>
            <a:lvl5pPr marL="2600254" indent="0">
              <a:buNone/>
              <a:defRPr sz="2000"/>
            </a:lvl5pPr>
            <a:lvl6pPr marL="3250317" indent="0">
              <a:buNone/>
              <a:defRPr sz="2000"/>
            </a:lvl6pPr>
            <a:lvl7pPr marL="3900384" indent="0">
              <a:buNone/>
              <a:defRPr sz="2000"/>
            </a:lvl7pPr>
            <a:lvl8pPr marL="4550443" indent="0">
              <a:buNone/>
              <a:defRPr sz="2000"/>
            </a:lvl8pPr>
            <a:lvl9pPr marL="520050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FE53-BEB4-4861-831A-3D3821DC0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74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C906-D18C-4BD0-9086-04C3B1BD40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28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A03F-F485-43EA-B97F-27CDB2130A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93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8835-33E6-43DD-B181-DEDB9E452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24A8-2A41-44C6-A2FD-95ACBFE2B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2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1002-5CAA-42ED-B4F2-796D12FD4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DB78-2F23-436E-A7CD-A2B4AC1DF4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21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5E9-65EE-480F-A95A-05C6FE25C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08" y="254000"/>
            <a:ext cx="10464801" cy="24384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6"/>
            <a:ext cx="2926080" cy="86043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86043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1FB3-B484-471C-BFEB-5E3C7BACE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95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558071"/>
            <a:ext cx="5743787" cy="3108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883769"/>
            <a:ext cx="5743787" cy="3111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373C-2F40-4BA4-9A61-8EB324597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12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" y="216747"/>
            <a:ext cx="12788053" cy="9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5360" y="1300480"/>
            <a:ext cx="11054080" cy="1625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4118188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 sz="23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000"/>
            </a:lvl1pPr>
          </a:lstStyle>
          <a:p>
            <a:pPr algn="l" defTabSz="914213" rtl="0" fontAlgn="base">
              <a:spcAft>
                <a:spcPct val="0"/>
              </a:spcAft>
            </a:pPr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6613"/>
            <a:ext cx="4118187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000"/>
            </a:lvl1pPr>
          </a:lstStyle>
          <a:p>
            <a:pPr defTabSz="914213" rtl="0" fontAlgn="base">
              <a:spcAft>
                <a:spcPct val="0"/>
              </a:spcAft>
            </a:pPr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921173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/>
            </a:lvl1pPr>
          </a:lstStyle>
          <a:p>
            <a:pPr defTabSz="914213" rtl="0" fontAlgn="base">
              <a:spcAft>
                <a:spcPct val="0"/>
              </a:spcAft>
            </a:pPr>
            <a:fld id="{46F3D5C1-7D79-4A9D-B726-DEDDB8344FC2}" type="slidenum">
              <a:rPr lang="en-US" altLang="en-US" kern="1200" smtClean="0">
                <a:solidFill>
                  <a:srgbClr val="000000"/>
                </a:solidFill>
              </a:rPr>
              <a:pPr defTabSz="914213" rtl="0" fontAlgn="base">
                <a:spcAft>
                  <a:spcPct val="0"/>
                </a:spcAft>
              </a:pPr>
              <a:t>‹#›</a:t>
            </a:fld>
            <a:endParaRPr lang="en-US" altLang="en-US" kern="1200" smtClean="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83735" y="9243342"/>
            <a:ext cx="3034453" cy="62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10" tIns="65010" rIns="65010" bIns="65010">
            <a:spAutoFit/>
          </a:bodyPr>
          <a:lstStyle/>
          <a:p>
            <a:pPr defTabSz="914213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University of Texas at Austin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211733" y="108373"/>
            <a:ext cx="2600960" cy="62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10" tIns="65010" rIns="65010" bIns="65010">
            <a:spAutoFit/>
          </a:bodyPr>
          <a:lstStyle/>
          <a:p>
            <a:pPr defTabSz="914213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Machine Learning Group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192108" y="3251200"/>
            <a:ext cx="10620587" cy="0"/>
          </a:xfrm>
          <a:prstGeom prst="line">
            <a:avLst/>
          </a:prstGeom>
          <a:noFill/>
          <a:ln w="50927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19" tIns="65010" rIns="130019" bIns="65010"/>
          <a:lstStyle/>
          <a:p>
            <a:pPr algn="l" defTabSz="914213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 smtClean="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83740" y="3142833"/>
            <a:ext cx="11051823" cy="16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043" tIns="65522" rIns="131043" bIns="65522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213" rtl="0" fontAlgn="base">
              <a:spcAft>
                <a:spcPct val="0"/>
              </a:spcAft>
            </a:pPr>
            <a:endParaRPr lang="en-GB" altLang="en-US" sz="4000" kern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50722" y="4226561"/>
            <a:ext cx="9209476" cy="4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043" tIns="65522" rIns="131043" bIns="65522">
            <a:spAutoFit/>
          </a:bodyPr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213" rtl="0" eaLnBrk="0" fontAlgn="base" hangingPunct="0">
              <a:spcBef>
                <a:spcPts val="658"/>
              </a:spcBef>
              <a:spcAft>
                <a:spcPct val="0"/>
              </a:spcAft>
              <a:buSzPct val="99000"/>
            </a:pPr>
            <a:endParaRPr lang="en-GB" altLang="en-US" sz="2000" kern="120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5133" name="Picture 13" descr="sea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7389707"/>
            <a:ext cx="1402081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09815" y="5635413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pPr defTabSz="914213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Machine Learning Group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009815" y="6068907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pPr defTabSz="914213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Department of Computer Sciences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009815" y="6502400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pPr defTabSz="914213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 smtClean="0">
                <a:solidFill>
                  <a:srgbClr val="3333CC"/>
                </a:solidFill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3567984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9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96" indent="0">
              <a:buNone/>
              <a:defRPr sz="2600"/>
            </a:lvl2pPr>
            <a:lvl3pPr marL="1300192" indent="0">
              <a:buNone/>
              <a:defRPr sz="2300"/>
            </a:lvl3pPr>
            <a:lvl4pPr marL="1950291" indent="0">
              <a:buNone/>
              <a:defRPr sz="2000"/>
            </a:lvl4pPr>
            <a:lvl5pPr marL="2600387" indent="0">
              <a:buNone/>
              <a:defRPr sz="2000"/>
            </a:lvl5pPr>
            <a:lvl6pPr marL="3250484" indent="0">
              <a:buNone/>
              <a:defRPr sz="2000"/>
            </a:lvl6pPr>
            <a:lvl7pPr marL="3900583" indent="0">
              <a:buNone/>
              <a:defRPr sz="2000"/>
            </a:lvl7pPr>
            <a:lvl8pPr marL="4550676" indent="0">
              <a:buNone/>
              <a:defRPr sz="2000"/>
            </a:lvl8pPr>
            <a:lvl9pPr marL="520077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310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5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6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299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74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8" y="2971800"/>
            <a:ext cx="10464801" cy="38100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4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52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541867"/>
            <a:ext cx="292608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541867"/>
            <a:ext cx="856149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8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0430-C893-458C-A817-D1DD0EF9A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3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6FF0-E044-4957-92E0-92B355A724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FE53-BEB4-4861-831A-3D3821DC0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0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58063"/>
            <a:ext cx="5743787" cy="643692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C906-D18C-4BD0-9086-04C3B1BD40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A03F-F485-43EA-B97F-27CDB2130A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20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8835-33E6-43DD-B181-DEDB9E452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43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24A8-2A41-44C6-A2FD-95ACBFE2B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6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8" y="7366000"/>
            <a:ext cx="10464801" cy="17018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1002-5CAA-42ED-B4F2-796D12FD4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04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DB78-2F23-436E-A7CD-A2B4AC1DF4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437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5E9-65EE-480F-A95A-05C6FE25C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2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6"/>
            <a:ext cx="2926080" cy="86043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86043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1FB3-B484-471C-BFEB-5E3C7BACE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0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58063"/>
            <a:ext cx="5743787" cy="6436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558067"/>
            <a:ext cx="5743787" cy="3108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883769"/>
            <a:ext cx="5743787" cy="3111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373C-2F40-4BA4-9A61-8EB324597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081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" y="216747"/>
            <a:ext cx="12788053" cy="9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5360" y="1300480"/>
            <a:ext cx="11054080" cy="1625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4118187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 sz="23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000"/>
            </a:lvl1pPr>
          </a:lstStyle>
          <a:p>
            <a:pPr algn="l" defTabSz="914400" rtl="0" fontAlgn="base">
              <a:spcAft>
                <a:spcPct val="0"/>
              </a:spcAft>
            </a:pPr>
            <a:endParaRPr lang="en-US" altLang="en-US" kern="12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000"/>
            </a:lvl1pPr>
          </a:lstStyle>
          <a:p>
            <a:pPr defTabSz="914400" rtl="0" fontAlgn="base">
              <a:spcAft>
                <a:spcPct val="0"/>
              </a:spcAft>
            </a:pPr>
            <a:endParaRPr lang="en-US" altLang="en-US" kern="12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9211733"/>
            <a:ext cx="2709333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/>
            </a:lvl1pPr>
          </a:lstStyle>
          <a:p>
            <a:pPr defTabSz="914400" rtl="0" fontAlgn="base">
              <a:spcAft>
                <a:spcPct val="0"/>
              </a:spcAft>
            </a:pPr>
            <a:fld id="{A5E5BFCC-7CDE-4906-827A-0B7D4D9F5B6C}" type="slidenum">
              <a:rPr lang="en-US" altLang="en-US" kern="1200">
                <a:solidFill>
                  <a:srgbClr val="000000"/>
                </a:solidFill>
              </a:rPr>
              <a:pPr defTabSz="914400" rtl="0" fontAlgn="base">
                <a:spcAft>
                  <a:spcPct val="0"/>
                </a:spcAft>
              </a:pPr>
              <a:t>‹#›</a:t>
            </a:fld>
            <a:endParaRPr lang="en-US" altLang="en-US" kern="120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83734" y="9243342"/>
            <a:ext cx="3034453" cy="623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23" tIns="65023" rIns="65023" bIns="65023">
            <a:spAutoFit/>
          </a:bodyPr>
          <a:lstStyle/>
          <a:p>
            <a:pPr defTabSz="914400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>
                <a:solidFill>
                  <a:srgbClr val="000000"/>
                </a:solidFill>
                <a:latin typeface="Tahoma" pitchFamily="34" charset="0"/>
              </a:rPr>
              <a:t>University of Texas at Austin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211733" y="108373"/>
            <a:ext cx="2600960" cy="623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23" tIns="65023" rIns="65023" bIns="65023">
            <a:spAutoFit/>
          </a:bodyPr>
          <a:lstStyle/>
          <a:p>
            <a:pPr defTabSz="914400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>
                <a:solidFill>
                  <a:srgbClr val="000000"/>
                </a:solidFill>
                <a:latin typeface="Tahoma" pitchFamily="34" charset="0"/>
              </a:rPr>
              <a:t>Machine Learning Group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192107" y="3251200"/>
            <a:ext cx="10620587" cy="0"/>
          </a:xfrm>
          <a:prstGeom prst="line">
            <a:avLst/>
          </a:prstGeom>
          <a:noFill/>
          <a:ln w="50927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pPr algn="l" defTabSz="914400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83734" y="3142827"/>
            <a:ext cx="11051823" cy="16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070" tIns="65535" rIns="131070" bIns="6553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rtl="0" fontAlgn="base">
              <a:spcAft>
                <a:spcPct val="0"/>
              </a:spcAft>
            </a:pPr>
            <a:endParaRPr lang="en-GB" altLang="en-US" sz="40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50721" y="4226560"/>
            <a:ext cx="9209476" cy="4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070" tIns="65535" rIns="131070" bIns="65535">
            <a:spAutoFit/>
          </a:bodyPr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rtl="0" eaLnBrk="0" fontAlgn="base" hangingPunct="0">
              <a:spcBef>
                <a:spcPts val="658"/>
              </a:spcBef>
              <a:spcAft>
                <a:spcPct val="0"/>
              </a:spcAft>
              <a:buSzPct val="99000"/>
            </a:pPr>
            <a:endParaRPr lang="en-GB" altLang="en-US" sz="2000" kern="120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5133" name="Picture 13" descr="sea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7389707"/>
            <a:ext cx="1402081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09814" y="5635413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>
                <a:solidFill>
                  <a:srgbClr val="3333CC"/>
                </a:solidFill>
              </a:rPr>
              <a:t>Machine Learning Group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009814" y="6068907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>
                <a:solidFill>
                  <a:srgbClr val="3333CC"/>
                </a:solidFill>
              </a:rPr>
              <a:t>Department of Computer Sciences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009814" y="6502400"/>
            <a:ext cx="498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defTabSz="9144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kern="1200">
                <a:solidFill>
                  <a:srgbClr val="3333CC"/>
                </a:solidFill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290853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135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076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67467"/>
            <a:ext cx="5743787" cy="71526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709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5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8" y="7366000"/>
            <a:ext cx="10464801" cy="1701800"/>
          </a:xfrm>
          <a:prstGeom prst="rect">
            <a:avLst/>
          </a:prstGeom>
          <a:noFill/>
        </p:spPr>
        <p:txBody>
          <a:bodyPr lIns="50782" tIns="50782" rIns="50782" bIns="50782">
            <a:noAutofit/>
          </a:bodyPr>
          <a:lstStyle>
            <a:lvl1pPr algn="ctr"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06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2337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215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39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5082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541867"/>
            <a:ext cx="2926080" cy="87782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541867"/>
            <a:ext cx="8561493" cy="8778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511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41867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50240" y="2167467"/>
            <a:ext cx="11704320" cy="71526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52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41867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2167467"/>
            <a:ext cx="5743787" cy="715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67467"/>
            <a:ext cx="5743787" cy="715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8037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41867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0240" y="2167467"/>
            <a:ext cx="11704320" cy="71526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34999" y="1409700"/>
            <a:ext cx="5867401" cy="33020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7000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34999" y="4787902"/>
            <a:ext cx="5867401" cy="3302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 spc="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4008" y="342901"/>
            <a:ext cx="12496801" cy="889000"/>
          </a:xfrm>
          <a:prstGeom prst="rect">
            <a:avLst/>
          </a:prstGeom>
          <a:solidFill>
            <a:srgbClr val="00450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66707" y="1485901"/>
            <a:ext cx="12496801" cy="811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9657" tIns="139657" rIns="139657" bIns="139657" anchor="ctr">
            <a:normAutofit/>
          </a:bodyPr>
          <a:lstStyle>
            <a:lvl2pPr marL="1333500" indent="-571500">
              <a:lnSpc>
                <a:spcPct val="80000"/>
              </a:lnSpc>
              <a:buChar char="-"/>
              <a:defRPr sz="3600" spc="-107">
                <a:solidFill>
                  <a:srgbClr val="0147FF"/>
                </a:solidFill>
              </a:defRPr>
            </a:lvl2pPr>
            <a:lvl3pPr marL="1778000" indent="-571500">
              <a:lnSpc>
                <a:spcPct val="80000"/>
              </a:lnSpc>
              <a:buChar char="-"/>
              <a:defRPr sz="3000" spc="-59">
                <a:solidFill>
                  <a:srgbClr val="0147FF"/>
                </a:solidFill>
              </a:defRPr>
            </a:lvl3pPr>
            <a:lvl4pPr marL="2222500" indent="-571500">
              <a:lnSpc>
                <a:spcPct val="80000"/>
              </a:lnSpc>
              <a:buChar char="-"/>
              <a:defRPr sz="3000" spc="-59">
                <a:solidFill>
                  <a:srgbClr val="0147FF"/>
                </a:solidFill>
              </a:defRPr>
            </a:lvl4pPr>
            <a:lvl5pPr marL="2667000" indent="-571500">
              <a:lnSpc>
                <a:spcPct val="80000"/>
              </a:lnSpc>
              <a:buChar char="-"/>
              <a:defRPr sz="3000" spc="-59">
                <a:solidFill>
                  <a:srgbClr val="0147FF"/>
                </a:solidFill>
              </a:defRPr>
            </a:lvl5pPr>
          </a:lstStyle>
          <a:p>
            <a:pPr lvl="0">
              <a:defRPr sz="1800" spc="0"/>
            </a:pPr>
            <a:r>
              <a:rPr sz="4000" spc="-119"/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107">
                <a:solidFill>
                  <a:srgbClr val="0147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000" spc="-58">
                <a:solidFill>
                  <a:srgbClr val="0147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701" r:id="rId14"/>
    <p:sldLayoutId id="2147483702" r:id="rId15"/>
    <p:sldLayoutId id="2147483703" r:id="rId16"/>
  </p:sldLayoutIdLst>
  <p:transition spd="med"/>
  <p:txStyles>
    <p:titleStyle>
      <a:lvl1pPr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1pPr>
      <a:lvl2pPr indent="228530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2pPr>
      <a:lvl3pPr indent="457058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3pPr>
      <a:lvl4pPr indent="685589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4pPr>
      <a:lvl5pPr indent="914119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5pPr>
      <a:lvl6pPr indent="1142650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6pPr>
      <a:lvl7pPr indent="1371177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7pPr>
      <a:lvl8pPr indent="1599710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8pPr>
      <a:lvl9pPr indent="1828238" defTabSz="584021">
        <a:defRPr sz="6400" b="1">
          <a:solidFill>
            <a:srgbClr val="FFFFFF"/>
          </a:solidFill>
          <a:latin typeface="+mj-lt"/>
          <a:ea typeface="+mj-ea"/>
          <a:cs typeface="+mj-cs"/>
          <a:sym typeface="Al Bayan Plain"/>
        </a:defRPr>
      </a:lvl9pPr>
    </p:titleStyle>
    <p:bodyStyle>
      <a:lvl1pPr marL="888727" indent="-571323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1pPr>
      <a:lvl2pPr marL="1396572" indent="-634808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2pPr>
      <a:lvl3pPr marL="1967894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3pPr>
      <a:lvl4pPr marL="2412257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4pPr>
      <a:lvl5pPr marL="2856621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5pPr>
      <a:lvl6pPr marL="3212111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6pPr>
      <a:lvl7pPr marL="3567606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7pPr>
      <a:lvl8pPr marL="3923096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8pPr>
      <a:lvl9pPr marL="4278586" indent="-761764" defTabSz="584021">
        <a:lnSpc>
          <a:spcPct val="90000"/>
        </a:lnSpc>
        <a:spcBef>
          <a:spcPts val="900"/>
        </a:spcBef>
        <a:buSzPct val="171000"/>
        <a:buChar char="•"/>
        <a:defRPr sz="4000" spc="-119">
          <a:latin typeface="Euphemia UCAS"/>
          <a:ea typeface="Euphemia UCAS"/>
          <a:cs typeface="Euphemia UCAS"/>
          <a:sym typeface="Euphemia UCAS"/>
        </a:defRPr>
      </a:lvl9pPr>
    </p:bodyStyle>
    <p:otherStyle>
      <a:lvl1pPr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530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058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589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119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2650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177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599710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238" algn="ctr" defTabSz="58402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558063"/>
            <a:ext cx="11704320" cy="64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defRPr sz="2000" smtClean="0">
                <a:latin typeface="+mn-lt"/>
              </a:defRPr>
            </a:lvl1pPr>
          </a:lstStyle>
          <a:p>
            <a:pPr algn="l" defTabSz="91411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>
                <a:latin typeface="+mn-lt"/>
              </a:defRPr>
            </a:lvl1pPr>
          </a:lstStyle>
          <a:p>
            <a:pPr defTabSz="91411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latin typeface="+mn-lt"/>
              </a:defRPr>
            </a:lvl1pPr>
          </a:lstStyle>
          <a:p>
            <a:pPr defTabSz="914119" rtl="0" fontAlgn="base">
              <a:spcBef>
                <a:spcPct val="0"/>
              </a:spcBef>
              <a:spcAft>
                <a:spcPct val="0"/>
              </a:spcAft>
              <a:defRPr/>
            </a:pPr>
            <a:fld id="{329D9DB1-29B0-4B78-AAEC-CB60D83770B5}" type="slidenum">
              <a:rPr lang="en-US" kern="1200" smtClean="0">
                <a:solidFill>
                  <a:srgbClr val="000000"/>
                </a:solidFill>
              </a:rPr>
              <a:pPr defTabSz="914119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2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5pPr>
      <a:lvl6pPr marL="650029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6pPr>
      <a:lvl7pPr marL="1300059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7pPr>
      <a:lvl8pPr marL="1950092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8pPr>
      <a:lvl9pPr marL="2600122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bor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" y="216747"/>
            <a:ext cx="12788053" cy="9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1487575" y="9281734"/>
            <a:ext cx="433493" cy="4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119" rtl="0" fontAlgn="base">
              <a:spcBef>
                <a:spcPct val="0"/>
              </a:spcBef>
              <a:spcAft>
                <a:spcPct val="0"/>
              </a:spcAft>
            </a:pPr>
            <a:fld id="{DBACE1F9-6F6E-40D0-B88D-77BDFD42EEDC}" type="slidenum">
              <a:rPr lang="en-US" altLang="en-US" sz="2000" b="1" kern="1200" smtClean="0">
                <a:solidFill>
                  <a:srgbClr val="000000"/>
                </a:solidFill>
              </a:rPr>
              <a:pPr defTabSz="914119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b="1" kern="1200" smtClean="0">
              <a:solidFill>
                <a:srgbClr val="00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83735" y="9243342"/>
            <a:ext cx="3034453" cy="623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03" tIns="65003" rIns="65003" bIns="65003">
            <a:spAutoFit/>
          </a:bodyPr>
          <a:lstStyle/>
          <a:p>
            <a:pPr defTabSz="914119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University of Texas at Austin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211733" y="108373"/>
            <a:ext cx="2600960" cy="623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03" tIns="65003" rIns="65003" bIns="65003">
            <a:spAutoFit/>
          </a:bodyPr>
          <a:lstStyle/>
          <a:p>
            <a:pPr defTabSz="914119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Machine Learning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541867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167467"/>
            <a:ext cx="11704320" cy="71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9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487524" indent="-487524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625073" indent="-325014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2275105" indent="-32501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138" indent="-3250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558063"/>
            <a:ext cx="11704320" cy="64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>
              <a:defRPr sz="2000" smtClean="0">
                <a:latin typeface="+mn-lt"/>
              </a:defRPr>
            </a:lvl1pPr>
          </a:lstStyle>
          <a:p>
            <a:pPr algn="l" defTabSz="91416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>
                <a:latin typeface="+mn-lt"/>
              </a:defRPr>
            </a:lvl1pPr>
          </a:lstStyle>
          <a:p>
            <a:pPr defTabSz="91416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latin typeface="+mn-lt"/>
              </a:defRPr>
            </a:lvl1pPr>
          </a:lstStyle>
          <a:p>
            <a:pPr defTabSz="914166" rtl="0" fontAlgn="base">
              <a:spcBef>
                <a:spcPct val="0"/>
              </a:spcBef>
              <a:spcAft>
                <a:spcPct val="0"/>
              </a:spcAft>
              <a:defRPr/>
            </a:pPr>
            <a:fld id="{329D9DB1-29B0-4B78-AAEC-CB60D83770B5}" type="slidenum">
              <a:rPr lang="en-US" kern="1200" smtClean="0">
                <a:solidFill>
                  <a:srgbClr val="000000"/>
                </a:solidFill>
              </a:rPr>
              <a:pPr defTabSz="914166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5pPr>
      <a:lvl6pPr marL="650062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6pPr>
      <a:lvl7pPr marL="1300125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7pPr>
      <a:lvl8pPr marL="1950192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8pPr>
      <a:lvl9pPr marL="2600254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9pPr>
    </p:titleStyle>
    <p:bodyStyle>
      <a:lvl1pPr marL="487549" indent="-487549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353" indent="-40629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156" indent="-32503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221" indent="-3250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288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352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413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478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539" indent="-32503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bor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" y="216747"/>
            <a:ext cx="12788053" cy="9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1487575" y="9281731"/>
            <a:ext cx="433493" cy="4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213" rtl="0" fontAlgn="base">
              <a:spcBef>
                <a:spcPct val="0"/>
              </a:spcBef>
              <a:spcAft>
                <a:spcPct val="0"/>
              </a:spcAft>
            </a:pPr>
            <a:fld id="{DBACE1F9-6F6E-40D0-B88D-77BDFD42EEDC}" type="slidenum">
              <a:rPr lang="en-US" altLang="en-US" sz="2000" b="1" kern="1200" smtClean="0">
                <a:solidFill>
                  <a:srgbClr val="000000"/>
                </a:solidFill>
              </a:rPr>
              <a:pPr defTabSz="914213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b="1" kern="1200" smtClean="0">
              <a:solidFill>
                <a:srgbClr val="00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83735" y="9243342"/>
            <a:ext cx="3034453" cy="62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10" tIns="65010" rIns="65010" bIns="65010">
            <a:spAutoFit/>
          </a:bodyPr>
          <a:lstStyle/>
          <a:p>
            <a:pPr defTabSz="914213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University of Texas at Austin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211733" y="108373"/>
            <a:ext cx="2600960" cy="62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10" tIns="65010" rIns="65010" bIns="65010">
            <a:spAutoFit/>
          </a:bodyPr>
          <a:lstStyle/>
          <a:p>
            <a:pPr defTabSz="914213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kern="1200" smtClean="0">
                <a:solidFill>
                  <a:srgbClr val="000000"/>
                </a:solidFill>
                <a:latin typeface="Tahoma" pitchFamily="34" charset="0"/>
              </a:rPr>
              <a:t>Machine Learning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541867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167467"/>
            <a:ext cx="11704320" cy="71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40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650096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1300192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950291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260038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487573" indent="-48757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625240" indent="-325047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2275338" indent="-32504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437" indent="-3250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575535" indent="-3250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4225629" indent="-3250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875727" indent="-3250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5525822" indent="-3250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558063"/>
            <a:ext cx="11704320" cy="64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>
              <a:defRPr sz="2000" smtClean="0">
                <a:latin typeface="+mn-lt"/>
              </a:defRPr>
            </a:lvl1pPr>
          </a:lstStyle>
          <a:p>
            <a:pPr algn="l"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>
                <a:latin typeface="+mn-lt"/>
              </a:defRPr>
            </a:lvl1pPr>
          </a:lstStyle>
          <a:p>
            <a:pPr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latin typeface="+mn-lt"/>
              </a:defRPr>
            </a:lvl1pPr>
          </a:lstStyle>
          <a:p>
            <a:pPr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fld id="{329D9DB1-29B0-4B78-AAEC-CB60D83770B5}" type="slidenum">
              <a:rPr lang="en-US" kern="1200" smtClean="0">
                <a:solidFill>
                  <a:srgbClr val="000000"/>
                </a:solidFill>
              </a:rPr>
              <a:pPr defTabSz="914307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5pPr>
      <a:lvl6pPr marL="650164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6pPr>
      <a:lvl7pPr marL="1300326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7pPr>
      <a:lvl8pPr marL="195049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8pPr>
      <a:lvl9pPr marL="2600653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34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899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062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226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388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/>
        </p:nvSpPr>
        <p:spPr bwMode="auto">
          <a:xfrm>
            <a:off x="11487574" y="9281726"/>
            <a:ext cx="433493" cy="4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fld id="{D6E8A02A-449B-4214-AC3B-FBD5C399D9E6}" type="slidenum">
              <a:rPr lang="en-US" altLang="en-US" sz="2000" b="1" kern="1200">
                <a:solidFill>
                  <a:srgbClr val="000000"/>
                </a:solidFill>
              </a:rPr>
              <a:pPr defTabSz="9144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000" b="1" kern="1200">
              <a:solidFill>
                <a:srgbClr val="000000"/>
              </a:solidFill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541867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167467"/>
            <a:ext cx="11704320" cy="71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487672" indent="-487672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625575" indent="-325115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2275804" indent="-32511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6034" indent="-3251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hyperlink" Target="http://en.wikipedia.org/wiki/Lagrange_multipliers" TargetMode="External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825500" y="1638301"/>
            <a:ext cx="111252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Support Vector Machines</a:t>
            </a:r>
          </a:p>
          <a:p>
            <a:pPr lvl="0">
              <a:defRPr sz="1800"/>
            </a:pPr>
            <a:r>
              <a:rPr/>
              <a:t>Kernels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dirty="0"/>
              <a:t>based </a:t>
            </a:r>
            <a:r>
              <a:rPr dirty="0"/>
              <a:t>on notes by Andrew </a:t>
            </a:r>
            <a:r>
              <a:rPr dirty="0"/>
              <a:t>Ng</a:t>
            </a:r>
            <a:r>
              <a:rPr lang="en-US" dirty="0"/>
              <a:t> and Others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87533"/>
            <a:ext cx="10648950" cy="816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1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3999"/>
            <a:ext cx="9906000" cy="81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4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" y="1524001"/>
            <a:ext cx="10134601" cy="808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56729" y="2521938"/>
            <a:ext cx="11776569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kern="1200">
                <a:solidFill>
                  <a:srgbClr val="00FF00"/>
                </a:solidFill>
              </a:rPr>
              <a:t>Our optimization problem so far:</a:t>
            </a:r>
          </a:p>
        </p:txBody>
      </p:sp>
      <p:grpSp>
        <p:nvGrpSpPr>
          <p:cNvPr id="12295" name="Group 5"/>
          <p:cNvGrpSpPr>
            <a:grpSpLocks/>
          </p:cNvGrpSpPr>
          <p:nvPr/>
        </p:nvGrpSpPr>
        <p:grpSpPr bwMode="auto">
          <a:xfrm>
            <a:off x="4761654" y="3341511"/>
            <a:ext cx="5418667" cy="2492587"/>
            <a:chOff x="336" y="1200"/>
            <a:chExt cx="2400" cy="1104"/>
          </a:xfrm>
        </p:grpSpPr>
        <p:graphicFrame>
          <p:nvGraphicFramePr>
            <p:cNvPr id="12292" name="Object 6"/>
            <p:cNvGraphicFramePr>
              <a:graphicFrameLocks noChangeAspect="1"/>
            </p:cNvGraphicFramePr>
            <p:nvPr/>
          </p:nvGraphicFramePr>
          <p:xfrm>
            <a:off x="1037" y="1824"/>
            <a:ext cx="1315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3" imgW="990360" imgH="241200" progId="Equation.DSMT4">
                    <p:embed/>
                  </p:oleObj>
                </mc:Choice>
                <mc:Fallback>
                  <p:oleObj name="Equation" r:id="rId3" imgW="990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" y="1824"/>
                          <a:ext cx="1315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7"/>
            <p:cNvGraphicFramePr>
              <a:graphicFrameLocks noChangeAspect="1"/>
            </p:cNvGraphicFramePr>
            <p:nvPr/>
          </p:nvGraphicFramePr>
          <p:xfrm>
            <a:off x="805" y="1200"/>
            <a:ext cx="1451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5" imgW="1091880" imgH="393480" progId="Equation.DSMT4">
                    <p:embed/>
                  </p:oleObj>
                </mc:Choice>
                <mc:Fallback>
                  <p:oleObj name="Equation" r:id="rId5" imgW="1091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" y="1200"/>
                          <a:ext cx="1451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Text Box 8"/>
            <p:cNvSpPr txBox="1">
              <a:spLocks noChangeArrowheads="1"/>
            </p:cNvSpPr>
            <p:nvPr/>
          </p:nvSpPr>
          <p:spPr bwMode="auto">
            <a:xfrm>
              <a:off x="576" y="1824"/>
              <a:ext cx="34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defTabSz="1300125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400" kern="1200">
                  <a:solidFill>
                    <a:srgbClr val="000000"/>
                  </a:solidFill>
                  <a:ea typeface="SimSun" pitchFamily="2" charset="-122"/>
                </a:rPr>
                <a:t>s.t.</a:t>
              </a:r>
            </a:p>
          </p:txBody>
        </p:sp>
        <p:sp>
          <p:nvSpPr>
            <p:cNvPr id="12304" name="Rectangle 9"/>
            <p:cNvSpPr>
              <a:spLocks noChangeArrowheads="1"/>
            </p:cNvSpPr>
            <p:nvPr/>
          </p:nvSpPr>
          <p:spPr bwMode="auto">
            <a:xfrm>
              <a:off x="336" y="1200"/>
              <a:ext cx="2400" cy="1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defTabSz="1300125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 kern="1200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56731" y="5901834"/>
            <a:ext cx="12187484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600" kern="1200">
              <a:solidFill>
                <a:srgbClr val="000000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56731" y="5797974"/>
            <a:ext cx="12187484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kern="1200">
                <a:solidFill>
                  <a:srgbClr val="00FF00"/>
                </a:solidFill>
              </a:rPr>
              <a:t>-We will solve this problem by introducing </a:t>
            </a:r>
            <a:r>
              <a:rPr lang="en-US" altLang="en-US" sz="4000" u="sng" kern="1200">
                <a:solidFill>
                  <a:srgbClr val="FF0000"/>
                </a:solidFill>
                <a:hlinkClick r:id="rId7"/>
              </a:rPr>
              <a:t>Lagrange</a:t>
            </a:r>
            <a:r>
              <a:rPr lang="en-US" altLang="en-US" sz="4000" kern="1200">
                <a:solidFill>
                  <a:srgbClr val="FF0000"/>
                </a:solidFill>
                <a:hlinkClick r:id="rId7"/>
              </a:rPr>
              <a:t> </a:t>
            </a:r>
            <a:r>
              <a:rPr lang="en-US" altLang="en-US" sz="4000" u="sng" kern="1200">
                <a:solidFill>
                  <a:srgbClr val="FF0000"/>
                </a:solidFill>
                <a:hlinkClick r:id="rId7"/>
              </a:rPr>
              <a:t>multipliers</a:t>
            </a:r>
            <a:r>
              <a:rPr lang="en-US" altLang="en-US" sz="4000" kern="1200">
                <a:solidFill>
                  <a:srgbClr val="00FF00"/>
                </a:solidFill>
                <a:hlinkClick r:id="rId7"/>
              </a:rPr>
              <a:t>     </a:t>
            </a:r>
            <a:r>
              <a:rPr lang="en-US" altLang="en-US" sz="4000" kern="1200">
                <a:solidFill>
                  <a:srgbClr val="00FF00"/>
                </a:solidFill>
              </a:rPr>
              <a:t>associated with the constrains:</a:t>
            </a:r>
            <a:r>
              <a:rPr lang="en-US" altLang="en-US" sz="4000" kern="12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70690" name="Object 34"/>
          <p:cNvGraphicFramePr>
            <a:graphicFrameLocks noChangeAspect="1"/>
          </p:cNvGraphicFramePr>
          <p:nvPr/>
        </p:nvGraphicFramePr>
        <p:xfrm>
          <a:off x="2917049" y="6515956"/>
          <a:ext cx="489938" cy="62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049" y="6515956"/>
                        <a:ext cx="489938" cy="629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91" name="Object 35"/>
          <p:cNvGraphicFramePr>
            <a:graphicFrameLocks noChangeAspect="1"/>
          </p:cNvGraphicFramePr>
          <p:nvPr/>
        </p:nvGraphicFramePr>
        <p:xfrm>
          <a:off x="562197" y="7130062"/>
          <a:ext cx="11573369" cy="21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0" imgW="3416040" imgH="736560" progId="Equation.DSMT4">
                  <p:embed/>
                </p:oleObj>
              </mc:Choice>
              <mc:Fallback>
                <p:oleObj name="Equation" r:id="rId10" imgW="3416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97" y="7130062"/>
                        <a:ext cx="11573369" cy="2149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5" name="AutoShape 39"/>
          <p:cNvSpPr>
            <a:spLocks noChangeArrowheads="1"/>
          </p:cNvSpPr>
          <p:nvPr/>
        </p:nvSpPr>
        <p:spPr bwMode="auto">
          <a:xfrm>
            <a:off x="460587" y="3341520"/>
            <a:ext cx="4301067" cy="2045547"/>
          </a:xfrm>
          <a:prstGeom prst="wedgeEllipseCallout">
            <a:avLst>
              <a:gd name="adj1" fmla="val -41023"/>
              <a:gd name="adj2" fmla="val 6181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005" tIns="65003" rIns="130005" bIns="650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300125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 kern="1200">
              <a:solidFill>
                <a:srgbClr val="000000"/>
              </a:solidFill>
            </a:endParaRP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921183" y="3544712"/>
            <a:ext cx="3788551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kern="1200">
                <a:solidFill>
                  <a:srgbClr val="FF33CC"/>
                </a:solidFill>
              </a:rPr>
              <a:t>I do remember the</a:t>
            </a: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921173" y="4057229"/>
            <a:ext cx="3686952" cy="1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kern="1200">
                <a:solidFill>
                  <a:srgbClr val="FF33CC"/>
                </a:solidFill>
              </a:rPr>
              <a:t>Lagrange Multipliers from Calculus!</a:t>
            </a:r>
          </a:p>
          <a:p>
            <a:pPr algn="l" defTabSz="1300125" rtl="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kern="1200">
              <a:solidFill>
                <a:srgbClr val="FF33CC"/>
              </a:solidFill>
            </a:endParaRPr>
          </a:p>
        </p:txBody>
      </p:sp>
      <p:pic>
        <p:nvPicPr>
          <p:cNvPr id="70698" name="Picture 42" descr="geeky_girl_getting_idea_hg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78" y="5490915"/>
            <a:ext cx="1151467" cy="281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43"/>
          <p:cNvSpPr txBox="1">
            <a:spLocks noChangeArrowheads="1"/>
          </p:cNvSpPr>
          <p:nvPr/>
        </p:nvSpPr>
        <p:spPr bwMode="auto">
          <a:xfrm>
            <a:off x="356738" y="268678"/>
            <a:ext cx="12648071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12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kern="1200">
                <a:solidFill>
                  <a:srgbClr val="F709AD"/>
                </a:solidFill>
              </a:rPr>
              <a:t>SVM : Linear separable case.</a:t>
            </a:r>
            <a:r>
              <a:rPr lang="en-US" altLang="en-US" sz="4000" kern="1200">
                <a:solidFill>
                  <a:srgbClr val="000000"/>
                </a:solidFill>
              </a:rPr>
              <a:t> </a:t>
            </a:r>
          </a:p>
          <a:p>
            <a:pPr algn="l" defTabSz="130012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kern="1200">
                <a:solidFill>
                  <a:srgbClr val="FFFF00"/>
                </a:solidFill>
              </a:rPr>
              <a:t>The optimization problem:</a:t>
            </a:r>
          </a:p>
        </p:txBody>
      </p:sp>
    </p:spTree>
    <p:extLst>
      <p:ext uri="{BB962C8B-B14F-4D97-AF65-F5344CB8AC3E}">
        <p14:creationId xmlns:p14="http://schemas.microsoft.com/office/powerpoint/2010/main" val="329086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14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78" y="1410635"/>
            <a:ext cx="8527832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4176802" algn="l"/>
              </a:tabLst>
            </a:pP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191" dirty="0">
                <a:latin typeface="Arial"/>
                <a:cs typeface="Arial"/>
              </a:rPr>
              <a:t>ons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172" dirty="0">
                <a:latin typeface="Arial"/>
                <a:cs typeface="Arial"/>
              </a:rPr>
              <a:t>n</a:t>
            </a:r>
            <a:r>
              <a:rPr sz="5300" spc="179" dirty="0">
                <a:latin typeface="Arial"/>
                <a:cs typeface="Arial"/>
              </a:rPr>
              <a:t>e</a:t>
            </a:r>
            <a:r>
              <a:rPr sz="5300" spc="346" dirty="0">
                <a:latin typeface="Arial"/>
                <a:cs typeface="Arial"/>
              </a:rPr>
              <a:t>d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639" dirty="0">
                <a:latin typeface="Arial"/>
                <a:cs typeface="Arial"/>
              </a:rPr>
              <a:t>op</a:t>
            </a:r>
            <a:r>
              <a:rPr sz="5300" spc="313" dirty="0">
                <a:latin typeface="Arial"/>
                <a:cs typeface="Arial"/>
              </a:rPr>
              <a:t>t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734" dirty="0">
                <a:latin typeface="Arial"/>
                <a:cs typeface="Arial"/>
              </a:rPr>
              <a:t>m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179" dirty="0">
                <a:latin typeface="Arial"/>
                <a:cs typeface="Arial"/>
              </a:rPr>
              <a:t>z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346" dirty="0">
                <a:latin typeface="Arial"/>
                <a:cs typeface="Arial"/>
              </a:rPr>
              <a:t>on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54" y="2495080"/>
            <a:ext cx="8488422" cy="838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1044401" algn="l"/>
                <a:tab pos="2340792" algn="l"/>
                <a:tab pos="4011514" algn="l"/>
              </a:tabLst>
            </a:pPr>
            <a:r>
              <a:rPr sz="2600" spc="159" dirty="0">
                <a:latin typeface="Arial"/>
                <a:cs typeface="Arial"/>
              </a:rPr>
              <a:t>gi</a:t>
            </a:r>
            <a:r>
              <a:rPr sz="2600" spc="145" dirty="0">
                <a:latin typeface="Arial"/>
                <a:cs typeface="Arial"/>
              </a:rPr>
              <a:t>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91" dirty="0">
                <a:latin typeface="Arial"/>
                <a:cs typeface="Arial"/>
              </a:rPr>
              <a:t>n	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	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i="1" spc="721" dirty="0">
                <a:latin typeface="Arial"/>
                <a:cs typeface="Arial"/>
              </a:rPr>
              <a:t>f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spc="287" baseline="-13468" dirty="0">
                <a:latin typeface="Arial"/>
                <a:cs typeface="Arial"/>
              </a:rPr>
              <a:t>1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spc="287" baseline="-13468" dirty="0">
                <a:latin typeface="Arial"/>
                <a:cs typeface="Arial"/>
              </a:rPr>
              <a:t>2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38" dirty="0">
                <a:latin typeface="Arial"/>
                <a:cs typeface="Arial"/>
              </a:rPr>
              <a:t>....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334" baseline="-15151" dirty="0">
                <a:latin typeface="Arial"/>
                <a:cs typeface="Arial"/>
              </a:rPr>
              <a:t>k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spc="287" baseline="-13468" dirty="0">
                <a:latin typeface="Arial"/>
                <a:cs typeface="Arial"/>
              </a:rPr>
              <a:t>1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spc="287" baseline="-13468" dirty="0">
                <a:latin typeface="Arial"/>
                <a:cs typeface="Arial"/>
              </a:rPr>
              <a:t>2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38" dirty="0">
                <a:latin typeface="Arial"/>
                <a:cs typeface="Arial"/>
              </a:rPr>
              <a:t>....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54" dirty="0">
                <a:latin typeface="Arial"/>
                <a:cs typeface="Arial"/>
              </a:rPr>
              <a:t>h</a:t>
            </a:r>
            <a:r>
              <a:rPr sz="3100" i="1" spc="314" baseline="-8417" dirty="0">
                <a:latin typeface="Arial"/>
                <a:cs typeface="Arial"/>
              </a:rPr>
              <a:t>m</a:t>
            </a:r>
            <a:endParaRPr sz="3100" baseline="-8417">
              <a:latin typeface="Arial"/>
              <a:cs typeface="Arial"/>
            </a:endParaRPr>
          </a:p>
          <a:p>
            <a:pPr marL="16209">
              <a:spcBef>
                <a:spcPts val="287"/>
              </a:spcBef>
            </a:pP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5256" y="2479154"/>
            <a:ext cx="302378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597149" algn="l"/>
                <a:tab pos="1893540" algn="l"/>
                <a:tab pos="2549834" algn="l"/>
              </a:tabLst>
            </a:pPr>
            <a:r>
              <a:rPr sz="2600" spc="191" dirty="0">
                <a:latin typeface="Arial"/>
                <a:cs typeface="Arial"/>
              </a:rPr>
              <a:t>on	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39" dirty="0">
                <a:latin typeface="Arial"/>
                <a:cs typeface="Arial"/>
              </a:rPr>
              <a:t>t	</a:t>
            </a:r>
            <a:r>
              <a:rPr sz="2600" i="1" spc="740" dirty="0">
                <a:latin typeface="Arial"/>
                <a:cs typeface="Arial"/>
              </a:rPr>
              <a:t>X</a:t>
            </a:r>
            <a:r>
              <a:rPr sz="2600" spc="179" dirty="0"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53" y="3628761"/>
            <a:ext cx="4918672" cy="2937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134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6209" indent="1726629">
              <a:spcBef>
                <a:spcPts val="134"/>
              </a:spcBef>
            </a:pP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30" dirty="0">
                <a:latin typeface="Arial"/>
                <a:cs typeface="Arial"/>
              </a:rPr>
              <a:t>j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2800">
              <a:latin typeface="Times New Roman"/>
              <a:cs typeface="Times New Roman"/>
            </a:endParaRPr>
          </a:p>
          <a:p>
            <a:pPr marL="16209" marR="25117">
              <a:lnSpc>
                <a:spcPct val="109700"/>
              </a:lnSpc>
              <a:tabLst>
                <a:tab pos="747854" algn="l"/>
                <a:tab pos="1279374" algn="l"/>
                <a:tab pos="1855456" algn="l"/>
                <a:tab pos="3324427" algn="l"/>
                <a:tab pos="3702001" algn="l"/>
              </a:tabLst>
            </a:pP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9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82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uni</a:t>
            </a:r>
            <a:r>
              <a:rPr sz="2600" spc="134" dirty="0">
                <a:latin typeface="Arial"/>
                <a:cs typeface="Arial"/>
              </a:rPr>
              <a:t>que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7457" y="5341534"/>
            <a:ext cx="63053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79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337" y="5341534"/>
            <a:ext cx="567071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428618" algn="l"/>
                <a:tab pos="815915" algn="l"/>
                <a:tab pos="1247774" algn="l"/>
                <a:tab pos="2280835" algn="l"/>
                <a:tab pos="3586137" algn="l"/>
                <a:tab pos="4298344" algn="l"/>
              </a:tabLst>
            </a:pPr>
            <a:r>
              <a:rPr sz="2600" spc="102" dirty="0">
                <a:latin typeface="Arial"/>
                <a:cs typeface="Arial"/>
              </a:rPr>
              <a:t>I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dirty="0">
                <a:latin typeface="Arial"/>
                <a:cs typeface="Arial"/>
              </a:rPr>
              <a:t>	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869" y="6964223"/>
            <a:ext cx="11671479" cy="1320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 marR="6484" algn="just">
              <a:lnSpc>
                <a:spcPct val="109700"/>
              </a:lnSpc>
            </a:pPr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139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ss</a:t>
            </a:r>
            <a:r>
              <a:rPr sz="2600" spc="218" dirty="0">
                <a:latin typeface="Arial"/>
                <a:cs typeface="Arial"/>
              </a:rPr>
              <a:t>u</a:t>
            </a:r>
            <a:r>
              <a:rPr sz="2600" spc="319" dirty="0">
                <a:latin typeface="Arial"/>
                <a:cs typeface="Arial"/>
              </a:rPr>
              <a:t>m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g</a:t>
            </a:r>
            <a:r>
              <a:rPr sz="2600" spc="274" dirty="0">
                <a:latin typeface="Arial"/>
                <a:cs typeface="Arial"/>
              </a:rPr>
              <a:t>oo</a:t>
            </a:r>
            <a:r>
              <a:rPr sz="2600" spc="19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8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59" dirty="0">
                <a:latin typeface="Arial"/>
                <a:cs typeface="Arial"/>
              </a:rPr>
              <a:t>hi</a:t>
            </a:r>
            <a:r>
              <a:rPr sz="2600" spc="115" dirty="0">
                <a:latin typeface="Arial"/>
                <a:cs typeface="Arial"/>
              </a:rPr>
              <a:t>ngs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8" dirty="0">
                <a:latin typeface="Arial"/>
                <a:cs typeface="Arial"/>
              </a:rPr>
              <a:t> </a:t>
            </a:r>
            <a:r>
              <a:rPr sz="2600" spc="134" dirty="0">
                <a:latin typeface="Arial"/>
                <a:cs typeface="Arial"/>
              </a:rPr>
              <a:t>one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8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59" dirty="0">
                <a:latin typeface="Arial"/>
                <a:cs typeface="Arial"/>
              </a:rPr>
              <a:t>gi</a:t>
            </a:r>
            <a:r>
              <a:rPr sz="2600" spc="95" dirty="0">
                <a:latin typeface="Arial"/>
                <a:cs typeface="Arial"/>
              </a:rPr>
              <a:t>ne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74" dirty="0">
                <a:latin typeface="Arial"/>
                <a:cs typeface="Arial"/>
              </a:rPr>
              <a:t>bout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28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i="1" spc="721" dirty="0">
                <a:latin typeface="Arial"/>
                <a:cs typeface="Arial"/>
              </a:rPr>
              <a:t>f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spc="287" baseline="-13468" dirty="0">
                <a:latin typeface="Arial"/>
                <a:cs typeface="Arial"/>
              </a:rPr>
              <a:t>1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spc="287" baseline="-13468" dirty="0">
                <a:latin typeface="Arial"/>
                <a:cs typeface="Arial"/>
              </a:rPr>
              <a:t>2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38" dirty="0">
                <a:latin typeface="Arial"/>
                <a:cs typeface="Arial"/>
              </a:rPr>
              <a:t>....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334" baseline="-15151" dirty="0">
                <a:latin typeface="Arial"/>
                <a:cs typeface="Arial"/>
              </a:rPr>
              <a:t>k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spc="287" baseline="-13468" dirty="0">
                <a:latin typeface="Arial"/>
                <a:cs typeface="Arial"/>
              </a:rPr>
              <a:t>1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spc="287" baseline="-13468" dirty="0">
                <a:latin typeface="Arial"/>
                <a:cs typeface="Arial"/>
              </a:rPr>
              <a:t>2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38" dirty="0">
                <a:latin typeface="Arial"/>
                <a:cs typeface="Arial"/>
              </a:rPr>
              <a:t>....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54" dirty="0">
                <a:latin typeface="Arial"/>
                <a:cs typeface="Arial"/>
              </a:rPr>
              <a:t>h</a:t>
            </a:r>
            <a:r>
              <a:rPr sz="3100" i="1" spc="314" baseline="-8417" dirty="0">
                <a:latin typeface="Arial"/>
                <a:cs typeface="Arial"/>
              </a:rPr>
              <a:t>m</a:t>
            </a:r>
            <a:r>
              <a:rPr sz="3100" i="1" baseline="-8417" dirty="0">
                <a:latin typeface="Arial"/>
                <a:cs typeface="Arial"/>
              </a:rPr>
              <a:t> </a:t>
            </a:r>
            <a:r>
              <a:rPr sz="3100" i="1" spc="-249" baseline="-8417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li</a:t>
            </a:r>
            <a:r>
              <a:rPr sz="2600" spc="159" dirty="0">
                <a:latin typeface="Arial"/>
                <a:cs typeface="Arial"/>
              </a:rPr>
              <a:t>k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49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46" dirty="0">
                <a:latin typeface="Arial"/>
                <a:cs typeface="Arial"/>
              </a:rPr>
              <a:t>t</a:t>
            </a:r>
            <a:r>
              <a:rPr sz="2600" spc="-115" dirty="0">
                <a:latin typeface="Arial"/>
                <a:cs typeface="Arial"/>
              </a:rPr>
              <a:t>y</a:t>
            </a:r>
            <a:r>
              <a:rPr sz="2600" spc="179" dirty="0">
                <a:latin typeface="Arial"/>
                <a:cs typeface="Arial"/>
              </a:rPr>
              <a:t>,</a:t>
            </a:r>
            <a:r>
              <a:rPr sz="2600" spc="274" dirty="0">
                <a:latin typeface="Arial"/>
                <a:cs typeface="Arial"/>
              </a:rPr>
              <a:t> </a:t>
            </a:r>
            <a:r>
              <a:rPr sz="2600" spc="159" dirty="0">
                <a:latin typeface="Arial"/>
                <a:cs typeface="Arial"/>
              </a:rPr>
              <a:t>di</a:t>
            </a:r>
            <a:r>
              <a:rPr sz="2600" spc="223" dirty="0">
                <a:latin typeface="Arial"/>
                <a:cs typeface="Arial"/>
              </a:rPr>
              <a:t>ff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28" dirty="0">
                <a:latin typeface="Arial"/>
                <a:cs typeface="Arial"/>
              </a:rPr>
              <a:t>n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59" dirty="0">
                <a:latin typeface="Arial"/>
                <a:cs typeface="Arial"/>
              </a:rPr>
              <a:t>bi</a:t>
            </a:r>
            <a:r>
              <a:rPr sz="2600" spc="139" dirty="0">
                <a:latin typeface="Arial"/>
                <a:cs typeface="Arial"/>
              </a:rPr>
              <a:t>li</a:t>
            </a:r>
            <a:r>
              <a:rPr sz="2600" spc="346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y</a:t>
            </a:r>
            <a:r>
              <a:rPr sz="2600" spc="255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.</a:t>
            </a:r>
            <a:r>
              <a:rPr sz="2600" spc="727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spc="249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139" dirty="0">
                <a:latin typeface="Arial"/>
                <a:cs typeface="Arial"/>
              </a:rPr>
              <a:t>ill</a:t>
            </a:r>
            <a:r>
              <a:rPr sz="2600" spc="179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not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91" dirty="0">
                <a:latin typeface="Arial"/>
                <a:cs typeface="Arial"/>
              </a:rPr>
              <a:t>nough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203" dirty="0">
                <a:latin typeface="Arial"/>
                <a:cs typeface="Arial"/>
              </a:rPr>
              <a:t>hough</a:t>
            </a:r>
            <a:r>
              <a:rPr sz="2600" spc="95" dirty="0">
                <a:latin typeface="Arial"/>
                <a:cs typeface="Arial"/>
              </a:rPr>
              <a:t>.</a:t>
            </a:r>
            <a:r>
              <a:rPr sz="2600" spc="172" dirty="0">
                <a:latin typeface="Arial"/>
                <a:cs typeface="Arial"/>
              </a:rPr>
              <a:t>..</a:t>
            </a:r>
            <a:r>
              <a:rPr sz="2600" spc="179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0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15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79" y="1394697"/>
            <a:ext cx="8418638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909584" algn="l"/>
                <a:tab pos="6902461" algn="l"/>
              </a:tabLst>
            </a:pPr>
            <a:r>
              <a:rPr sz="5300" spc="6" dirty="0">
                <a:latin typeface="Arial"/>
                <a:cs typeface="Arial"/>
              </a:rPr>
              <a:t>e</a:t>
            </a:r>
            <a:r>
              <a:rPr sz="5300" spc="287" dirty="0">
                <a:latin typeface="Arial"/>
                <a:cs typeface="Arial"/>
              </a:rPr>
              <a:t>qu</a:t>
            </a:r>
            <a:r>
              <a:rPr sz="5300" spc="282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li</a:t>
            </a:r>
            <a:r>
              <a:rPr sz="5300" spc="715" dirty="0">
                <a:latin typeface="Arial"/>
                <a:cs typeface="Arial"/>
              </a:rPr>
              <a:t>t</a:t>
            </a:r>
            <a:r>
              <a:rPr sz="5300" spc="287" dirty="0">
                <a:latin typeface="Arial"/>
                <a:cs typeface="Arial"/>
              </a:rPr>
              <a:t>y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191" dirty="0">
                <a:latin typeface="Arial"/>
                <a:cs typeface="Arial"/>
              </a:rPr>
              <a:t>ons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842" dirty="0">
                <a:latin typeface="Arial"/>
                <a:cs typeface="Arial"/>
              </a:rPr>
              <a:t>n</a:t>
            </a:r>
            <a:r>
              <a:rPr sz="5300" spc="415" dirty="0">
                <a:latin typeface="Arial"/>
                <a:cs typeface="Arial"/>
              </a:rPr>
              <a:t>t</a:t>
            </a:r>
            <a:r>
              <a:rPr sz="5300" spc="-134" dirty="0">
                <a:latin typeface="Arial"/>
                <a:cs typeface="Arial"/>
              </a:rPr>
              <a:t>s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402" dirty="0">
                <a:latin typeface="Arial"/>
                <a:cs typeface="Arial"/>
              </a:rPr>
              <a:t>on</a:t>
            </a:r>
            <a:r>
              <a:rPr sz="5300" spc="166" dirty="0">
                <a:latin typeface="Arial"/>
                <a:cs typeface="Arial"/>
              </a:rPr>
              <a:t>l</a:t>
            </a:r>
            <a:r>
              <a:rPr sz="5300" spc="287" dirty="0">
                <a:latin typeface="Arial"/>
                <a:cs typeface="Arial"/>
              </a:rPr>
              <a:t>y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75" y="2728845"/>
            <a:ext cx="11670659" cy="3911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 marL="16209"/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30" dirty="0">
                <a:latin typeface="Arial"/>
                <a:cs typeface="Arial"/>
              </a:rPr>
              <a:t>j</a:t>
            </a:r>
            <a:endParaRPr sz="2600" dirty="0">
              <a:latin typeface="Arial"/>
              <a:cs typeface="Arial"/>
            </a:endParaRPr>
          </a:p>
          <a:p>
            <a:pPr>
              <a:spcBef>
                <a:spcPts val="64"/>
              </a:spcBef>
            </a:pPr>
            <a:endParaRPr sz="5300" dirty="0">
              <a:latin typeface="Times New Roman"/>
              <a:cs typeface="Times New Roman"/>
            </a:endParaRPr>
          </a:p>
          <a:p>
            <a:pPr marL="16209"/>
            <a:r>
              <a:rPr sz="2600" spc="95" dirty="0">
                <a:latin typeface="Arial"/>
                <a:cs typeface="Arial"/>
              </a:rPr>
              <a:t>de</a:t>
            </a:r>
            <a:r>
              <a:rPr sz="2600" spc="210" dirty="0">
                <a:latin typeface="Arial"/>
                <a:cs typeface="Arial"/>
              </a:rPr>
              <a:t>fi</a:t>
            </a:r>
            <a:r>
              <a:rPr sz="2600" spc="95" dirty="0">
                <a:latin typeface="Arial"/>
                <a:cs typeface="Arial"/>
              </a:rPr>
              <a:t>ne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03" dirty="0">
                <a:latin typeface="Arial"/>
                <a:cs typeface="Arial"/>
              </a:rPr>
              <a:t>gr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ngi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 dirty="0">
              <a:latin typeface="Arial"/>
              <a:cs typeface="Arial"/>
            </a:endParaRPr>
          </a:p>
          <a:p>
            <a:pPr>
              <a:spcBef>
                <a:spcPts val="1621"/>
              </a:spcBef>
            </a:pP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98" dirty="0">
                <a:latin typeface="Arial"/>
                <a:cs typeface="Arial"/>
              </a:rPr>
              <a:t>β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3848" baseline="55555" dirty="0">
                <a:latin typeface="Arial"/>
                <a:cs typeface="Arial"/>
              </a:rPr>
              <a:t>!</a:t>
            </a:r>
            <a:r>
              <a:rPr sz="3300" spc="-239" baseline="55555" dirty="0">
                <a:latin typeface="Arial"/>
                <a:cs typeface="Arial"/>
              </a:rPr>
              <a:t> </a:t>
            </a:r>
            <a:r>
              <a:rPr sz="2600" i="1" spc="70" dirty="0">
                <a:latin typeface="Arial"/>
                <a:cs typeface="Arial"/>
              </a:rPr>
              <a:t>β</a:t>
            </a:r>
            <a:r>
              <a:rPr sz="3100" i="1" spc="917" baseline="-13468" dirty="0">
                <a:latin typeface="Arial"/>
                <a:cs typeface="Arial"/>
              </a:rPr>
              <a:t>j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 marL="1608332">
              <a:spcBef>
                <a:spcPts val="255"/>
              </a:spcBef>
            </a:pPr>
            <a:r>
              <a:rPr sz="2100" i="1" spc="434" dirty="0">
                <a:latin typeface="Arial"/>
                <a:cs typeface="Arial"/>
              </a:rPr>
              <a:t>j</a:t>
            </a:r>
            <a:endParaRPr sz="2100" dirty="0">
              <a:latin typeface="Arial"/>
              <a:cs typeface="Arial"/>
            </a:endParaRPr>
          </a:p>
          <a:p>
            <a:pPr marL="16209">
              <a:spcBef>
                <a:spcPts val="868"/>
              </a:spcBef>
            </a:pPr>
            <a:r>
              <a:rPr sz="2600" spc="582" dirty="0">
                <a:latin typeface="Arial"/>
                <a:cs typeface="Arial"/>
              </a:rPr>
              <a:t>L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331" dirty="0">
                <a:latin typeface="Arial"/>
                <a:cs typeface="Arial"/>
              </a:rPr>
              <a:t>g</a:t>
            </a:r>
            <a:r>
              <a:rPr sz="2600" spc="313" dirty="0">
                <a:latin typeface="Arial"/>
                <a:cs typeface="Arial"/>
              </a:rPr>
              <a:t>r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331" dirty="0">
                <a:latin typeface="Arial"/>
                <a:cs typeface="Arial"/>
              </a:rPr>
              <a:t>ng</a:t>
            </a:r>
            <a:r>
              <a:rPr sz="2600" spc="191" dirty="0">
                <a:latin typeface="Arial"/>
                <a:cs typeface="Arial"/>
              </a:rPr>
              <a:t>e </a:t>
            </a:r>
            <a:r>
              <a:rPr sz="2600" spc="-166" dirty="0">
                <a:latin typeface="Arial"/>
                <a:cs typeface="Arial"/>
              </a:rPr>
              <a:t> 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331" dirty="0">
                <a:latin typeface="Arial"/>
                <a:cs typeface="Arial"/>
              </a:rPr>
              <a:t>h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249" dirty="0">
                <a:latin typeface="Arial"/>
                <a:cs typeface="Arial"/>
              </a:rPr>
              <a:t>o</a:t>
            </a:r>
            <a:r>
              <a:rPr sz="2600" spc="313" dirty="0">
                <a:latin typeface="Arial"/>
                <a:cs typeface="Arial"/>
              </a:rPr>
              <a:t>r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60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92" dirty="0">
                <a:latin typeface="Arial"/>
                <a:cs typeface="Arial"/>
              </a:rPr>
              <a:t> </a:t>
            </a:r>
            <a:r>
              <a:rPr sz="2600" spc="95" dirty="0">
                <a:latin typeface="Arial"/>
                <a:cs typeface="Arial"/>
              </a:rPr>
              <a:t>ne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85" dirty="0">
                <a:latin typeface="Arial"/>
                <a:cs typeface="Arial"/>
              </a:rPr>
              <a:t>[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-38" dirty="0">
                <a:latin typeface="Arial"/>
                <a:cs typeface="Arial"/>
              </a:rPr>
              <a:t>ss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45" dirty="0">
                <a:latin typeface="Arial"/>
                <a:cs typeface="Arial"/>
              </a:rPr>
              <a:t>y</a:t>
            </a:r>
            <a:r>
              <a:rPr sz="2600" spc="191" dirty="0">
                <a:latin typeface="Arial"/>
                <a:cs typeface="Arial"/>
              </a:rPr>
              <a:t>]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7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74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10" dirty="0">
                <a:latin typeface="Arial"/>
                <a:cs typeface="Arial"/>
              </a:rPr>
              <a:t>uff</a:t>
            </a:r>
            <a:r>
              <a:rPr sz="2600" spc="185" dirty="0">
                <a:latin typeface="Arial"/>
                <a:cs typeface="Arial"/>
              </a:rPr>
              <a:t>[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28" dirty="0">
                <a:latin typeface="Arial"/>
                <a:cs typeface="Arial"/>
              </a:rPr>
              <a:t>n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]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82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ondi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74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74" dirty="0">
                <a:latin typeface="Arial"/>
                <a:cs typeface="Arial"/>
              </a:rPr>
              <a:t> </a:t>
            </a:r>
            <a:r>
              <a:rPr sz="2600" spc="9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74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p</a:t>
            </a:r>
            <a:r>
              <a:rPr sz="2600" spc="159" dirty="0">
                <a:latin typeface="Arial"/>
                <a:cs typeface="Arial"/>
              </a:rPr>
              <a:t>oi</a:t>
            </a:r>
            <a:r>
              <a:rPr sz="2600" spc="319" dirty="0">
                <a:latin typeface="Arial"/>
                <a:cs typeface="Arial"/>
              </a:rPr>
              <a:t>nt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883" y="6284041"/>
            <a:ext cx="4050042" cy="117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4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  <a:p>
            <a:pPr marL="16209">
              <a:spcBef>
                <a:spcPts val="447"/>
              </a:spcBef>
            </a:pP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66" dirty="0">
                <a:latin typeface="Arial"/>
                <a:cs typeface="Arial"/>
              </a:rPr>
              <a:t>nc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23" dirty="0">
                <a:latin typeface="Arial"/>
                <a:cs typeface="Arial"/>
              </a:rPr>
              <a:t>of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8" dirty="0">
                <a:latin typeface="Arial"/>
                <a:cs typeface="Arial"/>
              </a:rPr>
              <a:t> </a:t>
            </a:r>
            <a:r>
              <a:rPr sz="2600" i="1" spc="-1003" dirty="0">
                <a:latin typeface="Arial"/>
                <a:cs typeface="Arial"/>
              </a:rPr>
              <a:t>β</a:t>
            </a:r>
            <a:r>
              <a:rPr sz="3300" spc="670" baseline="21241" dirty="0">
                <a:latin typeface="Arial"/>
                <a:cs typeface="Arial"/>
              </a:rPr>
              <a:t>"</a:t>
            </a:r>
            <a:r>
              <a:rPr sz="3300" baseline="21241" dirty="0">
                <a:latin typeface="Arial"/>
                <a:cs typeface="Arial"/>
              </a:rPr>
              <a:t> </a:t>
            </a:r>
            <a:r>
              <a:rPr sz="3300" spc="-257" baseline="2124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82" y="6082361"/>
            <a:ext cx="11669838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470751" algn="l"/>
                <a:tab pos="994977" algn="l"/>
                <a:tab pos="1563769" algn="l"/>
                <a:tab pos="2131748" algn="l"/>
                <a:tab pos="3771682" algn="l"/>
                <a:tab pos="4373692" algn="l"/>
                <a:tab pos="4741544" algn="l"/>
                <a:tab pos="6200792" algn="l"/>
                <a:tab pos="6825489" algn="l"/>
                <a:tab pos="7527969" algn="l"/>
                <a:tab pos="9011524" algn="l"/>
                <a:tab pos="10306292" algn="l"/>
                <a:tab pos="10975553" algn="l"/>
              </a:tabLst>
            </a:pPr>
            <a:r>
              <a:rPr sz="2600" spc="77" dirty="0">
                <a:latin typeface="Bookman Old Style"/>
                <a:cs typeface="Bookman Old Style"/>
              </a:rPr>
              <a:t>w	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331" dirty="0">
                <a:latin typeface="Arial"/>
                <a:cs typeface="Arial"/>
              </a:rPr>
              <a:t>op</a:t>
            </a:r>
            <a:r>
              <a:rPr sz="2600" spc="159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274" dirty="0">
                <a:latin typeface="Arial"/>
                <a:cs typeface="Arial"/>
              </a:rPr>
              <a:t>um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9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66" dirty="0">
                <a:latin typeface="Arial"/>
                <a:cs typeface="Arial"/>
              </a:rPr>
              <a:t>ov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8261" y="7496228"/>
            <a:ext cx="104104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7139" y="7419037"/>
            <a:ext cx="2125594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98" dirty="0">
                <a:latin typeface="Arial"/>
                <a:cs typeface="Arial"/>
              </a:rPr>
              <a:t>β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;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i="1" spc="-210" dirty="0">
                <a:latin typeface="Arial"/>
                <a:cs typeface="Arial"/>
              </a:rPr>
              <a:t>δ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7778" y="7547551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9565" y="7613814"/>
            <a:ext cx="194578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i="1" spc="46" dirty="0">
                <a:latin typeface="Arial"/>
                <a:cs typeface="Arial"/>
              </a:rPr>
              <a:t>β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399" y="7702381"/>
            <a:ext cx="130542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700" i="1" spc="370" dirty="0">
                <a:latin typeface="Arial"/>
                <a:cs typeface="Arial"/>
              </a:rPr>
              <a:t>j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7903" y="7419043"/>
            <a:ext cx="194333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198" dirty="0">
                <a:latin typeface="Arial"/>
                <a:cs typeface="Arial"/>
              </a:rPr>
              <a:t>β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3516" y="7620713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2086" y="7547561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88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Saddle Point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1792"/>
            <a:ext cx="10744201" cy="80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716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39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18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78" y="2047775"/>
            <a:ext cx="7339830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3511594" algn="l"/>
              </a:tabLst>
            </a:pP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172" dirty="0">
                <a:latin typeface="Arial"/>
                <a:cs typeface="Arial"/>
              </a:rPr>
              <a:t>n</a:t>
            </a:r>
            <a:r>
              <a:rPr sz="5300" spc="179" dirty="0">
                <a:latin typeface="Arial"/>
                <a:cs typeface="Arial"/>
              </a:rPr>
              <a:t>e</a:t>
            </a:r>
            <a:r>
              <a:rPr sz="5300" spc="287" dirty="0">
                <a:latin typeface="Arial"/>
                <a:cs typeface="Arial"/>
              </a:rPr>
              <a:t>qu</a:t>
            </a:r>
            <a:r>
              <a:rPr sz="5300" spc="282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li</a:t>
            </a:r>
            <a:r>
              <a:rPr sz="5300" spc="715" dirty="0">
                <a:latin typeface="Arial"/>
                <a:cs typeface="Arial"/>
              </a:rPr>
              <a:t>t</a:t>
            </a:r>
            <a:r>
              <a:rPr sz="5300" spc="287" dirty="0">
                <a:latin typeface="Arial"/>
                <a:cs typeface="Arial"/>
              </a:rPr>
              <a:t>y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191" dirty="0">
                <a:latin typeface="Arial"/>
                <a:cs typeface="Arial"/>
              </a:rPr>
              <a:t>ons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842" dirty="0">
                <a:latin typeface="Arial"/>
                <a:cs typeface="Arial"/>
              </a:rPr>
              <a:t>n</a:t>
            </a:r>
            <a:r>
              <a:rPr sz="5300" spc="415" dirty="0">
                <a:latin typeface="Arial"/>
                <a:cs typeface="Arial"/>
              </a:rPr>
              <a:t>t</a:t>
            </a:r>
            <a:r>
              <a:rPr sz="5300" spc="-134" dirty="0">
                <a:latin typeface="Arial"/>
                <a:cs typeface="Arial"/>
              </a:rPr>
              <a:t>s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55" y="3126462"/>
            <a:ext cx="11669018" cy="442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742832">
              <a:spcBef>
                <a:spcPts val="421"/>
              </a:spcBef>
            </a:pP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30" dirty="0">
                <a:latin typeface="Arial"/>
                <a:cs typeface="Arial"/>
              </a:rPr>
              <a:t>j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3400">
              <a:latin typeface="Times New Roman"/>
              <a:cs typeface="Times New Roman"/>
            </a:endParaRPr>
          </a:p>
          <a:p>
            <a:pPr marL="16209"/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45" dirty="0">
                <a:latin typeface="Arial"/>
                <a:cs typeface="Arial"/>
              </a:rPr>
              <a:t>y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95" dirty="0">
                <a:latin typeface="Arial"/>
                <a:cs typeface="Arial"/>
              </a:rPr>
              <a:t>ne</a:t>
            </a:r>
            <a:r>
              <a:rPr sz="2600" spc="166" dirty="0">
                <a:latin typeface="Arial"/>
                <a:cs typeface="Arial"/>
              </a:rPr>
              <a:t>qu</a:t>
            </a:r>
            <a:r>
              <a:rPr sz="2600" spc="159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li</a:t>
            </a:r>
            <a:r>
              <a:rPr sz="2600" spc="346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y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19" dirty="0">
                <a:latin typeface="Arial"/>
                <a:cs typeface="Arial"/>
              </a:rPr>
              <a:t>nt</a:t>
            </a:r>
            <a:r>
              <a:rPr sz="2600" spc="179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82" dirty="0">
                <a:latin typeface="Bookman Old Style"/>
                <a:cs typeface="Bookman Old Style"/>
              </a:rPr>
              <a:t>x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351" dirty="0">
                <a:latin typeface="Arial"/>
                <a:cs typeface="Arial"/>
              </a:rPr>
              <a:t>t</a:t>
            </a:r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spc="203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95" dirty="0">
                <a:latin typeface="Arial"/>
                <a:cs typeface="Arial"/>
              </a:rPr>
              <a:t>ne</a:t>
            </a:r>
            <a:r>
              <a:rPr sz="2600" spc="166" dirty="0">
                <a:latin typeface="Arial"/>
                <a:cs typeface="Arial"/>
              </a:rPr>
              <a:t>qu</a:t>
            </a:r>
            <a:r>
              <a:rPr sz="2600" spc="159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-38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  <a:tabLst>
                <a:tab pos="4327509" algn="l"/>
              </a:tabLst>
            </a:pP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85" dirty="0">
                <a:latin typeface="Arial"/>
                <a:cs typeface="Arial"/>
              </a:rPr>
              <a:t>n</a:t>
            </a:r>
            <a:r>
              <a:rPr sz="2600" spc="19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145" dirty="0">
                <a:latin typeface="Arial"/>
                <a:cs typeface="Arial"/>
              </a:rPr>
              <a:t>h</a:t>
            </a:r>
            <a:r>
              <a:rPr sz="3100" i="1" spc="650" baseline="-13468" dirty="0">
                <a:latin typeface="Arial"/>
                <a:cs typeface="Arial"/>
              </a:rPr>
              <a:t>j</a:t>
            </a:r>
            <a:r>
              <a:rPr sz="3100" i="1" spc="-602" baseline="-13468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85" dirty="0">
                <a:latin typeface="Arial"/>
                <a:cs typeface="Arial"/>
              </a:rPr>
              <a:t>0.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218" dirty="0">
                <a:latin typeface="Arial"/>
                <a:cs typeface="Arial"/>
              </a:rPr>
              <a:t>o</a:t>
            </a:r>
            <a:r>
              <a:rPr sz="2600" spc="319" dirty="0">
                <a:latin typeface="Arial"/>
                <a:cs typeface="Arial"/>
              </a:rPr>
              <a:t>m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-38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3400">
              <a:latin typeface="Times New Roman"/>
              <a:cs typeface="Times New Roman"/>
            </a:endParaRPr>
          </a:p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9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19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0" y="1410635"/>
            <a:ext cx="10282331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653548" algn="l"/>
                <a:tab pos="4740733" algn="l"/>
                <a:tab pos="7352145" algn="l"/>
              </a:tabLst>
            </a:pPr>
            <a:r>
              <a:rPr sz="5300" spc="900" dirty="0">
                <a:latin typeface="Arial"/>
                <a:cs typeface="Arial"/>
              </a:rPr>
              <a:t>K</a:t>
            </a:r>
            <a:r>
              <a:rPr sz="5300" spc="-13" dirty="0">
                <a:latin typeface="Arial"/>
                <a:cs typeface="Arial"/>
              </a:rPr>
              <a:t>a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108" dirty="0">
                <a:latin typeface="Arial"/>
                <a:cs typeface="Arial"/>
              </a:rPr>
              <a:t>us</a:t>
            </a:r>
            <a:r>
              <a:rPr sz="5300" spc="346" dirty="0">
                <a:latin typeface="Arial"/>
                <a:cs typeface="Arial"/>
              </a:rPr>
              <a:t>h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900" dirty="0">
                <a:latin typeface="Arial"/>
                <a:cs typeface="Arial"/>
              </a:rPr>
              <a:t>K</a:t>
            </a:r>
            <a:r>
              <a:rPr sz="5300" spc="346" dirty="0">
                <a:latin typeface="Arial"/>
                <a:cs typeface="Arial"/>
              </a:rPr>
              <a:t>uhn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924" dirty="0">
                <a:latin typeface="Arial"/>
                <a:cs typeface="Arial"/>
              </a:rPr>
              <a:t>T</a:t>
            </a:r>
            <a:r>
              <a:rPr sz="5300" spc="346" dirty="0">
                <a:latin typeface="Arial"/>
                <a:cs typeface="Arial"/>
              </a:rPr>
              <a:t>u</a:t>
            </a: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282" dirty="0">
                <a:latin typeface="Arial"/>
                <a:cs typeface="Arial"/>
              </a:rPr>
              <a:t>k</a:t>
            </a:r>
            <a:r>
              <a:rPr sz="5300" spc="6" dirty="0">
                <a:latin typeface="Arial"/>
                <a:cs typeface="Arial"/>
              </a:rPr>
              <a:t>e</a:t>
            </a:r>
            <a:r>
              <a:rPr sz="5300" spc="434" dirty="0">
                <a:latin typeface="Arial"/>
                <a:cs typeface="Arial"/>
              </a:rPr>
              <a:t>r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172" dirty="0">
                <a:latin typeface="Arial"/>
                <a:cs typeface="Arial"/>
              </a:rPr>
              <a:t>h</a:t>
            </a:r>
            <a:r>
              <a:rPr sz="5300" spc="179" dirty="0">
                <a:latin typeface="Arial"/>
                <a:cs typeface="Arial"/>
              </a:rPr>
              <a:t>e</a:t>
            </a:r>
            <a:r>
              <a:rPr sz="5300" spc="159" dirty="0">
                <a:latin typeface="Arial"/>
                <a:cs typeface="Arial"/>
              </a:rPr>
              <a:t>o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6" dirty="0">
                <a:latin typeface="Arial"/>
                <a:cs typeface="Arial"/>
              </a:rPr>
              <a:t>e</a:t>
            </a:r>
            <a:r>
              <a:rPr sz="5300" spc="740" dirty="0">
                <a:latin typeface="Arial"/>
                <a:cs typeface="Arial"/>
              </a:rPr>
              <a:t>m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82" y="2414159"/>
            <a:ext cx="5615708" cy="163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1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242"/>
              </a:spcBef>
            </a:pPr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baseline="-13468" dirty="0">
                <a:latin typeface="Arial"/>
                <a:cs typeface="Arial"/>
              </a:rPr>
              <a:t> </a:t>
            </a:r>
            <a:r>
              <a:rPr sz="3100" i="1" spc="-77" baseline="-13468" dirty="0">
                <a:latin typeface="Arial"/>
                <a:cs typeface="Arial"/>
              </a:rPr>
              <a:t> 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31" dirty="0">
                <a:latin typeface="Arial"/>
                <a:cs typeface="Arial"/>
              </a:rPr>
              <a:t>qu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198" dirty="0">
                <a:latin typeface="Arial"/>
                <a:cs typeface="Arial"/>
              </a:rPr>
              <a:t>li</a:t>
            </a:r>
            <a:r>
              <a:rPr sz="2600" spc="562" dirty="0">
                <a:latin typeface="Arial"/>
                <a:cs typeface="Arial"/>
              </a:rPr>
              <a:t>ﬁ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33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c</a:t>
            </a:r>
            <a:r>
              <a:rPr sz="2600" spc="346" dirty="0">
                <a:latin typeface="Arial"/>
                <a:cs typeface="Arial"/>
              </a:rPr>
              <a:t>o</a:t>
            </a:r>
            <a:r>
              <a:rPr sz="2600" spc="331" dirty="0">
                <a:latin typeface="Arial"/>
                <a:cs typeface="Arial"/>
              </a:rPr>
              <a:t>n</a:t>
            </a:r>
            <a:r>
              <a:rPr sz="2600" spc="77" dirty="0">
                <a:latin typeface="Arial"/>
                <a:cs typeface="Arial"/>
              </a:rPr>
              <a:t>s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313" dirty="0">
                <a:latin typeface="Arial"/>
                <a:cs typeface="Arial"/>
              </a:rPr>
              <a:t>r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198" dirty="0">
                <a:latin typeface="Arial"/>
                <a:cs typeface="Arial"/>
              </a:rPr>
              <a:t>i</a:t>
            </a:r>
            <a:r>
              <a:rPr sz="2600" spc="331" dirty="0">
                <a:latin typeface="Arial"/>
                <a:cs typeface="Arial"/>
              </a:rPr>
              <a:t>n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82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860" y="4103414"/>
            <a:ext cx="11669018" cy="2214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95" dirty="0">
                <a:latin typeface="Arial"/>
                <a:cs typeface="Arial"/>
              </a:rPr>
              <a:t>de</a:t>
            </a:r>
            <a:r>
              <a:rPr sz="2600" spc="210" dirty="0">
                <a:latin typeface="Arial"/>
                <a:cs typeface="Arial"/>
              </a:rPr>
              <a:t>fi</a:t>
            </a:r>
            <a:r>
              <a:rPr sz="2600" spc="95" dirty="0">
                <a:latin typeface="Arial"/>
                <a:cs typeface="Arial"/>
              </a:rPr>
              <a:t>ne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03" dirty="0">
                <a:latin typeface="Arial"/>
                <a:cs typeface="Arial"/>
              </a:rPr>
              <a:t>gr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ngi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25"/>
              </a:spcBef>
            </a:pP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3848" baseline="55555" dirty="0">
                <a:latin typeface="Arial"/>
                <a:cs typeface="Arial"/>
              </a:rPr>
              <a:t>!</a:t>
            </a:r>
            <a:r>
              <a:rPr sz="3300" spc="-239" baseline="55555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709614">
              <a:spcBef>
                <a:spcPts val="255"/>
              </a:spcBef>
            </a:pPr>
            <a:r>
              <a:rPr sz="2100" i="1" spc="287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  <a:p>
            <a:pPr marL="16209">
              <a:spcBef>
                <a:spcPts val="292"/>
              </a:spcBef>
            </a:pPr>
            <a:r>
              <a:rPr sz="2600" spc="670" dirty="0">
                <a:latin typeface="Arial"/>
                <a:cs typeface="Arial"/>
              </a:rPr>
              <a:t>KK</a:t>
            </a:r>
            <a:r>
              <a:rPr sz="2600" spc="957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42" dirty="0">
                <a:latin typeface="Arial"/>
                <a:cs typeface="Arial"/>
              </a:rPr>
              <a:t> 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331" dirty="0">
                <a:latin typeface="Arial"/>
                <a:cs typeface="Arial"/>
              </a:rPr>
              <a:t>h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242" dirty="0">
                <a:latin typeface="Arial"/>
                <a:cs typeface="Arial"/>
              </a:rPr>
              <a:t>o</a:t>
            </a:r>
            <a:r>
              <a:rPr sz="2600" spc="313" dirty="0">
                <a:latin typeface="Arial"/>
                <a:cs typeface="Arial"/>
              </a:rPr>
              <a:t>r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600" dirty="0">
                <a:latin typeface="Arial"/>
                <a:cs typeface="Arial"/>
              </a:rPr>
              <a:t>m</a:t>
            </a:r>
            <a:r>
              <a:rPr sz="2600" spc="338" dirty="0">
                <a:latin typeface="Arial"/>
                <a:cs typeface="Arial"/>
              </a:rPr>
              <a:t> </a:t>
            </a:r>
            <a:r>
              <a:rPr sz="2600" spc="95" dirty="0">
                <a:latin typeface="Arial"/>
                <a:cs typeface="Arial"/>
              </a:rPr>
              <a:t>ne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nd</a:t>
            </a:r>
            <a:r>
              <a:rPr sz="2600" spc="346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10" dirty="0">
                <a:latin typeface="Arial"/>
                <a:cs typeface="Arial"/>
              </a:rPr>
              <a:t>uff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ondi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95" dirty="0">
                <a:latin typeface="Arial"/>
                <a:cs typeface="Arial"/>
              </a:rPr>
              <a:t>a</a:t>
            </a:r>
            <a:r>
              <a:rPr sz="2600" spc="346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p</a:t>
            </a:r>
            <a:r>
              <a:rPr sz="2600" spc="159" dirty="0">
                <a:latin typeface="Arial"/>
                <a:cs typeface="Arial"/>
              </a:rPr>
              <a:t>oi</a:t>
            </a:r>
            <a:r>
              <a:rPr sz="2600" spc="319" dirty="0">
                <a:latin typeface="Arial"/>
                <a:cs typeface="Arial"/>
              </a:rPr>
              <a:t>nt</a:t>
            </a:r>
            <a:r>
              <a:rPr sz="2600" spc="346" dirty="0">
                <a:latin typeface="Arial"/>
                <a:cs typeface="Arial"/>
              </a:rPr>
              <a:t> </a:t>
            </a:r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242" dirty="0">
                <a:latin typeface="Bookman Old Style"/>
                <a:cs typeface="Bookman Old Style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5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95" dirty="0">
                <a:latin typeface="Arial"/>
                <a:cs typeface="Arial"/>
              </a:rPr>
              <a:t>a</a:t>
            </a:r>
            <a:r>
              <a:rPr sz="2600" spc="346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67" y="5621504"/>
            <a:ext cx="10274941" cy="118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25216" algn="r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  <a:p>
            <a:pPr marL="16209">
              <a:spcBef>
                <a:spcPts val="562"/>
              </a:spcBef>
            </a:pP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31" dirty="0">
                <a:latin typeface="Arial"/>
                <a:cs typeface="Arial"/>
              </a:rPr>
              <a:t>op</a:t>
            </a:r>
            <a:r>
              <a:rPr sz="2600" spc="159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66" dirty="0">
                <a:latin typeface="Arial"/>
                <a:cs typeface="Arial"/>
              </a:rPr>
              <a:t>nc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23" dirty="0">
                <a:latin typeface="Arial"/>
                <a:cs typeface="Arial"/>
              </a:rPr>
              <a:t>of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8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670" baseline="3267" dirty="0">
                <a:latin typeface="Arial"/>
                <a:cs typeface="Arial"/>
              </a:rPr>
              <a:t>"</a:t>
            </a:r>
            <a:r>
              <a:rPr sz="3300" baseline="3267" dirty="0">
                <a:latin typeface="Arial"/>
                <a:cs typeface="Arial"/>
              </a:rPr>
              <a:t> </a:t>
            </a:r>
            <a:r>
              <a:rPr sz="3300" spc="38" baseline="3267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421" y="6876746"/>
            <a:ext cx="104104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2440" y="6799547"/>
            <a:ext cx="389323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;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912" y="7001213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3043" y="7601377"/>
            <a:ext cx="681438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2343" y="7524182"/>
            <a:ext cx="255416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30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;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9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60587" y="0"/>
            <a:ext cx="11704320" cy="1625600"/>
          </a:xfrm>
        </p:spPr>
        <p:txBody>
          <a:bodyPr/>
          <a:lstStyle/>
          <a:p>
            <a:pPr algn="l" eaLnBrk="1" hangingPunct="1"/>
            <a:r>
              <a:rPr lang="en-US" altLang="en-US" sz="4600">
                <a:solidFill>
                  <a:srgbClr val="F709AD"/>
                </a:solidFill>
              </a:rPr>
              <a:t>Problem definition: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0251" y="2558063"/>
            <a:ext cx="11997831" cy="75409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-We are given a set of  n points (vectors) 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                           such that       is a vector of length m ,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    and each belong to one of two classes we label them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    by “+1” and “-1”.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-So our training set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34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4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4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- We want to find a separating hyperplane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that separates these points into the two classes.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“</a:t>
            </a:r>
            <a:r>
              <a:rPr lang="en-US" altLang="en-US" sz="3400">
                <a:solidFill>
                  <a:schemeClr val="folHlink"/>
                </a:solidFill>
              </a:rPr>
              <a:t>The positives</a:t>
            </a:r>
            <a:r>
              <a:rPr lang="en-US" altLang="en-US" sz="3400">
                <a:solidFill>
                  <a:srgbClr val="00FF00"/>
                </a:solidFill>
              </a:rPr>
              <a:t>” (class “+1”) and “</a:t>
            </a:r>
            <a:r>
              <a:rPr lang="en-US" altLang="en-US" sz="3400">
                <a:solidFill>
                  <a:schemeClr val="hlink"/>
                </a:solidFill>
              </a:rPr>
              <a:t>The negatives</a:t>
            </a:r>
            <a:r>
              <a:rPr lang="en-US" altLang="en-US" sz="3400">
                <a:solidFill>
                  <a:srgbClr val="00FF00"/>
                </a:solidFill>
              </a:rPr>
              <a:t>” (class “-1”).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400">
                <a:solidFill>
                  <a:srgbClr val="00FF00"/>
                </a:solidFill>
              </a:rPr>
              <a:t>(Assuming that they are linearly separable)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4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7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7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700"/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1176306" y="2930596"/>
          <a:ext cx="2867378" cy="70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787400" imgH="228600" progId="Equation.DSMT4">
                  <p:embed/>
                </p:oleObj>
              </mc:Choice>
              <mc:Fallback>
                <p:oleObj name="Equation" r:id="rId3" imgW="78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06" y="2930596"/>
                        <a:ext cx="2867378" cy="708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23"/>
          <p:cNvSpPr>
            <a:spLocks noChangeArrowheads="1"/>
          </p:cNvSpPr>
          <p:nvPr/>
        </p:nvSpPr>
        <p:spPr bwMode="auto">
          <a:xfrm>
            <a:off x="0" y="-265708"/>
            <a:ext cx="262682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999" tIns="65000" rIns="129999" bIns="65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059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 kern="1200">
              <a:solidFill>
                <a:srgbClr val="000000"/>
              </a:solidFill>
            </a:endParaRPr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0" y="-265708"/>
            <a:ext cx="262682" cy="5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999" tIns="65000" rIns="129999" bIns="65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059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 kern="1200">
              <a:solidFill>
                <a:srgbClr val="000000"/>
              </a:solidFill>
            </a:endParaRPr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5989896" y="3034453"/>
          <a:ext cx="408657" cy="61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896" y="3034453"/>
                        <a:ext cx="408657" cy="61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3" name="Object 3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81771" y="5183860"/>
          <a:ext cx="4095609" cy="59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587240" imgH="228600" progId="Equation.DSMT4">
                  <p:embed/>
                </p:oleObj>
              </mc:Choice>
              <mc:Fallback>
                <p:oleObj name="Equation" r:id="rId7" imgW="158724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771" y="5183860"/>
                        <a:ext cx="4095609" cy="593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5" name="Object 3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83371" y="5795727"/>
          <a:ext cx="4095609" cy="61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9" imgW="1523880" imgH="241200" progId="Equation.DSMT4">
                  <p:embed/>
                </p:oleObj>
              </mc:Choice>
              <mc:Fallback>
                <p:oleObj name="Equation" r:id="rId9" imgW="1523880" imgH="241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371" y="5795727"/>
                        <a:ext cx="4095609" cy="616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6" name="Object 40"/>
          <p:cNvGraphicFramePr>
            <a:graphicFrameLocks noChangeAspect="1"/>
          </p:cNvGraphicFramePr>
          <p:nvPr/>
        </p:nvGraphicFramePr>
        <p:xfrm>
          <a:off x="8857263" y="6719147"/>
          <a:ext cx="2050062" cy="49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1" imgW="736560" imgH="177480" progId="Equation.DSMT4">
                  <p:embed/>
                </p:oleObj>
              </mc:Choice>
              <mc:Fallback>
                <p:oleObj name="Equation" r:id="rId11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7263" y="6719147"/>
                        <a:ext cx="2050062" cy="494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9" name="AutoShape 43"/>
          <p:cNvSpPr>
            <a:spLocks noChangeArrowheads="1"/>
          </p:cNvSpPr>
          <p:nvPr/>
        </p:nvSpPr>
        <p:spPr bwMode="auto">
          <a:xfrm>
            <a:off x="7936100" y="4262684"/>
            <a:ext cx="4402667" cy="1842347"/>
          </a:xfrm>
          <a:prstGeom prst="cloudCallout">
            <a:avLst>
              <a:gd name="adj1" fmla="val 50819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29999" tIns="65000" rIns="129999" bIns="65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300059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 kern="1200">
              <a:solidFill>
                <a:srgbClr val="000000"/>
              </a:solidFill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8550216" y="4468144"/>
            <a:ext cx="3072835" cy="15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9" tIns="65000" rIns="129999" bIns="6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059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kern="1200">
                <a:solidFill>
                  <a:srgbClr val="000000"/>
                </a:solidFill>
              </a:rPr>
              <a:t>So the decision function will be</a:t>
            </a:r>
          </a:p>
          <a:p>
            <a:pPr algn="l" defTabSz="1300059" rtl="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600" kern="1200">
              <a:solidFill>
                <a:srgbClr val="00FF00"/>
              </a:solidFill>
            </a:endParaRPr>
          </a:p>
        </p:txBody>
      </p:sp>
      <p:graphicFrame>
        <p:nvGraphicFramePr>
          <p:cNvPr id="29742" name="Object 46"/>
          <p:cNvGraphicFramePr>
            <a:graphicFrameLocks noChangeAspect="1"/>
          </p:cNvGraphicFramePr>
          <p:nvPr/>
        </p:nvGraphicFramePr>
        <p:xfrm>
          <a:off x="8141547" y="5285458"/>
          <a:ext cx="3686952" cy="56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3" imgW="1320480" imgH="203040" progId="Equation.DSMT4">
                  <p:embed/>
                </p:oleObj>
              </mc:Choice>
              <mc:Fallback>
                <p:oleObj name="Equation" r:id="rId13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547" y="5285458"/>
                        <a:ext cx="3686952" cy="566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3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20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0" y="1410635"/>
            <a:ext cx="6155113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010211" algn="l"/>
                <a:tab pos="2566041" algn="l"/>
              </a:tabLst>
            </a:pPr>
            <a:r>
              <a:rPr sz="5300" spc="900" dirty="0">
                <a:latin typeface="Arial"/>
                <a:cs typeface="Arial"/>
              </a:rPr>
              <a:t>KK</a:t>
            </a:r>
            <a:r>
              <a:rPr sz="5300" spc="1468" dirty="0">
                <a:latin typeface="Arial"/>
                <a:cs typeface="Arial"/>
              </a:rPr>
              <a:t>T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434" dirty="0">
                <a:latin typeface="Arial"/>
                <a:cs typeface="Arial"/>
              </a:rPr>
              <a:t>-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-134" dirty="0">
                <a:latin typeface="Arial"/>
                <a:cs typeface="Arial"/>
              </a:rPr>
              <a:t>s</a:t>
            </a:r>
            <a:r>
              <a:rPr sz="5300" spc="383" dirty="0">
                <a:latin typeface="Arial"/>
                <a:cs typeface="Arial"/>
              </a:rPr>
              <a:t>uffi</a:t>
            </a:r>
            <a:r>
              <a:rPr sz="5300" spc="292" dirty="0">
                <a:latin typeface="Arial"/>
                <a:cs typeface="Arial"/>
              </a:rPr>
              <a:t>ci</a:t>
            </a:r>
            <a:r>
              <a:rPr sz="5300" spc="6" dirty="0">
                <a:latin typeface="Arial"/>
                <a:cs typeface="Arial"/>
              </a:rPr>
              <a:t>e</a:t>
            </a:r>
            <a:r>
              <a:rPr sz="5300" spc="346" dirty="0">
                <a:latin typeface="Arial"/>
                <a:cs typeface="Arial"/>
              </a:rPr>
              <a:t>n</a:t>
            </a:r>
            <a:r>
              <a:rPr sz="5300" spc="319" dirty="0">
                <a:latin typeface="Arial"/>
                <a:cs typeface="Arial"/>
              </a:rPr>
              <a:t>c</a:t>
            </a:r>
            <a:r>
              <a:rPr sz="5300" spc="287" dirty="0">
                <a:latin typeface="Arial"/>
                <a:cs typeface="Arial"/>
              </a:rPr>
              <a:t>y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80" y="2500533"/>
            <a:ext cx="182182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ss</a:t>
            </a:r>
            <a:r>
              <a:rPr sz="2600" spc="218" dirty="0">
                <a:latin typeface="Arial"/>
                <a:cs typeface="Arial"/>
              </a:rPr>
              <a:t>u</a:t>
            </a:r>
            <a:r>
              <a:rPr sz="2600" spc="319" dirty="0">
                <a:latin typeface="Arial"/>
                <a:cs typeface="Arial"/>
              </a:rPr>
              <a:t>m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9331" y="2407405"/>
            <a:ext cx="506973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10" dirty="0">
                <a:latin typeface="Arial"/>
                <a:cs typeface="Arial"/>
              </a:rPr>
              <a:t>fi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54" dirty="0">
                <a:latin typeface="Arial"/>
                <a:cs typeface="Arial"/>
              </a:rPr>
              <a:t>KK</a:t>
            </a:r>
            <a:r>
              <a:rPr sz="2600" spc="727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ondi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74" y="3307782"/>
            <a:ext cx="104104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8743" y="3230585"/>
            <a:ext cx="347123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1655" baseline="44117" dirty="0">
                <a:latin typeface="Arial"/>
                <a:cs typeface="Arial"/>
              </a:rPr>
              <a:t>$</a:t>
            </a:r>
            <a:r>
              <a:rPr sz="3100" i="1" spc="154" baseline="23569" dirty="0">
                <a:latin typeface="Arial"/>
                <a:cs typeface="Arial"/>
              </a:rPr>
              <a:t>k</a:t>
            </a:r>
            <a:endParaRPr sz="3100" baseline="2356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0682" y="3432243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6889" y="3455318"/>
            <a:ext cx="564855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i="1" spc="287" dirty="0">
                <a:latin typeface="Arial"/>
                <a:cs typeface="Arial"/>
              </a:rPr>
              <a:t>i</a:t>
            </a:r>
            <a:r>
              <a:rPr sz="2100" spc="804" dirty="0">
                <a:latin typeface="Arial"/>
                <a:cs typeface="Arial"/>
              </a:rPr>
              <a:t>=</a:t>
            </a:r>
            <a:r>
              <a:rPr sz="2100" spc="139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4377" y="3230582"/>
            <a:ext cx="233823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788">
              <a:lnSpc>
                <a:spcPts val="1634"/>
              </a:lnSpc>
            </a:pP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  <a:p>
            <a:pPr marL="16209">
              <a:lnSpc>
                <a:spcPts val="1481"/>
              </a:lnSpc>
            </a:pP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875" y="3642240"/>
            <a:ext cx="3720818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446444" algn="l"/>
              </a:tabLst>
            </a:pPr>
            <a:r>
              <a:rPr sz="2600" i="1" spc="-210" dirty="0">
                <a:latin typeface="Arial"/>
                <a:cs typeface="Arial"/>
              </a:rPr>
              <a:t>δ	</a:t>
            </a:r>
            <a:r>
              <a:rPr sz="2600" i="1" spc="439" dirty="0">
                <a:latin typeface="Arial"/>
                <a:cs typeface="Arial"/>
              </a:rPr>
              <a:t>L </a:t>
            </a:r>
            <a:r>
              <a:rPr sz="2600" i="1" spc="-154" dirty="0">
                <a:latin typeface="Arial"/>
                <a:cs typeface="Arial"/>
              </a:rPr>
              <a:t> 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979" y="3802449"/>
            <a:ext cx="218389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i="1" spc="223" dirty="0">
                <a:latin typeface="Arial"/>
                <a:cs typeface="Arial"/>
              </a:rPr>
              <a:t>α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147" y="3891014"/>
            <a:ext cx="114941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700" i="1" spc="242" dirty="0"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1541" y="3719437"/>
            <a:ext cx="2164183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642523" algn="l"/>
                <a:tab pos="1964027" algn="l"/>
              </a:tabLst>
            </a:pPr>
            <a:r>
              <a:rPr sz="3700" spc="593" baseline="-2849" dirty="0">
                <a:latin typeface="Arial"/>
                <a:cs typeface="Arial"/>
              </a:rPr>
              <a:t>(</a:t>
            </a:r>
            <a:r>
              <a:rPr sz="3700" spc="-314" baseline="-2849" dirty="0">
                <a:latin typeface="Arial"/>
                <a:cs typeface="Arial"/>
              </a:rPr>
              <a:t> </a:t>
            </a:r>
            <a:r>
              <a:rPr sz="3300" spc="670" baseline="1633" dirty="0">
                <a:latin typeface="Arial"/>
                <a:cs typeface="Arial"/>
              </a:rPr>
              <a:t>"</a:t>
            </a:r>
            <a:r>
              <a:rPr sz="3300" baseline="1633" dirty="0">
                <a:latin typeface="Arial"/>
                <a:cs typeface="Arial"/>
              </a:rPr>
              <a:t>	</a:t>
            </a:r>
            <a:r>
              <a:rPr sz="2100" spc="447" dirty="0">
                <a:latin typeface="Arial"/>
                <a:cs typeface="Arial"/>
              </a:rPr>
              <a:t>"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3300" spc="670" baseline="1633" dirty="0">
                <a:latin typeface="Arial"/>
                <a:cs typeface="Arial"/>
              </a:rPr>
              <a:t>"</a:t>
            </a:r>
            <a:endParaRPr sz="3300" baseline="16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863" y="4131096"/>
            <a:ext cx="1009842" cy="1269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3100">
              <a:latin typeface="Times New Roman"/>
              <a:cs typeface="Times New Roman"/>
            </a:endParaRPr>
          </a:p>
          <a:p>
            <a:pPr marL="16209"/>
            <a:r>
              <a:rPr sz="2600" spc="727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191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7709" y="4053903"/>
            <a:ext cx="2426906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85" dirty="0">
                <a:latin typeface="Arial"/>
                <a:cs typeface="Arial"/>
              </a:rPr>
              <a:t>0</a:t>
            </a:r>
            <a:r>
              <a:rPr sz="2600" spc="179" dirty="0">
                <a:latin typeface="Arial"/>
                <a:cs typeface="Arial"/>
              </a:rPr>
              <a:t>;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862" y="5279123"/>
            <a:ext cx="183495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−</a:t>
            </a:r>
            <a:r>
              <a:rPr sz="2600" spc="-191" dirty="0">
                <a:latin typeface="Lucida Sans Unicode"/>
                <a:cs typeface="Lucida Sans Unicode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2913" y="5279124"/>
            <a:ext cx="437598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))</a:t>
            </a:r>
            <a:r>
              <a:rPr sz="3100" i="1" spc="18" baseline="23569" dirty="0">
                <a:latin typeface="Arial"/>
                <a:cs typeface="Arial"/>
              </a:rPr>
              <a:t>T</a:t>
            </a:r>
            <a:r>
              <a:rPr sz="3100" i="1" spc="-314" baseline="23569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-198" dirty="0">
                <a:latin typeface="Bookman Old Style"/>
                <a:cs typeface="Bookman Old Style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−</a:t>
            </a:r>
            <a:r>
              <a:rPr sz="2600" spc="-191" dirty="0">
                <a:latin typeface="Lucida Sans Unicode"/>
                <a:cs typeface="Lucida Sans Unicode"/>
              </a:rPr>
              <a:t> 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9591" y="5480798"/>
            <a:ext cx="1866156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1669912" algn="l"/>
              </a:tabLst>
            </a:pPr>
            <a:r>
              <a:rPr sz="2100" spc="447" dirty="0">
                <a:latin typeface="Arial"/>
                <a:cs typeface="Arial"/>
              </a:rPr>
              <a:t>"	"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846" y="6111185"/>
            <a:ext cx="807873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700" spc="-602" baseline="-38461" dirty="0">
                <a:latin typeface="Lucida Sans Unicode"/>
                <a:cs typeface="Lucida Sans Unicode"/>
              </a:rPr>
              <a:t>—</a:t>
            </a:r>
            <a:r>
              <a:rPr sz="3700" spc="-506" baseline="-38461" dirty="0">
                <a:latin typeface="Lucida Sans Unicode"/>
                <a:cs typeface="Lucida Sans Unicode"/>
              </a:rPr>
              <a:t> </a:t>
            </a:r>
            <a:r>
              <a:rPr sz="2100" spc="1104" dirty="0">
                <a:latin typeface="Arial"/>
                <a:cs typeface="Arial"/>
              </a:rPr>
              <a:t>$</a:t>
            </a:r>
            <a:r>
              <a:rPr sz="3100" i="1" spc="154" baseline="-21885" dirty="0">
                <a:latin typeface="Arial"/>
                <a:cs typeface="Arial"/>
              </a:rPr>
              <a:t>k</a:t>
            </a:r>
            <a:endParaRPr sz="3100" baseline="-2188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4999" y="6179644"/>
            <a:ext cx="216089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100" i="1" spc="430" baseline="-21885" dirty="0">
                <a:latin typeface="Arial"/>
                <a:cs typeface="Arial"/>
              </a:rPr>
              <a:t>i</a:t>
            </a:r>
            <a:r>
              <a:rPr sz="3100" spc="1205" baseline="-21885" dirty="0">
                <a:latin typeface="Arial"/>
                <a:cs typeface="Arial"/>
              </a:rPr>
              <a:t>=</a:t>
            </a:r>
            <a:r>
              <a:rPr sz="3100" spc="210" baseline="-21885" dirty="0">
                <a:latin typeface="Arial"/>
                <a:cs typeface="Arial"/>
              </a:rPr>
              <a:t>1</a:t>
            </a:r>
            <a:r>
              <a:rPr sz="3100" spc="-114" baseline="-21885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-210" dirty="0">
                <a:latin typeface="Arial"/>
                <a:cs typeface="Arial"/>
              </a:rPr>
              <a:t>δ</a:t>
            </a:r>
            <a:r>
              <a:rPr sz="3300" spc="267" baseline="-8169" dirty="0">
                <a:latin typeface="Bookman Old Style"/>
                <a:cs typeface="Bookman Old Style"/>
              </a:rPr>
              <a:t>w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4051" y="6102443"/>
            <a:ext cx="338502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))</a:t>
            </a:r>
            <a:r>
              <a:rPr sz="3100" i="1" spc="18" baseline="23569" dirty="0">
                <a:latin typeface="Arial"/>
                <a:cs typeface="Arial"/>
              </a:rPr>
              <a:t>T</a:t>
            </a:r>
            <a:r>
              <a:rPr sz="3100" i="1" spc="-314" baseline="23569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-198" dirty="0">
                <a:latin typeface="Bookman Old Style"/>
                <a:cs typeface="Bookman Old Style"/>
              </a:rPr>
              <a:t> </a:t>
            </a:r>
            <a:r>
              <a:rPr sz="2600" spc="-319" dirty="0">
                <a:latin typeface="Lucida Sans Unicode"/>
                <a:cs typeface="Lucida Sans Unicode"/>
              </a:rPr>
              <a:t>−</a:t>
            </a:r>
            <a:r>
              <a:rPr sz="2600" spc="-191" dirty="0">
                <a:latin typeface="Lucida Sans Unicode"/>
                <a:cs typeface="Lucida Sans Unicode"/>
              </a:rPr>
              <a:t> 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-319" dirty="0">
                <a:latin typeface="Lucida Sans Unicode"/>
                <a:cs typeface="Lucida Sans Unicode"/>
              </a:rPr>
              <a:t>−</a:t>
            </a:r>
            <a:r>
              <a:rPr sz="2600" spc="-338" dirty="0">
                <a:latin typeface="Lucida Sans Unicode"/>
                <a:cs typeface="Lucida Sans Unicode"/>
              </a:rPr>
              <a:t> </a:t>
            </a:r>
            <a:r>
              <a:rPr sz="3300" spc="1655" baseline="44117" dirty="0">
                <a:latin typeface="Arial"/>
                <a:cs typeface="Arial"/>
              </a:rPr>
              <a:t>$</a:t>
            </a:r>
            <a:r>
              <a:rPr sz="3100" i="1" spc="154" baseline="23569" dirty="0">
                <a:latin typeface="Arial"/>
                <a:cs typeface="Arial"/>
              </a:rPr>
              <a:t>k</a:t>
            </a:r>
            <a:endParaRPr sz="3100" baseline="2356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1964" y="6304121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15742" y="6327037"/>
            <a:ext cx="564855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i="1" spc="287" dirty="0">
                <a:latin typeface="Arial"/>
                <a:cs typeface="Arial"/>
              </a:rPr>
              <a:t>i</a:t>
            </a:r>
            <a:r>
              <a:rPr sz="2100" spc="804" dirty="0">
                <a:latin typeface="Arial"/>
                <a:cs typeface="Arial"/>
              </a:rPr>
              <a:t>=</a:t>
            </a:r>
            <a:r>
              <a:rPr sz="2100" spc="139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3232" y="6102449"/>
            <a:ext cx="32512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 indent="2178745">
              <a:lnSpc>
                <a:spcPts val="1570"/>
              </a:lnSpc>
            </a:pPr>
            <a:r>
              <a:rPr sz="2600" spc="77" dirty="0">
                <a:latin typeface="Bookman Old Style"/>
                <a:cs typeface="Bookman Old Style"/>
              </a:rPr>
              <a:t>w</a:t>
            </a:r>
            <a:endParaRPr sz="2600">
              <a:latin typeface="Bookman Old Style"/>
              <a:cs typeface="Bookman Old Style"/>
            </a:endParaRPr>
          </a:p>
          <a:p>
            <a:pPr marL="16209">
              <a:lnSpc>
                <a:spcPts val="1570"/>
              </a:lnSpc>
            </a:pP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319" dirty="0">
                <a:latin typeface="Lucida Sans Unicode"/>
                <a:cs typeface="Lucida Sans Unicode"/>
              </a:rPr>
              <a:t>−</a:t>
            </a:r>
            <a:r>
              <a:rPr sz="2600" spc="-191" dirty="0">
                <a:latin typeface="Lucida Sans Unicode"/>
                <a:cs typeface="Lucida Sans Unicode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r>
              <a:rPr sz="3300" spc="-181" baseline="653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))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9883" y="6934359"/>
            <a:ext cx="807873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700" spc="-602" baseline="-38461" dirty="0">
                <a:latin typeface="Lucida Sans Unicode"/>
                <a:cs typeface="Lucida Sans Unicode"/>
              </a:rPr>
              <a:t>—</a:t>
            </a:r>
            <a:r>
              <a:rPr sz="3700" spc="-506" baseline="-38461" dirty="0">
                <a:latin typeface="Lucida Sans Unicode"/>
                <a:cs typeface="Lucida Sans Unicode"/>
              </a:rPr>
              <a:t> </a:t>
            </a:r>
            <a:r>
              <a:rPr sz="2100" spc="1104" dirty="0">
                <a:latin typeface="Arial"/>
                <a:cs typeface="Arial"/>
              </a:rPr>
              <a:t>$</a:t>
            </a:r>
            <a:r>
              <a:rPr sz="3100" i="1" spc="154" baseline="-21885" dirty="0">
                <a:latin typeface="Arial"/>
                <a:cs typeface="Arial"/>
              </a:rPr>
              <a:t>k</a:t>
            </a:r>
            <a:endParaRPr sz="3100" baseline="-2188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4999" y="6925621"/>
            <a:ext cx="249258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100" i="1" spc="430" baseline="-21885" dirty="0">
                <a:latin typeface="Arial"/>
                <a:cs typeface="Arial"/>
              </a:rPr>
              <a:t>i</a:t>
            </a:r>
            <a:r>
              <a:rPr sz="3100" spc="1205" baseline="-21885" dirty="0">
                <a:latin typeface="Arial"/>
                <a:cs typeface="Arial"/>
              </a:rPr>
              <a:t>=</a:t>
            </a:r>
            <a:r>
              <a:rPr sz="3100" spc="210" baseline="-21885" dirty="0">
                <a:latin typeface="Arial"/>
                <a:cs typeface="Arial"/>
              </a:rPr>
              <a:t>1</a:t>
            </a:r>
            <a:r>
              <a:rPr sz="3100" spc="-114" baseline="-21885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863" y="7748804"/>
            <a:ext cx="262559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91" dirty="0">
                <a:latin typeface="Arial"/>
                <a:cs typeface="Arial"/>
              </a:rPr>
              <a:t>o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255" dirty="0">
                <a:latin typeface="Bookman Old Style"/>
                <a:cs typeface="Bookman Old Style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7016" y="7950464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01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21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6" y="2062405"/>
            <a:ext cx="4226559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395080" algn="l"/>
              </a:tabLst>
            </a:pPr>
            <a:r>
              <a:rPr sz="5300" spc="-134" dirty="0">
                <a:latin typeface="Arial"/>
                <a:cs typeface="Arial"/>
              </a:rPr>
              <a:t>s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402" dirty="0">
                <a:latin typeface="Arial"/>
                <a:cs typeface="Arial"/>
              </a:rPr>
              <a:t>dd</a:t>
            </a:r>
            <a:r>
              <a:rPr sz="5300" spc="166" dirty="0">
                <a:latin typeface="Arial"/>
                <a:cs typeface="Arial"/>
              </a:rPr>
              <a:t>l</a:t>
            </a:r>
            <a:r>
              <a:rPr sz="5300" dirty="0">
                <a:latin typeface="Arial"/>
                <a:cs typeface="Arial"/>
              </a:rPr>
              <a:t>e	</a:t>
            </a:r>
            <a:r>
              <a:rPr sz="5300" spc="518" dirty="0">
                <a:latin typeface="Arial"/>
                <a:cs typeface="Arial"/>
              </a:rPr>
              <a:t>p</a:t>
            </a:r>
            <a:r>
              <a:rPr sz="5300" spc="459" dirty="0">
                <a:latin typeface="Arial"/>
                <a:cs typeface="Arial"/>
              </a:rPr>
              <a:t>o</a:t>
            </a:r>
            <a:r>
              <a:rPr sz="5300" spc="191" dirty="0">
                <a:latin typeface="Arial"/>
                <a:cs typeface="Arial"/>
              </a:rPr>
              <a:t>i</a:t>
            </a:r>
            <a:r>
              <a:rPr sz="5300" spc="631" dirty="0">
                <a:latin typeface="Arial"/>
                <a:cs typeface="Arial"/>
              </a:rPr>
              <a:t>nt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86" y="3141102"/>
            <a:ext cx="8176439" cy="288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71"/>
              </a:spcBef>
            </a:pPr>
            <a:endParaRPr sz="3600">
              <a:latin typeface="Times New Roman"/>
              <a:cs typeface="Times New Roman"/>
            </a:endParaRPr>
          </a:p>
          <a:p>
            <a:pPr marL="16209"/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03" dirty="0">
                <a:latin typeface="Arial"/>
                <a:cs typeface="Arial"/>
              </a:rPr>
              <a:t>gr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ngi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2000">
              <a:latin typeface="Times New Roman"/>
              <a:cs typeface="Times New Roman"/>
            </a:endParaRPr>
          </a:p>
          <a:p>
            <a:pPr marL="3462977"/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3848" baseline="55555" dirty="0">
                <a:latin typeface="Arial"/>
                <a:cs typeface="Arial"/>
              </a:rPr>
              <a:t>!</a:t>
            </a:r>
            <a:r>
              <a:rPr sz="3300" spc="-239" baseline="55555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R="1397670" algn="r">
              <a:spcBef>
                <a:spcPts val="255"/>
              </a:spcBef>
            </a:pPr>
            <a:r>
              <a:rPr sz="2100" i="1" spc="287" dirty="0"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858" y="6266840"/>
            <a:ext cx="410505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700" spc="593" baseline="-5698" dirty="0">
                <a:latin typeface="Arial"/>
                <a:cs typeface="Arial"/>
              </a:rPr>
              <a:t>(</a:t>
            </a:r>
            <a:r>
              <a:rPr sz="3700" spc="-314" baseline="-5698" dirty="0">
                <a:latin typeface="Arial"/>
                <a:cs typeface="Arial"/>
              </a:rPr>
              <a:t> </a:t>
            </a:r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155" y="6189657"/>
            <a:ext cx="835706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77" dirty="0">
                <a:latin typeface="Arial"/>
                <a:cs typeface="Arial"/>
              </a:rPr>
              <a:t>s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331" dirty="0">
                <a:latin typeface="Arial"/>
                <a:cs typeface="Arial"/>
              </a:rPr>
              <a:t>dd</a:t>
            </a:r>
            <a:r>
              <a:rPr sz="2600" spc="198" dirty="0">
                <a:latin typeface="Arial"/>
                <a:cs typeface="Arial"/>
              </a:rPr>
              <a:t>l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spc="428" dirty="0">
                <a:latin typeface="Arial"/>
                <a:cs typeface="Arial"/>
              </a:rPr>
              <a:t>p</a:t>
            </a:r>
            <a:r>
              <a:rPr sz="2600" spc="346" dirty="0">
                <a:latin typeface="Arial"/>
                <a:cs typeface="Arial"/>
              </a:rPr>
              <a:t>o</a:t>
            </a:r>
            <a:r>
              <a:rPr sz="2600" spc="198" dirty="0">
                <a:latin typeface="Arial"/>
                <a:cs typeface="Arial"/>
              </a:rPr>
              <a:t>i</a:t>
            </a:r>
            <a:r>
              <a:rPr sz="2600" spc="331" dirty="0">
                <a:latin typeface="Arial"/>
                <a:cs typeface="Arial"/>
              </a:rPr>
              <a:t>n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3416" y="6872407"/>
            <a:ext cx="4582057" cy="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 marR="6484" indent="388107">
              <a:lnSpc>
                <a:spcPct val="4100"/>
              </a:lnSpc>
            </a:pP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2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64" dirty="0">
                <a:latin typeface="Arial"/>
                <a:cs typeface="Arial"/>
              </a:rPr>
              <a:t>)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9097" y="7074067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0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877" y="7871465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3252" y="8234322"/>
            <a:ext cx="164203" cy="16734"/>
          </a:xfrm>
          <a:custGeom>
            <a:avLst/>
            <a:gdLst/>
            <a:ahLst/>
            <a:cxnLst/>
            <a:rect l="l" t="t" r="r" b="b"/>
            <a:pathLst>
              <a:path w="127000" h="13334">
                <a:moveTo>
                  <a:pt x="0" y="0"/>
                </a:moveTo>
                <a:lnTo>
                  <a:pt x="126705" y="13203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8705" y="8270740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6069" y="8635253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29" h="13334">
                <a:moveTo>
                  <a:pt x="0" y="0"/>
                </a:moveTo>
                <a:lnTo>
                  <a:pt x="125394" y="13203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1553" y="8671657"/>
            <a:ext cx="2610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8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7591" y="7987465"/>
            <a:ext cx="138749" cy="85264"/>
          </a:xfrm>
          <a:custGeom>
            <a:avLst/>
            <a:gdLst/>
            <a:ahLst/>
            <a:cxnLst/>
            <a:rect l="l" t="t" r="r" b="b"/>
            <a:pathLst>
              <a:path w="107315" h="67945">
                <a:moveTo>
                  <a:pt x="106929" y="0"/>
                </a:moveTo>
                <a:lnTo>
                  <a:pt x="0" y="67342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9981" y="8116711"/>
            <a:ext cx="138749" cy="84467"/>
          </a:xfrm>
          <a:custGeom>
            <a:avLst/>
            <a:gdLst/>
            <a:ahLst/>
            <a:cxnLst/>
            <a:rect l="l" t="t" r="r" b="b"/>
            <a:pathLst>
              <a:path w="107314" h="67309">
                <a:moveTo>
                  <a:pt x="106929" y="0"/>
                </a:moveTo>
                <a:lnTo>
                  <a:pt x="0" y="67318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79699" y="8247535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0633" y="8247574"/>
            <a:ext cx="140393" cy="82874"/>
          </a:xfrm>
          <a:custGeom>
            <a:avLst/>
            <a:gdLst/>
            <a:ahLst/>
            <a:cxnLst/>
            <a:rect l="l" t="t" r="r" b="b"/>
            <a:pathLst>
              <a:path w="108585" h="66040">
                <a:moveTo>
                  <a:pt x="108264" y="0"/>
                </a:moveTo>
                <a:lnTo>
                  <a:pt x="0" y="66019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82069" y="8376762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3043" y="8376801"/>
            <a:ext cx="138749" cy="85264"/>
          </a:xfrm>
          <a:custGeom>
            <a:avLst/>
            <a:gdLst/>
            <a:ahLst/>
            <a:cxnLst/>
            <a:rect l="l" t="t" r="r" b="b"/>
            <a:pathLst>
              <a:path w="107314" h="67945">
                <a:moveTo>
                  <a:pt x="106923" y="0"/>
                </a:moveTo>
                <a:lnTo>
                  <a:pt x="0" y="6733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4456" y="8505988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65414" y="8506027"/>
            <a:ext cx="138749" cy="85264"/>
          </a:xfrm>
          <a:custGeom>
            <a:avLst/>
            <a:gdLst/>
            <a:ahLst/>
            <a:cxnLst/>
            <a:rect l="l" t="t" r="r" b="b"/>
            <a:pathLst>
              <a:path w="107314" h="67945">
                <a:moveTo>
                  <a:pt x="106923" y="0"/>
                </a:moveTo>
                <a:lnTo>
                  <a:pt x="0" y="6733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6839" y="8635217"/>
            <a:ext cx="1469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3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7824" y="8635253"/>
            <a:ext cx="138749" cy="85264"/>
          </a:xfrm>
          <a:custGeom>
            <a:avLst/>
            <a:gdLst/>
            <a:ahLst/>
            <a:cxnLst/>
            <a:rect l="l" t="t" r="r" b="b"/>
            <a:pathLst>
              <a:path w="107314" h="67945">
                <a:moveTo>
                  <a:pt x="106923" y="0"/>
                </a:moveTo>
                <a:lnTo>
                  <a:pt x="0" y="6733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74858" y="8764443"/>
            <a:ext cx="2610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600" spc="-18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3702" y="7970910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1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3702" y="7377803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1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3702" y="6784700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1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3702" y="6191595"/>
            <a:ext cx="162560" cy="15140"/>
          </a:xfrm>
          <a:custGeom>
            <a:avLst/>
            <a:gdLst/>
            <a:ahLst/>
            <a:cxnLst/>
            <a:rect l="l" t="t" r="r" b="b"/>
            <a:pathLst>
              <a:path w="125730" h="12064">
                <a:moveTo>
                  <a:pt x="125406" y="11871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3702" y="5596845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67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3702" y="5003711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7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3702" y="4410615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7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3702" y="3817485"/>
            <a:ext cx="162560" cy="15140"/>
          </a:xfrm>
          <a:custGeom>
            <a:avLst/>
            <a:gdLst/>
            <a:ahLst/>
            <a:cxnLst/>
            <a:rect l="l" t="t" r="r" b="b"/>
            <a:pathLst>
              <a:path w="125730" h="12064">
                <a:moveTo>
                  <a:pt x="125406" y="11887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3702" y="3222743"/>
            <a:ext cx="162560" cy="16734"/>
          </a:xfrm>
          <a:custGeom>
            <a:avLst/>
            <a:gdLst/>
            <a:ahLst/>
            <a:cxnLst/>
            <a:rect l="l" t="t" r="r" b="b"/>
            <a:pathLst>
              <a:path w="125730" h="13335">
                <a:moveTo>
                  <a:pt x="125406" y="13197"/>
                </a:moveTo>
                <a:lnTo>
                  <a:pt x="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4006" y="3121655"/>
            <a:ext cx="10538485" cy="485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561678"/>
            <a:r>
              <a:rPr sz="1600" spc="-18" dirty="0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70751">
              <a:spcBef>
                <a:spcPts val="1072"/>
              </a:spcBef>
            </a:pPr>
            <a:r>
              <a:rPr sz="1600" spc="-13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9679974">
              <a:spcBef>
                <a:spcPts val="1072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9679974">
              <a:spcBef>
                <a:spcPts val="1085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400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9679974">
              <a:spcBef>
                <a:spcPts val="1072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600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9679974">
              <a:spcBef>
                <a:spcPts val="1072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800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9790166">
              <a:spcBef>
                <a:spcPts val="1072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1000</a:t>
            </a:r>
            <a:endParaRPr sz="1600">
              <a:latin typeface="Arial"/>
              <a:cs typeface="Arial"/>
            </a:endParaRPr>
          </a:p>
          <a:p>
            <a:pPr marR="6484" algn="r">
              <a:lnSpc>
                <a:spcPts val="1786"/>
              </a:lnSpc>
              <a:spcBef>
                <a:spcPts val="1188"/>
              </a:spcBef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R="9790166">
              <a:lnSpc>
                <a:spcPts val="1609"/>
              </a:lnSpc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1200</a:t>
            </a:r>
            <a:endParaRPr sz="1600">
              <a:latin typeface="Arial"/>
              <a:cs typeface="Arial"/>
            </a:endParaRPr>
          </a:p>
          <a:p>
            <a:pPr marR="768920" algn="r">
              <a:lnSpc>
                <a:spcPts val="1737"/>
              </a:lnSpc>
            </a:pPr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3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4005" y="7869807"/>
            <a:ext cx="642030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702" algn="r"/>
            <a:r>
              <a:rPr sz="1600" spc="479" dirty="0">
                <a:latin typeface="Arial"/>
                <a:cs typeface="Arial"/>
              </a:rPr>
              <a:t>!</a:t>
            </a:r>
            <a:r>
              <a:rPr sz="1600" spc="-18" dirty="0">
                <a:latin typeface="Arial"/>
                <a:cs typeface="Arial"/>
              </a:rPr>
              <a:t>1400</a:t>
            </a:r>
            <a:endParaRPr sz="1600">
              <a:latin typeface="Arial"/>
              <a:cs typeface="Arial"/>
            </a:endParaRPr>
          </a:p>
          <a:p>
            <a:pPr marR="6484" algn="r">
              <a:spcBef>
                <a:spcPts val="77"/>
              </a:spcBef>
            </a:pPr>
            <a:r>
              <a:rPr sz="1600" spc="-13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07499" y="2246923"/>
            <a:ext cx="8934052" cy="529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701688" y="8858548"/>
            <a:ext cx="255334" cy="36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400" spc="13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10052" y="9348931"/>
            <a:ext cx="784886" cy="36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400" dirty="0">
                <a:latin typeface="Arial"/>
                <a:cs typeface="Arial"/>
              </a:rPr>
              <a:t>alpha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68405" y="8298854"/>
            <a:ext cx="31608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1700" spc="134" dirty="0">
                <a:latin typeface="Arial"/>
                <a:cs typeface="Arial"/>
              </a:rPr>
              <a:t>13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35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23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0" y="1792604"/>
            <a:ext cx="8608292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395080" algn="l"/>
                <a:tab pos="4431220" algn="l"/>
                <a:tab pos="4987045" algn="l"/>
              </a:tabLst>
            </a:pPr>
            <a:r>
              <a:rPr sz="5300" spc="-134" dirty="0">
                <a:latin typeface="Arial"/>
                <a:cs typeface="Arial"/>
              </a:rPr>
              <a:t>s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402" dirty="0">
                <a:latin typeface="Arial"/>
                <a:cs typeface="Arial"/>
              </a:rPr>
              <a:t>dd</a:t>
            </a:r>
            <a:r>
              <a:rPr sz="5300" spc="166" dirty="0">
                <a:latin typeface="Arial"/>
                <a:cs typeface="Arial"/>
              </a:rPr>
              <a:t>l</a:t>
            </a:r>
            <a:r>
              <a:rPr sz="5300" dirty="0">
                <a:latin typeface="Arial"/>
                <a:cs typeface="Arial"/>
              </a:rPr>
              <a:t>e	</a:t>
            </a:r>
            <a:r>
              <a:rPr sz="5300" spc="518" dirty="0">
                <a:latin typeface="Arial"/>
                <a:cs typeface="Arial"/>
              </a:rPr>
              <a:t>p</a:t>
            </a:r>
            <a:r>
              <a:rPr sz="5300" spc="459" dirty="0">
                <a:latin typeface="Arial"/>
                <a:cs typeface="Arial"/>
              </a:rPr>
              <a:t>o</a:t>
            </a:r>
            <a:r>
              <a:rPr sz="5300" spc="191" dirty="0">
                <a:latin typeface="Arial"/>
                <a:cs typeface="Arial"/>
              </a:rPr>
              <a:t>i</a:t>
            </a:r>
            <a:r>
              <a:rPr sz="5300" spc="631" dirty="0">
                <a:latin typeface="Arial"/>
                <a:cs typeface="Arial"/>
              </a:rPr>
              <a:t>nt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434" dirty="0">
                <a:latin typeface="Arial"/>
                <a:cs typeface="Arial"/>
              </a:rPr>
              <a:t>-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-134" dirty="0">
                <a:latin typeface="Arial"/>
                <a:cs typeface="Arial"/>
              </a:rPr>
              <a:t>s</a:t>
            </a:r>
            <a:r>
              <a:rPr sz="5300" spc="383" dirty="0">
                <a:latin typeface="Arial"/>
                <a:cs typeface="Arial"/>
              </a:rPr>
              <a:t>uffi</a:t>
            </a:r>
            <a:r>
              <a:rPr sz="5300" spc="292" dirty="0">
                <a:latin typeface="Arial"/>
                <a:cs typeface="Arial"/>
              </a:rPr>
              <a:t>ci</a:t>
            </a:r>
            <a:r>
              <a:rPr sz="5300" spc="6" dirty="0">
                <a:latin typeface="Arial"/>
                <a:cs typeface="Arial"/>
              </a:rPr>
              <a:t>e</a:t>
            </a:r>
            <a:r>
              <a:rPr sz="5300" spc="346" dirty="0">
                <a:latin typeface="Arial"/>
                <a:cs typeface="Arial"/>
              </a:rPr>
              <a:t>n</a:t>
            </a:r>
            <a:r>
              <a:rPr sz="5300" spc="319" dirty="0">
                <a:latin typeface="Arial"/>
                <a:cs typeface="Arial"/>
              </a:rPr>
              <a:t>c</a:t>
            </a:r>
            <a:r>
              <a:rPr sz="5300" spc="287" dirty="0">
                <a:latin typeface="Arial"/>
                <a:cs typeface="Arial"/>
              </a:rPr>
              <a:t>y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86" y="2871136"/>
            <a:ext cx="8016343" cy="2174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3400">
              <a:latin typeface="Times New Roman"/>
              <a:cs typeface="Times New Roman"/>
            </a:endParaRPr>
          </a:p>
          <a:p>
            <a:pPr marL="16209"/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03" dirty="0">
                <a:latin typeface="Arial"/>
                <a:cs typeface="Arial"/>
              </a:rPr>
              <a:t>gr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ngi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1655" baseline="44117" dirty="0">
                <a:latin typeface="Arial"/>
                <a:cs typeface="Arial"/>
              </a:rPr>
              <a:t>$</a:t>
            </a:r>
            <a:r>
              <a:rPr sz="3100" i="1" spc="430" baseline="-15151" dirty="0">
                <a:latin typeface="Arial"/>
                <a:cs typeface="Arial"/>
              </a:rPr>
              <a:t>i</a:t>
            </a:r>
            <a:r>
              <a:rPr sz="3100" i="1" spc="-114" baseline="-15151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844" y="4710713"/>
            <a:ext cx="410505" cy="379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3700" spc="593" baseline="-5698" dirty="0">
                <a:latin typeface="Arial"/>
                <a:cs typeface="Arial"/>
              </a:rPr>
              <a:t>(</a:t>
            </a:r>
            <a:r>
              <a:rPr sz="3700" spc="-314" baseline="-5698" dirty="0">
                <a:latin typeface="Arial"/>
                <a:cs typeface="Arial"/>
              </a:rPr>
              <a:t> </a:t>
            </a:r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161" y="4633521"/>
            <a:ext cx="338830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ddl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p</a:t>
            </a:r>
            <a:r>
              <a:rPr sz="2600" spc="159" dirty="0">
                <a:latin typeface="Arial"/>
                <a:cs typeface="Arial"/>
              </a:rPr>
              <a:t>oi</a:t>
            </a:r>
            <a:r>
              <a:rPr sz="2600" spc="319" dirty="0"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73" y="5078167"/>
            <a:ext cx="7325052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lnSpc>
                <a:spcPts val="1321"/>
              </a:lnSpc>
              <a:tabLst>
                <a:tab pos="2722416" algn="l"/>
              </a:tabLst>
            </a:pP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9" dirty="0">
                <a:latin typeface="Arial"/>
                <a:cs typeface="Arial"/>
              </a:rPr>
              <a:t>: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r>
              <a:rPr sz="3300" spc="-181" baseline="6535" dirty="0">
                <a:latin typeface="Arial"/>
                <a:cs typeface="Arial"/>
              </a:rPr>
              <a:t> 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r>
              <a:rPr sz="3300" spc="-181" baseline="6535" dirty="0">
                <a:latin typeface="Arial"/>
                <a:cs typeface="Arial"/>
              </a:rPr>
              <a:t> 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110522">
              <a:lnSpc>
                <a:spcPts val="1819"/>
              </a:lnSpc>
              <a:tabLst>
                <a:tab pos="4759367" algn="l"/>
              </a:tabLst>
            </a:pPr>
            <a:r>
              <a:rPr sz="2600" spc="77" dirty="0">
                <a:latin typeface="Bookman Old Style"/>
                <a:cs typeface="Bookman Old Style"/>
              </a:rPr>
              <a:t>w	w</a:t>
            </a:r>
            <a:endParaRPr sz="2600">
              <a:latin typeface="Bookman Old Style"/>
              <a:cs typeface="Bookman Old Style"/>
            </a:endParaRPr>
          </a:p>
          <a:p>
            <a:pPr>
              <a:spcBef>
                <a:spcPts val="71"/>
              </a:spcBef>
            </a:pPr>
            <a:endParaRPr sz="3600">
              <a:latin typeface="Times New Roman"/>
              <a:cs typeface="Times New Roman"/>
            </a:endParaRPr>
          </a:p>
          <a:p>
            <a:pPr marL="16209"/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191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43"/>
              </a:spcBef>
            </a:pPr>
            <a:endParaRPr sz="3400">
              <a:latin typeface="Times New Roman"/>
              <a:cs typeface="Times New Roman"/>
            </a:endParaRPr>
          </a:p>
          <a:p>
            <a:pPr marL="16209">
              <a:lnSpc>
                <a:spcPts val="1678"/>
              </a:lnSpc>
            </a:pPr>
            <a:r>
              <a:rPr sz="2600" spc="185" dirty="0">
                <a:latin typeface="Arial"/>
                <a:cs typeface="Arial"/>
              </a:rPr>
              <a:t>1.</a:t>
            </a:r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255" dirty="0">
                <a:latin typeface="Bookman Old Style"/>
                <a:cs typeface="Bookman Old Style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31" dirty="0">
                <a:latin typeface="Arial"/>
                <a:cs typeface="Arial"/>
              </a:rPr>
              <a:t>op</a:t>
            </a:r>
            <a:r>
              <a:rPr sz="2600" spc="159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  <a:p>
            <a:pPr marL="389727">
              <a:lnSpc>
                <a:spcPts val="1141"/>
              </a:lnSpc>
            </a:pPr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  <a:p>
            <a:pPr marL="16209">
              <a:lnSpc>
                <a:spcPts val="1678"/>
              </a:lnSpc>
              <a:spcBef>
                <a:spcPts val="734"/>
              </a:spcBef>
            </a:pPr>
            <a:r>
              <a:rPr sz="2600" spc="185" dirty="0">
                <a:latin typeface="Arial"/>
                <a:cs typeface="Arial"/>
              </a:rPr>
              <a:t>2.</a:t>
            </a:r>
            <a:r>
              <a:rPr sz="2600" i="1" spc="-1257" dirty="0">
                <a:latin typeface="Arial"/>
                <a:cs typeface="Arial"/>
              </a:rPr>
              <a:t>α</a:t>
            </a:r>
            <a:r>
              <a:rPr sz="3300" spc="506" baseline="3267" dirty="0">
                <a:latin typeface="Arial"/>
                <a:cs typeface="Arial"/>
              </a:rPr>
              <a:t>#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137582">
              <a:lnSpc>
                <a:spcPts val="1141"/>
              </a:lnSpc>
            </a:pPr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56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24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0" y="1410635"/>
            <a:ext cx="8109938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2395080" algn="l"/>
                <a:tab pos="4431220" algn="l"/>
                <a:tab pos="4987045" algn="l"/>
              </a:tabLst>
            </a:pPr>
            <a:r>
              <a:rPr sz="5300" spc="-134" dirty="0">
                <a:latin typeface="Arial"/>
                <a:cs typeface="Arial"/>
              </a:rPr>
              <a:t>s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402" dirty="0">
                <a:latin typeface="Arial"/>
                <a:cs typeface="Arial"/>
              </a:rPr>
              <a:t>dd</a:t>
            </a:r>
            <a:r>
              <a:rPr sz="5300" spc="166" dirty="0">
                <a:latin typeface="Arial"/>
                <a:cs typeface="Arial"/>
              </a:rPr>
              <a:t>l</a:t>
            </a:r>
            <a:r>
              <a:rPr sz="5300" dirty="0">
                <a:latin typeface="Arial"/>
                <a:cs typeface="Arial"/>
              </a:rPr>
              <a:t>e	</a:t>
            </a:r>
            <a:r>
              <a:rPr sz="5300" spc="518" dirty="0">
                <a:latin typeface="Arial"/>
                <a:cs typeface="Arial"/>
              </a:rPr>
              <a:t>p</a:t>
            </a:r>
            <a:r>
              <a:rPr sz="5300" spc="459" dirty="0">
                <a:latin typeface="Arial"/>
                <a:cs typeface="Arial"/>
              </a:rPr>
              <a:t>o</a:t>
            </a:r>
            <a:r>
              <a:rPr sz="5300" spc="191" dirty="0">
                <a:latin typeface="Arial"/>
                <a:cs typeface="Arial"/>
              </a:rPr>
              <a:t>i</a:t>
            </a:r>
            <a:r>
              <a:rPr sz="5300" spc="631" dirty="0">
                <a:latin typeface="Arial"/>
                <a:cs typeface="Arial"/>
              </a:rPr>
              <a:t>nt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434" dirty="0">
                <a:latin typeface="Arial"/>
                <a:cs typeface="Arial"/>
              </a:rPr>
              <a:t>-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172" dirty="0">
                <a:latin typeface="Arial"/>
                <a:cs typeface="Arial"/>
              </a:rPr>
              <a:t>n</a:t>
            </a:r>
            <a:r>
              <a:rPr sz="5300" spc="179" dirty="0">
                <a:latin typeface="Arial"/>
                <a:cs typeface="Arial"/>
              </a:rPr>
              <a:t>e</a:t>
            </a: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6" dirty="0">
                <a:latin typeface="Arial"/>
                <a:cs typeface="Arial"/>
              </a:rPr>
              <a:t>e</a:t>
            </a:r>
            <a:r>
              <a:rPr sz="5300" spc="-134" dirty="0">
                <a:latin typeface="Arial"/>
                <a:cs typeface="Arial"/>
              </a:rPr>
              <a:t>ss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715" dirty="0">
                <a:latin typeface="Arial"/>
                <a:cs typeface="Arial"/>
              </a:rPr>
              <a:t>t</a:t>
            </a:r>
            <a:r>
              <a:rPr sz="5300" spc="287" dirty="0">
                <a:latin typeface="Arial"/>
                <a:cs typeface="Arial"/>
              </a:rPr>
              <a:t>y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82" y="2423342"/>
            <a:ext cx="8016343" cy="2526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154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,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282"/>
              </a:spcBef>
            </a:pPr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baseline="-13468" dirty="0">
                <a:latin typeface="Arial"/>
                <a:cs typeface="Arial"/>
              </a:rPr>
              <a:t> </a:t>
            </a:r>
            <a:r>
              <a:rPr sz="3100" i="1" spc="-77" baseline="-13468" dirty="0">
                <a:latin typeface="Arial"/>
                <a:cs typeface="Arial"/>
              </a:rPr>
              <a:t> 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31" dirty="0">
                <a:latin typeface="Arial"/>
                <a:cs typeface="Arial"/>
              </a:rPr>
              <a:t>qu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198" dirty="0">
                <a:latin typeface="Arial"/>
                <a:cs typeface="Arial"/>
              </a:rPr>
              <a:t>li</a:t>
            </a:r>
            <a:r>
              <a:rPr sz="2600" spc="562" dirty="0">
                <a:latin typeface="Arial"/>
                <a:cs typeface="Arial"/>
              </a:rPr>
              <a:t>ﬁ</a:t>
            </a:r>
            <a:r>
              <a:rPr sz="2600" spc="191" dirty="0">
                <a:latin typeface="Arial"/>
                <a:cs typeface="Arial"/>
              </a:rPr>
              <a:t>e</a:t>
            </a:r>
            <a:r>
              <a:rPr sz="2600" spc="33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223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c</a:t>
            </a:r>
            <a:r>
              <a:rPr sz="2600" spc="346" dirty="0">
                <a:latin typeface="Arial"/>
                <a:cs typeface="Arial"/>
              </a:rPr>
              <a:t>o</a:t>
            </a:r>
            <a:r>
              <a:rPr sz="2600" spc="331" dirty="0">
                <a:latin typeface="Arial"/>
                <a:cs typeface="Arial"/>
              </a:rPr>
              <a:t>n</a:t>
            </a:r>
            <a:r>
              <a:rPr sz="2600" spc="77" dirty="0">
                <a:latin typeface="Arial"/>
                <a:cs typeface="Arial"/>
              </a:rPr>
              <a:t>s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313" dirty="0">
                <a:latin typeface="Arial"/>
                <a:cs typeface="Arial"/>
              </a:rPr>
              <a:t>r</a:t>
            </a:r>
            <a:r>
              <a:rPr sz="2600" spc="230" dirty="0">
                <a:latin typeface="Arial"/>
                <a:cs typeface="Arial"/>
              </a:rPr>
              <a:t>a</a:t>
            </a:r>
            <a:r>
              <a:rPr sz="2600" spc="198" dirty="0">
                <a:latin typeface="Arial"/>
                <a:cs typeface="Arial"/>
              </a:rPr>
              <a:t>i</a:t>
            </a:r>
            <a:r>
              <a:rPr sz="2600" spc="331" dirty="0">
                <a:latin typeface="Arial"/>
                <a:cs typeface="Arial"/>
              </a:rPr>
              <a:t>n</a:t>
            </a:r>
            <a:r>
              <a:rPr sz="2600" spc="555" dirty="0">
                <a:latin typeface="Arial"/>
                <a:cs typeface="Arial"/>
              </a:rPr>
              <a:t>t</a:t>
            </a:r>
            <a:r>
              <a:rPr sz="2600" spc="82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3000">
              <a:latin typeface="Times New Roman"/>
              <a:cs typeface="Times New Roman"/>
            </a:endParaRPr>
          </a:p>
          <a:p>
            <a:pPr marL="16209"/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203" dirty="0">
                <a:latin typeface="Arial"/>
                <a:cs typeface="Arial"/>
              </a:rPr>
              <a:t>gr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ngi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3300" spc="1655" baseline="44117" dirty="0">
                <a:latin typeface="Arial"/>
                <a:cs typeface="Arial"/>
              </a:rPr>
              <a:t>$</a:t>
            </a:r>
            <a:r>
              <a:rPr sz="3100" i="1" spc="430" baseline="-15151" dirty="0">
                <a:latin typeface="Arial"/>
                <a:cs typeface="Arial"/>
              </a:rPr>
              <a:t>i</a:t>
            </a:r>
            <a:r>
              <a:rPr sz="3100" i="1" spc="-114" baseline="-15151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81" y="4667085"/>
            <a:ext cx="190474" cy="328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100" spc="447" dirty="0">
                <a:latin typeface="Arial"/>
                <a:cs typeface="Arial"/>
              </a:rPr>
              <a:t>"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69" y="4465413"/>
            <a:ext cx="6273338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77" dirty="0">
                <a:latin typeface="Bookman Old Style"/>
                <a:cs typeface="Bookman Old Style"/>
              </a:rPr>
              <a:t>w</a:t>
            </a:r>
            <a:r>
              <a:rPr sz="2600" spc="255" dirty="0">
                <a:latin typeface="Bookman Old Style"/>
                <a:cs typeface="Bookman Old Style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428" dirty="0">
                <a:latin typeface="Arial"/>
                <a:cs typeface="Arial"/>
              </a:rPr>
              <a:t>u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31" dirty="0">
                <a:latin typeface="Arial"/>
                <a:cs typeface="Arial"/>
              </a:rPr>
              <a:t>op</a:t>
            </a:r>
            <a:r>
              <a:rPr sz="2600" spc="159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02" dirty="0">
                <a:latin typeface="Arial"/>
                <a:cs typeface="Arial"/>
              </a:rPr>
              <a:t>p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obl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70" dirty="0">
                <a:latin typeface="Arial"/>
                <a:cs typeface="Arial"/>
              </a:rPr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73" y="5767979"/>
            <a:ext cx="76846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191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874" y="6591150"/>
            <a:ext cx="333083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-166" dirty="0">
                <a:latin typeface="Lucida Sans Unicode"/>
                <a:cs typeface="Lucida Sans Unicode"/>
              </a:rPr>
              <a:t>∃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670" baseline="3267" dirty="0">
                <a:latin typeface="Arial"/>
                <a:cs typeface="Arial"/>
              </a:rPr>
              <a:t>"</a:t>
            </a:r>
            <a:r>
              <a:rPr sz="3300" baseline="3267" dirty="0">
                <a:latin typeface="Arial"/>
                <a:cs typeface="Arial"/>
              </a:rPr>
              <a:t> </a:t>
            </a:r>
            <a:r>
              <a:rPr sz="3300" spc="-421" baseline="326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03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endParaRPr sz="3300" baseline="653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8311" y="6513955"/>
            <a:ext cx="338830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ddl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p</a:t>
            </a:r>
            <a:r>
              <a:rPr sz="2600" spc="159" dirty="0">
                <a:latin typeface="Arial"/>
                <a:cs typeface="Arial"/>
              </a:rPr>
              <a:t>oi</a:t>
            </a:r>
            <a:r>
              <a:rPr sz="2600" spc="319" dirty="0"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869" y="6925617"/>
            <a:ext cx="732505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lnSpc>
                <a:spcPts val="1321"/>
              </a:lnSpc>
              <a:tabLst>
                <a:tab pos="2722416" algn="l"/>
              </a:tabLst>
            </a:pP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spc="334" baseline="-13468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≥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9" dirty="0">
                <a:latin typeface="Arial"/>
                <a:cs typeface="Arial"/>
              </a:rPr>
              <a:t>: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r>
              <a:rPr sz="3300" spc="-181" baseline="6535" dirty="0">
                <a:latin typeface="Arial"/>
                <a:cs typeface="Arial"/>
              </a:rPr>
              <a:t> 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3300" spc="670" baseline="6535" dirty="0">
                <a:latin typeface="Arial"/>
                <a:cs typeface="Arial"/>
              </a:rPr>
              <a:t>"</a:t>
            </a:r>
            <a:r>
              <a:rPr sz="3300" spc="-181" baseline="6535" dirty="0">
                <a:latin typeface="Arial"/>
                <a:cs typeface="Arial"/>
              </a:rPr>
              <a:t> 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i="1" spc="439" dirty="0">
                <a:latin typeface="Arial"/>
                <a:cs typeface="Arial"/>
              </a:rPr>
              <a:t>L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i="1" spc="-1109" dirty="0">
                <a:latin typeface="Arial"/>
                <a:cs typeface="Arial"/>
              </a:rPr>
              <a:t>α</a:t>
            </a:r>
            <a:r>
              <a:rPr sz="3300" spc="939" baseline="3267" dirty="0">
                <a:latin typeface="Arial"/>
                <a:cs typeface="Arial"/>
              </a:rPr>
              <a:t>"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110522">
              <a:lnSpc>
                <a:spcPts val="1819"/>
              </a:lnSpc>
              <a:tabLst>
                <a:tab pos="4759367" algn="l"/>
              </a:tabLst>
            </a:pPr>
            <a:r>
              <a:rPr sz="2600" spc="77" dirty="0">
                <a:latin typeface="Bookman Old Style"/>
                <a:cs typeface="Bookman Old Style"/>
              </a:rPr>
              <a:t>w	w</a:t>
            </a:r>
            <a:endParaRPr sz="260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92080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351992" y="8298854"/>
            <a:ext cx="348929" cy="26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1"/>
            <a:fld id="{81D60167-4931-47E6-BA6A-407CBD079E47}" type="slidenum">
              <a:rPr spc="134" dirty="0"/>
              <a:pPr marL="32411"/>
              <a:t>25</a:t>
            </a:fld>
            <a:endParaRPr spc="134" dirty="0"/>
          </a:p>
        </p:txBody>
      </p:sp>
      <p:sp>
        <p:nvSpPr>
          <p:cNvPr id="2" name="object 2"/>
          <p:cNvSpPr txBox="1"/>
          <p:nvPr/>
        </p:nvSpPr>
        <p:spPr>
          <a:xfrm>
            <a:off x="579886" y="1570565"/>
            <a:ext cx="8253615" cy="8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>
              <a:tabLst>
                <a:tab pos="3689847" algn="l"/>
              </a:tabLst>
            </a:pP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191" dirty="0">
                <a:latin typeface="Arial"/>
                <a:cs typeface="Arial"/>
              </a:rPr>
              <a:t>ons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439" dirty="0">
                <a:latin typeface="Arial"/>
                <a:cs typeface="Arial"/>
              </a:rPr>
              <a:t>r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631" dirty="0">
                <a:latin typeface="Arial"/>
                <a:cs typeface="Arial"/>
              </a:rPr>
              <a:t>nt</a:t>
            </a:r>
            <a:r>
              <a:rPr sz="5300" dirty="0">
                <a:latin typeface="Arial"/>
                <a:cs typeface="Arial"/>
              </a:rPr>
              <a:t>	</a:t>
            </a:r>
            <a:r>
              <a:rPr sz="5300" spc="287" dirty="0">
                <a:latin typeface="Arial"/>
                <a:cs typeface="Arial"/>
              </a:rPr>
              <a:t>qu</a:t>
            </a:r>
            <a:r>
              <a:rPr sz="5300" spc="282" dirty="0">
                <a:latin typeface="Arial"/>
                <a:cs typeface="Arial"/>
              </a:rPr>
              <a:t>a</a:t>
            </a:r>
            <a:r>
              <a:rPr sz="5300" spc="292" dirty="0">
                <a:latin typeface="Arial"/>
                <a:cs typeface="Arial"/>
              </a:rPr>
              <a:t>li</a:t>
            </a:r>
            <a:r>
              <a:rPr sz="5300" spc="459" dirty="0">
                <a:latin typeface="Arial"/>
                <a:cs typeface="Arial"/>
              </a:rPr>
              <a:t>f</a:t>
            </a:r>
            <a:r>
              <a:rPr sz="5300" spc="377" dirty="0">
                <a:latin typeface="Arial"/>
                <a:cs typeface="Arial"/>
              </a:rPr>
              <a:t>i</a:t>
            </a:r>
            <a:r>
              <a:rPr sz="5300" spc="292" dirty="0">
                <a:latin typeface="Arial"/>
                <a:cs typeface="Arial"/>
              </a:rPr>
              <a:t>c</a:t>
            </a:r>
            <a:r>
              <a:rPr sz="5300" spc="166" dirty="0">
                <a:latin typeface="Arial"/>
                <a:cs typeface="Arial"/>
              </a:rPr>
              <a:t>a</a:t>
            </a:r>
            <a:r>
              <a:rPr sz="5300" spc="893" dirty="0">
                <a:latin typeface="Arial"/>
                <a:cs typeface="Arial"/>
              </a:rPr>
              <a:t>t</a:t>
            </a:r>
            <a:r>
              <a:rPr sz="5300" spc="292" dirty="0">
                <a:latin typeface="Arial"/>
                <a:cs typeface="Arial"/>
              </a:rPr>
              <a:t>i</a:t>
            </a:r>
            <a:r>
              <a:rPr sz="5300" spc="191" dirty="0">
                <a:latin typeface="Arial"/>
                <a:cs typeface="Arial"/>
              </a:rPr>
              <a:t>ons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843" y="2649249"/>
            <a:ext cx="11669018" cy="5934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9"/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ni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08" dirty="0">
                <a:latin typeface="Arial"/>
                <a:cs typeface="Arial"/>
              </a:rPr>
              <a:t>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593" dirty="0">
                <a:latin typeface="Arial"/>
                <a:cs typeface="Arial"/>
              </a:rPr>
              <a:t>f</a:t>
            </a:r>
            <a:r>
              <a:rPr sz="2600" i="1" spc="-415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421"/>
              </a:spcBef>
            </a:pP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203" dirty="0">
                <a:latin typeface="Arial"/>
                <a:cs typeface="Arial"/>
              </a:rPr>
              <a:t>ubj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9" dirty="0">
                <a:latin typeface="Arial"/>
                <a:cs typeface="Arial"/>
              </a:rPr>
              <a:t>,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3400">
              <a:latin typeface="Times New Roman"/>
              <a:cs typeface="Times New Roman"/>
            </a:endParaRPr>
          </a:p>
          <a:p>
            <a:pPr marL="16209"/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39" dirty="0">
                <a:latin typeface="Arial"/>
                <a:cs typeface="Arial"/>
              </a:rPr>
              <a:t>t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74" dirty="0">
                <a:latin typeface="Arial"/>
                <a:cs typeface="Arial"/>
              </a:rPr>
              <a:t>b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59" dirty="0">
                <a:latin typeface="Arial"/>
                <a:cs typeface="Arial"/>
              </a:rPr>
              <a:t>gi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46" dirty="0">
                <a:latin typeface="Arial"/>
                <a:cs typeface="Arial"/>
              </a:rPr>
              <a:t> </a:t>
            </a:r>
            <a:r>
              <a:rPr sz="2600" spc="530" dirty="0">
                <a:latin typeface="Lucida Sans Unicode"/>
                <a:cs typeface="Lucida Sans Unicode"/>
              </a:rPr>
              <a:t>{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-198" dirty="0">
                <a:latin typeface="Lucida Sans Unicode"/>
                <a:cs typeface="Lucida Sans Unicode"/>
              </a:rPr>
              <a:t>|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i="1" spc="357" dirty="0">
                <a:latin typeface="Arial"/>
                <a:cs typeface="Arial"/>
              </a:rPr>
              <a:t>i</a:t>
            </a:r>
            <a:r>
              <a:rPr sz="2600" spc="530" dirty="0">
                <a:latin typeface="Lucida Sans Unicode"/>
                <a:cs typeface="Lucida Sans Unicode"/>
              </a:rPr>
              <a:t>}</a:t>
            </a:r>
            <a:endParaRPr sz="2600">
              <a:latin typeface="Lucida Sans Unicode"/>
              <a:cs typeface="Lucida Sans Unicode"/>
            </a:endParaRPr>
          </a:p>
          <a:p>
            <a:pPr>
              <a:spcBef>
                <a:spcPts val="71"/>
              </a:spcBef>
            </a:pPr>
            <a:endParaRPr sz="3600">
              <a:latin typeface="Times New Roman"/>
              <a:cs typeface="Times New Roman"/>
            </a:endParaRPr>
          </a:p>
          <a:p>
            <a:pPr marL="16209"/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191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59" dirty="0">
                <a:latin typeface="Arial"/>
                <a:cs typeface="Arial"/>
              </a:rPr>
              <a:t>ol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95" dirty="0">
                <a:latin typeface="Arial"/>
                <a:cs typeface="Arial"/>
              </a:rPr>
              <a:t>o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91" dirty="0">
                <a:latin typeface="Arial"/>
                <a:cs typeface="Arial"/>
              </a:rPr>
              <a:t>ng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72" dirty="0">
                <a:latin typeface="Arial"/>
                <a:cs typeface="Arial"/>
              </a:rPr>
              <a:t>ddi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66" dirty="0">
                <a:latin typeface="Arial"/>
                <a:cs typeface="Arial"/>
              </a:rPr>
              <a:t>on</a:t>
            </a:r>
            <a:r>
              <a:rPr sz="2600" spc="159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ondi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72" dirty="0">
                <a:latin typeface="Arial"/>
                <a:cs typeface="Arial"/>
              </a:rPr>
              <a:t>unc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15" dirty="0">
                <a:latin typeface="Arial"/>
                <a:cs typeface="Arial"/>
              </a:rPr>
              <a:t>ons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endParaRPr sz="3100" baseline="-13468">
              <a:latin typeface="Arial"/>
              <a:cs typeface="Arial"/>
            </a:endParaRPr>
          </a:p>
          <a:p>
            <a:pPr marL="16209">
              <a:spcBef>
                <a:spcPts val="575"/>
              </a:spcBef>
            </a:pP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connec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9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83" dirty="0">
                <a:latin typeface="Arial"/>
                <a:cs typeface="Arial"/>
              </a:rPr>
              <a:t>(</a:t>
            </a:r>
            <a:r>
              <a:rPr sz="2600" i="1" spc="357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-331" dirty="0">
                <a:latin typeface="Lucida Sans Unicode"/>
                <a:cs typeface="Lucida Sans Unicode"/>
              </a:rPr>
              <a:t>⇔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357" dirty="0">
                <a:latin typeface="Arial"/>
                <a:cs typeface="Arial"/>
              </a:rPr>
              <a:t>ii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85" dirty="0">
                <a:latin typeface="Arial"/>
                <a:cs typeface="Arial"/>
              </a:rPr>
              <a:t>n</a:t>
            </a:r>
            <a:r>
              <a:rPr sz="2600" spc="191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357" dirty="0">
                <a:latin typeface="Arial"/>
                <a:cs typeface="Arial"/>
              </a:rPr>
              <a:t>ii</a:t>
            </a:r>
            <a:r>
              <a:rPr sz="2600" i="1" spc="351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346" dirty="0">
                <a:latin typeface="Lucida Sans Unicode"/>
                <a:cs typeface="Lucida Sans Unicode"/>
              </a:rPr>
              <a:t>⇒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i="1" spc="357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9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43"/>
              </a:spcBef>
            </a:pPr>
            <a:endParaRPr sz="3400">
              <a:latin typeface="Times New Roman"/>
              <a:cs typeface="Times New Roman"/>
            </a:endParaRPr>
          </a:p>
          <a:p>
            <a:pPr marL="578513" indent="-562311">
              <a:buFont typeface="Arial"/>
              <a:buAutoNum type="romanLcParenBoth"/>
              <a:tabLst>
                <a:tab pos="579323" algn="l"/>
              </a:tabLst>
            </a:pP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8" dirty="0">
                <a:latin typeface="Arial"/>
                <a:cs typeface="Arial"/>
              </a:rPr>
              <a:t> </a:t>
            </a:r>
            <a:r>
              <a:rPr sz="2600" i="1" spc="121" dirty="0">
                <a:latin typeface="Arial"/>
                <a:cs typeface="Arial"/>
              </a:rPr>
              <a:t>w </a:t>
            </a:r>
            <a:r>
              <a:rPr sz="2600" spc="-198" dirty="0">
                <a:latin typeface="Lucida Sans Unicode"/>
                <a:cs typeface="Lucida Sans Unicode"/>
              </a:rPr>
              <a:t>∈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≤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694378" indent="-678175">
              <a:spcBef>
                <a:spcPts val="421"/>
              </a:spcBef>
              <a:buFont typeface="Arial"/>
              <a:buAutoNum type="romanLcParenBoth"/>
              <a:tabLst>
                <a:tab pos="695190" algn="l"/>
              </a:tabLst>
            </a:pP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02" dirty="0">
                <a:latin typeface="Arial"/>
                <a:cs typeface="Arial"/>
              </a:rPr>
              <a:t>o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72" dirty="0">
                <a:latin typeface="Arial"/>
                <a:cs typeface="Arial"/>
              </a:rPr>
              <a:t>nonz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8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2600" i="1" spc="51" dirty="0">
                <a:latin typeface="Arial"/>
                <a:cs typeface="Arial"/>
              </a:rPr>
              <a:t> </a:t>
            </a:r>
            <a:r>
              <a:rPr sz="2600" spc="-198" dirty="0">
                <a:latin typeface="Lucida Sans Unicode"/>
                <a:cs typeface="Lucida Sans Unicode"/>
              </a:rPr>
              <a:t>∈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185" dirty="0">
                <a:latin typeface="Arial"/>
                <a:cs typeface="Arial"/>
              </a:rPr>
              <a:t>[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i="1" spc="46" dirty="0">
                <a:latin typeface="Arial"/>
                <a:cs typeface="Arial"/>
              </a:rPr>
              <a:t>,</a:t>
            </a:r>
            <a:r>
              <a:rPr sz="2600" i="1" spc="-249" dirty="0">
                <a:latin typeface="Arial"/>
                <a:cs typeface="Arial"/>
              </a:rPr>
              <a:t> </a:t>
            </a:r>
            <a:r>
              <a:rPr sz="2600" spc="287" dirty="0">
                <a:latin typeface="Arial"/>
                <a:cs typeface="Arial"/>
              </a:rPr>
              <a:t>1)</a:t>
            </a:r>
            <a:r>
              <a:rPr sz="3100" i="1" spc="154" baseline="23569" dirty="0">
                <a:latin typeface="Arial"/>
                <a:cs typeface="Arial"/>
              </a:rPr>
              <a:t>k</a:t>
            </a:r>
            <a:r>
              <a:rPr sz="3100" i="1" baseline="23569" dirty="0">
                <a:latin typeface="Arial"/>
                <a:cs typeface="Arial"/>
              </a:rPr>
              <a:t> </a:t>
            </a:r>
            <a:r>
              <a:rPr sz="3100" i="1" spc="9" baseline="23569" dirty="0">
                <a:latin typeface="Arial"/>
                <a:cs typeface="Arial"/>
              </a:rPr>
              <a:t> </a:t>
            </a:r>
            <a:r>
              <a:rPr sz="2600" spc="-166" dirty="0">
                <a:latin typeface="Lucida Sans Unicode"/>
                <a:cs typeface="Lucida Sans Unicode"/>
              </a:rPr>
              <a:t>∃</a:t>
            </a:r>
            <a:r>
              <a:rPr sz="2600" i="1" spc="121" dirty="0">
                <a:latin typeface="Arial"/>
                <a:cs typeface="Arial"/>
              </a:rPr>
              <a:t>w </a:t>
            </a:r>
            <a:r>
              <a:rPr sz="2600" spc="-198" dirty="0">
                <a:latin typeface="Lucida Sans Unicode"/>
                <a:cs typeface="Lucida Sans Unicode"/>
              </a:rPr>
              <a:t>∈</a:t>
            </a:r>
            <a:r>
              <a:rPr sz="2600" spc="-46" dirty="0">
                <a:latin typeface="Lucida Sans Unicode"/>
                <a:cs typeface="Lucida Sans Unicode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i="1" spc="292" dirty="0">
                <a:latin typeface="Arial"/>
                <a:cs typeface="Arial"/>
              </a:rPr>
              <a:t>α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526" baseline="-13468" dirty="0">
                <a:latin typeface="Arial"/>
                <a:cs typeface="Arial"/>
              </a:rPr>
              <a:t>i</a:t>
            </a:r>
            <a:r>
              <a:rPr sz="2600" spc="395" dirty="0">
                <a:latin typeface="Arial"/>
                <a:cs typeface="Arial"/>
              </a:rPr>
              <a:t>(</a:t>
            </a:r>
            <a:r>
              <a:rPr sz="2600" spc="115" dirty="0">
                <a:latin typeface="Bookman Old Style"/>
                <a:cs typeface="Bookman Old Style"/>
              </a:rPr>
              <a:t>w</a:t>
            </a:r>
            <a:r>
              <a:rPr sz="2600" spc="395" dirty="0">
                <a:latin typeface="Arial"/>
                <a:cs typeface="Arial"/>
              </a:rPr>
              <a:t>)</a:t>
            </a:r>
            <a:r>
              <a:rPr sz="2600" spc="57" dirty="0">
                <a:latin typeface="Arial"/>
                <a:cs typeface="Arial"/>
              </a:rPr>
              <a:t> </a:t>
            </a:r>
            <a:r>
              <a:rPr sz="2600" spc="1003" dirty="0">
                <a:latin typeface="Arial"/>
                <a:cs typeface="Arial"/>
              </a:rPr>
              <a:t>=</a:t>
            </a:r>
            <a:r>
              <a:rPr sz="2600" spc="51" dirty="0">
                <a:latin typeface="Arial"/>
                <a:cs typeface="Arial"/>
              </a:rPr>
              <a:t> </a:t>
            </a:r>
            <a:r>
              <a:rPr sz="2600" spc="191" dirty="0">
                <a:latin typeface="Arial"/>
                <a:cs typeface="Arial"/>
              </a:rPr>
              <a:t>0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734" dirty="0">
                <a:latin typeface="Lucida Sans Unicode"/>
                <a:cs typeface="Lucida Sans Unicode"/>
              </a:rPr>
              <a:t>∀</a:t>
            </a:r>
            <a:r>
              <a:rPr sz="2600" i="1" spc="357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  <a:p>
            <a:pPr marL="803761" indent="-787556">
              <a:spcBef>
                <a:spcPts val="549"/>
              </a:spcBef>
              <a:buFont typeface="Arial"/>
              <a:buAutoNum type="romanLcParenBoth"/>
              <a:tabLst>
                <a:tab pos="804571" algn="l"/>
              </a:tabLst>
            </a:pP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95" dirty="0">
                <a:latin typeface="Arial"/>
                <a:cs typeface="Arial"/>
              </a:rPr>
              <a:t>he</a:t>
            </a:r>
            <a:r>
              <a:rPr sz="2600" spc="306" dirty="0">
                <a:latin typeface="Arial"/>
                <a:cs typeface="Arial"/>
              </a:rPr>
              <a:t> </a:t>
            </a:r>
            <a:r>
              <a:rPr sz="2600" spc="267" dirty="0">
                <a:latin typeface="Arial"/>
                <a:cs typeface="Arial"/>
              </a:rPr>
              <a:t>f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59" dirty="0">
                <a:latin typeface="Arial"/>
                <a:cs typeface="Arial"/>
              </a:rPr>
              <a:t>bl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59" dirty="0">
                <a:latin typeface="Arial"/>
                <a:cs typeface="Arial"/>
              </a:rPr>
              <a:t>gi</a:t>
            </a:r>
            <a:r>
              <a:rPr sz="2600" spc="191" dirty="0">
                <a:latin typeface="Arial"/>
                <a:cs typeface="Arial"/>
              </a:rPr>
              <a:t>on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331" dirty="0">
                <a:latin typeface="Arial"/>
                <a:cs typeface="Arial"/>
              </a:rPr>
              <a:t>on</a:t>
            </a:r>
            <a:r>
              <a:rPr sz="2600" spc="159" dirty="0">
                <a:latin typeface="Arial"/>
                <a:cs typeface="Arial"/>
              </a:rPr>
              <a:t>t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77" dirty="0">
                <a:latin typeface="Arial"/>
                <a:cs typeface="Arial"/>
              </a:rPr>
              <a:t>ns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351" dirty="0">
                <a:latin typeface="Arial"/>
                <a:cs typeface="Arial"/>
              </a:rPr>
              <a:t>t</a:t>
            </a:r>
            <a:r>
              <a:rPr sz="2600" spc="203" dirty="0">
                <a:latin typeface="Arial"/>
                <a:cs typeface="Arial"/>
              </a:rPr>
              <a:t>w</a:t>
            </a:r>
            <a:r>
              <a:rPr sz="2600" spc="191" dirty="0">
                <a:latin typeface="Arial"/>
                <a:cs typeface="Arial"/>
              </a:rPr>
              <a:t>o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159" dirty="0">
                <a:latin typeface="Arial"/>
                <a:cs typeface="Arial"/>
              </a:rPr>
              <a:t>di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66" dirty="0">
                <a:latin typeface="Arial"/>
                <a:cs typeface="Arial"/>
              </a:rPr>
              <a:t>nc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spc="300" dirty="0">
                <a:latin typeface="Arial"/>
                <a:cs typeface="Arial"/>
              </a:rPr>
              <a:t> 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364" dirty="0">
                <a:latin typeface="Arial"/>
                <a:cs typeface="Arial"/>
              </a:rPr>
              <a:t>m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428" dirty="0">
                <a:latin typeface="Arial"/>
                <a:cs typeface="Arial"/>
              </a:rPr>
              <a:t>n</a:t>
            </a:r>
            <a:r>
              <a:rPr sz="2600" spc="203" dirty="0">
                <a:latin typeface="Arial"/>
                <a:cs typeface="Arial"/>
              </a:rPr>
              <a:t>t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79" dirty="0">
                <a:latin typeface="Arial"/>
                <a:cs typeface="Arial"/>
              </a:rPr>
              <a:t>,</a:t>
            </a:r>
            <a:r>
              <a:rPr sz="2600" spc="313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91" dirty="0">
                <a:latin typeface="Arial"/>
                <a:cs typeface="Arial"/>
              </a:rPr>
              <a:t>nd</a:t>
            </a:r>
            <a:endParaRPr sz="2600">
              <a:latin typeface="Arial"/>
              <a:cs typeface="Arial"/>
            </a:endParaRPr>
          </a:p>
          <a:p>
            <a:pPr marL="16209">
              <a:spcBef>
                <a:spcPts val="575"/>
              </a:spcBef>
              <a:tabLst>
                <a:tab pos="9572212" algn="l"/>
              </a:tabLst>
            </a:pPr>
            <a:r>
              <a:rPr sz="2600" spc="-166" dirty="0">
                <a:latin typeface="Lucida Sans Unicode"/>
                <a:cs typeface="Lucida Sans Unicode"/>
              </a:rPr>
              <a:t>∃</a:t>
            </a:r>
            <a:r>
              <a:rPr sz="2600" i="1" spc="121" dirty="0">
                <a:latin typeface="Arial"/>
                <a:cs typeface="Arial"/>
              </a:rPr>
              <a:t>w </a:t>
            </a:r>
            <a:r>
              <a:rPr sz="2600" spc="-198" dirty="0">
                <a:latin typeface="Lucida Sans Unicode"/>
                <a:cs typeface="Lucida Sans Unicode"/>
              </a:rPr>
              <a:t>∈</a:t>
            </a:r>
            <a:r>
              <a:rPr sz="2600" spc="-38" dirty="0">
                <a:latin typeface="Lucida Sans Unicode"/>
                <a:cs typeface="Lucida Sans Unicode"/>
              </a:rPr>
              <a:t> </a:t>
            </a:r>
            <a:r>
              <a:rPr sz="2600" spc="791" dirty="0">
                <a:latin typeface="Arial"/>
                <a:cs typeface="Arial"/>
              </a:rPr>
              <a:t>Υ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166" dirty="0">
                <a:latin typeface="Arial"/>
                <a:cs typeface="Arial"/>
              </a:rPr>
              <a:t>uc</a:t>
            </a:r>
            <a:r>
              <a:rPr sz="2600" spc="191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45" dirty="0">
                <a:latin typeface="Arial"/>
                <a:cs typeface="Arial"/>
              </a:rPr>
              <a:t>h</a:t>
            </a:r>
            <a:r>
              <a:rPr sz="2600" spc="139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139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i="1" spc="-115" dirty="0">
                <a:latin typeface="Arial"/>
                <a:cs typeface="Arial"/>
              </a:rPr>
              <a:t>g</a:t>
            </a:r>
            <a:r>
              <a:rPr sz="3100" i="1" spc="430" baseline="-13468" dirty="0">
                <a:latin typeface="Arial"/>
                <a:cs typeface="Arial"/>
              </a:rPr>
              <a:t>i</a:t>
            </a:r>
            <a:r>
              <a:rPr sz="3100" i="1" baseline="-13468" dirty="0">
                <a:latin typeface="Arial"/>
                <a:cs typeface="Arial"/>
              </a:rPr>
              <a:t> </a:t>
            </a:r>
            <a:r>
              <a:rPr sz="3100" i="1" spc="-77" baseline="-13468" dirty="0">
                <a:latin typeface="Arial"/>
                <a:cs typeface="Arial"/>
              </a:rPr>
              <a:t> 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6" dirty="0">
                <a:latin typeface="Arial"/>
                <a:cs typeface="Arial"/>
              </a:rPr>
              <a:t>a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-38" dirty="0">
                <a:latin typeface="Arial"/>
                <a:cs typeface="Arial"/>
              </a:rPr>
              <a:t>s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39" dirty="0">
                <a:latin typeface="Arial"/>
                <a:cs typeface="Arial"/>
              </a:rPr>
              <a:t>i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39" dirty="0">
                <a:latin typeface="Arial"/>
                <a:cs typeface="Arial"/>
              </a:rPr>
              <a:t>l</a:t>
            </a:r>
            <a:r>
              <a:rPr sz="2600" spc="14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31" dirty="0">
                <a:latin typeface="Arial"/>
                <a:cs typeface="Arial"/>
              </a:rPr>
              <a:t> </a:t>
            </a:r>
            <a:r>
              <a:rPr sz="2600" spc="145" dirty="0">
                <a:latin typeface="Arial"/>
                <a:cs typeface="Arial"/>
              </a:rPr>
              <a:t>c</a:t>
            </a:r>
            <a:r>
              <a:rPr sz="2600" spc="172" dirty="0">
                <a:latin typeface="Arial"/>
                <a:cs typeface="Arial"/>
              </a:rPr>
              <a:t>onv</a:t>
            </a:r>
            <a:r>
              <a:rPr sz="2600" spc="13" dirty="0">
                <a:latin typeface="Arial"/>
                <a:cs typeface="Arial"/>
              </a:rPr>
              <a:t>e</a:t>
            </a:r>
            <a:r>
              <a:rPr sz="2600" spc="14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24" dirty="0">
                <a:latin typeface="Arial"/>
                <a:cs typeface="Arial"/>
              </a:rPr>
              <a:t> </a:t>
            </a:r>
            <a:r>
              <a:rPr sz="2600" spc="90" dirty="0">
                <a:latin typeface="Arial"/>
                <a:cs typeface="Arial"/>
              </a:rPr>
              <a:t>a</a:t>
            </a:r>
            <a:r>
              <a:rPr sz="2600" spc="439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346" dirty="0">
                <a:latin typeface="Arial"/>
                <a:cs typeface="Arial"/>
              </a:rPr>
              <a:t> </a:t>
            </a:r>
            <a:r>
              <a:rPr sz="2600" i="1" spc="121" dirty="0">
                <a:latin typeface="Arial"/>
                <a:cs typeface="Arial"/>
              </a:rPr>
              <a:t>w</a:t>
            </a:r>
            <a:r>
              <a:rPr sz="2600" i="1" dirty="0">
                <a:latin typeface="Arial"/>
                <a:cs typeface="Arial"/>
              </a:rPr>
              <a:t> </a:t>
            </a:r>
            <a:r>
              <a:rPr sz="2600" i="1" spc="-260" dirty="0">
                <a:latin typeface="Arial"/>
                <a:cs typeface="Arial"/>
              </a:rPr>
              <a:t> </a:t>
            </a:r>
            <a:r>
              <a:rPr sz="2600" spc="292" dirty="0">
                <a:latin typeface="Arial"/>
                <a:cs typeface="Arial"/>
              </a:rPr>
              <a:t>w</a:t>
            </a:r>
            <a:r>
              <a:rPr sz="2600" spc="172" dirty="0">
                <a:latin typeface="Arial"/>
                <a:cs typeface="Arial"/>
              </a:rPr>
              <a:t>.</a:t>
            </a:r>
            <a:r>
              <a:rPr sz="2600" spc="223" dirty="0">
                <a:latin typeface="Arial"/>
                <a:cs typeface="Arial"/>
              </a:rPr>
              <a:t>r</a:t>
            </a:r>
            <a:r>
              <a:rPr sz="2600" spc="172" dirty="0">
                <a:latin typeface="Arial"/>
                <a:cs typeface="Arial"/>
              </a:rPr>
              <a:t>.</a:t>
            </a:r>
            <a:r>
              <a:rPr sz="2600" spc="434" dirty="0">
                <a:latin typeface="Arial"/>
                <a:cs typeface="Arial"/>
              </a:rPr>
              <a:t>t</a:t>
            </a:r>
            <a:r>
              <a:rPr sz="2600" spc="179" dirty="0">
                <a:latin typeface="Arial"/>
                <a:cs typeface="Arial"/>
              </a:rPr>
              <a:t>.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791" dirty="0">
                <a:latin typeface="Arial"/>
                <a:cs typeface="Arial"/>
              </a:rPr>
              <a:t>Υ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37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Theoretical Justification for Maximum Margins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787" y="2167467"/>
            <a:ext cx="11704320" cy="7152640"/>
          </a:xfrm>
        </p:spPr>
        <p:txBody>
          <a:bodyPr/>
          <a:lstStyle/>
          <a:p>
            <a:r>
              <a:rPr lang="en-US" altLang="en-US"/>
              <a:t>Vapnik has proved the following:</a:t>
            </a:r>
          </a:p>
          <a:p>
            <a:pPr>
              <a:buFontTx/>
              <a:buNone/>
            </a:pPr>
            <a:r>
              <a:rPr lang="en-US" altLang="en-US" i="1"/>
              <a:t>	The class of optimal linear separators has VC dimension h bounded from above as </a:t>
            </a:r>
          </a:p>
          <a:p>
            <a:pPr>
              <a:buFontTx/>
              <a:buNone/>
            </a:pPr>
            <a:endParaRPr lang="en-US" altLang="en-US" i="1"/>
          </a:p>
          <a:p>
            <a:pPr>
              <a:buFontTx/>
              <a:buNone/>
            </a:pPr>
            <a:r>
              <a:rPr lang="en-US" altLang="en-US" i="1"/>
              <a:t>	where </a:t>
            </a:r>
            <a:r>
              <a:rPr lang="el-GR" altLang="en-US" i="1">
                <a:cs typeface="Times New Roman" pitchFamily="18" charset="0"/>
              </a:rPr>
              <a:t>ρ</a:t>
            </a:r>
            <a:r>
              <a:rPr lang="en-US" altLang="en-US" i="1">
                <a:cs typeface="Times New Roman" pitchFamily="18" charset="0"/>
              </a:rPr>
              <a:t> is the margin, D is the diameter of the smallest sphere that can enclose all of the training examples, and m</a:t>
            </a:r>
            <a:r>
              <a:rPr lang="en-US" altLang="en-US" i="1" baseline="-25000">
                <a:cs typeface="Times New Roman" pitchFamily="18" charset="0"/>
              </a:rPr>
              <a:t>0</a:t>
            </a:r>
            <a:r>
              <a:rPr lang="en-US" altLang="en-US" baseline="-25000">
                <a:cs typeface="Times New Roman" pitchFamily="18" charset="0"/>
              </a:rPr>
              <a:t> </a:t>
            </a:r>
            <a:r>
              <a:rPr lang="en-US" altLang="en-US" i="1">
                <a:cs typeface="Times New Roman" pitchFamily="18" charset="0"/>
              </a:rPr>
              <a:t>is the dimensionality.</a:t>
            </a:r>
          </a:p>
          <a:p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Intuitively, this implies that regardless of dimensionality </a:t>
            </a:r>
            <a:r>
              <a:rPr lang="en-US" altLang="en-US" i="1">
                <a:cs typeface="Times New Roman" pitchFamily="18" charset="0"/>
              </a:rPr>
              <a:t>m</a:t>
            </a:r>
            <a:r>
              <a:rPr lang="en-US" altLang="en-US" i="1" baseline="-25000">
                <a:cs typeface="Times New Roman" pitchFamily="18" charset="0"/>
              </a:rPr>
              <a:t>0 </a:t>
            </a:r>
            <a:r>
              <a:rPr lang="en-US" altLang="en-US">
                <a:cs typeface="Times New Roman" pitchFamily="18" charset="0"/>
              </a:rPr>
              <a:t>we can minimize the VC dimension by maximizing the margin </a:t>
            </a:r>
            <a:r>
              <a:rPr lang="el-GR" altLang="en-US" i="1">
                <a:cs typeface="Times New Roman" pitchFamily="18" charset="0"/>
              </a:rPr>
              <a:t>ρ</a:t>
            </a:r>
            <a:r>
              <a:rPr lang="en-US" altLang="en-US" i="1">
                <a:cs typeface="Times New Roman" pitchFamily="18" charset="0"/>
              </a:rPr>
              <a:t>.</a:t>
            </a:r>
          </a:p>
          <a:p>
            <a:endParaRPr lang="en-US" altLang="en-US" i="1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Thus, complexity of the classifier is kept small regardless of dimensionality.</a:t>
            </a:r>
          </a:p>
          <a:p>
            <a:endParaRPr lang="en-US" altLang="en-US" i="1">
              <a:cs typeface="Times New Roman" pitchFamily="18" charset="0"/>
            </a:endParaRPr>
          </a:p>
          <a:p>
            <a:endParaRPr lang="el-GR" altLang="en-US" i="1">
              <a:cs typeface="Times New Roman" pitchFamily="18" charset="0"/>
            </a:endParaRP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4474915" y="3201529"/>
          <a:ext cx="3199272" cy="114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1422360" imgH="507960" progId="Equation.3">
                  <p:embed/>
                </p:oleObj>
              </mc:Choice>
              <mc:Fallback>
                <p:oleObj name="Equation" r:id="rId3" imgW="1422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915" y="3201529"/>
                        <a:ext cx="3199272" cy="1142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5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 Margin Classification 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if the training set is not linearly separable?</a:t>
            </a:r>
            <a:endParaRPr lang="en-US" altLang="en-US" i="1"/>
          </a:p>
          <a:p>
            <a:r>
              <a:rPr lang="en-US" altLang="en-US" i="1"/>
              <a:t>Slack variables</a:t>
            </a:r>
            <a:r>
              <a:rPr lang="en-US" altLang="en-US"/>
              <a:t> </a:t>
            </a:r>
            <a:r>
              <a:rPr lang="el-GR" altLang="en-US" i="1">
                <a:cs typeface="Times New Roman" pitchFamily="18" charset="0"/>
              </a:rPr>
              <a:t>ξ</a:t>
            </a:r>
            <a:r>
              <a:rPr lang="en-US" altLang="en-US" i="1" baseline="-25000">
                <a:cs typeface="Times New Roman" pitchFamily="18" charset="0"/>
              </a:rPr>
              <a:t>i</a:t>
            </a:r>
            <a:r>
              <a:rPr lang="en-US" altLang="en-US">
                <a:cs typeface="Times New Roman" pitchFamily="18" charset="0"/>
              </a:rPr>
              <a:t> </a:t>
            </a:r>
            <a:r>
              <a:rPr lang="en-US" altLang="en-US"/>
              <a:t>can be added to allow misclassification of difficult or noisy examples, resulting margin called </a:t>
            </a:r>
            <a:r>
              <a:rPr lang="en-US" altLang="en-US" i="1"/>
              <a:t>soft</a:t>
            </a:r>
            <a:r>
              <a:rPr lang="en-US" altLang="en-US"/>
              <a:t>.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 flipV="1">
            <a:off x="3598898" y="3964658"/>
            <a:ext cx="0" cy="43259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V="1">
            <a:off x="3406987" y="8125743"/>
            <a:ext cx="580474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5077743" y="503936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>
            <a:off x="4260427" y="554736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0" name="AutoShape 8"/>
          <p:cNvSpPr>
            <a:spLocks noChangeArrowheads="1"/>
          </p:cNvSpPr>
          <p:nvPr/>
        </p:nvSpPr>
        <p:spPr bwMode="auto">
          <a:xfrm>
            <a:off x="4477174" y="632403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1" name="AutoShape 9"/>
          <p:cNvSpPr>
            <a:spLocks noChangeArrowheads="1"/>
          </p:cNvSpPr>
          <p:nvPr/>
        </p:nvSpPr>
        <p:spPr bwMode="auto">
          <a:xfrm>
            <a:off x="3935307" y="697427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2" name="AutoShape 10"/>
          <p:cNvSpPr>
            <a:spLocks noChangeArrowheads="1"/>
          </p:cNvSpPr>
          <p:nvPr/>
        </p:nvSpPr>
        <p:spPr bwMode="auto">
          <a:xfrm>
            <a:off x="4693920" y="469843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3935307" y="599891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4" name="AutoShape 12"/>
          <p:cNvSpPr>
            <a:spLocks noChangeArrowheads="1"/>
          </p:cNvSpPr>
          <p:nvPr/>
        </p:nvSpPr>
        <p:spPr bwMode="auto">
          <a:xfrm>
            <a:off x="4152054" y="62156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5" name="AutoShape 13"/>
          <p:cNvSpPr>
            <a:spLocks noChangeArrowheads="1"/>
          </p:cNvSpPr>
          <p:nvPr/>
        </p:nvSpPr>
        <p:spPr bwMode="auto">
          <a:xfrm>
            <a:off x="5235787" y="56737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6" name="AutoShape 14"/>
          <p:cNvSpPr>
            <a:spLocks noChangeArrowheads="1"/>
          </p:cNvSpPr>
          <p:nvPr/>
        </p:nvSpPr>
        <p:spPr bwMode="auto">
          <a:xfrm>
            <a:off x="6518205" y="565573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5994400" y="697427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7403254" y="697427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29" name="AutoShape 17"/>
          <p:cNvSpPr>
            <a:spLocks noChangeArrowheads="1"/>
          </p:cNvSpPr>
          <p:nvPr/>
        </p:nvSpPr>
        <p:spPr bwMode="auto">
          <a:xfrm>
            <a:off x="5542845" y="7714827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0" name="AutoShape 18"/>
          <p:cNvSpPr>
            <a:spLocks noChangeArrowheads="1"/>
          </p:cNvSpPr>
          <p:nvPr/>
        </p:nvSpPr>
        <p:spPr bwMode="auto">
          <a:xfrm>
            <a:off x="6427894" y="610728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1" name="AutoShape 19"/>
          <p:cNvSpPr>
            <a:spLocks noChangeArrowheads="1"/>
          </p:cNvSpPr>
          <p:nvPr/>
        </p:nvSpPr>
        <p:spPr bwMode="auto">
          <a:xfrm>
            <a:off x="5619609" y="6809458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2" name="AutoShape 20"/>
          <p:cNvSpPr>
            <a:spLocks noChangeArrowheads="1"/>
          </p:cNvSpPr>
          <p:nvPr/>
        </p:nvSpPr>
        <p:spPr bwMode="auto">
          <a:xfrm>
            <a:off x="6536267" y="7299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3" name="AutoShape 21"/>
          <p:cNvSpPr>
            <a:spLocks noChangeArrowheads="1"/>
          </p:cNvSpPr>
          <p:nvPr/>
        </p:nvSpPr>
        <p:spPr bwMode="auto">
          <a:xfrm>
            <a:off x="7511627" y="599891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4" name="AutoShape 22"/>
          <p:cNvSpPr>
            <a:spLocks noChangeArrowheads="1"/>
          </p:cNvSpPr>
          <p:nvPr/>
        </p:nvSpPr>
        <p:spPr bwMode="auto">
          <a:xfrm>
            <a:off x="5357707" y="384725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5" name="AutoShape 23"/>
          <p:cNvSpPr>
            <a:spLocks noChangeArrowheads="1"/>
          </p:cNvSpPr>
          <p:nvPr/>
        </p:nvSpPr>
        <p:spPr bwMode="auto">
          <a:xfrm>
            <a:off x="6224694" y="395562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6" name="AutoShape 24"/>
          <p:cNvSpPr>
            <a:spLocks noChangeArrowheads="1"/>
          </p:cNvSpPr>
          <p:nvPr/>
        </p:nvSpPr>
        <p:spPr bwMode="auto">
          <a:xfrm>
            <a:off x="7741920" y="503936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7" name="AutoShape 25"/>
          <p:cNvSpPr>
            <a:spLocks noChangeArrowheads="1"/>
          </p:cNvSpPr>
          <p:nvPr/>
        </p:nvSpPr>
        <p:spPr bwMode="auto">
          <a:xfrm>
            <a:off x="4630703" y="5671538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8" name="AutoShape 26"/>
          <p:cNvSpPr>
            <a:spLocks noChangeArrowheads="1"/>
          </p:cNvSpPr>
          <p:nvPr/>
        </p:nvSpPr>
        <p:spPr bwMode="auto">
          <a:xfrm>
            <a:off x="4233334" y="66762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39" name="AutoShape 27"/>
          <p:cNvSpPr>
            <a:spLocks noChangeArrowheads="1"/>
          </p:cNvSpPr>
          <p:nvPr/>
        </p:nvSpPr>
        <p:spPr bwMode="auto">
          <a:xfrm>
            <a:off x="7346809" y="5366738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 flipV="1">
            <a:off x="4260428" y="3847253"/>
            <a:ext cx="3048000" cy="410238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H="1" flipV="1">
            <a:off x="6159218" y="5418667"/>
            <a:ext cx="361244" cy="2619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2" name="Oval 30"/>
          <p:cNvSpPr>
            <a:spLocks noChangeArrowheads="1"/>
          </p:cNvSpPr>
          <p:nvPr/>
        </p:nvSpPr>
        <p:spPr bwMode="auto">
          <a:xfrm>
            <a:off x="5129671" y="5581233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43" name="Oval 31"/>
          <p:cNvSpPr>
            <a:spLocks noChangeArrowheads="1"/>
          </p:cNvSpPr>
          <p:nvPr/>
        </p:nvSpPr>
        <p:spPr bwMode="auto">
          <a:xfrm>
            <a:off x="5518009" y="6712381"/>
            <a:ext cx="325120" cy="311573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44" name="Oval 32"/>
          <p:cNvSpPr>
            <a:spLocks noChangeArrowheads="1"/>
          </p:cNvSpPr>
          <p:nvPr/>
        </p:nvSpPr>
        <p:spPr bwMode="auto">
          <a:xfrm>
            <a:off x="6418863" y="5556398"/>
            <a:ext cx="325120" cy="31157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45" name="Line 33"/>
          <p:cNvSpPr>
            <a:spLocks noChangeShapeType="1"/>
          </p:cNvSpPr>
          <p:nvPr/>
        </p:nvSpPr>
        <p:spPr bwMode="auto">
          <a:xfrm flipH="1" flipV="1">
            <a:off x="5271912" y="6576909"/>
            <a:ext cx="347698" cy="2483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6" name="Line 34"/>
          <p:cNvSpPr>
            <a:spLocks noChangeShapeType="1"/>
          </p:cNvSpPr>
          <p:nvPr/>
        </p:nvSpPr>
        <p:spPr bwMode="auto">
          <a:xfrm flipH="1" flipV="1">
            <a:off x="5346418" y="5777656"/>
            <a:ext cx="334151" cy="255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7" name="Line 35"/>
          <p:cNvSpPr>
            <a:spLocks noChangeShapeType="1"/>
          </p:cNvSpPr>
          <p:nvPr/>
        </p:nvSpPr>
        <p:spPr bwMode="auto">
          <a:xfrm flipV="1">
            <a:off x="4883580" y="4104640"/>
            <a:ext cx="2858347" cy="383145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8" name="Line 36"/>
          <p:cNvSpPr>
            <a:spLocks noChangeShapeType="1"/>
          </p:cNvSpPr>
          <p:nvPr/>
        </p:nvSpPr>
        <p:spPr bwMode="auto">
          <a:xfrm flipV="1">
            <a:off x="3962407" y="3589868"/>
            <a:ext cx="2939627" cy="393982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49" name="Line 37"/>
          <p:cNvSpPr>
            <a:spLocks noChangeShapeType="1"/>
          </p:cNvSpPr>
          <p:nvPr/>
        </p:nvSpPr>
        <p:spPr bwMode="auto">
          <a:xfrm flipH="1" flipV="1">
            <a:off x="6152447" y="4562969"/>
            <a:ext cx="1196622" cy="8286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50" name="Line 38"/>
          <p:cNvSpPr>
            <a:spLocks noChangeShapeType="1"/>
          </p:cNvSpPr>
          <p:nvPr/>
        </p:nvSpPr>
        <p:spPr bwMode="auto">
          <a:xfrm>
            <a:off x="4745855" y="5779911"/>
            <a:ext cx="1151467" cy="82183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18151" name="Text Box 39"/>
          <p:cNvSpPr txBox="1">
            <a:spLocks noChangeArrowheads="1"/>
          </p:cNvSpPr>
          <p:nvPr/>
        </p:nvSpPr>
        <p:spPr bwMode="auto">
          <a:xfrm>
            <a:off x="6811716" y="5125156"/>
            <a:ext cx="1002453" cy="5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 i="1">
                <a:cs typeface="Times New Roman" pitchFamily="18" charset="0"/>
              </a:rPr>
              <a:t>ξ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</a:p>
        </p:txBody>
      </p:sp>
      <p:sp>
        <p:nvSpPr>
          <p:cNvPr id="218152" name="Text Box 40"/>
          <p:cNvSpPr txBox="1">
            <a:spLocks noChangeArrowheads="1"/>
          </p:cNvSpPr>
          <p:nvPr/>
        </p:nvSpPr>
        <p:spPr bwMode="auto">
          <a:xfrm>
            <a:off x="4632960" y="5784429"/>
            <a:ext cx="1002453" cy="5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 i="1">
                <a:cs typeface="Times New Roman" pitchFamily="18" charset="0"/>
              </a:rPr>
              <a:t>ξ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</a:p>
        </p:txBody>
      </p:sp>
      <p:sp>
        <p:nvSpPr>
          <p:cNvPr id="218153" name="Oval 41"/>
          <p:cNvSpPr>
            <a:spLocks noChangeArrowheads="1"/>
          </p:cNvSpPr>
          <p:nvPr/>
        </p:nvSpPr>
        <p:spPr bwMode="auto">
          <a:xfrm>
            <a:off x="7242951" y="5274175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18154" name="Oval 42"/>
          <p:cNvSpPr>
            <a:spLocks noChangeArrowheads="1"/>
          </p:cNvSpPr>
          <p:nvPr/>
        </p:nvSpPr>
        <p:spPr bwMode="auto">
          <a:xfrm>
            <a:off x="4529102" y="5569945"/>
            <a:ext cx="325120" cy="311573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40" grpId="0" animBg="1"/>
      <p:bldP spid="218141" grpId="0" animBg="1"/>
      <p:bldP spid="218142" grpId="0" animBg="1"/>
      <p:bldP spid="218143" grpId="0" animBg="1"/>
      <p:bldP spid="218144" grpId="0" animBg="1"/>
      <p:bldP spid="218145" grpId="0" animBg="1"/>
      <p:bldP spid="218146" grpId="0" animBg="1"/>
      <p:bldP spid="218147" grpId="0" animBg="1"/>
      <p:bldP spid="218148" grpId="0" animBg="1"/>
      <p:bldP spid="218149" grpId="0" animBg="1"/>
      <p:bldP spid="218150" grpId="0" animBg="1"/>
      <p:bldP spid="218151" grpId="0"/>
      <p:bldP spid="218152" grpId="0"/>
      <p:bldP spid="218153" grpId="0" animBg="1"/>
      <p:bldP spid="2181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 Margin Classification Mathematically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old formulation: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Modified formulation incorporates slack variables: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Parameter </a:t>
            </a:r>
            <a:r>
              <a:rPr lang="en-US" altLang="en-US" i="1"/>
              <a:t>C</a:t>
            </a:r>
            <a:r>
              <a:rPr lang="en-US" altLang="en-US"/>
              <a:t> can be viewed as a way to control overfitting:  it “trades off” the relative importance of maximizing the margin and fitting the training data.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1544320" y="2740944"/>
            <a:ext cx="9157547" cy="1467556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/>
              <a:t>Find </a:t>
            </a:r>
            <a:r>
              <a:rPr lang="en-US" altLang="en-US" sz="2800" b="1"/>
              <a:t>w</a:t>
            </a:r>
            <a:r>
              <a:rPr lang="en-US" altLang="en-US" sz="2800"/>
              <a:t> and b such that</a:t>
            </a:r>
          </a:p>
          <a:p>
            <a:pPr>
              <a:spcBef>
                <a:spcPct val="0"/>
              </a:spcBef>
            </a:pPr>
            <a:r>
              <a:rPr lang="el-GR" altLang="en-US" sz="2800" b="1">
                <a:cs typeface="Times New Roman" pitchFamily="18" charset="0"/>
              </a:rPr>
              <a:t>Φ</a:t>
            </a:r>
            <a:r>
              <a:rPr lang="en-US" altLang="en-US" sz="2800">
                <a:cs typeface="Times New Roman" pitchFamily="18" charset="0"/>
              </a:rPr>
              <a:t>(</a:t>
            </a:r>
            <a:r>
              <a:rPr lang="en-US" altLang="en-US" sz="2800" b="1">
                <a:cs typeface="Times New Roman" pitchFamily="18" charset="0"/>
              </a:rPr>
              <a:t>w</a:t>
            </a:r>
            <a:r>
              <a:rPr lang="en-US" altLang="en-US" sz="2800">
                <a:cs typeface="Times New Roman" pitchFamily="18" charset="0"/>
              </a:rPr>
              <a:t>)</a:t>
            </a:r>
            <a:r>
              <a:rPr lang="en-US" altLang="en-US" sz="2800" b="1">
                <a:cs typeface="Times New Roman" pitchFamily="18" charset="0"/>
              </a:rPr>
              <a:t> =</a:t>
            </a:r>
            <a:r>
              <a:rPr lang="en-US" altLang="en-US" sz="2800" b="1"/>
              <a:t>w</a:t>
            </a:r>
            <a:r>
              <a:rPr lang="en-US" altLang="en-US" sz="2800" baseline="30000"/>
              <a:t>T</a:t>
            </a:r>
            <a:r>
              <a:rPr lang="en-US" altLang="en-US" sz="2800" b="1"/>
              <a:t>w</a:t>
            </a:r>
            <a:r>
              <a:rPr lang="en-US" altLang="en-US" sz="2800"/>
              <a:t>  is minimized 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and for all (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/>
              <a:t> </a:t>
            </a:r>
            <a:r>
              <a:rPr lang="en-US" altLang="en-US" sz="2800"/>
              <a:t>,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i</a:t>
            </a:r>
            <a:r>
              <a:rPr lang="en-US" altLang="en-US" sz="2800"/>
              <a:t>)</a:t>
            </a:r>
            <a:r>
              <a:rPr lang="ru-RU" altLang="en-US" sz="2800"/>
              <a:t>,</a:t>
            </a:r>
            <a:r>
              <a:rPr lang="en-US" altLang="en-US" sz="2800"/>
              <a:t> </a:t>
            </a:r>
            <a:r>
              <a:rPr lang="en-US" altLang="en-US" sz="2800" i="1"/>
              <a:t>i</a:t>
            </a:r>
            <a:r>
              <a:rPr lang="en-US" altLang="en-US" sz="2800"/>
              <a:t>=1..</a:t>
            </a:r>
            <a:r>
              <a:rPr lang="en-US" altLang="en-US" sz="2800" i="1"/>
              <a:t>n</a:t>
            </a:r>
            <a:r>
              <a:rPr lang="ru-RU" altLang="en-US" sz="2800" i="1"/>
              <a:t> </a:t>
            </a:r>
            <a:r>
              <a:rPr lang="en-US" altLang="en-US" sz="2800"/>
              <a:t>:       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i</a:t>
            </a:r>
            <a:r>
              <a:rPr lang="en-US" altLang="en-US" sz="2800"/>
              <a:t> (</a:t>
            </a:r>
            <a:r>
              <a:rPr lang="en-US" altLang="en-US" sz="2800" b="1"/>
              <a:t>w</a:t>
            </a:r>
            <a:r>
              <a:rPr lang="en-US" altLang="en-US" sz="2800" b="1" baseline="30000"/>
              <a:t>T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/>
              <a:t> </a:t>
            </a:r>
            <a:r>
              <a:rPr lang="en-US" altLang="en-US" sz="2800"/>
              <a:t>+ </a:t>
            </a:r>
            <a:r>
              <a:rPr lang="en-US" altLang="en-US" sz="2800" i="1"/>
              <a:t>b</a:t>
            </a:r>
            <a:r>
              <a:rPr lang="en-US" altLang="en-US" sz="2800"/>
              <a:t>)</a:t>
            </a:r>
            <a:r>
              <a:rPr lang="en-US" altLang="en-US" sz="2800" b="1"/>
              <a:t> </a:t>
            </a:r>
            <a:r>
              <a:rPr lang="en-US" altLang="en-US" sz="2800" b="1">
                <a:cs typeface="Times New Roman" pitchFamily="18" charset="0"/>
              </a:rPr>
              <a:t>≥ </a:t>
            </a:r>
            <a:r>
              <a:rPr lang="en-US" altLang="en-US" sz="2800">
                <a:cs typeface="Times New Roman" pitchFamily="18" charset="0"/>
              </a:rPr>
              <a:t>1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1544320" y="5533815"/>
            <a:ext cx="9157547" cy="1885642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/>
              <a:t>Find </a:t>
            </a:r>
            <a:r>
              <a:rPr lang="en-US" altLang="en-US" sz="2800" b="1"/>
              <a:t>w</a:t>
            </a:r>
            <a:r>
              <a:rPr lang="en-US" altLang="en-US" sz="2800"/>
              <a:t> and b such that</a:t>
            </a:r>
          </a:p>
          <a:p>
            <a:pPr>
              <a:spcBef>
                <a:spcPct val="0"/>
              </a:spcBef>
            </a:pPr>
            <a:r>
              <a:rPr lang="el-GR" altLang="en-US" sz="2800" b="1">
                <a:cs typeface="Times New Roman" pitchFamily="18" charset="0"/>
              </a:rPr>
              <a:t>Φ</a:t>
            </a:r>
            <a:r>
              <a:rPr lang="en-US" altLang="en-US" sz="2800">
                <a:cs typeface="Times New Roman" pitchFamily="18" charset="0"/>
              </a:rPr>
              <a:t>(</a:t>
            </a:r>
            <a:r>
              <a:rPr lang="en-US" altLang="en-US" sz="2800" b="1">
                <a:cs typeface="Times New Roman" pitchFamily="18" charset="0"/>
              </a:rPr>
              <a:t>w</a:t>
            </a:r>
            <a:r>
              <a:rPr lang="en-US" altLang="en-US" sz="2800">
                <a:cs typeface="Times New Roman" pitchFamily="18" charset="0"/>
              </a:rPr>
              <a:t>)</a:t>
            </a:r>
            <a:r>
              <a:rPr lang="en-US" altLang="en-US" sz="2800" b="1">
                <a:cs typeface="Times New Roman" pitchFamily="18" charset="0"/>
              </a:rPr>
              <a:t> =</a:t>
            </a:r>
            <a:r>
              <a:rPr lang="en-US" altLang="en-US" sz="2800" b="1"/>
              <a:t>w</a:t>
            </a:r>
            <a:r>
              <a:rPr lang="en-US" altLang="en-US" sz="2800" baseline="30000"/>
              <a:t>T</a:t>
            </a:r>
            <a:r>
              <a:rPr lang="en-US" altLang="en-US" sz="2800" b="1"/>
              <a:t>w</a:t>
            </a:r>
            <a:r>
              <a:rPr lang="en-US" altLang="en-US" sz="2800"/>
              <a:t> + </a:t>
            </a:r>
            <a:r>
              <a:rPr lang="en-US" altLang="en-US" sz="2800" i="1"/>
              <a:t>C</a:t>
            </a:r>
            <a:r>
              <a:rPr lang="el-GR" altLang="en-US"/>
              <a:t>Σ</a:t>
            </a:r>
            <a:r>
              <a:rPr lang="el-GR" altLang="en-US" sz="2800" i="1"/>
              <a:t>ξ</a:t>
            </a:r>
            <a:r>
              <a:rPr lang="en-US" altLang="en-US" sz="2800" i="1" baseline="-25000"/>
              <a:t>i   </a:t>
            </a:r>
            <a:r>
              <a:rPr lang="en-US" altLang="en-US" sz="2800"/>
              <a:t> is minimized 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and for all (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/>
              <a:t> </a:t>
            </a:r>
            <a:r>
              <a:rPr lang="en-US" altLang="en-US" sz="2800"/>
              <a:t>,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i</a:t>
            </a:r>
            <a:r>
              <a:rPr lang="en-US" altLang="en-US" sz="2800"/>
              <a:t>)</a:t>
            </a:r>
            <a:r>
              <a:rPr lang="ru-RU" altLang="en-US" sz="2800"/>
              <a:t>,</a:t>
            </a:r>
            <a:r>
              <a:rPr lang="en-US" altLang="en-US" sz="2800"/>
              <a:t> </a:t>
            </a:r>
            <a:r>
              <a:rPr lang="en-US" altLang="en-US" sz="2800" i="1"/>
              <a:t>i</a:t>
            </a:r>
            <a:r>
              <a:rPr lang="en-US" altLang="en-US" sz="2800"/>
              <a:t>=1..</a:t>
            </a:r>
            <a:r>
              <a:rPr lang="en-US" altLang="en-US" sz="2800" i="1"/>
              <a:t>n</a:t>
            </a:r>
            <a:r>
              <a:rPr lang="ru-RU" altLang="en-US" sz="2800" i="1"/>
              <a:t> </a:t>
            </a:r>
            <a:r>
              <a:rPr lang="en-US" altLang="en-US" sz="2800"/>
              <a:t>:       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i</a:t>
            </a:r>
            <a:r>
              <a:rPr lang="en-US" altLang="en-US" sz="2800"/>
              <a:t> (</a:t>
            </a:r>
            <a:r>
              <a:rPr lang="en-US" altLang="en-US" sz="2800" b="1"/>
              <a:t>w</a:t>
            </a:r>
            <a:r>
              <a:rPr lang="en-US" altLang="en-US" sz="2800" b="1" baseline="30000"/>
              <a:t>T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/>
              <a:t> </a:t>
            </a:r>
            <a:r>
              <a:rPr lang="en-US" altLang="en-US" sz="2800"/>
              <a:t>+ </a:t>
            </a:r>
            <a:r>
              <a:rPr lang="en-US" altLang="en-US" sz="2800" i="1"/>
              <a:t>b</a:t>
            </a:r>
            <a:r>
              <a:rPr lang="en-US" altLang="en-US" sz="2800"/>
              <a:t>)</a:t>
            </a:r>
            <a:r>
              <a:rPr lang="en-US" altLang="en-US" sz="2800" b="1"/>
              <a:t> </a:t>
            </a:r>
            <a:r>
              <a:rPr lang="en-US" altLang="en-US" sz="2800" b="1">
                <a:cs typeface="Times New Roman" pitchFamily="18" charset="0"/>
              </a:rPr>
              <a:t>≥ </a:t>
            </a:r>
            <a:r>
              <a:rPr lang="en-US" altLang="en-US" sz="2800">
                <a:cs typeface="Times New Roman" pitchFamily="18" charset="0"/>
              </a:rPr>
              <a:t>1 – </a:t>
            </a:r>
            <a:r>
              <a:rPr lang="el-GR" altLang="en-US" sz="2800" i="1">
                <a:cs typeface="Times New Roman" pitchFamily="18" charset="0"/>
              </a:rPr>
              <a:t>ξ</a:t>
            </a:r>
            <a:r>
              <a:rPr lang="en-US" altLang="en-US" sz="2800" i="1" baseline="-25000">
                <a:cs typeface="Times New Roman" pitchFamily="18" charset="0"/>
              </a:rPr>
              <a:t>i,</a:t>
            </a:r>
            <a:r>
              <a:rPr lang="en-US" altLang="en-US" sz="2800" i="1">
                <a:cs typeface="Times New Roman" pitchFamily="18" charset="0"/>
              </a:rPr>
              <a:t>  ,    </a:t>
            </a:r>
            <a:r>
              <a:rPr lang="el-GR" altLang="en-US" sz="2800" i="1">
                <a:cs typeface="Times New Roman" pitchFamily="18" charset="0"/>
              </a:rPr>
              <a:t>ξ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aseline="-25000">
                <a:cs typeface="Times New Roman" pitchFamily="18" charset="0"/>
              </a:rPr>
              <a:t> </a:t>
            </a:r>
            <a:r>
              <a:rPr lang="en-US" altLang="en-US" sz="2800" b="1">
                <a:cs typeface="Times New Roman" pitchFamily="18" charset="0"/>
              </a:rPr>
              <a:t>≥ </a:t>
            </a:r>
            <a:r>
              <a:rPr lang="en-US" altLang="en-US" sz="2800">
                <a:cs typeface="Times New Roman" pitchFamily="18" charset="0"/>
              </a:rPr>
              <a:t>0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9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 Margin Classification – Solution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Dual problem is identical to separable case (would </a:t>
            </a:r>
            <a:r>
              <a:rPr lang="en-US" altLang="en-US" i="1"/>
              <a:t>not </a:t>
            </a:r>
            <a:r>
              <a:rPr lang="en-US" altLang="en-US"/>
              <a:t>be identical if the 2-norm penalty for slack variables </a:t>
            </a:r>
            <a:r>
              <a:rPr lang="en-US" altLang="en-US" i="1"/>
              <a:t>C</a:t>
            </a:r>
            <a:r>
              <a:rPr lang="el-GR" altLang="en-US"/>
              <a:t>Σ</a:t>
            </a:r>
            <a:r>
              <a:rPr lang="el-GR" altLang="en-US" i="1"/>
              <a:t>ξ</a:t>
            </a:r>
            <a:r>
              <a:rPr lang="en-US" altLang="en-US" i="1" baseline="-25000"/>
              <a:t>i</a:t>
            </a:r>
            <a:r>
              <a:rPr lang="en-US" altLang="en-US" i="1" baseline="30000"/>
              <a:t>2</a:t>
            </a:r>
            <a:r>
              <a:rPr lang="en-US" altLang="en-US"/>
              <a:t> was used in primal objective, we would need additional Lagrange multipliers for slack variables):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cs typeface="Times New Roman" pitchFamily="18" charset="0"/>
              </a:rPr>
              <a:t>Again, </a:t>
            </a:r>
            <a:r>
              <a:rPr lang="en-US" altLang="en-US" b="1"/>
              <a:t>x</a:t>
            </a:r>
            <a:r>
              <a:rPr lang="en-US" altLang="en-US" i="1" baseline="-25000"/>
              <a:t>i</a:t>
            </a:r>
            <a:r>
              <a:rPr lang="en-US" altLang="en-US" b="1" baseline="-25000"/>
              <a:t> </a:t>
            </a:r>
            <a:r>
              <a:rPr lang="en-US" altLang="en-US"/>
              <a:t>with non-zero </a:t>
            </a:r>
            <a:r>
              <a:rPr lang="el-GR" altLang="en-US" i="1">
                <a:cs typeface="Times New Roman" pitchFamily="18" charset="0"/>
              </a:rPr>
              <a:t>α</a:t>
            </a:r>
            <a:r>
              <a:rPr lang="en-US" altLang="en-US" i="1" baseline="-25000">
                <a:cs typeface="Times New Roman" pitchFamily="18" charset="0"/>
              </a:rPr>
              <a:t>i</a:t>
            </a:r>
            <a:r>
              <a:rPr lang="en-US" altLang="en-US" i="1">
                <a:cs typeface="Times New Roman" pitchFamily="18" charset="0"/>
              </a:rPr>
              <a:t> </a:t>
            </a:r>
            <a:r>
              <a:rPr lang="en-US" altLang="en-US">
                <a:cs typeface="Times New Roman" pitchFamily="18" charset="0"/>
              </a:rPr>
              <a:t>will be support vectors.</a:t>
            </a:r>
          </a:p>
          <a:p>
            <a:r>
              <a:rPr lang="en-US" altLang="en-US">
                <a:cs typeface="Times New Roman" pitchFamily="18" charset="0"/>
              </a:rPr>
              <a:t>Solution to the dual problem is: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598508" y="3729850"/>
            <a:ext cx="9157547" cy="231653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/>
              <a:t>Find 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1</a:t>
            </a:r>
            <a:r>
              <a:rPr lang="en-US" altLang="en-US" sz="2800" i="1">
                <a:cs typeface="Times New Roman" pitchFamily="18" charset="0"/>
              </a:rPr>
              <a:t>…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N</a:t>
            </a:r>
            <a:r>
              <a:rPr lang="en-US" altLang="en-US" sz="2800" baseline="-25000">
                <a:cs typeface="Times New Roman" pitchFamily="18" charset="0"/>
              </a:rPr>
              <a:t> </a:t>
            </a:r>
            <a:r>
              <a:rPr lang="en-US" altLang="en-US" sz="2800"/>
              <a:t>such that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cs typeface="Times New Roman" pitchFamily="18" charset="0"/>
              </a:rPr>
              <a:t>Q</a:t>
            </a:r>
            <a:r>
              <a:rPr lang="en-US" altLang="en-US" sz="2800">
                <a:cs typeface="Times New Roman" pitchFamily="18" charset="0"/>
              </a:rPr>
              <a:t>(</a:t>
            </a:r>
            <a:r>
              <a:rPr lang="el-GR" altLang="en-US" b="1"/>
              <a:t>α</a:t>
            </a:r>
            <a:r>
              <a:rPr lang="en-US" altLang="en-US" sz="2800">
                <a:cs typeface="Times New Roman" pitchFamily="18" charset="0"/>
              </a:rPr>
              <a:t>)</a:t>
            </a:r>
            <a:r>
              <a:rPr lang="en-US" altLang="en-US" sz="2800" b="1">
                <a:cs typeface="Times New Roman" pitchFamily="18" charset="0"/>
              </a:rPr>
              <a:t> =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aseline="-25000">
                <a:cs typeface="Times New Roman" pitchFamily="18" charset="0"/>
              </a:rPr>
              <a:t>  </a:t>
            </a:r>
            <a:r>
              <a:rPr lang="en-US" altLang="en-US" sz="2800">
                <a:cs typeface="Times New Roman" pitchFamily="18" charset="0"/>
              </a:rPr>
              <a:t>- </a:t>
            </a:r>
            <a:r>
              <a:rPr lang="en-US" altLang="en-US" sz="2800" b="1">
                <a:cs typeface="Times New Roman" pitchFamily="18" charset="0"/>
              </a:rPr>
              <a:t>½</a:t>
            </a:r>
            <a:r>
              <a:rPr lang="el-GR" altLang="en-US"/>
              <a:t>ΣΣ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j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j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 baseline="30000"/>
              <a:t>T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j</a:t>
            </a:r>
            <a:r>
              <a:rPr lang="en-US" altLang="en-US" sz="2800" b="1"/>
              <a:t> </a:t>
            </a:r>
            <a:r>
              <a:rPr lang="en-US" altLang="en-US" sz="2800"/>
              <a:t>is maximized and 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(1)</a:t>
            </a:r>
            <a:r>
              <a:rPr lang="en-US" altLang="en-US"/>
              <a:t>  </a:t>
            </a:r>
            <a:r>
              <a:rPr lang="el-GR" altLang="en-US"/>
              <a:t>Σ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aseline="-25000"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= 0</a:t>
            </a:r>
            <a:endParaRPr lang="en-US" altLang="en-US" sz="2800"/>
          </a:p>
          <a:p>
            <a:pPr>
              <a:spcBef>
                <a:spcPct val="0"/>
              </a:spcBef>
            </a:pPr>
            <a:r>
              <a:rPr lang="en-US" altLang="en-US" sz="2800"/>
              <a:t>(2)  0 </a:t>
            </a:r>
            <a:r>
              <a:rPr lang="en-US" altLang="en-US" sz="2800" b="1">
                <a:cs typeface="Times New Roman" pitchFamily="18" charset="0"/>
              </a:rPr>
              <a:t>≤</a:t>
            </a:r>
            <a:r>
              <a:rPr lang="en-US" altLang="en-US" sz="2800"/>
              <a:t> 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aseline="-25000">
                <a:cs typeface="Times New Roman" pitchFamily="18" charset="0"/>
              </a:rPr>
              <a:t> </a:t>
            </a:r>
            <a:r>
              <a:rPr lang="en-US" altLang="en-US" sz="2800" b="1">
                <a:cs typeface="Times New Roman" pitchFamily="18" charset="0"/>
              </a:rPr>
              <a:t>≤ </a:t>
            </a:r>
            <a:r>
              <a:rPr lang="en-US" altLang="en-US" sz="2800" i="1">
                <a:cs typeface="Times New Roman" pitchFamily="18" charset="0"/>
              </a:rPr>
              <a:t>C</a:t>
            </a:r>
            <a:r>
              <a:rPr lang="en-US" altLang="en-US" sz="2800">
                <a:cs typeface="Times New Roman" pitchFamily="18" charset="0"/>
              </a:rPr>
              <a:t> for all 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32178" y="7446158"/>
            <a:ext cx="6850098" cy="13975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pPr>
              <a:spcBef>
                <a:spcPct val="0"/>
              </a:spcBef>
            </a:pPr>
            <a:r>
              <a:rPr lang="en-US" altLang="en-US" sz="2800" b="1">
                <a:cs typeface="Times New Roman" pitchFamily="18" charset="0"/>
              </a:rPr>
              <a:t>w</a:t>
            </a:r>
            <a:r>
              <a:rPr lang="en-US" altLang="en-US" sz="2800">
                <a:cs typeface="Times New Roman" pitchFamily="18" charset="0"/>
              </a:rPr>
              <a:t> </a:t>
            </a:r>
            <a:r>
              <a:rPr lang="en-US" altLang="en-US" sz="2800" b="1">
                <a:cs typeface="Times New Roman" pitchFamily="18" charset="0"/>
              </a:rPr>
              <a:t> =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 baseline="-25000"/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en-US" sz="2800" i="1"/>
              <a:t>b= y</a:t>
            </a:r>
            <a:r>
              <a:rPr lang="en-US" altLang="en-US" sz="2800" i="1" baseline="-25000"/>
              <a:t>k</a:t>
            </a:r>
            <a:r>
              <a:rPr lang="en-US" altLang="en-US" sz="2800"/>
              <a:t>(1- </a:t>
            </a:r>
            <a:r>
              <a:rPr lang="el-GR" altLang="en-US" sz="2800" i="1">
                <a:cs typeface="Times New Roman" pitchFamily="18" charset="0"/>
              </a:rPr>
              <a:t>ξ</a:t>
            </a:r>
            <a:r>
              <a:rPr lang="en-US" altLang="en-US" sz="2800" i="1" baseline="-25000">
                <a:cs typeface="Times New Roman" pitchFamily="18" charset="0"/>
              </a:rPr>
              <a:t>k</a:t>
            </a:r>
            <a:r>
              <a:rPr lang="en-US" altLang="en-US" sz="2800"/>
              <a:t>) - 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 baseline="30000"/>
              <a:t>T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k</a:t>
            </a:r>
            <a:r>
              <a:rPr lang="en-US" altLang="en-US" sz="2800" b="1"/>
              <a:t>  </a:t>
            </a:r>
            <a:r>
              <a:rPr lang="ru-RU" altLang="en-US" sz="2800"/>
              <a:t> </a:t>
            </a:r>
            <a:r>
              <a:rPr lang="en-US" altLang="en-US" sz="2800"/>
              <a:t> for any </a:t>
            </a:r>
            <a:r>
              <a:rPr lang="en-US" altLang="en-US" sz="2800" i="1"/>
              <a:t>k</a:t>
            </a:r>
            <a:r>
              <a:rPr lang="en-US" altLang="en-US" sz="2800"/>
              <a:t> s.t. 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k</a:t>
            </a:r>
            <a:r>
              <a:rPr lang="en-US" altLang="en-US" sz="2800" i="1">
                <a:cs typeface="Times New Roman" pitchFamily="18" charset="0"/>
              </a:rPr>
              <a:t>&gt;</a:t>
            </a:r>
            <a:r>
              <a:rPr lang="en-US" altLang="en-US" sz="2800">
                <a:cs typeface="Times New Roman" pitchFamily="18" charset="0"/>
              </a:rPr>
              <a:t>0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8128000" y="8263472"/>
            <a:ext cx="3332480" cy="79303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i="1"/>
              <a:t>f</a:t>
            </a:r>
            <a:r>
              <a:rPr lang="en-US" altLang="en-US" sz="2800"/>
              <a:t>(</a:t>
            </a:r>
            <a:r>
              <a:rPr lang="en-US" altLang="en-US" sz="2800" b="1"/>
              <a:t>x</a:t>
            </a:r>
            <a:r>
              <a:rPr lang="en-US" altLang="en-US" sz="2800"/>
              <a:t>) = </a:t>
            </a:r>
            <a:r>
              <a:rPr lang="el-GR" altLang="en-US">
                <a:cs typeface="Times New Roman" pitchFamily="18" charset="0"/>
              </a:rPr>
              <a:t>Σ</a:t>
            </a:r>
            <a:r>
              <a:rPr lang="el-GR" altLang="en-US" sz="2800" i="1">
                <a:cs typeface="Times New Roman" pitchFamily="18" charset="0"/>
              </a:rPr>
              <a:t>α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 i="1" baseline="-25000">
                <a:cs typeface="Times New Roman" pitchFamily="18" charset="0"/>
              </a:rPr>
              <a:t>i</a:t>
            </a:r>
            <a:r>
              <a:rPr lang="en-US" altLang="en-US" sz="2800" b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="1" baseline="30000"/>
              <a:t>T</a:t>
            </a:r>
            <a:r>
              <a:rPr lang="en-US" altLang="en-US" sz="2800" b="1"/>
              <a:t>x + </a:t>
            </a:r>
            <a:r>
              <a:rPr lang="en-US" altLang="en-US" sz="2800" i="1"/>
              <a:t>b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7951900" y="6786886"/>
            <a:ext cx="4727787" cy="143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Again, we don’t need to compute </a:t>
            </a:r>
            <a:r>
              <a:rPr lang="en-US" altLang="en-US" sz="2800" b="1"/>
              <a:t>w</a:t>
            </a:r>
            <a:r>
              <a:rPr lang="en-US" altLang="en-US" sz="2800"/>
              <a:t> explicitly for classification:</a:t>
            </a:r>
          </a:p>
        </p:txBody>
      </p:sp>
    </p:spTree>
    <p:extLst>
      <p:ext uri="{BB962C8B-B14F-4D97-AF65-F5344CB8AC3E}">
        <p14:creationId xmlns:p14="http://schemas.microsoft.com/office/powerpoint/2010/main" val="1994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Separators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2140373"/>
            <a:ext cx="11704320" cy="7152640"/>
          </a:xfrm>
        </p:spPr>
        <p:txBody>
          <a:bodyPr/>
          <a:lstStyle/>
          <a:p>
            <a:r>
              <a:rPr lang="en-US" altLang="en-US" sz="4000"/>
              <a:t>Which of the linear separators is optimal? 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 flipV="1">
            <a:off x="3707271" y="4018845"/>
            <a:ext cx="0" cy="43259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flipV="1">
            <a:off x="3515361" y="8179930"/>
            <a:ext cx="580474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5186116" y="509354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4368800" y="5601547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>
            <a:off x="4585547" y="63782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4043680" y="70284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4802294" y="4752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5" name="AutoShape 11"/>
          <p:cNvSpPr>
            <a:spLocks noChangeArrowheads="1"/>
          </p:cNvSpPr>
          <p:nvPr/>
        </p:nvSpPr>
        <p:spPr bwMode="auto">
          <a:xfrm>
            <a:off x="4043680" y="60531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4260427" y="62698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5344160" y="5727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8" name="AutoShape 14"/>
          <p:cNvSpPr>
            <a:spLocks noChangeArrowheads="1"/>
          </p:cNvSpPr>
          <p:nvPr/>
        </p:nvSpPr>
        <p:spPr bwMode="auto">
          <a:xfrm>
            <a:off x="6626578" y="570992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39" name="AutoShape 15"/>
          <p:cNvSpPr>
            <a:spLocks noChangeArrowheads="1"/>
          </p:cNvSpPr>
          <p:nvPr/>
        </p:nvSpPr>
        <p:spPr bwMode="auto">
          <a:xfrm>
            <a:off x="6102774" y="70284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0" name="AutoShape 16"/>
          <p:cNvSpPr>
            <a:spLocks noChangeArrowheads="1"/>
          </p:cNvSpPr>
          <p:nvPr/>
        </p:nvSpPr>
        <p:spPr bwMode="auto">
          <a:xfrm>
            <a:off x="7511627" y="70284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1" name="AutoShape 17"/>
          <p:cNvSpPr>
            <a:spLocks noChangeArrowheads="1"/>
          </p:cNvSpPr>
          <p:nvPr/>
        </p:nvSpPr>
        <p:spPr bwMode="auto">
          <a:xfrm>
            <a:off x="5651218" y="776901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2" name="AutoShape 18"/>
          <p:cNvSpPr>
            <a:spLocks noChangeArrowheads="1"/>
          </p:cNvSpPr>
          <p:nvPr/>
        </p:nvSpPr>
        <p:spPr bwMode="auto">
          <a:xfrm>
            <a:off x="6536267" y="616147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3" name="AutoShape 19"/>
          <p:cNvSpPr>
            <a:spLocks noChangeArrowheads="1"/>
          </p:cNvSpPr>
          <p:nvPr/>
        </p:nvSpPr>
        <p:spPr bwMode="auto">
          <a:xfrm>
            <a:off x="5651218" y="679365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4" name="AutoShape 20"/>
          <p:cNvSpPr>
            <a:spLocks noChangeArrowheads="1"/>
          </p:cNvSpPr>
          <p:nvPr/>
        </p:nvSpPr>
        <p:spPr bwMode="auto">
          <a:xfrm>
            <a:off x="6644640" y="73535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5" name="AutoShape 21"/>
          <p:cNvSpPr>
            <a:spLocks noChangeArrowheads="1"/>
          </p:cNvSpPr>
          <p:nvPr/>
        </p:nvSpPr>
        <p:spPr bwMode="auto">
          <a:xfrm>
            <a:off x="7620000" y="60531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V="1">
            <a:off x="4152065" y="4334933"/>
            <a:ext cx="3806613" cy="345214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5466080" y="390144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8" name="AutoShape 24"/>
          <p:cNvSpPr>
            <a:spLocks noChangeArrowheads="1"/>
          </p:cNvSpPr>
          <p:nvPr/>
        </p:nvSpPr>
        <p:spPr bwMode="auto">
          <a:xfrm>
            <a:off x="6333067" y="400981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49" name="AutoShape 25"/>
          <p:cNvSpPr>
            <a:spLocks noChangeArrowheads="1"/>
          </p:cNvSpPr>
          <p:nvPr/>
        </p:nvSpPr>
        <p:spPr bwMode="auto">
          <a:xfrm>
            <a:off x="7850294" y="509354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51" name="Line 27"/>
          <p:cNvSpPr>
            <a:spLocks noChangeShapeType="1"/>
          </p:cNvSpPr>
          <p:nvPr/>
        </p:nvSpPr>
        <p:spPr bwMode="auto">
          <a:xfrm flipV="1">
            <a:off x="4368801" y="3901440"/>
            <a:ext cx="3048000" cy="410238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 flipV="1">
            <a:off x="3840481" y="4334933"/>
            <a:ext cx="4226560" cy="3251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flipV="1">
            <a:off x="4599094" y="4009813"/>
            <a:ext cx="2600960" cy="41181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flipV="1">
            <a:off x="4273974" y="3901440"/>
            <a:ext cx="2600960" cy="41181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 flipV="1">
            <a:off x="4057227" y="4118187"/>
            <a:ext cx="3793067" cy="368469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1152"/>
      </p:ext>
    </p:extLst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6" grpId="0" animBg="1"/>
      <p:bldP spid="205851" grpId="0" animBg="1"/>
      <p:bldP spid="205852" grpId="0" animBg="1"/>
      <p:bldP spid="205853" grpId="0" animBg="1"/>
      <p:bldP spid="205854" grpId="0" animBg="1"/>
      <p:bldP spid="2058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" y="1483472"/>
            <a:ext cx="11193781" cy="827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8710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Non-linear SVMs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Datasets that are linearly separable with some noise work out great: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But what are we going to do if the dataset is just too hard?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How about… mapping data to a higher-dimensional space:</a:t>
            </a: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2384215" y="3291840"/>
            <a:ext cx="563541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13" name="AutoShape 5"/>
          <p:cNvSpPr>
            <a:spLocks noChangeArrowheads="1"/>
          </p:cNvSpPr>
          <p:nvPr/>
        </p:nvSpPr>
        <p:spPr bwMode="auto">
          <a:xfrm>
            <a:off x="3014134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4958080" y="3210560"/>
            <a:ext cx="0" cy="16256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4754880" y="3291842"/>
            <a:ext cx="48768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/>
              <a:t>0</a:t>
            </a:r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>
            <a:off x="3528907" y="32218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17" name="AutoShape 9"/>
          <p:cNvSpPr>
            <a:spLocks noChangeArrowheads="1"/>
          </p:cNvSpPr>
          <p:nvPr/>
        </p:nvSpPr>
        <p:spPr bwMode="auto">
          <a:xfrm>
            <a:off x="4206240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18" name="AutoShape 10"/>
          <p:cNvSpPr>
            <a:spLocks noChangeArrowheads="1"/>
          </p:cNvSpPr>
          <p:nvPr/>
        </p:nvSpPr>
        <p:spPr bwMode="auto">
          <a:xfrm>
            <a:off x="4504267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19" name="AutoShape 11"/>
          <p:cNvSpPr>
            <a:spLocks noChangeArrowheads="1"/>
          </p:cNvSpPr>
          <p:nvPr/>
        </p:nvSpPr>
        <p:spPr bwMode="auto">
          <a:xfrm>
            <a:off x="5723467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20" name="AutoShape 12"/>
          <p:cNvSpPr>
            <a:spLocks noChangeArrowheads="1"/>
          </p:cNvSpPr>
          <p:nvPr/>
        </p:nvSpPr>
        <p:spPr bwMode="auto">
          <a:xfrm>
            <a:off x="6048587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21" name="AutoShape 13"/>
          <p:cNvSpPr>
            <a:spLocks noChangeArrowheads="1"/>
          </p:cNvSpPr>
          <p:nvPr/>
        </p:nvSpPr>
        <p:spPr bwMode="auto">
          <a:xfrm>
            <a:off x="5533814" y="3235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5120640" y="2939628"/>
            <a:ext cx="0" cy="78570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5429956" y="3145092"/>
            <a:ext cx="325120" cy="31157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4413956" y="3131545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 flipH="1" flipV="1">
            <a:off x="5588007" y="2898988"/>
            <a:ext cx="13547" cy="85118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 flipH="1" flipV="1">
            <a:off x="4572007" y="2898988"/>
            <a:ext cx="13547" cy="85118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2384215" y="5323840"/>
            <a:ext cx="563541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29" name="AutoShape 21"/>
          <p:cNvSpPr>
            <a:spLocks noChangeArrowheads="1"/>
          </p:cNvSpPr>
          <p:nvPr/>
        </p:nvSpPr>
        <p:spPr bwMode="auto">
          <a:xfrm>
            <a:off x="3014134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4958080" y="5242560"/>
            <a:ext cx="0" cy="16256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4754880" y="5323842"/>
            <a:ext cx="48768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/>
              <a:t>0</a:t>
            </a:r>
          </a:p>
        </p:txBody>
      </p:sp>
      <p:sp>
        <p:nvSpPr>
          <p:cNvPr id="222232" name="AutoShape 24"/>
          <p:cNvSpPr>
            <a:spLocks noChangeArrowheads="1"/>
          </p:cNvSpPr>
          <p:nvPr/>
        </p:nvSpPr>
        <p:spPr bwMode="auto">
          <a:xfrm>
            <a:off x="3528907" y="52538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3" name="AutoShape 25"/>
          <p:cNvSpPr>
            <a:spLocks noChangeArrowheads="1"/>
          </p:cNvSpPr>
          <p:nvPr/>
        </p:nvSpPr>
        <p:spPr bwMode="auto">
          <a:xfrm>
            <a:off x="4206240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4" name="AutoShape 26"/>
          <p:cNvSpPr>
            <a:spLocks noChangeArrowheads="1"/>
          </p:cNvSpPr>
          <p:nvPr/>
        </p:nvSpPr>
        <p:spPr bwMode="auto">
          <a:xfrm>
            <a:off x="4504267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5" name="AutoShape 27"/>
          <p:cNvSpPr>
            <a:spLocks noChangeArrowheads="1"/>
          </p:cNvSpPr>
          <p:nvPr/>
        </p:nvSpPr>
        <p:spPr bwMode="auto">
          <a:xfrm>
            <a:off x="5723467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6" name="AutoShape 28"/>
          <p:cNvSpPr>
            <a:spLocks noChangeArrowheads="1"/>
          </p:cNvSpPr>
          <p:nvPr/>
        </p:nvSpPr>
        <p:spPr bwMode="auto">
          <a:xfrm>
            <a:off x="6048587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37" name="AutoShape 29"/>
          <p:cNvSpPr>
            <a:spLocks noChangeArrowheads="1"/>
          </p:cNvSpPr>
          <p:nvPr/>
        </p:nvSpPr>
        <p:spPr bwMode="auto">
          <a:xfrm>
            <a:off x="5533814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43" name="AutoShape 35"/>
          <p:cNvSpPr>
            <a:spLocks noChangeArrowheads="1"/>
          </p:cNvSpPr>
          <p:nvPr/>
        </p:nvSpPr>
        <p:spPr bwMode="auto">
          <a:xfrm>
            <a:off x="6590454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44" name="AutoShape 36"/>
          <p:cNvSpPr>
            <a:spLocks noChangeArrowheads="1"/>
          </p:cNvSpPr>
          <p:nvPr/>
        </p:nvSpPr>
        <p:spPr bwMode="auto">
          <a:xfrm>
            <a:off x="6915574" y="52673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45" name="AutoShape 37"/>
          <p:cNvSpPr>
            <a:spLocks noChangeArrowheads="1"/>
          </p:cNvSpPr>
          <p:nvPr/>
        </p:nvSpPr>
        <p:spPr bwMode="auto">
          <a:xfrm>
            <a:off x="7620000" y="52538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>
            <a:off x="2533227" y="8805333"/>
            <a:ext cx="563541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47" name="AutoShape 39"/>
          <p:cNvSpPr>
            <a:spLocks noChangeArrowheads="1"/>
          </p:cNvSpPr>
          <p:nvPr/>
        </p:nvSpPr>
        <p:spPr bwMode="auto">
          <a:xfrm>
            <a:off x="3244427" y="73535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>
            <a:off x="5107093" y="8724053"/>
            <a:ext cx="0" cy="16256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49" name="Text Box 41"/>
          <p:cNvSpPr txBox="1">
            <a:spLocks noChangeArrowheads="1"/>
          </p:cNvSpPr>
          <p:nvPr/>
        </p:nvSpPr>
        <p:spPr bwMode="auto">
          <a:xfrm>
            <a:off x="4903893" y="8764694"/>
            <a:ext cx="48768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/>
              <a:t>0</a:t>
            </a:r>
          </a:p>
        </p:txBody>
      </p:sp>
      <p:sp>
        <p:nvSpPr>
          <p:cNvPr id="222250" name="AutoShape 42"/>
          <p:cNvSpPr>
            <a:spLocks noChangeArrowheads="1"/>
          </p:cNvSpPr>
          <p:nvPr/>
        </p:nvSpPr>
        <p:spPr bwMode="auto">
          <a:xfrm>
            <a:off x="3705014" y="803091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1" name="AutoShape 43"/>
          <p:cNvSpPr>
            <a:spLocks noChangeArrowheads="1"/>
          </p:cNvSpPr>
          <p:nvPr/>
        </p:nvSpPr>
        <p:spPr bwMode="auto">
          <a:xfrm>
            <a:off x="4355254" y="84779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2" name="AutoShape 44"/>
          <p:cNvSpPr>
            <a:spLocks noChangeArrowheads="1"/>
          </p:cNvSpPr>
          <p:nvPr/>
        </p:nvSpPr>
        <p:spPr bwMode="auto">
          <a:xfrm>
            <a:off x="4680374" y="86134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3" name="AutoShape 45"/>
          <p:cNvSpPr>
            <a:spLocks noChangeArrowheads="1"/>
          </p:cNvSpPr>
          <p:nvPr/>
        </p:nvSpPr>
        <p:spPr bwMode="auto">
          <a:xfrm>
            <a:off x="5872480" y="84915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4" name="AutoShape 46"/>
          <p:cNvSpPr>
            <a:spLocks noChangeArrowheads="1"/>
          </p:cNvSpPr>
          <p:nvPr/>
        </p:nvSpPr>
        <p:spPr bwMode="auto">
          <a:xfrm>
            <a:off x="6197600" y="823411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5" name="AutoShape 47"/>
          <p:cNvSpPr>
            <a:spLocks noChangeArrowheads="1"/>
          </p:cNvSpPr>
          <p:nvPr/>
        </p:nvSpPr>
        <p:spPr bwMode="auto">
          <a:xfrm>
            <a:off x="5601547" y="858632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6" name="AutoShape 48"/>
          <p:cNvSpPr>
            <a:spLocks noChangeArrowheads="1"/>
          </p:cNvSpPr>
          <p:nvPr/>
        </p:nvSpPr>
        <p:spPr bwMode="auto">
          <a:xfrm>
            <a:off x="6739467" y="777352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7" name="AutoShape 49"/>
          <p:cNvSpPr>
            <a:spLocks noChangeArrowheads="1"/>
          </p:cNvSpPr>
          <p:nvPr/>
        </p:nvSpPr>
        <p:spPr bwMode="auto">
          <a:xfrm>
            <a:off x="7145867" y="734003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8" name="AutoShape 50"/>
          <p:cNvSpPr>
            <a:spLocks noChangeArrowheads="1"/>
          </p:cNvSpPr>
          <p:nvPr/>
        </p:nvSpPr>
        <p:spPr bwMode="auto">
          <a:xfrm>
            <a:off x="7741920" y="659496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59" name="Line 51"/>
          <p:cNvSpPr>
            <a:spLocks noChangeShapeType="1"/>
          </p:cNvSpPr>
          <p:nvPr/>
        </p:nvSpPr>
        <p:spPr bwMode="auto">
          <a:xfrm flipV="1">
            <a:off x="5107093" y="6746240"/>
            <a:ext cx="0" cy="211328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60" name="Text Box 52"/>
          <p:cNvSpPr txBox="1">
            <a:spLocks noChangeArrowheads="1"/>
          </p:cNvSpPr>
          <p:nvPr/>
        </p:nvSpPr>
        <p:spPr bwMode="auto">
          <a:xfrm>
            <a:off x="5107093" y="6488854"/>
            <a:ext cx="65024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/>
              <a:t>x</a:t>
            </a:r>
            <a:r>
              <a:rPr lang="en-US" altLang="en-US" sz="2600" i="1" baseline="30000"/>
              <a:t>2</a:t>
            </a:r>
          </a:p>
        </p:txBody>
      </p:sp>
      <p:sp>
        <p:nvSpPr>
          <p:cNvPr id="222261" name="Text Box 53"/>
          <p:cNvSpPr txBox="1">
            <a:spLocks noChangeArrowheads="1"/>
          </p:cNvSpPr>
          <p:nvPr/>
        </p:nvSpPr>
        <p:spPr bwMode="auto">
          <a:xfrm>
            <a:off x="8073813" y="8669870"/>
            <a:ext cx="65024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/>
              <a:t>x</a:t>
            </a:r>
            <a:endParaRPr lang="en-US" altLang="en-US" sz="2600" i="1" baseline="30000"/>
          </a:p>
        </p:txBody>
      </p:sp>
      <p:sp>
        <p:nvSpPr>
          <p:cNvPr id="222262" name="Text Box 54"/>
          <p:cNvSpPr txBox="1">
            <a:spLocks noChangeArrowheads="1"/>
          </p:cNvSpPr>
          <p:nvPr/>
        </p:nvSpPr>
        <p:spPr bwMode="auto">
          <a:xfrm>
            <a:off x="7829973" y="5242562"/>
            <a:ext cx="65024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/>
              <a:t>x</a:t>
            </a:r>
            <a:endParaRPr lang="en-US" altLang="en-US" sz="2600" i="1" baseline="30000"/>
          </a:p>
        </p:txBody>
      </p:sp>
      <p:sp>
        <p:nvSpPr>
          <p:cNvPr id="222263" name="Text Box 55"/>
          <p:cNvSpPr txBox="1">
            <a:spLocks noChangeArrowheads="1"/>
          </p:cNvSpPr>
          <p:nvPr/>
        </p:nvSpPr>
        <p:spPr bwMode="auto">
          <a:xfrm>
            <a:off x="7884160" y="3183470"/>
            <a:ext cx="650240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/>
              <a:t>x</a:t>
            </a:r>
            <a:endParaRPr lang="en-US" altLang="en-US" sz="2600" i="1" baseline="30000"/>
          </a:p>
        </p:txBody>
      </p:sp>
      <p:sp>
        <p:nvSpPr>
          <p:cNvPr id="222264" name="Line 56"/>
          <p:cNvSpPr>
            <a:spLocks noChangeShapeType="1"/>
          </p:cNvSpPr>
          <p:nvPr/>
        </p:nvSpPr>
        <p:spPr bwMode="auto">
          <a:xfrm flipV="1">
            <a:off x="4199468" y="7179733"/>
            <a:ext cx="4524587" cy="184234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 flipV="1">
            <a:off x="4192696" y="7071360"/>
            <a:ext cx="4429760" cy="182654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 flipV="1">
            <a:off x="4355256" y="7315200"/>
            <a:ext cx="4348480" cy="1772356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2267" name="Oval 59"/>
          <p:cNvSpPr>
            <a:spLocks noChangeArrowheads="1"/>
          </p:cNvSpPr>
          <p:nvPr/>
        </p:nvSpPr>
        <p:spPr bwMode="auto">
          <a:xfrm>
            <a:off x="6649156" y="7683225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68" name="Oval 60"/>
          <p:cNvSpPr>
            <a:spLocks noChangeArrowheads="1"/>
          </p:cNvSpPr>
          <p:nvPr/>
        </p:nvSpPr>
        <p:spPr bwMode="auto">
          <a:xfrm>
            <a:off x="6093743" y="8130265"/>
            <a:ext cx="325120" cy="31157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2269" name="Oval 61"/>
          <p:cNvSpPr>
            <a:spLocks noChangeArrowheads="1"/>
          </p:cNvSpPr>
          <p:nvPr/>
        </p:nvSpPr>
        <p:spPr bwMode="auto">
          <a:xfrm>
            <a:off x="4576516" y="8523118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2" grpId="0" animBg="1"/>
      <p:bldP spid="222223" grpId="0" animBg="1"/>
      <p:bldP spid="222224" grpId="0" animBg="1"/>
      <p:bldP spid="222226" grpId="0" animBg="1"/>
      <p:bldP spid="222227" grpId="0" animBg="1"/>
      <p:bldP spid="222228" grpId="0" animBg="1"/>
      <p:bldP spid="222229" grpId="0" animBg="1"/>
      <p:bldP spid="222230" grpId="0" animBg="1"/>
      <p:bldP spid="222231" grpId="0"/>
      <p:bldP spid="222232" grpId="0" animBg="1"/>
      <p:bldP spid="222233" grpId="0" animBg="1"/>
      <p:bldP spid="222234" grpId="0" animBg="1"/>
      <p:bldP spid="222235" grpId="0" animBg="1"/>
      <p:bldP spid="222236" grpId="0" animBg="1"/>
      <p:bldP spid="222237" grpId="0" animBg="1"/>
      <p:bldP spid="222243" grpId="0" animBg="1"/>
      <p:bldP spid="222244" grpId="0" animBg="1"/>
      <p:bldP spid="222245" grpId="0" animBg="1"/>
      <p:bldP spid="222246" grpId="0" animBg="1"/>
      <p:bldP spid="222247" grpId="0" animBg="1"/>
      <p:bldP spid="222248" grpId="0" animBg="1"/>
      <p:bldP spid="222249" grpId="0"/>
      <p:bldP spid="222250" grpId="0" animBg="1"/>
      <p:bldP spid="222251" grpId="0" animBg="1"/>
      <p:bldP spid="222252" grpId="0" animBg="1"/>
      <p:bldP spid="222253" grpId="0" animBg="1"/>
      <p:bldP spid="222254" grpId="0" animBg="1"/>
      <p:bldP spid="222255" grpId="0" animBg="1"/>
      <p:bldP spid="222256" grpId="0" animBg="1"/>
      <p:bldP spid="222257" grpId="0" animBg="1"/>
      <p:bldP spid="222258" grpId="0" animBg="1"/>
      <p:bldP spid="222259" grpId="0" animBg="1"/>
      <p:bldP spid="222260" grpId="0"/>
      <p:bldP spid="222261" grpId="0"/>
      <p:bldP spid="222262" grpId="0"/>
      <p:bldP spid="222264" grpId="0" animBg="1"/>
      <p:bldP spid="222265" grpId="0" animBg="1"/>
      <p:bldP spid="222266" grpId="0" animBg="1"/>
      <p:bldP spid="222267" grpId="0" animBg="1"/>
      <p:bldP spid="222268" grpId="0" animBg="1"/>
      <p:bldP spid="2222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Non-linear SVMs:  Feature spaces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 idea:   the original feature space can always be mapped to some higher-dimensional feature space where the training set is separable:</a:t>
            </a:r>
          </a:p>
        </p:txBody>
      </p:sp>
      <p:sp>
        <p:nvSpPr>
          <p:cNvPr id="223274" name="Line 42"/>
          <p:cNvSpPr>
            <a:spLocks noChangeShapeType="1"/>
          </p:cNvSpPr>
          <p:nvPr/>
        </p:nvSpPr>
        <p:spPr bwMode="auto">
          <a:xfrm flipV="1">
            <a:off x="2941885" y="3639538"/>
            <a:ext cx="0" cy="43259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 flipV="1">
            <a:off x="636694" y="5931183"/>
            <a:ext cx="47210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276" name="AutoShape 44"/>
          <p:cNvSpPr>
            <a:spLocks noChangeArrowheads="1"/>
          </p:cNvSpPr>
          <p:nvPr/>
        </p:nvSpPr>
        <p:spPr bwMode="auto">
          <a:xfrm>
            <a:off x="2984782" y="482261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77" name="AutoShape 45"/>
          <p:cNvSpPr>
            <a:spLocks noChangeArrowheads="1"/>
          </p:cNvSpPr>
          <p:nvPr/>
        </p:nvSpPr>
        <p:spPr bwMode="auto">
          <a:xfrm>
            <a:off x="2167466" y="5330614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78" name="AutoShape 46"/>
          <p:cNvSpPr>
            <a:spLocks noChangeArrowheads="1"/>
          </p:cNvSpPr>
          <p:nvPr/>
        </p:nvSpPr>
        <p:spPr bwMode="auto">
          <a:xfrm>
            <a:off x="2384213" y="610728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79" name="AutoShape 47"/>
          <p:cNvSpPr>
            <a:spLocks noChangeArrowheads="1"/>
          </p:cNvSpPr>
          <p:nvPr/>
        </p:nvSpPr>
        <p:spPr bwMode="auto">
          <a:xfrm>
            <a:off x="3142826" y="6784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0" name="AutoShape 48"/>
          <p:cNvSpPr>
            <a:spLocks noChangeArrowheads="1"/>
          </p:cNvSpPr>
          <p:nvPr/>
        </p:nvSpPr>
        <p:spPr bwMode="auto">
          <a:xfrm>
            <a:off x="2546773" y="488808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1" name="AutoShape 49"/>
          <p:cNvSpPr>
            <a:spLocks noChangeArrowheads="1"/>
          </p:cNvSpPr>
          <p:nvPr/>
        </p:nvSpPr>
        <p:spPr bwMode="auto">
          <a:xfrm>
            <a:off x="1842346" y="578216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2" name="AutoShape 50"/>
          <p:cNvSpPr>
            <a:spLocks noChangeArrowheads="1"/>
          </p:cNvSpPr>
          <p:nvPr/>
        </p:nvSpPr>
        <p:spPr bwMode="auto">
          <a:xfrm>
            <a:off x="2438400" y="683880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3" name="AutoShape 51"/>
          <p:cNvSpPr>
            <a:spLocks noChangeArrowheads="1"/>
          </p:cNvSpPr>
          <p:nvPr/>
        </p:nvSpPr>
        <p:spPr bwMode="auto">
          <a:xfrm>
            <a:off x="3142826" y="545704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4" name="AutoShape 52"/>
          <p:cNvSpPr>
            <a:spLocks noChangeArrowheads="1"/>
          </p:cNvSpPr>
          <p:nvPr/>
        </p:nvSpPr>
        <p:spPr bwMode="auto">
          <a:xfrm>
            <a:off x="4425244" y="5438987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5" name="AutoShape 53"/>
          <p:cNvSpPr>
            <a:spLocks noChangeArrowheads="1"/>
          </p:cNvSpPr>
          <p:nvPr/>
        </p:nvSpPr>
        <p:spPr bwMode="auto">
          <a:xfrm>
            <a:off x="4226560" y="716392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6" name="AutoShape 54"/>
          <p:cNvSpPr>
            <a:spLocks noChangeArrowheads="1"/>
          </p:cNvSpPr>
          <p:nvPr/>
        </p:nvSpPr>
        <p:spPr bwMode="auto">
          <a:xfrm>
            <a:off x="1029546" y="561960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7" name="AutoShape 55"/>
          <p:cNvSpPr>
            <a:spLocks noChangeArrowheads="1"/>
          </p:cNvSpPr>
          <p:nvPr/>
        </p:nvSpPr>
        <p:spPr bwMode="auto">
          <a:xfrm>
            <a:off x="3178951" y="768773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8" name="AutoShape 56"/>
          <p:cNvSpPr>
            <a:spLocks noChangeArrowheads="1"/>
          </p:cNvSpPr>
          <p:nvPr/>
        </p:nvSpPr>
        <p:spPr bwMode="auto">
          <a:xfrm>
            <a:off x="4551680" y="64865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89" name="AutoShape 57"/>
          <p:cNvSpPr>
            <a:spLocks noChangeArrowheads="1"/>
          </p:cNvSpPr>
          <p:nvPr/>
        </p:nvSpPr>
        <p:spPr bwMode="auto">
          <a:xfrm>
            <a:off x="1797191" y="725424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0" name="AutoShape 58"/>
          <p:cNvSpPr>
            <a:spLocks noChangeArrowheads="1"/>
          </p:cNvSpPr>
          <p:nvPr/>
        </p:nvSpPr>
        <p:spPr bwMode="auto">
          <a:xfrm>
            <a:off x="1354666" y="656787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1" name="AutoShape 59"/>
          <p:cNvSpPr>
            <a:spLocks noChangeArrowheads="1"/>
          </p:cNvSpPr>
          <p:nvPr/>
        </p:nvSpPr>
        <p:spPr bwMode="auto">
          <a:xfrm>
            <a:off x="1435946" y="440040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3" name="AutoShape 61"/>
          <p:cNvSpPr>
            <a:spLocks noChangeArrowheads="1"/>
          </p:cNvSpPr>
          <p:nvPr/>
        </p:nvSpPr>
        <p:spPr bwMode="auto">
          <a:xfrm>
            <a:off x="3562773" y="601472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4" name="AutoShape 62"/>
          <p:cNvSpPr>
            <a:spLocks noChangeArrowheads="1"/>
          </p:cNvSpPr>
          <p:nvPr/>
        </p:nvSpPr>
        <p:spPr bwMode="auto">
          <a:xfrm>
            <a:off x="3020906" y="620437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5" name="AutoShape 63"/>
          <p:cNvSpPr>
            <a:spLocks noChangeArrowheads="1"/>
          </p:cNvSpPr>
          <p:nvPr/>
        </p:nvSpPr>
        <p:spPr bwMode="auto">
          <a:xfrm>
            <a:off x="3427306" y="444330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8" name="Oval 66"/>
          <p:cNvSpPr>
            <a:spLocks noChangeArrowheads="1"/>
          </p:cNvSpPr>
          <p:nvPr/>
        </p:nvSpPr>
        <p:spPr bwMode="auto">
          <a:xfrm>
            <a:off x="1584960" y="4565227"/>
            <a:ext cx="2682240" cy="2709333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299" name="AutoShape 67"/>
          <p:cNvSpPr>
            <a:spLocks noChangeArrowheads="1"/>
          </p:cNvSpPr>
          <p:nvPr/>
        </p:nvSpPr>
        <p:spPr bwMode="auto">
          <a:xfrm>
            <a:off x="1652693" y="46171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0" name="AutoShape 68"/>
          <p:cNvSpPr>
            <a:spLocks noChangeArrowheads="1"/>
          </p:cNvSpPr>
          <p:nvPr/>
        </p:nvSpPr>
        <p:spPr bwMode="auto">
          <a:xfrm>
            <a:off x="4389120" y="45900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1" name="Line 69"/>
          <p:cNvSpPr>
            <a:spLocks noChangeShapeType="1"/>
          </p:cNvSpPr>
          <p:nvPr/>
        </p:nvSpPr>
        <p:spPr bwMode="auto">
          <a:xfrm flipH="1" flipV="1">
            <a:off x="8685672" y="3287325"/>
            <a:ext cx="0" cy="294414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02" name="Line 70"/>
          <p:cNvSpPr>
            <a:spLocks noChangeShapeType="1"/>
          </p:cNvSpPr>
          <p:nvPr/>
        </p:nvSpPr>
        <p:spPr bwMode="auto">
          <a:xfrm>
            <a:off x="8642774" y="6256303"/>
            <a:ext cx="33392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03" name="AutoShape 71"/>
          <p:cNvSpPr>
            <a:spLocks noChangeArrowheads="1"/>
          </p:cNvSpPr>
          <p:nvPr/>
        </p:nvSpPr>
        <p:spPr bwMode="auto">
          <a:xfrm>
            <a:off x="9067235" y="535093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4" name="AutoShape 72"/>
          <p:cNvSpPr>
            <a:spLocks noChangeArrowheads="1"/>
          </p:cNvSpPr>
          <p:nvPr/>
        </p:nvSpPr>
        <p:spPr bwMode="auto">
          <a:xfrm>
            <a:off x="8249920" y="5858934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5" name="AutoShape 73"/>
          <p:cNvSpPr>
            <a:spLocks noChangeArrowheads="1"/>
          </p:cNvSpPr>
          <p:nvPr/>
        </p:nvSpPr>
        <p:spPr bwMode="auto">
          <a:xfrm>
            <a:off x="8791786" y="66491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6" name="AutoShape 74"/>
          <p:cNvSpPr>
            <a:spLocks noChangeArrowheads="1"/>
          </p:cNvSpPr>
          <p:nvPr/>
        </p:nvSpPr>
        <p:spPr bwMode="auto">
          <a:xfrm>
            <a:off x="9956800" y="66491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7" name="AutoShape 75"/>
          <p:cNvSpPr>
            <a:spLocks noChangeArrowheads="1"/>
          </p:cNvSpPr>
          <p:nvPr/>
        </p:nvSpPr>
        <p:spPr bwMode="auto">
          <a:xfrm>
            <a:off x="8629226" y="541640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8" name="AutoShape 76"/>
          <p:cNvSpPr>
            <a:spLocks noChangeArrowheads="1"/>
          </p:cNvSpPr>
          <p:nvPr/>
        </p:nvSpPr>
        <p:spPr bwMode="auto">
          <a:xfrm>
            <a:off x="8927253" y="580926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09" name="AutoShape 77"/>
          <p:cNvSpPr>
            <a:spLocks noChangeArrowheads="1"/>
          </p:cNvSpPr>
          <p:nvPr/>
        </p:nvSpPr>
        <p:spPr bwMode="auto">
          <a:xfrm>
            <a:off x="9252373" y="670334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0" name="AutoShape 78"/>
          <p:cNvSpPr>
            <a:spLocks noChangeArrowheads="1"/>
          </p:cNvSpPr>
          <p:nvPr/>
        </p:nvSpPr>
        <p:spPr bwMode="auto">
          <a:xfrm>
            <a:off x="9225280" y="598536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1" name="AutoShape 79"/>
          <p:cNvSpPr>
            <a:spLocks noChangeArrowheads="1"/>
          </p:cNvSpPr>
          <p:nvPr/>
        </p:nvSpPr>
        <p:spPr bwMode="auto">
          <a:xfrm>
            <a:off x="11510151" y="546608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2" name="AutoShape 80"/>
          <p:cNvSpPr>
            <a:spLocks noChangeArrowheads="1"/>
          </p:cNvSpPr>
          <p:nvPr/>
        </p:nvSpPr>
        <p:spPr bwMode="auto">
          <a:xfrm>
            <a:off x="11311466" y="71910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3" name="AutoShape 81"/>
          <p:cNvSpPr>
            <a:spLocks noChangeArrowheads="1"/>
          </p:cNvSpPr>
          <p:nvPr/>
        </p:nvSpPr>
        <p:spPr bwMode="auto">
          <a:xfrm>
            <a:off x="10634133" y="399400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4" name="AutoShape 82"/>
          <p:cNvSpPr>
            <a:spLocks noChangeArrowheads="1"/>
          </p:cNvSpPr>
          <p:nvPr/>
        </p:nvSpPr>
        <p:spPr bwMode="auto">
          <a:xfrm>
            <a:off x="10643164" y="579120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5" name="AutoShape 83"/>
          <p:cNvSpPr>
            <a:spLocks noChangeArrowheads="1"/>
          </p:cNvSpPr>
          <p:nvPr/>
        </p:nvSpPr>
        <p:spPr bwMode="auto">
          <a:xfrm>
            <a:off x="11636586" y="651368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6" name="AutoShape 84"/>
          <p:cNvSpPr>
            <a:spLocks noChangeArrowheads="1"/>
          </p:cNvSpPr>
          <p:nvPr/>
        </p:nvSpPr>
        <p:spPr bwMode="auto">
          <a:xfrm>
            <a:off x="9965831" y="500549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7" name="AutoShape 85"/>
          <p:cNvSpPr>
            <a:spLocks noChangeArrowheads="1"/>
          </p:cNvSpPr>
          <p:nvPr/>
        </p:nvSpPr>
        <p:spPr bwMode="auto">
          <a:xfrm>
            <a:off x="10823786" y="6757529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8" name="AutoShape 86"/>
          <p:cNvSpPr>
            <a:spLocks noChangeArrowheads="1"/>
          </p:cNvSpPr>
          <p:nvPr/>
        </p:nvSpPr>
        <p:spPr bwMode="auto">
          <a:xfrm>
            <a:off x="10525760" y="429203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19" name="AutoShape 87"/>
          <p:cNvSpPr>
            <a:spLocks noChangeArrowheads="1"/>
          </p:cNvSpPr>
          <p:nvPr/>
        </p:nvSpPr>
        <p:spPr bwMode="auto">
          <a:xfrm>
            <a:off x="8547946" y="643466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20" name="AutoShape 88"/>
          <p:cNvSpPr>
            <a:spLocks noChangeArrowheads="1"/>
          </p:cNvSpPr>
          <p:nvPr/>
        </p:nvSpPr>
        <p:spPr bwMode="auto">
          <a:xfrm>
            <a:off x="8006080" y="662432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21" name="AutoShape 89"/>
          <p:cNvSpPr>
            <a:spLocks noChangeArrowheads="1"/>
          </p:cNvSpPr>
          <p:nvPr/>
        </p:nvSpPr>
        <p:spPr bwMode="auto">
          <a:xfrm>
            <a:off x="10512213" y="447040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23" name="AutoShape 91"/>
          <p:cNvSpPr>
            <a:spLocks noChangeArrowheads="1"/>
          </p:cNvSpPr>
          <p:nvPr/>
        </p:nvSpPr>
        <p:spPr bwMode="auto">
          <a:xfrm>
            <a:off x="9875520" y="38043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24" name="AutoShape 92"/>
          <p:cNvSpPr>
            <a:spLocks noChangeArrowheads="1"/>
          </p:cNvSpPr>
          <p:nvPr/>
        </p:nvSpPr>
        <p:spPr bwMode="auto">
          <a:xfrm>
            <a:off x="11474026" y="461715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25" name="Line 93"/>
          <p:cNvSpPr>
            <a:spLocks noChangeShapeType="1"/>
          </p:cNvSpPr>
          <p:nvPr/>
        </p:nvSpPr>
        <p:spPr bwMode="auto">
          <a:xfrm flipH="1">
            <a:off x="6911058" y="6258560"/>
            <a:ext cx="1761067" cy="14178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26" name="Line 94"/>
          <p:cNvSpPr>
            <a:spLocks noChangeShapeType="1"/>
          </p:cNvSpPr>
          <p:nvPr/>
        </p:nvSpPr>
        <p:spPr bwMode="auto">
          <a:xfrm>
            <a:off x="8669867" y="4334935"/>
            <a:ext cx="2059093" cy="1896533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27" name="Line 95"/>
          <p:cNvSpPr>
            <a:spLocks noChangeShapeType="1"/>
          </p:cNvSpPr>
          <p:nvPr/>
        </p:nvSpPr>
        <p:spPr bwMode="auto">
          <a:xfrm flipV="1">
            <a:off x="8994987" y="6285653"/>
            <a:ext cx="1733973" cy="1733973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28" name="Line 96"/>
          <p:cNvSpPr>
            <a:spLocks noChangeShapeType="1"/>
          </p:cNvSpPr>
          <p:nvPr/>
        </p:nvSpPr>
        <p:spPr bwMode="auto">
          <a:xfrm flipV="1">
            <a:off x="6583680" y="4389120"/>
            <a:ext cx="2086187" cy="1192107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29" name="Line 97"/>
          <p:cNvSpPr>
            <a:spLocks noChangeShapeType="1"/>
          </p:cNvSpPr>
          <p:nvPr/>
        </p:nvSpPr>
        <p:spPr bwMode="auto">
          <a:xfrm>
            <a:off x="6556587" y="5581228"/>
            <a:ext cx="2438400" cy="2411307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/>
          <a:lstStyle/>
          <a:p>
            <a:endParaRPr lang="en-US"/>
          </a:p>
        </p:txBody>
      </p:sp>
      <p:sp>
        <p:nvSpPr>
          <p:cNvPr id="223330" name="AutoShape 98"/>
          <p:cNvSpPr>
            <a:spLocks noChangeArrowheads="1"/>
          </p:cNvSpPr>
          <p:nvPr/>
        </p:nvSpPr>
        <p:spPr bwMode="auto">
          <a:xfrm>
            <a:off x="5107093" y="3535680"/>
            <a:ext cx="2330027" cy="65024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19" tIns="65010" rIns="130019" bIns="65010" anchor="ctr"/>
          <a:lstStyle/>
          <a:p>
            <a:endParaRPr lang="en-US"/>
          </a:p>
        </p:txBody>
      </p:sp>
      <p:sp>
        <p:nvSpPr>
          <p:cNvPr id="223331" name="Text Box 99"/>
          <p:cNvSpPr txBox="1">
            <a:spLocks noChangeArrowheads="1"/>
          </p:cNvSpPr>
          <p:nvPr/>
        </p:nvSpPr>
        <p:spPr bwMode="auto">
          <a:xfrm>
            <a:off x="5107100" y="4104642"/>
            <a:ext cx="2388729" cy="5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19" tIns="65010" rIns="130019" bIns="6501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>
                <a:cs typeface="Times New Roman" pitchFamily="18" charset="0"/>
              </a:rPr>
              <a:t>Φ</a:t>
            </a:r>
            <a:r>
              <a:rPr lang="en-US" altLang="en-US" sz="2800">
                <a:cs typeface="Times New Roman" pitchFamily="18" charset="0"/>
              </a:rPr>
              <a:t>:  </a:t>
            </a:r>
            <a:r>
              <a:rPr lang="en-US" altLang="en-US" sz="2800" b="1">
                <a:cs typeface="Times New Roman" pitchFamily="18" charset="0"/>
              </a:rPr>
              <a:t>x</a:t>
            </a:r>
            <a:r>
              <a:rPr lang="en-US" altLang="en-US" sz="2800" b="1" baseline="-25000">
                <a:cs typeface="Times New Roman" pitchFamily="18" charset="0"/>
              </a:rPr>
              <a:t> </a:t>
            </a:r>
            <a:r>
              <a:rPr lang="en-US" altLang="en-US" sz="2800" b="1">
                <a:cs typeface="Times New Roman" pitchFamily="18" charset="0"/>
              </a:rPr>
              <a:t>→</a:t>
            </a:r>
            <a:r>
              <a:rPr lang="en-US" altLang="en-US" sz="2800">
                <a:cs typeface="Times New Roman" pitchFamily="18" charset="0"/>
              </a:rPr>
              <a:t> </a:t>
            </a:r>
            <a:r>
              <a:rPr lang="el-GR" altLang="en-US" sz="2800" b="1">
                <a:cs typeface="Times New Roman" pitchFamily="18" charset="0"/>
              </a:rPr>
              <a:t>φ</a:t>
            </a:r>
            <a:r>
              <a:rPr lang="en-US" altLang="en-US" sz="2800">
                <a:cs typeface="Times New Roman" pitchFamily="18" charset="0"/>
              </a:rPr>
              <a:t>(</a:t>
            </a:r>
            <a:r>
              <a:rPr lang="en-US" altLang="en-US" sz="2800" b="1">
                <a:cs typeface="Times New Roman" pitchFamily="18" charset="0"/>
              </a:rPr>
              <a:t>x</a:t>
            </a:r>
            <a:r>
              <a:rPr lang="en-US" altLang="en-US" sz="280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90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" y="1532607"/>
            <a:ext cx="11839265" cy="79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978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447799"/>
            <a:ext cx="11072024" cy="815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1347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Functions are Kernels?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some functions </a:t>
            </a:r>
            <a:r>
              <a:rPr lang="en-US" altLang="en-US" i="1"/>
              <a:t>K</a:t>
            </a:r>
            <a:r>
              <a:rPr lang="en-US" altLang="en-US"/>
              <a:t>(</a:t>
            </a:r>
            <a:r>
              <a:rPr lang="en-US" altLang="en-US" b="1"/>
              <a:t>x</a:t>
            </a:r>
            <a:r>
              <a:rPr lang="en-US" altLang="en-US" b="1" baseline="-25000"/>
              <a:t>i</a:t>
            </a:r>
            <a:r>
              <a:rPr lang="en-US" altLang="en-US"/>
              <a:t>,</a:t>
            </a:r>
            <a:r>
              <a:rPr lang="en-US" altLang="en-US" b="1"/>
              <a:t>x</a:t>
            </a:r>
            <a:r>
              <a:rPr lang="en-US" altLang="en-US" b="1" baseline="-25000"/>
              <a:t>j</a:t>
            </a:r>
            <a:r>
              <a:rPr lang="en-US" altLang="en-US"/>
              <a:t>) checking that </a:t>
            </a:r>
            <a:r>
              <a:rPr lang="en-US" altLang="en-US" i="1"/>
              <a:t>K</a:t>
            </a:r>
            <a:r>
              <a:rPr lang="en-US" altLang="en-US"/>
              <a:t>(</a:t>
            </a:r>
            <a:r>
              <a:rPr lang="en-US" altLang="en-US" b="1"/>
              <a:t>x</a:t>
            </a:r>
            <a:r>
              <a:rPr lang="en-US" altLang="en-US" b="1" baseline="-25000"/>
              <a:t>i</a:t>
            </a:r>
            <a:r>
              <a:rPr lang="en-US" altLang="en-US"/>
              <a:t>,</a:t>
            </a:r>
            <a:r>
              <a:rPr lang="en-US" altLang="en-US" b="1"/>
              <a:t>x</a:t>
            </a:r>
            <a:r>
              <a:rPr lang="en-US" altLang="en-US" b="1" baseline="-25000"/>
              <a:t>j</a:t>
            </a:r>
            <a:r>
              <a:rPr lang="en-US" altLang="en-US"/>
              <a:t>)= </a:t>
            </a:r>
            <a:r>
              <a:rPr lang="el-GR" altLang="en-US">
                <a:cs typeface="Times New Roman" pitchFamily="18" charset="0"/>
              </a:rPr>
              <a:t>φ</a:t>
            </a:r>
            <a:r>
              <a:rPr lang="en-US" altLang="en-US"/>
              <a:t>(</a:t>
            </a:r>
            <a:r>
              <a:rPr lang="en-US" altLang="en-US" b="1"/>
              <a:t>x</a:t>
            </a:r>
            <a:r>
              <a:rPr lang="en-US" altLang="en-US" b="1" baseline="-25000"/>
              <a:t>i</a:t>
            </a:r>
            <a:r>
              <a:rPr lang="en-US" altLang="en-US"/>
              <a:t>)</a:t>
            </a:r>
            <a:r>
              <a:rPr lang="en-US" altLang="en-US" b="1" baseline="-25000"/>
              <a:t> </a:t>
            </a:r>
            <a:r>
              <a:rPr lang="en-US" altLang="en-US" b="1" baseline="30000"/>
              <a:t>T</a:t>
            </a:r>
            <a:r>
              <a:rPr lang="el-GR" altLang="en-US">
                <a:cs typeface="Times New Roman" pitchFamily="18" charset="0"/>
              </a:rPr>
              <a:t>φ</a:t>
            </a:r>
            <a:r>
              <a:rPr lang="en-US" altLang="en-US"/>
              <a:t>(</a:t>
            </a:r>
            <a:r>
              <a:rPr lang="en-US" altLang="en-US" b="1"/>
              <a:t>x</a:t>
            </a:r>
            <a:r>
              <a:rPr lang="en-US" altLang="en-US" b="1" baseline="-25000"/>
              <a:t>j</a:t>
            </a:r>
            <a:r>
              <a:rPr lang="en-US" altLang="en-US"/>
              <a:t>) can be cumbersome. </a:t>
            </a:r>
          </a:p>
          <a:p>
            <a:r>
              <a:rPr lang="en-US" altLang="en-US"/>
              <a:t>Mercer’s theorem:  </a:t>
            </a:r>
          </a:p>
          <a:p>
            <a:pPr algn="ctr">
              <a:buFontTx/>
              <a:buNone/>
            </a:pPr>
            <a:r>
              <a:rPr lang="en-US" altLang="en-US" b="1" i="1"/>
              <a:t>Every semi-positive definite symmetric function is a kernel</a:t>
            </a:r>
          </a:p>
          <a:p>
            <a:r>
              <a:rPr lang="en-US" altLang="en-US"/>
              <a:t>Semi-positive definite symmetric functions correspond to a semi-positive definite symmetric Gram matrix:</a:t>
            </a:r>
          </a:p>
          <a:p>
            <a:pPr algn="ctr">
              <a:buFontTx/>
              <a:buNone/>
            </a:pPr>
            <a:endParaRPr lang="en-US" altLang="en-US" b="1" i="1"/>
          </a:p>
        </p:txBody>
      </p:sp>
      <p:graphicFrame>
        <p:nvGraphicFramePr>
          <p:cNvPr id="226358" name="Group 54"/>
          <p:cNvGraphicFramePr>
            <a:graphicFrameLocks noGrp="1"/>
          </p:cNvGraphicFramePr>
          <p:nvPr/>
        </p:nvGraphicFramePr>
        <p:xfrm>
          <a:off x="3224108" y="5671538"/>
          <a:ext cx="7613226" cy="3206045"/>
        </p:xfrm>
        <a:graphic>
          <a:graphicData uri="http://schemas.openxmlformats.org/drawingml/2006/table">
            <a:tbl>
              <a:tblPr/>
              <a:tblGrid>
                <a:gridCol w="1521742"/>
                <a:gridCol w="1524001"/>
                <a:gridCol w="1521742"/>
                <a:gridCol w="1523999"/>
                <a:gridCol w="1521742"/>
              </a:tblGrid>
              <a:tr h="64120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0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0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0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0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 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59" name="Text Box 55"/>
          <p:cNvSpPr txBox="1">
            <a:spLocks noChangeArrowheads="1"/>
          </p:cNvSpPr>
          <p:nvPr/>
        </p:nvSpPr>
        <p:spPr bwMode="auto">
          <a:xfrm>
            <a:off x="2343573" y="6976533"/>
            <a:ext cx="1381760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>
            <a:spAutoFit/>
          </a:bodyPr>
          <a:lstStyle/>
          <a:p>
            <a:pPr algn="l" defTabSz="1300460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K=</a:t>
            </a:r>
          </a:p>
        </p:txBody>
      </p:sp>
    </p:spTree>
    <p:extLst>
      <p:ext uri="{BB962C8B-B14F-4D97-AF65-F5344CB8AC3E}">
        <p14:creationId xmlns:p14="http://schemas.microsoft.com/office/powerpoint/2010/main" val="580989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2628055" y="968588"/>
            <a:ext cx="7872872" cy="77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>
            <a:spAutoFit/>
          </a:bodyPr>
          <a:lstStyle/>
          <a:p>
            <a:pPr algn="l" defTabSz="1300460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600" kern="1200">
                <a:solidFill>
                  <a:srgbClr val="3333CC"/>
                </a:solidFill>
              </a:rPr>
              <a:t>Positive Definite Matrices</a:t>
            </a:r>
            <a:br>
              <a:rPr lang="en-US" altLang="en-US" sz="4600" kern="1200">
                <a:solidFill>
                  <a:srgbClr val="3333CC"/>
                </a:solidFill>
              </a:rPr>
            </a:br>
            <a:endParaRPr lang="en-US" altLang="en-US" sz="4600" kern="1200">
              <a:solidFill>
                <a:srgbClr val="3333CC"/>
              </a:solidFill>
            </a:endParaRPr>
          </a:p>
          <a:p>
            <a:pPr marL="650197" lvl="1" indent="0" algn="l" defTabSz="1300460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A square matrix A is </a:t>
            </a:r>
            <a:r>
              <a:rPr lang="en-US" altLang="en-US" sz="3400" i="1" kern="1200">
                <a:solidFill>
                  <a:srgbClr val="FF0000"/>
                </a:solidFill>
              </a:rPr>
              <a:t>positive definite</a:t>
            </a:r>
            <a:r>
              <a:rPr lang="en-US" altLang="en-US" sz="3400" kern="1200">
                <a:solidFill>
                  <a:srgbClr val="FF0000"/>
                </a:solidFill>
              </a:rPr>
              <a:t> </a:t>
            </a:r>
            <a:r>
              <a:rPr lang="en-US" altLang="en-US" sz="3400" i="1" kern="1200">
                <a:solidFill>
                  <a:srgbClr val="FF0000"/>
                </a:solidFill>
              </a:rPr>
              <a:t>if</a:t>
            </a:r>
            <a:r>
              <a:rPr lang="en-US" altLang="en-US" sz="3400" i="1" kern="1200">
                <a:solidFill>
                  <a:srgbClr val="000000"/>
                </a:solidFill>
              </a:rPr>
              <a:t> x</a:t>
            </a:r>
            <a:r>
              <a:rPr lang="en-US" altLang="en-US" sz="3400" i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i="1" kern="1200">
                <a:solidFill>
                  <a:srgbClr val="000000"/>
                </a:solidFill>
              </a:rPr>
              <a:t>Ax&gt;0</a:t>
            </a:r>
            <a:r>
              <a:rPr lang="en-US" altLang="en-US" sz="3400" kern="1200">
                <a:solidFill>
                  <a:srgbClr val="000000"/>
                </a:solidFill>
              </a:rPr>
              <a:t> for all nonzero column vectors </a:t>
            </a:r>
            <a:r>
              <a:rPr lang="en-US" altLang="en-US" sz="3400" i="1" kern="1200">
                <a:solidFill>
                  <a:srgbClr val="000000"/>
                </a:solidFill>
              </a:rPr>
              <a:t>x</a:t>
            </a:r>
            <a:r>
              <a:rPr lang="en-US" altLang="en-US" sz="3400" kern="1200">
                <a:solidFill>
                  <a:srgbClr val="000000"/>
                </a:solidFill>
              </a:rPr>
              <a:t>. </a:t>
            </a:r>
            <a:br>
              <a:rPr lang="en-US" altLang="en-US" sz="3400" kern="1200">
                <a:solidFill>
                  <a:srgbClr val="000000"/>
                </a:solidFill>
              </a:rPr>
            </a:br>
            <a:endParaRPr lang="en-US" altLang="en-US" sz="3400" kern="1200">
              <a:solidFill>
                <a:srgbClr val="000000"/>
              </a:solidFill>
            </a:endParaRPr>
          </a:p>
          <a:p>
            <a:pPr marL="650197" lvl="1" indent="0" algn="l" defTabSz="1300460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It is </a:t>
            </a:r>
            <a:r>
              <a:rPr lang="en-US" altLang="en-US" sz="3400" kern="1200">
                <a:solidFill>
                  <a:srgbClr val="FF0000"/>
                </a:solidFill>
              </a:rPr>
              <a:t>negative definite</a:t>
            </a:r>
            <a:r>
              <a:rPr lang="en-US" altLang="en-US" sz="3400" kern="1200">
                <a:solidFill>
                  <a:srgbClr val="000000"/>
                </a:solidFill>
              </a:rPr>
              <a:t> if </a:t>
            </a:r>
            <a:r>
              <a:rPr lang="en-US" altLang="en-US" sz="3400" i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i="1" kern="1200">
                <a:solidFill>
                  <a:srgbClr val="000000"/>
                </a:solidFill>
              </a:rPr>
              <a:t>Ax </a:t>
            </a:r>
            <a:r>
              <a:rPr lang="en-US" altLang="en-US" sz="3400" i="1" kern="1200">
                <a:solidFill>
                  <a:srgbClr val="000000"/>
                </a:solidFill>
                <a:sym typeface="Symbol" pitchFamily="18" charset="2"/>
              </a:rPr>
              <a:t>&lt; 0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 for all nonzero </a:t>
            </a:r>
            <a:r>
              <a:rPr lang="en-US" altLang="en-US" sz="3400" i="1" kern="120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.</a:t>
            </a:r>
            <a:b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</a:b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marL="650197" lvl="1" indent="0" algn="l" defTabSz="1300460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It is </a:t>
            </a:r>
            <a:r>
              <a:rPr lang="en-US" altLang="en-US" sz="3400" i="1" kern="1200">
                <a:solidFill>
                  <a:srgbClr val="FF0000"/>
                </a:solidFill>
                <a:sym typeface="Symbol" pitchFamily="18" charset="2"/>
              </a:rPr>
              <a:t>positive semi-definite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 if </a:t>
            </a:r>
            <a:r>
              <a:rPr lang="en-US" altLang="en-US" sz="3400" i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i="1" kern="1200">
                <a:solidFill>
                  <a:srgbClr val="000000"/>
                </a:solidFill>
                <a:sym typeface="Symbol" pitchFamily="18" charset="2"/>
              </a:rPr>
              <a:t>Ax  0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.</a:t>
            </a:r>
            <a:b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</a:br>
            <a:endParaRPr lang="en-US" altLang="en-US" sz="3400" kern="1200">
              <a:solidFill>
                <a:srgbClr val="000000"/>
              </a:solidFill>
              <a:sym typeface="Symbol" pitchFamily="18" charset="2"/>
            </a:endParaRPr>
          </a:p>
          <a:p>
            <a:pPr marL="650197" lvl="1" indent="0" algn="l" defTabSz="1300460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And </a:t>
            </a:r>
            <a:r>
              <a:rPr lang="en-US" altLang="en-US" sz="3400" i="1" kern="1200">
                <a:solidFill>
                  <a:srgbClr val="FF0000"/>
                </a:solidFill>
                <a:sym typeface="Symbol" pitchFamily="18" charset="2"/>
              </a:rPr>
              <a:t>negative semi-definite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 if </a:t>
            </a:r>
            <a:r>
              <a:rPr lang="en-US" altLang="en-US" sz="3400" i="1" kern="120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3400" i="1" kern="1200" baseline="30000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US" altLang="en-US" sz="3400" i="1" kern="1200">
                <a:solidFill>
                  <a:srgbClr val="000000"/>
                </a:solidFill>
                <a:sym typeface="Symbol" pitchFamily="18" charset="2"/>
              </a:rPr>
              <a:t>Ax</a:t>
            </a:r>
            <a:r>
              <a:rPr lang="en-US" altLang="en-US" sz="3400" i="1" kern="1200">
                <a:solidFill>
                  <a:srgbClr val="FFFFCC"/>
                </a:solidFill>
                <a:sym typeface="Symbol" pitchFamily="18" charset="2"/>
              </a:rPr>
              <a:t>  0</a:t>
            </a:r>
            <a:r>
              <a:rPr lang="en-US" altLang="en-US" sz="3400" kern="1200">
                <a:solidFill>
                  <a:srgbClr val="FFFFCC"/>
                </a:solidFill>
                <a:sym typeface="Symbol" pitchFamily="18" charset="2"/>
              </a:rPr>
              <a:t> for all x.</a:t>
            </a:r>
            <a:r>
              <a:rPr lang="en-US" altLang="en-US" sz="3400" kern="1200">
                <a:solidFill>
                  <a:srgbClr val="000000"/>
                </a:solidFill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199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" y="1479174"/>
            <a:ext cx="11139487" cy="81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375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03247"/>
            <a:ext cx="11580811" cy="825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5920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1600200"/>
            <a:ext cx="12094009" cy="7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927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Margin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587" y="2113280"/>
            <a:ext cx="12300373" cy="7152640"/>
          </a:xfrm>
        </p:spPr>
        <p:txBody>
          <a:bodyPr/>
          <a:lstStyle/>
          <a:p>
            <a:r>
              <a:rPr lang="en-US" altLang="en-US" sz="3400"/>
              <a:t>Distance from example 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i</a:t>
            </a:r>
            <a:r>
              <a:rPr lang="en-US" altLang="en-US" sz="3400"/>
              <a:t> to the separator is </a:t>
            </a:r>
          </a:p>
          <a:p>
            <a:r>
              <a:rPr lang="en-US" altLang="en-US" sz="3400"/>
              <a:t>Examples closest to the hyperplane are </a:t>
            </a:r>
            <a:r>
              <a:rPr lang="en-US" altLang="en-US" sz="3400" b="1" i="1"/>
              <a:t>support vectors</a:t>
            </a:r>
            <a:r>
              <a:rPr lang="en-US" altLang="en-US" sz="3400"/>
              <a:t>. </a:t>
            </a:r>
          </a:p>
          <a:p>
            <a:r>
              <a:rPr lang="en-US" altLang="en-US" sz="3400" b="1" i="1"/>
              <a:t>Margin</a:t>
            </a:r>
            <a:r>
              <a:rPr lang="en-US" altLang="en-US" sz="3400"/>
              <a:t> </a:t>
            </a:r>
            <a:r>
              <a:rPr lang="el-GR" altLang="en-US" sz="3400" i="1">
                <a:cs typeface="Times New Roman" pitchFamily="18" charset="0"/>
              </a:rPr>
              <a:t>ρ</a:t>
            </a:r>
            <a:r>
              <a:rPr lang="en-US" altLang="en-US" sz="3400">
                <a:cs typeface="Times New Roman" pitchFamily="18" charset="0"/>
              </a:rPr>
              <a:t> </a:t>
            </a:r>
            <a:r>
              <a:rPr lang="en-US" altLang="en-US" sz="3400"/>
              <a:t>of the separator is the distance between support vectors.</a:t>
            </a:r>
          </a:p>
          <a:p>
            <a:endParaRPr lang="en-US" altLang="en-US" sz="4000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flipV="1">
            <a:off x="3788551" y="4750365"/>
            <a:ext cx="0" cy="43259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V="1">
            <a:off x="3596641" y="8911450"/>
            <a:ext cx="580474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>
            <a:off x="5267396" y="582506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4450080" y="6333067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0" name="AutoShape 8"/>
          <p:cNvSpPr>
            <a:spLocks noChangeArrowheads="1"/>
          </p:cNvSpPr>
          <p:nvPr/>
        </p:nvSpPr>
        <p:spPr bwMode="auto">
          <a:xfrm>
            <a:off x="4666827" y="710974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4124960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>
            <a:off x="4883574" y="548414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3" name="AutoShape 11"/>
          <p:cNvSpPr>
            <a:spLocks noChangeArrowheads="1"/>
          </p:cNvSpPr>
          <p:nvPr/>
        </p:nvSpPr>
        <p:spPr bwMode="auto">
          <a:xfrm>
            <a:off x="4124960" y="6784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4" name="AutoShape 12"/>
          <p:cNvSpPr>
            <a:spLocks noChangeArrowheads="1"/>
          </p:cNvSpPr>
          <p:nvPr/>
        </p:nvSpPr>
        <p:spPr bwMode="auto">
          <a:xfrm>
            <a:off x="4341707" y="700136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5" name="AutoShape 13"/>
          <p:cNvSpPr>
            <a:spLocks noChangeArrowheads="1"/>
          </p:cNvSpPr>
          <p:nvPr/>
        </p:nvSpPr>
        <p:spPr bwMode="auto">
          <a:xfrm>
            <a:off x="5425440" y="64595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6" name="AutoShape 14"/>
          <p:cNvSpPr>
            <a:spLocks noChangeArrowheads="1"/>
          </p:cNvSpPr>
          <p:nvPr/>
        </p:nvSpPr>
        <p:spPr bwMode="auto">
          <a:xfrm>
            <a:off x="6707858" y="644144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7" name="AutoShape 15"/>
          <p:cNvSpPr>
            <a:spLocks noChangeArrowheads="1"/>
          </p:cNvSpPr>
          <p:nvPr/>
        </p:nvSpPr>
        <p:spPr bwMode="auto">
          <a:xfrm>
            <a:off x="6184054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8" name="AutoShape 16"/>
          <p:cNvSpPr>
            <a:spLocks noChangeArrowheads="1"/>
          </p:cNvSpPr>
          <p:nvPr/>
        </p:nvSpPr>
        <p:spPr bwMode="auto">
          <a:xfrm>
            <a:off x="7592907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89" name="AutoShape 17"/>
          <p:cNvSpPr>
            <a:spLocks noChangeArrowheads="1"/>
          </p:cNvSpPr>
          <p:nvPr/>
        </p:nvSpPr>
        <p:spPr bwMode="auto">
          <a:xfrm>
            <a:off x="5732498" y="850053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0" name="AutoShape 18"/>
          <p:cNvSpPr>
            <a:spLocks noChangeArrowheads="1"/>
          </p:cNvSpPr>
          <p:nvPr/>
        </p:nvSpPr>
        <p:spPr bwMode="auto">
          <a:xfrm>
            <a:off x="6617547" y="68929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1" name="AutoShape 19"/>
          <p:cNvSpPr>
            <a:spLocks noChangeArrowheads="1"/>
          </p:cNvSpPr>
          <p:nvPr/>
        </p:nvSpPr>
        <p:spPr bwMode="auto">
          <a:xfrm>
            <a:off x="5809263" y="759516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2" name="AutoShape 20"/>
          <p:cNvSpPr>
            <a:spLocks noChangeArrowheads="1"/>
          </p:cNvSpPr>
          <p:nvPr/>
        </p:nvSpPr>
        <p:spPr bwMode="auto">
          <a:xfrm>
            <a:off x="6725920" y="80851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3" name="AutoShape 21"/>
          <p:cNvSpPr>
            <a:spLocks noChangeArrowheads="1"/>
          </p:cNvSpPr>
          <p:nvPr/>
        </p:nvSpPr>
        <p:spPr bwMode="auto">
          <a:xfrm>
            <a:off x="7701280" y="6784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5" name="AutoShape 23"/>
          <p:cNvSpPr>
            <a:spLocks noChangeArrowheads="1"/>
          </p:cNvSpPr>
          <p:nvPr/>
        </p:nvSpPr>
        <p:spPr bwMode="auto">
          <a:xfrm>
            <a:off x="5547360" y="463296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6" name="AutoShape 24"/>
          <p:cNvSpPr>
            <a:spLocks noChangeArrowheads="1"/>
          </p:cNvSpPr>
          <p:nvPr/>
        </p:nvSpPr>
        <p:spPr bwMode="auto">
          <a:xfrm>
            <a:off x="6414347" y="474133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7" name="AutoShape 25"/>
          <p:cNvSpPr>
            <a:spLocks noChangeArrowheads="1"/>
          </p:cNvSpPr>
          <p:nvPr/>
        </p:nvSpPr>
        <p:spPr bwMode="auto">
          <a:xfrm>
            <a:off x="7931574" y="582506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 flipV="1">
            <a:off x="4450081" y="4632960"/>
            <a:ext cx="3048000" cy="410238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>
            <a:off x="5662507" y="4750364"/>
            <a:ext cx="1083733" cy="8760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 flipH="1" flipV="1">
            <a:off x="6348871" y="6204373"/>
            <a:ext cx="361244" cy="2619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graphicFrame>
        <p:nvGraphicFramePr>
          <p:cNvPr id="207908" name="Object 36"/>
          <p:cNvGraphicFramePr>
            <a:graphicFrameLocks noChangeAspect="1"/>
          </p:cNvGraphicFramePr>
          <p:nvPr/>
        </p:nvGraphicFramePr>
        <p:xfrm>
          <a:off x="8877584" y="1941689"/>
          <a:ext cx="1792676" cy="103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584" y="1941689"/>
                        <a:ext cx="1792676" cy="1038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5811520" y="4944533"/>
            <a:ext cx="70442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i="1" kern="12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207910" name="Oval 38"/>
          <p:cNvSpPr>
            <a:spLocks noChangeArrowheads="1"/>
          </p:cNvSpPr>
          <p:nvPr/>
        </p:nvSpPr>
        <p:spPr bwMode="auto">
          <a:xfrm>
            <a:off x="5319324" y="6366944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1" name="Oval 39"/>
          <p:cNvSpPr>
            <a:spLocks noChangeArrowheads="1"/>
          </p:cNvSpPr>
          <p:nvPr/>
        </p:nvSpPr>
        <p:spPr bwMode="auto">
          <a:xfrm>
            <a:off x="5707662" y="7498092"/>
            <a:ext cx="325120" cy="311573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2" name="Oval 40"/>
          <p:cNvSpPr>
            <a:spLocks noChangeArrowheads="1"/>
          </p:cNvSpPr>
          <p:nvPr/>
        </p:nvSpPr>
        <p:spPr bwMode="auto">
          <a:xfrm>
            <a:off x="6608516" y="6342109"/>
            <a:ext cx="325120" cy="31157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3" name="Line 41"/>
          <p:cNvSpPr>
            <a:spLocks noChangeShapeType="1"/>
          </p:cNvSpPr>
          <p:nvPr/>
        </p:nvSpPr>
        <p:spPr bwMode="auto">
          <a:xfrm flipH="1" flipV="1">
            <a:off x="5461567" y="7362617"/>
            <a:ext cx="347698" cy="2483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4" name="Line 42"/>
          <p:cNvSpPr>
            <a:spLocks noChangeShapeType="1"/>
          </p:cNvSpPr>
          <p:nvPr/>
        </p:nvSpPr>
        <p:spPr bwMode="auto">
          <a:xfrm flipH="1" flipV="1">
            <a:off x="5536071" y="6563364"/>
            <a:ext cx="334151" cy="255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5" name="Line 43"/>
          <p:cNvSpPr>
            <a:spLocks noChangeShapeType="1"/>
          </p:cNvSpPr>
          <p:nvPr/>
        </p:nvSpPr>
        <p:spPr bwMode="auto">
          <a:xfrm flipV="1">
            <a:off x="5073238" y="4890346"/>
            <a:ext cx="2858347" cy="383145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6" name="Line 44"/>
          <p:cNvSpPr>
            <a:spLocks noChangeShapeType="1"/>
          </p:cNvSpPr>
          <p:nvPr/>
        </p:nvSpPr>
        <p:spPr bwMode="auto">
          <a:xfrm flipV="1">
            <a:off x="4152065" y="4375573"/>
            <a:ext cx="2939627" cy="393982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>
            <a:off x="7017173" y="4470400"/>
            <a:ext cx="785707" cy="596053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7918" name="Text Box 46"/>
          <p:cNvSpPr txBox="1">
            <a:spLocks noChangeArrowheads="1"/>
          </p:cNvSpPr>
          <p:nvPr/>
        </p:nvSpPr>
        <p:spPr bwMode="auto">
          <a:xfrm>
            <a:off x="7125547" y="4009813"/>
            <a:ext cx="1625600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400" i="1" kern="1200">
                <a:solidFill>
                  <a:srgbClr val="000000"/>
                </a:solidFill>
              </a:rPr>
              <a:t>ρ</a:t>
            </a:r>
            <a:endParaRPr lang="en-US" altLang="en-US" sz="3400" i="1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3770"/>
      </p:ext>
    </p:extLst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911" grpId="0" animBg="1"/>
      <p:bldP spid="207912" grpId="0" animBg="1"/>
      <p:bldP spid="207915" grpId="0" animBg="1"/>
      <p:bldP spid="207916" grpId="0" animBg="1"/>
      <p:bldP spid="2079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49479"/>
            <a:ext cx="11582399" cy="812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1177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11039592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0281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37665"/>
            <a:ext cx="10998199" cy="80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7114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56734" y="2214886"/>
            <a:ext cx="11880427" cy="118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FF00"/>
                </a:solidFill>
              </a:rPr>
              <a:t>There are two basic approaches to solve </a:t>
            </a:r>
            <a:r>
              <a:rPr lang="en-US" altLang="en-US" sz="3400" i="1" kern="1200">
                <a:solidFill>
                  <a:srgbClr val="00FF00"/>
                </a:solidFill>
              </a:rPr>
              <a:t>q</a:t>
            </a:r>
            <a:r>
              <a:rPr lang="en-US" altLang="en-US" sz="3400" kern="1200">
                <a:solidFill>
                  <a:srgbClr val="00FF00"/>
                </a:solidFill>
              </a:rPr>
              <a:t>-class problems</a:t>
            </a:r>
          </a:p>
          <a:p>
            <a:pPr algn="l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FF00"/>
                </a:solidFill>
              </a:rPr>
              <a:t>(        ) with SVMs ([10],[11]):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56734" y="3237653"/>
            <a:ext cx="12648071" cy="328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FF0000"/>
                </a:solidFill>
              </a:rPr>
              <a:t>1- One  vs. Others:</a:t>
            </a:r>
          </a:p>
          <a:p>
            <a:pPr algn="l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FF00"/>
                </a:solidFill>
              </a:rPr>
              <a:t>works by constructing a “regular” SVM </a:t>
            </a:r>
            <a:r>
              <a:rPr lang="en-US" altLang="en-US" sz="3400" i="1" kern="1200">
                <a:solidFill>
                  <a:srgbClr val="00FF00"/>
                </a:solidFill>
              </a:rPr>
              <a:t>     </a:t>
            </a:r>
            <a:r>
              <a:rPr lang="en-US" altLang="en-US" sz="3400" kern="1200">
                <a:solidFill>
                  <a:srgbClr val="00FF00"/>
                </a:solidFill>
              </a:rPr>
              <a:t>for each class </a:t>
            </a:r>
            <a:r>
              <a:rPr lang="en-US" altLang="en-US" sz="3400" i="1" kern="1200">
                <a:solidFill>
                  <a:srgbClr val="00FF00"/>
                </a:solidFill>
              </a:rPr>
              <a:t>i </a:t>
            </a:r>
            <a:r>
              <a:rPr lang="en-US" altLang="en-US" sz="3400" kern="1200">
                <a:solidFill>
                  <a:srgbClr val="00FF00"/>
                </a:solidFill>
              </a:rPr>
              <a:t>that separates that class from all the other classes (class “ i” positive  and “not i” negative). Then we  check the output  of each of the q  SVM classifiers  for our input and  choose the class i  that its corresponding SVM has the maximum output.</a:t>
            </a:r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767646" y="2828998"/>
          <a:ext cx="921173" cy="5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46" y="2828998"/>
                        <a:ext cx="921173" cy="52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7936095" y="3648569"/>
          <a:ext cx="589279" cy="81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095" y="3648569"/>
                        <a:ext cx="589279" cy="817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56729" y="6310490"/>
            <a:ext cx="1187817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FF0000"/>
                </a:solidFill>
              </a:rPr>
              <a:t>2-Pairwise (one vs one):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56729" y="6719147"/>
            <a:ext cx="12291342" cy="2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FF00"/>
                </a:solidFill>
              </a:rPr>
              <a:t>We  construct “Regular” SVM for each pair of classes (so we construct q(q-1)/2 SVMs). Then we use  “max-wins” voting strategy: we test each SVM on the input and each time an SVM chooses a certain class we add vote to that class. Then we choose the class with highest number of votes.</a:t>
            </a:r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356729" y="474133"/>
            <a:ext cx="12085885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</a:endParaRPr>
          </a:p>
        </p:txBody>
      </p:sp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460589" y="370276"/>
            <a:ext cx="12187484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1300326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kern="1200">
                <a:solidFill>
                  <a:srgbClr val="F709AD"/>
                </a:solidFill>
              </a:rPr>
              <a:t>SVM For Multi-class classification:</a:t>
            </a:r>
            <a:r>
              <a:rPr lang="en-US" altLang="en-US" sz="4000" kern="1200">
                <a:solidFill>
                  <a:srgbClr val="6600CC"/>
                </a:solidFill>
              </a:rPr>
              <a:t> </a:t>
            </a:r>
            <a:r>
              <a:rPr lang="en-US" altLang="en-US" sz="4000" kern="1200">
                <a:solidFill>
                  <a:srgbClr val="FFFF00"/>
                </a:solidFill>
              </a:rPr>
              <a:t>(more than two classes) </a:t>
            </a: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9369778" y="5901836"/>
          <a:ext cx="2664178" cy="60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778" y="5901836"/>
                        <a:ext cx="2664178" cy="60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62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7" y="1485901"/>
            <a:ext cx="13017493" cy="8115300"/>
          </a:xfrm>
        </p:spPr>
        <p:txBody>
          <a:bodyPr>
            <a:normAutofit fontScale="77500" lnSpcReduction="20000"/>
          </a:bodyPr>
          <a:lstStyle/>
          <a:p>
            <a:pPr marL="317404" indent="0">
              <a:buNone/>
            </a:pPr>
            <a:r>
              <a:rPr lang="en-US" dirty="0">
                <a:solidFill>
                  <a:srgbClr val="FF0000"/>
                </a:solidFill>
              </a:rPr>
              <a:t>Interactive media and animations </a:t>
            </a:r>
            <a:endParaRPr lang="en-US" dirty="0" smtClean="0">
              <a:solidFill>
                <a:srgbClr val="FF0000"/>
              </a:solidFill>
            </a:endParaRPr>
          </a:p>
          <a:p>
            <a:pPr marL="317404" indent="0">
              <a:buNone/>
            </a:pPr>
            <a:endParaRPr lang="en-US" b="1" dirty="0"/>
          </a:p>
          <a:p>
            <a:pPr marL="317404" indent="0">
              <a:buNone/>
            </a:pPr>
            <a:r>
              <a:rPr lang="en-US" b="1" dirty="0" smtClean="0"/>
              <a:t>SVM </a:t>
            </a:r>
            <a:r>
              <a:rPr lang="en-US" b="1" dirty="0"/>
              <a:t>Applets</a:t>
            </a:r>
            <a:endParaRPr lang="en-US" dirty="0"/>
          </a:p>
          <a:p>
            <a:r>
              <a:rPr lang="en-US" dirty="0"/>
              <a:t>http://www.csie.ntu.edu.tw/~cjlin/libsvm/</a:t>
            </a:r>
          </a:p>
          <a:p>
            <a:r>
              <a:rPr lang="en-US" dirty="0"/>
              <a:t>http://svm.dcs.rhbnc.ac.uk/pagesnew/GPat.shtml</a:t>
            </a:r>
          </a:p>
          <a:p>
            <a:r>
              <a:rPr lang="en-US" dirty="0"/>
              <a:t>http://www.smartlab.dibe.unige.it/Files/sw/Applet%20SVM/svmapplet.html</a:t>
            </a:r>
          </a:p>
          <a:p>
            <a:r>
              <a:rPr lang="en-US" dirty="0"/>
              <a:t>http://www.eee.metu.edu.tr/~alatan/Courses/Demo/AppletSVM.html</a:t>
            </a:r>
          </a:p>
          <a:p>
            <a:r>
              <a:rPr lang="en-US" dirty="0"/>
              <a:t>http://www.dsl-lab.org/svm_tutorial/demo.html(requires Java 3D</a:t>
            </a:r>
            <a:r>
              <a:rPr lang="en-US" dirty="0" smtClean="0"/>
              <a:t>)</a:t>
            </a:r>
          </a:p>
          <a:p>
            <a:endParaRPr lang="en-US" b="1" dirty="0"/>
          </a:p>
          <a:p>
            <a:pPr marL="317404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Animations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Support Vector </a:t>
            </a:r>
            <a:r>
              <a:rPr lang="en-US" dirty="0" smtClean="0"/>
              <a:t>Machines: http</a:t>
            </a:r>
            <a:r>
              <a:rPr lang="en-US" dirty="0"/>
              <a:t>://www.cs.ust.hk/irproj/Regularization%20Path/svmKernelpath/2moons.avihttp://www.cs.ust.hk/irproj/Regularization%20Path/svmKernelpath/2Gauss.avihttp://www.youtube.com/watch?v=3liCbRZPrZA</a:t>
            </a:r>
          </a:p>
          <a:p>
            <a:r>
              <a:rPr lang="en-US" dirty="0"/>
              <a:t>Support Vector Regression: http://</a:t>
            </a:r>
            <a:r>
              <a:rPr lang="en-US" dirty="0" smtClean="0"/>
              <a:t>www.cs.ust.hk/irproj/Regularization%20Path/movie/ga0.5lam1.avi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07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3968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/>
              <a:t>SVM Implementations	</a:t>
            </a:r>
            <a:endParaRPr sz="4000" dirty="0"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 smtClean="0"/>
              <a:t>LibSVM</a:t>
            </a:r>
            <a:endParaRPr lang="en-US" dirty="0" smtClean="0"/>
          </a:p>
          <a:p>
            <a:pPr lvl="0"/>
            <a:r>
              <a:rPr lang="en-US" dirty="0" err="1" smtClean="0"/>
              <a:t>SVMLight</a:t>
            </a:r>
            <a:endParaRPr lang="en-US" dirty="0" smtClean="0"/>
          </a:p>
          <a:p>
            <a:pPr lvl="0"/>
            <a:r>
              <a:rPr lang="en-US" dirty="0" err="1" smtClean="0"/>
              <a:t>Weka</a:t>
            </a:r>
            <a:endParaRPr lang="en-US" dirty="0" smtClean="0"/>
          </a:p>
          <a:p>
            <a:pPr lvl="0"/>
            <a:r>
              <a:rPr lang="en-US" dirty="0" err="1" smtClean="0"/>
              <a:t>Scikit</a:t>
            </a:r>
            <a:r>
              <a:rPr lang="en-US" dirty="0" smtClean="0"/>
              <a:t>-learn – Python</a:t>
            </a:r>
          </a:p>
          <a:p>
            <a:pPr lvl="0"/>
            <a:r>
              <a:rPr lang="en-US" dirty="0" smtClean="0"/>
              <a:t>Others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Margin Classification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018453"/>
            <a:ext cx="11704320" cy="7152640"/>
          </a:xfrm>
        </p:spPr>
        <p:txBody>
          <a:bodyPr/>
          <a:lstStyle/>
          <a:p>
            <a:r>
              <a:rPr lang="en-US" altLang="en-US" sz="3400"/>
              <a:t>Maximizing the margin is good according to intuition and PAC theory.</a:t>
            </a:r>
          </a:p>
          <a:p>
            <a:r>
              <a:rPr lang="en-US" altLang="en-US" sz="3400"/>
              <a:t>Implies that only support vectors matter; other training examples are ignorable. </a:t>
            </a:r>
          </a:p>
        </p:txBody>
      </p:sp>
      <p:sp>
        <p:nvSpPr>
          <p:cNvPr id="209950" name="Line 30"/>
          <p:cNvSpPr>
            <a:spLocks noChangeShapeType="1"/>
          </p:cNvSpPr>
          <p:nvPr/>
        </p:nvSpPr>
        <p:spPr bwMode="auto">
          <a:xfrm flipV="1">
            <a:off x="3788551" y="4750365"/>
            <a:ext cx="0" cy="43259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1" name="Line 31"/>
          <p:cNvSpPr>
            <a:spLocks noChangeShapeType="1"/>
          </p:cNvSpPr>
          <p:nvPr/>
        </p:nvSpPr>
        <p:spPr bwMode="auto">
          <a:xfrm flipV="1">
            <a:off x="3596641" y="8911450"/>
            <a:ext cx="580474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2" name="AutoShape 32"/>
          <p:cNvSpPr>
            <a:spLocks noChangeArrowheads="1"/>
          </p:cNvSpPr>
          <p:nvPr/>
        </p:nvSpPr>
        <p:spPr bwMode="auto">
          <a:xfrm>
            <a:off x="5267396" y="5825066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3" name="AutoShape 33"/>
          <p:cNvSpPr>
            <a:spLocks noChangeArrowheads="1"/>
          </p:cNvSpPr>
          <p:nvPr/>
        </p:nvSpPr>
        <p:spPr bwMode="auto">
          <a:xfrm>
            <a:off x="4450080" y="6333067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4" name="AutoShape 34"/>
          <p:cNvSpPr>
            <a:spLocks noChangeArrowheads="1"/>
          </p:cNvSpPr>
          <p:nvPr/>
        </p:nvSpPr>
        <p:spPr bwMode="auto">
          <a:xfrm>
            <a:off x="4666827" y="710974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5" name="AutoShape 35"/>
          <p:cNvSpPr>
            <a:spLocks noChangeArrowheads="1"/>
          </p:cNvSpPr>
          <p:nvPr/>
        </p:nvSpPr>
        <p:spPr bwMode="auto">
          <a:xfrm>
            <a:off x="4124960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6" name="AutoShape 36"/>
          <p:cNvSpPr>
            <a:spLocks noChangeArrowheads="1"/>
          </p:cNvSpPr>
          <p:nvPr/>
        </p:nvSpPr>
        <p:spPr bwMode="auto">
          <a:xfrm>
            <a:off x="4883574" y="548414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7" name="AutoShape 37"/>
          <p:cNvSpPr>
            <a:spLocks noChangeArrowheads="1"/>
          </p:cNvSpPr>
          <p:nvPr/>
        </p:nvSpPr>
        <p:spPr bwMode="auto">
          <a:xfrm>
            <a:off x="4124960" y="6784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8" name="AutoShape 38"/>
          <p:cNvSpPr>
            <a:spLocks noChangeArrowheads="1"/>
          </p:cNvSpPr>
          <p:nvPr/>
        </p:nvSpPr>
        <p:spPr bwMode="auto">
          <a:xfrm>
            <a:off x="4341707" y="7001369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59" name="AutoShape 39"/>
          <p:cNvSpPr>
            <a:spLocks noChangeArrowheads="1"/>
          </p:cNvSpPr>
          <p:nvPr/>
        </p:nvSpPr>
        <p:spPr bwMode="auto">
          <a:xfrm>
            <a:off x="5425440" y="64595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0" name="AutoShape 40"/>
          <p:cNvSpPr>
            <a:spLocks noChangeArrowheads="1"/>
          </p:cNvSpPr>
          <p:nvPr/>
        </p:nvSpPr>
        <p:spPr bwMode="auto">
          <a:xfrm>
            <a:off x="6707858" y="6441440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1" name="AutoShape 41"/>
          <p:cNvSpPr>
            <a:spLocks noChangeArrowheads="1"/>
          </p:cNvSpPr>
          <p:nvPr/>
        </p:nvSpPr>
        <p:spPr bwMode="auto">
          <a:xfrm>
            <a:off x="6184054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2" name="AutoShape 42"/>
          <p:cNvSpPr>
            <a:spLocks noChangeArrowheads="1"/>
          </p:cNvSpPr>
          <p:nvPr/>
        </p:nvSpPr>
        <p:spPr bwMode="auto">
          <a:xfrm>
            <a:off x="7592907" y="775998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3" name="AutoShape 43"/>
          <p:cNvSpPr>
            <a:spLocks noChangeArrowheads="1"/>
          </p:cNvSpPr>
          <p:nvPr/>
        </p:nvSpPr>
        <p:spPr bwMode="auto">
          <a:xfrm>
            <a:off x="5732498" y="850053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4" name="AutoShape 44"/>
          <p:cNvSpPr>
            <a:spLocks noChangeArrowheads="1"/>
          </p:cNvSpPr>
          <p:nvPr/>
        </p:nvSpPr>
        <p:spPr bwMode="auto">
          <a:xfrm>
            <a:off x="6617547" y="689299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5" name="AutoShape 45"/>
          <p:cNvSpPr>
            <a:spLocks noChangeArrowheads="1"/>
          </p:cNvSpPr>
          <p:nvPr/>
        </p:nvSpPr>
        <p:spPr bwMode="auto">
          <a:xfrm>
            <a:off x="5809263" y="7595164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6" name="AutoShape 46"/>
          <p:cNvSpPr>
            <a:spLocks noChangeArrowheads="1"/>
          </p:cNvSpPr>
          <p:nvPr/>
        </p:nvSpPr>
        <p:spPr bwMode="auto">
          <a:xfrm>
            <a:off x="6725920" y="808510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7" name="AutoShape 47"/>
          <p:cNvSpPr>
            <a:spLocks noChangeArrowheads="1"/>
          </p:cNvSpPr>
          <p:nvPr/>
        </p:nvSpPr>
        <p:spPr bwMode="auto">
          <a:xfrm>
            <a:off x="7701280" y="6784623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8" name="AutoShape 48"/>
          <p:cNvSpPr>
            <a:spLocks noChangeArrowheads="1"/>
          </p:cNvSpPr>
          <p:nvPr/>
        </p:nvSpPr>
        <p:spPr bwMode="auto">
          <a:xfrm>
            <a:off x="5547360" y="4632960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69" name="AutoShape 49"/>
          <p:cNvSpPr>
            <a:spLocks noChangeArrowheads="1"/>
          </p:cNvSpPr>
          <p:nvPr/>
        </p:nvSpPr>
        <p:spPr bwMode="auto">
          <a:xfrm>
            <a:off x="6414347" y="4741333"/>
            <a:ext cx="126436" cy="126436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0" name="AutoShape 50"/>
          <p:cNvSpPr>
            <a:spLocks noChangeArrowheads="1"/>
          </p:cNvSpPr>
          <p:nvPr/>
        </p:nvSpPr>
        <p:spPr bwMode="auto">
          <a:xfrm>
            <a:off x="7931574" y="5825066"/>
            <a:ext cx="126436" cy="126436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1" name="Line 51"/>
          <p:cNvSpPr>
            <a:spLocks noChangeShapeType="1"/>
          </p:cNvSpPr>
          <p:nvPr/>
        </p:nvSpPr>
        <p:spPr bwMode="auto">
          <a:xfrm flipV="1">
            <a:off x="4450081" y="4632960"/>
            <a:ext cx="3048000" cy="410238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3" name="Line 53"/>
          <p:cNvSpPr>
            <a:spLocks noChangeShapeType="1"/>
          </p:cNvSpPr>
          <p:nvPr/>
        </p:nvSpPr>
        <p:spPr bwMode="auto">
          <a:xfrm flipH="1" flipV="1">
            <a:off x="6348871" y="6204373"/>
            <a:ext cx="361244" cy="2619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5" name="Oval 55"/>
          <p:cNvSpPr>
            <a:spLocks noChangeArrowheads="1"/>
          </p:cNvSpPr>
          <p:nvPr/>
        </p:nvSpPr>
        <p:spPr bwMode="auto">
          <a:xfrm>
            <a:off x="5319324" y="6366944"/>
            <a:ext cx="325120" cy="31157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6" name="Oval 56"/>
          <p:cNvSpPr>
            <a:spLocks noChangeArrowheads="1"/>
          </p:cNvSpPr>
          <p:nvPr/>
        </p:nvSpPr>
        <p:spPr bwMode="auto">
          <a:xfrm>
            <a:off x="5707662" y="7498092"/>
            <a:ext cx="325120" cy="311573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7" name="Oval 57"/>
          <p:cNvSpPr>
            <a:spLocks noChangeArrowheads="1"/>
          </p:cNvSpPr>
          <p:nvPr/>
        </p:nvSpPr>
        <p:spPr bwMode="auto">
          <a:xfrm>
            <a:off x="6608516" y="6342109"/>
            <a:ext cx="325120" cy="31157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9999" tIns="65000" rIns="129999" bIns="65000" anchor="ctr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8" name="Line 58"/>
          <p:cNvSpPr>
            <a:spLocks noChangeShapeType="1"/>
          </p:cNvSpPr>
          <p:nvPr/>
        </p:nvSpPr>
        <p:spPr bwMode="auto">
          <a:xfrm flipH="1" flipV="1">
            <a:off x="5461567" y="7362617"/>
            <a:ext cx="347698" cy="2483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79" name="Line 59"/>
          <p:cNvSpPr>
            <a:spLocks noChangeShapeType="1"/>
          </p:cNvSpPr>
          <p:nvPr/>
        </p:nvSpPr>
        <p:spPr bwMode="auto">
          <a:xfrm flipH="1" flipV="1">
            <a:off x="5536071" y="6563364"/>
            <a:ext cx="334151" cy="255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80" name="Line 60"/>
          <p:cNvSpPr>
            <a:spLocks noChangeShapeType="1"/>
          </p:cNvSpPr>
          <p:nvPr/>
        </p:nvSpPr>
        <p:spPr bwMode="auto">
          <a:xfrm flipV="1">
            <a:off x="5073238" y="4890346"/>
            <a:ext cx="2858347" cy="383145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  <p:sp>
        <p:nvSpPr>
          <p:cNvPr id="209981" name="Line 61"/>
          <p:cNvSpPr>
            <a:spLocks noChangeShapeType="1"/>
          </p:cNvSpPr>
          <p:nvPr/>
        </p:nvSpPr>
        <p:spPr bwMode="auto">
          <a:xfrm flipV="1">
            <a:off x="4152065" y="4375573"/>
            <a:ext cx="2939627" cy="3939823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/>
          <a:lstStyle/>
          <a:p>
            <a:pPr algn="l" defTabSz="1300059" rtl="0" fontAlgn="base">
              <a:spcBef>
                <a:spcPct val="20000"/>
              </a:spcBef>
              <a:spcAft>
                <a:spcPct val="0"/>
              </a:spcAft>
            </a:pPr>
            <a:endParaRPr lang="en-US" sz="3400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75" grpId="0" animBg="1"/>
      <p:bldP spid="209976" grpId="0" animBg="1"/>
      <p:bldP spid="209977" grpId="0" animBg="1"/>
      <p:bldP spid="209980" grpId="0" animBg="1"/>
      <p:bldP spid="2099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SVM Mathematically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317" y="2041031"/>
            <a:ext cx="12566791" cy="7152640"/>
          </a:xfrm>
        </p:spPr>
        <p:txBody>
          <a:bodyPr/>
          <a:lstStyle/>
          <a:p>
            <a:r>
              <a:rPr lang="en-US" altLang="en-US" sz="3400"/>
              <a:t>Let training set {(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i</a:t>
            </a:r>
            <a:r>
              <a:rPr lang="en-US" altLang="en-US" sz="3400"/>
              <a:t>, </a:t>
            </a:r>
            <a:r>
              <a:rPr lang="en-US" altLang="en-US" sz="3400" i="1"/>
              <a:t>y</a:t>
            </a:r>
            <a:r>
              <a:rPr lang="en-US" altLang="en-US" sz="3400" i="1" baseline="-25000"/>
              <a:t>i</a:t>
            </a:r>
            <a:r>
              <a:rPr lang="en-US" altLang="en-US" sz="3400"/>
              <a:t>)}</a:t>
            </a:r>
            <a:r>
              <a:rPr lang="en-US" altLang="en-US" i="1" baseline="-25000"/>
              <a:t>i</a:t>
            </a:r>
            <a:r>
              <a:rPr lang="en-US" altLang="en-US" baseline="-25000"/>
              <a:t>=1..</a:t>
            </a:r>
            <a:r>
              <a:rPr lang="en-US" altLang="en-US" i="1" baseline="-25000"/>
              <a:t>n</a:t>
            </a:r>
            <a:r>
              <a:rPr lang="en-US" altLang="en-US" sz="3400"/>
              <a:t>, 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i</a:t>
            </a:r>
            <a:r>
              <a:rPr lang="en-US" altLang="en-US" sz="3400" b="1">
                <a:sym typeface="Symbol" pitchFamily="18" charset="2"/>
              </a:rPr>
              <a:t>R</a:t>
            </a:r>
            <a:r>
              <a:rPr lang="en-US" altLang="en-US" sz="3400" i="1" baseline="30000">
                <a:sym typeface="Symbol" pitchFamily="18" charset="2"/>
              </a:rPr>
              <a:t>d</a:t>
            </a:r>
            <a:r>
              <a:rPr lang="en-US" altLang="en-US" sz="3400" b="1">
                <a:sym typeface="Symbol" pitchFamily="18" charset="2"/>
              </a:rPr>
              <a:t>, </a:t>
            </a:r>
            <a:r>
              <a:rPr lang="en-US" altLang="en-US" sz="3400" i="1">
                <a:sym typeface="Symbol" pitchFamily="18" charset="2"/>
              </a:rPr>
              <a:t>y</a:t>
            </a:r>
            <a:r>
              <a:rPr lang="en-US" altLang="en-US" sz="3400" i="1" baseline="-25000">
                <a:sym typeface="Symbol" pitchFamily="18" charset="2"/>
              </a:rPr>
              <a:t>i</a:t>
            </a:r>
            <a:r>
              <a:rPr lang="en-US" altLang="en-US" sz="3400" b="1" baseline="-25000">
                <a:sym typeface="Symbol" pitchFamily="18" charset="2"/>
              </a:rPr>
              <a:t> </a:t>
            </a:r>
            <a:r>
              <a:rPr lang="en-US" altLang="en-US" sz="3400" b="1">
                <a:sym typeface="Symbol" pitchFamily="18" charset="2"/>
              </a:rPr>
              <a:t></a:t>
            </a:r>
            <a:r>
              <a:rPr lang="en-US" altLang="en-US" sz="3400" b="1" baseline="-25000">
                <a:sym typeface="Symbol" pitchFamily="18" charset="2"/>
              </a:rPr>
              <a:t> </a:t>
            </a:r>
            <a:r>
              <a:rPr lang="en-US" altLang="en-US" sz="3400">
                <a:sym typeface="Symbol" pitchFamily="18" charset="2"/>
              </a:rPr>
              <a:t>{-1, 1}</a:t>
            </a:r>
            <a:r>
              <a:rPr lang="en-US" altLang="en-US" sz="3400" b="1">
                <a:sym typeface="Symbol" pitchFamily="18" charset="2"/>
              </a:rPr>
              <a:t> </a:t>
            </a:r>
            <a:r>
              <a:rPr lang="en-US" altLang="en-US" sz="3400"/>
              <a:t>be separated by a hyperplane with</a:t>
            </a:r>
            <a:r>
              <a:rPr lang="en-US" altLang="en-US" sz="3400" b="1"/>
              <a:t> </a:t>
            </a:r>
            <a:r>
              <a:rPr lang="en-US" altLang="en-US" sz="3400"/>
              <a:t>margin </a:t>
            </a:r>
            <a:r>
              <a:rPr lang="el-GR" altLang="en-US" sz="3400" i="1">
                <a:cs typeface="Times New Roman" pitchFamily="18" charset="0"/>
              </a:rPr>
              <a:t>ρ</a:t>
            </a:r>
            <a:r>
              <a:rPr lang="en-US" altLang="en-US" sz="3400">
                <a:cs typeface="Times New Roman" pitchFamily="18" charset="0"/>
              </a:rPr>
              <a:t>. Then for each training example</a:t>
            </a:r>
            <a:r>
              <a:rPr lang="en-US" altLang="en-US" sz="3400"/>
              <a:t> (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i</a:t>
            </a:r>
            <a:r>
              <a:rPr lang="en-US" altLang="en-US" sz="3400"/>
              <a:t>, </a:t>
            </a:r>
            <a:r>
              <a:rPr lang="en-US" altLang="en-US" sz="3400" i="1"/>
              <a:t>y</a:t>
            </a:r>
            <a:r>
              <a:rPr lang="en-US" altLang="en-US" sz="3400" i="1" baseline="-25000"/>
              <a:t>i</a:t>
            </a:r>
            <a:r>
              <a:rPr lang="en-US" altLang="en-US" sz="3400"/>
              <a:t>):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 sz="3400"/>
          </a:p>
          <a:p>
            <a:r>
              <a:rPr lang="en-US" altLang="en-US" sz="3400"/>
              <a:t>For every support vector 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s</a:t>
            </a:r>
            <a:r>
              <a:rPr lang="en-US" altLang="en-US" sz="3400"/>
              <a:t> the above inequality is an equality.    After rescaling </a:t>
            </a:r>
            <a:r>
              <a:rPr lang="en-US" altLang="en-US" sz="3400" b="1"/>
              <a:t>w</a:t>
            </a:r>
            <a:r>
              <a:rPr lang="en-US" altLang="en-US" sz="3400"/>
              <a:t> and </a:t>
            </a:r>
            <a:r>
              <a:rPr lang="en-US" altLang="en-US" sz="3400" i="1"/>
              <a:t>b</a:t>
            </a:r>
            <a:r>
              <a:rPr lang="en-US" altLang="en-US" sz="3400"/>
              <a:t> by </a:t>
            </a:r>
            <a:r>
              <a:rPr lang="el-GR" altLang="en-US" sz="3400" i="1">
                <a:cs typeface="Times New Roman" pitchFamily="18" charset="0"/>
              </a:rPr>
              <a:t>ρ</a:t>
            </a:r>
            <a:r>
              <a:rPr lang="en-US" altLang="en-US" sz="3400" i="1">
                <a:cs typeface="Times New Roman" pitchFamily="18" charset="0"/>
              </a:rPr>
              <a:t>/</a:t>
            </a:r>
            <a:r>
              <a:rPr lang="en-US" altLang="en-US" sz="3400">
                <a:cs typeface="Times New Roman" pitchFamily="18" charset="0"/>
              </a:rPr>
              <a:t>2</a:t>
            </a:r>
            <a:r>
              <a:rPr lang="en-US" altLang="en-US" sz="3400" i="1">
                <a:cs typeface="Times New Roman" pitchFamily="18" charset="0"/>
              </a:rPr>
              <a:t> </a:t>
            </a:r>
            <a:r>
              <a:rPr lang="en-US" altLang="en-US" sz="3400">
                <a:cs typeface="Times New Roman" pitchFamily="18" charset="0"/>
              </a:rPr>
              <a:t>in the equality</a:t>
            </a:r>
            <a:r>
              <a:rPr lang="en-US" altLang="en-US" sz="3400"/>
              <a:t>, we obtain that distance between each </a:t>
            </a:r>
            <a:r>
              <a:rPr lang="en-US" altLang="en-US" sz="3400" b="1"/>
              <a:t>x</a:t>
            </a:r>
            <a:r>
              <a:rPr lang="en-US" altLang="en-US" sz="3400" i="1" baseline="-25000"/>
              <a:t>s </a:t>
            </a:r>
            <a:r>
              <a:rPr lang="en-US" altLang="en-US" sz="3400"/>
              <a:t>and the hyperplane is </a:t>
            </a:r>
          </a:p>
          <a:p>
            <a:endParaRPr lang="en-US" altLang="en-US" sz="3400"/>
          </a:p>
          <a:p>
            <a:r>
              <a:rPr lang="en-US" altLang="en-US" sz="3400"/>
              <a:t>Then the margin can be expressed through (rescaled) </a:t>
            </a:r>
            <a:r>
              <a:rPr lang="en-US" altLang="en-US" sz="3400" b="1"/>
              <a:t>w</a:t>
            </a:r>
            <a:r>
              <a:rPr lang="en-US" altLang="en-US" sz="3400"/>
              <a:t> and b as: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020515" y="3449895"/>
            <a:ext cx="5418667" cy="118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b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</a:rPr>
              <a:t>+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 ≤ - </a:t>
            </a:r>
            <a:r>
              <a:rPr lang="el-GR" altLang="en-US" sz="3400" i="1" kern="1200">
                <a:solidFill>
                  <a:srgbClr val="000000"/>
                </a:solidFill>
              </a:rPr>
              <a:t>ρ</a:t>
            </a:r>
            <a:r>
              <a:rPr lang="en-US" altLang="en-US" sz="3400" kern="1200">
                <a:solidFill>
                  <a:srgbClr val="000000"/>
                </a:solidFill>
              </a:rPr>
              <a:t>/2 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   if </a:t>
            </a:r>
            <a:r>
              <a:rPr lang="en-US" altLang="en-US" sz="3400" i="1" kern="12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altLang="en-US" sz="3400" kern="12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= -1</a:t>
            </a:r>
          </a:p>
          <a:p>
            <a:pPr algn="l" defTabSz="1300059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b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</a:rPr>
              <a:t>+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≥ </a:t>
            </a:r>
            <a:r>
              <a:rPr lang="el-GR" altLang="en-US" sz="3400" i="1" kern="1200">
                <a:solidFill>
                  <a:srgbClr val="000000"/>
                </a:solidFill>
              </a:rPr>
              <a:t>ρ</a:t>
            </a:r>
            <a:r>
              <a:rPr lang="en-US" altLang="en-US" sz="3400" kern="1200">
                <a:solidFill>
                  <a:srgbClr val="000000"/>
                </a:solidFill>
              </a:rPr>
              <a:t>/2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    if </a:t>
            </a:r>
            <a:r>
              <a:rPr lang="en-US" altLang="en-US" sz="3400" i="1" kern="12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altLang="en-US" sz="3400" kern="12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= 1</a:t>
            </a:r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5131930" y="7762242"/>
          <a:ext cx="1822026" cy="98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825480" imgH="444240" progId="Equation.3">
                  <p:embed/>
                </p:oleObj>
              </mc:Choice>
              <mc:Fallback>
                <p:oleObj name="Equation" r:id="rId3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930" y="7762242"/>
                        <a:ext cx="1822026" cy="98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9211733" y="5788942"/>
          <a:ext cx="3224107" cy="103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1460160" imgH="469800" progId="Equation.3">
                  <p:embed/>
                </p:oleObj>
              </mc:Choice>
              <mc:Fallback>
                <p:oleObj name="Equation" r:id="rId5" imgW="1460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1733" y="5788942"/>
                        <a:ext cx="3224107" cy="1038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6976533" y="3729849"/>
            <a:ext cx="541866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i="1" kern="1200">
                <a:solidFill>
                  <a:srgbClr val="000000"/>
                </a:solidFill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(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b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</a:rPr>
              <a:t>+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kern="1200">
                <a:solidFill>
                  <a:srgbClr val="000000"/>
                </a:solidFill>
              </a:rPr>
              <a:t>)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400" b="1" kern="1200">
                <a:solidFill>
                  <a:srgbClr val="000000"/>
                </a:solidFill>
              </a:rPr>
              <a:t>≥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l-GR" altLang="en-US" sz="3400" i="1" kern="1200">
                <a:solidFill>
                  <a:srgbClr val="000000"/>
                </a:solidFill>
              </a:rPr>
              <a:t>ρ</a:t>
            </a:r>
            <a:r>
              <a:rPr lang="en-US" altLang="en-US" sz="3400" kern="1200">
                <a:solidFill>
                  <a:srgbClr val="000000"/>
                </a:solidFill>
              </a:rPr>
              <a:t>/2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951513" y="3741138"/>
            <a:ext cx="1070187" cy="74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kern="1200">
                <a:solidFill>
                  <a:srgbClr val="000000"/>
                </a:solidFill>
                <a:sym typeface="Symbol" pitchFamily="18" charset="2"/>
              </a:rPr>
              <a:t></a:t>
            </a:r>
          </a:p>
        </p:txBody>
      </p:sp>
    </p:spTree>
    <p:extLst>
      <p:ext uri="{BB962C8B-B14F-4D97-AF65-F5344CB8AC3E}">
        <p14:creationId xmlns:p14="http://schemas.microsoft.com/office/powerpoint/2010/main" val="2019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SVMs Mathematically (cont.)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Then we can formulate the </a:t>
            </a:r>
            <a:r>
              <a:rPr lang="en-US" altLang="en-US" i="1"/>
              <a:t>quadratic optimization problem: </a:t>
            </a:r>
          </a:p>
          <a:p>
            <a:endParaRPr lang="en-US" altLang="en-US" i="1"/>
          </a:p>
          <a:p>
            <a:endParaRPr lang="en-US" altLang="en-US" i="1"/>
          </a:p>
          <a:p>
            <a:endParaRPr lang="en-US" altLang="en-US" i="1"/>
          </a:p>
          <a:p>
            <a:endParaRPr lang="en-US" altLang="en-US" i="1"/>
          </a:p>
          <a:p>
            <a:endParaRPr lang="en-US" altLang="en-US" i="1"/>
          </a:p>
          <a:p>
            <a:pPr>
              <a:buFontTx/>
              <a:buNone/>
            </a:pPr>
            <a:r>
              <a:rPr lang="en-US" altLang="en-US"/>
              <a:t>Which can be reformulated as: 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454009" y="2871904"/>
            <a:ext cx="8371840" cy="2244231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Find 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kern="1200">
                <a:solidFill>
                  <a:srgbClr val="000000"/>
                </a:solidFill>
              </a:rPr>
              <a:t> and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kern="1200">
                <a:solidFill>
                  <a:srgbClr val="000000"/>
                </a:solidFill>
              </a:rPr>
              <a:t> such that</a:t>
            </a:r>
          </a:p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                is maximized </a:t>
            </a:r>
          </a:p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and for all (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, </a:t>
            </a:r>
            <a:r>
              <a:rPr lang="en-US" altLang="en-US" sz="3400" i="1" kern="1200">
                <a:solidFill>
                  <a:srgbClr val="000000"/>
                </a:solidFill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), </a:t>
            </a:r>
            <a:r>
              <a:rPr lang="en-US" altLang="en-US" sz="3400" i="1" kern="12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=1..</a:t>
            </a:r>
            <a:r>
              <a:rPr lang="en-US" altLang="en-US" sz="3400" i="1" kern="1200">
                <a:solidFill>
                  <a:srgbClr val="000000"/>
                </a:solidFill>
              </a:rPr>
              <a:t>n</a:t>
            </a:r>
            <a:r>
              <a:rPr lang="en-US" altLang="en-US" sz="3400" kern="1200">
                <a:solidFill>
                  <a:srgbClr val="000000"/>
                </a:solidFill>
              </a:rPr>
              <a:t> :     </a:t>
            </a:r>
            <a:r>
              <a:rPr lang="en-US" altLang="en-US" sz="3400" i="1" kern="1200">
                <a:solidFill>
                  <a:srgbClr val="000000"/>
                </a:solidFill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(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b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</a:rPr>
              <a:t>+ </a:t>
            </a:r>
            <a:r>
              <a:rPr lang="en-US" altLang="en-US" sz="3400" i="1" kern="1200">
                <a:solidFill>
                  <a:srgbClr val="000000"/>
                </a:solidFill>
              </a:rPr>
              <a:t>b)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≥ 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1986844" y="3495042"/>
          <a:ext cx="1149210" cy="98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520560" imgH="444240" progId="Equation.3">
                  <p:embed/>
                </p:oleObj>
              </mc:Choice>
              <mc:Fallback>
                <p:oleObj name="Equation" r:id="rId3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844" y="3495042"/>
                        <a:ext cx="1149210" cy="982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490133" y="6109557"/>
            <a:ext cx="9157547" cy="2244231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999" tIns="65000" rIns="129999" bIns="65000">
            <a:spAutoFit/>
          </a:bodyPr>
          <a:lstStyle/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Find 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kern="1200">
                <a:solidFill>
                  <a:srgbClr val="000000"/>
                </a:solidFill>
              </a:rPr>
              <a:t> and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kern="1200">
                <a:solidFill>
                  <a:srgbClr val="000000"/>
                </a:solidFill>
              </a:rPr>
              <a:t> such that</a:t>
            </a:r>
          </a:p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400" b="1" kern="1200">
                <a:solidFill>
                  <a:srgbClr val="000000"/>
                </a:solidFill>
                <a:cs typeface="Times New Roman" pitchFamily="18" charset="0"/>
              </a:rPr>
              <a:t>Φ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 = ||w||</a:t>
            </a:r>
            <a:r>
              <a:rPr lang="en-US" altLang="en-US" sz="3400" kern="1200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kern="1200">
                <a:solidFill>
                  <a:srgbClr val="000000"/>
                </a:solidFill>
              </a:rPr>
              <a:t>  is minimized </a:t>
            </a:r>
          </a:p>
          <a:p>
            <a:pPr algn="l" defTabSz="1300059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kern="1200">
                <a:solidFill>
                  <a:srgbClr val="000000"/>
                </a:solidFill>
              </a:rPr>
              <a:t>and for all (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, </a:t>
            </a:r>
            <a:r>
              <a:rPr lang="en-US" altLang="en-US" sz="3400" i="1" kern="1200">
                <a:solidFill>
                  <a:srgbClr val="000000"/>
                </a:solidFill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), </a:t>
            </a:r>
            <a:r>
              <a:rPr lang="en-US" altLang="en-US" sz="3400" i="1" kern="12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=1..</a:t>
            </a:r>
            <a:r>
              <a:rPr lang="en-US" altLang="en-US" sz="3400" i="1" kern="1200">
                <a:solidFill>
                  <a:srgbClr val="000000"/>
                </a:solidFill>
              </a:rPr>
              <a:t>n</a:t>
            </a:r>
            <a:r>
              <a:rPr lang="en-US" altLang="en-US" sz="3400" kern="1200">
                <a:solidFill>
                  <a:srgbClr val="000000"/>
                </a:solidFill>
              </a:rPr>
              <a:t> :    </a:t>
            </a:r>
            <a:r>
              <a:rPr lang="en-US" altLang="en-US" sz="3400" i="1" kern="1200">
                <a:solidFill>
                  <a:srgbClr val="000000"/>
                </a:solidFill>
              </a:rPr>
              <a:t>y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kern="1200">
                <a:solidFill>
                  <a:srgbClr val="000000"/>
                </a:solidFill>
              </a:rPr>
              <a:t> (</a:t>
            </a:r>
            <a:r>
              <a:rPr lang="en-US" altLang="en-US" sz="3400" b="1" kern="1200">
                <a:solidFill>
                  <a:srgbClr val="000000"/>
                </a:solidFill>
              </a:rPr>
              <a:t>w</a:t>
            </a:r>
            <a:r>
              <a:rPr lang="en-US" altLang="en-US" sz="3400" b="1" kern="1200" baseline="30000">
                <a:solidFill>
                  <a:srgbClr val="000000"/>
                </a:solidFill>
              </a:rPr>
              <a:t>T</a:t>
            </a:r>
            <a:r>
              <a:rPr lang="en-US" altLang="en-US" sz="3400" b="1" kern="1200">
                <a:solidFill>
                  <a:srgbClr val="000000"/>
                </a:solidFill>
              </a:rPr>
              <a:t>x</a:t>
            </a:r>
            <a:r>
              <a:rPr lang="en-US" altLang="en-US" sz="3400" i="1" kern="1200" baseline="-25000">
                <a:solidFill>
                  <a:srgbClr val="000000"/>
                </a:solidFill>
              </a:rPr>
              <a:t>i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kern="1200">
                <a:solidFill>
                  <a:srgbClr val="000000"/>
                </a:solidFill>
              </a:rPr>
              <a:t>+ </a:t>
            </a:r>
            <a:r>
              <a:rPr lang="en-US" altLang="en-US" sz="3400" i="1" kern="1200">
                <a:solidFill>
                  <a:srgbClr val="000000"/>
                </a:solidFill>
              </a:rPr>
              <a:t>b</a:t>
            </a:r>
            <a:r>
              <a:rPr lang="en-US" altLang="en-US" sz="3400" kern="1200">
                <a:solidFill>
                  <a:srgbClr val="000000"/>
                </a:solidFill>
              </a:rPr>
              <a:t>)</a:t>
            </a:r>
            <a:r>
              <a:rPr lang="en-US" altLang="en-US" sz="3400" b="1" kern="1200">
                <a:solidFill>
                  <a:srgbClr val="000000"/>
                </a:solidFill>
              </a:rPr>
              <a:t> </a:t>
            </a:r>
            <a:r>
              <a:rPr lang="en-US" altLang="en-US" sz="3400" b="1" kern="1200">
                <a:solidFill>
                  <a:srgbClr val="000000"/>
                </a:solidFill>
                <a:cs typeface="Times New Roman" pitchFamily="18" charset="0"/>
              </a:rPr>
              <a:t>≥ </a:t>
            </a:r>
            <a:r>
              <a:rPr lang="en-US" altLang="en-US" sz="3400" kern="120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77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1381331"/>
            <a:ext cx="10515600" cy="82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205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493358"/>
            <a:ext cx="10540999" cy="82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2910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 Bayan Plain"/>
        <a:ea typeface="Al Bayan Plain"/>
        <a:cs typeface="Al Bayan Plai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56">
  <a:themeElements>
    <a:clrScheme name="156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5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l">
  <a:themeElements>
    <a:clrScheme name="m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156">
  <a:themeElements>
    <a:clrScheme name="156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5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l">
  <a:themeElements>
    <a:clrScheme name="m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156">
  <a:themeElements>
    <a:clrScheme name="156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5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l">
  <a:themeElements>
    <a:clrScheme name="m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 Bayan Plain"/>
        <a:ea typeface="Al Bayan Plain"/>
        <a:cs typeface="Al Bayan Plai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1924</Words>
  <Application>Microsoft Office PowerPoint</Application>
  <PresentationFormat>Custom</PresentationFormat>
  <Paragraphs>371</Paragraphs>
  <Slides>45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White</vt:lpstr>
      <vt:lpstr>156</vt:lpstr>
      <vt:lpstr>ml</vt:lpstr>
      <vt:lpstr>1_156</vt:lpstr>
      <vt:lpstr>1_ml</vt:lpstr>
      <vt:lpstr>2_156</vt:lpstr>
      <vt:lpstr>2_ml</vt:lpstr>
      <vt:lpstr>MathType 5.0 Equation</vt:lpstr>
      <vt:lpstr>Microsoft Equation 3.0</vt:lpstr>
      <vt:lpstr>MathType 6.0 Equation</vt:lpstr>
      <vt:lpstr>Support Vector Machines Kernels</vt:lpstr>
      <vt:lpstr>Problem definition:</vt:lpstr>
      <vt:lpstr>Linear Separators</vt:lpstr>
      <vt:lpstr>Classification Margin</vt:lpstr>
      <vt:lpstr>Maximum Margin Classification</vt:lpstr>
      <vt:lpstr>Linear SVM Mathematically</vt:lpstr>
      <vt:lpstr>Linear SVMs Mathematically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Saddle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Theoretical Justification for Maximum Margins</vt:lpstr>
      <vt:lpstr>Soft Margin Classification  </vt:lpstr>
      <vt:lpstr>Soft Margin Classification Mathematically</vt:lpstr>
      <vt:lpstr>Soft Margin Classification – Solution</vt:lpstr>
      <vt:lpstr>PowerPoint Presentation</vt:lpstr>
      <vt:lpstr>Non-linear SVMs</vt:lpstr>
      <vt:lpstr>Non-linear SVMs:  Feature spaces</vt:lpstr>
      <vt:lpstr>PowerPoint Presentation</vt:lpstr>
      <vt:lpstr>PowerPoint Presentation</vt:lpstr>
      <vt:lpstr>What Functions are Kernels?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SVM Implementations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 Kernels</dc:title>
  <cp:lastModifiedBy>Rahul Verma</cp:lastModifiedBy>
  <cp:revision>6</cp:revision>
  <dcterms:modified xsi:type="dcterms:W3CDTF">2014-08-27T15:21:37Z</dcterms:modified>
</cp:coreProperties>
</file>