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sldIdLst>
    <p:sldId id="256" r:id="rId2"/>
    <p:sldId id="264" r:id="rId3"/>
    <p:sldId id="257" r:id="rId4"/>
    <p:sldId id="258" r:id="rId5"/>
    <p:sldId id="303" r:id="rId6"/>
    <p:sldId id="304" r:id="rId7"/>
    <p:sldId id="259" r:id="rId8"/>
    <p:sldId id="265" r:id="rId9"/>
    <p:sldId id="260" r:id="rId10"/>
    <p:sldId id="277" r:id="rId11"/>
    <p:sldId id="266" r:id="rId12"/>
    <p:sldId id="261" r:id="rId13"/>
    <p:sldId id="267" r:id="rId14"/>
    <p:sldId id="262" r:id="rId15"/>
    <p:sldId id="268" r:id="rId16"/>
    <p:sldId id="278" r:id="rId17"/>
    <p:sldId id="270" r:id="rId18"/>
    <p:sldId id="271" r:id="rId19"/>
    <p:sldId id="284" r:id="rId20"/>
    <p:sldId id="283" r:id="rId21"/>
    <p:sldId id="272" r:id="rId22"/>
    <p:sldId id="269" r:id="rId23"/>
    <p:sldId id="279" r:id="rId24"/>
    <p:sldId id="280" r:id="rId25"/>
    <p:sldId id="281" r:id="rId26"/>
    <p:sldId id="285" r:id="rId27"/>
    <p:sldId id="282" r:id="rId28"/>
    <p:sldId id="286" r:id="rId29"/>
    <p:sldId id="287" r:id="rId30"/>
    <p:sldId id="293" r:id="rId31"/>
    <p:sldId id="294" r:id="rId32"/>
    <p:sldId id="289" r:id="rId33"/>
    <p:sldId id="290" r:id="rId34"/>
    <p:sldId id="292" r:id="rId35"/>
    <p:sldId id="291" r:id="rId36"/>
    <p:sldId id="273" r:id="rId37"/>
    <p:sldId id="276" r:id="rId38"/>
    <p:sldId id="330" r:id="rId39"/>
    <p:sldId id="331" r:id="rId40"/>
    <p:sldId id="332" r:id="rId41"/>
    <p:sldId id="333" r:id="rId42"/>
    <p:sldId id="334" r:id="rId43"/>
    <p:sldId id="296" r:id="rId44"/>
    <p:sldId id="305" r:id="rId45"/>
    <p:sldId id="306" r:id="rId46"/>
    <p:sldId id="307" r:id="rId47"/>
    <p:sldId id="308" r:id="rId48"/>
    <p:sldId id="302" r:id="rId49"/>
    <p:sldId id="295" r:id="rId50"/>
    <p:sldId id="309" r:id="rId51"/>
    <p:sldId id="311" r:id="rId52"/>
    <p:sldId id="312" r:id="rId53"/>
    <p:sldId id="313" r:id="rId54"/>
    <p:sldId id="323" r:id="rId55"/>
    <p:sldId id="324" r:id="rId56"/>
    <p:sldId id="325" r:id="rId57"/>
    <p:sldId id="326" r:id="rId58"/>
    <p:sldId id="327" r:id="rId59"/>
    <p:sldId id="310" r:id="rId60"/>
    <p:sldId id="320" r:id="rId61"/>
    <p:sldId id="321" r:id="rId62"/>
    <p:sldId id="322" r:id="rId63"/>
    <p:sldId id="328" r:id="rId64"/>
    <p:sldId id="335" r:id="rId65"/>
    <p:sldId id="329" r:id="rId66"/>
    <p:sldId id="275" r:id="rId67"/>
    <p:sldId id="336" r:id="rId68"/>
    <p:sldId id="337" r:id="rId69"/>
    <p:sldId id="314" r:id="rId70"/>
    <p:sldId id="338" r:id="rId71"/>
    <p:sldId id="339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50067" autoAdjust="0"/>
  </p:normalViewPr>
  <p:slideViewPr>
    <p:cSldViewPr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1F7EC-674D-43F2-BD94-8B25E1ECBD6E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FEB8A-DCB7-41E6-BB78-A9F919F1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7A1-ECE2-4E2E-A2C2-535C8880496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6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773D-87B7-4C07-8E9D-536FCCD066F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BC81-0A52-4F0F-8DE7-F364EDB7480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1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D8A0-B501-40BB-8024-7AB183D80A2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E6D-F6EA-430A-8089-5C945808861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BFE3-7CCB-4374-A452-6CBBB3C586E6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24DC-594E-46C7-9838-0A53D2E0C5FC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A874-8B10-42CC-8744-636E2EA5BE53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15E5-554A-4F76-A7EA-12B17C2EAC33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43D0-FD3D-4B35-A8D3-31F77D10E36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1E9E-4EE4-43CD-ACBB-F3F5B5F2C8C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3F95-5C3F-4F71-B962-280F5B6FE72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F87F-7723-4CED-AA7B-0E924B50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hyperlink" Target="http://en.wikipedia.org/wiki/Statistical_classification" TargetMode="External"/><Relationship Id="rId8" Type="http://schemas.openxmlformats.org/officeDocument/2006/relationships/image" Target="../media/image17.png"/><Relationship Id="rId9" Type="http://schemas.openxmlformats.org/officeDocument/2006/relationships/image" Target="../media/image20.png"/><Relationship Id="rId10" Type="http://schemas.openxmlformats.org/officeDocument/2006/relationships/hyperlink" Target="http://en.wikipedia.org/wiki/Regression_analysi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gression_analysis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91.png"/><Relationship Id="rId5" Type="http://schemas.openxmlformats.org/officeDocument/2006/relationships/image" Target="../media/image370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9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4" Type="http://schemas.openxmlformats.org/officeDocument/2006/relationships/image" Target="../media/image520.png"/><Relationship Id="rId5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4" Type="http://schemas.openxmlformats.org/officeDocument/2006/relationships/hyperlink" Target="http://people.cs.umass.edu/~vdang/ranklib.html" TargetMode="External"/><Relationship Id="rId5" Type="http://schemas.openxmlformats.org/officeDocument/2006/relationships/hyperlink" Target="http://research.microsoft.com/en-us/um/beijing/projects/letor/" TargetMode="External"/><Relationship Id="rId6" Type="http://schemas.openxmlformats.org/officeDocument/2006/relationships/hyperlink" Target="http://learningtorankchallenge.yahoo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Learning_to_rank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en.wikipedia.org/wiki/Statistical_classification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en.wikipedia.org/wiki/Regression_analysi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91.png"/><Relationship Id="rId5" Type="http://schemas.openxmlformats.org/officeDocument/2006/relationships/image" Target="../media/image370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4" Type="http://schemas.openxmlformats.org/officeDocument/2006/relationships/image" Target="../media/image920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/>
              <a:t>Learning to Rank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from heuristics to theoretic approaches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Guest Lecture by </a:t>
            </a:r>
            <a:r>
              <a:rPr lang="en-US" sz="2400" b="1" dirty="0" err="1" smtClean="0"/>
              <a:t>Hongning</a:t>
            </a:r>
            <a:r>
              <a:rPr lang="en-US" sz="2400" b="1" dirty="0" smtClean="0"/>
              <a:t> Wang</a:t>
            </a:r>
          </a:p>
          <a:p>
            <a:pPr algn="r"/>
            <a:r>
              <a:rPr lang="en-US" sz="2400" b="1" dirty="0" smtClean="0"/>
              <a:t>wang296@illlinois.edu</a:t>
            </a:r>
            <a:endParaRPr lang="en-US" sz="2400" b="1" dirty="0"/>
          </a:p>
        </p:txBody>
      </p:sp>
      <p:pic>
        <p:nvPicPr>
          <p:cNvPr id="4098" name="Picture 2" descr="https://encrypted-tbn1.gstatic.com/images?q=tbn:ANd9GcQywsLmKXrrcspRAOSO4HrN5STMalTF2wBmnAsmXnK0c_zEP7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4800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the task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Given: (query, document) pairs represented by a set of relevance estimators, a.k.a., features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Needed: a way of combining the estimators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ordered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Criterion: optimize IR metrics</a:t>
                </a:r>
              </a:p>
              <a:p>
                <a:pPr lvl="1"/>
                <a:r>
                  <a:rPr lang="en-US" dirty="0" err="1" smtClean="0"/>
                  <a:t>P@k</a:t>
                </a:r>
                <a:r>
                  <a:rPr lang="en-US" dirty="0" smtClean="0"/>
                  <a:t>, MAP, NDCG,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741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97290"/>
              </p:ext>
            </p:extLst>
          </p:nvPr>
        </p:nvGraphicFramePr>
        <p:xfrm>
          <a:off x="1524000" y="26974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967319" y="5029200"/>
            <a:ext cx="2133600" cy="523220"/>
            <a:chOff x="6019800" y="4495800"/>
            <a:chExt cx="2133600" cy="523220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6019800" y="4648199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4495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Key!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)}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Object function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argmax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⊂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57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-152400" y="4537494"/>
            <a:ext cx="4038600" cy="2320506"/>
            <a:chOff x="-152400" y="4537494"/>
            <a:chExt cx="4038600" cy="2320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152400" y="5334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400" y="5334000"/>
                  <a:ext cx="2438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File:Svm max sep hyperplane with marg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275" y="4537494"/>
              <a:ext cx="2153925" cy="232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2399" y="4921840"/>
              <a:ext cx="157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Classification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715000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hlinkClick r:id="rId7"/>
                </a:rPr>
                <a:t>http://en.wikipedia.org/wiki/Statistical_classification</a:t>
              </a:r>
              <a:endParaRPr lang="en-US" sz="10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4241974"/>
            <a:ext cx="5334000" cy="2463626"/>
            <a:chOff x="4114800" y="4241974"/>
            <a:chExt cx="5334000" cy="2463626"/>
          </a:xfrm>
        </p:grpSpPr>
        <p:pic>
          <p:nvPicPr>
            <p:cNvPr id="1028" name="Picture 4" descr="File:Linear regression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1974"/>
              <a:ext cx="3733800" cy="246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868925" y="4876800"/>
              <a:ext cx="157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Regression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72094" y="5257800"/>
                  <a:ext cx="2448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=−||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094" y="5257800"/>
                  <a:ext cx="24481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934200" y="5638800"/>
              <a:ext cx="2286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10"/>
                </a:rPr>
                <a:t>http://en.wikipedia.org/wiki/Regression_analysis</a:t>
              </a:r>
              <a:endParaRPr lang="en-US" sz="1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8400" y="44975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11338" y="3318644"/>
            <a:ext cx="225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We will only talk about supervised learning.</a:t>
            </a:r>
            <a:endParaRPr lang="en-US" i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General solution in optimization framework</a:t>
                </a:r>
              </a:p>
              <a:p>
                <a:pPr lvl="1"/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{0,…,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Object: O = {</a:t>
                </a:r>
                <a:r>
                  <a:rPr lang="en-US" dirty="0" err="1" smtClean="0"/>
                  <a:t>P@k</a:t>
                </a:r>
                <a:r>
                  <a:rPr lang="en-US" dirty="0" smtClean="0"/>
                  <a:t>, MAP, NDCG}</a:t>
                </a:r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s.t.,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argmax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⊂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),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544" t="-1752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63276"/>
              </p:ext>
            </p:extLst>
          </p:nvPr>
        </p:nvGraphicFramePr>
        <p:xfrm>
          <a:off x="1600200" y="4831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how to optimize?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Evaluation metric recap</a:t>
                </a:r>
              </a:p>
              <a:p>
                <a:pPr lvl="1"/>
                <a:r>
                  <a:rPr lang="en-US" dirty="0" smtClean="0"/>
                  <a:t>Average Precision</a:t>
                </a:r>
              </a:p>
              <a:p>
                <a:pPr lvl="2"/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DCG</a:t>
                </a:r>
              </a:p>
              <a:p>
                <a:pPr lvl="2"/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Order is essential!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order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 \operatorname{AveP} = \frac{\sum_{k=1}^n (P(k) \times rel(k))}{\mbox{number of relevant documents}} \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4" y="2667000"/>
            <a:ext cx="346016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\mathrm{DCG_{p}} = rel_{1} + \sum_{i=2}^{p} \frac{rel_{i}}{\log_{2}i}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28" y="3590925"/>
            <a:ext cx="20764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77128" y="2895600"/>
            <a:ext cx="4876800" cy="795338"/>
            <a:chOff x="4145964" y="4038600"/>
            <a:chExt cx="4876800" cy="795338"/>
          </a:xfrm>
        </p:grpSpPr>
        <p:sp>
          <p:nvSpPr>
            <p:cNvPr id="4" name="TextBox 3"/>
            <p:cNvSpPr txBox="1"/>
            <p:nvPr/>
          </p:nvSpPr>
          <p:spPr>
            <a:xfrm>
              <a:off x="5441364" y="44196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Not continuous with respect to f(X)!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212764" y="4038600"/>
              <a:ext cx="609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145964" y="4604266"/>
              <a:ext cx="1295400" cy="2296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powerlineblog.com/admin/ed-assets/2012/07/shutterstock_61837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81" y="4343400"/>
            <a:ext cx="1841519" cy="17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Objects!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endParaRPr lang="en-US" dirty="0" smtClean="0"/>
          </a:p>
          <a:p>
            <a:pPr lvl="1"/>
            <a:r>
              <a:rPr lang="en-US" dirty="0" smtClean="0"/>
              <a:t>Fit the relevance labels individually</a:t>
            </a:r>
          </a:p>
          <a:p>
            <a:r>
              <a:rPr lang="en-US" dirty="0" smtClean="0"/>
              <a:t>Pairwise</a:t>
            </a:r>
          </a:p>
          <a:p>
            <a:pPr lvl="1"/>
            <a:r>
              <a:rPr lang="en-US" dirty="0" smtClean="0"/>
              <a:t>Fit the relative orders</a:t>
            </a:r>
          </a:p>
          <a:p>
            <a:r>
              <a:rPr lang="en-US" dirty="0" err="1" smtClean="0"/>
              <a:t>Listwise</a:t>
            </a:r>
            <a:endParaRPr lang="en-US" dirty="0" smtClean="0"/>
          </a:p>
          <a:p>
            <a:pPr lvl="1"/>
            <a:r>
              <a:rPr lang="en-US" dirty="0" smtClean="0"/>
              <a:t>Fit the whole order</a:t>
            </a:r>
            <a:endParaRPr lang="en-US" dirty="0"/>
          </a:p>
        </p:txBody>
      </p:sp>
      <p:pic>
        <p:nvPicPr>
          <p:cNvPr id="1026" name="Picture 2" descr="http://cherylsalvador.files.wordpress.com/2012/09/idea-good-interesting-light-bulb.png?w=245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021434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2" indent="-342900"/>
                <a:r>
                  <a:rPr lang="en-US" sz="3200" dirty="0" smtClean="0"/>
                  <a:t>Ideally perfect relevance prediction leads to perfect </a:t>
                </a:r>
                <a:r>
                  <a:rPr lang="en-US" sz="3200" dirty="0"/>
                  <a:t>ranking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𝑓</m:t>
                    </m:r>
                    <m:r>
                      <a:rPr lang="en-US" sz="2800"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score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 smtClean="0"/>
                  <a:t>order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/>
                  <a:t>metric</a:t>
                </a:r>
              </a:p>
              <a:p>
                <a:r>
                  <a:rPr lang="en-US" dirty="0" smtClean="0"/>
                  <a:t>Reducing ranking problem to</a:t>
                </a:r>
              </a:p>
              <a:p>
                <a:pPr lvl="1"/>
                <a:r>
                  <a:rPr lang="en-US" dirty="0" smtClean="0"/>
                  <a:t>Regression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Subset Ranking using Regression, </a:t>
                </a:r>
                <a:r>
                  <a:rPr lang="en-US" dirty="0" err="1" smtClean="0"/>
                  <a:t>D.Cossock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T.Zhang</a:t>
                </a:r>
                <a:r>
                  <a:rPr lang="en-US" dirty="0" smtClean="0"/>
                  <a:t>, COLT 2006</a:t>
                </a:r>
              </a:p>
              <a:p>
                <a:pPr lvl="1"/>
                <a:r>
                  <a:rPr lang="en-US" dirty="0" smtClean="0"/>
                  <a:t>(multi-)Classification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Ranking with Large Margin </a:t>
                </a:r>
                <a:r>
                  <a:rPr lang="en-US" dirty="0" smtClean="0"/>
                  <a:t>Principles, </a:t>
                </a:r>
                <a:r>
                  <a:rPr lang="en-US" dirty="0"/>
                  <a:t>A. </a:t>
                </a:r>
                <a:r>
                  <a:rPr lang="en-US" dirty="0" err="1"/>
                  <a:t>Shashua</a:t>
                </a:r>
                <a:r>
                  <a:rPr lang="en-US" dirty="0"/>
                  <a:t> and A. Levin, NIPS 2002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r" rtl="0">
              <a:spcBef>
                <a:spcPct val="0"/>
              </a:spcBef>
            </a:pPr>
            <a:r>
              <a:rPr lang="en-US" sz="4000" dirty="0"/>
              <a:t>Subset Ranking using </a:t>
            </a:r>
            <a:r>
              <a:rPr lang="en-US" sz="4000" dirty="0" smtClean="0"/>
              <a:t>Regression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D.Cossock</a:t>
            </a:r>
            <a:r>
              <a:rPr lang="en-US" sz="2400" dirty="0" smtClean="0"/>
              <a:t> and </a:t>
            </a:r>
            <a:r>
              <a:rPr lang="en-US" sz="2400" dirty="0" err="1" smtClean="0"/>
              <a:t>T.Zhang</a:t>
            </a:r>
            <a:r>
              <a:rPr lang="en-US" sz="2400" dirty="0" smtClean="0"/>
              <a:t>, COLT 2006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relevance labels via regression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Emphasize more on relevant documents</a:t>
            </a:r>
          </a:p>
          <a:p>
            <a:pPr lvl="2"/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0" y="3860974"/>
            <a:ext cx="3733800" cy="2768426"/>
            <a:chOff x="4114800" y="4241974"/>
            <a:chExt cx="3733800" cy="2768426"/>
          </a:xfrm>
        </p:grpSpPr>
        <p:pic>
          <p:nvPicPr>
            <p:cNvPr id="5" name="Picture 4" descr="File:Linear regression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1974"/>
              <a:ext cx="3733800" cy="246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495800" y="6748790"/>
              <a:ext cx="32004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http://en.wikipedia.org/wiki/Regression_analysis</a:t>
              </a:r>
              <a:endParaRPr lang="en-US" sz="1100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3657600" cy="7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096514"/>
            <a:ext cx="6958013" cy="71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>
            <a:stCxn id="11266" idx="2"/>
          </p:cNvCxnSpPr>
          <p:nvPr/>
        </p:nvCxnSpPr>
        <p:spPr>
          <a:xfrm>
            <a:off x="3124200" y="282965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>
            <a:off x="5105400" y="2362201"/>
            <a:ext cx="304800" cy="9144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3657600"/>
            <a:ext cx="2743200" cy="750332"/>
            <a:chOff x="381000" y="3657600"/>
            <a:chExt cx="2743200" cy="750332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4038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Weights on each document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981200" y="3657600"/>
              <a:ext cx="304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3645932"/>
            <a:ext cx="2743200" cy="697468"/>
            <a:chOff x="6324600" y="3645932"/>
            <a:chExt cx="2743200" cy="697468"/>
          </a:xfrm>
        </p:grpSpPr>
        <p:sp>
          <p:nvSpPr>
            <p:cNvPr id="10" name="TextBox 9"/>
            <p:cNvSpPr txBox="1"/>
            <p:nvPr/>
          </p:nvSpPr>
          <p:spPr>
            <a:xfrm>
              <a:off x="6324600" y="39740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Most positive document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629400" y="3645932"/>
              <a:ext cx="838200" cy="3926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Ranking with Large Margin Principles</a:t>
            </a:r>
            <a:br>
              <a:rPr lang="en-US" dirty="0" smtClean="0"/>
            </a:br>
            <a:r>
              <a:rPr lang="en-US" sz="2700" dirty="0" smtClean="0"/>
              <a:t>A. </a:t>
            </a:r>
            <a:r>
              <a:rPr lang="en-US" sz="2700" dirty="0" err="1" smtClean="0"/>
              <a:t>Shashua</a:t>
            </a:r>
            <a:r>
              <a:rPr lang="en-US" sz="2700" dirty="0" smtClean="0"/>
              <a:t> and A. Levin, NIPS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correctly placing the documents in the corresponding category and maximize the margin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7" y="3361134"/>
            <a:ext cx="4191000" cy="34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5193686"/>
            <a:ext cx="1447800" cy="746580"/>
            <a:chOff x="304800" y="5193686"/>
            <a:chExt cx="1447800" cy="74658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5709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143000" y="5193686"/>
              <a:ext cx="304800" cy="3772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59313" y="2667000"/>
            <a:ext cx="6568730" cy="3184293"/>
            <a:chOff x="2259313" y="2667000"/>
            <a:chExt cx="6568730" cy="31842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667000"/>
              <a:ext cx="5246643" cy="238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Arc 21"/>
            <p:cNvSpPr/>
            <p:nvPr/>
          </p:nvSpPr>
          <p:spPr>
            <a:xfrm>
              <a:off x="2259313" y="4038600"/>
              <a:ext cx="5132087" cy="1355493"/>
            </a:xfrm>
            <a:prstGeom prst="arc">
              <a:avLst>
                <a:gd name="adj1" fmla="val 10781366"/>
                <a:gd name="adj2" fmla="val 1725106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335513" y="4495800"/>
              <a:ext cx="5132087" cy="1355493"/>
            </a:xfrm>
            <a:prstGeom prst="arc">
              <a:avLst>
                <a:gd name="adj1" fmla="val 11151901"/>
                <a:gd name="adj2" fmla="val 1725106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5300067"/>
            <a:ext cx="1571767" cy="563999"/>
            <a:chOff x="4800600" y="5300067"/>
            <a:chExt cx="1571767" cy="563999"/>
          </a:xfrm>
        </p:grpSpPr>
        <p:sp>
          <p:nvSpPr>
            <p:cNvPr id="7" name="TextBox 6"/>
            <p:cNvSpPr txBox="1"/>
            <p:nvPr/>
          </p:nvSpPr>
          <p:spPr>
            <a:xfrm>
              <a:off x="4924567" y="54947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800600" y="5300067"/>
              <a:ext cx="228600" cy="270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8000" y="3906202"/>
            <a:ext cx="1447800" cy="750332"/>
            <a:chOff x="3048000" y="3906202"/>
            <a:chExt cx="1447800" cy="750332"/>
          </a:xfrm>
        </p:grpSpPr>
        <p:sp>
          <p:nvSpPr>
            <p:cNvPr id="6" name="TextBox 5"/>
            <p:cNvSpPr txBox="1"/>
            <p:nvPr/>
          </p:nvSpPr>
          <p:spPr>
            <a:xfrm>
              <a:off x="3048000" y="390620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200400" y="4275534"/>
              <a:ext cx="152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478446" y="6109045"/>
            <a:ext cx="2316369" cy="445530"/>
            <a:chOff x="2636631" y="5638802"/>
            <a:chExt cx="2316369" cy="445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3036498" y="5638802"/>
              <a:ext cx="1916502" cy="2242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036498" y="5638802"/>
              <a:ext cx="381000" cy="2242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618994"/>
            <a:ext cx="5778500" cy="11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239000" y="3361134"/>
            <a:ext cx="1512843" cy="1972866"/>
            <a:chOff x="7391400" y="3361134"/>
            <a:chExt cx="1512843" cy="1972866"/>
          </a:xfrm>
        </p:grpSpPr>
        <p:sp>
          <p:nvSpPr>
            <p:cNvPr id="24" name="TextBox 23"/>
            <p:cNvSpPr txBox="1"/>
            <p:nvPr/>
          </p:nvSpPr>
          <p:spPr>
            <a:xfrm>
              <a:off x="7391400" y="4687669"/>
              <a:ext cx="1512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Reduce the violations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8382000" y="3361134"/>
              <a:ext cx="0" cy="13552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09800"/>
            <a:ext cx="7687575" cy="2514600"/>
            <a:chOff x="1497313" y="2209800"/>
            <a:chExt cx="7687575" cy="2514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209800"/>
              <a:ext cx="5070088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Arc 5"/>
            <p:cNvSpPr/>
            <p:nvPr/>
          </p:nvSpPr>
          <p:spPr>
            <a:xfrm>
              <a:off x="1497313" y="2225907"/>
              <a:ext cx="5132087" cy="1355493"/>
            </a:xfrm>
            <a:prstGeom prst="arc">
              <a:avLst>
                <a:gd name="adj1" fmla="val 10781366"/>
                <a:gd name="adj2" fmla="val 1968198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352800" y="2286000"/>
              <a:ext cx="2971800" cy="1164993"/>
            </a:xfrm>
            <a:prstGeom prst="arc">
              <a:avLst>
                <a:gd name="adj1" fmla="val 10781366"/>
                <a:gd name="adj2" fmla="val 1728801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Maximizing the sum of margins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Ranking with Large Margin Principles   </a:t>
            </a:r>
            <a:br>
              <a:rPr lang="en-US" dirty="0" smtClean="0"/>
            </a:br>
            <a:r>
              <a:rPr lang="en-US" sz="2700" dirty="0" smtClean="0"/>
              <a:t>A. </a:t>
            </a:r>
            <a:r>
              <a:rPr lang="en-US" sz="2700" dirty="0" err="1" smtClean="0"/>
              <a:t>Shashua</a:t>
            </a:r>
            <a:r>
              <a:rPr lang="en-US" sz="2700" dirty="0" smtClean="0"/>
              <a:t> and A. Levin, NIPS 2002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8506"/>
            <a:ext cx="4724400" cy="39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287" y="3614538"/>
            <a:ext cx="1447800" cy="934998"/>
            <a:chOff x="304800" y="5570934"/>
            <a:chExt cx="1447800" cy="934998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5709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91887" y="5940266"/>
              <a:ext cx="13988" cy="565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724400" y="5105400"/>
            <a:ext cx="1571767" cy="563999"/>
            <a:chOff x="4800600" y="5300067"/>
            <a:chExt cx="1571767" cy="563999"/>
          </a:xfrm>
        </p:grpSpPr>
        <p:sp>
          <p:nvSpPr>
            <p:cNvPr id="13" name="TextBox 12"/>
            <p:cNvSpPr txBox="1"/>
            <p:nvPr/>
          </p:nvSpPr>
          <p:spPr>
            <a:xfrm>
              <a:off x="4924567" y="54947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Y=2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800600" y="5300067"/>
              <a:ext cx="228600" cy="270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057400" y="3581400"/>
            <a:ext cx="1117600" cy="968136"/>
            <a:chOff x="3048000" y="3906202"/>
            <a:chExt cx="1447800" cy="968136"/>
          </a:xfrm>
        </p:grpSpPr>
        <p:sp>
          <p:nvSpPr>
            <p:cNvPr id="16" name="TextBox 15"/>
            <p:cNvSpPr txBox="1"/>
            <p:nvPr/>
          </p:nvSpPr>
          <p:spPr>
            <a:xfrm>
              <a:off x="3048000" y="390620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352800" y="4275534"/>
              <a:ext cx="1" cy="5988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5800" y="5943600"/>
            <a:ext cx="2133600" cy="724637"/>
            <a:chOff x="2636631" y="5359695"/>
            <a:chExt cx="2133600" cy="724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631" y="5715000"/>
                  <a:ext cx="4875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V="1">
              <a:off x="3036498" y="5435895"/>
              <a:ext cx="1733733" cy="4271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036498" y="5435895"/>
              <a:ext cx="743133" cy="4271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880415" y="5359695"/>
              <a:ext cx="156083" cy="50339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Ranking with Large Margin Principles   </a:t>
            </a:r>
            <a:br>
              <a:rPr lang="en-US" dirty="0"/>
            </a:br>
            <a:r>
              <a:rPr lang="en-US" sz="2700" dirty="0"/>
              <a:t>A. </a:t>
            </a:r>
            <a:r>
              <a:rPr lang="en-US" sz="2700" dirty="0" err="1"/>
              <a:t>Shashua</a:t>
            </a:r>
            <a:r>
              <a:rPr lang="en-US" sz="2700" dirty="0"/>
              <a:t> and A. Levin, NIPS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 lost is consistently decreasing with more training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74192"/>
            <a:ext cx="6019800" cy="41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Offer</a:t>
            </a:r>
            <a:endParaRPr lang="en-US" dirty="0" smtClean="0"/>
          </a:p>
          <a:p>
            <a:pPr lvl="1"/>
            <a:r>
              <a:rPr lang="en-US" dirty="0" smtClean="0"/>
              <a:t>Design the ranking module for Bing.com</a:t>
            </a:r>
            <a:endParaRPr lang="en-US" dirty="0"/>
          </a:p>
        </p:txBody>
      </p:sp>
      <p:pic>
        <p:nvPicPr>
          <p:cNvPr id="4100" name="Picture 4" descr="http://cdn.shoemoney.com/wp-content/uploads/2012/07/bing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43807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2" y="3695699"/>
            <a:ext cx="1389888" cy="14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helps!</a:t>
            </a:r>
          </a:p>
          <a:p>
            <a:pPr lvl="1"/>
            <a:r>
              <a:rPr lang="en-US" dirty="0" smtClean="0"/>
              <a:t>Derive something </a:t>
            </a:r>
            <a:r>
              <a:rPr lang="en-US" dirty="0" err="1" smtClean="0"/>
              <a:t>optimizable</a:t>
            </a:r>
            <a:endParaRPr lang="en-US" dirty="0" smtClean="0"/>
          </a:p>
          <a:p>
            <a:pPr lvl="1"/>
            <a:r>
              <a:rPr lang="en-US" dirty="0" smtClean="0"/>
              <a:t>More efficient and guided</a:t>
            </a:r>
            <a:endParaRPr lang="en-US" dirty="0"/>
          </a:p>
        </p:txBody>
      </p:sp>
      <p:pic>
        <p:nvPicPr>
          <p:cNvPr id="5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always a </a:t>
            </a:r>
            <a:r>
              <a:rPr lang="en-US" dirty="0" smtClean="0"/>
              <a:t>catch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Cannot directly optimize IR metrics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/>
                  <a:t>) worse than 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0</a:t>
                </a:r>
                <a:r>
                  <a:rPr lang="en-US" dirty="0" smtClean="0"/>
                  <a:t>-&gt;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-2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-&gt;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Position of documents are ignored</a:t>
                </a:r>
              </a:p>
              <a:p>
                <a:pPr lvl="1"/>
                <a:r>
                  <a:rPr lang="en-US" dirty="0" smtClean="0"/>
                  <a:t>Penalty on documents at higher positions should be larger</a:t>
                </a:r>
              </a:p>
              <a:p>
                <a:r>
                  <a:rPr lang="en-US" dirty="0" smtClean="0"/>
                  <a:t>Favor the queries with more documents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Ideally perfect partial order leads to perfect </a:t>
                </a:r>
                <a:r>
                  <a:rPr lang="en-US" dirty="0"/>
                  <a:t>ranking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partial order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  <a:endParaRPr lang="en-US" dirty="0" smtClean="0"/>
              </a:p>
              <a:p>
                <a:r>
                  <a:rPr lang="en-US" dirty="0" smtClean="0"/>
                  <a:t>Ordinal </a:t>
                </a:r>
                <a:r>
                  <a:rPr lang="en-US" dirty="0"/>
                  <a:t>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Relative </a:t>
                </a:r>
                <a:r>
                  <a:rPr lang="en-US" dirty="0"/>
                  <a:t>ordering </a:t>
                </a:r>
                <a:r>
                  <a:rPr lang="en-US" dirty="0" smtClean="0"/>
                  <a:t>between different documents is significant</a:t>
                </a:r>
              </a:p>
              <a:p>
                <a:pPr lvl="2"/>
                <a:r>
                  <a:rPr lang="en-US" dirty="0" smtClean="0"/>
                  <a:t>E.g.,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-&gt;</a:t>
                </a:r>
                <a:r>
                  <a:rPr lang="en-US" dirty="0">
                    <a:solidFill>
                      <a:srgbClr val="00B050"/>
                    </a:solidFill>
                  </a:rPr>
                  <a:t>-2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-</a:t>
                </a:r>
                <a:r>
                  <a:rPr lang="en-US" dirty="0" smtClean="0"/>
                  <a:t>&gt;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</a:t>
                </a:r>
                <a:r>
                  <a:rPr lang="en-US" dirty="0" smtClean="0"/>
                  <a:t>) is better than (</a:t>
                </a:r>
                <a:r>
                  <a:rPr lang="en-US" dirty="0">
                    <a:solidFill>
                      <a:srgbClr val="00B05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Large body of work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the number of </a:t>
            </a:r>
            <a:r>
              <a:rPr lang="en-US" dirty="0" err="1" smtClean="0"/>
              <a:t>mis</a:t>
            </a:r>
            <a:r>
              <a:rPr lang="en-US" dirty="0" smtClean="0"/>
              <a:t>-ordered pairs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7336"/>
            <a:ext cx="5368671" cy="22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5" y="29575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2362200" y="2745376"/>
            <a:ext cx="4572000" cy="1674223"/>
          </a:xfrm>
          <a:prstGeom prst="arc">
            <a:avLst>
              <a:gd name="adj1" fmla="val 15280706"/>
              <a:gd name="adj2" fmla="val 2110370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2904468" y="2747665"/>
            <a:ext cx="2886732" cy="2357735"/>
          </a:xfrm>
          <a:prstGeom prst="arc">
            <a:avLst>
              <a:gd name="adj1" fmla="val 16200000"/>
              <a:gd name="adj2" fmla="val 12474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91200" y="2209800"/>
            <a:ext cx="3276600" cy="701191"/>
            <a:chOff x="5791200" y="2209800"/>
            <a:chExt cx="3276600" cy="701191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22098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combination of features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3352800" y="5786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RankingSVM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64140" y="5424101"/>
            <a:ext cx="2488660" cy="900499"/>
            <a:chOff x="1168940" y="5486400"/>
            <a:chExt cx="2488660" cy="900499"/>
          </a:xfrm>
        </p:grpSpPr>
        <p:sp>
          <p:nvSpPr>
            <p:cNvPr id="13" name="TextBox 12"/>
            <p:cNvSpPr txBox="1"/>
            <p:nvPr/>
          </p:nvSpPr>
          <p:spPr>
            <a:xfrm>
              <a:off x="1168940" y="6017567"/>
              <a:ext cx="248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Keep the relative orders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62200" y="5486400"/>
              <a:ext cx="914400" cy="5311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6" descr="Check 2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05" y="4046389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23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76800" y="4800600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5557736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20336" y="4046389"/>
            <a:ext cx="1008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use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𝐜𝐨𝐫𝐞</m:t>
                    </m:r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order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74" y="31099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03874" y="3538681"/>
            <a:ext cx="3630526" cy="1552431"/>
            <a:chOff x="4800600" y="3486090"/>
            <a:chExt cx="3630526" cy="1552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0" y="3486090"/>
                  <a:ext cx="23351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 &gt;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486090"/>
                  <a:ext cx="233512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Arc 3"/>
            <p:cNvSpPr/>
            <p:nvPr/>
          </p:nvSpPr>
          <p:spPr>
            <a:xfrm>
              <a:off x="4800600" y="3735977"/>
              <a:ext cx="2286000" cy="1302544"/>
            </a:xfrm>
            <a:prstGeom prst="arc">
              <a:avLst>
                <a:gd name="adj1" fmla="val 10878374"/>
                <a:gd name="adj2" fmla="val 1686140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 descr="Check 2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9" y="4193629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300" dirty="0"/>
              <a:t>Optimizing Search Engines using </a:t>
            </a:r>
            <a:r>
              <a:rPr lang="en-US" sz="3300" dirty="0" err="1"/>
              <a:t>Clickthrough</a:t>
            </a:r>
            <a:r>
              <a:rPr lang="en-US" sz="3300" dirty="0"/>
              <a:t> Data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it learn from the data?</a:t>
            </a:r>
          </a:p>
          <a:p>
            <a:pPr lvl="1"/>
            <a:r>
              <a:rPr lang="en-US" dirty="0" smtClean="0"/>
              <a:t>Linear correlations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90387"/>
            <a:ext cx="3581400" cy="466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56467" y="2971800"/>
            <a:ext cx="1905000" cy="923330"/>
            <a:chOff x="3056467" y="2971800"/>
            <a:chExt cx="1905000" cy="923330"/>
          </a:xfrm>
        </p:grpSpPr>
        <p:sp>
          <p:nvSpPr>
            <p:cNvPr id="5" name="Right Arrow 4"/>
            <p:cNvSpPr/>
            <p:nvPr/>
          </p:nvSpPr>
          <p:spPr>
            <a:xfrm>
              <a:off x="4351867" y="3281065"/>
              <a:ext cx="6096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6467" y="29718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Positive correlated features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0" y="5719465"/>
            <a:ext cx="1905000" cy="923330"/>
            <a:chOff x="3048000" y="5719465"/>
            <a:chExt cx="1905000" cy="923330"/>
          </a:xfrm>
        </p:grpSpPr>
        <p:sp>
          <p:nvSpPr>
            <p:cNvPr id="11" name="Right Arrow 10"/>
            <p:cNvSpPr/>
            <p:nvPr/>
          </p:nvSpPr>
          <p:spPr>
            <a:xfrm>
              <a:off x="4343400" y="6028730"/>
              <a:ext cx="609600" cy="304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5719465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 correlated features </a:t>
              </a:r>
              <a:endParaRPr lang="en-US" dirty="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is it?</a:t>
            </a:r>
          </a:p>
          <a:p>
            <a:pPr lvl="1"/>
            <a:r>
              <a:rPr lang="en-US" dirty="0" smtClean="0"/>
              <a:t>Test on real system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300" dirty="0" smtClean="0"/>
              <a:t>Optimizing Search Engines using </a:t>
            </a:r>
            <a:r>
              <a:rPr lang="en-US" sz="3300" dirty="0" err="1" smtClean="0"/>
              <a:t>Clickthrough</a:t>
            </a:r>
            <a:r>
              <a:rPr lang="en-US" sz="3300" dirty="0" smtClean="0"/>
              <a:t>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56" y="2667000"/>
            <a:ext cx="5868144" cy="415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</a:t>
            </a:r>
            <a:r>
              <a:rPr lang="en-US" sz="3200" dirty="0" smtClean="0"/>
              <a:t>Preferences</a:t>
            </a:r>
            <a:br>
              <a:rPr lang="en-US" sz="3200" dirty="0" smtClean="0"/>
            </a:br>
            <a:r>
              <a:rPr lang="da-DK" sz="2000" dirty="0"/>
              <a:t>Y. Freund, R. Iyer, et al. JMLR </a:t>
            </a:r>
            <a:r>
              <a:rPr lang="da-DK" sz="2000" dirty="0" smtClean="0"/>
              <a:t>2003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Smooth the loss on </a:t>
                </a:r>
                <a:r>
                  <a:rPr lang="en-US" dirty="0" err="1" smtClean="0"/>
                  <a:t>mis</a:t>
                </a:r>
                <a:r>
                  <a:rPr lang="en-US" dirty="0" smtClean="0"/>
                  <a:t>-ordered pairs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𝑒𝑥𝑝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124200"/>
            <a:ext cx="4495801" cy="34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8777" y="57805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exponential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hinge loss (</a:t>
            </a:r>
            <a:r>
              <a:rPr lang="en-US" dirty="0" err="1" smtClean="0">
                <a:solidFill>
                  <a:srgbClr val="0000CC"/>
                </a:solidFill>
              </a:rPr>
              <a:t>RankingSVM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061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0/1 loss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9395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square loss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Pattern Recognition and Machine Learning, P337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0" y="27432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RankBoost</a:t>
            </a:r>
            <a:r>
              <a:rPr lang="en-US" dirty="0" smtClean="0"/>
              <a:t>: optimize via boosting</a:t>
            </a:r>
          </a:p>
          <a:p>
            <a:pPr lvl="1"/>
            <a:r>
              <a:rPr lang="en-US" dirty="0" smtClean="0"/>
              <a:t>Vote by a committee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</a:t>
            </a:r>
            <a:r>
              <a:rPr lang="en-US" sz="3200" dirty="0" smtClean="0"/>
              <a:t>Preferences</a:t>
            </a:r>
            <a:br>
              <a:rPr lang="en-US" sz="3200" dirty="0" smtClean="0"/>
            </a:br>
            <a:r>
              <a:rPr lang="da-DK" sz="2000" dirty="0"/>
              <a:t>Y. Freund, R. Iyer, et al. JMLR </a:t>
            </a:r>
            <a:r>
              <a:rPr lang="da-DK" sz="2000" dirty="0" smtClean="0"/>
              <a:t>2003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3008940"/>
            <a:ext cx="7086600" cy="3762680"/>
            <a:chOff x="2209800" y="3008940"/>
            <a:chExt cx="7086600" cy="37626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008940"/>
              <a:ext cx="4800600" cy="3330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624840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from Pattern Recognition and Machine Learning, P658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4038600"/>
            <a:ext cx="3657600" cy="973445"/>
            <a:chOff x="533400" y="4038600"/>
            <a:chExt cx="3657600" cy="973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3400" y="4343400"/>
                  <a:ext cx="1295400" cy="66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Updating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343400"/>
                  <a:ext cx="1295400" cy="6686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245" t="-4587" b="-36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1828800" y="4038600"/>
              <a:ext cx="1143000" cy="6391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 flipV="1">
              <a:off x="1828800" y="4191000"/>
              <a:ext cx="2362200" cy="4867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33400" y="5226713"/>
            <a:ext cx="4238625" cy="1259217"/>
            <a:chOff x="533400" y="5226713"/>
            <a:chExt cx="4238625" cy="1259217"/>
          </a:xfrm>
        </p:grpSpPr>
        <p:sp>
          <p:nvSpPr>
            <p:cNvPr id="16" name="TextBox 15"/>
            <p:cNvSpPr txBox="1"/>
            <p:nvPr/>
          </p:nvSpPr>
          <p:spPr>
            <a:xfrm>
              <a:off x="533400" y="55626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Credibility of each committee member (ranking feature)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09825" y="5379113"/>
              <a:ext cx="2362200" cy="4867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400300" y="5226713"/>
              <a:ext cx="1143000" cy="6391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057400" y="267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BM25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14700" y="267762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6814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Cosine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good </a:t>
            </a:r>
            <a:r>
              <a:rPr lang="en-US" dirty="0" smtClean="0"/>
              <a:t>is it?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1734"/>
            <a:ext cx="5791200" cy="47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An Efﬁcient Boosting Algorithm for Combining </a:t>
            </a:r>
            <a:r>
              <a:rPr lang="en-US" sz="3200" dirty="0" smtClean="0"/>
              <a:t>Preferences</a:t>
            </a:r>
            <a:br>
              <a:rPr lang="en-US" sz="3200" dirty="0" smtClean="0"/>
            </a:br>
            <a:r>
              <a:rPr lang="da-DK" sz="2000" dirty="0"/>
              <a:t>Y. Freund, R. Iyer, et al. JMLR </a:t>
            </a:r>
            <a:r>
              <a:rPr lang="da-DK" sz="2000" dirty="0" smtClean="0"/>
              <a:t>2003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I rank documents?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33500"/>
            <a:ext cx="89535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3667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Answer: Rank by relevance!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 Regression Framework for Learning Ranking Functions Using Relative Relevance </a:t>
            </a:r>
            <a:r>
              <a:rPr lang="en-US" sz="3200" dirty="0" smtClean="0"/>
              <a:t>Judgments</a:t>
            </a:r>
            <a:br>
              <a:rPr lang="en-US" sz="3200" dirty="0" smtClean="0"/>
            </a:br>
            <a:r>
              <a:rPr lang="en-US" sz="2000" dirty="0" err="1" smtClean="0"/>
              <a:t>Zheng</a:t>
            </a:r>
            <a:r>
              <a:rPr lang="en-US" sz="2000" dirty="0" smtClean="0"/>
              <a:t> et al. SIRIG’07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Non-linear ensemble of features</a:t>
                </a:r>
              </a:p>
              <a:p>
                <a:pPr lvl="1"/>
                <a:r>
                  <a:rPr lang="en-US" dirty="0" smtClean="0"/>
                  <a:t>Object: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Gradient descent boosting tree</a:t>
                </a:r>
              </a:p>
              <a:p>
                <a:pPr lvl="2"/>
                <a:r>
                  <a:rPr lang="en-US" dirty="0" smtClean="0"/>
                  <a:t>Boosting tree</a:t>
                </a:r>
              </a:p>
              <a:p>
                <a:pPr lvl="3"/>
                <a:r>
                  <a:rPr lang="en-US" dirty="0" smtClean="0"/>
                  <a:t>Using regression tree to minimize the residuals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590800" y="4800600"/>
            <a:ext cx="4529748" cy="1959916"/>
            <a:chOff x="4648200" y="4833551"/>
            <a:chExt cx="4529748" cy="1959916"/>
          </a:xfrm>
        </p:grpSpPr>
        <p:sp>
          <p:nvSpPr>
            <p:cNvPr id="20" name="Rectangle 19"/>
            <p:cNvSpPr/>
            <p:nvPr/>
          </p:nvSpPr>
          <p:spPr>
            <a:xfrm>
              <a:off x="6910610" y="6485424"/>
              <a:ext cx="785590" cy="308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0.4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24800" y="6481937"/>
              <a:ext cx="832011" cy="299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0.1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8200" y="4833551"/>
              <a:ext cx="4529748" cy="1948248"/>
              <a:chOff x="4211409" y="4207329"/>
              <a:chExt cx="4913541" cy="257447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456601" y="4207329"/>
                <a:ext cx="1767257" cy="7620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BM25&gt;0.5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13547" y="5366658"/>
                <a:ext cx="161311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LM &gt; 0.1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781800" y="5366658"/>
                <a:ext cx="16764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PageRank &gt; 0.3</a:t>
                </a:r>
                <a:endParaRPr lang="en-US" dirty="0"/>
              </a:p>
            </p:txBody>
          </p:sp>
          <p:cxnSp>
            <p:nvCxnSpPr>
              <p:cNvPr id="8" name="Straight Arrow Connector 7"/>
              <p:cNvCxnSpPr>
                <a:stCxn id="5" idx="4"/>
                <a:endCxn id="6" idx="0"/>
              </p:cNvCxnSpPr>
              <p:nvPr/>
            </p:nvCxnSpPr>
            <p:spPr>
              <a:xfrm flipH="1">
                <a:off x="5220103" y="4969330"/>
                <a:ext cx="1120126" cy="3973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4"/>
                <a:endCxn id="15" idx="0"/>
              </p:cNvCxnSpPr>
              <p:nvPr/>
            </p:nvCxnSpPr>
            <p:spPr>
              <a:xfrm>
                <a:off x="5220103" y="5976258"/>
                <a:ext cx="575844" cy="41287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219700" y="480138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True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33908" y="587556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False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6" idx="4"/>
                <a:endCxn id="14" idx="0"/>
              </p:cNvCxnSpPr>
              <p:nvPr/>
            </p:nvCxnSpPr>
            <p:spPr>
              <a:xfrm flipH="1">
                <a:off x="4721416" y="5976258"/>
                <a:ext cx="498687" cy="41287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211409" y="587556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True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30891" y="6389132"/>
                <a:ext cx="781050" cy="39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r= 1.0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05421" y="6389132"/>
                <a:ext cx="781050" cy="3926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r= 0.7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>
                <a:stCxn id="7" idx="4"/>
                <a:endCxn id="21" idx="0"/>
              </p:cNvCxnSpPr>
              <p:nvPr/>
            </p:nvCxnSpPr>
            <p:spPr>
              <a:xfrm>
                <a:off x="7620001" y="5976258"/>
                <a:ext cx="551048" cy="40929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096250" y="58420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False</a:t>
                </a:r>
                <a:endParaRPr lang="en-US" dirty="0"/>
              </a:p>
            </p:txBody>
          </p:sp>
          <p:cxnSp>
            <p:nvCxnSpPr>
              <p:cNvPr id="18" name="Straight Arrow Connector 17"/>
              <p:cNvCxnSpPr>
                <a:endCxn id="20" idx="0"/>
              </p:cNvCxnSpPr>
              <p:nvPr/>
            </p:nvCxnSpPr>
            <p:spPr>
              <a:xfrm flipH="1">
                <a:off x="7091582" y="5976258"/>
                <a:ext cx="528418" cy="41390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697611" y="58420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True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>
                <a:stCxn id="5" idx="4"/>
                <a:endCxn id="7" idx="0"/>
              </p:cNvCxnSpPr>
              <p:nvPr/>
            </p:nvCxnSpPr>
            <p:spPr>
              <a:xfrm>
                <a:off x="6340230" y="4969330"/>
                <a:ext cx="1279771" cy="39732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856408" y="4801384"/>
                <a:ext cx="10287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False</a:t>
                </a:r>
                <a:endParaRPr lang="en-US" dirty="0"/>
              </a:p>
            </p:txBody>
          </p:sp>
        </p:grp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 Regression Framework for Learning Ranking Functions Using Relative Relevance </a:t>
            </a:r>
            <a:r>
              <a:rPr lang="en-US" sz="3200" dirty="0" smtClean="0"/>
              <a:t>Judgments</a:t>
            </a:r>
            <a:br>
              <a:rPr lang="en-US" sz="3200" dirty="0" smtClean="0"/>
            </a:br>
            <a:r>
              <a:rPr lang="en-US" sz="2000" dirty="0" err="1" smtClean="0"/>
              <a:t>Zheng</a:t>
            </a:r>
            <a:r>
              <a:rPr lang="en-US" sz="2000" dirty="0" smtClean="0"/>
              <a:t> et al. SIRIG’07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Non-linear </a:t>
            </a:r>
            <a:r>
              <a:rPr lang="en-US" dirty="0" err="1" smtClean="0"/>
              <a:t>v.s</a:t>
            </a:r>
            <a:r>
              <a:rPr lang="en-US" dirty="0" smtClean="0"/>
              <a:t>. linear</a:t>
            </a:r>
          </a:p>
          <a:p>
            <a:pPr lvl="1"/>
            <a:r>
              <a:rPr lang="en-US" dirty="0" smtClean="0"/>
              <a:t>Comparing with </a:t>
            </a:r>
            <a:r>
              <a:rPr lang="en-US" dirty="0" err="1" smtClean="0"/>
              <a:t>RankingSVM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681004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04" y="2869437"/>
            <a:ext cx="5715000" cy="36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get the relative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annotations</a:t>
            </a:r>
          </a:p>
          <a:p>
            <a:pPr lvl="1"/>
            <a:r>
              <a:rPr lang="en-US" dirty="0" smtClean="0"/>
              <a:t>Small scale, expensive to acquire</a:t>
            </a:r>
          </a:p>
          <a:p>
            <a:r>
              <a:rPr lang="en-US" dirty="0" err="1" smtClean="0"/>
              <a:t>Clickthroughs</a:t>
            </a:r>
            <a:endParaRPr lang="en-US" dirty="0" smtClean="0"/>
          </a:p>
          <a:p>
            <a:pPr lvl="1"/>
            <a:r>
              <a:rPr lang="en-US" dirty="0" smtClean="0"/>
              <a:t>Large amount, easy to acquire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0375"/>
            <a:ext cx="553903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50292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eck 2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6172200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Accurately Interpreting </a:t>
            </a:r>
            <a:r>
              <a:rPr lang="en-US" sz="3600" dirty="0" err="1"/>
              <a:t>Clickthrough</a:t>
            </a:r>
            <a:r>
              <a:rPr lang="en-US" sz="3600" dirty="0"/>
              <a:t> Data as Implicit </a:t>
            </a:r>
            <a:r>
              <a:rPr lang="en-US" sz="3600" dirty="0" smtClean="0"/>
              <a:t>Feedback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Thorsten </a:t>
            </a:r>
            <a:r>
              <a:rPr lang="en-US" sz="2400" dirty="0" err="1"/>
              <a:t>Joachims</a:t>
            </a:r>
            <a:r>
              <a:rPr lang="en-US" sz="2400" dirty="0"/>
              <a:t>, et al</a:t>
            </a:r>
            <a:r>
              <a:rPr lang="en-US" sz="2400" dirty="0" smtClean="0"/>
              <a:t>., SIGIR’05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bias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99" y="3171917"/>
            <a:ext cx="5254281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95600" y="2209800"/>
            <a:ext cx="5334000" cy="2041559"/>
            <a:chOff x="2895600" y="1981200"/>
            <a:chExt cx="5334000" cy="2041559"/>
          </a:xfrm>
        </p:grpSpPr>
        <p:sp>
          <p:nvSpPr>
            <p:cNvPr id="5" name="TextBox 4"/>
            <p:cNvSpPr txBox="1"/>
            <p:nvPr/>
          </p:nvSpPr>
          <p:spPr>
            <a:xfrm>
              <a:off x="5638800" y="19812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Your click is not because of its relevance, but its position?! </a:t>
              </a:r>
              <a:endParaRPr lang="en-US" dirty="0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2379134"/>
              <a:ext cx="4724400" cy="1643625"/>
            </a:xfrm>
            <a:prstGeom prst="arc">
              <a:avLst>
                <a:gd name="adj1" fmla="val 10848715"/>
                <a:gd name="adj2" fmla="val 17284483"/>
              </a:avLst>
            </a:prstGeom>
            <a:ln w="28575"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41" y="2590800"/>
            <a:ext cx="6284093" cy="30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00400" y="4106702"/>
            <a:ext cx="4572000" cy="1467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22600" y="4780509"/>
            <a:ext cx="1473200" cy="8582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Accurately Interpreting </a:t>
            </a:r>
            <a:r>
              <a:rPr lang="en-US" sz="3600" dirty="0" err="1"/>
              <a:t>Clickthrough</a:t>
            </a:r>
            <a:r>
              <a:rPr lang="en-US" sz="3600" dirty="0"/>
              <a:t> Data as Implicit </a:t>
            </a:r>
            <a:r>
              <a:rPr lang="en-US" sz="3600" dirty="0" smtClean="0"/>
              <a:t>Feedback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Thorsten </a:t>
            </a:r>
            <a:r>
              <a:rPr lang="en-US" sz="2400" dirty="0" err="1"/>
              <a:t>Joachims</a:t>
            </a:r>
            <a:r>
              <a:rPr lang="en-US" sz="2400" dirty="0"/>
              <a:t>, et al</a:t>
            </a:r>
            <a:r>
              <a:rPr lang="en-US" sz="2400" dirty="0" smtClean="0"/>
              <a:t>., SIGIR’05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experiment</a:t>
            </a:r>
          </a:p>
          <a:p>
            <a:pPr lvl="1"/>
            <a:r>
              <a:rPr lang="en-US" dirty="0" smtClean="0"/>
              <a:t>Over trust of the top ranked positions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07935"/>
            <a:ext cx="6764116" cy="16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22" y="2743200"/>
            <a:ext cx="6764116" cy="166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124200"/>
            <a:ext cx="1342342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75" y="4876800"/>
            <a:ext cx="1342342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Pairwise preference matters</a:t>
            </a:r>
          </a:p>
          <a:p>
            <a:pPr lvl="1"/>
            <a:r>
              <a:rPr lang="en-US" dirty="0" smtClean="0"/>
              <a:t>Click: examined and clicked document </a:t>
            </a:r>
          </a:p>
          <a:p>
            <a:pPr lvl="1"/>
            <a:r>
              <a:rPr lang="en-US" dirty="0" smtClean="0"/>
              <a:t>Skip: examined but non-clicked document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879887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Accurately Interpreting </a:t>
            </a:r>
            <a:r>
              <a:rPr lang="en-US" sz="3600" dirty="0" err="1"/>
              <a:t>Clickthrough</a:t>
            </a:r>
            <a:r>
              <a:rPr lang="en-US" sz="3600" dirty="0"/>
              <a:t> Data as Implicit </a:t>
            </a:r>
            <a:r>
              <a:rPr lang="en-US" sz="3600" dirty="0" smtClean="0"/>
              <a:t>Feedback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Thorsten </a:t>
            </a:r>
            <a:r>
              <a:rPr lang="en-US" sz="2400" dirty="0" err="1"/>
              <a:t>Joachims</a:t>
            </a:r>
            <a:r>
              <a:rPr lang="en-US" sz="2400" dirty="0"/>
              <a:t>, et al</a:t>
            </a:r>
            <a:r>
              <a:rPr lang="en-US" sz="2400" dirty="0" smtClean="0"/>
              <a:t>., SIGIR’05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579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Click &gt; Skip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Predicting relative order </a:t>
            </a:r>
          </a:p>
          <a:p>
            <a:pPr lvl="1"/>
            <a:r>
              <a:rPr lang="en-US" dirty="0" smtClean="0"/>
              <a:t>Getting closer to the nature of ranking</a:t>
            </a:r>
          </a:p>
          <a:p>
            <a:r>
              <a:rPr lang="en-US" dirty="0" smtClean="0"/>
              <a:t>Promising performance in practice</a:t>
            </a:r>
          </a:p>
          <a:p>
            <a:pPr lvl="1"/>
            <a:r>
              <a:rPr lang="en-US" dirty="0" smtClean="0"/>
              <a:t>Pairwise preferences from click-</a:t>
            </a:r>
            <a:r>
              <a:rPr lang="en-US" dirty="0" err="1" smtClean="0"/>
              <a:t>throughs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Listwise</a:t>
            </a:r>
            <a:r>
              <a:rPr lang="en-US" dirty="0" smtClean="0"/>
              <a:t> 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directly optimize the ranking?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order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metric</a:t>
                </a:r>
              </a:p>
              <a:p>
                <a:r>
                  <a:rPr lang="en-US" dirty="0" smtClean="0"/>
                  <a:t>Tackle the challenge</a:t>
                </a:r>
              </a:p>
              <a:p>
                <a:pPr lvl="1"/>
                <a:r>
                  <a:rPr lang="en-US" dirty="0" smtClean="0"/>
                  <a:t>Optimization without gradient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http://www.searchenginepeople.com/i/yes-we-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09800"/>
            <a:ext cx="3095625" cy="1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From </a:t>
            </a:r>
            <a:r>
              <a:rPr lang="en-US" sz="4000" dirty="0" err="1" smtClean="0"/>
              <a:t>RankNet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LambdaRank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LambdaMART</a:t>
            </a:r>
            <a:r>
              <a:rPr lang="en-US" sz="4000" dirty="0" smtClean="0"/>
              <a:t>: An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Christopher J.C. Burges, 2010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 err="1" smtClean="0"/>
              <a:t>mis</a:t>
            </a:r>
            <a:r>
              <a:rPr lang="en-US" dirty="0" smtClean="0"/>
              <a:t>-ordered pair =&gt; maximizing IR metrics?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Mis</a:t>
            </a:r>
            <a:r>
              <a:rPr lang="en-US" dirty="0" smtClean="0"/>
              <a:t>-ordered pairs: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Mis</a:t>
            </a:r>
            <a:r>
              <a:rPr lang="en-US" dirty="0" smtClean="0">
                <a:solidFill>
                  <a:srgbClr val="00B050"/>
                </a:solidFill>
              </a:rPr>
              <a:t>-ordered pairs: 4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60031"/>
              </p:ext>
            </p:extLst>
          </p:nvPr>
        </p:nvGraphicFramePr>
        <p:xfrm>
          <a:off x="3276600" y="2819400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971800" y="3048000"/>
            <a:ext cx="0" cy="4939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5029200"/>
            <a:ext cx="0" cy="6279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505200"/>
                <a:ext cx="17526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1752600" cy="785536"/>
              </a:xfrm>
              <a:prstGeom prst="rect">
                <a:avLst/>
              </a:prstGeom>
              <a:blipFill rotWithShape="1">
                <a:blip r:embed="rId2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1200" y="3505200"/>
                <a:ext cx="17526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1752600" cy="785536"/>
              </a:xfrm>
              <a:prstGeom prst="rect">
                <a:avLst/>
              </a:prstGeom>
              <a:blipFill rotWithShape="1"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038600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DCG: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.333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1752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77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1200" y="4047067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DCG: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.931</m:t>
                    </m:r>
                  </m:oMath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47067"/>
                <a:ext cx="17526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7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26452"/>
              </p:ext>
            </p:extLst>
          </p:nvPr>
        </p:nvGraphicFramePr>
        <p:xfrm>
          <a:off x="4419600" y="2807376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64373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Position is crucial! </a:t>
            </a:r>
            <a:endParaRPr lang="en-US" sz="2800" b="1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15" grpId="0"/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From </a:t>
            </a:r>
            <a:r>
              <a:rPr lang="en-US" sz="4000" dirty="0" err="1" smtClean="0"/>
              <a:t>RankNet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LambdaRank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LambdaMART</a:t>
            </a:r>
            <a:r>
              <a:rPr lang="en-US" sz="4000" dirty="0" smtClean="0"/>
              <a:t>: An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Christopher J.C. Burges, 2010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Weight the </a:t>
                </a:r>
                <a:r>
                  <a:rPr lang="en-US" dirty="0" err="1" smtClean="0"/>
                  <a:t>mis</a:t>
                </a:r>
                <a:r>
                  <a:rPr lang="en-US" dirty="0" smtClean="0"/>
                  <a:t>-ordered pairs?</a:t>
                </a:r>
              </a:p>
              <a:p>
                <a:pPr lvl="1"/>
                <a:r>
                  <a:rPr lang="en-US" dirty="0" smtClean="0"/>
                  <a:t>Some pairs are more important to be placed in the right order</a:t>
                </a:r>
              </a:p>
              <a:p>
                <a:pPr lvl="1"/>
                <a:r>
                  <a:rPr lang="en-US" dirty="0" smtClean="0"/>
                  <a:t>Inject into object function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ΔΦ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Inject into gradient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𝑎𝑝𝑝𝑟𝑜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3400" y="5410200"/>
            <a:ext cx="4572000" cy="1179731"/>
            <a:chOff x="533400" y="5410200"/>
            <a:chExt cx="4572000" cy="117973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90800" y="5410200"/>
              <a:ext cx="228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" y="59436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with respect to approximated object, i.e., exponential loss on </a:t>
              </a:r>
              <a:r>
                <a:rPr lang="en-US" dirty="0" err="1" smtClean="0"/>
                <a:t>mis</a:t>
              </a:r>
              <a:r>
                <a:rPr lang="en-US" dirty="0" smtClean="0"/>
                <a:t>-ordered pairs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4639270"/>
            <a:ext cx="4648200" cy="1200329"/>
            <a:chOff x="4038600" y="4639270"/>
            <a:chExt cx="4419600" cy="1200329"/>
          </a:xfrm>
        </p:grpSpPr>
        <p:sp>
          <p:nvSpPr>
            <p:cNvPr id="19" name="TextBox 18"/>
            <p:cNvSpPr txBox="1"/>
            <p:nvPr/>
          </p:nvSpPr>
          <p:spPr>
            <a:xfrm>
              <a:off x="4572000" y="4639270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Change in original object, e.g., NDCG, if we switch the documents </a:t>
              </a:r>
              <a:r>
                <a:rPr lang="en-US" dirty="0" err="1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and j, leaving the other documents unchanged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038600" y="5105400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28999" y="2819400"/>
            <a:ext cx="5562601" cy="847130"/>
            <a:chOff x="3428999" y="2819400"/>
            <a:chExt cx="5562601" cy="847130"/>
          </a:xfrm>
        </p:grpSpPr>
        <p:sp>
          <p:nvSpPr>
            <p:cNvPr id="28" name="TextBox 27"/>
            <p:cNvSpPr txBox="1"/>
            <p:nvPr/>
          </p:nvSpPr>
          <p:spPr>
            <a:xfrm>
              <a:off x="5105400" y="28194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Depend on the ranking of document </a:t>
              </a:r>
              <a:r>
                <a:rPr lang="en-US" dirty="0" err="1" smtClean="0"/>
                <a:t>i</a:t>
              </a:r>
              <a:r>
                <a:rPr lang="en-US" dirty="0" smtClean="0"/>
                <a:t>, j in the whole list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428999" y="3124200"/>
              <a:ext cx="1676401" cy="5423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ed101.bu.edu/StudentDoc/current/ED101fa10/alliero/Images/Question%20mark%20funny%20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221"/>
            <a:ext cx="56543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39</a:t>
            </a:fld>
            <a:endParaRPr lang="en-US"/>
          </a:p>
        </p:txBody>
      </p:sp>
      <p:pic>
        <p:nvPicPr>
          <p:cNvPr id="12290" name="Picture 2" descr="File:Gradient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92333" cy="47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314450"/>
            <a:ext cx="88677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?!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Lambda functions</a:t>
            </a:r>
          </a:p>
          <a:p>
            <a:pPr lvl="1"/>
            <a:r>
              <a:rPr lang="en-US" dirty="0" smtClean="0"/>
              <a:t>Gradient? </a:t>
            </a:r>
          </a:p>
          <a:p>
            <a:pPr lvl="2"/>
            <a:r>
              <a:rPr lang="en-US" dirty="0" smtClean="0"/>
              <a:t>Yes, it meets the sufficient and necessary condition of being partial derivative </a:t>
            </a:r>
          </a:p>
          <a:p>
            <a:pPr lvl="1"/>
            <a:r>
              <a:rPr lang="en-US" dirty="0" smtClean="0"/>
              <a:t>Lead to optimal solution of original problem?</a:t>
            </a:r>
          </a:p>
          <a:p>
            <a:pPr lvl="2"/>
            <a:r>
              <a:rPr lang="en-US" dirty="0" smtClean="0"/>
              <a:t>Empirically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From </a:t>
            </a:r>
            <a:r>
              <a:rPr lang="en-US" sz="4000" dirty="0" err="1" smtClean="0"/>
              <a:t>RankNet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LambdaRank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LambdaMART</a:t>
            </a:r>
            <a:r>
              <a:rPr lang="en-US" sz="4000" dirty="0" smtClean="0"/>
              <a:t>: An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Christopher J.C. Burges, 2010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From </a:t>
            </a:r>
            <a:r>
              <a:rPr lang="en-US" sz="4000" dirty="0" err="1" smtClean="0"/>
              <a:t>RankNet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LambdaRank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LambdaMART</a:t>
            </a:r>
            <a:r>
              <a:rPr lang="en-US" sz="4000" dirty="0" smtClean="0"/>
              <a:t>: An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Christopher J.C. Burges, 2010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791353"/>
                  </p:ext>
                </p:extLst>
              </p:nvPr>
            </p:nvGraphicFramePr>
            <p:xfrm>
              <a:off x="381002" y="2209800"/>
              <a:ext cx="8534398" cy="3537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63"/>
                    <a:gridCol w="2191665"/>
                    <a:gridCol w="2366235"/>
                    <a:gridCol w="2366235"/>
                  </a:tblGrid>
                  <a:tr h="49679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RankNet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LambdaRank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LambdaMART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71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Object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Cross</a:t>
                          </a:r>
                          <a:r>
                            <a:rPr lang="en-US" sz="2000" baseline="0" dirty="0" smtClean="0"/>
                            <a:t> entropy over the pairs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1319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Gradient     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2000" dirty="0" smtClean="0"/>
                            <a:t> function)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Gradient of cross entropy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baseline="0" dirty="0" smtClean="0"/>
                            <a:t>times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target metric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times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target metric </a:t>
                          </a:r>
                        </a:p>
                      </a:txBody>
                      <a:tcPr anchor="ctr"/>
                    </a:tc>
                  </a:tr>
                  <a:tr h="592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Optimization method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neural network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stochastic gradient descent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Multiple Additive Regression Trees (MART)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823099"/>
                  </p:ext>
                </p:extLst>
              </p:nvPr>
            </p:nvGraphicFramePr>
            <p:xfrm>
              <a:off x="381002" y="2209800"/>
              <a:ext cx="8534398" cy="3537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63"/>
                    <a:gridCol w="2191665"/>
                    <a:gridCol w="2366235"/>
                    <a:gridCol w="2366235"/>
                  </a:tblGrid>
                  <a:tr h="49679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RankNet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LambdaRank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LambdaMART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71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Object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Cross</a:t>
                          </a:r>
                          <a:r>
                            <a:rPr lang="en-US" sz="2000" baseline="0" dirty="0" smtClean="0"/>
                            <a:t> entropy over the pairs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Unknown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13199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79" t="-94444" r="-430303" b="-84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Gradient of cross entropy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baseline="0" dirty="0" smtClean="0"/>
                            <a:t>times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</a:t>
                          </a:r>
                          <a:r>
                            <a:rPr lang="en-US" sz="2000" b="1" dirty="0" smtClean="0"/>
                            <a:t>target </a:t>
                          </a:r>
                          <a:r>
                            <a:rPr lang="en-US" sz="2000" b="1" dirty="0" smtClean="0"/>
                            <a:t>metric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Gradient of cross entropy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="1" dirty="0" smtClean="0"/>
                            <a:t>times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b="1" dirty="0" smtClean="0"/>
                            <a:t>pairwise</a:t>
                          </a:r>
                          <a:r>
                            <a:rPr lang="en-US" sz="2000" b="1" baseline="0" dirty="0" smtClean="0"/>
                            <a:t> </a:t>
                          </a:r>
                          <a:r>
                            <a:rPr lang="en-US" sz="2000" b="1" dirty="0" smtClean="0"/>
                            <a:t>change in </a:t>
                          </a:r>
                          <a:r>
                            <a:rPr lang="en-US" sz="2000" b="1" dirty="0" smtClean="0"/>
                            <a:t>target </a:t>
                          </a:r>
                          <a:r>
                            <a:rPr lang="en-US" sz="2000" b="1" dirty="0" smtClean="0"/>
                            <a:t>metric </a:t>
                          </a:r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Optimization method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neural network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stochastic gradient descent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Multiple Additive Regression Trees (MART)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Group 14"/>
          <p:cNvGrpSpPr/>
          <p:nvPr/>
        </p:nvGrpSpPr>
        <p:grpSpPr>
          <a:xfrm>
            <a:off x="2209802" y="5789831"/>
            <a:ext cx="1828800" cy="1066800"/>
            <a:chOff x="2209802" y="5789831"/>
            <a:chExt cx="1828800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2209802" y="62103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 we discussed in </a:t>
              </a:r>
              <a:r>
                <a:rPr lang="en-US" dirty="0" err="1" smtClean="0"/>
                <a:t>RankBoost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" name="Down Arrow 4"/>
            <p:cNvSpPr/>
            <p:nvPr/>
          </p:nvSpPr>
          <p:spPr>
            <a:xfrm flipV="1">
              <a:off x="2971802" y="5789831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2" y="5791200"/>
            <a:ext cx="1828800" cy="1066800"/>
            <a:chOff x="4495802" y="5791200"/>
            <a:chExt cx="1828800" cy="1066800"/>
          </a:xfrm>
        </p:grpSpPr>
        <p:sp>
          <p:nvSpPr>
            <p:cNvPr id="7" name="TextBox 6"/>
            <p:cNvSpPr txBox="1"/>
            <p:nvPr/>
          </p:nvSpPr>
          <p:spPr>
            <a:xfrm>
              <a:off x="4495802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Optimize solely by gradient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5181602" y="5791200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0402" y="5789831"/>
            <a:ext cx="1828800" cy="1066800"/>
            <a:chOff x="7010402" y="5789831"/>
            <a:chExt cx="1828800" cy="1066800"/>
          </a:xfrm>
        </p:grpSpPr>
        <p:sp>
          <p:nvSpPr>
            <p:cNvPr id="9" name="TextBox 8"/>
            <p:cNvSpPr txBox="1"/>
            <p:nvPr/>
          </p:nvSpPr>
          <p:spPr>
            <a:xfrm>
              <a:off x="7010402" y="62103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Non-linear combination </a:t>
              </a:r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 flipV="1">
              <a:off x="7543802" y="5789831"/>
              <a:ext cx="228600" cy="4204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7350"/>
            <a:ext cx="2362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57350"/>
            <a:ext cx="23622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962400" y="3667125"/>
            <a:ext cx="380998" cy="676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400802" y="3667124"/>
            <a:ext cx="380998" cy="676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Lambda tree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5200"/>
            <a:ext cx="51054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From </a:t>
            </a:r>
            <a:r>
              <a:rPr lang="en-US" sz="4000" dirty="0" err="1" smtClean="0"/>
              <a:t>RankNet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LambdaRank</a:t>
            </a:r>
            <a:r>
              <a:rPr lang="en-US" sz="4000" dirty="0" smtClean="0"/>
              <a:t> to </a:t>
            </a:r>
            <a:r>
              <a:rPr lang="en-US" sz="4000" dirty="0" err="1" smtClean="0"/>
              <a:t>LambdaMART</a:t>
            </a:r>
            <a:r>
              <a:rPr lang="en-US" sz="4000" dirty="0" smtClean="0"/>
              <a:t>: An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Christopher J.C. Burges, 2010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53000" y="2362200"/>
            <a:ext cx="3048000" cy="461665"/>
            <a:chOff x="5029200" y="2362200"/>
            <a:chExt cx="304800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5638800" y="2362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splitting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029200" y="2625130"/>
              <a:ext cx="609600" cy="164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76800" y="3283803"/>
            <a:ext cx="4343400" cy="830997"/>
            <a:chOff x="4876800" y="3283803"/>
            <a:chExt cx="43434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83803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Combination of features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486400" y="3691930"/>
              <a:ext cx="609600" cy="164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876800" y="3352800"/>
              <a:ext cx="1219200" cy="2608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err="1"/>
              <a:t>AdaRank</a:t>
            </a:r>
            <a:r>
              <a:rPr lang="en-US" sz="4000" dirty="0"/>
              <a:t>: a boosting algorithm for information </a:t>
            </a:r>
            <a:r>
              <a:rPr lang="en-US" sz="4000" dirty="0" smtClean="0"/>
              <a:t>retrieval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Jun </a:t>
            </a:r>
            <a:r>
              <a:rPr lang="en-US" sz="2200" dirty="0" err="1" smtClean="0"/>
              <a:t>Xu</a:t>
            </a:r>
            <a:r>
              <a:rPr lang="en-US" sz="2200" dirty="0" smtClean="0"/>
              <a:t> &amp; Hang Li, SIGIR’07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Loss defined by IR metrics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𝑃𝑟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𝑒𝑥𝑝</m:t>
                        </m:r>
                        <m:r>
                          <a:rPr lang="en-US" i="1">
                            <a:latin typeface="Cambria Math"/>
                          </a:rPr>
                          <m:t>[−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Optimizing by boosting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76800" y="2514600"/>
            <a:ext cx="4114800" cy="499765"/>
            <a:chOff x="4876800" y="2514600"/>
            <a:chExt cx="4114800" cy="499765"/>
          </a:xfrm>
        </p:grpSpPr>
        <p:sp>
          <p:nvSpPr>
            <p:cNvPr id="5" name="TextBox 4"/>
            <p:cNvSpPr txBox="1"/>
            <p:nvPr/>
          </p:nvSpPr>
          <p:spPr>
            <a:xfrm>
              <a:off x="5638800" y="2645033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 metrics: MAP, NDCG, MRR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4876800" y="2514600"/>
              <a:ext cx="762000" cy="3150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209800" y="3527351"/>
            <a:ext cx="7162800" cy="3330649"/>
            <a:chOff x="2209800" y="3527351"/>
            <a:chExt cx="7162800" cy="333064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527351"/>
              <a:ext cx="4800600" cy="3330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58000" y="63347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from Pattern Recognition and Machine Learning, P658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4507469"/>
            <a:ext cx="3933825" cy="674131"/>
            <a:chOff x="304800" y="4507469"/>
            <a:chExt cx="3933825" cy="674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4800" y="4812268"/>
                  <a:ext cx="17240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Updating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812268"/>
                  <a:ext cx="172402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82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V="1">
              <a:off x="2028825" y="4507469"/>
              <a:ext cx="990600" cy="48946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3"/>
            </p:cNvCxnSpPr>
            <p:nvPr/>
          </p:nvCxnSpPr>
          <p:spPr>
            <a:xfrm flipV="1">
              <a:off x="2028825" y="4659869"/>
              <a:ext cx="2209800" cy="33706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175" y="5486400"/>
            <a:ext cx="3781425" cy="1219200"/>
            <a:chOff x="533400" y="5266730"/>
            <a:chExt cx="3781425" cy="1219200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55626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Credibility</a:t>
              </a:r>
              <a:r>
                <a:rPr lang="en-US" dirty="0" smtClean="0"/>
                <a:t> of each committee member (ranking feature)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09825" y="5379113"/>
              <a:ext cx="1905000" cy="48672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00300" y="5266730"/>
              <a:ext cx="895350" cy="59910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7400" y="32014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BM25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147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3204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Cosine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A Support Vector Machine for Optimizing Average Precision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Yisong</a:t>
            </a:r>
            <a:r>
              <a:rPr lang="en-US" sz="2200" dirty="0" smtClean="0"/>
              <a:t> </a:t>
            </a:r>
            <a:r>
              <a:rPr lang="en-US" sz="2200" dirty="0" err="1" smtClean="0"/>
              <a:t>Yue</a:t>
            </a:r>
            <a:r>
              <a:rPr lang="en-US" sz="2200" dirty="0" smtClean="0"/>
              <a:t>, et al., SIGIR’07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RankingSVM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Minimizing the pairwise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SVM-MAP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Minimizing </a:t>
            </a:r>
            <a:r>
              <a:rPr lang="en-US" dirty="0"/>
              <a:t>the structural loss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31733" cy="17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96663" cy="125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990600" y="4419600"/>
            <a:ext cx="2743200" cy="1496199"/>
            <a:chOff x="990600" y="4419600"/>
            <a:chExt cx="2743200" cy="1496199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992469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Loss defined on the number of </a:t>
              </a:r>
              <a:r>
                <a:rPr lang="en-US" dirty="0" err="1" smtClean="0"/>
                <a:t>mis</a:t>
              </a:r>
              <a:r>
                <a:rPr lang="en-US" dirty="0" smtClean="0"/>
                <a:t>-ordered document pairs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201333" y="4419600"/>
              <a:ext cx="1532467" cy="57287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996863" y="4419600"/>
            <a:ext cx="2590800" cy="1456730"/>
            <a:chOff x="5996863" y="4419600"/>
            <a:chExt cx="2590800" cy="1456730"/>
          </a:xfrm>
        </p:grpSpPr>
        <p:sp>
          <p:nvSpPr>
            <p:cNvPr id="9" name="TextBox 8"/>
            <p:cNvSpPr txBox="1"/>
            <p:nvPr/>
          </p:nvSpPr>
          <p:spPr>
            <a:xfrm>
              <a:off x="5996863" y="49530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Loss defined on the quality of the whole list of ordered documents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V="1">
              <a:off x="7292263" y="4419600"/>
              <a:ext cx="609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234863" y="3962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" y="3962400"/>
            <a:ext cx="1143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467600" y="3364468"/>
            <a:ext cx="1676400" cy="674132"/>
            <a:chOff x="7467600" y="3364468"/>
            <a:chExt cx="1676400" cy="674132"/>
          </a:xfrm>
        </p:grpSpPr>
        <p:sp>
          <p:nvSpPr>
            <p:cNvPr id="15" name="TextBox 14"/>
            <p:cNvSpPr txBox="1"/>
            <p:nvPr/>
          </p:nvSpPr>
          <p:spPr>
            <a:xfrm>
              <a:off x="7467600" y="3364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MAP difference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229600" y="37338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8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margin principle</a:t>
            </a:r>
          </a:p>
          <a:p>
            <a:pPr lvl="1"/>
            <a:r>
              <a:rPr lang="en-US" dirty="0" smtClean="0"/>
              <a:t>Push the ground-truth far away from any mistakes you might make</a:t>
            </a:r>
          </a:p>
          <a:p>
            <a:pPr lvl="1"/>
            <a:r>
              <a:rPr lang="en-US" dirty="0" smtClean="0"/>
              <a:t>Finding the most violated constraints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A Support Vector Machine for Optimizing Average Precision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Yisong</a:t>
            </a:r>
            <a:r>
              <a:rPr lang="en-US" sz="2200" dirty="0" smtClean="0"/>
              <a:t> </a:t>
            </a:r>
            <a:r>
              <a:rPr lang="en-US" sz="2200" dirty="0" err="1" smtClean="0"/>
              <a:t>Yue</a:t>
            </a:r>
            <a:r>
              <a:rPr lang="en-US" sz="2200" dirty="0" smtClean="0"/>
              <a:t>, et al., SIGIR’07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83667" y="3865034"/>
            <a:ext cx="550333" cy="26669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63800" y="3886200"/>
            <a:ext cx="3234267" cy="2556933"/>
            <a:chOff x="2463800" y="3886200"/>
            <a:chExt cx="3234267" cy="2556933"/>
          </a:xfrm>
        </p:grpSpPr>
        <p:sp>
          <p:nvSpPr>
            <p:cNvPr id="6" name="Multiply 5"/>
            <p:cNvSpPr/>
            <p:nvPr/>
          </p:nvSpPr>
          <p:spPr>
            <a:xfrm>
              <a:off x="3810000" y="45889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4275667" y="5401734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3513667" y="5096934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3124200" y="5867400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463800" y="48937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4326467" y="6138333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45667" y="4267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800600" y="3886200"/>
              <a:ext cx="304800" cy="3048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2497667" y="4267200"/>
            <a:ext cx="3826933" cy="1862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2"/>
          </p:cNvCxnSpPr>
          <p:nvPr/>
        </p:nvCxnSpPr>
        <p:spPr>
          <a:xfrm>
            <a:off x="5032195" y="4117795"/>
            <a:ext cx="378005" cy="77593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21867" y="4402666"/>
            <a:ext cx="321733" cy="56726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2"/>
          </p:cNvCxnSpPr>
          <p:nvPr/>
        </p:nvCxnSpPr>
        <p:spPr>
          <a:xfrm>
            <a:off x="5032195" y="4117795"/>
            <a:ext cx="471138" cy="73205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12267" y="4267200"/>
            <a:ext cx="609600" cy="93133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Finding the most violated </a:t>
            </a:r>
            <a:r>
              <a:rPr lang="en-US" sz="3200" dirty="0" smtClean="0"/>
              <a:t>constraints</a:t>
            </a:r>
            <a:endParaRPr lang="en-US" sz="3200" dirty="0"/>
          </a:p>
          <a:p>
            <a:pPr lvl="1"/>
            <a:r>
              <a:rPr lang="en-US" dirty="0" smtClean="0"/>
              <a:t>MAP is invariant to permutation of (</a:t>
            </a:r>
            <a:r>
              <a:rPr lang="en-US" dirty="0" err="1" smtClean="0"/>
              <a:t>ir</a:t>
            </a:r>
            <a:r>
              <a:rPr lang="en-US" dirty="0" smtClean="0"/>
              <a:t>)relevant documents</a:t>
            </a:r>
          </a:p>
          <a:p>
            <a:pPr lvl="1"/>
            <a:r>
              <a:rPr lang="en-US" dirty="0" smtClean="0"/>
              <a:t>Maximize MAP over a series of swaps between relevant and irrelevant documents</a:t>
            </a:r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A Support Vector Machine for Optimizing Average Precision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Yisong</a:t>
            </a:r>
            <a:r>
              <a:rPr lang="en-US" sz="2200" dirty="0" smtClean="0"/>
              <a:t> </a:t>
            </a:r>
            <a:r>
              <a:rPr lang="en-US" sz="2200" dirty="0" err="1" smtClean="0"/>
              <a:t>Yue</a:t>
            </a:r>
            <a:r>
              <a:rPr lang="en-US" sz="2200" dirty="0" smtClean="0"/>
              <a:t>, et al., SIGIR’07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5431"/>
              </p:ext>
            </p:extLst>
          </p:nvPr>
        </p:nvGraphicFramePr>
        <p:xfrm>
          <a:off x="6629400" y="3733800"/>
          <a:ext cx="990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Arc 1"/>
          <p:cNvSpPr/>
          <p:nvPr/>
        </p:nvSpPr>
        <p:spPr>
          <a:xfrm>
            <a:off x="6781800" y="3886200"/>
            <a:ext cx="1905000" cy="2603770"/>
          </a:xfrm>
          <a:prstGeom prst="arc">
            <a:avLst>
              <a:gd name="adj1" fmla="val 16200000"/>
              <a:gd name="adj2" fmla="val 5486157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5715001" y="4724399"/>
            <a:ext cx="1524000" cy="1339985"/>
          </a:xfrm>
          <a:prstGeom prst="arc">
            <a:avLst>
              <a:gd name="adj1" fmla="val 16200000"/>
              <a:gd name="adj2" fmla="val 5486157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05683"/>
            <a:ext cx="3342243" cy="4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4343400"/>
            <a:ext cx="3276600" cy="1295400"/>
            <a:chOff x="1143000" y="4419600"/>
            <a:chExt cx="3276600" cy="12954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743200" y="4419600"/>
              <a:ext cx="762000" cy="91440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43000" y="53456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Right-hand side of constraints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6311" y="5889447"/>
            <a:ext cx="23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Greedy solution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400" y="4916269"/>
            <a:ext cx="238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from the reverse order of ideal ranking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505200" y="4419600"/>
            <a:ext cx="35485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91000" y="4419600"/>
            <a:ext cx="355975" cy="457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37045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A Support Vector Machine for Optimizing Average Precision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Yisong</a:t>
            </a:r>
            <a:r>
              <a:rPr lang="en-US" sz="2200" dirty="0" smtClean="0"/>
              <a:t> </a:t>
            </a:r>
            <a:r>
              <a:rPr lang="en-US" sz="2200" dirty="0" err="1" smtClean="0"/>
              <a:t>Yue</a:t>
            </a:r>
            <a:r>
              <a:rPr lang="en-US" sz="2200" dirty="0" smtClean="0"/>
              <a:t>, et al., SIGIR’07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listwise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Soften the metrics to make them differentiable</a:t>
            </a:r>
          </a:p>
          <a:p>
            <a:pPr lvl="1"/>
            <a:r>
              <a:rPr lang="en-US" dirty="0" smtClean="0"/>
              <a:t>Michael </a:t>
            </a:r>
            <a:r>
              <a:rPr lang="en-US" dirty="0"/>
              <a:t>Taylor et al., </a:t>
            </a:r>
            <a:r>
              <a:rPr lang="en-US" dirty="0" err="1"/>
              <a:t>SoftRank</a:t>
            </a:r>
            <a:r>
              <a:rPr lang="en-US" dirty="0"/>
              <a:t>: optimizing non-smooth rank metrics, </a:t>
            </a:r>
            <a:r>
              <a:rPr lang="en-US" dirty="0" smtClean="0"/>
              <a:t>WSDM'08</a:t>
            </a:r>
          </a:p>
          <a:p>
            <a:r>
              <a:rPr lang="en-US" dirty="0" smtClean="0"/>
              <a:t>Minimize </a:t>
            </a:r>
            <a:r>
              <a:rPr lang="en-US" dirty="0"/>
              <a:t>a loss function defined on </a:t>
            </a:r>
            <a:r>
              <a:rPr lang="en-US" dirty="0" smtClean="0"/>
              <a:t>permutations</a:t>
            </a:r>
          </a:p>
          <a:p>
            <a:pPr lvl="1"/>
            <a:r>
              <a:rPr lang="en-US" dirty="0" err="1"/>
              <a:t>Zhe</a:t>
            </a:r>
            <a:r>
              <a:rPr lang="en-US" dirty="0"/>
              <a:t> Cao et al., Learning to rank: from pairwise approach to </a:t>
            </a:r>
            <a:r>
              <a:rPr lang="en-US" dirty="0" err="1"/>
              <a:t>listwise</a:t>
            </a:r>
            <a:r>
              <a:rPr lang="en-US" dirty="0"/>
              <a:t> approach, ICML'07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 list of documents as a whole</a:t>
            </a:r>
          </a:p>
          <a:p>
            <a:pPr lvl="1"/>
            <a:r>
              <a:rPr lang="en-US" dirty="0" smtClean="0"/>
              <a:t>Positions are visible for the learning algorithm</a:t>
            </a:r>
          </a:p>
          <a:p>
            <a:pPr lvl="1"/>
            <a:r>
              <a:rPr lang="en-US" dirty="0" smtClean="0"/>
              <a:t>Directly optimizing the target metric</a:t>
            </a:r>
          </a:p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The search space is huge!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1.bp.blogspot.com/_LM9I6FUqLGg/TIuZLGZdKeI/AAAAAAAAAl8/NE5ql-x9gkc/s1600/level+up+ninja+sa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3" y="152400"/>
            <a:ext cx="1644342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The Notion of Relevance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z="3200" smtClean="0">
              <a:latin typeface="Arial" charset="0"/>
              <a:cs typeface="Arial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685800" y="1600200"/>
            <a:ext cx="7737475" cy="1708150"/>
            <a:chOff x="528" y="768"/>
            <a:chExt cx="4874" cy="1076"/>
          </a:xfrm>
        </p:grpSpPr>
        <p:sp>
          <p:nvSpPr>
            <p:cNvPr id="17450" name="Text Box 4"/>
            <p:cNvSpPr txBox="1">
              <a:spLocks noChangeArrowheads="1"/>
            </p:cNvSpPr>
            <p:nvPr/>
          </p:nvSpPr>
          <p:spPr bwMode="auto">
            <a:xfrm>
              <a:off x="2256" y="768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66"/>
                  </a:solidFill>
                  <a:latin typeface="Arial Narrow" pitchFamily="34" charset="0"/>
                </a:rPr>
                <a:t>Relevance</a:t>
              </a:r>
              <a:endParaRPr lang="en-US"/>
            </a:p>
          </p:txBody>
        </p:sp>
        <p:sp>
          <p:nvSpPr>
            <p:cNvPr id="17451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12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(Rep(q), Rep(d))   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Similarity</a:t>
              </a:r>
              <a:endParaRPr lang="en-US" sz="2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7452" name="Rectangle 6"/>
            <p:cNvSpPr>
              <a:spLocks noChangeArrowheads="1"/>
            </p:cNvSpPr>
            <p:nvPr/>
          </p:nvSpPr>
          <p:spPr bwMode="auto">
            <a:xfrm>
              <a:off x="2042" y="1440"/>
              <a:ext cx="15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P(r=1|q,d)   r 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{0,1}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Probability of Relevance</a:t>
              </a:r>
              <a:endParaRPr lang="en-US" sz="1800" b="1"/>
            </a:p>
          </p:txBody>
        </p:sp>
        <p:sp>
          <p:nvSpPr>
            <p:cNvPr id="17453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P(d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q) or P(q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d)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Probabilistic inference</a:t>
              </a:r>
            </a:p>
          </p:txBody>
        </p:sp>
        <p:sp>
          <p:nvSpPr>
            <p:cNvPr id="17454" name="Line 8"/>
            <p:cNvSpPr>
              <a:spLocks noChangeShapeType="1"/>
            </p:cNvSpPr>
            <p:nvPr/>
          </p:nvSpPr>
          <p:spPr bwMode="auto">
            <a:xfrm flipH="1">
              <a:off x="1152" y="1104"/>
              <a:ext cx="14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31750" y="3429000"/>
            <a:ext cx="2919413" cy="2578100"/>
            <a:chOff x="116" y="1920"/>
            <a:chExt cx="1839" cy="1624"/>
          </a:xfrm>
        </p:grpSpPr>
        <p:sp>
          <p:nvSpPr>
            <p:cNvPr id="17443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rep &amp; </a:t>
              </a:r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</a:rPr>
                <a:t> similarity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4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Vector space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(Salton et al., 75)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7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distr.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(Wong &amp; Yao, 89)</a:t>
              </a:r>
            </a:p>
          </p:txBody>
        </p:sp>
        <p:sp>
          <p:nvSpPr>
            <p:cNvPr id="17449" name="Text Box 18"/>
            <p:cNvSpPr txBox="1">
              <a:spLocks noChangeArrowheads="1"/>
            </p:cNvSpPr>
            <p:nvPr/>
          </p:nvSpPr>
          <p:spPr bwMode="auto">
            <a:xfrm>
              <a:off x="720" y="259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/>
                <a:t>…</a:t>
              </a: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2209800" y="3200400"/>
            <a:ext cx="2871788" cy="1038225"/>
            <a:chOff x="1488" y="1776"/>
            <a:chExt cx="1809" cy="654"/>
          </a:xfrm>
        </p:grpSpPr>
        <p:sp>
          <p:nvSpPr>
            <p:cNvPr id="17439" name="Rectangle 20"/>
            <p:cNvSpPr>
              <a:spLocks noChangeArrowheads="1"/>
            </p:cNvSpPr>
            <p:nvPr/>
          </p:nvSpPr>
          <p:spPr bwMode="auto">
            <a:xfrm>
              <a:off x="2640" y="2064"/>
              <a:ext cx="65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Generative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0" name="Line 21"/>
            <p:cNvSpPr>
              <a:spLocks noChangeShapeType="1"/>
            </p:cNvSpPr>
            <p:nvPr/>
          </p:nvSpPr>
          <p:spPr bwMode="auto">
            <a:xfrm flipH="1">
              <a:off x="1872" y="177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Rectangle 22"/>
            <p:cNvSpPr>
              <a:spLocks noChangeArrowheads="1"/>
            </p:cNvSpPr>
            <p:nvPr/>
          </p:nvSpPr>
          <p:spPr bwMode="auto">
            <a:xfrm>
              <a:off x="1488" y="1920"/>
              <a:ext cx="8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Regression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 </a:t>
              </a:r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(Fuhr 89)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42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4" name="Group 24"/>
          <p:cNvGrpSpPr>
            <a:grpSpLocks/>
          </p:cNvGrpSpPr>
          <p:nvPr/>
        </p:nvGrpSpPr>
        <p:grpSpPr bwMode="auto">
          <a:xfrm>
            <a:off x="3190875" y="4953000"/>
            <a:ext cx="1525588" cy="1298575"/>
            <a:chOff x="2106" y="2880"/>
            <a:chExt cx="961" cy="818"/>
          </a:xfrm>
        </p:grpSpPr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Classical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(Robertson &amp;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Sparck Jones, 76)</a:t>
              </a:r>
            </a:p>
          </p:txBody>
        </p:sp>
        <p:sp>
          <p:nvSpPr>
            <p:cNvPr id="17438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27"/>
          <p:cNvGrpSpPr>
            <a:grpSpLocks/>
          </p:cNvGrpSpPr>
          <p:nvPr/>
        </p:nvGrpSpPr>
        <p:grpSpPr bwMode="auto">
          <a:xfrm>
            <a:off x="3352800" y="4191000"/>
            <a:ext cx="2481263" cy="809625"/>
            <a:chOff x="2208" y="2400"/>
            <a:chExt cx="1563" cy="510"/>
          </a:xfrm>
        </p:grpSpPr>
        <p:sp>
          <p:nvSpPr>
            <p:cNvPr id="17433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Doc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4" name="Line 29"/>
            <p:cNvSpPr>
              <a:spLocks noChangeShapeType="1"/>
            </p:cNvSpPr>
            <p:nvPr/>
          </p:nvSpPr>
          <p:spPr bwMode="auto">
            <a:xfrm flipH="1">
              <a:off x="2592" y="244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Query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>
              <a:off x="3120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6" name="Group 32"/>
          <p:cNvGrpSpPr>
            <a:grpSpLocks/>
          </p:cNvGrpSpPr>
          <p:nvPr/>
        </p:nvGrpSpPr>
        <p:grpSpPr bwMode="auto">
          <a:xfrm>
            <a:off x="4606925" y="4953000"/>
            <a:ext cx="1743075" cy="1298575"/>
            <a:chOff x="2998" y="2880"/>
            <a:chExt cx="1098" cy="818"/>
          </a:xfrm>
        </p:grpSpPr>
        <p:sp>
          <p:nvSpPr>
            <p:cNvPr id="17431" name="Rectangle 33"/>
            <p:cNvSpPr>
              <a:spLocks noChangeArrowheads="1"/>
            </p:cNvSpPr>
            <p:nvPr/>
          </p:nvSpPr>
          <p:spPr bwMode="auto">
            <a:xfrm>
              <a:off x="2998" y="3024"/>
              <a:ext cx="10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LM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approach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(Ponte &amp; Croft, 98)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(Lafferty &amp; Zhai, 01a)</a:t>
              </a:r>
            </a:p>
          </p:txBody>
        </p:sp>
        <p:sp>
          <p:nvSpPr>
            <p:cNvPr id="17432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7" name="Group 35"/>
          <p:cNvGrpSpPr>
            <a:grpSpLocks/>
          </p:cNvGrpSpPr>
          <p:nvPr/>
        </p:nvGrpSpPr>
        <p:grpSpPr bwMode="auto">
          <a:xfrm>
            <a:off x="6019800" y="3276600"/>
            <a:ext cx="2971800" cy="2441575"/>
            <a:chOff x="3888" y="1824"/>
            <a:chExt cx="1872" cy="1538"/>
          </a:xfrm>
        </p:grpSpPr>
        <p:sp>
          <p:nvSpPr>
            <p:cNvPr id="17425" name="Rectangle 36"/>
            <p:cNvSpPr>
              <a:spLocks noChangeArrowheads="1"/>
            </p:cNvSpPr>
            <p:nvPr/>
          </p:nvSpPr>
          <p:spPr bwMode="auto">
            <a:xfrm>
              <a:off x="3888" y="2736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concept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space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(Wong &amp; Yao, 95)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26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38"/>
            <p:cNvSpPr>
              <a:spLocks noChangeArrowheads="1"/>
            </p:cNvSpPr>
            <p:nvPr/>
          </p:nvSpPr>
          <p:spPr bwMode="auto">
            <a:xfrm>
              <a:off x="4272" y="2112"/>
              <a:ext cx="9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system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28" name="Line 39"/>
            <p:cNvSpPr>
              <a:spLocks noChangeShapeType="1"/>
            </p:cNvSpPr>
            <p:nvPr/>
          </p:nvSpPr>
          <p:spPr bwMode="auto">
            <a:xfrm flipH="1">
              <a:off x="4368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40"/>
            <p:cNvSpPr>
              <a:spLocks noChangeArrowheads="1"/>
            </p:cNvSpPr>
            <p:nvPr/>
          </p:nvSpPr>
          <p:spPr bwMode="auto">
            <a:xfrm>
              <a:off x="4778" y="2688"/>
              <a:ext cx="98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network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(Turtle &amp; Croft, 91)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430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6770688" y="190500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Div. from Randomness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(Amati  &amp; Rijsbergen 02)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1981200" y="43434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Learn. To Rank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(Joachims 02, 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Berges et al. 05)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>
            <a:off x="2590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5961063" y="1212850"/>
            <a:ext cx="225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Relevance constraints</a:t>
            </a:r>
          </a:p>
          <a:p>
            <a:r>
              <a:rPr lang="en-US" sz="1600" b="1">
                <a:latin typeface="Arial Narrow" pitchFamily="34" charset="0"/>
              </a:rPr>
              <a:t>[Fang et al. 04] </a:t>
            </a:r>
          </a:p>
        </p:txBody>
      </p:sp>
      <p:sp>
        <p:nvSpPr>
          <p:cNvPr id="17422" name="Line 9"/>
          <p:cNvSpPr>
            <a:spLocks noChangeShapeType="1"/>
          </p:cNvSpPr>
          <p:nvPr/>
        </p:nvSpPr>
        <p:spPr bwMode="auto">
          <a:xfrm flipV="1">
            <a:off x="4800600" y="1520825"/>
            <a:ext cx="11604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37"/>
          <p:cNvSpPr>
            <a:spLocks noChangeShapeType="1"/>
          </p:cNvSpPr>
          <p:nvPr/>
        </p:nvSpPr>
        <p:spPr bwMode="auto">
          <a:xfrm>
            <a:off x="7620000" y="15208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642671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Lecture notes from </a:t>
            </a:r>
            <a:r>
              <a:rPr lang="en-US" b="1" dirty="0" smtClean="0"/>
              <a:t>CS598CXZ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Learning to rank</a:t>
            </a:r>
          </a:p>
          <a:p>
            <a:pPr lvl="1"/>
            <a:r>
              <a:rPr lang="en-US" dirty="0" smtClean="0"/>
              <a:t>Automatic combination of ranking features for optimizing IR evaluation metrics</a:t>
            </a:r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err="1"/>
              <a:t>Pointwise</a:t>
            </a:r>
            <a:endParaRPr lang="en-US" dirty="0"/>
          </a:p>
          <a:p>
            <a:pPr lvl="2"/>
            <a:r>
              <a:rPr lang="en-US" dirty="0"/>
              <a:t>Fit the relevance labels individually</a:t>
            </a:r>
          </a:p>
          <a:p>
            <a:pPr lvl="1"/>
            <a:r>
              <a:rPr lang="en-US" dirty="0"/>
              <a:t>Pairwise</a:t>
            </a:r>
          </a:p>
          <a:p>
            <a:pPr lvl="2"/>
            <a:r>
              <a:rPr lang="en-US" dirty="0"/>
              <a:t>Fit the relative orders</a:t>
            </a:r>
          </a:p>
          <a:p>
            <a:pPr lvl="1"/>
            <a:r>
              <a:rPr lang="en-US" dirty="0" err="1"/>
              <a:t>Listwise</a:t>
            </a:r>
            <a:endParaRPr lang="en-US" dirty="0"/>
          </a:p>
          <a:p>
            <a:pPr lvl="2"/>
            <a:r>
              <a:rPr lang="en-US" dirty="0"/>
              <a:t>Fit the whole order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8" descr="http://1.bp.blogspot.com/-cON2-5rb_Ww/T6LLdMQeM2I/AAAAAAAADyY/mPISgtHOYa0/s1600/Rodica+clip+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95251"/>
            <a:ext cx="1652423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 performance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845334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0200" y="4724400"/>
            <a:ext cx="640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Winning count</a:t>
            </a:r>
          </a:p>
          <a:p>
            <a:pPr lvl="1"/>
            <a:r>
              <a:rPr lang="en-US" dirty="0" smtClean="0"/>
              <a:t>Over seven different data sets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7987"/>
            <a:ext cx="7587766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95400" y="5410200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experiments</a:t>
            </a:r>
          </a:p>
          <a:p>
            <a:pPr lvl="1"/>
            <a:r>
              <a:rPr lang="en-US" dirty="0" smtClean="0"/>
              <a:t>1.2k queries, 45.5K documents with </a:t>
            </a:r>
            <a:r>
              <a:rPr lang="en-US" dirty="0"/>
              <a:t>1890 features</a:t>
            </a:r>
          </a:p>
          <a:p>
            <a:pPr lvl="1"/>
            <a:r>
              <a:rPr lang="en-US" dirty="0" smtClean="0"/>
              <a:t>800 queries for training, 400 queries for testing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19029"/>
              </p:ext>
            </p:extLst>
          </p:nvPr>
        </p:nvGraphicFramePr>
        <p:xfrm>
          <a:off x="1143000" y="3511942"/>
          <a:ext cx="6781800" cy="26920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/>
                <a:gridCol w="1066800"/>
                <a:gridCol w="1066800"/>
                <a:gridCol w="1066800"/>
                <a:gridCol w="1066800"/>
                <a:gridCol w="990600"/>
              </a:tblGrid>
              <a:tr h="357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P@1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ERR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MRR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NDCG@5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ListNET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0.2863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0.2074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0.1661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0.3714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0.2949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LambdaMART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0.4644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0.4630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0.2654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0.6105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0.5236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RankNET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0.1873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0.3816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0.3386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RankBoost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0.4548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0.5829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0.4866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RankingSVM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0.3585</a:t>
                      </a:r>
                    </a:p>
                  </a:txBody>
                  <a:tcPr marL="9525" marR="9525" marT="9525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AdaRank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0.2307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0.5482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pLogistic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0.4519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0.3926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0.5535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0.4945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5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Logistic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0.4348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0.3778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0.5526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0.4762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 really optimizing?</a:t>
            </a:r>
          </a:p>
          <a:p>
            <a:pPr lvl="1"/>
            <a:r>
              <a:rPr lang="en-US" dirty="0" smtClean="0"/>
              <a:t>Relation with IR metrics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96900" y="2920393"/>
            <a:ext cx="7937500" cy="2337407"/>
          </a:xfrm>
          <a:custGeom>
            <a:avLst/>
            <a:gdLst>
              <a:gd name="connsiteX0" fmla="*/ 0 w 7937500"/>
              <a:gd name="connsiteY0" fmla="*/ 1701800 h 2337407"/>
              <a:gd name="connsiteX1" fmla="*/ 1168400 w 7937500"/>
              <a:gd name="connsiteY1" fmla="*/ 787400 h 2337407"/>
              <a:gd name="connsiteX2" fmla="*/ 1536700 w 7937500"/>
              <a:gd name="connsiteY2" fmla="*/ 1346200 h 2337407"/>
              <a:gd name="connsiteX3" fmla="*/ 1739900 w 7937500"/>
              <a:gd name="connsiteY3" fmla="*/ 1574800 h 2337407"/>
              <a:gd name="connsiteX4" fmla="*/ 1879600 w 7937500"/>
              <a:gd name="connsiteY4" fmla="*/ 1981200 h 2337407"/>
              <a:gd name="connsiteX5" fmla="*/ 1905000 w 7937500"/>
              <a:gd name="connsiteY5" fmla="*/ 508000 h 2337407"/>
              <a:gd name="connsiteX6" fmla="*/ 2032000 w 7937500"/>
              <a:gd name="connsiteY6" fmla="*/ 1447800 h 2337407"/>
              <a:gd name="connsiteX7" fmla="*/ 2082800 w 7937500"/>
              <a:gd name="connsiteY7" fmla="*/ 863600 h 2337407"/>
              <a:gd name="connsiteX8" fmla="*/ 2235200 w 7937500"/>
              <a:gd name="connsiteY8" fmla="*/ 1193800 h 2337407"/>
              <a:gd name="connsiteX9" fmla="*/ 3035300 w 7937500"/>
              <a:gd name="connsiteY9" fmla="*/ 228600 h 2337407"/>
              <a:gd name="connsiteX10" fmla="*/ 3441700 w 7937500"/>
              <a:gd name="connsiteY10" fmla="*/ 2336800 h 2337407"/>
              <a:gd name="connsiteX11" fmla="*/ 5549900 w 7937500"/>
              <a:gd name="connsiteY11" fmla="*/ 457200 h 2337407"/>
              <a:gd name="connsiteX12" fmla="*/ 6096000 w 7937500"/>
              <a:gd name="connsiteY12" fmla="*/ 1422400 h 2337407"/>
              <a:gd name="connsiteX13" fmla="*/ 6591300 w 7937500"/>
              <a:gd name="connsiteY13" fmla="*/ 1689100 h 2337407"/>
              <a:gd name="connsiteX14" fmla="*/ 6718300 w 7937500"/>
              <a:gd name="connsiteY14" fmla="*/ 1333500 h 2337407"/>
              <a:gd name="connsiteX15" fmla="*/ 7239000 w 7937500"/>
              <a:gd name="connsiteY15" fmla="*/ 1752600 h 2337407"/>
              <a:gd name="connsiteX16" fmla="*/ 7493000 w 7937500"/>
              <a:gd name="connsiteY16" fmla="*/ 1320800 h 2337407"/>
              <a:gd name="connsiteX17" fmla="*/ 7937500 w 7937500"/>
              <a:gd name="connsiteY17" fmla="*/ 0 h 23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7500" h="2337407">
                <a:moveTo>
                  <a:pt x="0" y="1701800"/>
                </a:moveTo>
                <a:cubicBezTo>
                  <a:pt x="456141" y="1274233"/>
                  <a:pt x="912283" y="846667"/>
                  <a:pt x="1168400" y="787400"/>
                </a:cubicBezTo>
                <a:cubicBezTo>
                  <a:pt x="1424517" y="728133"/>
                  <a:pt x="1441450" y="1214967"/>
                  <a:pt x="1536700" y="1346200"/>
                </a:cubicBezTo>
                <a:cubicBezTo>
                  <a:pt x="1631950" y="1477433"/>
                  <a:pt x="1682750" y="1468967"/>
                  <a:pt x="1739900" y="1574800"/>
                </a:cubicBezTo>
                <a:cubicBezTo>
                  <a:pt x="1797050" y="1680633"/>
                  <a:pt x="1852083" y="2159000"/>
                  <a:pt x="1879600" y="1981200"/>
                </a:cubicBezTo>
                <a:cubicBezTo>
                  <a:pt x="1907117" y="1803400"/>
                  <a:pt x="1879600" y="596900"/>
                  <a:pt x="1905000" y="508000"/>
                </a:cubicBezTo>
                <a:cubicBezTo>
                  <a:pt x="1930400" y="419100"/>
                  <a:pt x="2002367" y="1388533"/>
                  <a:pt x="2032000" y="1447800"/>
                </a:cubicBezTo>
                <a:cubicBezTo>
                  <a:pt x="2061633" y="1507067"/>
                  <a:pt x="2048933" y="905933"/>
                  <a:pt x="2082800" y="863600"/>
                </a:cubicBezTo>
                <a:cubicBezTo>
                  <a:pt x="2116667" y="821267"/>
                  <a:pt x="2076450" y="1299633"/>
                  <a:pt x="2235200" y="1193800"/>
                </a:cubicBezTo>
                <a:cubicBezTo>
                  <a:pt x="2393950" y="1087967"/>
                  <a:pt x="2834217" y="38100"/>
                  <a:pt x="3035300" y="228600"/>
                </a:cubicBezTo>
                <a:cubicBezTo>
                  <a:pt x="3236383" y="419100"/>
                  <a:pt x="3022600" y="2298700"/>
                  <a:pt x="3441700" y="2336800"/>
                </a:cubicBezTo>
                <a:cubicBezTo>
                  <a:pt x="3860800" y="2374900"/>
                  <a:pt x="5107517" y="609600"/>
                  <a:pt x="5549900" y="457200"/>
                </a:cubicBezTo>
                <a:cubicBezTo>
                  <a:pt x="5992283" y="304800"/>
                  <a:pt x="5922433" y="1217083"/>
                  <a:pt x="6096000" y="1422400"/>
                </a:cubicBezTo>
                <a:cubicBezTo>
                  <a:pt x="6269567" y="1627717"/>
                  <a:pt x="6487583" y="1703917"/>
                  <a:pt x="6591300" y="1689100"/>
                </a:cubicBezTo>
                <a:cubicBezTo>
                  <a:pt x="6695017" y="1674283"/>
                  <a:pt x="6610350" y="1322917"/>
                  <a:pt x="6718300" y="1333500"/>
                </a:cubicBezTo>
                <a:cubicBezTo>
                  <a:pt x="6826250" y="1344083"/>
                  <a:pt x="7109883" y="1754717"/>
                  <a:pt x="7239000" y="1752600"/>
                </a:cubicBezTo>
                <a:cubicBezTo>
                  <a:pt x="7368117" y="1750483"/>
                  <a:pt x="7376583" y="1612900"/>
                  <a:pt x="7493000" y="1320800"/>
                </a:cubicBezTo>
                <a:cubicBezTo>
                  <a:pt x="7609417" y="1028700"/>
                  <a:pt x="7876117" y="209550"/>
                  <a:pt x="7937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-152399" y="2209800"/>
            <a:ext cx="9067800" cy="3124200"/>
          </a:xfrm>
          <a:prstGeom prst="arc">
            <a:avLst>
              <a:gd name="adj1" fmla="val 11224079"/>
              <a:gd name="adj2" fmla="val 2105061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4610100"/>
            <a:ext cx="4114800" cy="381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3086100"/>
            <a:ext cx="4114800" cy="381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3403937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gap</a:t>
            </a: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304800" y="3505200"/>
            <a:ext cx="8458200" cy="1928152"/>
          </a:xfrm>
          <a:custGeom>
            <a:avLst/>
            <a:gdLst>
              <a:gd name="connsiteX0" fmla="*/ 0 w 8458200"/>
              <a:gd name="connsiteY0" fmla="*/ 520700 h 1928152"/>
              <a:gd name="connsiteX1" fmla="*/ 469900 w 8458200"/>
              <a:gd name="connsiteY1" fmla="*/ 1409700 h 1928152"/>
              <a:gd name="connsiteX2" fmla="*/ 2743200 w 8458200"/>
              <a:gd name="connsiteY2" fmla="*/ 1473200 h 1928152"/>
              <a:gd name="connsiteX3" fmla="*/ 3937000 w 8458200"/>
              <a:gd name="connsiteY3" fmla="*/ 1905000 h 1928152"/>
              <a:gd name="connsiteX4" fmla="*/ 5676900 w 8458200"/>
              <a:gd name="connsiteY4" fmla="*/ 673100 h 1928152"/>
              <a:gd name="connsiteX5" fmla="*/ 7226300 w 8458200"/>
              <a:gd name="connsiteY5" fmla="*/ 1612900 h 1928152"/>
              <a:gd name="connsiteX6" fmla="*/ 8458200 w 8458200"/>
              <a:gd name="connsiteY6" fmla="*/ 0 h 19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8200" h="1928152">
                <a:moveTo>
                  <a:pt x="0" y="520700"/>
                </a:moveTo>
                <a:cubicBezTo>
                  <a:pt x="6350" y="885825"/>
                  <a:pt x="12700" y="1250950"/>
                  <a:pt x="469900" y="1409700"/>
                </a:cubicBezTo>
                <a:cubicBezTo>
                  <a:pt x="927100" y="1568450"/>
                  <a:pt x="2165350" y="1390650"/>
                  <a:pt x="2743200" y="1473200"/>
                </a:cubicBezTo>
                <a:cubicBezTo>
                  <a:pt x="3321050" y="1555750"/>
                  <a:pt x="3448050" y="2038350"/>
                  <a:pt x="3937000" y="1905000"/>
                </a:cubicBezTo>
                <a:cubicBezTo>
                  <a:pt x="4425950" y="1771650"/>
                  <a:pt x="5128683" y="721783"/>
                  <a:pt x="5676900" y="673100"/>
                </a:cubicBezTo>
                <a:cubicBezTo>
                  <a:pt x="6225117" y="624417"/>
                  <a:pt x="6762750" y="1725083"/>
                  <a:pt x="7226300" y="1612900"/>
                </a:cubicBezTo>
                <a:cubicBezTo>
                  <a:pt x="7689850" y="1500717"/>
                  <a:pt x="8074025" y="750358"/>
                  <a:pt x="84582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01999" y="3505200"/>
            <a:ext cx="5410201" cy="381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54</a:t>
            </a:fld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57" y="2895600"/>
            <a:ext cx="1362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 -0.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Classification based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867400" cy="8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2971800"/>
            <a:ext cx="2819400" cy="810399"/>
            <a:chOff x="5943600" y="2971800"/>
            <a:chExt cx="2819400" cy="810399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320534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Regression loss</a:t>
              </a:r>
              <a:endParaRPr lang="en-US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400800" y="2971800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67000" y="3031867"/>
            <a:ext cx="2895600" cy="1516797"/>
            <a:chOff x="5943600" y="3004066"/>
            <a:chExt cx="2286000" cy="1516797"/>
          </a:xfrm>
        </p:grpSpPr>
        <p:sp>
          <p:nvSpPr>
            <p:cNvPr id="10" name="TextBox 9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Discount coefficients in DCG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6442" y="3004066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51742"/>
            <a:ext cx="5638800" cy="8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753100" y="5435600"/>
            <a:ext cx="2819400" cy="810399"/>
            <a:chOff x="5943600" y="2971800"/>
            <a:chExt cx="2819400" cy="810399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3320534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Classification loss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00800" y="2971800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895600" y="5410200"/>
            <a:ext cx="2781300" cy="1516797"/>
            <a:chOff x="5943600" y="3004066"/>
            <a:chExt cx="2286000" cy="1516797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Discount coefficients in DCG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102258" y="3004066"/>
              <a:ext cx="0" cy="348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988"/>
            <a:ext cx="8382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062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From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71463"/>
            <a:ext cx="83724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062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From 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2400" y="1746580"/>
            <a:ext cx="5257800" cy="844222"/>
            <a:chOff x="5361709" y="3320534"/>
            <a:chExt cx="2867891" cy="1200331"/>
          </a:xfrm>
        </p:grpSpPr>
        <p:sp>
          <p:nvSpPr>
            <p:cNvPr id="7" name="TextBox 6"/>
            <p:cNvSpPr txBox="1"/>
            <p:nvPr/>
          </p:nvSpPr>
          <p:spPr>
            <a:xfrm>
              <a:off x="5943600" y="3320534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Discount coefficients in DCG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361709" y="3920698"/>
              <a:ext cx="914400" cy="6001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Listwise</a:t>
            </a:r>
            <a:r>
              <a:rPr lang="en-US" dirty="0" smtClean="0"/>
              <a:t>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general analysis</a:t>
            </a:r>
          </a:p>
          <a:p>
            <a:pPr lvl="1"/>
            <a:r>
              <a:rPr lang="en-US" dirty="0" smtClean="0"/>
              <a:t>Method dependent</a:t>
            </a:r>
          </a:p>
          <a:p>
            <a:pPr lvl="1"/>
            <a:r>
              <a:rPr lang="en-US" dirty="0" smtClean="0"/>
              <a:t>Directness and consistency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Traditional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foreseen this topic long time ago</a:t>
            </a:r>
          </a:p>
          <a:p>
            <a:pPr lvl="1"/>
            <a:r>
              <a:rPr lang="en-US" dirty="0" smtClean="0"/>
              <a:t>Nicely fit in the risk minimization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matching</a:t>
            </a:r>
          </a:p>
          <a:p>
            <a:pPr lvl="1"/>
            <a:r>
              <a:rPr lang="en-US" dirty="0" smtClean="0"/>
              <a:t>Language model</a:t>
            </a:r>
          </a:p>
          <a:p>
            <a:pPr lvl="1"/>
            <a:r>
              <a:rPr lang="en-US" dirty="0" smtClean="0"/>
              <a:t>BM25</a:t>
            </a:r>
          </a:p>
          <a:p>
            <a:pPr lvl="1"/>
            <a:r>
              <a:rPr lang="en-US" dirty="0" smtClean="0"/>
              <a:t>Vector space cosine similarity</a:t>
            </a:r>
          </a:p>
          <a:p>
            <a:r>
              <a:rPr lang="en-US" dirty="0" smtClean="0"/>
              <a:t>Document importance</a:t>
            </a:r>
          </a:p>
          <a:p>
            <a:pPr lvl="1"/>
            <a:r>
              <a:rPr lang="en-US" dirty="0" smtClean="0"/>
              <a:t>PageRank</a:t>
            </a:r>
          </a:p>
          <a:p>
            <a:pPr lvl="1"/>
            <a:r>
              <a:rPr lang="en-US" dirty="0" smtClean="0"/>
              <a:t>HITS</a:t>
            </a:r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600" smtClean="0">
                <a:latin typeface="Arial" charset="0"/>
                <a:cs typeface="Arial" charset="0"/>
              </a:rPr>
              <a:t>Applying Bayesian Decision Theory</a:t>
            </a:r>
            <a:endParaRPr lang="en-US" sz="1800" smtClean="0">
              <a:latin typeface="Arial" charset="0"/>
              <a:cs typeface="Arial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76250" y="1905000"/>
            <a:ext cx="2308225" cy="2362200"/>
            <a:chOff x="300" y="1344"/>
            <a:chExt cx="1454" cy="1488"/>
          </a:xfrm>
        </p:grpSpPr>
        <p:sp>
          <p:nvSpPr>
            <p:cNvPr id="23603" name="Text Box 4"/>
            <p:cNvSpPr txBox="1">
              <a:spLocks noChangeArrowheads="1"/>
            </p:cNvSpPr>
            <p:nvPr/>
          </p:nvSpPr>
          <p:spPr bwMode="auto">
            <a:xfrm>
              <a:off x="309" y="1344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Choice: (D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</a:rPr>
                <a:t>1</a:t>
              </a: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,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1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US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23604" name="Text Box 5"/>
            <p:cNvSpPr txBox="1">
              <a:spLocks noChangeArrowheads="1"/>
            </p:cNvSpPr>
            <p:nvPr/>
          </p:nvSpPr>
          <p:spPr bwMode="auto">
            <a:xfrm>
              <a:off x="309" y="1728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Choice: (D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</a:rPr>
                <a:t>2</a:t>
              </a: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,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US" b="1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23605" name="Text Box 6"/>
            <p:cNvSpPr txBox="1">
              <a:spLocks noChangeArrowheads="1"/>
            </p:cNvSpPr>
            <p:nvPr/>
          </p:nvSpPr>
          <p:spPr bwMode="auto">
            <a:xfrm>
              <a:off x="300" y="2544"/>
              <a:ext cx="1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Choice: (D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</a:rPr>
                <a:t>n</a:t>
              </a: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,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n-US" b="1" baseline="-25000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en-US" b="1">
                  <a:solidFill>
                    <a:srgbClr val="0000CC"/>
                  </a:solidFill>
                  <a:latin typeface="Arial" charset="0"/>
                  <a:sym typeface="Symbol" pitchFamily="18" charset="2"/>
                </a:rPr>
                <a:t>)</a:t>
              </a:r>
              <a:endParaRPr lang="en-US" b="1">
                <a:solidFill>
                  <a:srgbClr val="0000CC"/>
                </a:solidFill>
                <a:latin typeface="Arial" charset="0"/>
              </a:endParaRPr>
            </a:p>
          </p:txBody>
        </p:sp>
      </p:grpSp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6705600" y="1368425"/>
            <a:ext cx="2163763" cy="2925763"/>
            <a:chOff x="4224" y="1006"/>
            <a:chExt cx="1363" cy="1843"/>
          </a:xfrm>
        </p:grpSpPr>
        <p:sp>
          <p:nvSpPr>
            <p:cNvPr id="23595" name="AutoShape 8"/>
            <p:cNvSpPr>
              <a:spLocks noChangeArrowheads="1"/>
            </p:cNvSpPr>
            <p:nvPr/>
          </p:nvSpPr>
          <p:spPr bwMode="auto">
            <a:xfrm>
              <a:off x="4272" y="1985"/>
              <a:ext cx="240" cy="192"/>
            </a:xfrm>
            <a:prstGeom prst="foldedCorner">
              <a:avLst>
                <a:gd name="adj" fmla="val 12500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AutoShape 9"/>
            <p:cNvSpPr>
              <a:spLocks noChangeArrowheads="1"/>
            </p:cNvSpPr>
            <p:nvPr/>
          </p:nvSpPr>
          <p:spPr bwMode="auto">
            <a:xfrm>
              <a:off x="4272" y="1601"/>
              <a:ext cx="240" cy="192"/>
            </a:xfrm>
            <a:prstGeom prst="foldedCorner">
              <a:avLst>
                <a:gd name="adj" fmla="val 12500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utoShape 10"/>
            <p:cNvSpPr>
              <a:spLocks noChangeArrowheads="1"/>
            </p:cNvSpPr>
            <p:nvPr/>
          </p:nvSpPr>
          <p:spPr bwMode="auto">
            <a:xfrm>
              <a:off x="4272" y="1121"/>
              <a:ext cx="144" cy="192"/>
            </a:xfrm>
            <a:prstGeom prst="foldedCorner">
              <a:avLst>
                <a:gd name="adj" fmla="val 12500"/>
              </a:avLst>
            </a:pr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AutoShape 11"/>
            <p:cNvSpPr>
              <a:spLocks noChangeArrowheads="1"/>
            </p:cNvSpPr>
            <p:nvPr/>
          </p:nvSpPr>
          <p:spPr bwMode="auto">
            <a:xfrm>
              <a:off x="4272" y="2657"/>
              <a:ext cx="240" cy="192"/>
            </a:xfrm>
            <a:prstGeom prst="foldedCorner">
              <a:avLst>
                <a:gd name="adj" fmla="val 12500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Text Box 12"/>
            <p:cNvSpPr txBox="1">
              <a:spLocks noChangeArrowheads="1"/>
            </p:cNvSpPr>
            <p:nvPr/>
          </p:nvSpPr>
          <p:spPr bwMode="auto">
            <a:xfrm>
              <a:off x="4224" y="2177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23600" name="Text Box 13"/>
            <p:cNvSpPr txBox="1">
              <a:spLocks noChangeArrowheads="1"/>
            </p:cNvSpPr>
            <p:nvPr/>
          </p:nvSpPr>
          <p:spPr bwMode="auto">
            <a:xfrm>
              <a:off x="4648" y="1006"/>
              <a:ext cx="6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6666"/>
                  </a:solidFill>
                  <a:latin typeface="Arial" charset="0"/>
                </a:rPr>
                <a:t>query</a:t>
              </a:r>
              <a:r>
                <a:rPr lang="en-US" sz="2000" b="1">
                  <a:solidFill>
                    <a:srgbClr val="006666"/>
                  </a:solidFill>
                  <a:latin typeface="Arial" charset="0"/>
                </a:rPr>
                <a:t>  </a:t>
              </a:r>
              <a:r>
                <a:rPr lang="en-US" sz="2000" i="1">
                  <a:solidFill>
                    <a:srgbClr val="006666"/>
                  </a:solidFill>
                  <a:latin typeface="Arial" charset="0"/>
                </a:rPr>
                <a:t>q</a:t>
              </a:r>
              <a:endParaRPr lang="en-US" sz="2000" b="1">
                <a:solidFill>
                  <a:srgbClr val="006666"/>
                </a:solidFill>
                <a:latin typeface="Arial" charset="0"/>
              </a:endParaRPr>
            </a:p>
            <a:p>
              <a:pPr eaLnBrk="1" hangingPunct="1"/>
              <a:r>
                <a:rPr lang="en-US" sz="2000">
                  <a:solidFill>
                    <a:srgbClr val="006666"/>
                  </a:solidFill>
                  <a:latin typeface="Arial" charset="0"/>
                </a:rPr>
                <a:t>user</a:t>
              </a:r>
              <a:r>
                <a:rPr lang="en-US" sz="2000" b="1">
                  <a:solidFill>
                    <a:srgbClr val="006666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rgbClr val="006666"/>
                  </a:solidFill>
                  <a:latin typeface="Arial" charset="0"/>
                </a:rPr>
                <a:t>U</a:t>
              </a:r>
              <a:endParaRPr lang="en-US" sz="2000" b="1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23601" name="Text Box 14"/>
            <p:cNvSpPr txBox="1">
              <a:spLocks noChangeArrowheads="1"/>
            </p:cNvSpPr>
            <p:nvPr/>
          </p:nvSpPr>
          <p:spPr bwMode="auto">
            <a:xfrm>
              <a:off x="4752" y="2112"/>
              <a:ext cx="83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6666"/>
                  </a:solidFill>
                  <a:latin typeface="Arial" charset="0"/>
                </a:rPr>
                <a:t>doc set</a:t>
              </a:r>
              <a:r>
                <a:rPr lang="en-US">
                  <a:solidFill>
                    <a:srgbClr val="006666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rgbClr val="006666"/>
                  </a:solidFill>
                  <a:latin typeface="Arial" charset="0"/>
                </a:rPr>
                <a:t>C</a:t>
              </a:r>
              <a:endParaRPr lang="en-US">
                <a:solidFill>
                  <a:srgbClr val="006666"/>
                </a:solidFill>
                <a:latin typeface="Arial" charset="0"/>
              </a:endParaRPr>
            </a:p>
            <a:p>
              <a:pPr eaLnBrk="1" hangingPunct="1"/>
              <a:r>
                <a:rPr lang="en-US" sz="2000">
                  <a:solidFill>
                    <a:srgbClr val="006666"/>
                  </a:solidFill>
                  <a:latin typeface="Arial" charset="0"/>
                </a:rPr>
                <a:t>source</a:t>
              </a:r>
              <a:r>
                <a:rPr lang="en-US">
                  <a:solidFill>
                    <a:srgbClr val="006666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rgbClr val="006666"/>
                  </a:solidFill>
                  <a:latin typeface="Arial" charset="0"/>
                </a:rPr>
                <a:t>S</a:t>
              </a:r>
              <a:endParaRPr lang="en-US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23602" name="AutoShape 15"/>
            <p:cNvSpPr>
              <a:spLocks/>
            </p:cNvSpPr>
            <p:nvPr/>
          </p:nvSpPr>
          <p:spPr bwMode="auto">
            <a:xfrm>
              <a:off x="4656" y="1793"/>
              <a:ext cx="48" cy="960"/>
            </a:xfrm>
            <a:prstGeom prst="rightBrace">
              <a:avLst>
                <a:gd name="adj1" fmla="val 1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1524000"/>
            <a:ext cx="1828800" cy="2860675"/>
            <a:chOff x="3024" y="1104"/>
            <a:chExt cx="1152" cy="1802"/>
          </a:xfrm>
        </p:grpSpPr>
        <p:sp>
          <p:nvSpPr>
            <p:cNvPr id="23589" name="Text Box 17"/>
            <p:cNvSpPr txBox="1">
              <a:spLocks noChangeArrowheads="1"/>
            </p:cNvSpPr>
            <p:nvPr/>
          </p:nvSpPr>
          <p:spPr bwMode="auto">
            <a:xfrm>
              <a:off x="3024" y="1104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6666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r>
                <a:rPr lang="en-US" baseline="-25000">
                  <a:solidFill>
                    <a:srgbClr val="006666"/>
                  </a:solidFill>
                  <a:latin typeface="Times New Roman" pitchFamily="18" charset="0"/>
                  <a:sym typeface="Symbol" pitchFamily="18" charset="2"/>
                </a:rPr>
                <a:t>q</a:t>
              </a:r>
              <a:endParaRPr lang="en-US">
                <a:solidFill>
                  <a:srgbClr val="006666"/>
                </a:solidFill>
                <a:latin typeface="Times New Roman" pitchFamily="18" charset="0"/>
              </a:endParaRPr>
            </a:p>
          </p:txBody>
        </p:sp>
        <p:sp>
          <p:nvSpPr>
            <p:cNvPr id="23590" name="Rectangle 18"/>
            <p:cNvSpPr>
              <a:spLocks noChangeArrowheads="1"/>
            </p:cNvSpPr>
            <p:nvPr/>
          </p:nvSpPr>
          <p:spPr bwMode="auto">
            <a:xfrm>
              <a:off x="3068" y="1536"/>
              <a:ext cx="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6666"/>
                  </a:solidFill>
                  <a:sym typeface="Symbol" pitchFamily="18" charset="2"/>
                </a:rPr>
                <a:t></a:t>
              </a:r>
              <a:r>
                <a:rPr lang="en-US" baseline="-25000">
                  <a:solidFill>
                    <a:srgbClr val="006666"/>
                  </a:solidFill>
                  <a:sym typeface="Symbol" pitchFamily="18" charset="2"/>
                </a:rPr>
                <a:t>1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3591" name="Rectangle 19"/>
            <p:cNvSpPr>
              <a:spLocks noChangeArrowheads="1"/>
            </p:cNvSpPr>
            <p:nvPr/>
          </p:nvSpPr>
          <p:spPr bwMode="auto">
            <a:xfrm>
              <a:off x="3116" y="261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66"/>
                  </a:solidFill>
                  <a:sym typeface="Symbol" pitchFamily="18" charset="2"/>
                </a:rPr>
                <a:t></a:t>
              </a:r>
              <a:r>
                <a:rPr lang="en-US" baseline="-25000">
                  <a:solidFill>
                    <a:srgbClr val="006666"/>
                  </a:solidFill>
                  <a:sym typeface="Symbol" pitchFamily="18" charset="2"/>
                </a:rPr>
                <a:t>N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3592" name="Line 20"/>
            <p:cNvSpPr>
              <a:spLocks noChangeShapeType="1"/>
            </p:cNvSpPr>
            <p:nvPr/>
          </p:nvSpPr>
          <p:spPr bwMode="auto">
            <a:xfrm>
              <a:off x="3360" y="1248"/>
              <a:ext cx="768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Line 21"/>
            <p:cNvSpPr>
              <a:spLocks noChangeShapeType="1"/>
            </p:cNvSpPr>
            <p:nvPr/>
          </p:nvSpPr>
          <p:spPr bwMode="auto">
            <a:xfrm>
              <a:off x="3360" y="1680"/>
              <a:ext cx="768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22"/>
            <p:cNvSpPr>
              <a:spLocks noChangeShapeType="1"/>
            </p:cNvSpPr>
            <p:nvPr/>
          </p:nvSpPr>
          <p:spPr bwMode="auto">
            <a:xfrm>
              <a:off x="3408" y="2784"/>
              <a:ext cx="768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61119"/>
              </p:ext>
            </p:extLst>
          </p:nvPr>
        </p:nvGraphicFramePr>
        <p:xfrm>
          <a:off x="914400" y="4800600"/>
          <a:ext cx="702786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2962331" imgH="333368" progId="Equation.3">
                  <p:embed/>
                </p:oleObj>
              </mc:Choice>
              <mc:Fallback>
                <p:oleObj name="Equation" r:id="rId3" imgW="2962331" imgH="3333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702786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46700" y="5484813"/>
            <a:ext cx="933450" cy="366712"/>
            <a:chOff x="3368" y="3503"/>
            <a:chExt cx="588" cy="231"/>
          </a:xfrm>
        </p:grpSpPr>
        <p:sp>
          <p:nvSpPr>
            <p:cNvPr id="23587" name="Line 25"/>
            <p:cNvSpPr>
              <a:spLocks noChangeShapeType="1"/>
            </p:cNvSpPr>
            <p:nvPr/>
          </p:nvSpPr>
          <p:spPr bwMode="auto">
            <a:xfrm>
              <a:off x="3504" y="350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Text Box 26"/>
            <p:cNvSpPr txBox="1">
              <a:spLocks noChangeArrowheads="1"/>
            </p:cNvSpPr>
            <p:nvPr/>
          </p:nvSpPr>
          <p:spPr bwMode="auto">
            <a:xfrm>
              <a:off x="3368" y="3503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" charset="0"/>
                </a:rPr>
                <a:t>hidden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096000" y="5484813"/>
            <a:ext cx="1409700" cy="366712"/>
            <a:chOff x="3840" y="3503"/>
            <a:chExt cx="888" cy="231"/>
          </a:xfrm>
        </p:grpSpPr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>
              <a:off x="3840" y="3504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Text Box 29"/>
            <p:cNvSpPr txBox="1">
              <a:spLocks noChangeArrowheads="1"/>
            </p:cNvSpPr>
            <p:nvPr/>
          </p:nvSpPr>
          <p:spPr bwMode="auto">
            <a:xfrm>
              <a:off x="3972" y="3503"/>
              <a:ext cx="7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CC0000"/>
                  </a:solidFill>
                  <a:latin typeface="Arial" charset="0"/>
                </a:rPr>
                <a:t>observed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886200" y="5484813"/>
            <a:ext cx="1371600" cy="366712"/>
            <a:chOff x="2448" y="3503"/>
            <a:chExt cx="864" cy="231"/>
          </a:xfrm>
        </p:grpSpPr>
        <p:sp>
          <p:nvSpPr>
            <p:cNvPr id="23583" name="Text Box 31"/>
            <p:cNvSpPr txBox="1">
              <a:spLocks noChangeArrowheads="1"/>
            </p:cNvSpPr>
            <p:nvPr/>
          </p:nvSpPr>
          <p:spPr bwMode="auto">
            <a:xfrm>
              <a:off x="2692" y="3503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" charset="0"/>
                </a:rPr>
                <a:t>loss</a:t>
              </a:r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2448" y="3504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733800" y="5943600"/>
            <a:ext cx="4267200" cy="457200"/>
            <a:chOff x="2352" y="3792"/>
            <a:chExt cx="2688" cy="288"/>
          </a:xfrm>
        </p:grpSpPr>
        <p:sp>
          <p:nvSpPr>
            <p:cNvPr id="23581" name="Line 34"/>
            <p:cNvSpPr>
              <a:spLocks noChangeShapeType="1"/>
            </p:cNvSpPr>
            <p:nvPr/>
          </p:nvSpPr>
          <p:spPr bwMode="auto">
            <a:xfrm>
              <a:off x="2352" y="3840"/>
              <a:ext cx="2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35"/>
            <p:cNvSpPr txBox="1">
              <a:spLocks noChangeArrowheads="1"/>
            </p:cNvSpPr>
            <p:nvPr/>
          </p:nvSpPr>
          <p:spPr bwMode="auto">
            <a:xfrm>
              <a:off x="2604" y="3792"/>
              <a:ext cx="20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" charset="0"/>
                </a:rPr>
                <a:t>Bayes risk for choice (D, </a:t>
              </a:r>
              <a:r>
                <a:rPr lang="en-US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)</a:t>
              </a:r>
              <a:endParaRPr lang="en-US" b="1" baseline="-250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49275" y="5334000"/>
            <a:ext cx="2381250" cy="822325"/>
            <a:chOff x="346" y="3408"/>
            <a:chExt cx="1500" cy="518"/>
          </a:xfrm>
        </p:grpSpPr>
        <p:sp>
          <p:nvSpPr>
            <p:cNvPr id="23579" name="Line 37"/>
            <p:cNvSpPr>
              <a:spLocks noChangeShapeType="1"/>
            </p:cNvSpPr>
            <p:nvPr/>
          </p:nvSpPr>
          <p:spPr bwMode="auto">
            <a:xfrm flipV="1">
              <a:off x="1392" y="3408"/>
              <a:ext cx="33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Text Box 38"/>
            <p:cNvSpPr txBox="1">
              <a:spLocks noChangeArrowheads="1"/>
            </p:cNvSpPr>
            <p:nvPr/>
          </p:nvSpPr>
          <p:spPr bwMode="auto">
            <a:xfrm>
              <a:off x="346" y="3695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" charset="0"/>
                </a:rPr>
                <a:t>RISK MINIMIZATION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743200" y="1219200"/>
            <a:ext cx="2286000" cy="3378200"/>
            <a:chOff x="1680" y="912"/>
            <a:chExt cx="1440" cy="2128"/>
          </a:xfrm>
        </p:grpSpPr>
        <p:sp>
          <p:nvSpPr>
            <p:cNvPr id="23565" name="Text Box 40"/>
            <p:cNvSpPr txBox="1">
              <a:spLocks noChangeArrowheads="1"/>
            </p:cNvSpPr>
            <p:nvPr/>
          </p:nvSpPr>
          <p:spPr bwMode="auto">
            <a:xfrm>
              <a:off x="1968" y="912"/>
              <a:ext cx="479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Loss</a:t>
              </a:r>
            </a:p>
            <a:p>
              <a:pPr eaLnBrk="1" hangingPunct="1"/>
              <a:endParaRPr lang="en-US">
                <a:solidFill>
                  <a:srgbClr val="CC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L</a:t>
              </a:r>
            </a:p>
            <a:p>
              <a:pPr eaLnBrk="1" hangingPunct="1"/>
              <a:endParaRPr lang="en-US">
                <a:solidFill>
                  <a:srgbClr val="CC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L</a:t>
              </a:r>
            </a:p>
            <a:p>
              <a:pPr eaLnBrk="1" hangingPunct="1"/>
              <a:endParaRPr lang="en-US">
                <a:solidFill>
                  <a:srgbClr val="CC0000"/>
                </a:solidFill>
                <a:latin typeface="Times New Roman" pitchFamily="18" charset="0"/>
              </a:endParaRPr>
            </a:p>
            <a:p>
              <a:pPr eaLnBrk="1" hangingPunct="1"/>
              <a:endParaRPr lang="en-US">
                <a:solidFill>
                  <a:srgbClr val="CC00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L</a:t>
              </a:r>
            </a:p>
            <a:p>
              <a:pPr eaLnBrk="1" hangingPunct="1"/>
              <a:endParaRPr 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23566" name="Group 41"/>
            <p:cNvGrpSpPr>
              <a:grpSpLocks/>
            </p:cNvGrpSpPr>
            <p:nvPr/>
          </p:nvGrpSpPr>
          <p:grpSpPr bwMode="auto">
            <a:xfrm>
              <a:off x="1680" y="1296"/>
              <a:ext cx="1440" cy="1488"/>
              <a:chOff x="1680" y="1296"/>
              <a:chExt cx="1440" cy="1488"/>
            </a:xfrm>
          </p:grpSpPr>
          <p:sp>
            <p:nvSpPr>
              <p:cNvPr id="23567" name="Line 42"/>
              <p:cNvSpPr>
                <a:spLocks noChangeShapeType="1"/>
              </p:cNvSpPr>
              <p:nvPr/>
            </p:nvSpPr>
            <p:spPr bwMode="auto">
              <a:xfrm>
                <a:off x="1680" y="153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43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44"/>
              <p:cNvSpPr>
                <a:spLocks noChangeShapeType="1"/>
              </p:cNvSpPr>
              <p:nvPr/>
            </p:nvSpPr>
            <p:spPr bwMode="auto">
              <a:xfrm flipV="1">
                <a:off x="1680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45"/>
              <p:cNvSpPr>
                <a:spLocks noChangeShapeType="1"/>
              </p:cNvSpPr>
              <p:nvPr/>
            </p:nvSpPr>
            <p:spPr bwMode="auto">
              <a:xfrm flipV="1">
                <a:off x="2208" y="1296"/>
                <a:ext cx="816" cy="24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46"/>
              <p:cNvSpPr>
                <a:spLocks noChangeShapeType="1"/>
              </p:cNvSpPr>
              <p:nvPr/>
            </p:nvSpPr>
            <p:spPr bwMode="auto">
              <a:xfrm flipV="1">
                <a:off x="2208" y="1392"/>
                <a:ext cx="816" cy="52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47"/>
              <p:cNvSpPr>
                <a:spLocks noChangeShapeType="1"/>
              </p:cNvSpPr>
              <p:nvPr/>
            </p:nvSpPr>
            <p:spPr bwMode="auto">
              <a:xfrm flipV="1">
                <a:off x="2208" y="1728"/>
                <a:ext cx="864" cy="24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48"/>
              <p:cNvSpPr>
                <a:spLocks noChangeShapeType="1"/>
              </p:cNvSpPr>
              <p:nvPr/>
            </p:nvSpPr>
            <p:spPr bwMode="auto">
              <a:xfrm>
                <a:off x="2256" y="2064"/>
                <a:ext cx="864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49"/>
              <p:cNvSpPr>
                <a:spLocks noChangeShapeType="1"/>
              </p:cNvSpPr>
              <p:nvPr/>
            </p:nvSpPr>
            <p:spPr bwMode="auto">
              <a:xfrm>
                <a:off x="2208" y="1584"/>
                <a:ext cx="816" cy="4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50"/>
              <p:cNvSpPr>
                <a:spLocks noChangeShapeType="1"/>
              </p:cNvSpPr>
              <p:nvPr/>
            </p:nvSpPr>
            <p:spPr bwMode="auto">
              <a:xfrm>
                <a:off x="2208" y="1680"/>
                <a:ext cx="912" cy="105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51"/>
              <p:cNvSpPr>
                <a:spLocks noChangeShapeType="1"/>
              </p:cNvSpPr>
              <p:nvPr/>
            </p:nvSpPr>
            <p:spPr bwMode="auto">
              <a:xfrm flipV="1">
                <a:off x="2208" y="1392"/>
                <a:ext cx="864" cy="124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52"/>
              <p:cNvSpPr>
                <a:spLocks noChangeShapeType="1"/>
              </p:cNvSpPr>
              <p:nvPr/>
            </p:nvSpPr>
            <p:spPr bwMode="auto">
              <a:xfrm flipV="1">
                <a:off x="2208" y="1776"/>
                <a:ext cx="864" cy="9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53"/>
              <p:cNvSpPr>
                <a:spLocks noChangeShapeType="1"/>
              </p:cNvSpPr>
              <p:nvPr/>
            </p:nvSpPr>
            <p:spPr bwMode="auto">
              <a:xfrm>
                <a:off x="2208" y="2736"/>
                <a:ext cx="912" cy="4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124200" y="4419600"/>
            <a:ext cx="2774950" cy="609600"/>
            <a:chOff x="3124200" y="4267200"/>
            <a:chExt cx="2774950" cy="609600"/>
          </a:xfrm>
        </p:grpSpPr>
        <p:sp>
          <p:nvSpPr>
            <p:cNvPr id="2" name="TextBox 1"/>
            <p:cNvSpPr txBox="1"/>
            <p:nvPr/>
          </p:nvSpPr>
          <p:spPr>
            <a:xfrm>
              <a:off x="3124200" y="4267200"/>
              <a:ext cx="2774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Metric to be optimized 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648200" y="4594255"/>
              <a:ext cx="0" cy="28254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15000" y="4406900"/>
            <a:ext cx="3505200" cy="603310"/>
            <a:chOff x="5715000" y="4254500"/>
            <a:chExt cx="3505200" cy="603310"/>
          </a:xfrm>
        </p:grpSpPr>
        <p:sp>
          <p:nvSpPr>
            <p:cNvPr id="55" name="TextBox 54"/>
            <p:cNvSpPr txBox="1"/>
            <p:nvPr/>
          </p:nvSpPr>
          <p:spPr>
            <a:xfrm>
              <a:off x="5715000" y="4254500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Available ranking features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6705600" y="4575265"/>
              <a:ext cx="0" cy="28254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Traditional Solution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Set-based models (choose D)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Ranking models (choose </a:t>
            </a:r>
            <a:r>
              <a:rPr lang="en-US" dirty="0" smtClean="0">
                <a:latin typeface="Arial" charset="0"/>
                <a:cs typeface="Arial" charset="0"/>
                <a:sym typeface="Symbol" pitchFamily="18" charset="2"/>
              </a:rPr>
              <a:t>)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Independent loss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Relevance-based loss</a:t>
            </a:r>
          </a:p>
          <a:p>
            <a:pPr lvl="2"/>
            <a:endParaRPr 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Distance-based loss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Dependent loss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MMR loss 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MDR loss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750050" y="1660525"/>
            <a:ext cx="178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Boolean model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334125" y="1811338"/>
            <a:ext cx="381000" cy="104775"/>
          </a:xfrm>
          <a:prstGeom prst="rightArrow">
            <a:avLst>
              <a:gd name="adj1" fmla="val 50000"/>
              <a:gd name="adj2" fmla="val 909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4000" y="3124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Probabilistic relevance model 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Generative Relevance Theory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800600" y="3429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225925" y="5105400"/>
            <a:ext cx="286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Subtopic retrieval model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3200400" y="5129212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90771" y="3862388"/>
            <a:ext cx="3562629" cy="1090612"/>
            <a:chOff x="4414559" y="3328988"/>
            <a:chExt cx="3562629" cy="1090612"/>
          </a:xfrm>
        </p:grpSpPr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4414559" y="3770535"/>
              <a:ext cx="762000" cy="1524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5434013" y="3328988"/>
              <a:ext cx="23479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Vector-space Model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5443538" y="3633788"/>
              <a:ext cx="17716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3333FF"/>
                  </a:solidFill>
                  <a:latin typeface="Times New Roman" pitchFamily="18" charset="0"/>
                </a:rPr>
                <a:t>Two-stage LM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5446713" y="4014788"/>
              <a:ext cx="2530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  <a:latin typeface="Times New Roman" pitchFamily="18" charset="0"/>
                </a:rPr>
                <a:t>KL-divergence model</a:t>
              </a:r>
            </a:p>
          </p:txBody>
        </p:sp>
        <p:sp>
          <p:nvSpPr>
            <p:cNvPr id="24590" name="AutoShape 14"/>
            <p:cNvSpPr>
              <a:spLocks/>
            </p:cNvSpPr>
            <p:nvPr/>
          </p:nvSpPr>
          <p:spPr bwMode="auto">
            <a:xfrm>
              <a:off x="5257800" y="3505200"/>
              <a:ext cx="228600" cy="914400"/>
            </a:xfrm>
            <a:prstGeom prst="leftBrace">
              <a:avLst>
                <a:gd name="adj1" fmla="val 33333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1" name="AutoShape 15"/>
          <p:cNvSpPr>
            <a:spLocks/>
          </p:cNvSpPr>
          <p:nvPr/>
        </p:nvSpPr>
        <p:spPr bwMode="auto">
          <a:xfrm>
            <a:off x="5257800" y="32004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7287" y="2814935"/>
            <a:ext cx="143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Pointwise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81476" y="3043655"/>
            <a:ext cx="7858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4763" y="5715000"/>
            <a:ext cx="261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Pairwise/</a:t>
            </a:r>
            <a:r>
              <a:rPr lang="en-US" sz="2400" b="1" dirty="0" err="1" smtClean="0"/>
              <a:t>Listwise</a:t>
            </a:r>
            <a:endParaRPr lang="en-US" sz="2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810000" y="4945064"/>
            <a:ext cx="1181100" cy="846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862593">
            <a:off x="5412420" y="2878345"/>
            <a:ext cx="43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Unsupervised!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Notion of Relevance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1901825"/>
            <a:ext cx="7737475" cy="1708150"/>
            <a:chOff x="528" y="768"/>
            <a:chExt cx="4874" cy="107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56" y="768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66"/>
                  </a:solidFill>
                  <a:latin typeface="Arial Narrow" pitchFamily="34" charset="0"/>
                </a:rPr>
                <a:t>Relevance</a:t>
              </a:r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12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(Rep(q), Rep(d))   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Similarity</a:t>
              </a:r>
              <a:endParaRPr lang="en-US" sz="2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42" y="1440"/>
              <a:ext cx="15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P(r=1|q,d)   r 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{0,1}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Probability of Relevance</a:t>
              </a:r>
              <a:endParaRPr lang="en-US" sz="18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P(d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q) or P(q </a:t>
              </a:r>
              <a:r>
                <a:rPr lang="en-US" sz="1800" b="1">
                  <a:sym typeface="Symbol" pitchFamily="18" charset="2"/>
                </a:rPr>
                <a:t>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d)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Probabilistic inference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152" y="1104"/>
              <a:ext cx="14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7950" y="3730625"/>
            <a:ext cx="2919413" cy="2578100"/>
            <a:chOff x="116" y="1920"/>
            <a:chExt cx="1839" cy="1624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rep &amp; </a:t>
              </a:r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</a:rPr>
                <a:t> similarity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Vector space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(Salton et al., 75)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distr.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(Wong &amp; Yao, 89)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20" y="259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/>
                <a:t>…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86000" y="3502025"/>
            <a:ext cx="2871788" cy="1038225"/>
            <a:chOff x="1488" y="1776"/>
            <a:chExt cx="1809" cy="654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40" y="2064"/>
              <a:ext cx="65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Generative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872" y="177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488" y="1920"/>
              <a:ext cx="8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Regression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 </a:t>
              </a:r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(Fuhr 89)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267075" y="5254625"/>
            <a:ext cx="1525588" cy="1298575"/>
            <a:chOff x="2106" y="2880"/>
            <a:chExt cx="961" cy="818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Classical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(Robertson &amp;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Sparck Jones, 76)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429000" y="4492625"/>
            <a:ext cx="2481263" cy="809625"/>
            <a:chOff x="2208" y="2400"/>
            <a:chExt cx="1563" cy="51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Doc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2592" y="244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Query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120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683125" y="5254625"/>
            <a:ext cx="1743075" cy="1298575"/>
            <a:chOff x="2998" y="2880"/>
            <a:chExt cx="1098" cy="81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98" y="3024"/>
              <a:ext cx="10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LM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approach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(Ponte &amp; Croft, 98)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(Lafferty &amp; Zhai, 01a)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096000" y="3578225"/>
            <a:ext cx="2971800" cy="2441575"/>
            <a:chOff x="3888" y="1824"/>
            <a:chExt cx="1872" cy="1538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888" y="2736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concept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space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(Wong &amp; Yao, 95)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272" y="2112"/>
              <a:ext cx="9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system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4368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778" y="2688"/>
              <a:ext cx="98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network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(Turtle &amp; Croft, 91)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6846888" y="220662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Div. from Randomness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(Amati  &amp; Rijsbergen 02)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2057400" y="4645025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Learn. To Rank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(Joachims 02, 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Berges et al. 05)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2667000" y="43402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6037263" y="1514475"/>
            <a:ext cx="225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Relevance constraints</a:t>
            </a:r>
          </a:p>
          <a:p>
            <a:r>
              <a:rPr lang="en-US" sz="1600" b="1">
                <a:latin typeface="Arial Narrow" pitchFamily="34" charset="0"/>
              </a:rPr>
              <a:t>[Fang et al. 04] 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V="1">
            <a:off x="4876800" y="1822450"/>
            <a:ext cx="11604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7696200" y="1822450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Notion of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view</a:t>
            </a:r>
          </a:p>
          <a:p>
            <a:pPr lvl="1"/>
            <a:r>
              <a:rPr lang="en-US" dirty="0" smtClean="0"/>
              <a:t>Content-driven</a:t>
            </a:r>
          </a:p>
          <a:p>
            <a:pPr lvl="2"/>
            <a:r>
              <a:rPr lang="en-US" dirty="0" smtClean="0"/>
              <a:t>Vector space model</a:t>
            </a:r>
          </a:p>
          <a:p>
            <a:pPr lvl="2"/>
            <a:r>
              <a:rPr lang="en-US" dirty="0" smtClean="0"/>
              <a:t>Probability relevance model</a:t>
            </a:r>
          </a:p>
          <a:p>
            <a:pPr lvl="2"/>
            <a:r>
              <a:rPr lang="en-US" dirty="0" smtClean="0"/>
              <a:t>Language model</a:t>
            </a:r>
          </a:p>
          <a:p>
            <a:r>
              <a:rPr lang="en-US" dirty="0" smtClean="0"/>
              <a:t>Modern view</a:t>
            </a:r>
          </a:p>
          <a:p>
            <a:pPr lvl="1"/>
            <a:r>
              <a:rPr lang="en-US" dirty="0" smtClean="0"/>
              <a:t>Anything related to the quality of the document</a:t>
            </a:r>
          </a:p>
          <a:p>
            <a:pPr lvl="2"/>
            <a:r>
              <a:rPr lang="en-US" dirty="0" smtClean="0"/>
              <a:t>Clicks/views</a:t>
            </a:r>
          </a:p>
          <a:p>
            <a:pPr lvl="2"/>
            <a:r>
              <a:rPr lang="en-US" dirty="0"/>
              <a:t>Link structure</a:t>
            </a:r>
          </a:p>
          <a:p>
            <a:pPr lvl="2"/>
            <a:r>
              <a:rPr lang="en-US" dirty="0" smtClean="0"/>
              <a:t>Visual structure</a:t>
            </a:r>
          </a:p>
          <a:p>
            <a:pPr lvl="2"/>
            <a:r>
              <a:rPr lang="en-US" dirty="0" smtClean="0"/>
              <a:t>Social network</a:t>
            </a:r>
          </a:p>
          <a:p>
            <a:pPr lvl="2"/>
            <a:r>
              <a:rPr lang="en-US" dirty="0" smtClean="0"/>
              <a:t>….</a:t>
            </a:r>
          </a:p>
          <a:p>
            <a:pPr lvl="2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953000" y="2209800"/>
            <a:ext cx="3429000" cy="1295400"/>
            <a:chOff x="4953000" y="2209800"/>
            <a:chExt cx="3429000" cy="1295400"/>
          </a:xfrm>
        </p:grpSpPr>
        <p:sp>
          <p:nvSpPr>
            <p:cNvPr id="48" name="Right Brace 47"/>
            <p:cNvSpPr/>
            <p:nvPr/>
          </p:nvSpPr>
          <p:spPr>
            <a:xfrm>
              <a:off x="4953000" y="2209800"/>
              <a:ext cx="228600" cy="12954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81600" y="2492514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Query-Document specific</a:t>
              </a:r>
            </a:p>
            <a:p>
              <a:r>
                <a:rPr lang="en-US" sz="2000" dirty="0" smtClean="0"/>
                <a:t>Unsupervised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4572000"/>
            <a:ext cx="3429000" cy="1295400"/>
            <a:chOff x="4953000" y="2209800"/>
            <a:chExt cx="3429000" cy="1295400"/>
          </a:xfrm>
        </p:grpSpPr>
        <p:sp>
          <p:nvSpPr>
            <p:cNvPr id="8" name="Right Brace 7"/>
            <p:cNvSpPr/>
            <p:nvPr/>
          </p:nvSpPr>
          <p:spPr>
            <a:xfrm>
              <a:off x="4953000" y="2209800"/>
              <a:ext cx="228600" cy="12954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2362200"/>
              <a:ext cx="320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Query, Document, Query-Document specific</a:t>
              </a:r>
            </a:p>
            <a:p>
              <a:r>
                <a:rPr lang="en-US" sz="2000" dirty="0" smtClean="0"/>
                <a:t>Supervised</a:t>
              </a:r>
              <a:endParaRPr lang="en-US" sz="20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Notion of Relevance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5334000" y="3276600"/>
            <a:ext cx="14478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6" name="Octagon 5"/>
          <p:cNvSpPr/>
          <p:nvPr/>
        </p:nvSpPr>
        <p:spPr>
          <a:xfrm>
            <a:off x="2692400" y="3556000"/>
            <a:ext cx="1028700" cy="6096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>
          <a:xfrm>
            <a:off x="3575050" y="3721100"/>
            <a:ext cx="1758950" cy="850900"/>
          </a:xfrm>
          <a:prstGeom prst="arc">
            <a:avLst>
              <a:gd name="adj1" fmla="val 21574277"/>
              <a:gd name="adj2" fmla="val 10684714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BM25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3581400" y="3130550"/>
            <a:ext cx="1752600" cy="850900"/>
          </a:xfrm>
          <a:prstGeom prst="arc">
            <a:avLst>
              <a:gd name="adj1" fmla="val 10740323"/>
              <a:gd name="adj2" fmla="val 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Model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3670300" y="3810000"/>
            <a:ext cx="1689100" cy="369332"/>
            <a:chOff x="3670300" y="3810000"/>
            <a:chExt cx="1689100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670300" y="38608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4150" y="38100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Cosine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7000" y="4959350"/>
            <a:ext cx="4089400" cy="1441450"/>
            <a:chOff x="2743200" y="2597150"/>
            <a:chExt cx="4089400" cy="1441450"/>
          </a:xfrm>
        </p:grpSpPr>
        <p:sp>
          <p:nvSpPr>
            <p:cNvPr id="22" name="Flowchart: Multidocument 21"/>
            <p:cNvSpPr/>
            <p:nvPr/>
          </p:nvSpPr>
          <p:spPr>
            <a:xfrm>
              <a:off x="5384800" y="2743200"/>
              <a:ext cx="144780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Documents</a:t>
              </a:r>
              <a:endParaRPr lang="en-US" dirty="0"/>
            </a:p>
          </p:txBody>
        </p:sp>
        <p:sp>
          <p:nvSpPr>
            <p:cNvPr id="23" name="Octagon 22"/>
            <p:cNvSpPr/>
            <p:nvPr/>
          </p:nvSpPr>
          <p:spPr>
            <a:xfrm>
              <a:off x="2743200" y="3022600"/>
              <a:ext cx="1028700" cy="609600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Query</a:t>
              </a:r>
              <a:endParaRPr lang="en-US" dirty="0"/>
            </a:p>
          </p:txBody>
        </p:sp>
        <p:sp>
          <p:nvSpPr>
            <p:cNvPr id="24" name="Arc 23"/>
            <p:cNvSpPr/>
            <p:nvPr/>
          </p:nvSpPr>
          <p:spPr>
            <a:xfrm>
              <a:off x="3581400" y="3187700"/>
              <a:ext cx="1758950" cy="850900"/>
            </a:xfrm>
            <a:prstGeom prst="arc">
              <a:avLst>
                <a:gd name="adj1" fmla="val 21574277"/>
                <a:gd name="adj2" fmla="val 10684714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BM25</a:t>
              </a:r>
              <a:endParaRPr lang="en-US" dirty="0"/>
            </a:p>
          </p:txBody>
        </p:sp>
        <p:sp>
          <p:nvSpPr>
            <p:cNvPr id="25" name="Arc 24"/>
            <p:cNvSpPr/>
            <p:nvPr/>
          </p:nvSpPr>
          <p:spPr>
            <a:xfrm>
              <a:off x="3581400" y="2597150"/>
              <a:ext cx="1752600" cy="850900"/>
            </a:xfrm>
            <a:prstGeom prst="arc">
              <a:avLst>
                <a:gd name="adj1" fmla="val 10740323"/>
                <a:gd name="adj2" fmla="val 0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Language Model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721100" y="33274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44950" y="32766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Cosine</a:t>
              </a:r>
              <a:endParaRPr lang="en-US" dirty="0"/>
            </a:p>
          </p:txBody>
        </p:sp>
      </p:grpSp>
      <p:sp>
        <p:nvSpPr>
          <p:cNvPr id="35" name="Arc 34"/>
          <p:cNvSpPr/>
          <p:nvPr/>
        </p:nvSpPr>
        <p:spPr>
          <a:xfrm>
            <a:off x="5708650" y="5105400"/>
            <a:ext cx="22098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likes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6057900" y="2438400"/>
            <a:ext cx="1943100" cy="838200"/>
            <a:chOff x="6057900" y="2438400"/>
            <a:chExt cx="1943100" cy="838200"/>
          </a:xfrm>
        </p:grpSpPr>
        <p:cxnSp>
          <p:nvCxnSpPr>
            <p:cNvPr id="37" name="Straight Arrow Connector 36"/>
            <p:cNvCxnSpPr>
              <a:endCxn id="5" idx="0"/>
            </p:cNvCxnSpPr>
            <p:nvPr/>
          </p:nvCxnSpPr>
          <p:spPr>
            <a:xfrm>
              <a:off x="6057900" y="2438400"/>
              <a:ext cx="99603" cy="8382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096000" y="2590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Linkage structure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01900" y="4210050"/>
            <a:ext cx="1981200" cy="1117600"/>
            <a:chOff x="2514600" y="2362200"/>
            <a:chExt cx="1981200" cy="1117600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181350" y="2362200"/>
              <a:ext cx="25400" cy="11176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14600" y="2754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Query relation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40000" y="2426732"/>
            <a:ext cx="1981200" cy="1117600"/>
            <a:chOff x="2514600" y="2362200"/>
            <a:chExt cx="1981200" cy="1117600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3181350" y="2362200"/>
              <a:ext cx="25400" cy="111760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514600" y="2754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Query relation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32103" y="4179332"/>
            <a:ext cx="1957797" cy="926068"/>
            <a:chOff x="6132103" y="4179332"/>
            <a:chExt cx="1957797" cy="926068"/>
          </a:xfrm>
        </p:grpSpPr>
        <p:cxnSp>
          <p:nvCxnSpPr>
            <p:cNvPr id="39" name="Straight Arrow Connector 38"/>
            <p:cNvCxnSpPr>
              <a:endCxn id="22" idx="0"/>
            </p:cNvCxnSpPr>
            <p:nvPr/>
          </p:nvCxnSpPr>
          <p:spPr>
            <a:xfrm flipH="1">
              <a:off x="6132103" y="4179332"/>
              <a:ext cx="40097" cy="92606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184900" y="446885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Linkage structure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92400" y="1377950"/>
            <a:ext cx="4089400" cy="1441450"/>
            <a:chOff x="2743200" y="2597150"/>
            <a:chExt cx="4089400" cy="1441450"/>
          </a:xfrm>
        </p:grpSpPr>
        <p:sp>
          <p:nvSpPr>
            <p:cNvPr id="29" name="Flowchart: Multidocument 28"/>
            <p:cNvSpPr/>
            <p:nvPr/>
          </p:nvSpPr>
          <p:spPr>
            <a:xfrm>
              <a:off x="5384800" y="2743200"/>
              <a:ext cx="144780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Documents</a:t>
              </a:r>
              <a:endParaRPr lang="en-US" dirty="0"/>
            </a:p>
          </p:txBody>
        </p:sp>
        <p:sp>
          <p:nvSpPr>
            <p:cNvPr id="30" name="Octagon 29"/>
            <p:cNvSpPr/>
            <p:nvPr/>
          </p:nvSpPr>
          <p:spPr>
            <a:xfrm>
              <a:off x="2743200" y="3022600"/>
              <a:ext cx="1028700" cy="609600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Query</a:t>
              </a:r>
              <a:endParaRPr lang="en-US" dirty="0"/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3187700"/>
              <a:ext cx="1758950" cy="850900"/>
            </a:xfrm>
            <a:prstGeom prst="arc">
              <a:avLst>
                <a:gd name="adj1" fmla="val 21574277"/>
                <a:gd name="adj2" fmla="val 10684714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BM25</a:t>
              </a:r>
              <a:endParaRPr lang="en-US" dirty="0"/>
            </a:p>
          </p:txBody>
        </p:sp>
        <p:sp>
          <p:nvSpPr>
            <p:cNvPr id="32" name="Arc 31"/>
            <p:cNvSpPr/>
            <p:nvPr/>
          </p:nvSpPr>
          <p:spPr>
            <a:xfrm>
              <a:off x="3632200" y="2597150"/>
              <a:ext cx="1752600" cy="850900"/>
            </a:xfrm>
            <a:prstGeom prst="arc">
              <a:avLst>
                <a:gd name="adj1" fmla="val 10740323"/>
                <a:gd name="adj2" fmla="val 0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Language Model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721100" y="3327400"/>
              <a:ext cx="16891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44950" y="3276600"/>
              <a:ext cx="136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Cosine</a:t>
              </a:r>
              <a:endParaRPr lang="en-US" dirty="0"/>
            </a:p>
          </p:txBody>
        </p:sp>
      </p:grpSp>
      <p:sp>
        <p:nvSpPr>
          <p:cNvPr id="61" name="Arc 60"/>
          <p:cNvSpPr/>
          <p:nvPr/>
        </p:nvSpPr>
        <p:spPr>
          <a:xfrm>
            <a:off x="5626100" y="1524000"/>
            <a:ext cx="23749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Click/View</a:t>
            </a:r>
            <a:endParaRPr lang="en-US" dirty="0"/>
          </a:p>
        </p:txBody>
      </p:sp>
      <p:sp>
        <p:nvSpPr>
          <p:cNvPr id="62" name="Arc 61"/>
          <p:cNvSpPr/>
          <p:nvPr/>
        </p:nvSpPr>
        <p:spPr>
          <a:xfrm>
            <a:off x="5708650" y="3276600"/>
            <a:ext cx="2209800" cy="736600"/>
          </a:xfrm>
          <a:prstGeom prst="arc">
            <a:avLst>
              <a:gd name="adj1" fmla="val 16200000"/>
              <a:gd name="adj2" fmla="val 549165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Structure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609600" y="2234454"/>
            <a:ext cx="2082800" cy="3328892"/>
            <a:chOff x="609600" y="2234454"/>
            <a:chExt cx="2082800" cy="3328892"/>
          </a:xfrm>
        </p:grpSpPr>
        <p:sp>
          <p:nvSpPr>
            <p:cNvPr id="57" name="Smiley Face 56"/>
            <p:cNvSpPr/>
            <p:nvPr/>
          </p:nvSpPr>
          <p:spPr>
            <a:xfrm>
              <a:off x="990600" y="2579132"/>
              <a:ext cx="609600" cy="6096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iley Face 57"/>
            <p:cNvSpPr/>
            <p:nvPr/>
          </p:nvSpPr>
          <p:spPr>
            <a:xfrm>
              <a:off x="990600" y="4343400"/>
              <a:ext cx="609600" cy="6096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stCxn id="57" idx="6"/>
              <a:endCxn id="30" idx="4"/>
            </p:cNvCxnSpPr>
            <p:nvPr/>
          </p:nvCxnSpPr>
          <p:spPr>
            <a:xfrm flipV="1">
              <a:off x="1600200" y="2234454"/>
              <a:ext cx="1092200" cy="64947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7" idx="6"/>
              <a:endCxn id="6" idx="5"/>
            </p:cNvCxnSpPr>
            <p:nvPr/>
          </p:nvCxnSpPr>
          <p:spPr>
            <a:xfrm>
              <a:off x="1600200" y="2883932"/>
              <a:ext cx="1092200" cy="8506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6"/>
              <a:endCxn id="23" idx="5"/>
            </p:cNvCxnSpPr>
            <p:nvPr/>
          </p:nvCxnSpPr>
          <p:spPr>
            <a:xfrm>
              <a:off x="1600200" y="4648200"/>
              <a:ext cx="1066800" cy="915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6"/>
              <a:endCxn id="6" idx="4"/>
            </p:cNvCxnSpPr>
            <p:nvPr/>
          </p:nvCxnSpPr>
          <p:spPr>
            <a:xfrm flipV="1">
              <a:off x="1600200" y="3987054"/>
              <a:ext cx="1092200" cy="661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7" idx="4"/>
              <a:endCxn id="58" idx="0"/>
            </p:cNvCxnSpPr>
            <p:nvPr/>
          </p:nvCxnSpPr>
          <p:spPr>
            <a:xfrm>
              <a:off x="1295400" y="3188732"/>
              <a:ext cx="0" cy="115466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9600" y="3581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Social network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5" grpId="0" animBg="1"/>
      <p:bldP spid="61" grpId="0" animBg="1"/>
      <p:bldP spid="6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Tighter bounds</a:t>
            </a:r>
          </a:p>
          <a:p>
            <a:r>
              <a:rPr lang="en-US" dirty="0" smtClean="0"/>
              <a:t>Faster solution</a:t>
            </a:r>
          </a:p>
          <a:p>
            <a:r>
              <a:rPr lang="en-US" dirty="0" smtClean="0"/>
              <a:t>Larger scale</a:t>
            </a:r>
          </a:p>
          <a:p>
            <a:r>
              <a:rPr lang="en-US" dirty="0" smtClean="0"/>
              <a:t>Wider application scenario</a:t>
            </a:r>
            <a:endParaRPr lang="en-US" dirty="0"/>
          </a:p>
        </p:txBody>
      </p:sp>
      <p:pic>
        <p:nvPicPr>
          <p:cNvPr id="11270" name="Picture 6" descr="http://2.bp.blogspot.com/-ZXjAnhJ1G4Q/TetuNq5GkOI/AAAAAAAAEag/oFOe8O_eQLs/s1600/the-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72200" cy="49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Books</a:t>
            </a:r>
          </a:p>
          <a:p>
            <a:pPr lvl="1"/>
            <a:r>
              <a:rPr lang="en-US" dirty="0"/>
              <a:t>Liu, Tie-Yan. </a:t>
            </a:r>
            <a:r>
              <a:rPr lang="en-US" i="1" dirty="0"/>
              <a:t>Learning to rank for information retrieval</a:t>
            </a:r>
            <a:r>
              <a:rPr lang="en-US" dirty="0"/>
              <a:t>. Vol. 13. Springer, 2011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Li, Hang. "Learning to rank for information retrieval and natural language processing." </a:t>
            </a:r>
            <a:r>
              <a:rPr lang="en-US" i="1" dirty="0"/>
              <a:t>Synthesis Lectures on Human Language Technologies</a:t>
            </a:r>
            <a:r>
              <a:rPr lang="en-US" dirty="0"/>
              <a:t> 4.1 (2011): 1-113.</a:t>
            </a:r>
            <a:endParaRPr lang="en-US" dirty="0" smtClean="0"/>
          </a:p>
          <a:p>
            <a:r>
              <a:rPr lang="en-US" dirty="0" smtClean="0"/>
              <a:t>Helpful pages</a:t>
            </a:r>
          </a:p>
          <a:p>
            <a:pPr lvl="1"/>
            <a:r>
              <a:rPr lang="en-US" dirty="0">
                <a:hlinkClick r:id="rId2"/>
              </a:rPr>
              <a:t>http://en.wikipedia.org/wiki/Learning_to_rank</a:t>
            </a:r>
            <a:endParaRPr lang="en-US" dirty="0" smtClean="0"/>
          </a:p>
          <a:p>
            <a:r>
              <a:rPr lang="en-US" dirty="0" smtClean="0"/>
              <a:t>Packages</a:t>
            </a:r>
          </a:p>
          <a:p>
            <a:pPr lvl="1"/>
            <a:r>
              <a:rPr lang="en-US" dirty="0" err="1" smtClean="0"/>
              <a:t>RankingSVM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http://svmlight.joachims.org/</a:t>
            </a:r>
            <a:endParaRPr lang="en-US" dirty="0" smtClean="0"/>
          </a:p>
          <a:p>
            <a:pPr lvl="1"/>
            <a:r>
              <a:rPr lang="en-US" dirty="0" err="1" smtClean="0"/>
              <a:t>RankLib</a:t>
            </a:r>
            <a:r>
              <a:rPr lang="en-US" dirty="0" smtClean="0"/>
              <a:t>: </a:t>
            </a:r>
            <a:r>
              <a:rPr lang="en-US" dirty="0">
                <a:hlinkClick r:id="rId4"/>
              </a:rPr>
              <a:t>http://people.cs.umass.edu/~vdang/ranklib.html</a:t>
            </a:r>
            <a:endParaRPr lang="en-US" dirty="0"/>
          </a:p>
          <a:p>
            <a:r>
              <a:rPr lang="en-US" dirty="0" smtClean="0"/>
              <a:t>Data sets</a:t>
            </a:r>
          </a:p>
          <a:p>
            <a:pPr lvl="1"/>
            <a:r>
              <a:rPr lang="en-US" dirty="0" smtClean="0"/>
              <a:t>LETOR </a:t>
            </a:r>
            <a:r>
              <a:rPr lang="en-US" dirty="0">
                <a:hlinkClick r:id="rId5"/>
              </a:rPr>
              <a:t>http://research.microsoft.com/en-us/um/beijing/projects/letor</a:t>
            </a:r>
            <a:r>
              <a:rPr lang="en-US" dirty="0" smtClean="0">
                <a:hlinkClick r:id="rId5"/>
              </a:rPr>
              <a:t>//</a:t>
            </a:r>
            <a:endParaRPr lang="en-US" dirty="0" smtClean="0"/>
          </a:p>
          <a:p>
            <a:pPr lvl="1"/>
            <a:r>
              <a:rPr lang="en-US" dirty="0" smtClean="0"/>
              <a:t>Yahoo! Learning to rank challenge </a:t>
            </a:r>
            <a:r>
              <a:rPr lang="en-US" dirty="0">
                <a:hlinkClick r:id="rId6"/>
              </a:rPr>
              <a:t>http://learningtorankchallenge.yahoo.com/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/>
              <a:t>Liu, Tie-Yan. "Learning to rank for information retrieval." Foundations and Trends in Information Retrieval 3.3 (2009): 225-331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Cossock</a:t>
            </a:r>
            <a:r>
              <a:rPr lang="en-US" sz="2000" dirty="0"/>
              <a:t>, David, and Tong Zhang. "Subset ranking using regression." </a:t>
            </a:r>
            <a:r>
              <a:rPr lang="en-US" sz="2000" i="1" dirty="0"/>
              <a:t>Learning theory</a:t>
            </a:r>
            <a:r>
              <a:rPr lang="en-US" sz="2000" dirty="0"/>
              <a:t> (2006): 605-619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Shashua</a:t>
            </a:r>
            <a:r>
              <a:rPr lang="en-US" sz="2000" dirty="0"/>
              <a:t>, </a:t>
            </a:r>
            <a:r>
              <a:rPr lang="en-US" sz="2000" dirty="0" err="1"/>
              <a:t>Amnon</a:t>
            </a:r>
            <a:r>
              <a:rPr lang="en-US" sz="2000" dirty="0"/>
              <a:t>, and </a:t>
            </a:r>
            <a:r>
              <a:rPr lang="en-US" sz="2000" dirty="0" err="1"/>
              <a:t>Anat</a:t>
            </a:r>
            <a:r>
              <a:rPr lang="en-US" sz="2000" dirty="0"/>
              <a:t> Levin. "Ranking with large margin principle: Two approaches." Advances in neural information processing systems 15 (2003): 937-944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Joachims</a:t>
            </a:r>
            <a:r>
              <a:rPr lang="en-US" sz="2000" dirty="0"/>
              <a:t>, Thorsten. "Optimizing search engines using </a:t>
            </a:r>
            <a:r>
              <a:rPr lang="en-US" sz="2000" dirty="0" err="1"/>
              <a:t>clickthrough</a:t>
            </a:r>
            <a:r>
              <a:rPr lang="en-US" sz="2000" dirty="0"/>
              <a:t> data." Proceedings of the eighth ACM </a:t>
            </a:r>
            <a:r>
              <a:rPr lang="en-US" sz="2000" dirty="0" smtClean="0"/>
              <a:t>SIGKDD. </a:t>
            </a:r>
            <a:r>
              <a:rPr lang="en-US" sz="2000" dirty="0"/>
              <a:t>ACM, 2002.</a:t>
            </a:r>
          </a:p>
          <a:p>
            <a:r>
              <a:rPr lang="en-US" sz="2000" dirty="0"/>
              <a:t>Freund, </a:t>
            </a:r>
            <a:r>
              <a:rPr lang="en-US" sz="2000" dirty="0" err="1"/>
              <a:t>Yoav</a:t>
            </a:r>
            <a:r>
              <a:rPr lang="en-US" sz="2000" dirty="0"/>
              <a:t>, et al. "An efficient boosting algorithm for combining preferences." The Journal of Machine Learning Research 4 (2003): 933-969.</a:t>
            </a:r>
          </a:p>
          <a:p>
            <a:r>
              <a:rPr lang="en-US" sz="2000" dirty="0" err="1"/>
              <a:t>Zheng</a:t>
            </a:r>
            <a:r>
              <a:rPr lang="en-US" sz="2000" dirty="0"/>
              <a:t>, </a:t>
            </a:r>
            <a:r>
              <a:rPr lang="en-US" sz="2000" dirty="0" err="1"/>
              <a:t>Zhaohui</a:t>
            </a:r>
            <a:r>
              <a:rPr lang="en-US" sz="2000" dirty="0"/>
              <a:t>, et al. "A regression framework for learning ranking functions using relative relevance judgments." Proceedings of the 30th annual international ACM SIGIR. ACM, 2007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Joachims</a:t>
            </a:r>
            <a:r>
              <a:rPr lang="en-US" dirty="0"/>
              <a:t>, Thorsten, et al. "Accurately interpreting </a:t>
            </a:r>
            <a:r>
              <a:rPr lang="en-US" dirty="0" err="1"/>
              <a:t>clickthrough</a:t>
            </a:r>
            <a:r>
              <a:rPr lang="en-US" dirty="0"/>
              <a:t> data as implicit feedback." Proceedings of the 28th annual international ACM SIGIR. ACM, 2005.</a:t>
            </a:r>
          </a:p>
          <a:p>
            <a:r>
              <a:rPr lang="en-US" dirty="0"/>
              <a:t>Burges, C. "From </a:t>
            </a:r>
            <a:r>
              <a:rPr lang="en-US" dirty="0" err="1"/>
              <a:t>ranknet</a:t>
            </a:r>
            <a:r>
              <a:rPr lang="en-US" dirty="0"/>
              <a:t> to </a:t>
            </a:r>
            <a:r>
              <a:rPr lang="en-US" dirty="0" err="1"/>
              <a:t>lambdarank</a:t>
            </a:r>
            <a:r>
              <a:rPr lang="en-US" dirty="0"/>
              <a:t> to </a:t>
            </a:r>
            <a:r>
              <a:rPr lang="en-US" dirty="0" err="1"/>
              <a:t>lambdamart</a:t>
            </a:r>
            <a:r>
              <a:rPr lang="en-US" dirty="0"/>
              <a:t>: An overview." Learning 11 (2010): 23-581.</a:t>
            </a:r>
          </a:p>
          <a:p>
            <a:r>
              <a:rPr lang="en-US" dirty="0" err="1"/>
              <a:t>Xu</a:t>
            </a:r>
            <a:r>
              <a:rPr lang="en-US" dirty="0"/>
              <a:t>, Jun, and Hang Li. "</a:t>
            </a:r>
            <a:r>
              <a:rPr lang="en-US" dirty="0" err="1"/>
              <a:t>AdaRank</a:t>
            </a:r>
            <a:r>
              <a:rPr lang="en-US" dirty="0"/>
              <a:t>: a boosting algorithm for information retrieval." Proceedings of the 30th annual international ACM SIGIR. ACM, 2007.</a:t>
            </a:r>
          </a:p>
          <a:p>
            <a:r>
              <a:rPr lang="en-US" dirty="0" err="1"/>
              <a:t>Yue</a:t>
            </a:r>
            <a:r>
              <a:rPr lang="en-US" dirty="0"/>
              <a:t>, </a:t>
            </a:r>
            <a:r>
              <a:rPr lang="en-US" dirty="0" err="1"/>
              <a:t>Yisong</a:t>
            </a:r>
            <a:r>
              <a:rPr lang="en-US" dirty="0"/>
              <a:t>, et al. "A support vector method for optimizing average precision." Proceedings of the 30th annual international ACM SIGIR. ACM, 2007.</a:t>
            </a:r>
          </a:p>
          <a:p>
            <a:r>
              <a:rPr lang="en-US" dirty="0"/>
              <a:t>Taylor, Michael, et al. "</a:t>
            </a:r>
            <a:r>
              <a:rPr lang="en-US" dirty="0" err="1"/>
              <a:t>Softrank</a:t>
            </a:r>
            <a:r>
              <a:rPr lang="en-US" dirty="0"/>
              <a:t>: optimizing non-smooth rank metrics." Proceedings of the international conference WSDM. ACM, 2008.</a:t>
            </a:r>
          </a:p>
          <a:p>
            <a:r>
              <a:rPr lang="en-US" dirty="0"/>
              <a:t>Cao, </a:t>
            </a:r>
            <a:r>
              <a:rPr lang="en-US" dirty="0" err="1"/>
              <a:t>Zhe</a:t>
            </a:r>
            <a:r>
              <a:rPr lang="en-US" dirty="0"/>
              <a:t>, et al. "Learning to rank: from pairwise approach to </a:t>
            </a:r>
            <a:r>
              <a:rPr lang="en-US" dirty="0" err="1"/>
              <a:t>listwise</a:t>
            </a:r>
            <a:r>
              <a:rPr lang="en-US" dirty="0"/>
              <a:t> approach." Proceedings of the 24th ICML. ACM, 2007.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0" y="3067050"/>
            <a:ext cx="4114800" cy="20542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0" y="5181600"/>
            <a:ext cx="3048000" cy="13716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2952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1045"/>
      </p:ext>
    </p:extLst>
  </p:cSld>
  <p:clrMapOvr>
    <a:masterClrMapping/>
  </p:clrMapOvr>
  <p:transition advTm="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905786"/>
            <a:ext cx="53054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786"/>
            <a:ext cx="5181600" cy="464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I do a good job of ranking documents?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evaluations metrics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NDCG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6077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1" y="489648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41" y="5658480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7" y="3155979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6" y="3893680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65752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7" y="5791986"/>
            <a:ext cx="358839" cy="3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66" y="4838241"/>
            <a:ext cx="347663" cy="3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PageRank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BM25</a:t>
            </a: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6" grpId="0"/>
      <p:bldP spid="1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last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  <a:p>
            <a:pPr lvl="1"/>
            <a:r>
              <a:rPr lang="en-US" dirty="0"/>
              <a:t>Design the ranking module for Bing.com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4" descr="http://cdn.shoemoney.com/wp-content/uploads/2012/07/bing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43807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2" y="3695699"/>
            <a:ext cx="1389888" cy="14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Search Engine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anatomy of a large-scale </a:t>
            </a:r>
            <a:r>
              <a:rPr lang="en-US" dirty="0" err="1"/>
              <a:t>hypertextual</a:t>
            </a:r>
            <a:r>
              <a:rPr lang="en-US" dirty="0"/>
              <a:t> Web search engine</a:t>
            </a:r>
            <a:endParaRPr lang="en-US" dirty="0" smtClean="0"/>
          </a:p>
          <a:p>
            <a:pPr lvl="1"/>
            <a:r>
              <a:rPr lang="en-US" dirty="0"/>
              <a:t>Sergey </a:t>
            </a:r>
            <a:r>
              <a:rPr lang="en-US" dirty="0" err="1"/>
              <a:t>Brin</a:t>
            </a:r>
            <a:r>
              <a:rPr lang="en-US" dirty="0"/>
              <a:t> and Lawrence Page. </a:t>
            </a:r>
            <a:r>
              <a:rPr lang="en-US" i="1" dirty="0" smtClean="0"/>
              <a:t>Computer </a:t>
            </a:r>
            <a:r>
              <a:rPr lang="en-US" i="1" dirty="0"/>
              <a:t>networks and ISDN systems</a:t>
            </a:r>
            <a:r>
              <a:rPr lang="en-US" dirty="0"/>
              <a:t> 30.1 (1998): 107-117.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71</a:t>
            </a:fld>
            <a:endParaRPr lang="en-US"/>
          </a:p>
        </p:txBody>
      </p:sp>
      <p:pic>
        <p:nvPicPr>
          <p:cNvPr id="11266" name="Picture 2" descr="http://infolab.stanford.edu/~backrub/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141"/>
            <a:ext cx="4610734" cy="51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34200" y="5939135"/>
            <a:ext cx="1981200" cy="461665"/>
            <a:chOff x="6934200" y="5939135"/>
            <a:chExt cx="1981200" cy="461665"/>
          </a:xfrm>
        </p:grpSpPr>
        <p:sp>
          <p:nvSpPr>
            <p:cNvPr id="7" name="Right Arrow 6"/>
            <p:cNvSpPr/>
            <p:nvPr/>
          </p:nvSpPr>
          <p:spPr>
            <a:xfrm flipH="1">
              <a:off x="6934200" y="5943600"/>
              <a:ext cx="570866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59391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Job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09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Given: (query, document) pairs represented by a set of relevance estimators, a.k.a., features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Needed: a way of combining the estimators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ordered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Criterion: optimize IR metrics</a:t>
                </a:r>
              </a:p>
              <a:p>
                <a:pPr lvl="1"/>
                <a:r>
                  <a:rPr lang="en-US" dirty="0" err="1" smtClean="0"/>
                  <a:t>P@k</a:t>
                </a:r>
                <a:r>
                  <a:rPr lang="en-US" dirty="0" smtClean="0"/>
                  <a:t>, MAP, NDCG,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741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93699"/>
              </p:ext>
            </p:extLst>
          </p:nvPr>
        </p:nvGraphicFramePr>
        <p:xfrm>
          <a:off x="1524000" y="26974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838200"/>
                <a:gridCol w="11938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QueryID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DocID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967319" y="5029200"/>
            <a:ext cx="2133600" cy="523220"/>
            <a:chOff x="6019800" y="4495800"/>
            <a:chExt cx="2133600" cy="523220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6019800" y="4648199"/>
              <a:ext cx="6096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4495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Key!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how to optimize?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is essential!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order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</a:p>
              <a:p>
                <a:r>
                  <a:rPr lang="en-US" dirty="0" smtClean="0"/>
                  <a:t>Evaluation metrics are not continuous and not differentiable 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Objects!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endParaRPr lang="en-US" dirty="0" smtClean="0"/>
          </a:p>
          <a:p>
            <a:pPr lvl="1"/>
            <a:r>
              <a:rPr lang="en-US" dirty="0" smtClean="0"/>
              <a:t>Fit the relevance labels individually</a:t>
            </a:r>
          </a:p>
          <a:p>
            <a:r>
              <a:rPr lang="en-US" dirty="0" smtClean="0"/>
              <a:t>Pairwise</a:t>
            </a:r>
          </a:p>
          <a:p>
            <a:pPr lvl="1"/>
            <a:r>
              <a:rPr lang="en-US" dirty="0" smtClean="0"/>
              <a:t>Fit the relative orders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Listwise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Fit the whole order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cherylsalvador.files.wordpress.com/2012/09/idea-good-interesting-light-bulb.png?w=245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021434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342900" lvl="2" indent="-342900"/>
                <a:r>
                  <a:rPr lang="en-US" sz="3200" dirty="0" smtClean="0"/>
                  <a:t>Ideally perfect relevance prediction leads to perfect </a:t>
                </a:r>
                <a:r>
                  <a:rPr lang="en-US" sz="3200" dirty="0"/>
                  <a:t>ranking</a:t>
                </a:r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𝑓</m:t>
                    </m:r>
                    <m:r>
                      <a:rPr lang="en-US" sz="2800"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score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 smtClean="0"/>
                  <a:t>order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/>
                  <a:t>metric</a:t>
                </a:r>
              </a:p>
              <a:p>
                <a:r>
                  <a:rPr lang="en-US" dirty="0" smtClean="0"/>
                  <a:t>Reduce ranking problem to</a:t>
                </a:r>
              </a:p>
              <a:p>
                <a:pPr lvl="1"/>
                <a:r>
                  <a:rPr lang="en-US" dirty="0" smtClean="0"/>
                  <a:t>Regression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6800" y="4461294"/>
            <a:ext cx="3684947" cy="2396706"/>
            <a:chOff x="1377070" y="4385094"/>
            <a:chExt cx="3684947" cy="2396706"/>
          </a:xfrm>
        </p:grpSpPr>
        <p:pic>
          <p:nvPicPr>
            <p:cNvPr id="8" name="Picture 2" descr="File:Svm max sep hyperplane with marg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070" y="4385094"/>
              <a:ext cx="2224655" cy="239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662643" y="5410200"/>
              <a:ext cx="139937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hlinkClick r:id="rId4"/>
                </a:rPr>
                <a:t>http://en.wikipedia.org/wiki/Statistical_classification</a:t>
              </a:r>
              <a:endParaRPr lang="en-US" sz="105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59" y="4360507"/>
            <a:ext cx="4635708" cy="2463626"/>
            <a:chOff x="4114800" y="4241974"/>
            <a:chExt cx="4635708" cy="2463626"/>
          </a:xfrm>
        </p:grpSpPr>
        <p:pic>
          <p:nvPicPr>
            <p:cNvPr id="12" name="Picture 4" descr="File:Linear regression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1974"/>
              <a:ext cx="3733800" cy="246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455108" y="5410200"/>
              <a:ext cx="12954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6"/>
                </a:rPr>
                <a:t>http://en.wikipedia.org/wiki/Regression_analysis</a:t>
              </a:r>
              <a:endParaRPr 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76800" y="3743980"/>
            <a:ext cx="227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dirty="0" smtClean="0"/>
              <a:t>Classification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1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Cannot directly optimize IR metrics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/>
                  <a:t>) worse than 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0</a:t>
                </a:r>
                <a:r>
                  <a:rPr lang="en-US" dirty="0" smtClean="0"/>
                  <a:t>-&gt;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-2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dirty="0" smtClean="0"/>
                  <a:t>-&gt;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Position of documents are ignored</a:t>
                </a:r>
              </a:p>
              <a:p>
                <a:pPr lvl="1"/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Penalty on documents at higher positions should be larger</a:t>
                </a:r>
              </a:p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Favor the queries with more documents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Guest Lecture for </a:t>
            </a:r>
            <a:r>
              <a:rPr lang="en-US" dirty="0" err="1" smtClean="0"/>
              <a:t>Learing</a:t>
            </a:r>
            <a:r>
              <a:rPr lang="en-US" dirty="0" smtClean="0"/>
              <a:t> to Rank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93849" y="47360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9" y="4736068"/>
                <a:ext cx="47795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51249" y="3810000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49" y="3810000"/>
                <a:ext cx="47795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86200" y="41264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26468"/>
                <a:ext cx="4779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09800" y="3124200"/>
            <a:ext cx="3810000" cy="1678464"/>
            <a:chOff x="2209800" y="3124200"/>
            <a:chExt cx="3810000" cy="1678464"/>
          </a:xfrm>
        </p:grpSpPr>
        <p:grpSp>
          <p:nvGrpSpPr>
            <p:cNvPr id="20" name="Group 19"/>
            <p:cNvGrpSpPr/>
            <p:nvPr/>
          </p:nvGrpSpPr>
          <p:grpSpPr>
            <a:xfrm>
              <a:off x="2209800" y="3124200"/>
              <a:ext cx="3810000" cy="1678464"/>
              <a:chOff x="1752600" y="3810000"/>
              <a:chExt cx="3810000" cy="16784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752600" y="3810000"/>
                <a:ext cx="3810000" cy="16784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43200" y="49530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29000" y="46482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14800" y="43434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73706" y="40767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057400" y="5257800"/>
                <a:ext cx="762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343400" y="33528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6576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42672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200" y="31242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39624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57800" y="3516868"/>
                <a:ext cx="506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516868"/>
                <a:ext cx="5061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5" grpId="0"/>
      <p:bldP spid="25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Ideally perfect partial order leads to perfect </a:t>
                </a:r>
                <a:r>
                  <a:rPr lang="en-US" dirty="0"/>
                  <a:t>ranking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partial order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metric</a:t>
                </a:r>
                <a:endParaRPr lang="en-US" dirty="0" smtClean="0"/>
              </a:p>
              <a:p>
                <a:r>
                  <a:rPr lang="en-US" dirty="0" smtClean="0"/>
                  <a:t>Ordinal </a:t>
                </a:r>
                <a:r>
                  <a:rPr lang="en-US" dirty="0"/>
                  <a:t>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Relative </a:t>
                </a:r>
                <a:r>
                  <a:rPr lang="en-US" dirty="0"/>
                  <a:t>ordering </a:t>
                </a:r>
                <a:r>
                  <a:rPr lang="en-US" dirty="0" smtClean="0"/>
                  <a:t>between different documents is significant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343400"/>
            <a:ext cx="3810000" cy="1981200"/>
            <a:chOff x="2209800" y="3124200"/>
            <a:chExt cx="3810000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93849" y="473606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849" y="4736068"/>
                  <a:ext cx="47795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51249" y="3810000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249" y="3810000"/>
                  <a:ext cx="4779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86200" y="412646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4126468"/>
                  <a:ext cx="47795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2209800" y="3124200"/>
              <a:ext cx="3810000" cy="1678464"/>
              <a:chOff x="2209800" y="3124200"/>
              <a:chExt cx="3810000" cy="167846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09800" y="3124200"/>
                <a:ext cx="3810000" cy="1678464"/>
                <a:chOff x="1752600" y="3810000"/>
                <a:chExt cx="3810000" cy="1678464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1752600" y="3810000"/>
                  <a:ext cx="3810000" cy="167846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743200" y="49530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429000" y="46482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114800" y="43434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73706" y="40767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057400" y="5257800"/>
                  <a:ext cx="76200" cy="1524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4343400" y="33528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57600" y="36576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86000" y="4267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-2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3124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48000" y="39624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257800" y="3516868"/>
                  <a:ext cx="5061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516868"/>
                  <a:ext cx="50610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9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 smtClean="0"/>
              <a:t>RankingSVM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the number of </a:t>
            </a:r>
            <a:r>
              <a:rPr lang="en-US" dirty="0" err="1" smtClean="0"/>
              <a:t>mis</a:t>
            </a:r>
            <a:r>
              <a:rPr lang="en-US" dirty="0" smtClean="0"/>
              <a:t>-ordered pairs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7336"/>
            <a:ext cx="5368671" cy="22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5" y="29575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40" y="2510135"/>
                <a:ext cx="355546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2362200" y="2745376"/>
            <a:ext cx="4572000" cy="1674223"/>
          </a:xfrm>
          <a:prstGeom prst="arc">
            <a:avLst>
              <a:gd name="adj1" fmla="val 15280706"/>
              <a:gd name="adj2" fmla="val 2110370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2904468" y="2747665"/>
            <a:ext cx="2886732" cy="2357735"/>
          </a:xfrm>
          <a:prstGeom prst="arc">
            <a:avLst>
              <a:gd name="adj1" fmla="val 16200000"/>
              <a:gd name="adj2" fmla="val 12474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91200" y="2209800"/>
            <a:ext cx="3276600" cy="701191"/>
            <a:chOff x="5791200" y="2209800"/>
            <a:chExt cx="3276600" cy="701191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22098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combination of features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514600"/>
                  <a:ext cx="1928157" cy="3963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38400"/>
                <a:ext cx="230915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64140" y="5424101"/>
            <a:ext cx="2488660" cy="900499"/>
            <a:chOff x="1168940" y="5486400"/>
            <a:chExt cx="2488660" cy="900499"/>
          </a:xfrm>
        </p:grpSpPr>
        <p:sp>
          <p:nvSpPr>
            <p:cNvPr id="13" name="TextBox 12"/>
            <p:cNvSpPr txBox="1"/>
            <p:nvPr/>
          </p:nvSpPr>
          <p:spPr>
            <a:xfrm>
              <a:off x="1168940" y="6017567"/>
              <a:ext cx="248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Keep the relative orders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62200" y="5486400"/>
              <a:ext cx="914400" cy="5311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6" descr="Check 2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05" y="4046389"/>
            <a:ext cx="304799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78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76800" y="4800600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5557736"/>
            <a:ext cx="517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20336" y="4046389"/>
            <a:ext cx="1008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15199"/>
              </p:ext>
            </p:extLst>
          </p:nvPr>
        </p:nvGraphicFramePr>
        <p:xfrm>
          <a:off x="533401" y="4394200"/>
          <a:ext cx="45263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64"/>
                <a:gridCol w="898864"/>
                <a:gridCol w="749054"/>
                <a:gridCol w="1123581"/>
                <a:gridCol w="855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QueryID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DocID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BM25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PageRank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Label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124200" y="3048000"/>
            <a:ext cx="1447800" cy="1226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 smtClean="0"/>
              <a:t>RankingSVM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Thorsten </a:t>
            </a:r>
            <a:r>
              <a:rPr lang="en-US" sz="2200" dirty="0" err="1" smtClean="0"/>
              <a:t>Joachims</a:t>
            </a:r>
            <a:r>
              <a:rPr lang="en-US" sz="2200" dirty="0" smtClean="0"/>
              <a:t>, KDD’02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the number of </a:t>
            </a:r>
            <a:r>
              <a:rPr lang="en-US" dirty="0" err="1" smtClean="0"/>
              <a:t>mis</a:t>
            </a:r>
            <a:r>
              <a:rPr lang="en-US" dirty="0" smtClean="0"/>
              <a:t>-ordered pairs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8136"/>
            <a:ext cx="5368671" cy="22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2912"/>
            <a:ext cx="3648395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Guest Lecture for </a:t>
            </a:r>
            <a:r>
              <a:rPr lang="en-US" dirty="0" err="1" smtClean="0"/>
              <a:t>Learing</a:t>
            </a:r>
            <a:r>
              <a:rPr lang="en-US" dirty="0" smtClean="0"/>
              <a:t> to Rank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79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97543" y="4252912"/>
            <a:ext cx="2912657" cy="1210585"/>
            <a:chOff x="2497543" y="4252912"/>
            <a:chExt cx="2912657" cy="1210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97543" y="5052102"/>
                  <a:ext cx="2912657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543" y="5052102"/>
                  <a:ext cx="2912657" cy="4113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H="1">
              <a:off x="4132135" y="4252912"/>
              <a:ext cx="287465" cy="7991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rc 5"/>
          <p:cNvSpPr/>
          <p:nvPr/>
        </p:nvSpPr>
        <p:spPr>
          <a:xfrm>
            <a:off x="3733800" y="5006297"/>
            <a:ext cx="3886200" cy="784903"/>
          </a:xfrm>
          <a:prstGeom prst="arc">
            <a:avLst>
              <a:gd name="adj1" fmla="val 5578548"/>
              <a:gd name="adj2" fmla="val 10589164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Take advantage of different relevance estimator?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Ensemble the cues</a:t>
            </a:r>
          </a:p>
          <a:p>
            <a:pPr lvl="1"/>
            <a:r>
              <a:rPr lang="en-US" dirty="0" smtClean="0"/>
              <a:t>Linear?</a:t>
            </a:r>
          </a:p>
          <a:p>
            <a:pPr lvl="2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Non-linear?</a:t>
            </a:r>
          </a:p>
          <a:p>
            <a:pPr lvl="2"/>
            <a:r>
              <a:rPr lang="en-US" dirty="0" smtClean="0"/>
              <a:t>Decision tree-like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0683" y="2678668"/>
                <a:ext cx="562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𝐵𝑀</m:t>
                      </m:r>
                      <m:r>
                        <a:rPr lang="en-US" b="0" i="1" smtClean="0">
                          <a:latin typeface="Cambria Math"/>
                        </a:rPr>
                        <m:t>25+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𝐿𝑀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𝑃𝑎𝑔𝑒𝑅𝑎𝑛𝑘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𝐻𝐼𝑇𝑆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83" y="2678668"/>
                <a:ext cx="562211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689350" y="3915723"/>
            <a:ext cx="4959350" cy="2500410"/>
            <a:chOff x="3689350" y="3915723"/>
            <a:chExt cx="4959350" cy="2500410"/>
          </a:xfrm>
        </p:grpSpPr>
        <p:sp>
          <p:nvSpPr>
            <p:cNvPr id="5" name="Oval 4"/>
            <p:cNvSpPr/>
            <p:nvPr/>
          </p:nvSpPr>
          <p:spPr>
            <a:xfrm>
              <a:off x="5162550" y="3915723"/>
              <a:ext cx="161925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BM25&gt;0.5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76700" y="5029200"/>
              <a:ext cx="1447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LM &gt; 0.1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362700" y="5029200"/>
              <a:ext cx="1676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PageRank &gt; 0.3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4"/>
              <a:endCxn id="6" idx="0"/>
            </p:cNvCxnSpPr>
            <p:nvPr/>
          </p:nvCxnSpPr>
          <p:spPr>
            <a:xfrm flipH="1">
              <a:off x="4800600" y="4677723"/>
              <a:ext cx="1171575" cy="3514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4"/>
              <a:endCxn id="31" idx="0"/>
            </p:cNvCxnSpPr>
            <p:nvPr/>
          </p:nvCxnSpPr>
          <p:spPr>
            <a:xfrm>
              <a:off x="4800600" y="5638800"/>
              <a:ext cx="723900" cy="3693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10100" y="45836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2550" y="548640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6" idx="4"/>
              <a:endCxn id="29" idx="0"/>
            </p:cNvCxnSpPr>
            <p:nvPr/>
          </p:nvCxnSpPr>
          <p:spPr>
            <a:xfrm flipH="1">
              <a:off x="4105275" y="5638800"/>
              <a:ext cx="695325" cy="3693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89350" y="556260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14750" y="6008132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1.0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33975" y="6008132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0.7</a:t>
              </a:r>
              <a:endParaRPr lang="en-US" dirty="0"/>
            </a:p>
          </p:txBody>
        </p:sp>
        <p:cxnSp>
          <p:nvCxnSpPr>
            <p:cNvPr id="33" name="Straight Arrow Connector 32"/>
            <p:cNvCxnSpPr>
              <a:stCxn id="7" idx="4"/>
            </p:cNvCxnSpPr>
            <p:nvPr/>
          </p:nvCxnSpPr>
          <p:spPr>
            <a:xfrm>
              <a:off x="7200900" y="5638800"/>
              <a:ext cx="742950" cy="3846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20000" y="55742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7" idx="4"/>
              <a:endCxn id="37" idx="0"/>
            </p:cNvCxnSpPr>
            <p:nvPr/>
          </p:nvCxnSpPr>
          <p:spPr>
            <a:xfrm flipH="1">
              <a:off x="6619875" y="5638800"/>
              <a:ext cx="581025" cy="3846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10300" y="5577933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True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29350" y="6023465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0.4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20000" y="6023465"/>
              <a:ext cx="781050" cy="392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r= 0.1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5" idx="4"/>
              <a:endCxn id="7" idx="0"/>
            </p:cNvCxnSpPr>
            <p:nvPr/>
          </p:nvCxnSpPr>
          <p:spPr>
            <a:xfrm>
              <a:off x="5972175" y="4677723"/>
              <a:ext cx="1228725" cy="3514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05600" y="4583668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False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8494" y="3562290"/>
                <a:ext cx="7794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=0.2,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=0.2,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=0.3,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=0.1}→{</m:t>
                    </m:r>
                    <m:r>
                      <a:rPr lang="en-US" sz="2000" b="0" i="1" smtClean="0">
                        <a:latin typeface="Cambria Math"/>
                      </a:rPr>
                      <m:t>𝑀𝐴𝑃</m:t>
                    </m:r>
                    <m:r>
                      <a:rPr lang="en-US" sz="2000" b="0" i="1" smtClean="0">
                        <a:latin typeface="Cambria Math"/>
                      </a:rPr>
                      <m:t>=0.12, </m:t>
                    </m:r>
                    <m:r>
                      <a:rPr lang="en-US" sz="2000" b="0" i="1" smtClean="0">
                        <a:latin typeface="Cambria Math"/>
                      </a:rPr>
                      <m:t>𝑁𝐷𝐶𝐺</m:t>
                    </m:r>
                    <m:r>
                      <a:rPr lang="en-US" sz="2000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sz="2000" dirty="0" smtClean="0"/>
                  <a:t> }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4" y="3562290"/>
                <a:ext cx="779450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9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3943290"/>
                <a:ext cx="7760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=0.5,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=0.2}→{</m:t>
                      </m:r>
                      <m:r>
                        <a:rPr lang="en-US" sz="2000" b="0" i="1" smtClean="0">
                          <a:latin typeface="Cambria Math"/>
                        </a:rPr>
                        <m:t>𝑀𝐴𝑃</m:t>
                      </m:r>
                      <m:r>
                        <a:rPr lang="en-US" sz="2000" b="0" i="1" smtClean="0">
                          <a:latin typeface="Cambria Math"/>
                        </a:rPr>
                        <m:t>=0.18, </m:t>
                      </m:r>
                      <m:r>
                        <a:rPr lang="en-US" sz="2000" b="0" i="1" smtClean="0">
                          <a:latin typeface="Cambria Math"/>
                        </a:rPr>
                        <m:t>𝑁𝐷𝐶𝐺</m:t>
                      </m:r>
                      <m:r>
                        <a:rPr lang="en-US" sz="2000" b="0" i="1" smtClean="0">
                          <a:latin typeface="Cambria Math"/>
                        </a:rPr>
                        <m:t>=0.7}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43290"/>
                <a:ext cx="776084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400" y="3200400"/>
                <a:ext cx="7813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=0.4,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=0.2,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=0.1}→{</m:t>
                      </m:r>
                      <m:r>
                        <a:rPr lang="en-US" sz="2000" b="0" i="1" smtClean="0">
                          <a:latin typeface="Cambria Math"/>
                        </a:rPr>
                        <m:t>𝑀𝐴𝑃</m:t>
                      </m:r>
                      <m:r>
                        <a:rPr lang="en-US" sz="2000" b="0" i="1" smtClean="0">
                          <a:latin typeface="Cambria Math"/>
                        </a:rPr>
                        <m:t>=0.20, </m:t>
                      </m:r>
                      <m:r>
                        <a:rPr lang="en-US" sz="2000" b="0" i="1" smtClean="0">
                          <a:latin typeface="Cambria Math"/>
                        </a:rPr>
                        <m:t>𝑁𝐷𝐶𝐺</m:t>
                      </m:r>
                      <m:r>
                        <a:rPr lang="en-US" sz="2000" b="0" i="1" smtClean="0">
                          <a:latin typeface="Cambria Math"/>
                        </a:rPr>
                        <m:t>=0.6}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781374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File:Contour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95250"/>
            <a:ext cx="2781300" cy="2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25" grpId="0"/>
      <p:bldP spid="25" grpId="1"/>
      <p:bldP spid="26" grpId="0"/>
      <p:bldP spid="26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4862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Idea of Pairwise Learning to Rank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any pair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80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exponential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92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hinge loss (</a:t>
            </a:r>
            <a:r>
              <a:rPr lang="en-US" dirty="0" err="1" smtClean="0">
                <a:solidFill>
                  <a:srgbClr val="0000CC"/>
                </a:solidFill>
              </a:rPr>
              <a:t>RankingSVM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736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0/1 loss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2450068"/>
            <a:ext cx="23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square loss (</a:t>
            </a:r>
            <a:r>
              <a:rPr lang="en-US" dirty="0" err="1" smtClean="0">
                <a:solidFill>
                  <a:srgbClr val="00B050"/>
                </a:solidFill>
              </a:rPr>
              <a:t>GBRank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DF87F-7723-4CED-AA7B-0E924B506CB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Guest Lecture for Learing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5469" y="3499464"/>
                <a:ext cx="3024931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ΔΦ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69" y="3499464"/>
                <a:ext cx="3024931" cy="506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72000" y="2334036"/>
                <a:ext cx="3132268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0,1−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ΔΦ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34036"/>
                <a:ext cx="3132268" cy="5615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01507" y="5334000"/>
                <a:ext cx="2718693" cy="586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ΔΦ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07" y="5334000"/>
                <a:ext cx="2718693" cy="5860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1889" y="5029200"/>
                <a:ext cx="2517484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ΔΦ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89" y="5029200"/>
                <a:ext cx="2517484" cy="411395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99553" y="6096000"/>
                <a:ext cx="1763047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ΔΦ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53" y="6096000"/>
                <a:ext cx="1763047" cy="411395"/>
              </a:xfrm>
              <a:prstGeom prst="rect">
                <a:avLst/>
              </a:prstGeom>
              <a:blipFill rotWithShape="1"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8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if we have thousands of features?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way I can do better?</a:t>
            </a:r>
          </a:p>
          <a:p>
            <a:pPr lvl="1"/>
            <a:r>
              <a:rPr lang="en-US" dirty="0" smtClean="0"/>
              <a:t>Optimizing the metrics automatically!</a:t>
            </a:r>
            <a:endParaRPr lang="en-US" dirty="0"/>
          </a:p>
        </p:txBody>
      </p:sp>
      <p:pic>
        <p:nvPicPr>
          <p:cNvPr id="1026" name="Picture 2" descr="http://lostandtired.com/wp-content/uploads/2012/09/wpid-3-questions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91" y="271754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91191" y="3098545"/>
            <a:ext cx="3200400" cy="2476500"/>
            <a:chOff x="5191191" y="3098545"/>
            <a:chExt cx="3200400" cy="2476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191191" y="3098545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How to determine those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s?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191" y="3098545"/>
                  <a:ext cx="3200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1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File:Contour3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66" y="3610778"/>
              <a:ext cx="2344025" cy="196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95391" y="2869945"/>
            <a:ext cx="3810000" cy="2286000"/>
            <a:chOff x="695391" y="2869945"/>
            <a:chExt cx="3810000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695391" y="2869945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to find those tree structures? 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401595" y="3327145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76391" y="3910260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8120" y="44913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53824" y="42817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24091" y="3910260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58624" y="4872312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19391" y="4872308"/>
              <a:ext cx="381000" cy="283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3"/>
              <a:endCxn id="9" idx="0"/>
            </p:cNvCxnSpPr>
            <p:nvPr/>
          </p:nvCxnSpPr>
          <p:spPr>
            <a:xfrm flipH="1">
              <a:off x="1266891" y="3569241"/>
              <a:ext cx="190500" cy="341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3"/>
              <a:endCxn id="10" idx="0"/>
            </p:cNvCxnSpPr>
            <p:nvPr/>
          </p:nvCxnSpPr>
          <p:spPr>
            <a:xfrm flipH="1">
              <a:off x="958620" y="4152356"/>
              <a:ext cx="173567" cy="3389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5"/>
              <a:endCxn id="12" idx="0"/>
            </p:cNvCxnSpPr>
            <p:nvPr/>
          </p:nvCxnSpPr>
          <p:spPr>
            <a:xfrm>
              <a:off x="1726799" y="3569241"/>
              <a:ext cx="187792" cy="341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14" idx="0"/>
            </p:cNvCxnSpPr>
            <p:nvPr/>
          </p:nvCxnSpPr>
          <p:spPr>
            <a:xfrm flipH="1">
              <a:off x="2409891" y="4523804"/>
              <a:ext cx="199729" cy="3485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5"/>
              <a:endCxn id="13" idx="0"/>
            </p:cNvCxnSpPr>
            <p:nvPr/>
          </p:nvCxnSpPr>
          <p:spPr>
            <a:xfrm>
              <a:off x="2879028" y="4523804"/>
              <a:ext cx="170096" cy="3485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Guest Lecture for Learing to Rank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87F-7723-4CED-AA7B-0E924B506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3158</Words>
  <Application>Microsoft Macintosh PowerPoint</Application>
  <PresentationFormat>On-screen Show (4:3)</PresentationFormat>
  <Paragraphs>970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Narrow</vt:lpstr>
      <vt:lpstr>Calibri</vt:lpstr>
      <vt:lpstr>Cambria Math</vt:lpstr>
      <vt:lpstr>Gill Sans MT</vt:lpstr>
      <vt:lpstr>Symbol</vt:lpstr>
      <vt:lpstr>Times New Roman</vt:lpstr>
      <vt:lpstr>Office Theme</vt:lpstr>
      <vt:lpstr>Equation</vt:lpstr>
      <vt:lpstr>Learning to Rank from heuristics to theoretic approaches</vt:lpstr>
      <vt:lpstr>Congratulations</vt:lpstr>
      <vt:lpstr>How should I rank documents?</vt:lpstr>
      <vt:lpstr>Relevance ?!</vt:lpstr>
      <vt:lpstr> The Notion of Relevance </vt:lpstr>
      <vt:lpstr>Relevance Estimation</vt:lpstr>
      <vt:lpstr>Did I do a good job of ranking documents?</vt:lpstr>
      <vt:lpstr>Take advantage of different relevance estimator?</vt:lpstr>
      <vt:lpstr>What if we have thousands of features?</vt:lpstr>
      <vt:lpstr>Rethink the task</vt:lpstr>
      <vt:lpstr>Machine Learning</vt:lpstr>
      <vt:lpstr>Learning to Rank</vt:lpstr>
      <vt:lpstr>Challenge: how to optimize?</vt:lpstr>
      <vt:lpstr>Approximating the Objects!</vt:lpstr>
      <vt:lpstr>Pointwise Learning to Rank</vt:lpstr>
      <vt:lpstr>Subset Ranking using Regression D.Cossock and T.Zhang, COLT 2006</vt:lpstr>
      <vt:lpstr>Ranking with Large Margin Principles A. Shashua and A. Levin, NIPS 2002</vt:lpstr>
      <vt:lpstr>Ranking with Large Margin Principles    A. Shashua and A. Levin, NIPS 2002</vt:lpstr>
      <vt:lpstr>Ranking with Large Margin Principles    A. Shashua and A. Levin, NIPS 2002</vt:lpstr>
      <vt:lpstr>What did we learn</vt:lpstr>
      <vt:lpstr>There is always a catch</vt:lpstr>
      <vt:lpstr>Pairwise Learning to Rank</vt:lpstr>
      <vt:lpstr>Optimizing Search Engines using Clickthrough Data Thorsten Joachims, KDD’02</vt:lpstr>
      <vt:lpstr>Optimizing Search Engines using Clickthrough Data Thorsten Joachims, KDD’02</vt:lpstr>
      <vt:lpstr>Optimizing Search Engines using Clickthrough Data Thorsten Joachims, KDD’02</vt:lpstr>
      <vt:lpstr>PowerPoint Presentation</vt:lpstr>
      <vt:lpstr>An Efﬁcient Boosting Algorithm for Combining Preferences Y. Freund, R. Iyer, et al. JMLR 2003</vt:lpstr>
      <vt:lpstr>An Efﬁcient Boosting Algorithm for Combining Preferences Y. Freund, R. Iyer, et al. JMLR 2003</vt:lpstr>
      <vt:lpstr>An Efﬁcient Boosting Algorithm for Combining Preferences Y. Freund, R. Iyer, et al. JMLR 2003</vt:lpstr>
      <vt:lpstr>A Regression Framework for Learning Ranking Functions Using Relative Relevance Judgments Zheng et al. SIRIG’07</vt:lpstr>
      <vt:lpstr>A Regression Framework for Learning Ranking Functions Using Relative Relevance Judgments Zheng et al. SIRIG’07</vt:lpstr>
      <vt:lpstr>Where do we get the relative orders</vt:lpstr>
      <vt:lpstr>Accurately Interpreting Clickthrough Data as Implicit Feedback Thorsten Joachims, et al., SIGIR’05</vt:lpstr>
      <vt:lpstr>Accurately Interpreting Clickthrough Data as Implicit Feedback Thorsten Joachims, et al., SIGIR’05</vt:lpstr>
      <vt:lpstr>Accurately Interpreting Clickthrough Data as Implicit Feedback Thorsten Joachims, et al., SIGIR’05</vt:lpstr>
      <vt:lpstr>What did we learn</vt:lpstr>
      <vt:lpstr>Listwise Learning to Rank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From RankNet to LambdaRank to LambdaMART: An Overview Christopher J.C. Burges, 2010</vt:lpstr>
      <vt:lpstr>AdaRank: a boosting algorithm for information retrieval Jun Xu &amp; Hang Li, SIGIR’07</vt:lpstr>
      <vt:lpstr>A Support Vector Machine for Optimizing Average Precision Yisong Yue, et al., SIGIR’07</vt:lpstr>
      <vt:lpstr>A Support Vector Machine for Optimizing Average Precision Yisong Yue, et al., SIGIR’07</vt:lpstr>
      <vt:lpstr>A Support Vector Machine for Optimizing Average Precision Yisong Yue, et al., SIGIR’07</vt:lpstr>
      <vt:lpstr>A Support Vector Machine for Optimizing Average Precision Yisong Yue, et al., SIGIR’07</vt:lpstr>
      <vt:lpstr>Other listwise solutions</vt:lpstr>
      <vt:lpstr>What did we learn</vt:lpstr>
      <vt:lpstr>Summary</vt:lpstr>
      <vt:lpstr>Experimental Comparisons</vt:lpstr>
      <vt:lpstr>Experimental Comparisons</vt:lpstr>
      <vt:lpstr>Experimental Comparisons</vt:lpstr>
      <vt:lpstr>Analysis of the Approaches</vt:lpstr>
      <vt:lpstr>Pointwise Approaches</vt:lpstr>
      <vt:lpstr>PowerPoint Presentation</vt:lpstr>
      <vt:lpstr>PowerPoint Presentation</vt:lpstr>
      <vt:lpstr>Listwise Approaches</vt:lpstr>
      <vt:lpstr>Connection with Traditional IR</vt:lpstr>
      <vt:lpstr>Applying Bayesian Decision Theory</vt:lpstr>
      <vt:lpstr>Traditional Solution</vt:lpstr>
      <vt:lpstr>Traditional Notion of Relevance</vt:lpstr>
      <vt:lpstr>Broader Notion of Relevance</vt:lpstr>
      <vt:lpstr>Broader Notion of Relevance</vt:lpstr>
      <vt:lpstr>Future</vt:lpstr>
      <vt:lpstr>Resources</vt:lpstr>
      <vt:lpstr>References</vt:lpstr>
      <vt:lpstr>References</vt:lpstr>
      <vt:lpstr>Thank you!</vt:lpstr>
      <vt:lpstr>Recap of last lecture</vt:lpstr>
      <vt:lpstr>Basic Search Engine Architecture</vt:lpstr>
      <vt:lpstr>Learning to Rank</vt:lpstr>
      <vt:lpstr>Challenge: how to optimize?</vt:lpstr>
      <vt:lpstr>Approximating the Objects!</vt:lpstr>
      <vt:lpstr>Pointwise Learning to Rank</vt:lpstr>
      <vt:lpstr>Deficiency</vt:lpstr>
      <vt:lpstr>Pairwise Learning to Rank</vt:lpstr>
      <vt:lpstr>RankingSVM Thorsten Joachims, KDD’02</vt:lpstr>
      <vt:lpstr>RankingSVM Thorsten Joachims, KDD’02</vt:lpstr>
      <vt:lpstr>General Idea of Pairwise Learning to Rank</vt:lpstr>
    </vt:vector>
  </TitlesOfParts>
  <Company>CS@UIUC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Rank from heuristics to theoretic approach</dc:title>
  <dc:creator>Hongning Wang</dc:creator>
  <cp:lastModifiedBy>Pavlu, Virgil</cp:lastModifiedBy>
  <cp:revision>143</cp:revision>
  <dcterms:created xsi:type="dcterms:W3CDTF">2012-10-19T04:46:24Z</dcterms:created>
  <dcterms:modified xsi:type="dcterms:W3CDTF">2016-07-26T20:26:30Z</dcterms:modified>
</cp:coreProperties>
</file>