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notesSlides/notesSlide12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3.xml" ContentType="application/vnd.openxmlformats-officedocument.presentationml.notesSlide+xml"/>
  <Override PartName="/ppt/embeddings/oleObject9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5.bin" ContentType="application/vnd.openxmlformats-officedocument.oleObject"/>
  <Override PartName="/ppt/notesSlides/notesSlide20.xml" ContentType="application/vnd.openxmlformats-officedocument.presentationml.notesSlide+xml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4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301" r:id="rId19"/>
    <p:sldId id="28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5" r:id="rId28"/>
    <p:sldId id="332" r:id="rId29"/>
    <p:sldId id="333" r:id="rId30"/>
    <p:sldId id="334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D1BD15-61E8-4D83-8B63-A48794F5DCD8}" type="datetimeFigureOut">
              <a:rPr lang="en-US" smtClean="0"/>
              <a:t>6/30/15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C0926F-489D-42D5-B34F-5DB489888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8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02A9A5-9059-4563-B0EF-2598EF0FBC06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96FA0B-220A-404E-8C19-00ECAEC3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1B3E73-EE17-4107-9E6A-C44C7B053D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F411-AAA6-446C-9AFA-F6BDDF32BB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7B262-CDBB-4154-8D35-EA5288601A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F17DAE-CB60-4F43-97EA-8F2B89297C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51FC3-DCCE-4573-B22B-43015A6B42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989A64-BF10-404C-9F46-AE6BEAE536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2119B1-F610-4F73-BA55-77EEF961D9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267C5-0716-4C28-BC79-D5C5CA2A07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4DA5A-6483-46A3-8192-D2DC664760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20013C-0A4C-4512-A480-CF40B8CB23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9638CB-D4D8-4873-9371-087ABCFBC2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A7C34F-FF48-43D0-AC63-B30DD3103E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CC860-DE69-4F45-B33C-4E1B47FA11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221EC2-A41D-416C-B4B3-1E7DBEE31F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8F9016-38E1-4787-9E0F-254377D1A9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757A88-A46F-41A9-8901-68FD0E1DD7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D1860B-F6BA-4943-BC9D-E2A0AA4FB1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846D3B-3618-44F4-B2CA-3D5EB806E5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148ABB-0613-46C4-8DC7-24242F4051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DE48A-C204-4A88-8E9B-5C818A0690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09E2-7A5D-4011-B677-41363B00A8DE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309F-3C4A-45F9-9127-7663EDF74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F836-E0E2-4E52-94E9-A418661EC88C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B5DC-220E-4E9F-AFA1-2C305919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D99-27BF-4CCE-B8A3-3F4810B31115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D83-85E1-427F-9740-B4473D1AB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A769E-6E6B-4CCC-BF70-97B1C962E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710E-D919-4C9B-B504-BB95E4735FB8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188A7-6E9D-4473-B8CC-4B8A5824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707B-BD5E-4BE6-BB2D-052B3149B152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731F2-5B5A-4042-A557-F588CF11D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1709-B7B7-4355-8046-6CFD3F5C17BC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FA726-44B0-4EBD-95B1-9C91F79F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52CF-5950-43C7-AA90-FE181ADD38F8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EF14-392E-4F40-A7D3-BC22C3973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C3CC-24B1-46B7-B674-09ECD4AF4DC9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CE22-D6BB-42EA-8144-83D34D202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A14C-532C-4737-ACFA-437D2DDE9949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F06B-D68B-463A-8E7F-64507CA04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7699-EAA8-4938-8EE2-6D247ED1F8AD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E67D-5E81-4AB1-914A-8C0F3519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4986-33FA-4C94-A00C-61A222E503CF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5A48-71B4-464A-A664-51EA6EBB9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39A921-8BBA-452E-802F-3C31E80BB653}" type="datetimeFigureOut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6C91B9-5913-48D0-B00E-BFB753CBB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More on Rankings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Stationary distribution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 stationary distribution for a MC with transition matrix 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  <a:r>
              <a:rPr lang="en-US" sz="2400" smtClean="0"/>
              <a:t>, is a probability distribution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r>
              <a:rPr lang="fi-FI" sz="2400" smtClean="0"/>
              <a:t>, </a:t>
            </a:r>
            <a:r>
              <a:rPr lang="en-US" sz="2400" smtClean="0"/>
              <a:t>such that </a:t>
            </a:r>
            <a:r>
              <a:rPr lang="en-US" sz="2400" smtClean="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it is </a:t>
            </a:r>
            <a:r>
              <a:rPr lang="en-US" sz="2000" smtClean="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 underlying graph is strongly connected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it is </a:t>
            </a:r>
            <a:r>
              <a:rPr lang="en-US" sz="2000" smtClean="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for random walks, the underlying graph is </a:t>
            </a:r>
            <a:r>
              <a:rPr lang="en-US" sz="1800" smtClean="0">
                <a:solidFill>
                  <a:srgbClr val="FF3300"/>
                </a:solidFill>
              </a:rPr>
              <a:t>not</a:t>
            </a:r>
            <a:r>
              <a:rPr lang="en-US" sz="1800" smtClean="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probability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r>
              <a:rPr lang="fi-FI" sz="2400" baseline="-25000" smtClean="0">
                <a:solidFill>
                  <a:srgbClr val="0066FF"/>
                </a:solidFill>
              </a:rPr>
              <a:t>i</a:t>
            </a:r>
            <a:r>
              <a:rPr lang="fi-FI" sz="2400" smtClean="0">
                <a:solidFill>
                  <a:srgbClr val="0066FF"/>
                </a:solidFill>
              </a:rPr>
              <a:t> </a:t>
            </a:r>
            <a:r>
              <a:rPr lang="fi-FI" sz="2400" smtClean="0"/>
              <a:t>is the </a:t>
            </a:r>
            <a:r>
              <a:rPr lang="en-US" sz="2400" smtClean="0"/>
              <a:t>fraction of times that we visited  state </a:t>
            </a:r>
            <a:r>
              <a:rPr lang="en-US" sz="2400" smtClean="0">
                <a:solidFill>
                  <a:srgbClr val="0066FF"/>
                </a:solidFill>
              </a:rPr>
              <a:t>i </a:t>
            </a:r>
            <a:r>
              <a:rPr lang="en-US" sz="2400" smtClean="0"/>
              <a:t>as</a:t>
            </a:r>
            <a:r>
              <a:rPr lang="en-US" sz="2400" smtClean="0">
                <a:solidFill>
                  <a:srgbClr val="0066FF"/>
                </a:solidFill>
              </a:rPr>
              <a:t> t </a:t>
            </a:r>
            <a:r>
              <a:rPr lang="en-US" sz="2400" smtClean="0">
                <a:solidFill>
                  <a:srgbClr val="0066FF"/>
                </a:solidFill>
                <a:latin typeface="Arial" pitchFamily="34" charset="0"/>
              </a:rPr>
              <a:t>→ </a:t>
            </a:r>
            <a:r>
              <a:rPr lang="en-US" sz="2400" smtClean="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/>
              <a:t>The stationary distribution is an eigenvector of matrix 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the principal left eigenvector of </a:t>
            </a:r>
            <a:r>
              <a:rPr lang="en-US" sz="2000" smtClean="0">
                <a:solidFill>
                  <a:srgbClr val="0066FF"/>
                </a:solidFill>
              </a:rPr>
              <a:t>P</a:t>
            </a:r>
            <a:r>
              <a:rPr lang="en-US" sz="2000" smtClean="0"/>
              <a:t> – stochastic matrices have maximum eigenvalue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Computing the stationary distribution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Initialize to some distribution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endParaRPr lang="en-US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Iteratively compute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t-1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After enough iterations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 </a:t>
            </a:r>
            <a:r>
              <a:rPr lang="en-US" sz="2400" smtClean="0">
                <a:solidFill>
                  <a:srgbClr val="0066FF"/>
                </a:solidFill>
              </a:rPr>
              <a:t>≈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endParaRPr lang="fi-FI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Power method because it computes</a:t>
            </a:r>
            <a:r>
              <a:rPr lang="en-US" sz="2400" smtClean="0">
                <a:solidFill>
                  <a:srgbClr val="0066FF"/>
                </a:solidFill>
              </a:rPr>
              <a:t> 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endParaRPr lang="en-US" sz="2000" baseline="-25000" smtClean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smtClean="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determined by </a:t>
            </a:r>
            <a:r>
              <a:rPr lang="el-GR" sz="2400" smtClean="0">
                <a:solidFill>
                  <a:srgbClr val="0066FF"/>
                </a:solidFill>
                <a:latin typeface="Arial" pitchFamily="34" charset="0"/>
              </a:rPr>
              <a:t>λ</a:t>
            </a:r>
            <a:r>
              <a:rPr lang="fi-FI" sz="2400" baseline="-25000" smtClean="0">
                <a:solidFill>
                  <a:srgbClr val="0066FF"/>
                </a:solidFill>
                <a:latin typeface="Arial" pitchFamily="34" charset="0"/>
              </a:rPr>
              <a:t>2</a:t>
            </a:r>
            <a:endParaRPr lang="el-GR" sz="2400" smtClean="0">
              <a:solidFill>
                <a:srgbClr val="0066FF"/>
              </a:solidFill>
              <a:latin typeface="Arial" pitchFamily="34" charset="0"/>
            </a:endParaRPr>
          </a:p>
          <a:p>
            <a:pPr lvl="2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Vanilla random walk</a:t>
            </a:r>
          </a:p>
          <a:p>
            <a:pPr lvl="1"/>
            <a:r>
              <a:rPr lang="en-US" smtClean="0"/>
              <a:t>make the adjacency matrix stochastic and run a random walk</a:t>
            </a: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3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6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</a:t>
            </a:r>
            <a:r>
              <a:rPr lang="en-US" smtClean="0">
                <a:solidFill>
                  <a:srgbClr val="FF6600"/>
                </a:solidFill>
              </a:rPr>
              <a:t>sink </a:t>
            </a:r>
            <a:r>
              <a:rPr lang="en-US" smtClean="0"/>
              <a:t>nodes?</a:t>
            </a:r>
          </a:p>
          <a:p>
            <a:pPr lvl="1"/>
            <a:r>
              <a:rPr lang="en-US" smtClean="0"/>
              <a:t>what happens when the random walk moves to a node without any outgoing inks?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458913" y="4141788"/>
            <a:ext cx="3165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50913" y="3678238"/>
          <a:ext cx="37417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1981080" imgH="1143000" progId="Equation.3">
                  <p:embed/>
                </p:oleObj>
              </mc:Choice>
              <mc:Fallback>
                <p:oleObj name="Equation" r:id="rId4" imgW="198108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678238"/>
                        <a:ext cx="37417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Replace these row vectors with a vector </a:t>
            </a:r>
            <a:r>
              <a:rPr lang="en-US" smtClean="0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 smtClean="0"/>
              <a:t>typically, the uniform vector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3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4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5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6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 flipH="1">
            <a:off x="5916613" y="35782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29"/>
          <p:cNvSpPr>
            <a:spLocks noChangeShapeType="1"/>
          </p:cNvSpPr>
          <p:nvPr/>
        </p:nvSpPr>
        <p:spPr bwMode="auto">
          <a:xfrm flipH="1">
            <a:off x="6219825" y="41624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0"/>
          <p:cNvSpPr>
            <a:spLocks noChangeShapeType="1"/>
          </p:cNvSpPr>
          <p:nvPr/>
        </p:nvSpPr>
        <p:spPr bwMode="auto">
          <a:xfrm>
            <a:off x="7170738" y="41656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1"/>
          <p:cNvSpPr>
            <a:spLocks noChangeShapeType="1"/>
          </p:cNvSpPr>
          <p:nvPr/>
        </p:nvSpPr>
        <p:spPr bwMode="auto">
          <a:xfrm>
            <a:off x="7605713" y="38528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7" name="Text Box 32"/>
          <p:cNvSpPr txBox="1">
            <a:spLocks noChangeArrowheads="1"/>
          </p:cNvSpPr>
          <p:nvPr/>
        </p:nvSpPr>
        <p:spPr bwMode="auto">
          <a:xfrm>
            <a:off x="673100" y="61229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P’ = P + dv</a:t>
            </a:r>
            <a:r>
              <a:rPr lang="en-US" baseline="30000">
                <a:latin typeface="Calibri" pitchFamily="34" charset="0"/>
              </a:rPr>
              <a:t>T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559050" y="6018213"/>
          <a:ext cx="17668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1231560" imgH="457200" progId="Equation.3">
                  <p:embed/>
                </p:oleObj>
              </mc:Choice>
              <mc:Fallback>
                <p:oleObj name="Equation" r:id="rId6" imgW="12315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6018213"/>
                        <a:ext cx="17668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4343400" imgH="1143000" progId="Equation.3">
                  <p:embed/>
                </p:oleObj>
              </mc:Choice>
              <mc:Fallback>
                <p:oleObj name="Equation" r:id="rId4" imgW="43434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679825"/>
                        <a:ext cx="81994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guarantee irreducibility?</a:t>
            </a:r>
          </a:p>
          <a:p>
            <a:pPr lvl="1"/>
            <a:r>
              <a:rPr lang="en-US" smtClean="0"/>
              <a:t>add a random jump to vector v with prob </a:t>
            </a:r>
            <a:r>
              <a:rPr lang="el-GR" smtClean="0">
                <a:latin typeface="Tahoma" pitchFamily="34" charset="0"/>
                <a:cs typeface="Times New Roman" pitchFamily="18" charset="0"/>
              </a:rPr>
              <a:t>α</a:t>
            </a:r>
            <a:endParaRPr lang="fi-FI" smtClean="0"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 smtClean="0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7173" name="Text Box 33"/>
          <p:cNvSpPr txBox="1">
            <a:spLocks noChangeArrowheads="1"/>
          </p:cNvSpPr>
          <p:nvPr/>
        </p:nvSpPr>
        <p:spPr bwMode="auto">
          <a:xfrm>
            <a:off x="506413" y="6105525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  <a:latin typeface="Calibri" pitchFamily="34" charset="0"/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>
                <a:latin typeface="Calibri" pitchFamily="34" charset="0"/>
              </a:rPr>
              <a:t>,  where u is the vector of all 1s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random jump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Guarantees irreducibility</a:t>
            </a:r>
          </a:p>
          <a:p>
            <a:r>
              <a:rPr lang="en-US" smtClean="0"/>
              <a:t>Motivated by the concept of random surfer</a:t>
            </a:r>
          </a:p>
          <a:p>
            <a:r>
              <a:rPr lang="en-US" smtClean="0"/>
              <a:t>Offers additional flexibility </a:t>
            </a:r>
          </a:p>
          <a:p>
            <a:pPr lvl="1"/>
            <a:r>
              <a:rPr lang="en-US" smtClean="0"/>
              <a:t>personalization</a:t>
            </a:r>
          </a:p>
          <a:p>
            <a:pPr lvl="1"/>
            <a:r>
              <a:rPr lang="en-US" smtClean="0"/>
              <a:t>anti-spam</a:t>
            </a:r>
          </a:p>
          <a:p>
            <a:r>
              <a:rPr lang="en-US" smtClean="0"/>
              <a:t>Controls the rate of convergence</a:t>
            </a:r>
          </a:p>
          <a:p>
            <a:pPr lvl="1"/>
            <a:r>
              <a:rPr lang="en-US" smtClean="0"/>
              <a:t>the second eigenvalue of matrix P’’ is </a:t>
            </a:r>
            <a:r>
              <a:rPr lang="el-GR" smtClean="0">
                <a:latin typeface="Tahoma" pitchFamily="34" charset="0"/>
                <a:cs typeface="Times New Roman" pitchFamily="18" charset="0"/>
              </a:rPr>
              <a:t>α</a:t>
            </a:r>
            <a:endParaRPr lang="en-US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PageRank algorithm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Performing vanilla power method is now too expensive – the matrix is not sparse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q</a:t>
            </a:r>
            <a:r>
              <a:rPr lang="en-US" sz="2800" baseline="30000">
                <a:latin typeface="Calibri" pitchFamily="34" charset="0"/>
              </a:rPr>
              <a:t>0 </a:t>
            </a:r>
            <a:r>
              <a:rPr lang="en-US" sz="2800">
                <a:latin typeface="Calibri" pitchFamily="34" charset="0"/>
              </a:rPr>
              <a:t>= v</a:t>
            </a:r>
          </a:p>
          <a:p>
            <a:r>
              <a:rPr lang="en-US" sz="2800">
                <a:latin typeface="Calibri" pitchFamily="34" charset="0"/>
              </a:rPr>
              <a:t>t = 1</a:t>
            </a:r>
          </a:p>
          <a:p>
            <a:r>
              <a:rPr lang="en-US" sz="2800">
                <a:solidFill>
                  <a:schemeClr val="folHlink"/>
                </a:solidFill>
                <a:latin typeface="Calibri" pitchFamily="34" charset="0"/>
              </a:rPr>
              <a:t>repeat</a:t>
            </a:r>
          </a:p>
          <a:p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en-US" sz="2800">
                <a:latin typeface="Calibri" pitchFamily="34" charset="0"/>
              </a:rPr>
              <a:t>     </a:t>
            </a:r>
            <a:r>
              <a:rPr lang="en-US" sz="2800">
                <a:latin typeface="Helvetica"/>
              </a:rPr>
              <a:t>t = t +1</a:t>
            </a:r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fi-FI" sz="2800">
                <a:solidFill>
                  <a:schemeClr val="folHlink"/>
                </a:solidFill>
                <a:latin typeface="Calibri" pitchFamily="34" charset="0"/>
              </a:rPr>
              <a:t>until</a:t>
            </a:r>
            <a:r>
              <a:rPr lang="fi-FI" sz="2800">
                <a:latin typeface="Calibri" pitchFamily="34" charset="0"/>
              </a:rPr>
              <a:t> </a:t>
            </a:r>
            <a:r>
              <a:rPr lang="el-GR" sz="2800">
                <a:latin typeface="Calibri" pitchFamily="34" charset="0"/>
              </a:rPr>
              <a:t>δ</a:t>
            </a:r>
            <a:r>
              <a:rPr lang="fi-FI" sz="2800">
                <a:latin typeface="Calibri" pitchFamily="34" charset="0"/>
              </a:rPr>
              <a:t> &lt; </a:t>
            </a:r>
            <a:r>
              <a:rPr lang="el-GR" sz="2800">
                <a:latin typeface="Calibri" pitchFamily="34" charset="0"/>
              </a:rPr>
              <a:t>ε</a:t>
            </a:r>
            <a:endParaRPr lang="en-US" sz="2800">
              <a:latin typeface="Calibr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4" imgW="876240" imgH="241200" progId="Equation.3">
                  <p:embed/>
                </p:oleObj>
              </mc:Choice>
              <mc:Fallback>
                <p:oleObj name="Equation" r:id="rId4" imgW="87624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4068763"/>
                        <a:ext cx="185261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6" imgW="863280" imgH="279360" progId="Equation.3">
                  <p:embed/>
                </p:oleObj>
              </mc:Choice>
              <mc:Fallback>
                <p:oleObj name="Equation" r:id="rId6" imgW="86328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522788"/>
                        <a:ext cx="18065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Efficient computation of 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 x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32313" y="3586163"/>
          <a:ext cx="1808162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8" imgW="863280" imgH="723600" progId="Equation.3">
                  <p:embed/>
                </p:oleObj>
              </mc:Choice>
              <mc:Fallback>
                <p:oleObj name="Equation" r:id="rId8" imgW="863280" imgH="72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3586163"/>
                        <a:ext cx="1808162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Random walks on undirected graphs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the stationary distribution of a random walk on an undirected graph, the probability of being at node </a:t>
            </a:r>
            <a:r>
              <a:rPr lang="en-US" smtClean="0">
                <a:solidFill>
                  <a:srgbClr val="0066FF"/>
                </a:solidFill>
              </a:rPr>
              <a:t>i</a:t>
            </a:r>
            <a:r>
              <a:rPr lang="en-US" smtClean="0"/>
              <a:t> is proportional to the (weighted) degree of the vertex</a:t>
            </a:r>
          </a:p>
          <a:p>
            <a:endParaRPr lang="en-US" smtClean="0"/>
          </a:p>
          <a:p>
            <a:r>
              <a:rPr lang="en-US" smtClean="0"/>
              <a:t>Random walks on undirected graphs are not “interesting”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on PageRank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Specialized PageRank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personalization [BP98]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instead of picking a node uniformly at random favor specific nodes that are related to the user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topic sensitive PageRank [H02]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compute many PageRank vectors, one for each topic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estimate relevance of query with each topic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produce final PageRank as a weighted combination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Updating PageRank [Chien et al 2002]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Fast computation of PageRank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numerical analysis tricks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node aggregation techniques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dealing with the “Web frontier”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Query-independent 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Have an a-priori ordering of the web pages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:  Set of pages that contain the keywords in the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 the pages in </a:t>
            </a:r>
            <a:r>
              <a:rPr lang="en-US" b="1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ordered according to order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What are the advantages of such an approach?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Topic-sensitive 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HITS-based scores are very inefficient to compute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PageRank</a:t>
            </a:r>
            <a:r>
              <a:rPr lang="en-US" dirty="0" smtClean="0"/>
              <a:t> scores are independent of the queries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 we bias </a:t>
            </a:r>
            <a:r>
              <a:rPr lang="en-US" dirty="0" err="1" smtClean="0"/>
              <a:t>PageRank</a:t>
            </a:r>
            <a:r>
              <a:rPr lang="en-US" dirty="0" smtClean="0"/>
              <a:t> rankings to take into account query keywords?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		Topic-sensitive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PageRank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Topic-sensitive 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Conventional </a:t>
            </a:r>
            <a:r>
              <a:rPr lang="en-US" dirty="0" err="1" smtClean="0"/>
              <a:t>PageRank</a:t>
            </a:r>
            <a:r>
              <a:rPr lang="en-US" dirty="0" smtClean="0"/>
              <a:t> computation: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(t+1)</a:t>
            </a:r>
            <a:r>
              <a:rPr lang="en-US" b="1" dirty="0" smtClean="0">
                <a:solidFill>
                  <a:srgbClr val="0070C0"/>
                </a:solidFill>
              </a:rPr>
              <a:t>(v)=</a:t>
            </a:r>
            <a:r>
              <a:rPr lang="el-GR" sz="4400" b="1" dirty="0" smtClean="0">
                <a:solidFill>
                  <a:srgbClr val="0070C0"/>
                </a:solidFill>
              </a:rPr>
              <a:t>Σ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u</a:t>
            </a:r>
            <a:r>
              <a:rPr lang="az-Cyrl-AZ" sz="4400" b="1" baseline="-25000" dirty="0" smtClean="0">
                <a:solidFill>
                  <a:srgbClr val="0070C0"/>
                </a:solidFill>
              </a:rPr>
              <a:t>Є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N(v)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(t)</a:t>
            </a:r>
            <a:r>
              <a:rPr lang="en-US" b="1" dirty="0" smtClean="0">
                <a:solidFill>
                  <a:srgbClr val="0070C0"/>
                </a:solidFill>
              </a:rPr>
              <a:t>(u)/d(v)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N(v)</a:t>
            </a:r>
            <a:r>
              <a:rPr lang="en-US" dirty="0" smtClean="0"/>
              <a:t>: neighbors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d(v)</a:t>
            </a:r>
            <a:r>
              <a:rPr lang="en-US" dirty="0" smtClean="0"/>
              <a:t>: degree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r = </a:t>
            </a:r>
            <a:r>
              <a:rPr lang="en-US" b="1" dirty="0" err="1" smtClean="0">
                <a:solidFill>
                  <a:srgbClr val="0070C0"/>
                </a:solidFill>
              </a:rPr>
              <a:t>Mxr</a:t>
            </a: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M’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r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r>
              <a:rPr lang="en-US" b="1" dirty="0" err="1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rgbClr val="0070C0"/>
                </a:solidFill>
              </a:rPr>
              <a:t>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p = [1/n]</a:t>
            </a:r>
            <a:r>
              <a:rPr lang="en-US" b="1" baseline="-25000" dirty="0" smtClean="0">
                <a:solidFill>
                  <a:srgbClr val="0070C0"/>
                </a:solidFill>
              </a:rPr>
              <a:t>nx1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Topic-sensitive 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r = 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Conventional </a:t>
            </a:r>
            <a:r>
              <a:rPr lang="en-US" b="1" dirty="0" err="1" smtClean="0">
                <a:solidFill>
                  <a:srgbClr val="FF0000"/>
                </a:solidFill>
              </a:rPr>
              <a:t>PageRank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 p</a:t>
            </a:r>
            <a:r>
              <a:rPr lang="en-US" dirty="0" smtClean="0"/>
              <a:t> is a uniform vector with values 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 uses a</a:t>
            </a:r>
            <a:r>
              <a:rPr lang="en-US" b="1" dirty="0" smtClean="0">
                <a:solidFill>
                  <a:srgbClr val="FF0000"/>
                </a:solidFill>
              </a:rPr>
              <a:t> non-uniform </a:t>
            </a:r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 simply a post-processing step of the </a:t>
            </a:r>
            <a:r>
              <a:rPr lang="en-US" dirty="0" err="1" smtClean="0"/>
              <a:t>PageRank</a:t>
            </a:r>
            <a:r>
              <a:rPr lang="en-US" dirty="0" smtClean="0"/>
              <a:t> computation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introduces bias in all iterations of the iterative computation of the </a:t>
            </a:r>
            <a:r>
              <a:rPr lang="en-US" dirty="0" err="1" smtClean="0"/>
              <a:t>PageRank</a:t>
            </a:r>
            <a:r>
              <a:rPr lang="en-US" dirty="0" smtClean="0"/>
              <a:t> vector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Personalization vector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random-walk model, the personalization vector represents the addition of a set of transition edges, where the probability of an artificial edge </a:t>
            </a:r>
            <a:r>
              <a:rPr lang="en-US" b="1" smtClean="0">
                <a:solidFill>
                  <a:srgbClr val="0070C0"/>
                </a:solidFill>
              </a:rPr>
              <a:t>(u,v) </a:t>
            </a:r>
            <a:r>
              <a:rPr lang="en-US" smtClean="0"/>
              <a:t>is </a:t>
            </a:r>
            <a:r>
              <a:rPr lang="el-GR" b="1" smtClean="0">
                <a:solidFill>
                  <a:srgbClr val="0070C0"/>
                </a:solidFill>
              </a:rPr>
              <a:t>α</a:t>
            </a:r>
            <a:r>
              <a:rPr lang="en-US" b="1" smtClean="0">
                <a:solidFill>
                  <a:srgbClr val="0070C0"/>
                </a:solidFill>
              </a:rPr>
              <a:t>p</a:t>
            </a:r>
            <a:r>
              <a:rPr lang="en-US" b="1" baseline="-25000" smtClean="0">
                <a:solidFill>
                  <a:srgbClr val="0070C0"/>
                </a:solidFill>
              </a:rPr>
              <a:t>v</a:t>
            </a:r>
          </a:p>
          <a:p>
            <a:endParaRPr lang="en-US" b="1" baseline="-25000" smtClean="0">
              <a:solidFill>
                <a:srgbClr val="0070C0"/>
              </a:solidFill>
            </a:endParaRPr>
          </a:p>
          <a:p>
            <a:r>
              <a:rPr lang="en-US" smtClean="0"/>
              <a:t>Given a graph the result of the PageRank computation only depends on</a:t>
            </a:r>
            <a:r>
              <a:rPr lang="en-US" b="1" smtClean="0">
                <a:solidFill>
                  <a:srgbClr val="0070C0"/>
                </a:solidFill>
              </a:rPr>
              <a:t> </a:t>
            </a:r>
            <a:r>
              <a:rPr lang="el-GR" b="1" smtClean="0">
                <a:solidFill>
                  <a:srgbClr val="0070C0"/>
                </a:solidFill>
              </a:rPr>
              <a:t>α</a:t>
            </a:r>
            <a:r>
              <a:rPr lang="en-US" b="1" smtClean="0">
                <a:solidFill>
                  <a:srgbClr val="0070C0"/>
                </a:solidFill>
              </a:rPr>
              <a:t> </a:t>
            </a:r>
            <a:r>
              <a:rPr lang="en-US" smtClean="0"/>
              <a:t>and</a:t>
            </a:r>
            <a:r>
              <a:rPr lang="en-US" b="1" smtClean="0">
                <a:solidFill>
                  <a:srgbClr val="0070C0"/>
                </a:solidFill>
              </a:rPr>
              <a:t> p : PR(</a:t>
            </a:r>
            <a:r>
              <a:rPr lang="el-GR" b="1" smtClean="0">
                <a:solidFill>
                  <a:srgbClr val="0070C0"/>
                </a:solidFill>
              </a:rPr>
              <a:t>α</a:t>
            </a:r>
            <a:r>
              <a:rPr lang="en-US" b="1" smtClean="0">
                <a:solidFill>
                  <a:srgbClr val="0070C0"/>
                </a:solidFill>
              </a:rPr>
              <a:t>,p)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Overall approach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Preprocessing</a:t>
            </a:r>
          </a:p>
          <a:p>
            <a:pPr lvl="1"/>
            <a:r>
              <a:rPr lang="en-US" smtClean="0"/>
              <a:t>Fix a set of </a:t>
            </a:r>
            <a:r>
              <a:rPr lang="en-US" b="1" smtClean="0">
                <a:solidFill>
                  <a:srgbClr val="0070C0"/>
                </a:solidFill>
              </a:rPr>
              <a:t>k</a:t>
            </a:r>
            <a:r>
              <a:rPr lang="en-US" smtClean="0"/>
              <a:t> topics</a:t>
            </a:r>
          </a:p>
          <a:p>
            <a:pPr lvl="1"/>
            <a:r>
              <a:rPr lang="en-US" smtClean="0"/>
              <a:t>For each topic </a:t>
            </a:r>
            <a:r>
              <a:rPr lang="en-US" b="1" smtClean="0">
                <a:solidFill>
                  <a:srgbClr val="0070C0"/>
                </a:solidFill>
              </a:rPr>
              <a:t>c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smtClean="0"/>
              <a:t> compute the PageRank scores of page </a:t>
            </a:r>
            <a:r>
              <a:rPr lang="en-US" b="1" smtClean="0">
                <a:solidFill>
                  <a:srgbClr val="0070C0"/>
                </a:solidFill>
              </a:rPr>
              <a:t>u</a:t>
            </a:r>
            <a:r>
              <a:rPr lang="en-US" smtClean="0"/>
              <a:t> wrt to the </a:t>
            </a:r>
            <a:r>
              <a:rPr lang="en-US" b="1" smtClean="0">
                <a:solidFill>
                  <a:srgbClr val="0070C0"/>
                </a:solidFill>
              </a:rPr>
              <a:t>j</a:t>
            </a:r>
            <a:r>
              <a:rPr lang="en-US" smtClean="0"/>
              <a:t>-th topic: </a:t>
            </a:r>
            <a:r>
              <a:rPr lang="en-US" b="1" smtClean="0">
                <a:solidFill>
                  <a:srgbClr val="0070C0"/>
                </a:solidFill>
              </a:rPr>
              <a:t>r(u,j)</a:t>
            </a:r>
          </a:p>
          <a:p>
            <a:endParaRPr lang="en-US" smtClean="0"/>
          </a:p>
          <a:p>
            <a:r>
              <a:rPr lang="en-US" smtClean="0"/>
              <a:t>Query-time processing: </a:t>
            </a:r>
          </a:p>
          <a:p>
            <a:pPr lvl="1"/>
            <a:r>
              <a:rPr lang="en-US" smtClean="0"/>
              <a:t>For query q compute the total score of page </a:t>
            </a:r>
            <a:r>
              <a:rPr lang="en-US" b="1" smtClean="0">
                <a:solidFill>
                  <a:srgbClr val="0070C0"/>
                </a:solidFill>
              </a:rPr>
              <a:t>u</a:t>
            </a:r>
            <a:r>
              <a:rPr lang="en-US" smtClean="0"/>
              <a:t> wrt </a:t>
            </a:r>
            <a:r>
              <a:rPr lang="en-US" b="1" smtClean="0">
                <a:solidFill>
                  <a:srgbClr val="0070C0"/>
                </a:solidFill>
              </a:rPr>
              <a:t>q</a:t>
            </a:r>
            <a:r>
              <a:rPr lang="en-US" smtClean="0"/>
              <a:t> as </a:t>
            </a:r>
            <a:r>
              <a:rPr lang="en-US" b="1" smtClean="0">
                <a:solidFill>
                  <a:srgbClr val="0070C0"/>
                </a:solidFill>
              </a:rPr>
              <a:t>score(u,q) = </a:t>
            </a:r>
            <a:r>
              <a:rPr lang="el-GR" b="1" smtClean="0">
                <a:solidFill>
                  <a:srgbClr val="0070C0"/>
                </a:solidFill>
              </a:rPr>
              <a:t>Σ</a:t>
            </a:r>
            <a:r>
              <a:rPr lang="en-US" b="1" baseline="-25000" smtClean="0">
                <a:solidFill>
                  <a:srgbClr val="0070C0"/>
                </a:solidFill>
              </a:rPr>
              <a:t>j=1…k</a:t>
            </a:r>
            <a:r>
              <a:rPr lang="en-US" b="1" smtClean="0">
                <a:solidFill>
                  <a:srgbClr val="0070C0"/>
                </a:solidFill>
              </a:rPr>
              <a:t> Pr(c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b="1" smtClean="0">
                <a:solidFill>
                  <a:srgbClr val="0070C0"/>
                </a:solidFill>
              </a:rPr>
              <a:t>|q) r(u,j)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Preprocessing</a:t>
            </a:r>
            <a:endParaRPr lang="en-US" dirty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</a:t>
            </a:r>
            <a:r>
              <a:rPr lang="en-US" b="1" smtClean="0">
                <a:solidFill>
                  <a:srgbClr val="0070C0"/>
                </a:solidFill>
              </a:rPr>
              <a:t>k</a:t>
            </a:r>
            <a:r>
              <a:rPr lang="en-US" smtClean="0"/>
              <a:t> different biased PageRank vectors using some pre-defined set of k categories </a:t>
            </a:r>
            <a:r>
              <a:rPr lang="en-US" b="1" smtClean="0">
                <a:solidFill>
                  <a:srgbClr val="0070C0"/>
                </a:solidFill>
              </a:rPr>
              <a:t>(c</a:t>
            </a:r>
            <a:r>
              <a:rPr lang="en-US" b="1" baseline="-25000" smtClean="0">
                <a:solidFill>
                  <a:srgbClr val="0070C0"/>
                </a:solidFill>
              </a:rPr>
              <a:t>1</a:t>
            </a:r>
            <a:r>
              <a:rPr lang="en-US" b="1" smtClean="0">
                <a:solidFill>
                  <a:srgbClr val="0070C0"/>
                </a:solidFill>
              </a:rPr>
              <a:t>,…,c</a:t>
            </a:r>
            <a:r>
              <a:rPr lang="en-US" b="1" baseline="-25000" smtClean="0">
                <a:solidFill>
                  <a:srgbClr val="0070C0"/>
                </a:solidFill>
              </a:rPr>
              <a:t>k</a:t>
            </a:r>
            <a:r>
              <a:rPr lang="en-US" b="1" smtClean="0">
                <a:solidFill>
                  <a:srgbClr val="0070C0"/>
                </a:solidFill>
              </a:rPr>
              <a:t>)</a:t>
            </a:r>
          </a:p>
          <a:p>
            <a:r>
              <a:rPr lang="en-US" b="1" smtClean="0">
                <a:solidFill>
                  <a:srgbClr val="0070C0"/>
                </a:solidFill>
              </a:rPr>
              <a:t>T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smtClean="0"/>
              <a:t>: set of URLs in the </a:t>
            </a:r>
            <a:r>
              <a:rPr lang="en-US" b="1" smtClean="0">
                <a:solidFill>
                  <a:srgbClr val="0070C0"/>
                </a:solidFill>
              </a:rPr>
              <a:t>j-</a:t>
            </a:r>
            <a:r>
              <a:rPr lang="en-US" smtClean="0"/>
              <a:t>th category</a:t>
            </a:r>
          </a:p>
          <a:p>
            <a:r>
              <a:rPr lang="en-US" smtClean="0"/>
              <a:t>Use non-uniform personalization vector </a:t>
            </a:r>
            <a:r>
              <a:rPr lang="en-US" b="1" smtClean="0">
                <a:solidFill>
                  <a:srgbClr val="0070C0"/>
                </a:solidFill>
              </a:rPr>
              <a:t>p=w</a:t>
            </a:r>
            <a:r>
              <a:rPr lang="en-US" b="1" baseline="-25000" smtClean="0">
                <a:solidFill>
                  <a:srgbClr val="0070C0"/>
                </a:solidFill>
              </a:rPr>
              <a:t>j </a:t>
            </a:r>
            <a:r>
              <a:rPr lang="en-US" smtClean="0"/>
              <a:t>such that:</a:t>
            </a:r>
          </a:p>
          <a:p>
            <a:endParaRPr lang="en-US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590800" y="4953000"/>
          <a:ext cx="3048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0480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Query-time processing</a:t>
            </a:r>
            <a:endParaRPr lang="en-US" dirty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70C0"/>
                </a:solidFill>
              </a:rPr>
              <a:t>D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smtClean="0"/>
              <a:t>: class term vectors consisting of all the terms appearing in the </a:t>
            </a:r>
            <a:r>
              <a:rPr lang="en-US" b="1" smtClean="0">
                <a:solidFill>
                  <a:srgbClr val="0070C0"/>
                </a:solidFill>
              </a:rPr>
              <a:t>k</a:t>
            </a:r>
            <a:r>
              <a:rPr lang="en-US" smtClean="0"/>
              <a:t> pre-selected categories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How can we compute </a:t>
            </a:r>
            <a:r>
              <a:rPr lang="en-US" b="1" smtClean="0">
                <a:solidFill>
                  <a:srgbClr val="0070C0"/>
                </a:solidFill>
              </a:rPr>
              <a:t>P(c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b="1" smtClean="0">
                <a:solidFill>
                  <a:srgbClr val="0070C0"/>
                </a:solidFill>
              </a:rPr>
              <a:t>)</a:t>
            </a:r>
            <a:r>
              <a:rPr lang="en-US" smtClean="0"/>
              <a:t>?</a:t>
            </a:r>
          </a:p>
          <a:p>
            <a:r>
              <a:rPr lang="en-US" smtClean="0"/>
              <a:t>How can we compute </a:t>
            </a:r>
            <a:r>
              <a:rPr lang="en-US" b="1" smtClean="0">
                <a:solidFill>
                  <a:srgbClr val="0070C0"/>
                </a:solidFill>
              </a:rPr>
              <a:t>Pr(q</a:t>
            </a:r>
            <a:r>
              <a:rPr lang="en-US" b="1" baseline="-25000" smtClean="0">
                <a:solidFill>
                  <a:srgbClr val="0070C0"/>
                </a:solidFill>
              </a:rPr>
              <a:t>i</a:t>
            </a:r>
            <a:r>
              <a:rPr lang="en-US" b="1" smtClean="0">
                <a:solidFill>
                  <a:srgbClr val="0070C0"/>
                </a:solidFill>
              </a:rPr>
              <a:t>|c</a:t>
            </a:r>
            <a:r>
              <a:rPr lang="en-US" b="1" baseline="-25000" smtClean="0">
                <a:solidFill>
                  <a:srgbClr val="0070C0"/>
                </a:solidFill>
              </a:rPr>
              <a:t>j</a:t>
            </a:r>
            <a:r>
              <a:rPr lang="en-US" b="1" smtClean="0">
                <a:solidFill>
                  <a:srgbClr val="0070C0"/>
                </a:solidFill>
              </a:rPr>
              <a:t>)</a:t>
            </a:r>
            <a:r>
              <a:rPr lang="en-US" smtClean="0"/>
              <a:t>?</a:t>
            </a:r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41475" y="3200400"/>
          <a:ext cx="66643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3009600" imgH="444240" progId="Equation.3">
                  <p:embed/>
                </p:oleObj>
              </mc:Choice>
              <mc:Fallback>
                <p:oleObj name="Equation" r:id="rId3" imgW="30096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3200400"/>
                        <a:ext cx="6664325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Comparing results of Link Analysis Ranking algorithms</a:t>
            </a:r>
          </a:p>
          <a:p>
            <a:endParaRPr lang="en-US" smtClean="0"/>
          </a:p>
          <a:p>
            <a:r>
              <a:rPr lang="en-US" smtClean="0"/>
              <a:t>Comparing and aggregating rankings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LAR vectors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How close are the LAR vectors </a:t>
            </a:r>
            <a:r>
              <a:rPr lang="en-US" smtClean="0">
                <a:solidFill>
                  <a:srgbClr val="3399FF"/>
                </a:solidFill>
              </a:rPr>
              <a:t>w</a:t>
            </a:r>
            <a:r>
              <a:rPr lang="en-US" baseline="-25000" smtClean="0">
                <a:solidFill>
                  <a:srgbClr val="3399FF"/>
                </a:solidFill>
              </a:rPr>
              <a:t>1</a:t>
            </a:r>
            <a:r>
              <a:rPr lang="en-US" smtClean="0">
                <a:solidFill>
                  <a:srgbClr val="3399FF"/>
                </a:solidFill>
              </a:rPr>
              <a:t>, w</a:t>
            </a:r>
            <a:r>
              <a:rPr lang="en-US" baseline="-25000" smtClean="0">
                <a:solidFill>
                  <a:srgbClr val="3399FF"/>
                </a:solidFill>
              </a:rPr>
              <a:t>2</a:t>
            </a:r>
            <a:r>
              <a:rPr lang="en-US" smtClean="0"/>
              <a:t>?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762375" y="2492375"/>
            <a:ext cx="312738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457700" y="24955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24538" y="24923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13088" y="24923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170488" y="25034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817688" y="2965450"/>
            <a:ext cx="476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 1   0.8  0.5  0.3   0  ]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817688" y="3541713"/>
            <a:ext cx="484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 1   0.7  0.6  0.8 ]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between LAR vectors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Geometric distance: how close are the </a:t>
            </a:r>
            <a:r>
              <a:rPr lang="en-US" smtClean="0">
                <a:solidFill>
                  <a:srgbClr val="FF3300"/>
                </a:solidFill>
              </a:rPr>
              <a:t>numerical weights</a:t>
            </a:r>
            <a:r>
              <a:rPr lang="en-US" smtClean="0"/>
              <a:t> of vectors </a:t>
            </a:r>
            <a:r>
              <a:rPr lang="en-US" smtClean="0">
                <a:solidFill>
                  <a:srgbClr val="3399FF"/>
                </a:solidFill>
              </a:rPr>
              <a:t>w</a:t>
            </a:r>
            <a:r>
              <a:rPr lang="en-US" baseline="-25000" smtClean="0">
                <a:solidFill>
                  <a:srgbClr val="3399FF"/>
                </a:solidFill>
              </a:rPr>
              <a:t>1</a:t>
            </a:r>
            <a:r>
              <a:rPr lang="en-US" smtClean="0">
                <a:solidFill>
                  <a:srgbClr val="3399FF"/>
                </a:solidFill>
              </a:rPr>
              <a:t>, w</a:t>
            </a:r>
            <a:r>
              <a:rPr lang="en-US" baseline="-25000" smtClean="0">
                <a:solidFill>
                  <a:srgbClr val="3399FF"/>
                </a:solidFill>
              </a:rPr>
              <a:t>2</a:t>
            </a:r>
            <a:r>
              <a:rPr lang="en-US" smtClean="0"/>
              <a:t>?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420813" y="3000375"/>
          <a:ext cx="50958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1866600" imgH="253800" progId="Equation.3">
                  <p:embed/>
                </p:oleObj>
              </mc:Choice>
              <mc:Fallback>
                <p:oleObj name="Equation" r:id="rId4" imgW="18666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3000375"/>
                        <a:ext cx="509587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40433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4835525" y="40957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62277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3257550" y="40925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5548313" y="41036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1962150" y="4565650"/>
            <a:ext cx="503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[ 1.0  0.8   0.5  0.3  0.0 ]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1962150" y="5141913"/>
            <a:ext cx="503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1.0   0.7  0.6  0.8 ]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857250" y="5718175"/>
            <a:ext cx="687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d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(w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,w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) =   0.1+0.2+0.2+0.3+0.8 = 1.6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  <p:bldP spid="443398" grpId="0" animBg="1"/>
      <p:bldP spid="443399" grpId="0" animBg="1"/>
      <p:bldP spid="443400" grpId="0" animBg="1"/>
      <p:bldP spid="443401" grpId="0" animBg="1"/>
      <p:bldP spid="443402" grpId="0"/>
      <p:bldP spid="443403" grpId="0"/>
      <p:bldP spid="4434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InDegree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Rank pages according to in-degree</a:t>
            </a:r>
          </a:p>
          <a:p>
            <a:pPr lvl="1"/>
            <a:r>
              <a:rPr lang="en-US" smtClean="0"/>
              <a:t>w</a:t>
            </a:r>
            <a:r>
              <a:rPr lang="en-US" baseline="-25000" smtClean="0"/>
              <a:t>i</a:t>
            </a:r>
            <a:r>
              <a:rPr lang="en-US" smtClean="0"/>
              <a:t> = |B(i)|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56325" y="3429000"/>
            <a:ext cx="25161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50913" y="3611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331913" y="5516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46513" y="56689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532313" y="39163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008313" y="30781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179513" y="44497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103313" y="4068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998913" y="61261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998913" y="58975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684713" y="42211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075113" y="6354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484313" y="6126163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1484313" y="58213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236913" y="3535363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170113" y="6049963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1789113" y="4144963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1331913" y="4754563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1789113" y="3763963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712913" y="4449763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 flipV="1">
            <a:off x="3770313" y="3535363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 flipV="1">
            <a:off x="3389313" y="4144963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V="1">
            <a:off x="4303713" y="4983163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 flipV="1">
            <a:off x="1789113" y="4678363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124075" y="6237288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643438" y="6165850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859338" y="501332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779838" y="292417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403350" y="32131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between LAR vectors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Rank distance: how close are the </a:t>
            </a:r>
            <a:r>
              <a:rPr lang="en-US" smtClean="0">
                <a:solidFill>
                  <a:srgbClr val="FF3300"/>
                </a:solidFill>
              </a:rPr>
              <a:t>ordinal</a:t>
            </a:r>
            <a:r>
              <a:rPr lang="en-US" smtClean="0"/>
              <a:t> </a:t>
            </a:r>
            <a:r>
              <a:rPr lang="en-US" smtClean="0">
                <a:solidFill>
                  <a:srgbClr val="FF3300"/>
                </a:solidFill>
              </a:rPr>
              <a:t>rankings</a:t>
            </a:r>
            <a:r>
              <a:rPr lang="en-US" smtClean="0"/>
              <a:t> induced by the vectors </a:t>
            </a:r>
            <a:r>
              <a:rPr lang="en-US" smtClean="0">
                <a:solidFill>
                  <a:srgbClr val="3399FF"/>
                </a:solidFill>
              </a:rPr>
              <a:t>w</a:t>
            </a:r>
            <a:r>
              <a:rPr lang="en-US" baseline="-25000" smtClean="0">
                <a:solidFill>
                  <a:srgbClr val="3399FF"/>
                </a:solidFill>
              </a:rPr>
              <a:t>1</a:t>
            </a:r>
            <a:r>
              <a:rPr lang="en-US" smtClean="0">
                <a:solidFill>
                  <a:srgbClr val="3399FF"/>
                </a:solidFill>
              </a:rPr>
              <a:t>, w</a:t>
            </a:r>
            <a:r>
              <a:rPr lang="en-US" baseline="-25000" smtClean="0">
                <a:solidFill>
                  <a:srgbClr val="3399FF"/>
                </a:solidFill>
              </a:rPr>
              <a:t>2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Kendal’s </a:t>
            </a:r>
            <a:r>
              <a:rPr lang="el-GR" smtClean="0">
                <a:cs typeface="Tahoma" pitchFamily="34" charset="0"/>
              </a:rPr>
              <a:t>τ</a:t>
            </a:r>
            <a:r>
              <a:rPr lang="en-US" smtClean="0">
                <a:cs typeface="Tahoma" pitchFamily="34" charset="0"/>
              </a:rPr>
              <a:t> distance</a:t>
            </a:r>
            <a:endParaRPr lang="el-GR" smtClean="0">
              <a:cs typeface="Tahoma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258888" y="3800475"/>
          <a:ext cx="65500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4" imgW="2958840" imgH="419040" progId="Equation.3">
                  <p:embed/>
                </p:oleObj>
              </mc:Choice>
              <mc:Fallback>
                <p:oleObj name="Equation" r:id="rId4" imgW="29588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00475"/>
                        <a:ext cx="655002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PageRank algorithm [BP98]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 smtClean="0">
                <a:solidFill>
                  <a:srgbClr val="009900"/>
                </a:solidFill>
              </a:rPr>
              <a:t>Good</a:t>
            </a:r>
            <a:r>
              <a:rPr lang="en-US" sz="2400" smtClean="0"/>
              <a:t> authorities should be pointed by </a:t>
            </a:r>
            <a:r>
              <a:rPr lang="en-US" sz="2400" smtClean="0">
                <a:solidFill>
                  <a:srgbClr val="009900"/>
                </a:solidFill>
              </a:rPr>
              <a:t>good</a:t>
            </a:r>
            <a:r>
              <a:rPr lang="en-US" sz="2400" smtClean="0"/>
              <a:t> authorities</a:t>
            </a:r>
          </a:p>
          <a:p>
            <a:r>
              <a:rPr lang="en-US" sz="2400" smtClean="0"/>
              <a:t>Random walk on the web graph</a:t>
            </a:r>
          </a:p>
          <a:p>
            <a:pPr lvl="1"/>
            <a:r>
              <a:rPr lang="en-US" sz="2000" smtClean="0"/>
              <a:t>pick a page at random</a:t>
            </a:r>
          </a:p>
          <a:p>
            <a:pPr lvl="1"/>
            <a:r>
              <a:rPr lang="en-US" sz="2000" smtClean="0">
                <a:cs typeface="Times New Roman" pitchFamily="18" charset="0"/>
              </a:rPr>
              <a:t>with probability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 smtClean="0"/>
              <a:t>with probability </a:t>
            </a:r>
            <a:r>
              <a:rPr lang="el-GR" sz="2000" smtClean="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 smtClean="0"/>
              <a:t> </a:t>
            </a:r>
            <a:r>
              <a:rPr lang="en-US" sz="2000" smtClean="0">
                <a:cs typeface="Times New Roman" pitchFamily="18" charset="0"/>
              </a:rPr>
              <a:t>follow a random outgoing link</a:t>
            </a:r>
          </a:p>
          <a:p>
            <a:r>
              <a:rPr lang="en-US" sz="2400" smtClean="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 smtClean="0">
                <a:cs typeface="Times New Roman" pitchFamily="18" charset="0"/>
              </a:rPr>
              <a:t> </a:t>
            </a:r>
            <a:endParaRPr lang="el-GR" sz="2400" smtClean="0">
              <a:cs typeface="Times New Roman" pitchFamily="18" charset="0"/>
            </a:endParaRPr>
          </a:p>
          <a:p>
            <a:pPr lvl="1"/>
            <a:endParaRPr lang="en-US" sz="2000" smtClean="0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6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31913" y="5516563"/>
          <a:ext cx="34559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930320" imgH="444240" progId="Equation.3">
                  <p:embed/>
                </p:oleObj>
              </mc:Choice>
              <mc:Fallback>
                <p:oleObj name="Equation" r:id="rId4" imgW="19303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516563"/>
                        <a:ext cx="3455987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chains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Markov chain describes a discrete time stochastic process over a set of states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according to a 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66FF"/>
                </a:solidFill>
              </a:rPr>
              <a:t>P</a:t>
            </a:r>
            <a:r>
              <a:rPr lang="en-US" sz="2000" baseline="-25000" smtClean="0">
                <a:solidFill>
                  <a:srgbClr val="0066FF"/>
                </a:solidFill>
              </a:rPr>
              <a:t>ij</a:t>
            </a:r>
            <a:r>
              <a:rPr lang="en-US" sz="2000" smtClean="0"/>
              <a:t> = probability of moving to state </a:t>
            </a:r>
            <a:r>
              <a:rPr lang="en-US" sz="2000" smtClean="0">
                <a:solidFill>
                  <a:srgbClr val="0066FF"/>
                </a:solidFill>
              </a:rPr>
              <a:t>j</a:t>
            </a:r>
            <a:r>
              <a:rPr lang="en-US" sz="2000" smtClean="0"/>
              <a:t> when at state </a:t>
            </a:r>
            <a:r>
              <a:rPr lang="en-US" sz="2000" smtClean="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solidFill>
                  <a:srgbClr val="0066FF"/>
                </a:solidFill>
              </a:rPr>
              <a:t>∑</a:t>
            </a:r>
            <a:r>
              <a:rPr lang="en-US" sz="1800" baseline="-25000" smtClean="0">
                <a:solidFill>
                  <a:srgbClr val="0066FF"/>
                </a:solidFill>
              </a:rPr>
              <a:t>j</a:t>
            </a:r>
            <a:r>
              <a:rPr lang="en-US" sz="1800" smtClean="0">
                <a:solidFill>
                  <a:srgbClr val="0066FF"/>
                </a:solidFill>
              </a:rPr>
              <a:t>P</a:t>
            </a:r>
            <a:r>
              <a:rPr lang="en-US" sz="1800" baseline="-25000" smtClean="0">
                <a:solidFill>
                  <a:srgbClr val="0066FF"/>
                </a:solidFill>
              </a:rPr>
              <a:t>ij</a:t>
            </a:r>
            <a:r>
              <a:rPr lang="en-US" sz="1800" smtClean="0">
                <a:solidFill>
                  <a:srgbClr val="0066FF"/>
                </a:solidFill>
              </a:rPr>
              <a:t> = 1</a:t>
            </a:r>
            <a:r>
              <a:rPr lang="en-US" sz="1800" smtClean="0"/>
              <a:t> (</a:t>
            </a:r>
            <a:r>
              <a:rPr lang="en-US" sz="1800" smtClean="0">
                <a:solidFill>
                  <a:srgbClr val="FF6600"/>
                </a:solidFill>
              </a:rPr>
              <a:t>stochastic matrix</a:t>
            </a:r>
            <a:r>
              <a:rPr lang="en-US" sz="1800" smtClean="0"/>
              <a:t>)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6600"/>
                </a:solidFill>
              </a:rPr>
              <a:t>Memorylessness property</a:t>
            </a:r>
            <a:r>
              <a:rPr lang="en-US" sz="2400" smtClean="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higher order MCs are also possible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S = {s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1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…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P = {P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ij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walks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Random walks on graphs correspond to Markov Chains</a:t>
            </a:r>
          </a:p>
          <a:p>
            <a:pPr lvl="1"/>
            <a:r>
              <a:rPr lang="en-US" smtClean="0"/>
              <a:t>The set of states </a:t>
            </a:r>
            <a:r>
              <a:rPr lang="en-US" smtClean="0">
                <a:solidFill>
                  <a:srgbClr val="0066FF"/>
                </a:solidFill>
              </a:rPr>
              <a:t>S</a:t>
            </a:r>
            <a:r>
              <a:rPr lang="en-US" smtClean="0"/>
              <a:t> is the set of nodes of the graph </a:t>
            </a:r>
            <a:r>
              <a:rPr lang="en-US" smtClean="0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9900"/>
                </a:solidFill>
              </a:rPr>
              <a:t>transition probability matrix</a:t>
            </a:r>
            <a:r>
              <a:rPr lang="en-US" smtClean="0"/>
              <a:t> is the probability that we follow an edge from one node to another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4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8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9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59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60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61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62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75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1409400" imgH="1143000" progId="Equation.3">
                  <p:embed/>
                </p:oleObj>
              </mc:Choice>
              <mc:Fallback>
                <p:oleObj name="Equation" r:id="rId6" imgW="140940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863725"/>
                        <a:ext cx="26622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probability vector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vector </a:t>
            </a:r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smtClean="0">
                <a:solidFill>
                  <a:srgbClr val="0066FF"/>
                </a:solidFill>
              </a:rPr>
              <a:t> = (q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1</a:t>
            </a:r>
            <a:r>
              <a:rPr lang="en-US" smtClean="0">
                <a:solidFill>
                  <a:srgbClr val="0066FF"/>
                </a:solidFill>
              </a:rPr>
              <a:t>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2</a:t>
            </a:r>
            <a:r>
              <a:rPr lang="en-US" smtClean="0">
                <a:solidFill>
                  <a:srgbClr val="0066FF"/>
                </a:solidFill>
              </a:rPr>
              <a:t>, … 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n</a:t>
            </a:r>
            <a:r>
              <a:rPr lang="en-US" smtClean="0">
                <a:solidFill>
                  <a:srgbClr val="0066FF"/>
                </a:solidFill>
              </a:rPr>
              <a:t>)</a:t>
            </a:r>
            <a:r>
              <a:rPr lang="en-US" smtClean="0"/>
              <a:t> that stores the probability of being at state </a:t>
            </a:r>
            <a:r>
              <a:rPr lang="en-US" smtClean="0">
                <a:solidFill>
                  <a:srgbClr val="0066FF"/>
                </a:solidFill>
              </a:rPr>
              <a:t>i</a:t>
            </a:r>
            <a:r>
              <a:rPr lang="en-US" smtClean="0"/>
              <a:t> at time </a:t>
            </a:r>
            <a:r>
              <a:rPr lang="en-US" smtClean="0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0</a:t>
            </a:r>
            <a:r>
              <a:rPr lang="en-US" baseline="-25000" smtClean="0">
                <a:solidFill>
                  <a:srgbClr val="0066FF"/>
                </a:solidFill>
              </a:rPr>
              <a:t>i</a:t>
            </a:r>
            <a:r>
              <a:rPr lang="en-US" b="1" baseline="30000" smtClean="0"/>
              <a:t> = </a:t>
            </a:r>
            <a:r>
              <a:rPr lang="en-US" smtClean="0"/>
              <a:t>the probability of starting from state i</a:t>
            </a:r>
            <a:endParaRPr lang="en-US" b="1" smtClean="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038475" y="3673475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>
                <a:solidFill>
                  <a:srgbClr val="0066FF"/>
                </a:solidFill>
                <a:latin typeface="Calibri" pitchFamily="34" charset="0"/>
              </a:rPr>
              <a:t> = q</a:t>
            </a:r>
            <a:r>
              <a:rPr lang="en-US" sz="3200" baseline="30000">
                <a:solidFill>
                  <a:srgbClr val="0066FF"/>
                </a:solidFill>
                <a:latin typeface="Calibri" pitchFamily="34" charset="0"/>
              </a:rPr>
              <a:t>t-1</a:t>
            </a:r>
            <a:r>
              <a:rPr lang="en-US" sz="3200">
                <a:solidFill>
                  <a:srgbClr val="0066FF"/>
                </a:solidFill>
                <a:latin typeface="Calibri" pitchFamily="34" charset="0"/>
              </a:rPr>
              <a:t> 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3087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8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9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90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91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989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078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079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080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081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082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=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baseline="-25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+ 1/2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83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3300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 = 1/2 </a:t>
            </a:r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33CC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baseline="-25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+ 1/3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084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33CC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= 1/2 </a:t>
            </a:r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+ 1/3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085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>
                <a:latin typeface="Calibri" pitchFamily="34" charset="0"/>
              </a:rPr>
              <a:t> =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86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3300"/>
                </a:solidFill>
                <a:latin typeface="Calibri" pitchFamily="34" charset="0"/>
              </a:rPr>
              <a:t>2 </a:t>
            </a:r>
            <a:endParaRPr lang="en-US" sz="2000" baseline="-25000">
              <a:solidFill>
                <a:srgbClr val="FF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1414</Words>
  <Application>Microsoft Macintosh PowerPoint</Application>
  <PresentationFormat>On-screen Show (4:3)</PresentationFormat>
  <Paragraphs>231</Paragraphs>
  <Slides>30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More on Rankings</vt:lpstr>
      <vt:lpstr>Query-independent LAR</vt:lpstr>
      <vt:lpstr>InDegree algorithm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Effects of random jump</vt:lpstr>
      <vt:lpstr>A PageRank algorithm</vt:lpstr>
      <vt:lpstr>Random walks on undirected graphs</vt:lpstr>
      <vt:lpstr>Research on PageRank</vt:lpstr>
      <vt:lpstr>Topic-sensitive pagerank</vt:lpstr>
      <vt:lpstr>Topic-sensitive PageRank</vt:lpstr>
      <vt:lpstr>Topic-sensitive PageRank</vt:lpstr>
      <vt:lpstr>Personalization vector</vt:lpstr>
      <vt:lpstr>Topic-sensitive PageRank: Overall approach</vt:lpstr>
      <vt:lpstr>Topic-sensitive PageRank: Preprocessing</vt:lpstr>
      <vt:lpstr>Topic-sensitive PageRank: Query-time processing</vt:lpstr>
      <vt:lpstr>PowerPoint Presentation</vt:lpstr>
      <vt:lpstr>Comparing LAR vectors</vt:lpstr>
      <vt:lpstr>Distance between LAR vectors</vt:lpstr>
      <vt:lpstr>Distance between LAR vectors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Virgil Pavlu</cp:lastModifiedBy>
  <cp:revision>58</cp:revision>
  <dcterms:created xsi:type="dcterms:W3CDTF">2009-08-26T01:31:52Z</dcterms:created>
  <dcterms:modified xsi:type="dcterms:W3CDTF">2015-06-30T21:09:11Z</dcterms:modified>
</cp:coreProperties>
</file>