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3650" r:id="rId2"/>
  </p:sldMasterIdLst>
  <p:notesMasterIdLst>
    <p:notesMasterId r:id="rId31"/>
  </p:notesMasterIdLst>
  <p:handoutMasterIdLst>
    <p:handoutMasterId r:id="rId32"/>
  </p:handoutMasterIdLst>
  <p:sldIdLst>
    <p:sldId id="256" r:id="rId3"/>
    <p:sldId id="374" r:id="rId4"/>
    <p:sldId id="1114" r:id="rId5"/>
    <p:sldId id="1115" r:id="rId6"/>
    <p:sldId id="1116" r:id="rId7"/>
    <p:sldId id="1117" r:id="rId8"/>
    <p:sldId id="1118" r:id="rId9"/>
    <p:sldId id="1119" r:id="rId10"/>
    <p:sldId id="1120" r:id="rId11"/>
    <p:sldId id="1121" r:id="rId12"/>
    <p:sldId id="1124" r:id="rId13"/>
    <p:sldId id="1123" r:id="rId14"/>
    <p:sldId id="1125" r:id="rId15"/>
    <p:sldId id="1126" r:id="rId16"/>
    <p:sldId id="1127" r:id="rId17"/>
    <p:sldId id="1128" r:id="rId18"/>
    <p:sldId id="1129" r:id="rId19"/>
    <p:sldId id="1131" r:id="rId20"/>
    <p:sldId id="1132" r:id="rId21"/>
    <p:sldId id="1133" r:id="rId22"/>
    <p:sldId id="1134" r:id="rId23"/>
    <p:sldId id="1135" r:id="rId24"/>
    <p:sldId id="1136" r:id="rId25"/>
    <p:sldId id="1137" r:id="rId26"/>
    <p:sldId id="1138" r:id="rId27"/>
    <p:sldId id="1139" r:id="rId28"/>
    <p:sldId id="1140" r:id="rId29"/>
    <p:sldId id="1141" r:id="rId30"/>
  </p:sldIdLst>
  <p:sldSz cx="9144000" cy="6858000" type="screen4x3"/>
  <p:notesSz cx="7315200" cy="96012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Lucida Sans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336699"/>
    <a:srgbClr val="BDD3E9"/>
    <a:srgbClr val="2A704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8696" autoAdjust="0"/>
    <p:restoredTop sz="86335" autoAdjust="0"/>
  </p:normalViewPr>
  <p:slideViewPr>
    <p:cSldViewPr>
      <p:cViewPr>
        <p:scale>
          <a:sx n="53" d="100"/>
          <a:sy n="53" d="100"/>
        </p:scale>
        <p:origin x="-336" y="3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96"/>
    </p:cViewPr>
  </p:sorterViewPr>
  <p:notesViewPr>
    <p:cSldViewPr>
      <p:cViewPr varScale="1">
        <p:scale>
          <a:sx n="35" d="100"/>
          <a:sy n="35" d="100"/>
        </p:scale>
        <p:origin x="-1578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FAC8717C-415A-44F2-932B-9470F257B40D}" type="datetimeFigureOut">
              <a:rPr lang="de-DE"/>
              <a:pPr>
                <a:defRPr/>
              </a:pPr>
              <a:t>19.09.2010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defRPr sz="1200">
                <a:cs typeface="+mn-cs"/>
              </a:defRPr>
            </a:lvl1pPr>
          </a:lstStyle>
          <a:p>
            <a:pPr>
              <a:defRPr/>
            </a:pPr>
            <a:fld id="{436286E6-33A4-43B5-AF89-26A9B7F2651B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0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88776" name="Rectangle 7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57300" y="720725"/>
            <a:ext cx="4794250" cy="3594100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4" name="Rectangle 8"/>
          <p:cNvSpPr>
            <a:spLocks noGrp="1" noChangeArrowheads="1"/>
          </p:cNvSpPr>
          <p:nvPr>
            <p:ph type="body"/>
          </p:nvPr>
        </p:nvSpPr>
        <p:spPr bwMode="auto">
          <a:xfrm>
            <a:off x="974725" y="4560888"/>
            <a:ext cx="5359400" cy="4313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noProof="0" smtClean="0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ldNum"/>
          </p:nvPr>
        </p:nvSpPr>
        <p:spPr bwMode="auto">
          <a:xfrm>
            <a:off x="4144963" y="9120188"/>
            <a:ext cx="3163887" cy="4730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400" tIns="47520" rIns="95400" bIns="47520" numCol="1" anchor="b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655445CD-BE69-4A95-B1A9-CC7D8B1B0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F1E893B-7686-47E7-8BAA-792CEA63E874}" type="slidenum">
              <a:rPr lang="en-US" smtClean="0">
                <a:ea typeface="ＭＳ Ｐゴシック" charset="-128"/>
              </a:rPr>
              <a:pPr/>
              <a:t>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897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89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23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24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28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5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6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7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8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9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10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842" name="Rectangle 10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7877EAF2-EF67-4E70-95E3-8FCEFB74D208}" type="slidenum">
              <a:rPr lang="en-US" smtClean="0">
                <a:ea typeface="ＭＳ Ｐゴシック" charset="-128"/>
              </a:rPr>
              <a:pPr/>
              <a:t>11</a:t>
            </a:fld>
            <a:endParaRPr lang="en-US" smtClean="0">
              <a:ea typeface="ＭＳ Ｐゴシック" charset="-128"/>
            </a:endParaRPr>
          </a:p>
        </p:txBody>
      </p:sp>
      <p:sp>
        <p:nvSpPr>
          <p:cNvPr id="2918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20725"/>
            <a:ext cx="4800600" cy="3600450"/>
          </a:xfrm>
          <a:solidFill>
            <a:srgbClr val="FFFFFF"/>
          </a:solidFill>
          <a:ln/>
        </p:spPr>
      </p:sp>
      <p:sp>
        <p:nvSpPr>
          <p:cNvPr id="2918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0988" cy="4316412"/>
          </a:xfrm>
          <a:noFill/>
          <a:ln/>
        </p:spPr>
        <p:txBody>
          <a:bodyPr wrap="none" anchor="ctr"/>
          <a:lstStyle/>
          <a:p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CAE97-3771-4726-814A-CD4EFAC6E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2D2A3E-5829-4B0E-86B4-3D25787A35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79310C-0555-4469-BB14-3863653CE5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23EAC6-B8A6-4729-9D15-CF6953B4D4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63340-DC82-45FA-A377-A7AB4170F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3DC507-14BC-4563-BC2B-526CB70EC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C6212D-7737-4098-AF0E-481200E4A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F8727-6850-4BD8-A734-C0D1C556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1DFBC-2454-451B-9C42-04D7F72438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BF2C0F-05D6-4882-A325-BE39460278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36A624-A21F-4536-94D3-C1AEDDF981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0D11A-C856-44AB-8D90-524D000C35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EFD112-2322-4E3C-9DD3-0E36B4B34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A5F79C-A3E0-437E-9228-F93ACDA809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4638" y="104775"/>
            <a:ext cx="2055812" cy="63658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4775"/>
            <a:ext cx="6015038" cy="6365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26C3-184D-4A6F-A3A7-0B42231C3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775"/>
            <a:ext cx="8223250" cy="13065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/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D0DBE6-CC6A-4EC5-BBD5-8C98EA0601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446D9-4E3C-4CB5-929D-9B7018680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5425" cy="4870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90169-975A-4741-9512-CA00BB135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5BA515-3B86-4138-911F-F61F038E76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6CD7DB-B0EA-4876-AA57-FC360175E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197FBB-C416-4B51-9ADA-F9A87D712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DA4636-CB2F-4EA6-97A4-4CD154BB5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4BA040-71E0-4161-9A5F-B74854AB11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3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1050925" y="1981200"/>
            <a:ext cx="3078163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3600">
                <a:solidFill>
                  <a:srgbClr val="FBFCFF"/>
                </a:solidFill>
                <a:latin typeface="Calibri" charset="0"/>
                <a:ea typeface="+mn-ea"/>
                <a:cs typeface="Arial Unicode MS" charset="0"/>
              </a:rPr>
              <a:t>Introduction to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rgbClr val="139CB7"/>
          </a:solidFill>
          <a:ln w="9360">
            <a:solidFill>
              <a:srgbClr val="406E84"/>
            </a:solidFill>
            <a:miter lim="800000"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6988" y="2590800"/>
            <a:ext cx="7256462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4800" b="1">
                <a:solidFill>
                  <a:srgbClr val="139CB7"/>
                </a:solidFill>
                <a:latin typeface="Calibri" charset="0"/>
                <a:ea typeface="+mn-ea"/>
                <a:cs typeface="Arial Unicode MS" charset="0"/>
              </a:rPr>
              <a:t>Information Retrieval</a:t>
            </a:r>
          </a:p>
        </p:txBody>
      </p:sp>
      <p:sp>
        <p:nvSpPr>
          <p:cNvPr id="77832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7833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437085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DB3EC566-48E6-4552-87D6-CB322A8F1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0" y="0"/>
            <a:ext cx="37338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 i="1">
                <a:solidFill>
                  <a:srgbClr val="FFFFFF"/>
                </a:solidFill>
                <a:latin typeface="Calibri" charset="0"/>
                <a:cs typeface="Arial Unicode MS" charset="0"/>
              </a:rPr>
              <a:t>Introduction to Information Retrieval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733800" y="0"/>
            <a:ext cx="3886200" cy="274638"/>
          </a:xfrm>
          <a:prstGeom prst="rect">
            <a:avLst/>
          </a:prstGeom>
          <a:solidFill>
            <a:srgbClr val="0E4851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7620000" y="0"/>
            <a:ext cx="1524000" cy="274638"/>
          </a:xfrm>
          <a:prstGeom prst="rect">
            <a:avLst/>
          </a:prstGeom>
          <a:solidFill>
            <a:srgbClr val="139CB7"/>
          </a:solidFill>
          <a:ln w="9525">
            <a:noFill/>
            <a:round/>
            <a:headEnd/>
            <a:tailEnd/>
          </a:ln>
          <a:effectLst>
            <a:outerShdw dist="23040" dir="5400000" algn="ctr" rotWithShape="0">
              <a:srgbClr val="808080">
                <a:alpha val="35036"/>
              </a:srgbClr>
            </a:outerShdw>
          </a:effectLst>
        </p:spPr>
        <p:txBody>
          <a:bodyPr lIns="90000" tIns="46800" rIns="90000" bIns="46800" anchor="ctr"/>
          <a:lstStyle/>
          <a:p>
            <a:pPr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600">
                <a:solidFill>
                  <a:srgbClr val="FFFFFF"/>
                </a:solidFill>
                <a:latin typeface="Calibri" charset="0"/>
                <a:cs typeface="Arial Unicode MS" charset="0"/>
              </a:rPr>
              <a:t> </a:t>
            </a:r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228600" y="1447800"/>
            <a:ext cx="8686800" cy="1588"/>
          </a:xfrm>
          <a:prstGeom prst="line">
            <a:avLst/>
          </a:prstGeom>
          <a:noFill/>
          <a:ln w="38160">
            <a:solidFill>
              <a:srgbClr val="139CB7"/>
            </a:solidFill>
            <a:miter lim="800000"/>
            <a:headEnd/>
            <a:tailEnd/>
          </a:ln>
          <a:effectLst>
            <a:outerShdw dist="20160" dir="5400000" algn="ctr" rotWithShape="0">
              <a:srgbClr val="808080">
                <a:alpha val="38034"/>
              </a:srgbClr>
            </a:outerShdw>
          </a:effec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7885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04775"/>
            <a:ext cx="8223250" cy="1306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78855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3250" cy="48704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2" name="Text Box 7"/>
          <p:cNvSpPr txBox="1">
            <a:spLocks noChangeArrowheads="1"/>
          </p:cNvSpPr>
          <p:nvPr/>
        </p:nvSpPr>
        <p:spPr bwMode="auto">
          <a:xfrm>
            <a:off x="457200" y="6369050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124200" y="636905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de-DE">
              <a:ea typeface="+mn-ea"/>
              <a:cs typeface="Arial Unicode MS" charset="0"/>
            </a:endParaRPr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456363"/>
            <a:ext cx="2127250" cy="2746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Tx/>
              <a:buSzPct val="100000"/>
              <a:buFontTx/>
              <a:buNone/>
              <a:tabLst>
                <a:tab pos="723900" algn="l"/>
                <a:tab pos="1447800" algn="l"/>
              </a:tabLst>
              <a:defRPr sz="1200">
                <a:solidFill>
                  <a:srgbClr val="898989"/>
                </a:solidFill>
                <a:latin typeface="+mn-lt"/>
                <a:ea typeface="+mn-ea"/>
                <a:cs typeface="Arial Unicode MS" charset="0"/>
              </a:defRPr>
            </a:lvl1pPr>
          </a:lstStyle>
          <a:p>
            <a:pPr>
              <a:defRPr/>
            </a:pPr>
            <a:fld id="{F1FB7D08-67DA-430D-B31F-1498AA061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hf hdr="0" ftr="0" dt="0"/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000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–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/>
          <p:cNvSpPr txBox="1">
            <a:spLocks noChangeArrowheads="1"/>
          </p:cNvSpPr>
          <p:nvPr/>
        </p:nvSpPr>
        <p:spPr bwMode="auto">
          <a:xfrm>
            <a:off x="1066800" y="3886200"/>
            <a:ext cx="7010400" cy="2362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2800" dirty="0">
              <a:solidFill>
                <a:srgbClr val="437085"/>
              </a:solidFill>
              <a:latin typeface="Calibri" charset="0"/>
              <a:cs typeface="Times New Roman" pitchFamily="16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Hinrich</a:t>
            </a:r>
            <a:r>
              <a:rPr lang="en-US" sz="2800" dirty="0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 </a:t>
            </a: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Schütze</a:t>
            </a:r>
            <a:r>
              <a:rPr lang="en-US" sz="2800" dirty="0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 and Christina </a:t>
            </a:r>
            <a:r>
              <a:rPr lang="en-US" sz="2800" dirty="0" err="1">
                <a:solidFill>
                  <a:srgbClr val="437085"/>
                </a:solidFill>
                <a:latin typeface="Calibri" charset="0"/>
                <a:cs typeface="Times New Roman" pitchFamily="16" charset="0"/>
              </a:rPr>
              <a:t>Lioma</a:t>
            </a:r>
            <a:endParaRPr lang="en-US" sz="2800" dirty="0">
              <a:solidFill>
                <a:srgbClr val="437085"/>
              </a:solidFill>
              <a:latin typeface="Calibri" charset="0"/>
              <a:cs typeface="Times New Roman" pitchFamily="16" charset="0"/>
            </a:endParaRPr>
          </a:p>
          <a:p>
            <a:pPr algn="ctr">
              <a:spcBef>
                <a:spcPts val="700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2800" dirty="0">
                <a:solidFill>
                  <a:srgbClr val="437085"/>
                </a:solidFill>
                <a:latin typeface="Calibri" charset="0"/>
              </a:rPr>
              <a:t>Lecture </a:t>
            </a:r>
            <a:r>
              <a:rPr lang="en-US" sz="2800" dirty="0" smtClean="0">
                <a:solidFill>
                  <a:srgbClr val="437085"/>
                </a:solidFill>
                <a:latin typeface="Calibri" charset="0"/>
              </a:rPr>
              <a:t>18: Latent Semantic Indexing</a:t>
            </a:r>
            <a:endParaRPr lang="en-US" sz="2800" dirty="0">
              <a:solidFill>
                <a:srgbClr val="437085"/>
              </a:solidFill>
              <a:latin typeface="Calibri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B4197FBB-C416-4B51-9ADA-F9A87D712B8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-214346" y="12700"/>
            <a:ext cx="93583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Example of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 :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All four matrices</a:t>
            </a:r>
            <a:endParaRPr lang="de-DE" sz="34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9" name="Picture 8" descr="181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500174"/>
            <a:ext cx="4138078" cy="522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LSI: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Summary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857364"/>
            <a:ext cx="8286808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We’ve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decomposed the term-document matrix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into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product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three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matrices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term matrix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U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– consists of one (row) vector for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each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document matrix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– consists of one (column)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vector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each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singular value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matrix </a:t>
            </a:r>
            <a:r>
              <a:rPr lang="el-GR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– diagonal matrix with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singular values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reflecting importance of each dimension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Next: Why are we doing this?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203474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Latent semantic indexing 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 </a:t>
            </a: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Dimensionality reduction</a:t>
            </a:r>
            <a:endParaRPr lang="en-US" sz="3000" dirty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LSI in information </a:t>
            </a: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retrieval</a:t>
            </a: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How we use the SVD in LSI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714488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Key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property: Each singular value tells us how important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its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dimension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By setting less important dimensions to zero, we keep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the important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information, but get rid of the “details”.</a:t>
            </a:r>
          </a:p>
          <a:p>
            <a:pPr lvl="1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These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details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may</a:t>
            </a:r>
            <a:endParaRPr lang="de-DE" sz="2200" dirty="0" smtClean="0">
              <a:solidFill>
                <a:schemeClr val="tx1"/>
              </a:solidFill>
              <a:latin typeface="+mj-lt"/>
            </a:endParaRPr>
          </a:p>
          <a:p>
            <a:pPr lvl="2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be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noise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– in that case, reduced LSI is a better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representation because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it is less noisy</a:t>
            </a:r>
          </a:p>
          <a:p>
            <a:pPr lvl="2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make things dissimilar that should be similar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– again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reduced LSI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is a better representation because it represents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similarity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better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Analogy for “fewer details is better”</a:t>
            </a:r>
          </a:p>
          <a:p>
            <a:pPr lvl="2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Image of a bright red flower</a:t>
            </a:r>
          </a:p>
          <a:p>
            <a:pPr lvl="2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Image of a black and white flower</a:t>
            </a:r>
          </a:p>
          <a:p>
            <a:pPr lvl="2">
              <a:spcBef>
                <a:spcPts val="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Omitting color makes is easier to see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similarity</a:t>
            </a:r>
            <a:endParaRPr lang="en-US" sz="22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Reducing the dimensionality to 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2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5929322" y="1571612"/>
            <a:ext cx="3071834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Actually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only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zero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out</a:t>
            </a: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singular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values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smtClean="0">
                <a:solidFill>
                  <a:schemeClr val="tx1"/>
                </a:solidFill>
                <a:latin typeface="+mj-lt"/>
              </a:rPr>
              <a:t>in </a:t>
            </a:r>
            <a:r>
              <a:rPr lang="el-GR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has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effect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setting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corresponding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dimensions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in</a:t>
            </a:r>
          </a:p>
          <a:p>
            <a:pPr lvl="1"/>
            <a:r>
              <a:rPr lang="de-DE" i="1" dirty="0" smtClean="0">
                <a:solidFill>
                  <a:schemeClr val="tx1"/>
                </a:solidFill>
                <a:latin typeface="+mj-lt"/>
              </a:rPr>
              <a:t>U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V </a:t>
            </a:r>
            <a:r>
              <a:rPr lang="de-DE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de-DE" baseline="300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zero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when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computing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dirty="0" err="1" smtClean="0">
                <a:solidFill>
                  <a:schemeClr val="tx1"/>
                </a:solidFill>
                <a:latin typeface="+mj-lt"/>
              </a:rPr>
              <a:t>product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/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V </a:t>
            </a:r>
            <a:r>
              <a:rPr lang="de-DE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/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pic>
        <p:nvPicPr>
          <p:cNvPr id="8" name="Picture 7" descr="1814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3" y="1500174"/>
            <a:ext cx="5165101" cy="4932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Reducing the dimensionality to 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2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pic>
        <p:nvPicPr>
          <p:cNvPr id="9" name="Picture 8" descr="181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1531148"/>
            <a:ext cx="4215438" cy="518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n-US" sz="3600" dirty="0" smtClean="0">
                <a:solidFill>
                  <a:schemeClr val="tx1"/>
                </a:solidFill>
                <a:latin typeface="+mj-lt"/>
              </a:rPr>
              <a:t>Recall unreduced decomposition 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=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6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6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endParaRPr lang="en-US" sz="36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pic>
        <p:nvPicPr>
          <p:cNvPr id="7" name="Picture 6" descr="181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80" y="1500174"/>
            <a:ext cx="4149238" cy="522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s-ES" sz="3400" dirty="0" smtClean="0">
                <a:solidFill>
                  <a:schemeClr val="tx1"/>
                </a:solidFill>
                <a:latin typeface="+mj-lt"/>
              </a:rPr>
              <a:t>Original </a:t>
            </a:r>
            <a:r>
              <a:rPr lang="es-ES" sz="3400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es-ES" sz="3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400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s-ES" sz="3400" dirty="0" smtClean="0">
                <a:solidFill>
                  <a:schemeClr val="tx1"/>
                </a:solidFill>
                <a:latin typeface="+mj-lt"/>
              </a:rPr>
              <a:t> vs. </a:t>
            </a:r>
            <a:r>
              <a:rPr lang="es-ES" sz="3400" dirty="0" err="1" smtClean="0">
                <a:solidFill>
                  <a:schemeClr val="tx1"/>
                </a:solidFill>
                <a:latin typeface="+mj-lt"/>
              </a:rPr>
              <a:t>reduced</a:t>
            </a:r>
            <a:r>
              <a:rPr lang="es-ES" sz="3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400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s-ES" sz="3400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s-ES" sz="3400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es-E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s-ES" sz="3400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s-E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s-E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endParaRPr lang="es-ES" sz="34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6286512" y="1571612"/>
            <a:ext cx="3071834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We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can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view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two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-dimensional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representation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We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have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performed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</a:t>
            </a:r>
          </a:p>
          <a:p>
            <a:r>
              <a:rPr lang="de-DE" dirty="0" err="1" smtClean="0">
                <a:solidFill>
                  <a:srgbClr val="0070C0"/>
                </a:solidFill>
                <a:latin typeface="+mj-lt"/>
              </a:rPr>
              <a:t>dimensionality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r>
              <a:rPr lang="de-DE" dirty="0" err="1" smtClean="0">
                <a:solidFill>
                  <a:srgbClr val="0070C0"/>
                </a:solidFill>
                <a:latin typeface="+mj-lt"/>
              </a:rPr>
              <a:t>reduction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two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dimensions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pic>
        <p:nvPicPr>
          <p:cNvPr id="9" name="Picture 8" descr="18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1643050"/>
            <a:ext cx="5622435" cy="35719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reduced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“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better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”</a:t>
            </a:r>
            <a:endParaRPr lang="es-ES" sz="36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pic>
        <p:nvPicPr>
          <p:cNvPr id="9" name="Picture 8" descr="18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1643050"/>
            <a:ext cx="5622435" cy="3571900"/>
          </a:xfrm>
          <a:prstGeom prst="rect">
            <a:avLst/>
          </a:prstGeo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072166" y="1571612"/>
            <a:ext cx="3071834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Similarity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d2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d3 in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original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space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: 0.</a:t>
            </a:r>
          </a:p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Similarity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d2 und d3 in the reduced space: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0.52 * 0.28 + 0.36 * 0.16 + 0.72 * 0.36 + 0.12 * 0.20 + - 0.39 * - 0.08 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≈ 0.52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19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reduced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“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better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”</a:t>
            </a:r>
            <a:endParaRPr lang="es-ES" sz="36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pic>
        <p:nvPicPr>
          <p:cNvPr id="9" name="Picture 8" descr="18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1643050"/>
            <a:ext cx="5622435" cy="3571900"/>
          </a:xfrm>
          <a:prstGeom prst="rect">
            <a:avLst/>
          </a:prstGeom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6072198" y="1571612"/>
            <a:ext cx="3071834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“boat” and “ship” are semantically similar. The “reduced” similarity measure reflects this.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What property of the SVD reduction is responsible for improved similarity?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203474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 Latent semantic indexing 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 Dimensionality reduction</a:t>
            </a:r>
            <a:endParaRPr lang="en-US" sz="3000" dirty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LSI in information retrieval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20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reduced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“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better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”</a:t>
            </a:r>
            <a:endParaRPr lang="es-ES" sz="36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pic>
        <p:nvPicPr>
          <p:cNvPr id="9" name="Picture 8" descr="18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1643050"/>
            <a:ext cx="5622435" cy="35719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21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Why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reduced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 “</a:t>
            </a:r>
            <a:r>
              <a:rPr lang="es-ES" sz="3600" dirty="0" err="1" smtClean="0">
                <a:solidFill>
                  <a:schemeClr val="tx1"/>
                </a:solidFill>
                <a:latin typeface="+mj-lt"/>
              </a:rPr>
              <a:t>better</a:t>
            </a:r>
            <a:r>
              <a:rPr lang="es-ES" sz="3600" dirty="0" smtClean="0">
                <a:solidFill>
                  <a:schemeClr val="tx1"/>
                </a:solidFill>
                <a:latin typeface="+mj-lt"/>
              </a:rPr>
              <a:t>”</a:t>
            </a:r>
            <a:endParaRPr lang="es-ES" sz="36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pic>
        <p:nvPicPr>
          <p:cNvPr id="9" name="Picture 8" descr="181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5" y="1643050"/>
            <a:ext cx="5622435" cy="35719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203474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 </a:t>
            </a: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Latent semantic indexing 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 Dimensionality reduction</a:t>
            </a:r>
            <a:endParaRPr lang="en-US" sz="30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LSI in information </a:t>
            </a: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retrieval</a:t>
            </a: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23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Clr>
                <a:srgbClr val="336699"/>
              </a:buClr>
            </a:pP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Why we use LSI in information retrieval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500174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LSI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takes documents that are semantically similar (=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talk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same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topics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),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 but are not similar in the vector space (because they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use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different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words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 and re-represents them in a reduced vector space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 in which they have higher similarity.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Thus, LSI addresses the problems of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synonymy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and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semantic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relatedness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Standard vector space: Synonyms contribute nothing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similarity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Desired effect of LSI: Synonyms contribute strongly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document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similarity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Clr>
                <a:srgbClr val="336699"/>
              </a:buClr>
            </a:pPr>
            <a:r>
              <a:rPr lang="en-US" sz="3200" dirty="0" smtClean="0">
                <a:solidFill>
                  <a:schemeClr val="tx1"/>
                </a:solidFill>
                <a:latin typeface="+mj-lt"/>
              </a:rPr>
              <a:t>How LSI addresses synonymy and semantic relatedness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214422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dimensionality reduction forces us to omit a lot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of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“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detail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”.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have to map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differents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words (= different dimensions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of the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full space) to the same dimension in the reduced space.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“cost” of mapping synonyms to the same dimension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is much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less than the cost of collapsing unrelated words.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SVD selects the “least costly” mapping (see below).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Thus, it will map synonyms to the same dimension.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But it will avoid doing that for unrelated words.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>
              <a:buClr>
                <a:srgbClr val="336699"/>
              </a:buClr>
            </a:pPr>
            <a:r>
              <a:rPr lang="en-US" sz="3600" dirty="0" smtClean="0">
                <a:solidFill>
                  <a:schemeClr val="tx1"/>
                </a:solidFill>
                <a:latin typeface="+mj-lt"/>
              </a:rPr>
              <a:t>LSI: Comparison to other approaches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500174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Recap: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Relevance feedback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query expansion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are used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increase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recall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in information retrieval – if query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and documents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have (in the extreme case) no terms in common.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LSI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increases recall and hurts precision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Thus, it addresses the same problems as (pseudo)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relevance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feedback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query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expansion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. . 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. . . and it has the same problems.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Implementation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357298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SVD of term-document matrix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Reduce the space and compute reduced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document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representations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Map the query into the reduced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space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This follows from: 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Compute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similarity of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q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with all reduced documents in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baseline="-25000" dirty="0" smtClean="0">
                <a:solidFill>
                  <a:schemeClr val="tx1"/>
                </a:solidFill>
                <a:latin typeface="+mj-lt"/>
              </a:rPr>
              <a:t>2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Output ranked list of documents as usual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Exercise: What is the fundamental problem with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approach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?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pic>
        <p:nvPicPr>
          <p:cNvPr id="7" name="Picture 6" descr="182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3096000"/>
            <a:ext cx="1956006" cy="396000"/>
          </a:xfrm>
          <a:prstGeom prst="rect">
            <a:avLst/>
          </a:prstGeom>
        </p:spPr>
      </p:pic>
      <p:pic>
        <p:nvPicPr>
          <p:cNvPr id="8" name="Picture 7" descr="18262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2144" y="3600000"/>
            <a:ext cx="3498748" cy="36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en-US" sz="36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Optimality</a:t>
            </a:r>
            <a:endParaRPr lang="en-US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142984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SVD is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optimal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in the following sense.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Keeping the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largest singular values and setting all others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zero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gives you the optimal approximation of the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original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 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Eckart-Young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theorem</a:t>
            </a:r>
            <a:endParaRPr lang="de-DE" dirty="0" smtClean="0">
              <a:solidFill>
                <a:srgbClr val="0070C0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Optimal: no other matrix of the same rank (= with the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same underlying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dimensionality) approximates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better.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Measure of approximation is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Frobenius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norm: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So LSI uses the “best possible” matrix.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Caveat: There is only a tenuous relationship between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the 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Frobenius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norm and cosine similarity between documents.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pic>
        <p:nvPicPr>
          <p:cNvPr id="7" name="Picture 6" descr="182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4500570"/>
            <a:ext cx="2449678" cy="50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28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282" y="12700"/>
            <a:ext cx="8929750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Resources</a:t>
            </a: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500174"/>
            <a:ext cx="8501122" cy="471490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Chapter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18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IIR</a:t>
            </a:r>
          </a:p>
          <a:p>
            <a:pPr lvl="1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Resources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at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http://ifnlp.org/ir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Original paper on latent semantic indexing by </a:t>
            </a:r>
            <a:r>
              <a:rPr lang="en-US" sz="2200" dirty="0" err="1" smtClean="0">
                <a:solidFill>
                  <a:schemeClr val="tx1"/>
                </a:solidFill>
                <a:latin typeface="+mj-lt"/>
              </a:rPr>
              <a:t>Deerwester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 et al.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Paper on probabilistic LSI by Thomas Hofmann</a:t>
            </a:r>
          </a:p>
          <a:p>
            <a:pPr lvl="2">
              <a:spcBef>
                <a:spcPts val="700"/>
              </a:spcBef>
              <a:buClr>
                <a:srgbClr val="336699"/>
              </a:buClr>
              <a:buFont typeface="Wingdings" pitchFamily="2" charset="2"/>
              <a:buChar char="§"/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Word space: LSI for words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Title 1"/>
          <p:cNvSpPr>
            <a:spLocks noGrp="1"/>
          </p:cNvSpPr>
          <p:nvPr>
            <p:ph type="title"/>
          </p:nvPr>
        </p:nvSpPr>
        <p:spPr>
          <a:xfrm>
            <a:off x="214313" y="104775"/>
            <a:ext cx="8223250" cy="1306513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de-DE" dirty="0" smtClean="0"/>
          </a:p>
        </p:txBody>
      </p:sp>
      <p:sp>
        <p:nvSpPr>
          <p:cNvPr id="80899" name="Text Box 3"/>
          <p:cNvSpPr txBox="1">
            <a:spLocks noChangeArrowheads="1"/>
          </p:cNvSpPr>
          <p:nvPr/>
        </p:nvSpPr>
        <p:spPr bwMode="auto">
          <a:xfrm>
            <a:off x="138113" y="2203474"/>
            <a:ext cx="8505825" cy="472598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70000"/>
              <a:buFont typeface="Calibri" charset="0"/>
              <a:buChar char="❶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336699"/>
                </a:solidFill>
                <a:latin typeface="Calibri" charset="0"/>
              </a:rPr>
              <a:t> Latent semantic indexing 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❷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 Dimensionality reduction</a:t>
            </a:r>
            <a:endParaRPr lang="en-US" sz="3000" dirty="0">
              <a:solidFill>
                <a:srgbClr val="BDD3E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BDD3E9"/>
              </a:buClr>
              <a:buSzPct val="70000"/>
              <a:buFont typeface="Calibri" charset="0"/>
              <a:buChar char="❸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r>
              <a:rPr lang="en-US" sz="3000" dirty="0" smtClean="0">
                <a:solidFill>
                  <a:srgbClr val="BDD3E9"/>
                </a:solidFill>
                <a:latin typeface="Calibri" charset="0"/>
              </a:rPr>
              <a:t>LSI in information retrieval</a:t>
            </a: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  <a:p>
            <a:pPr marL="514350" indent="-514350">
              <a:lnSpc>
                <a:spcPct val="150000"/>
              </a:lnSpc>
              <a:spcBef>
                <a:spcPts val="700"/>
              </a:spcBef>
              <a:buClr>
                <a:srgbClr val="336699"/>
              </a:buClr>
              <a:buSzPct val="80000"/>
              <a:buFont typeface="Calibri" pitchFamily="34" charset="0"/>
              <a:buChar char="❺"/>
              <a:tabLst>
                <a:tab pos="336550" algn="l"/>
                <a:tab pos="784225" algn="l"/>
                <a:tab pos="1233488" algn="l"/>
                <a:tab pos="1682750" algn="l"/>
                <a:tab pos="2132013" algn="l"/>
                <a:tab pos="2581275" algn="l"/>
                <a:tab pos="3030538" algn="l"/>
                <a:tab pos="3479800" algn="l"/>
                <a:tab pos="3929063" algn="l"/>
                <a:tab pos="4378325" algn="l"/>
                <a:tab pos="4827588" algn="l"/>
                <a:tab pos="5276850" algn="l"/>
                <a:tab pos="5726113" algn="l"/>
                <a:tab pos="6175375" algn="l"/>
                <a:tab pos="6624638" algn="l"/>
                <a:tab pos="7073900" algn="l"/>
                <a:tab pos="7523163" algn="l"/>
                <a:tab pos="7972425" algn="l"/>
                <a:tab pos="8421688" algn="l"/>
                <a:tab pos="8870950" algn="l"/>
                <a:tab pos="9320213" algn="l"/>
              </a:tabLst>
            </a:pPr>
            <a:endParaRPr lang="en-US" sz="3000" dirty="0" smtClean="0">
              <a:solidFill>
                <a:srgbClr val="336699"/>
              </a:solidFill>
              <a:latin typeface="Calibri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6231DFBC-2454-451B-9C42-04D7F724382E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4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Recall: Term-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document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matrix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285720" y="5286388"/>
            <a:ext cx="8501122" cy="1428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This matrix is the basis for computing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the similarity between documents and queries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. Today: Can we transform this matrix, so that we get a </a:t>
            </a:r>
            <a:r>
              <a:rPr lang="en-US" sz="2200" dirty="0" smtClean="0">
                <a:solidFill>
                  <a:srgbClr val="0070C0"/>
                </a:solidFill>
                <a:latin typeface="+mj-lt"/>
              </a:rPr>
              <a:t>better measure of similarity </a:t>
            </a:r>
            <a:r>
              <a:rPr lang="en-US" sz="2200" dirty="0" smtClean="0">
                <a:solidFill>
                  <a:schemeClr val="tx1"/>
                </a:solidFill>
                <a:latin typeface="+mj-lt"/>
              </a:rPr>
              <a:t>between documents and </a:t>
            </a:r>
            <a:r>
              <a:rPr lang="de-DE" sz="2200" dirty="0" err="1" smtClean="0">
                <a:solidFill>
                  <a:schemeClr val="tx1"/>
                </a:solidFill>
                <a:latin typeface="+mj-lt"/>
              </a:rPr>
              <a:t>queries</a:t>
            </a:r>
            <a:r>
              <a:rPr lang="de-DE" sz="2200" dirty="0" smtClean="0">
                <a:solidFill>
                  <a:schemeClr val="tx1"/>
                </a:solidFill>
                <a:latin typeface="+mj-lt"/>
              </a:rPr>
              <a:t>?</a:t>
            </a:r>
          </a:p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14282" y="1577352"/>
          <a:ext cx="8643999" cy="35661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71570"/>
                <a:gridCol w="1398144"/>
                <a:gridCol w="1234857"/>
                <a:gridCol w="1234857"/>
                <a:gridCol w="1234857"/>
                <a:gridCol w="1255267"/>
                <a:gridCol w="1214447"/>
              </a:tblGrid>
              <a:tr h="635478">
                <a:tc>
                  <a:txBody>
                    <a:bodyPr/>
                    <a:lstStyle/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baseline="0" dirty="0" smtClean="0"/>
                        <a:t>Anthony </a:t>
                      </a:r>
                      <a:r>
                        <a:rPr lang="de-DE" sz="1800" b="0" kern="1200" baseline="0" dirty="0" err="1" smtClean="0"/>
                        <a:t>and</a:t>
                      </a:r>
                      <a:r>
                        <a:rPr lang="de-DE" sz="1800" b="0" kern="1200" baseline="0" dirty="0" smtClean="0"/>
                        <a:t>  Cleopatra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 smtClean="0"/>
                        <a:t>Julius </a:t>
                      </a:r>
                      <a:r>
                        <a:rPr lang="de-DE" sz="1800" b="0" kern="1200" baseline="0" dirty="0" smtClean="0"/>
                        <a:t>Caesar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 smtClean="0"/>
                        <a:t>The</a:t>
                      </a:r>
                    </a:p>
                    <a:p>
                      <a:r>
                        <a:rPr lang="de-DE" sz="1800" b="0" kern="1200" baseline="0" dirty="0" smtClean="0"/>
                        <a:t>Tempest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 smtClean="0"/>
                        <a:t>Hamlet 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 smtClean="0"/>
                        <a:t>Othello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baseline="0" dirty="0" smtClean="0"/>
                        <a:t>Macbeth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4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err="1" smtClean="0"/>
                        <a:t>anthony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5.25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3.18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0.35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err="1" smtClean="0"/>
                        <a:t>brutus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1.21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6.10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smtClean="0"/>
                        <a:t>1.0</a:t>
                      </a:r>
                      <a:endParaRPr lang="de-DE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err="1" smtClean="0"/>
                        <a:t>caesar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8.59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 2.54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1.51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0.25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800" kern="1200" baseline="0" dirty="0" err="1" smtClean="0"/>
                        <a:t>calpurnia</a:t>
                      </a:r>
                      <a:endParaRPr lang="it-IT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1.54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err="1" smtClean="0"/>
                        <a:t>cleopatra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2.85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 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kern="1200" baseline="0" dirty="0" smtClean="0"/>
                        <a:t>mercy</a:t>
                      </a:r>
                      <a:endParaRPr lang="pl-PL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1.51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1.90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0.12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5.25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sz="1800" kern="1200" baseline="0" dirty="0" smtClean="0"/>
                        <a:t>0.88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567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err="1" smtClean="0"/>
                        <a:t>worser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1.37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0.0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0.11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4.15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0.25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800" kern="1200" baseline="0" dirty="0" smtClean="0"/>
                        <a:t>1.95</a:t>
                      </a:r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4445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800" kern="1200" baseline="0" dirty="0" smtClean="0"/>
                        <a:t>. . .</a:t>
                      </a:r>
                      <a:endParaRPr lang="de-DE" sz="1800" b="0" kern="1200" baseline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5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214314" y="12700"/>
            <a:ext cx="892971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endParaRPr lang="de-DE" sz="3600" dirty="0" smtClean="0">
              <a:solidFill>
                <a:schemeClr val="tx1"/>
              </a:solidFill>
              <a:latin typeface="+mj-lt"/>
            </a:endParaRPr>
          </a:p>
          <a:p>
            <a:r>
              <a:rPr lang="de-DE" sz="3600" dirty="0" smtClean="0">
                <a:solidFill>
                  <a:schemeClr val="tx1"/>
                </a:solidFill>
                <a:latin typeface="+mj-lt"/>
              </a:rPr>
              <a:t>Latent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semantic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indexing</a:t>
            </a:r>
            <a:r>
              <a:rPr lang="de-DE" sz="3600" dirty="0" smtClean="0">
                <a:solidFill>
                  <a:schemeClr val="tx1"/>
                </a:solidFill>
                <a:latin typeface="+mj-lt"/>
              </a:rPr>
              <a:t>: </a:t>
            </a:r>
            <a:r>
              <a:rPr lang="de-DE" sz="3600" dirty="0" err="1" smtClean="0">
                <a:solidFill>
                  <a:schemeClr val="tx1"/>
                </a:solidFill>
                <a:latin typeface="+mj-lt"/>
              </a:rPr>
              <a:t>Overview</a:t>
            </a:r>
            <a:endParaRPr lang="de-DE" sz="36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1857364"/>
            <a:ext cx="8286808" cy="4786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will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decompose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the term-document matrix into a product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matrices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The particular decomposition we’ll use: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singular value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decomposition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(SVD).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SVD: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(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where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=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term-document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matrix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)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 will then use the SVD to compute a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new, improved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term-document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rgbClr val="0070C0"/>
                </a:solidFill>
                <a:latin typeface="+mj-lt"/>
              </a:rPr>
              <a:t>matrix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′.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We’ll get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better similarity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values out of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′ (compared to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).</a:t>
            </a:r>
          </a:p>
          <a:p>
            <a:pPr lvl="1">
              <a:buClr>
                <a:srgbClr val="336699"/>
              </a:buClr>
              <a:buFont typeface="Wingdings" pitchFamily="2" charset="2"/>
              <a:buChar char="§"/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Using SVD for this purpose is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called latent semantic indexing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or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LSI.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6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-214346" y="12700"/>
            <a:ext cx="93583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Example of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 : The matrix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C</a:t>
            </a:r>
            <a:endParaRPr lang="de-DE" sz="3400" i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3714752"/>
            <a:ext cx="8286808" cy="242889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700"/>
              </a:spcBef>
            </a:pPr>
            <a:r>
              <a:rPr lang="de-DE" dirty="0" smtClean="0">
                <a:solidFill>
                  <a:schemeClr val="tx1"/>
                </a:solidFill>
                <a:latin typeface="+mj-lt"/>
              </a:rPr>
              <a:t>                                                                                  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This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is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a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standard</a:t>
            </a: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700"/>
              </a:spcBef>
            </a:pPr>
            <a:endParaRPr lang="de-DE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term-document matrix. Actually, we use a non-weighted matrix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here to simplify the example.</a:t>
            </a: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8" name="Picture 7" descr="180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071678"/>
            <a:ext cx="4289953" cy="2214578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7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-214346" y="12700"/>
            <a:ext cx="93583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Example of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 : The matrix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endParaRPr lang="de-DE" sz="3400" i="1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2857496"/>
            <a:ext cx="8286808" cy="3286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smtClean="0">
                <a:solidFill>
                  <a:schemeClr val="tx1"/>
                </a:solidFill>
                <a:latin typeface="+mj-lt"/>
              </a:rPr>
              <a:t>                                                           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                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One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row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per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term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one</a:t>
            </a: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column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per min(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where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the number of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terms and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the number of documents. This is an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orthonormal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matrix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Row vectors have unit length. (ii) Any two distinct row vectors</a:t>
            </a:r>
          </a:p>
          <a:p>
            <a:r>
              <a:rPr lang="en-US" dirty="0" smtClean="0">
                <a:solidFill>
                  <a:schemeClr val="tx1"/>
                </a:solidFill>
                <a:latin typeface="+mj-lt"/>
              </a:rPr>
              <a:t>are orthogonal to each other. Think of the dimensions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as “semantic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” dimensions that capture distinct topics like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politics, sports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 economics. Each number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ij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in the matrix indicates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how strongly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related term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is to the topic represented by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semantic </a:t>
            </a:r>
            <a:r>
              <a:rPr lang="de-DE" dirty="0" err="1" smtClean="0">
                <a:solidFill>
                  <a:schemeClr val="tx1"/>
                </a:solidFill>
                <a:latin typeface="+mj-lt"/>
              </a:rPr>
              <a:t>dimension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i="1" dirty="0" smtClean="0">
                <a:solidFill>
                  <a:schemeClr val="tx1"/>
                </a:solidFill>
                <a:latin typeface="+mj-lt"/>
              </a:rPr>
              <a:t>j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.</a:t>
            </a:r>
            <a:endParaRPr lang="en-US" dirty="0" smtClean="0">
              <a:solidFill>
                <a:schemeClr val="tx1"/>
              </a:solidFill>
              <a:latin typeface="+mj-lt"/>
            </a:endParaRPr>
          </a:p>
          <a:p>
            <a:pPr>
              <a:spcBef>
                <a:spcPts val="700"/>
              </a:spcBef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8" name="Picture 7" descr="1807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1571612"/>
            <a:ext cx="5429396" cy="1944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8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-214346" y="12700"/>
            <a:ext cx="93583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Example of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 : The matrix 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endParaRPr lang="de-DE" sz="34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3857628"/>
            <a:ext cx="8286808" cy="3286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This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is a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square, diagonal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matrix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of dimensionality min(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× min(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). The diagonal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consists of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singular values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of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C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The magnitude of the singular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chemeClr val="tx1"/>
                </a:solidFill>
                <a:latin typeface="+mj-lt"/>
              </a:rPr>
              <a:t>value measures the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importance of the corresponding semantic</a:t>
            </a:r>
          </a:p>
          <a:p>
            <a:pPr>
              <a:spcBef>
                <a:spcPts val="700"/>
              </a:spcBef>
            </a:pPr>
            <a:r>
              <a:rPr lang="en-US" dirty="0" smtClean="0">
                <a:solidFill>
                  <a:srgbClr val="0070C0"/>
                </a:solidFill>
                <a:latin typeface="+mj-lt"/>
              </a:rPr>
              <a:t>dimension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 We’ll make use of this by 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omitting unimportant</a:t>
            </a:r>
          </a:p>
          <a:p>
            <a:pPr>
              <a:spcBef>
                <a:spcPts val="700"/>
              </a:spcBef>
            </a:pPr>
            <a:r>
              <a:rPr lang="de-DE" dirty="0" err="1" smtClean="0">
                <a:solidFill>
                  <a:srgbClr val="0070C0"/>
                </a:solidFill>
                <a:latin typeface="+mj-lt"/>
              </a:rPr>
              <a:t>dimensions</a:t>
            </a:r>
            <a:r>
              <a:rPr lang="de-DE" dirty="0" smtClean="0">
                <a:solidFill>
                  <a:srgbClr val="0070C0"/>
                </a:solidFill>
                <a:latin typeface="+mj-lt"/>
              </a:rPr>
              <a:t>.</a:t>
            </a:r>
          </a:p>
          <a:p>
            <a:pPr>
              <a:spcBef>
                <a:spcPts val="700"/>
              </a:spcBef>
            </a:pPr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9" name="Picture 8" descr="1808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1571612"/>
            <a:ext cx="4572032" cy="2176546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ext Box 1"/>
          <p:cNvSpPr txBox="1">
            <a:spLocks noChangeArrowheads="1"/>
          </p:cNvSpPr>
          <p:nvPr/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algn="r"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fld id="{48895EFF-1DBE-4654-84B8-EE5B6E2FA3CA}" type="slidenum">
              <a:rPr lang="en-US" sz="1200">
                <a:solidFill>
                  <a:srgbClr val="898989"/>
                </a:solidFill>
                <a:latin typeface="Calibri" charset="0"/>
              </a:rPr>
              <a:pPr algn="r">
                <a:buSzPct val="100000"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t>9</a:t>
            </a:fld>
            <a:endParaRPr lang="en-US" sz="12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84995" name="Text Box 2"/>
          <p:cNvSpPr txBox="1">
            <a:spLocks noChangeArrowheads="1"/>
          </p:cNvSpPr>
          <p:nvPr/>
        </p:nvSpPr>
        <p:spPr bwMode="auto">
          <a:xfrm>
            <a:off x="-214346" y="12700"/>
            <a:ext cx="9358378" cy="14033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b"/>
          <a:lstStyle/>
          <a:p>
            <a:pPr lvl="1">
              <a:spcBef>
                <a:spcPts val="700"/>
              </a:spcBef>
              <a:buClr>
                <a:srgbClr val="336699"/>
              </a:buClr>
            </a:pP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Example of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 C 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= 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l-GR" sz="3400" dirty="0" smtClean="0">
                <a:solidFill>
                  <a:schemeClr val="tx1"/>
                </a:solidFill>
                <a:latin typeface="Calibri"/>
                <a:cs typeface="Calibri"/>
              </a:rPr>
              <a:t>Σ</a:t>
            </a:r>
            <a:r>
              <a:rPr lang="en-US" sz="34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4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r>
              <a:rPr lang="en-US" sz="3400" dirty="0" smtClean="0">
                <a:solidFill>
                  <a:schemeClr val="tx1"/>
                </a:solidFill>
                <a:latin typeface="+mj-lt"/>
              </a:rPr>
              <a:t> : The matrix </a:t>
            </a:r>
            <a:r>
              <a:rPr lang="en-US" sz="3600" i="1" dirty="0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sz="3600" i="1" baseline="30000" dirty="0" smtClean="0">
                <a:solidFill>
                  <a:schemeClr val="tx1"/>
                </a:solidFill>
                <a:latin typeface="+mj-lt"/>
              </a:rPr>
              <a:t>T</a:t>
            </a:r>
            <a:endParaRPr lang="de-DE" sz="3400" i="1" baseline="30000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6" name="Text Box 3"/>
          <p:cNvSpPr txBox="1">
            <a:spLocks noChangeArrowheads="1"/>
          </p:cNvSpPr>
          <p:nvPr/>
        </p:nvSpPr>
        <p:spPr bwMode="auto">
          <a:xfrm>
            <a:off x="357158" y="3286124"/>
            <a:ext cx="8286808" cy="328614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r>
              <a:rPr lang="de-DE" dirty="0" err="1" smtClean="0">
                <a:solidFill>
                  <a:schemeClr val="tx1"/>
                </a:solidFill>
                <a:latin typeface="+mj-lt"/>
              </a:rPr>
              <a:t>One</a:t>
            </a:r>
            <a:r>
              <a:rPr lang="de-DE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column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per document, one row per min(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M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,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where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M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is the number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of terms and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N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the number of documents. Again: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This is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an </a:t>
            </a:r>
            <a:r>
              <a:rPr lang="en-US" dirty="0" err="1" smtClean="0">
                <a:solidFill>
                  <a:srgbClr val="0070C0"/>
                </a:solidFill>
                <a:latin typeface="+mj-lt"/>
              </a:rPr>
              <a:t>orthonormal</a:t>
            </a:r>
            <a:r>
              <a:rPr lang="en-US" dirty="0" smtClean="0">
                <a:solidFill>
                  <a:srgbClr val="0070C0"/>
                </a:solidFill>
                <a:latin typeface="+mj-lt"/>
              </a:rPr>
              <a:t> matrix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: (</a:t>
            </a:r>
            <a:r>
              <a:rPr lang="en-US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) Column vectors have unit length. (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ii) Any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two distinct column vectors are orthogonal to each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other. These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are again the semantic dimensions from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the term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matrix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U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that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capture distinct topics like politics, sports, economics.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Each number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v</a:t>
            </a:r>
            <a:r>
              <a:rPr lang="en-US" i="1" baseline="-25000" dirty="0" err="1" smtClean="0">
                <a:solidFill>
                  <a:schemeClr val="tx1"/>
                </a:solidFill>
                <a:latin typeface="+mj-lt"/>
              </a:rPr>
              <a:t>ij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in the matrix indicates how strongly related document </a:t>
            </a:r>
            <a:r>
              <a:rPr lang="en-US" i="1" dirty="0" err="1" smtClean="0">
                <a:solidFill>
                  <a:schemeClr val="tx1"/>
                </a:solidFill>
                <a:latin typeface="+mj-lt"/>
              </a:rPr>
              <a:t>i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 is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to the topic represented by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semantic dimension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en-US" i="1" dirty="0" smtClean="0">
                <a:solidFill>
                  <a:schemeClr val="tx1"/>
                </a:solidFill>
                <a:latin typeface="+mj-lt"/>
              </a:rPr>
              <a:t>j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84997" name="Text Box 4"/>
          <p:cNvSpPr txBox="1">
            <a:spLocks noChangeArrowheads="1"/>
          </p:cNvSpPr>
          <p:nvPr/>
        </p:nvSpPr>
        <p:spPr bwMode="auto">
          <a:xfrm>
            <a:off x="7640638" y="-33338"/>
            <a:ext cx="925512" cy="33655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</a:pPr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74BF2C0F-05D6-4882-A325-BE394602789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8" name="Picture 7" descr="1809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643" y="1500174"/>
            <a:ext cx="5638555" cy="18000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ＭＳ Ｐゴシック"/>
        <a:cs typeface=""/>
      </a:majorFont>
      <a:minorFont>
        <a:latin typeface="Calibri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Lucida Sans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1484</Words>
  <PresentationFormat>On-screen Show (4:3)</PresentationFormat>
  <Paragraphs>282</Paragraphs>
  <Slides>28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1_Office Theme</vt:lpstr>
      <vt:lpstr>2_Office Theme</vt:lpstr>
      <vt:lpstr>Slide 1</vt:lpstr>
      <vt:lpstr>Overview</vt:lpstr>
      <vt:lpstr>Outline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Outline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Outline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Christopher Manning</dc:creator>
  <cp:lastModifiedBy>Windows User</cp:lastModifiedBy>
  <cp:revision>1265</cp:revision>
  <cp:lastPrinted>2009-09-22T15:48:09Z</cp:lastPrinted>
  <dcterms:created xsi:type="dcterms:W3CDTF">2009-09-21T23:46:17Z</dcterms:created>
  <dcterms:modified xsi:type="dcterms:W3CDTF">2010-09-19T19:11:37Z</dcterms:modified>
</cp:coreProperties>
</file>