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6" r:id="rId6"/>
    <p:sldId id="292" r:id="rId7"/>
    <p:sldId id="259" r:id="rId8"/>
    <p:sldId id="262" r:id="rId9"/>
    <p:sldId id="260" r:id="rId10"/>
    <p:sldId id="263" r:id="rId11"/>
    <p:sldId id="264" r:id="rId12"/>
    <p:sldId id="278" r:id="rId13"/>
    <p:sldId id="280" r:id="rId14"/>
    <p:sldId id="281" r:id="rId15"/>
    <p:sldId id="282" r:id="rId16"/>
    <p:sldId id="279" r:id="rId17"/>
    <p:sldId id="261" r:id="rId18"/>
    <p:sldId id="283" r:id="rId19"/>
    <p:sldId id="265" r:id="rId20"/>
    <p:sldId id="266" r:id="rId21"/>
    <p:sldId id="285" r:id="rId22"/>
    <p:sldId id="284" r:id="rId23"/>
    <p:sldId id="267" r:id="rId24"/>
    <p:sldId id="290" r:id="rId25"/>
    <p:sldId id="287" r:id="rId26"/>
    <p:sldId id="291" r:id="rId27"/>
    <p:sldId id="286" r:id="rId28"/>
    <p:sldId id="288" r:id="rId29"/>
    <p:sldId id="268" r:id="rId30"/>
    <p:sldId id="269" r:id="rId31"/>
    <p:sldId id="270" r:id="rId32"/>
    <p:sldId id="289" r:id="rId33"/>
    <p:sldId id="271" r:id="rId34"/>
    <p:sldId id="272" r:id="rId35"/>
    <p:sldId id="274" r:id="rId36"/>
    <p:sldId id="275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0A5F-A9FE-44E0-BD91-2A20A2F78608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Structured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Jose Annunziato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arrays to handle various instances of structures of the same type</a:t>
            </a:r>
          </a:p>
          <a:p>
            <a:r>
              <a:rPr lang="en-US" dirty="0" smtClean="0"/>
              <a:t>Arrays of structures are declared using the same syntax as for primitive data types</a:t>
            </a: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b="1" dirty="0" smtClean="0">
                <a:solidFill>
                  <a:srgbClr val="008000"/>
                </a:solidFill>
              </a:rPr>
              <a:t>Employee	</a:t>
            </a:r>
            <a:r>
              <a:rPr lang="en-US" b="1" dirty="0" err="1" smtClean="0">
                <a:solidFill>
                  <a:srgbClr val="008000"/>
                </a:solidFill>
              </a:rPr>
              <a:t>hourlyEmployee</a:t>
            </a:r>
            <a:r>
              <a:rPr lang="en-US" b="1" dirty="0" smtClean="0">
                <a:solidFill>
                  <a:srgbClr val="008000"/>
                </a:solidFill>
              </a:rPr>
              <a:t>[10];</a:t>
            </a:r>
          </a:p>
          <a:p>
            <a:pPr>
              <a:buNone/>
            </a:pPr>
            <a:r>
              <a:rPr lang="en-US" b="1" dirty="0" smtClean="0"/>
              <a:t>	Employee	</a:t>
            </a:r>
            <a:r>
              <a:rPr lang="en-US" b="1" dirty="0" err="1" smtClean="0"/>
              <a:t>salariedEmployee</a:t>
            </a:r>
            <a:r>
              <a:rPr lang="en-US" b="1" dirty="0" smtClean="0"/>
              <a:t>[100];</a:t>
            </a:r>
          </a:p>
          <a:p>
            <a:pPr>
              <a:buNone/>
            </a:pPr>
            <a:r>
              <a:rPr lang="en-US" b="1" dirty="0" smtClean="0"/>
              <a:t>	Transaction	</a:t>
            </a:r>
            <a:r>
              <a:rPr lang="en-US" b="1" dirty="0" err="1" smtClean="0"/>
              <a:t>monthlyStatement</a:t>
            </a:r>
            <a:r>
              <a:rPr lang="en-US" b="1" dirty="0" smtClean="0"/>
              <a:t>[31];</a:t>
            </a:r>
          </a:p>
          <a:p>
            <a:pPr>
              <a:buNone/>
            </a:pPr>
            <a:r>
              <a:rPr lang="en-US" b="1" dirty="0" smtClean="0"/>
              <a:t>	Transaction 	</a:t>
            </a:r>
            <a:r>
              <a:rPr lang="en-US" b="1" dirty="0" err="1" smtClean="0"/>
              <a:t>yearEndStatement</a:t>
            </a:r>
            <a:r>
              <a:rPr lang="en-US" b="1" dirty="0" smtClean="0"/>
              <a:t>[365];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Wouldn’t it be great to relate </a:t>
            </a:r>
            <a:r>
              <a:rPr lang="en-US" b="1" dirty="0" err="1" smtClean="0"/>
              <a:t>hourlyEmployees</a:t>
            </a:r>
            <a:r>
              <a:rPr lang="en-US" dirty="0" smtClean="0"/>
              <a:t> and </a:t>
            </a:r>
            <a:r>
              <a:rPr lang="en-US" b="1" dirty="0" err="1" smtClean="0"/>
              <a:t>salariedEmployees</a:t>
            </a:r>
            <a:r>
              <a:rPr lang="en-US" dirty="0" smtClean="0"/>
              <a:t>? Classes will allow this…later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Structures can group any other data types including other ADTs</a:t>
            </a:r>
          </a:p>
          <a:p>
            <a:r>
              <a:rPr lang="en-US" dirty="0" smtClean="0"/>
              <a:t>For instance, instead of using string data type for dates, we can declare a data type that better represents the data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structure Date {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int</a:t>
            </a:r>
            <a:r>
              <a:rPr lang="en-US" b="1" dirty="0" smtClean="0"/>
              <a:t> month, day, year;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int</a:t>
            </a:r>
            <a:r>
              <a:rPr lang="en-US" b="1" dirty="0" smtClean="0"/>
              <a:t> hour, minutes, seconds;</a:t>
            </a:r>
          </a:p>
          <a:p>
            <a:pPr>
              <a:buNone/>
            </a:pPr>
            <a:r>
              <a:rPr lang="en-US" b="1" dirty="0" smtClean="0"/>
              <a:t>	}</a:t>
            </a:r>
          </a:p>
          <a:p>
            <a:r>
              <a:rPr lang="en-US" dirty="0" smtClean="0"/>
              <a:t>ADTs allow thinking about problems at proper abstraction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Data Types as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	structure </a:t>
            </a:r>
            <a:r>
              <a:rPr lang="en-US" b="1" dirty="0" smtClean="0">
                <a:solidFill>
                  <a:srgbClr val="008000"/>
                </a:solidFill>
              </a:rPr>
              <a:t>Employee</a:t>
            </a:r>
            <a:r>
              <a:rPr lang="en-US" b="1" dirty="0" smtClean="0"/>
              <a:t> {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strike="sngStrike" dirty="0" smtClean="0">
                <a:solidFill>
                  <a:srgbClr val="FF0000"/>
                </a:solidFill>
              </a:rPr>
              <a:t>string </a:t>
            </a:r>
            <a:r>
              <a:rPr lang="en-US" b="1" strike="sngStrike" dirty="0" err="1" smtClean="0">
                <a:solidFill>
                  <a:srgbClr val="FF0000"/>
                </a:solidFill>
              </a:rPr>
              <a:t>hireDate</a:t>
            </a:r>
            <a:r>
              <a:rPr lang="en-US" b="1" strike="sngStrike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		Date </a:t>
            </a:r>
            <a:r>
              <a:rPr lang="en-US" b="1" dirty="0" err="1" smtClean="0">
                <a:solidFill>
                  <a:srgbClr val="0000FF"/>
                </a:solidFill>
              </a:rPr>
              <a:t>hireDate</a:t>
            </a:r>
            <a:r>
              <a:rPr lang="en-US" b="1" dirty="0" smtClean="0">
                <a:solidFill>
                  <a:srgbClr val="0000FF"/>
                </a:solidFill>
              </a:rPr>
              <a:t>;</a:t>
            </a:r>
          </a:p>
          <a:p>
            <a:pPr>
              <a:buNone/>
            </a:pPr>
            <a:r>
              <a:rPr lang="en-US" b="1" dirty="0" smtClean="0"/>
              <a:t>		…</a:t>
            </a:r>
          </a:p>
          <a:p>
            <a:pPr>
              <a:buNone/>
            </a:pPr>
            <a:r>
              <a:rPr lang="en-US" b="1" dirty="0" smtClean="0"/>
              <a:t>	}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structure Transaction {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n-US" b="1" strike="sngStrike" dirty="0" smtClean="0">
                <a:solidFill>
                  <a:srgbClr val="FF0000"/>
                </a:solidFill>
              </a:rPr>
              <a:t>string date;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		Date </a:t>
            </a:r>
            <a:r>
              <a:rPr lang="en-US" b="1" dirty="0" err="1" smtClean="0">
                <a:solidFill>
                  <a:srgbClr val="0000FF"/>
                </a:solidFill>
              </a:rPr>
              <a:t>date</a:t>
            </a:r>
            <a:r>
              <a:rPr lang="en-US" b="1" dirty="0" smtClean="0">
                <a:solidFill>
                  <a:srgbClr val="0000FF"/>
                </a:solidFill>
              </a:rPr>
              <a:t>;</a:t>
            </a:r>
          </a:p>
          <a:p>
            <a:pPr>
              <a:buNone/>
            </a:pPr>
            <a:r>
              <a:rPr lang="en-US" b="1" dirty="0" smtClean="0"/>
              <a:t>		…</a:t>
            </a:r>
          </a:p>
          <a:p>
            <a:pPr>
              <a:buNone/>
            </a:pPr>
            <a:r>
              <a:rPr lang="en-US" b="1" dirty="0" smtClean="0"/>
              <a:t>	}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Data Type Instance as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a data type instance and assign as a member</a:t>
            </a:r>
          </a:p>
          <a:p>
            <a:pPr>
              <a:buNone/>
            </a:pPr>
            <a:r>
              <a:rPr lang="en-US" b="1" dirty="0" smtClean="0"/>
              <a:t>	Date </a:t>
            </a:r>
            <a:r>
              <a:rPr lang="en-US" b="1" dirty="0" err="1" smtClean="0">
                <a:solidFill>
                  <a:srgbClr val="FF0000"/>
                </a:solidFill>
              </a:rPr>
              <a:t>hireDate</a:t>
            </a:r>
            <a:r>
              <a:rPr lang="en-US" b="1" dirty="0" smtClean="0"/>
              <a:t> = { 7 , 11, 2012, 4, 55, 34 };</a:t>
            </a:r>
          </a:p>
          <a:p>
            <a:pPr>
              <a:buNone/>
            </a:pPr>
            <a:r>
              <a:rPr lang="en-US" b="1" dirty="0" smtClean="0"/>
              <a:t>	Employee </a:t>
            </a:r>
            <a:r>
              <a:rPr lang="en-US" b="1" dirty="0" err="1" smtClean="0"/>
              <a:t>charlie</a:t>
            </a:r>
            <a:r>
              <a:rPr lang="en-US" b="1" dirty="0" smtClean="0"/>
              <a:t> = { …, </a:t>
            </a:r>
            <a:r>
              <a:rPr lang="en-US" b="1" dirty="0" err="1" smtClean="0">
                <a:solidFill>
                  <a:srgbClr val="FF0000"/>
                </a:solidFill>
              </a:rPr>
              <a:t>hireDate</a:t>
            </a:r>
            <a:r>
              <a:rPr lang="en-US" b="1" dirty="0" smtClean="0"/>
              <a:t>, … };</a:t>
            </a:r>
          </a:p>
          <a:p>
            <a:pPr>
              <a:buNone/>
            </a:pPr>
            <a:r>
              <a:rPr lang="en-US" b="1" dirty="0" smtClean="0"/>
              <a:t>	Date </a:t>
            </a:r>
            <a:r>
              <a:rPr lang="en-US" b="1" dirty="0" err="1" smtClean="0">
                <a:solidFill>
                  <a:srgbClr val="0000FF"/>
                </a:solidFill>
              </a:rPr>
              <a:t>depositDate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= { 6, 10, 2012, 3, 4, 5 };</a:t>
            </a:r>
          </a:p>
          <a:p>
            <a:pPr>
              <a:buNone/>
            </a:pPr>
            <a:r>
              <a:rPr lang="en-US" b="1" dirty="0" smtClean="0"/>
              <a:t>	Transaction </a:t>
            </a:r>
            <a:r>
              <a:rPr lang="en-US" b="1" dirty="0" err="1" smtClean="0"/>
              <a:t>openAccount</a:t>
            </a:r>
            <a:r>
              <a:rPr lang="en-US" b="1" dirty="0" smtClean="0"/>
              <a:t> = { </a:t>
            </a:r>
            <a:r>
              <a:rPr lang="en-US" b="1" dirty="0" err="1" smtClean="0">
                <a:solidFill>
                  <a:srgbClr val="0000FF"/>
                </a:solidFill>
              </a:rPr>
              <a:t>depositDate</a:t>
            </a:r>
            <a:r>
              <a:rPr lang="en-US" b="1" dirty="0" smtClean="0"/>
              <a:t>, … };</a:t>
            </a:r>
          </a:p>
          <a:p>
            <a:endParaRPr lang="en-US" dirty="0" smtClean="0"/>
          </a:p>
          <a:p>
            <a:r>
              <a:rPr lang="en-US" dirty="0" smtClean="0"/>
              <a:t>You can change the structure after definition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depositDate.day</a:t>
            </a:r>
            <a:r>
              <a:rPr lang="en-US" b="1" dirty="0" smtClean="0"/>
              <a:t> = 11;</a:t>
            </a:r>
          </a:p>
          <a:p>
            <a:pPr>
              <a:buNone/>
            </a:pPr>
            <a:r>
              <a:rPr lang="en-US" b="1" dirty="0" smtClean="0"/>
              <a:t>	Transaction deposit2;</a:t>
            </a:r>
          </a:p>
          <a:p>
            <a:pPr>
              <a:buNone/>
            </a:pPr>
            <a:r>
              <a:rPr lang="en-US" b="1" dirty="0" smtClean="0"/>
              <a:t>	deposit2.date = </a:t>
            </a:r>
            <a:r>
              <a:rPr lang="en-US" b="1" dirty="0" err="1" smtClean="0"/>
              <a:t>depositDate</a:t>
            </a:r>
            <a:r>
              <a:rPr lang="en-US" b="1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Traversing Nested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Similar to using / or \ to navigate a directory path, use the dot (.) notation to navigate nested types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struct</a:t>
            </a:r>
            <a:r>
              <a:rPr lang="en-US" b="1" dirty="0" smtClean="0"/>
              <a:t> Employee {</a:t>
            </a:r>
          </a:p>
          <a:p>
            <a:pPr>
              <a:buNone/>
            </a:pPr>
            <a:r>
              <a:rPr lang="en-US" b="1" dirty="0" smtClean="0"/>
              <a:t>		Date </a:t>
            </a:r>
            <a:r>
              <a:rPr lang="en-US" b="1" dirty="0" err="1" smtClean="0"/>
              <a:t>lastRaise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	float salary;</a:t>
            </a:r>
          </a:p>
          <a:p>
            <a:pPr>
              <a:buNone/>
            </a:pPr>
            <a:r>
              <a:rPr lang="en-US" b="1" dirty="0" smtClean="0"/>
              <a:t>	}</a:t>
            </a:r>
          </a:p>
          <a:p>
            <a:pPr>
              <a:buNone/>
            </a:pPr>
            <a:r>
              <a:rPr lang="en-US" b="1" dirty="0" smtClean="0"/>
              <a:t>	Employee </a:t>
            </a:r>
            <a:r>
              <a:rPr lang="en-US" b="1" dirty="0" err="1" smtClean="0"/>
              <a:t>charlie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charlie.salary</a:t>
            </a:r>
            <a:r>
              <a:rPr lang="en-US" b="1" dirty="0" smtClean="0"/>
              <a:t> += 1000.0;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charlie.lastRaise.month</a:t>
            </a:r>
            <a:r>
              <a:rPr lang="en-US" b="1" dirty="0" smtClean="0"/>
              <a:t> = 7;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charlie.lastRaise.day</a:t>
            </a:r>
            <a:r>
              <a:rPr lang="en-US" b="1" dirty="0" smtClean="0"/>
              <a:t> = 14;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charlie.lastRaise.year</a:t>
            </a:r>
            <a:r>
              <a:rPr lang="en-US" b="1" dirty="0" smtClean="0"/>
              <a:t> = 2012;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Nested Data Type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Account {</a:t>
            </a:r>
          </a:p>
          <a:p>
            <a:pPr>
              <a:buNone/>
            </a:pPr>
            <a:r>
              <a:rPr lang="en-US" b="1" dirty="0" smtClean="0"/>
              <a:t>		Transaction transactions[];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transactionCount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Account checking;</a:t>
            </a:r>
          </a:p>
          <a:p>
            <a:pPr>
              <a:buNone/>
            </a:pPr>
            <a:r>
              <a:rPr lang="en-US" dirty="0" smtClean="0"/>
              <a:t>	for ( </a:t>
            </a:r>
            <a:r>
              <a:rPr lang="en-US" dirty="0" err="1" smtClean="0"/>
              <a:t>int</a:t>
            </a:r>
            <a:r>
              <a:rPr lang="en-US" dirty="0" smtClean="0"/>
              <a:t> s = 0; s &lt; </a:t>
            </a:r>
            <a:r>
              <a:rPr lang="en-US" dirty="0" err="1" smtClean="0"/>
              <a:t>checking.transactionCount</a:t>
            </a:r>
            <a:r>
              <a:rPr lang="en-US" dirty="0" smtClean="0"/>
              <a:t>; s++ 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b="1" dirty="0" err="1" smtClean="0"/>
              <a:t>checking.</a:t>
            </a:r>
            <a:r>
              <a:rPr lang="en-US" b="1" dirty="0" err="1" smtClean="0">
                <a:solidFill>
                  <a:srgbClr val="FF0000"/>
                </a:solidFill>
              </a:rPr>
              <a:t>transactions</a:t>
            </a:r>
            <a:r>
              <a:rPr lang="en-US" b="1" dirty="0" smtClean="0">
                <a:solidFill>
                  <a:srgbClr val="FF0000"/>
                </a:solidFill>
              </a:rPr>
              <a:t>[ s ].balance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Ctime</a:t>
            </a:r>
            <a:r>
              <a:rPr lang="en-US" dirty="0" smtClean="0"/>
              <a:t> To Get Current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ctime</a:t>
            </a:r>
            <a:r>
              <a:rPr lang="en-US" dirty="0" smtClean="0"/>
              <a:t> library already declares a time structure</a:t>
            </a:r>
          </a:p>
          <a:p>
            <a:pPr>
              <a:buNone/>
            </a:pPr>
            <a:r>
              <a:rPr lang="en-US" dirty="0" smtClean="0"/>
              <a:t>	#include &lt;</a:t>
            </a:r>
            <a:r>
              <a:rPr lang="en-US" b="1" dirty="0" err="1" smtClean="0"/>
              <a:t>ctime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time_t</a:t>
            </a:r>
            <a:r>
              <a:rPr lang="en-US" dirty="0" smtClean="0"/>
              <a:t> </a:t>
            </a:r>
            <a:r>
              <a:rPr lang="en-US" dirty="0" err="1" smtClean="0"/>
              <a:t>rawTime</a:t>
            </a:r>
            <a:r>
              <a:rPr lang="en-US" dirty="0" smtClean="0"/>
              <a:t> = time ( 0 );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b="1" dirty="0" smtClean="0"/>
              <a:t>tm</a:t>
            </a:r>
            <a:r>
              <a:rPr lang="en-US" dirty="0" smtClean="0"/>
              <a:t> * </a:t>
            </a:r>
            <a:r>
              <a:rPr lang="en-US" b="1" dirty="0" err="1" smtClean="0">
                <a:solidFill>
                  <a:srgbClr val="0000FF"/>
                </a:solidFill>
              </a:rPr>
              <a:t>timeInfo</a:t>
            </a:r>
            <a:r>
              <a:rPr lang="en-US" dirty="0" smtClean="0"/>
              <a:t> = </a:t>
            </a:r>
            <a:r>
              <a:rPr lang="en-US" dirty="0" err="1" smtClean="0"/>
              <a:t>localtime</a:t>
            </a:r>
            <a:r>
              <a:rPr lang="en-US" dirty="0" smtClean="0"/>
              <a:t> ( &amp;</a:t>
            </a:r>
            <a:r>
              <a:rPr lang="en-US" dirty="0" err="1" smtClean="0"/>
              <a:t>rawTime</a:t>
            </a:r>
            <a:r>
              <a:rPr lang="en-US" dirty="0" smtClean="0"/>
              <a:t> );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Date </a:t>
            </a:r>
            <a:r>
              <a:rPr lang="en-US" b="1" dirty="0" err="1" smtClean="0"/>
              <a:t>hireDate</a:t>
            </a:r>
            <a:r>
              <a:rPr lang="en-US" b="1" dirty="0" smtClean="0"/>
              <a:t> = {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>
                <a:solidFill>
                  <a:srgbClr val="0000FF"/>
                </a:solidFill>
              </a:rPr>
              <a:t>timeInfo</a:t>
            </a:r>
            <a:r>
              <a:rPr lang="en-US" b="1" dirty="0" smtClean="0"/>
              <a:t>-&gt;</a:t>
            </a:r>
            <a:r>
              <a:rPr lang="en-US" b="1" dirty="0" err="1" smtClean="0"/>
              <a:t>tm_mon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>
                <a:solidFill>
                  <a:srgbClr val="0000FF"/>
                </a:solidFill>
              </a:rPr>
              <a:t>timeInfo</a:t>
            </a:r>
            <a:r>
              <a:rPr lang="en-US" b="1" dirty="0" smtClean="0"/>
              <a:t>-&gt;</a:t>
            </a:r>
            <a:r>
              <a:rPr lang="en-US" b="1" dirty="0" err="1" smtClean="0"/>
              <a:t>tm_mday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>
                <a:solidFill>
                  <a:srgbClr val="0000FF"/>
                </a:solidFill>
              </a:rPr>
              <a:t>timeInfo</a:t>
            </a:r>
            <a:r>
              <a:rPr lang="en-US" b="1" dirty="0" smtClean="0"/>
              <a:t>-&gt;</a:t>
            </a:r>
            <a:r>
              <a:rPr lang="en-US" b="1" dirty="0" err="1" smtClean="0"/>
              <a:t>tm_year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};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Structures 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regular variables, structure variables can be passed to functions by </a:t>
            </a:r>
            <a:r>
              <a:rPr lang="en-US" b="1" dirty="0" smtClean="0"/>
              <a:t>value</a:t>
            </a:r>
            <a:r>
              <a:rPr lang="en-US" dirty="0" smtClean="0"/>
              <a:t> or by </a:t>
            </a:r>
            <a:r>
              <a:rPr lang="en-US" b="1" dirty="0" smtClean="0"/>
              <a:t>reference</a:t>
            </a:r>
          </a:p>
          <a:p>
            <a:r>
              <a:rPr lang="en-US" dirty="0" smtClean="0"/>
              <a:t>Passing by </a:t>
            </a:r>
            <a:r>
              <a:rPr lang="en-US" b="1" dirty="0" smtClean="0"/>
              <a:t>value</a:t>
            </a:r>
            <a:r>
              <a:rPr lang="en-US" dirty="0" smtClean="0"/>
              <a:t> copies the variable onto the parameter and the function can not change the original variable</a:t>
            </a:r>
          </a:p>
          <a:p>
            <a:r>
              <a:rPr lang="en-US" dirty="0" smtClean="0"/>
              <a:t>Passing by </a:t>
            </a:r>
            <a:r>
              <a:rPr lang="en-US" b="1" dirty="0" smtClean="0"/>
              <a:t>reference</a:t>
            </a:r>
            <a:r>
              <a:rPr lang="en-US" dirty="0" smtClean="0"/>
              <a:t> does copy the variable and allows the function to act on the original variable</a:t>
            </a:r>
          </a:p>
          <a:p>
            <a:r>
              <a:rPr lang="en-US" dirty="0" smtClean="0"/>
              <a:t>Use the </a:t>
            </a:r>
            <a:r>
              <a:rPr lang="en-US" b="1" dirty="0" smtClean="0"/>
              <a:t>&amp;</a:t>
            </a:r>
            <a:r>
              <a:rPr lang="en-US" dirty="0" smtClean="0"/>
              <a:t> operator to pass by reference just like regular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Everyone a Raise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void </a:t>
            </a:r>
            <a:r>
              <a:rPr lang="en-US" b="1" dirty="0" err="1" smtClean="0">
                <a:solidFill>
                  <a:srgbClr val="0000FF"/>
                </a:solidFill>
              </a:rPr>
              <a:t>giveRaise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FF0000"/>
                </a:solidFill>
              </a:rPr>
              <a:t>Employee </a:t>
            </a:r>
            <a:r>
              <a:rPr lang="en-US" b="1" u="sng" dirty="0" smtClean="0">
                <a:solidFill>
                  <a:srgbClr val="FF0000"/>
                </a:solidFill>
              </a:rPr>
              <a:t>&amp;</a:t>
            </a:r>
            <a:r>
              <a:rPr lang="en-US" b="1" dirty="0" smtClean="0">
                <a:solidFill>
                  <a:srgbClr val="FF0000"/>
                </a:solidFill>
              </a:rPr>
              <a:t>employee</a:t>
            </a:r>
            <a:r>
              <a:rPr lang="en-US" dirty="0" smtClean="0"/>
              <a:t>, float percent 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>
              <a:buNone/>
            </a:pPr>
            <a:r>
              <a:rPr lang="en-US" dirty="0" smtClean="0"/>
              <a:t>		Employee </a:t>
            </a:r>
            <a:r>
              <a:rPr lang="en-US" dirty="0" err="1" smtClean="0"/>
              <a:t>alice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>
                <a:solidFill>
                  <a:srgbClr val="0000FF"/>
                </a:solidFill>
              </a:rPr>
              <a:t>giveRaise</a:t>
            </a:r>
            <a:r>
              <a:rPr lang="en-US" b="1" dirty="0" smtClean="0"/>
              <a:t> ( </a:t>
            </a:r>
            <a:r>
              <a:rPr lang="en-US" b="1" dirty="0" err="1" smtClean="0"/>
              <a:t>alice</a:t>
            </a:r>
            <a:r>
              <a:rPr lang="en-US" b="1" dirty="0" smtClean="0"/>
              <a:t>, 7 );</a:t>
            </a:r>
          </a:p>
          <a:p>
            <a:pPr>
              <a:buNone/>
            </a:pPr>
            <a:r>
              <a:rPr lang="en-US" dirty="0" smtClean="0"/>
              <a:t>		Employee employees [ 2300 ];</a:t>
            </a:r>
          </a:p>
          <a:p>
            <a:pPr>
              <a:buNone/>
            </a:pPr>
            <a:r>
              <a:rPr lang="en-US" dirty="0" smtClean="0"/>
              <a:t>		for ( </a:t>
            </a:r>
            <a:r>
              <a:rPr lang="en-US" dirty="0" err="1" smtClean="0"/>
              <a:t>int</a:t>
            </a:r>
            <a:r>
              <a:rPr lang="en-US" dirty="0" smtClean="0"/>
              <a:t> e = 0; e &lt; 2300; e++ )</a:t>
            </a:r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err="1" smtClean="0">
                <a:solidFill>
                  <a:srgbClr val="0000FF"/>
                </a:solidFill>
              </a:rPr>
              <a:t>giveRaise</a:t>
            </a:r>
            <a:r>
              <a:rPr lang="en-US" b="1" dirty="0" smtClean="0"/>
              <a:t> ( employee [ e ], 5 );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b="1" dirty="0" err="1" smtClean="0">
                <a:solidFill>
                  <a:srgbClr val="0000FF"/>
                </a:solidFill>
              </a:rPr>
              <a:t>giveRaise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FF0000"/>
                </a:solidFill>
              </a:rPr>
              <a:t>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&amp;</a:t>
            </a:r>
            <a:r>
              <a:rPr lang="en-US" b="1" dirty="0" smtClean="0">
                <a:solidFill>
                  <a:srgbClr val="FF0000"/>
                </a:solidFill>
              </a:rPr>
              <a:t>employee</a:t>
            </a:r>
            <a:r>
              <a:rPr lang="en-US" dirty="0" smtClean="0"/>
              <a:t>, float percent 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employee.salary</a:t>
            </a:r>
            <a:r>
              <a:rPr lang="en-US" dirty="0" smtClean="0"/>
              <a:t> *= ( percent / 100.0 ) + 1;</a:t>
            </a:r>
          </a:p>
          <a:p>
            <a:pPr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 though a function does not change the parameter structure, you might want to pass it as reference anyway if the structure is too large</a:t>
            </a:r>
          </a:p>
          <a:p>
            <a:r>
              <a:rPr lang="en-US" dirty="0" smtClean="0"/>
              <a:t>Declare parameters as </a:t>
            </a:r>
            <a:r>
              <a:rPr lang="en-US" b="1" dirty="0" smtClean="0"/>
              <a:t>const</a:t>
            </a:r>
            <a:r>
              <a:rPr lang="en-US" dirty="0" smtClean="0"/>
              <a:t> if they should not be changed by function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err="1" smtClean="0"/>
              <a:t>printEmployee</a:t>
            </a:r>
            <a:r>
              <a:rPr lang="en-US" dirty="0" smtClean="0"/>
              <a:t> ( </a:t>
            </a:r>
            <a:r>
              <a:rPr lang="en-US" b="1" dirty="0" smtClean="0"/>
              <a:t>const</a:t>
            </a:r>
            <a:r>
              <a:rPr lang="en-US" dirty="0" smtClean="0"/>
              <a:t> Employee </a:t>
            </a:r>
            <a:r>
              <a:rPr lang="en-US" b="1" dirty="0" smtClean="0"/>
              <a:t>&amp;</a:t>
            </a:r>
            <a:r>
              <a:rPr lang="en-US" dirty="0" smtClean="0"/>
              <a:t>employee 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employee.firstName</a:t>
            </a:r>
            <a:r>
              <a:rPr lang="en-US" dirty="0" smtClean="0"/>
              <a:t> &lt;&lt; " ";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employee.lastName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…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Data Types (ADTs) are custom types that are defined in terms of other types, including primitive types and other ADTs</a:t>
            </a:r>
          </a:p>
          <a:p>
            <a:r>
              <a:rPr lang="en-US" dirty="0" smtClean="0"/>
              <a:t>ADTs define the data being operated on as well as the family of operations that manipulate the data</a:t>
            </a:r>
          </a:p>
          <a:p>
            <a:r>
              <a:rPr lang="en-US" dirty="0" smtClean="0"/>
              <a:t>C++ provides two mechanisms to define ADTs</a:t>
            </a:r>
          </a:p>
          <a:p>
            <a:pPr lvl="1"/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Classes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Returning Structures from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Functions can create structure instances; these are sometimes called </a:t>
            </a:r>
            <a:r>
              <a:rPr lang="en-US" b="1" dirty="0" smtClean="0"/>
              <a:t>factories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Employee*</a:t>
            </a:r>
            <a:r>
              <a:rPr lang="en-US" dirty="0" smtClean="0"/>
              <a:t> </a:t>
            </a:r>
            <a:r>
              <a:rPr lang="en-US" dirty="0" err="1" smtClean="0"/>
              <a:t>employeeFactory</a:t>
            </a:r>
            <a:r>
              <a:rPr lang="en-US" dirty="0" smtClean="0"/>
              <a:t> ( string </a:t>
            </a:r>
            <a:r>
              <a:rPr lang="en-US" dirty="0" err="1" smtClean="0"/>
              <a:t>fName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string </a:t>
            </a:r>
            <a:r>
              <a:rPr lang="en-US" dirty="0" err="1" smtClean="0"/>
              <a:t>lName</a:t>
            </a:r>
            <a:r>
              <a:rPr lang="en-US" dirty="0" smtClean="0"/>
              <a:t>, float salary, Date </a:t>
            </a:r>
            <a:r>
              <a:rPr lang="en-US" dirty="0" err="1" smtClean="0"/>
              <a:t>hireDate</a:t>
            </a:r>
            <a:r>
              <a:rPr lang="en-US" dirty="0" smtClean="0"/>
              <a:t> 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Employee* employee</a:t>
            </a:r>
            <a:r>
              <a:rPr lang="en-US" dirty="0" smtClean="0"/>
              <a:t> = new Employee;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employee-&gt;</a:t>
            </a:r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fName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employee-&gt;</a:t>
            </a:r>
            <a:r>
              <a:rPr lang="en-US" dirty="0" err="1" smtClean="0"/>
              <a:t>lastName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lName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employee-&gt;</a:t>
            </a:r>
            <a:r>
              <a:rPr lang="en-US" dirty="0" err="1" smtClean="0"/>
              <a:t>hireDate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hireDate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/>
              <a:t>employee-&gt;salary </a:t>
            </a:r>
            <a:r>
              <a:rPr lang="en-US" dirty="0" smtClean="0"/>
              <a:t>= salary;</a:t>
            </a:r>
          </a:p>
          <a:p>
            <a:pPr>
              <a:buNone/>
            </a:pPr>
            <a:r>
              <a:rPr lang="en-US" dirty="0" smtClean="0"/>
              <a:t>		return employee;</a:t>
            </a:r>
          </a:p>
          <a:p>
            <a:pPr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Current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#include &lt;</a:t>
            </a:r>
            <a:r>
              <a:rPr lang="en-US" b="1" dirty="0" err="1" smtClean="0"/>
              <a:t>ctime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Date </a:t>
            </a:r>
            <a:r>
              <a:rPr lang="en-US" b="1" dirty="0" err="1" smtClean="0"/>
              <a:t>getCurrentDate</a:t>
            </a:r>
            <a:r>
              <a:rPr lang="en-US" b="1" dirty="0" smtClean="0"/>
              <a:t>()</a:t>
            </a: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time_t</a:t>
            </a:r>
            <a:r>
              <a:rPr lang="en-US" dirty="0" smtClean="0"/>
              <a:t> </a:t>
            </a:r>
            <a:r>
              <a:rPr lang="en-US" dirty="0" err="1" smtClean="0"/>
              <a:t>rawTime</a:t>
            </a:r>
            <a:r>
              <a:rPr lang="en-US" dirty="0" smtClean="0"/>
              <a:t> = time ( 0 );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struct</a:t>
            </a:r>
            <a:r>
              <a:rPr lang="en-US" dirty="0" smtClean="0"/>
              <a:t> tm * </a:t>
            </a:r>
            <a:r>
              <a:rPr lang="en-US" dirty="0" err="1" smtClean="0"/>
              <a:t>timeInfo</a:t>
            </a:r>
            <a:r>
              <a:rPr lang="en-US" dirty="0" smtClean="0"/>
              <a:t> = </a:t>
            </a:r>
            <a:r>
              <a:rPr lang="en-US" dirty="0" err="1" smtClean="0"/>
              <a:t>localtime</a:t>
            </a:r>
            <a:r>
              <a:rPr lang="en-US" dirty="0" smtClean="0"/>
              <a:t> ( &amp;</a:t>
            </a:r>
            <a:r>
              <a:rPr lang="en-US" dirty="0" err="1" smtClean="0"/>
              <a:t>rawTime</a:t>
            </a:r>
            <a:r>
              <a:rPr lang="en-US" dirty="0" smtClean="0"/>
              <a:t> 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Date </a:t>
            </a:r>
            <a:r>
              <a:rPr lang="en-US" b="1" dirty="0" err="1" smtClean="0"/>
              <a:t>dateNow</a:t>
            </a:r>
            <a:r>
              <a:rPr lang="en-US" dirty="0" smtClean="0"/>
              <a:t> = {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timeInfo</a:t>
            </a:r>
            <a:r>
              <a:rPr lang="en-US" dirty="0" smtClean="0"/>
              <a:t>-&gt;</a:t>
            </a:r>
            <a:r>
              <a:rPr lang="en-US" dirty="0" err="1" smtClean="0"/>
              <a:t>tm_mon</a:t>
            </a:r>
            <a:r>
              <a:rPr lang="en-US" dirty="0" smtClean="0"/>
              <a:t>,	</a:t>
            </a:r>
            <a:r>
              <a:rPr lang="en-US" dirty="0" err="1" smtClean="0"/>
              <a:t>timeInfo</a:t>
            </a:r>
            <a:r>
              <a:rPr lang="en-US" dirty="0" smtClean="0"/>
              <a:t>-&gt;</a:t>
            </a:r>
            <a:r>
              <a:rPr lang="en-US" dirty="0" err="1" smtClean="0"/>
              <a:t>tm_mday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timeInfo</a:t>
            </a:r>
            <a:r>
              <a:rPr lang="en-US" dirty="0" smtClean="0"/>
              <a:t>-&gt;</a:t>
            </a:r>
            <a:r>
              <a:rPr lang="en-US" dirty="0" err="1" smtClean="0"/>
              <a:t>tm_year</a:t>
            </a:r>
            <a:r>
              <a:rPr lang="en-US" dirty="0" smtClean="0"/>
              <a:t>,	</a:t>
            </a:r>
            <a:r>
              <a:rPr lang="en-US" dirty="0" err="1" smtClean="0"/>
              <a:t>timeInfo</a:t>
            </a:r>
            <a:r>
              <a:rPr lang="en-US" dirty="0" smtClean="0"/>
              <a:t>-&gt;</a:t>
            </a:r>
            <a:r>
              <a:rPr lang="en-US" dirty="0" err="1" smtClean="0"/>
              <a:t>tm_hour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timeInfo</a:t>
            </a:r>
            <a:r>
              <a:rPr lang="en-US" dirty="0" smtClean="0"/>
              <a:t>-&gt;</a:t>
            </a:r>
            <a:r>
              <a:rPr lang="en-US" dirty="0" err="1" smtClean="0"/>
              <a:t>tm_min</a:t>
            </a:r>
            <a:r>
              <a:rPr lang="en-US" dirty="0" smtClean="0"/>
              <a:t>,	</a:t>
            </a:r>
            <a:r>
              <a:rPr lang="en-US" dirty="0" err="1" smtClean="0"/>
              <a:t>timeInfo</a:t>
            </a:r>
            <a:r>
              <a:rPr lang="en-US" dirty="0" smtClean="0"/>
              <a:t>-&gt;</a:t>
            </a:r>
            <a:r>
              <a:rPr lang="en-US" dirty="0" err="1" smtClean="0"/>
              <a:t>tm_sec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};</a:t>
            </a:r>
          </a:p>
          <a:p>
            <a:pPr>
              <a:buNone/>
            </a:pPr>
            <a:r>
              <a:rPr lang="en-US" b="1" dirty="0" smtClean="0"/>
              <a:t>		return </a:t>
            </a:r>
            <a:r>
              <a:rPr lang="en-US" b="1" dirty="0" err="1" smtClean="0"/>
              <a:t>dateNow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Factories hide details for creating instances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Transaction </a:t>
            </a:r>
            <a:r>
              <a:rPr lang="en-US" b="1" dirty="0" err="1" smtClean="0"/>
              <a:t>createTransaction</a:t>
            </a:r>
            <a:r>
              <a:rPr lang="en-US" b="1" dirty="0" smtClean="0"/>
              <a:t> </a:t>
            </a:r>
            <a:r>
              <a:rPr lang="en-US" dirty="0" smtClean="0"/>
              <a:t>( </a:t>
            </a:r>
            <a:r>
              <a:rPr lang="en-US" dirty="0" err="1" smtClean="0"/>
              <a:t>int</a:t>
            </a:r>
            <a:r>
              <a:rPr lang="en-US" dirty="0" smtClean="0"/>
              <a:t> type,</a:t>
            </a:r>
          </a:p>
          <a:p>
            <a:pPr>
              <a:buNone/>
            </a:pPr>
            <a:r>
              <a:rPr lang="en-US" dirty="0" smtClean="0"/>
              <a:t>		float amount, string description ) {</a:t>
            </a:r>
          </a:p>
          <a:p>
            <a:pPr>
              <a:buNone/>
            </a:pPr>
            <a:r>
              <a:rPr lang="en-US" dirty="0" smtClean="0"/>
              <a:t>		Transaction </a:t>
            </a:r>
            <a:r>
              <a:rPr lang="en-US" dirty="0" err="1" smtClean="0"/>
              <a:t>tx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tx.date</a:t>
            </a:r>
            <a:r>
              <a:rPr lang="en-US" dirty="0" smtClean="0"/>
              <a:t> = </a:t>
            </a:r>
            <a:r>
              <a:rPr lang="en-US" b="1" dirty="0" err="1" smtClean="0"/>
              <a:t>getCurrentDate</a:t>
            </a:r>
            <a:r>
              <a:rPr lang="en-US" b="1" dirty="0" smtClean="0"/>
              <a:t>()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tx.type</a:t>
            </a:r>
            <a:r>
              <a:rPr lang="en-US" dirty="0" smtClean="0"/>
              <a:t> = type;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tx.description</a:t>
            </a:r>
            <a:r>
              <a:rPr lang="en-US" dirty="0" smtClean="0"/>
              <a:t> = description;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tx.amount</a:t>
            </a:r>
            <a:r>
              <a:rPr lang="en-US" dirty="0" smtClean="0"/>
              <a:t> = amount;</a:t>
            </a:r>
          </a:p>
          <a:p>
            <a:pPr>
              <a:buNone/>
            </a:pPr>
            <a:r>
              <a:rPr lang="en-US" dirty="0" smtClean="0"/>
              <a:t>		return </a:t>
            </a:r>
            <a:r>
              <a:rPr lang="en-US" dirty="0" err="1" smtClean="0"/>
              <a:t>tx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Enumerated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Enumerated data types define </a:t>
            </a:r>
            <a:r>
              <a:rPr lang="en-US" b="1" dirty="0" smtClean="0"/>
              <a:t>enumerators</a:t>
            </a:r>
            <a:r>
              <a:rPr lang="en-US" dirty="0" smtClean="0"/>
              <a:t>, named values that represent sequential integer values</a:t>
            </a:r>
          </a:p>
          <a:p>
            <a:r>
              <a:rPr lang="en-US" dirty="0" smtClean="0"/>
              <a:t>Enumerations are a better alternative to constant integers and improve type checking</a:t>
            </a:r>
          </a:p>
          <a:p>
            <a:r>
              <a:rPr lang="en-US" dirty="0" smtClean="0"/>
              <a:t>Useful for defining a group of related integer values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b="1" dirty="0" err="1" smtClean="0"/>
              <a:t>enum</a:t>
            </a:r>
            <a:r>
              <a:rPr lang="en-US" dirty="0" smtClean="0"/>
              <a:t> keyword to define enumerations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{ DEPOSIT, WITHDRAW, 	TRANSFER };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 type1 = DEPOSIT;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Enumerators Must Be Unique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Enumerators belong to the same name space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Presidents { MCKINLEY, ROOSEVELT, TAFT };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VPs { </a:t>
            </a:r>
            <a:r>
              <a:rPr lang="en-US" b="1" strike="sngStrike" dirty="0" smtClean="0">
                <a:solidFill>
                  <a:srgbClr val="FF0000"/>
                </a:solidFill>
              </a:rPr>
              <a:t>ROOSEVELT</a:t>
            </a:r>
            <a:r>
              <a:rPr lang="en-US" b="1" dirty="0" smtClean="0"/>
              <a:t>, FAIRBANKS, SHERMAN };</a:t>
            </a:r>
          </a:p>
          <a:p>
            <a:endParaRPr lang="en-US" dirty="0" smtClean="0"/>
          </a:p>
          <a:p>
            <a:r>
              <a:rPr lang="en-US" dirty="0" smtClean="0"/>
              <a:t>You can not re-declare the enumerator even if it has the same value;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Status { ON, OFF };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strike="sngStrike" dirty="0" err="1" smtClean="0">
                <a:solidFill>
                  <a:srgbClr val="FF0000"/>
                </a:solidFill>
              </a:rPr>
              <a:t>int</a:t>
            </a:r>
            <a:r>
              <a:rPr lang="en-US" b="1" strike="sngStrike" dirty="0" smtClean="0">
                <a:solidFill>
                  <a:srgbClr val="FF0000"/>
                </a:solidFill>
              </a:rPr>
              <a:t> OFF = 1;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Enumerators are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 enumerators are assigned values 0, 1, 2…</a:t>
            </a:r>
          </a:p>
          <a:p>
            <a:r>
              <a:rPr lang="en-US" dirty="0" smtClean="0"/>
              <a:t>You can print the enumerators and they will print their integer equivalent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DEPOSIT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WITHDRAW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TRANSFER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</a:t>
            </a:r>
            <a:r>
              <a:rPr lang="en-US" dirty="0" err="1" smtClean="0"/>
              <a:t>Enum</a:t>
            </a:r>
            <a:r>
              <a:rPr lang="en-US" dirty="0" smtClean="0"/>
              <a:t> Integer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declare </a:t>
            </a:r>
            <a:r>
              <a:rPr lang="en-US" dirty="0" err="1" smtClean="0"/>
              <a:t>enum</a:t>
            </a:r>
            <a:r>
              <a:rPr lang="en-US" dirty="0" smtClean="0"/>
              <a:t> data types, you can specify the integer values of the enumerators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Water { FREEZING = 0, BOLING = 100 };</a:t>
            </a:r>
          </a:p>
          <a:p>
            <a:endParaRPr lang="en-US" dirty="0" smtClean="0"/>
          </a:p>
          <a:p>
            <a:r>
              <a:rPr lang="en-US" dirty="0" smtClean="0"/>
              <a:t>You can not change the values of the enumerators after they are declared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Enumerating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Instead of using constants or named integers, </a:t>
            </a:r>
            <a:r>
              <a:rPr lang="en-US" dirty="0" err="1" smtClean="0"/>
              <a:t>enums</a:t>
            </a:r>
            <a:r>
              <a:rPr lang="en-US" dirty="0" smtClean="0"/>
              <a:t> allow compilers to catch potential bugs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Transaction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strike="sngStrike" dirty="0" smtClean="0">
                <a:solidFill>
                  <a:srgbClr val="FF0000"/>
                </a:solidFill>
              </a:rPr>
              <a:t>string</a:t>
            </a:r>
            <a:r>
              <a:rPr lang="en-US" strike="sngStrike" dirty="0" smtClean="0"/>
              <a:t> date;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strike="sngStrike" dirty="0" err="1" smtClean="0">
                <a:solidFill>
                  <a:srgbClr val="FF0000"/>
                </a:solidFill>
              </a:rPr>
              <a:t>int</a:t>
            </a:r>
            <a:r>
              <a:rPr lang="en-US" strike="sngStrike" dirty="0" smtClean="0"/>
              <a:t> type;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{ DEPOSIT, WITHDRAW };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struct</a:t>
            </a:r>
            <a:r>
              <a:rPr lang="en-US" dirty="0" smtClean="0"/>
              <a:t> Transaction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008000"/>
                </a:solidFill>
              </a:rPr>
              <a:t>Date</a:t>
            </a:r>
            <a:r>
              <a:rPr lang="en-US" dirty="0" smtClean="0"/>
              <a:t> </a:t>
            </a:r>
            <a:r>
              <a:rPr lang="en-US" dirty="0" err="1" smtClean="0"/>
              <a:t>date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err="1" smtClean="0">
                <a:solidFill>
                  <a:srgbClr val="008000"/>
                </a:solidFill>
              </a:rPr>
              <a:t>TransactionType</a:t>
            </a:r>
            <a:r>
              <a:rPr lang="en-US" dirty="0" smtClean="0"/>
              <a:t> type;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Enumerating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Instead of using constants or named integers, </a:t>
            </a:r>
            <a:r>
              <a:rPr lang="en-US" dirty="0" err="1" smtClean="0"/>
              <a:t>enums</a:t>
            </a:r>
            <a:r>
              <a:rPr lang="en-US" dirty="0" smtClean="0"/>
              <a:t> allow compilers to catch potential bugs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trike="sngStrike" dirty="0" smtClean="0"/>
              <a:t>const </a:t>
            </a:r>
            <a:r>
              <a:rPr lang="en-US" strike="sngStrike" dirty="0" err="1" smtClean="0"/>
              <a:t>int</a:t>
            </a:r>
            <a:r>
              <a:rPr lang="en-US" strike="sngStrike" dirty="0" smtClean="0"/>
              <a:t> DEPOSIT = 0;</a:t>
            </a:r>
            <a:r>
              <a:rPr lang="en-US" dirty="0" smtClean="0"/>
              <a:t>	// use </a:t>
            </a:r>
            <a:r>
              <a:rPr lang="en-US" dirty="0" err="1" smtClean="0"/>
              <a:t>enum</a:t>
            </a:r>
            <a:r>
              <a:rPr lang="en-US" dirty="0" smtClean="0"/>
              <a:t> instead </a:t>
            </a:r>
            <a:endParaRPr lang="en-US" strike="sngStrike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trike="sngStrike" dirty="0" smtClean="0"/>
              <a:t>const </a:t>
            </a:r>
            <a:r>
              <a:rPr lang="en-US" strike="sngStrike" dirty="0" err="1" smtClean="0"/>
              <a:t>int</a:t>
            </a:r>
            <a:r>
              <a:rPr lang="en-US" strike="sngStrike" dirty="0" smtClean="0"/>
              <a:t> WITHDRAW = 1;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{ DEPOSIT, WITHDRAW };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Transaction deposit  = { …, </a:t>
            </a:r>
            <a:r>
              <a:rPr lang="en-US" b="1" dirty="0" smtClean="0"/>
              <a:t>DEPOSIT</a:t>
            </a:r>
            <a:r>
              <a:rPr lang="en-US" dirty="0" smtClean="0"/>
              <a:t>, … }</a:t>
            </a:r>
          </a:p>
          <a:p>
            <a:pPr>
              <a:buNone/>
            </a:pPr>
            <a:r>
              <a:rPr lang="en-US" dirty="0" smtClean="0"/>
              <a:t>	Transaction withdraw;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withdraw.type</a:t>
            </a:r>
            <a:r>
              <a:rPr lang="en-US" dirty="0" smtClean="0"/>
              <a:t> = </a:t>
            </a:r>
            <a:r>
              <a:rPr lang="en-US" b="1" dirty="0" smtClean="0"/>
              <a:t>WITHDRAW</a:t>
            </a:r>
            <a:r>
              <a:rPr lang="en-US" dirty="0" smtClean="0"/>
              <a:t>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Can't Assigning Values to </a:t>
            </a:r>
            <a:r>
              <a:rPr lang="en-US" dirty="0" err="1" smtClean="0"/>
              <a:t>Enums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not assign integer values to enumerators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DEPOSIT = 45;			// X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It's a good thing since we don’t want to accidentally assign a bad integer to an </a:t>
            </a:r>
            <a:r>
              <a:rPr lang="en-US" dirty="0" err="1" smtClean="0"/>
              <a:t>enum</a:t>
            </a:r>
            <a:r>
              <a:rPr lang="en-US" dirty="0" smtClean="0"/>
              <a:t> type</a:t>
            </a:r>
          </a:p>
          <a:p>
            <a:pPr>
              <a:buNone/>
            </a:pPr>
            <a:r>
              <a:rPr lang="en-US" b="1" dirty="0" smtClean="0"/>
              <a:t>	Transaction withdraw;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withdraw.type</a:t>
            </a:r>
            <a:r>
              <a:rPr lang="en-US" b="1" dirty="0" smtClean="0">
                <a:solidFill>
                  <a:srgbClr val="FF0000"/>
                </a:solidFill>
              </a:rPr>
              <a:t> = 0;		// X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want to avoid mistakes such as</a:t>
            </a:r>
          </a:p>
          <a:p>
            <a:pPr>
              <a:buNone/>
            </a:pPr>
            <a:r>
              <a:rPr lang="en-US" b="1" dirty="0" smtClean="0"/>
              <a:t>	Transaction withdraw;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withdraw.type</a:t>
            </a:r>
            <a:r>
              <a:rPr lang="en-US" b="1" dirty="0" smtClean="0">
                <a:solidFill>
                  <a:srgbClr val="FF0000"/>
                </a:solidFill>
              </a:rPr>
              <a:t> = 21;	// 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</a:t>
            </a:r>
            <a:r>
              <a:rPr lang="en-US" i="1" dirty="0" smtClean="0"/>
              <a:t> </a:t>
            </a:r>
            <a:r>
              <a:rPr lang="en-US" b="1" dirty="0" err="1" smtClean="0"/>
              <a:t>struct</a:t>
            </a:r>
            <a:r>
              <a:rPr lang="en-US" dirty="0" smtClean="0"/>
              <a:t> keyword to define a new data type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struct</a:t>
            </a:r>
            <a:r>
              <a:rPr lang="en-US" b="1" dirty="0" smtClean="0">
                <a:solidFill>
                  <a:srgbClr val="FF0000"/>
                </a:solidFill>
              </a:rPr>
              <a:t> Employee </a:t>
            </a:r>
            <a:r>
              <a:rPr lang="en-US" b="1" dirty="0" smtClean="0"/>
              <a:t>{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smtClean="0">
                <a:solidFill>
                  <a:srgbClr val="00B050"/>
                </a:solidFill>
              </a:rPr>
              <a:t>string </a:t>
            </a:r>
            <a:r>
              <a:rPr lang="en-US" b="1" dirty="0" err="1" smtClean="0">
                <a:solidFill>
                  <a:srgbClr val="00B050"/>
                </a:solidFill>
              </a:rPr>
              <a:t>firstName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	string </a:t>
            </a:r>
            <a:r>
              <a:rPr lang="en-US" b="1" dirty="0" err="1" smtClean="0"/>
              <a:t>lastName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int</a:t>
            </a:r>
            <a:r>
              <a:rPr lang="en-US" b="1" dirty="0" smtClean="0"/>
              <a:t> age;</a:t>
            </a:r>
          </a:p>
          <a:p>
            <a:pPr>
              <a:buNone/>
            </a:pPr>
            <a:r>
              <a:rPr lang="en-US" b="1" dirty="0" smtClean="0"/>
              <a:t>		float salary;</a:t>
            </a:r>
          </a:p>
          <a:p>
            <a:pPr>
              <a:buNone/>
            </a:pPr>
            <a:r>
              <a:rPr lang="en-US" b="1" dirty="0" smtClean="0"/>
              <a:t>		string </a:t>
            </a:r>
            <a:r>
              <a:rPr lang="en-US" b="1" dirty="0" err="1" smtClean="0"/>
              <a:t>hireDate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}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Assigning Enumerators to </a:t>
            </a:r>
            <a:r>
              <a:rPr lang="en-US" dirty="0" err="1" smtClean="0"/>
              <a:t>int</a:t>
            </a:r>
            <a:r>
              <a:rPr lang="en-US" dirty="0" smtClean="0"/>
              <a:t>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Although you can not write to an </a:t>
            </a:r>
            <a:r>
              <a:rPr lang="en-US" dirty="0" err="1" smtClean="0"/>
              <a:t>enum</a:t>
            </a:r>
            <a:r>
              <a:rPr lang="en-US" dirty="0" smtClean="0"/>
              <a:t>, you can read it and use it as an integer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Day = { MONDAY, TUESDAY, WEDNESDAY, THURSDAY, FRIDAY, SATURDAY, SUNDAY };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x = THURSDAY;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x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Day </a:t>
            </a:r>
            <a:r>
              <a:rPr lang="en-US" b="1" dirty="0" err="1" smtClean="0"/>
              <a:t>workDay</a:t>
            </a:r>
            <a:r>
              <a:rPr lang="en-US" b="1" dirty="0" smtClean="0"/>
              <a:t> = FRIDAY;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y = </a:t>
            </a:r>
            <a:r>
              <a:rPr lang="en-US" b="1" dirty="0" err="1" smtClean="0"/>
              <a:t>workDay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y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  <a:endParaRPr 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Enumerator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</a:t>
            </a:r>
            <a:r>
              <a:rPr lang="en-US" dirty="0" err="1" smtClean="0"/>
              <a:t>enums</a:t>
            </a:r>
            <a:r>
              <a:rPr lang="en-US" dirty="0" smtClean="0"/>
              <a:t> can be read as integers, they can be compared as such</a:t>
            </a:r>
          </a:p>
          <a:p>
            <a:pPr>
              <a:buNone/>
            </a:pPr>
            <a:r>
              <a:rPr lang="en-US" b="1" dirty="0" smtClean="0"/>
              <a:t>	if ( FRIDAY &gt; MONDAY 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cout</a:t>
            </a:r>
            <a:r>
              <a:rPr lang="en-US" b="1" dirty="0" smtClean="0"/>
              <a:t> &lt;&lt; "Friday comes after Monday"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 smtClean="0"/>
              <a:t>	if ( MONDAY == 0 )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cout</a:t>
            </a:r>
            <a:r>
              <a:rPr lang="en-US" b="1" dirty="0" smtClean="0"/>
              <a:t> &lt;&lt; "Monday is the first day"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</a:t>
            </a:r>
            <a:r>
              <a:rPr lang="en-US" dirty="0" err="1" smtClean="0"/>
              <a:t>Enums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enumerators as array indices or as loop sentinels</a:t>
            </a:r>
          </a:p>
          <a:p>
            <a:pPr>
              <a:buNone/>
            </a:pPr>
            <a:r>
              <a:rPr lang="en-US" dirty="0" smtClean="0"/>
              <a:t>	float </a:t>
            </a:r>
            <a:r>
              <a:rPr lang="en-US" dirty="0" err="1" smtClean="0"/>
              <a:t>dailyBalances</a:t>
            </a:r>
            <a:r>
              <a:rPr lang="en-US" dirty="0" smtClean="0"/>
              <a:t>[ 7 ];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dailyBalances</a:t>
            </a:r>
            <a:r>
              <a:rPr lang="en-US" dirty="0" smtClean="0"/>
              <a:t> [ </a:t>
            </a:r>
            <a:r>
              <a:rPr lang="en-US" b="1" dirty="0" smtClean="0"/>
              <a:t>MONDAY</a:t>
            </a:r>
            <a:r>
              <a:rPr lang="en-US" dirty="0" smtClean="0"/>
              <a:t> ] = 100.0;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dailyBalances</a:t>
            </a:r>
            <a:r>
              <a:rPr lang="en-US" dirty="0" smtClean="0"/>
              <a:t> [ </a:t>
            </a:r>
            <a:r>
              <a:rPr lang="en-US" b="1" dirty="0" smtClean="0"/>
              <a:t>TUESDAY</a:t>
            </a:r>
            <a:r>
              <a:rPr lang="en-US" dirty="0" smtClean="0"/>
              <a:t> ] = 100.0;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dailyBalances</a:t>
            </a:r>
            <a:r>
              <a:rPr lang="en-US" dirty="0" smtClean="0"/>
              <a:t> [ </a:t>
            </a:r>
            <a:r>
              <a:rPr lang="en-US" b="1" dirty="0" smtClean="0"/>
              <a:t>SUNDAY</a:t>
            </a:r>
            <a:r>
              <a:rPr lang="en-US" dirty="0" smtClean="0"/>
              <a:t> ] = 1234.0;</a:t>
            </a:r>
          </a:p>
          <a:p>
            <a:pPr>
              <a:buNone/>
            </a:pPr>
            <a:r>
              <a:rPr lang="en-US" dirty="0" smtClean="0"/>
              <a:t>	for ( </a:t>
            </a:r>
            <a:r>
              <a:rPr lang="en-US" dirty="0" err="1" smtClean="0"/>
              <a:t>int</a:t>
            </a:r>
            <a:r>
              <a:rPr lang="en-US" dirty="0" smtClean="0"/>
              <a:t> day = </a:t>
            </a:r>
            <a:r>
              <a:rPr lang="en-US" b="1" dirty="0" smtClean="0"/>
              <a:t>MONDAY</a:t>
            </a:r>
            <a:r>
              <a:rPr lang="en-US" dirty="0" smtClean="0"/>
              <a:t>; day &lt; </a:t>
            </a:r>
            <a:r>
              <a:rPr lang="en-US" b="1" dirty="0" smtClean="0"/>
              <a:t>FRIDAY</a:t>
            </a:r>
            <a:r>
              <a:rPr lang="en-US" dirty="0" smtClean="0"/>
              <a:t>; day++ 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dailyBalances</a:t>
            </a:r>
            <a:r>
              <a:rPr lang="en-US" dirty="0" smtClean="0"/>
              <a:t> [ day 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Enumerated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need to declare variables with the </a:t>
            </a:r>
            <a:r>
              <a:rPr lang="en-US" dirty="0" err="1" smtClean="0"/>
              <a:t>enum</a:t>
            </a:r>
            <a:r>
              <a:rPr lang="en-US" dirty="0" smtClean="0"/>
              <a:t> data type, there is no need to name the new type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enum</a:t>
            </a:r>
            <a:r>
              <a:rPr lang="en-US" dirty="0" smtClean="0"/>
              <a:t> just to create the enumerators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enum</a:t>
            </a:r>
            <a:r>
              <a:rPr lang="en-US" dirty="0" smtClean="0"/>
              <a:t> </a:t>
            </a:r>
            <a:r>
              <a:rPr lang="en-US" b="1" strike="sngStrike" dirty="0" smtClean="0"/>
              <a:t>Day</a:t>
            </a:r>
            <a:r>
              <a:rPr lang="en-US" b="1" dirty="0" smtClean="0"/>
              <a:t> </a:t>
            </a:r>
            <a:r>
              <a:rPr lang="en-US" dirty="0" smtClean="0"/>
              <a:t>{ MONDAY, TUESDAY, …, FRIDAY };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Here it is as an </a:t>
            </a:r>
            <a:r>
              <a:rPr lang="en-US" b="1" dirty="0" smtClean="0"/>
              <a:t>anonymous</a:t>
            </a:r>
            <a:r>
              <a:rPr lang="en-US" dirty="0" smtClean="0"/>
              <a:t> enumeration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{ MONDAY, TUESDAY, …, FRIDAY };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</a:t>
            </a:r>
            <a:r>
              <a:rPr lang="en-US" dirty="0" err="1" smtClean="0"/>
              <a:t>Enums</a:t>
            </a:r>
            <a:r>
              <a:rPr lang="en-US" dirty="0" smtClean="0"/>
              <a:t> with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you can not change the value of an enumerator</a:t>
            </a:r>
          </a:p>
          <a:p>
            <a:r>
              <a:rPr lang="en-US" dirty="0" smtClean="0"/>
              <a:t>If an enumerator is used in an arithmetic expression, the result is not an enumerator and therefore it can not be assigned to an </a:t>
            </a:r>
            <a:r>
              <a:rPr lang="en-US" dirty="0" err="1" smtClean="0"/>
              <a:t>enum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Day day1, day2;</a:t>
            </a:r>
          </a:p>
          <a:p>
            <a:pPr>
              <a:buNone/>
            </a:pPr>
            <a:r>
              <a:rPr lang="en-US" b="1" dirty="0" smtClean="0"/>
              <a:t>	day1 = TUESDAY;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day2 = day1 + 1;	// 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Enums</a:t>
            </a:r>
            <a:r>
              <a:rPr lang="en-US" dirty="0" smtClean="0"/>
              <a:t> in Switch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common use of </a:t>
            </a:r>
            <a:r>
              <a:rPr lang="en-US" dirty="0" err="1" smtClean="0"/>
              <a:t>enums</a:t>
            </a:r>
            <a:r>
              <a:rPr lang="en-US" dirty="0" smtClean="0"/>
              <a:t> is in switch statements to choose among various actions</a:t>
            </a:r>
          </a:p>
          <a:p>
            <a:pPr>
              <a:buNone/>
            </a:pPr>
            <a:r>
              <a:rPr lang="en-US" b="1" dirty="0" smtClean="0"/>
              <a:t>	Day today;</a:t>
            </a:r>
          </a:p>
          <a:p>
            <a:pPr>
              <a:buNone/>
            </a:pPr>
            <a:r>
              <a:rPr lang="en-US" b="1" dirty="0" smtClean="0"/>
              <a:t>	switch ( today ) {</a:t>
            </a:r>
          </a:p>
          <a:p>
            <a:pPr>
              <a:buNone/>
            </a:pPr>
            <a:r>
              <a:rPr lang="en-US" b="1" dirty="0" smtClean="0"/>
              <a:t>		case MONDAY :</a:t>
            </a:r>
          </a:p>
          <a:p>
            <a:pPr>
              <a:buNone/>
            </a:pPr>
            <a:r>
              <a:rPr lang="en-US" b="1" dirty="0" smtClean="0"/>
              <a:t>		case TUESDAY :</a:t>
            </a:r>
          </a:p>
          <a:p>
            <a:pPr>
              <a:buNone/>
            </a:pPr>
            <a:r>
              <a:rPr lang="en-US" b="1" dirty="0" smtClean="0"/>
              <a:t>		…</a:t>
            </a:r>
          </a:p>
          <a:p>
            <a:pPr>
              <a:buNone/>
            </a:pPr>
            <a:r>
              <a:rPr lang="en-US" b="1" dirty="0" smtClean="0"/>
              <a:t>		case FRIDAY : </a:t>
            </a:r>
            <a:r>
              <a:rPr lang="en-US" b="1" dirty="0" err="1" smtClean="0"/>
              <a:t>cout</a:t>
            </a:r>
            <a:r>
              <a:rPr lang="en-US" b="1" dirty="0" smtClean="0"/>
              <a:t> &lt;&lt; "TGIF" &lt;&lt; </a:t>
            </a:r>
            <a:r>
              <a:rPr lang="en-US" b="1" dirty="0" err="1" smtClean="0"/>
              <a:t>endl</a:t>
            </a:r>
            <a:r>
              <a:rPr lang="en-US" b="1" dirty="0" smtClean="0"/>
              <a:t>; break</a:t>
            </a:r>
          </a:p>
          <a:p>
            <a:pPr>
              <a:buNone/>
            </a:pPr>
            <a:r>
              <a:rPr lang="en-US" b="1" dirty="0" smtClean="0"/>
              <a:t>		…</a:t>
            </a:r>
          </a:p>
          <a:p>
            <a:pPr>
              <a:buNone/>
            </a:pPr>
            <a:r>
              <a:rPr lang="en-US" b="1" dirty="0" smtClean="0"/>
              <a:t>	}</a:t>
            </a:r>
            <a:endParaRPr lang="en-US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Declaring </a:t>
            </a:r>
            <a:r>
              <a:rPr lang="en-US" dirty="0" err="1" smtClean="0"/>
              <a:t>Enums</a:t>
            </a:r>
            <a:r>
              <a:rPr lang="en-US" dirty="0" smtClean="0"/>
              <a:t> and Variables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declaring enumerations you can declare variables as well</a:t>
            </a:r>
          </a:p>
          <a:p>
            <a:r>
              <a:rPr lang="en-US" dirty="0" smtClean="0"/>
              <a:t>Instead of using 2 lines: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{ DEPOSIT, WITHDRAW };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type1;</a:t>
            </a:r>
          </a:p>
          <a:p>
            <a:endParaRPr lang="en-US" dirty="0" smtClean="0"/>
          </a:p>
          <a:p>
            <a:r>
              <a:rPr lang="en-US" dirty="0" smtClean="0"/>
              <a:t>You can use 1 line: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enum</a:t>
            </a:r>
            <a:r>
              <a:rPr lang="en-US" b="1" dirty="0" smtClean="0"/>
              <a:t> </a:t>
            </a:r>
            <a:r>
              <a:rPr lang="en-US" b="1" dirty="0" err="1" smtClean="0"/>
              <a:t>TransactionType</a:t>
            </a:r>
            <a:r>
              <a:rPr lang="en-US" b="1" dirty="0" smtClean="0"/>
              <a:t> { … } type1;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StructureDemo.cpp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StructureDemo.cpp</a:t>
            </a:r>
          </a:p>
          <a:p>
            <a:r>
              <a:rPr lang="en-US" dirty="0" err="1" smtClean="0"/>
              <a:t>StructureDemoLibrary.h</a:t>
            </a:r>
            <a:endParaRPr lang="en-US" dirty="0" smtClean="0"/>
          </a:p>
          <a:p>
            <a:r>
              <a:rPr lang="en-US" smtClean="0"/>
              <a:t>StructureDemoLibrary.cpp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group the variables for our bank application into a structure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struct</a:t>
            </a:r>
            <a:r>
              <a:rPr lang="en-US" b="1" dirty="0" smtClean="0"/>
              <a:t> Transaction {</a:t>
            </a:r>
          </a:p>
          <a:p>
            <a:pPr>
              <a:buNone/>
            </a:pPr>
            <a:r>
              <a:rPr lang="en-US" b="1" dirty="0" smtClean="0"/>
              <a:t>		string date;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int</a:t>
            </a:r>
            <a:r>
              <a:rPr lang="en-US" b="1" dirty="0" smtClean="0"/>
              <a:t> type;</a:t>
            </a:r>
          </a:p>
          <a:p>
            <a:pPr>
              <a:buNone/>
            </a:pPr>
            <a:r>
              <a:rPr lang="en-US" b="1" dirty="0" smtClean="0"/>
              <a:t>		string description;</a:t>
            </a:r>
          </a:p>
          <a:p>
            <a:pPr>
              <a:buNone/>
            </a:pPr>
            <a:r>
              <a:rPr lang="en-US" b="1" dirty="0" smtClean="0"/>
              <a:t>		float amount;</a:t>
            </a:r>
          </a:p>
          <a:p>
            <a:pPr>
              <a:buNone/>
            </a:pPr>
            <a:r>
              <a:rPr lang="en-US" b="1" dirty="0" smtClean="0"/>
              <a:t>	}</a:t>
            </a:r>
          </a:p>
          <a:p>
            <a:endParaRPr lang="en-US" dirty="0" smtClean="0"/>
          </a:p>
          <a:p>
            <a:r>
              <a:rPr lang="en-US" dirty="0" smtClean="0"/>
              <a:t>Notice </a:t>
            </a:r>
            <a:r>
              <a:rPr lang="en-US" dirty="0" err="1" smtClean="0"/>
              <a:t>struct</a:t>
            </a:r>
            <a:r>
              <a:rPr lang="en-US" dirty="0" smtClean="0"/>
              <a:t> does not contain </a:t>
            </a:r>
            <a:r>
              <a:rPr lang="en-US" b="1" dirty="0" smtClean="0"/>
              <a:t>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Variables of New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Declaring variables consists of declaring the type of the variable, and then the name of the variable</a:t>
            </a:r>
          </a:p>
          <a:p>
            <a:r>
              <a:rPr lang="en-US" dirty="0" smtClean="0"/>
              <a:t>For structures it is no different. Declare a new variable with the new data type as its type</a:t>
            </a:r>
          </a:p>
          <a:p>
            <a:r>
              <a:rPr lang="en-US" dirty="0" smtClean="0"/>
              <a:t>The size of memory needed to hold the new variable is the sum of the individual members of the structure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Employee </a:t>
            </a:r>
            <a:r>
              <a:rPr lang="en-US" b="1" dirty="0" err="1" smtClean="0">
                <a:solidFill>
                  <a:srgbClr val="FF0000"/>
                </a:solidFill>
              </a:rPr>
              <a:t>alice</a:t>
            </a:r>
            <a:r>
              <a:rPr lang="en-US" b="1" dirty="0" smtClean="0"/>
              <a:t>, bob, </a:t>
            </a:r>
            <a:r>
              <a:rPr lang="en-US" b="1" dirty="0" err="1" smtClean="0"/>
              <a:t>charlie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Transaction deposit1</a:t>
            </a:r>
            <a:r>
              <a:rPr lang="en-US" b="1" dirty="0" smtClean="0"/>
              <a:t>, deposit2, withdraw1;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Struct</a:t>
            </a:r>
            <a:r>
              <a:rPr lang="en-US" dirty="0" smtClean="0"/>
              <a:t> Vs. Parallel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Structures are an improvement over the parallel array representation</a:t>
            </a:r>
          </a:p>
          <a:p>
            <a:r>
              <a:rPr lang="en-US" dirty="0" smtClean="0"/>
              <a:t>Instead of having several arrays representing various records, a single record can be represented by a single structure instance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88589" y="3937000"/>
          <a:ext cx="70744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505"/>
                <a:gridCol w="235268"/>
                <a:gridCol w="1340739"/>
                <a:gridCol w="235268"/>
                <a:gridCol w="1553655"/>
                <a:gridCol w="235268"/>
                <a:gridCol w="1126935"/>
                <a:gridCol w="235268"/>
                <a:gridCol w="11195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balance[]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7/11/12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DEPOSIT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 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7/12/12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WITHDRAW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Groceries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876.55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7/13/12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DEPOSIT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2578.0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3454.55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7/14/12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WITHDRAW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3419.99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600200" y="4648200"/>
            <a:ext cx="594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4659868"/>
            <a:ext cx="11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withdraw1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Structure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a variable has been declared to be of a type, the individual members can be accessed using the </a:t>
            </a:r>
            <a:r>
              <a:rPr lang="en-US" b="1" dirty="0" smtClean="0"/>
              <a:t>dot notation</a:t>
            </a:r>
          </a:p>
          <a:p>
            <a:r>
              <a:rPr lang="en-US" dirty="0" smtClean="0"/>
              <a:t>This consist of using the "." in between the name of the </a:t>
            </a:r>
            <a:r>
              <a:rPr lang="en-US" b="1" dirty="0" smtClean="0"/>
              <a:t>variable</a:t>
            </a:r>
            <a:r>
              <a:rPr lang="en-US" dirty="0" smtClean="0"/>
              <a:t> and the name of the </a:t>
            </a:r>
            <a:r>
              <a:rPr lang="en-US" b="1" dirty="0" smtClean="0"/>
              <a:t>property</a:t>
            </a:r>
          </a:p>
          <a:p>
            <a:r>
              <a:rPr lang="en-US" dirty="0" smtClean="0"/>
              <a:t>Parent / Child relation or "Has A" relation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alice</a:t>
            </a:r>
            <a:r>
              <a:rPr lang="en-US" b="1" u="sng" dirty="0" err="1" smtClean="0">
                <a:solidFill>
                  <a:srgbClr val="FF0000"/>
                </a:solidFill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</a:rPr>
              <a:t>firstName</a:t>
            </a:r>
            <a:r>
              <a:rPr lang="en-US" b="1" dirty="0" smtClean="0"/>
              <a:t> = "Alice";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alice.salary</a:t>
            </a:r>
            <a:r>
              <a:rPr lang="en-US" b="1" dirty="0" smtClean="0"/>
              <a:t> += 1000.0;</a:t>
            </a:r>
          </a:p>
          <a:p>
            <a:pPr>
              <a:buNone/>
            </a:pPr>
            <a:r>
              <a:rPr lang="en-US" b="1" dirty="0" smtClean="0"/>
              <a:t>	deposit1.amount = 200.0;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</a:t>
            </a:r>
            <a:r>
              <a:rPr lang="en-US" b="1" dirty="0" err="1" smtClean="0"/>
              <a:t>bob.hireDate</a:t>
            </a:r>
            <a:r>
              <a:rPr lang="en-US" b="1" dirty="0" smtClean="0"/>
              <a:t>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compare structures, compare each of the elements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Transaction t1, t2;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bool</a:t>
            </a:r>
            <a:r>
              <a:rPr lang="en-US" b="1" dirty="0" smtClean="0"/>
              <a:t> </a:t>
            </a:r>
            <a:r>
              <a:rPr lang="en-US" b="1" dirty="0" err="1" smtClean="0"/>
              <a:t>transactionsEqual</a:t>
            </a:r>
            <a:r>
              <a:rPr lang="en-US" b="1" dirty="0" smtClean="0"/>
              <a:t> = false;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strike="sngStrike" dirty="0" smtClean="0">
                <a:solidFill>
                  <a:srgbClr val="FF0000"/>
                </a:solidFill>
              </a:rPr>
              <a:t>if ( t1 == t2 ) </a:t>
            </a:r>
            <a:r>
              <a:rPr lang="en-US" b="1" strike="sngStrike" dirty="0" err="1" smtClean="0">
                <a:solidFill>
                  <a:srgbClr val="FF0000"/>
                </a:solidFill>
              </a:rPr>
              <a:t>transactionsEqual</a:t>
            </a:r>
            <a:r>
              <a:rPr lang="en-US" b="1" strike="sngStrike" dirty="0" smtClean="0">
                <a:solidFill>
                  <a:srgbClr val="FF0000"/>
                </a:solidFill>
              </a:rPr>
              <a:t> = true;</a:t>
            </a:r>
            <a:r>
              <a:rPr lang="en-US" b="1" dirty="0" smtClean="0">
                <a:solidFill>
                  <a:srgbClr val="FF0000"/>
                </a:solidFill>
              </a:rPr>
              <a:t>	// X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if ( 	t1.date == t2.date &amp;&amp;			// OK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	t1.type == t2.type &amp;&amp;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	t1.description == t2.description &amp;&amp;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	t1.amount == t2.amount &amp;&amp;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	t1.balance == t2.balance )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	</a:t>
            </a:r>
            <a:r>
              <a:rPr lang="en-US" b="1" u="sng" dirty="0" err="1" smtClean="0">
                <a:solidFill>
                  <a:srgbClr val="008000"/>
                </a:solidFill>
              </a:rPr>
              <a:t>transactionsEqual</a:t>
            </a:r>
            <a:r>
              <a:rPr lang="en-US" b="1" u="sng" dirty="0" smtClean="0">
                <a:solidFill>
                  <a:srgbClr val="008000"/>
                </a:solidFill>
              </a:rPr>
              <a:t> = true;</a:t>
            </a:r>
            <a:endParaRPr lang="en-US" b="1" u="sng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Structures can be initialized when they are declared by providing all or some of the values for their members</a:t>
            </a:r>
          </a:p>
          <a:p>
            <a:pPr>
              <a:buNone/>
            </a:pPr>
            <a:r>
              <a:rPr lang="en-US" b="1" dirty="0" smtClean="0"/>
              <a:t>	Employee </a:t>
            </a:r>
            <a:r>
              <a:rPr lang="en-US" b="1" dirty="0" err="1" smtClean="0"/>
              <a:t>charlie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8000"/>
                </a:solidFill>
              </a:rPr>
              <a:t>= { "Charlie", "Steel",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</a:rPr>
              <a:t>					42, 75000, "9/1/2012" };</a:t>
            </a:r>
          </a:p>
          <a:p>
            <a:pPr>
              <a:buNone/>
            </a:pPr>
            <a:r>
              <a:rPr lang="en-US" b="1" dirty="0" smtClean="0"/>
              <a:t>	Transaction deposit2 = { "7/15/2012 11:22:33",</a:t>
            </a:r>
          </a:p>
          <a:p>
            <a:pPr>
              <a:buNone/>
            </a:pPr>
            <a:r>
              <a:rPr lang="en-US" b="1" dirty="0" smtClean="0"/>
              <a:t>					0, "wages", 2500.00 };</a:t>
            </a:r>
          </a:p>
          <a:p>
            <a:pPr>
              <a:buNone/>
            </a:pPr>
            <a:r>
              <a:rPr lang="en-US" b="1" dirty="0" smtClean="0"/>
              <a:t>	Transaction withdraw1 = { "…", 1, "…" };</a:t>
            </a:r>
          </a:p>
          <a:p>
            <a:r>
              <a:rPr lang="en-US" dirty="0" smtClean="0"/>
              <a:t>You can't skip initializations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strike="sngStrike" dirty="0" smtClean="0"/>
              <a:t>Employee bob = { "Robert", , 62, , };</a:t>
            </a:r>
            <a:endParaRPr lang="en-US" b="1" strike="sngStri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884</Words>
  <Application>Microsoft Office PowerPoint</Application>
  <PresentationFormat>On-screen Show (4:3)</PresentationFormat>
  <Paragraphs>350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Structured Data</vt:lpstr>
      <vt:lpstr>Abstract Data Types</vt:lpstr>
      <vt:lpstr>Structures</vt:lpstr>
      <vt:lpstr>Transaction ADT</vt:lpstr>
      <vt:lpstr>Declaring Variables of New Type</vt:lpstr>
      <vt:lpstr>Struct Vs. Parallel Arrays</vt:lpstr>
      <vt:lpstr>Accessing Structure Members</vt:lpstr>
      <vt:lpstr>Comparing Structures</vt:lpstr>
      <vt:lpstr>Initializing a Structure</vt:lpstr>
      <vt:lpstr>Arrays of Structures</vt:lpstr>
      <vt:lpstr>Nested Structures</vt:lpstr>
      <vt:lpstr>Declare Data Types as Members</vt:lpstr>
      <vt:lpstr>Define Data Type Instance as Member</vt:lpstr>
      <vt:lpstr>Traversing Nested Types</vt:lpstr>
      <vt:lpstr>Traversing Nested Data Type Arrays</vt:lpstr>
      <vt:lpstr>Use Ctime To Get Current Time</vt:lpstr>
      <vt:lpstr>Passing Structures to Functions</vt:lpstr>
      <vt:lpstr>Giving Everyone a Raise</vt:lpstr>
      <vt:lpstr>Constant Structures</vt:lpstr>
      <vt:lpstr>Returning Structures from Functions</vt:lpstr>
      <vt:lpstr>Get Current Date</vt:lpstr>
      <vt:lpstr>Transaction Factory</vt:lpstr>
      <vt:lpstr>Enumerated Data Types</vt:lpstr>
      <vt:lpstr>Enumerators Must Be Unique</vt:lpstr>
      <vt:lpstr>Enumerators are Integers</vt:lpstr>
      <vt:lpstr>Overriding Enum Integer Values</vt:lpstr>
      <vt:lpstr>Enumerating Transactions</vt:lpstr>
      <vt:lpstr>Enumerating Transactions</vt:lpstr>
      <vt:lpstr>Can't Assigning Values to Enums</vt:lpstr>
      <vt:lpstr>Assigning Enumerators to int Variables</vt:lpstr>
      <vt:lpstr>Comparing Enumerator Values</vt:lpstr>
      <vt:lpstr>Iterating Over Enums</vt:lpstr>
      <vt:lpstr>Anonymous Enumerated Types</vt:lpstr>
      <vt:lpstr>Changing Enums with Math</vt:lpstr>
      <vt:lpstr>Using Enums in Switch Case</vt:lpstr>
      <vt:lpstr>Declaring Enums and Variables Together</vt:lpstr>
      <vt:lpstr>StructureDemo.cpp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Jose.Annuziato</dc:creator>
  <cp:lastModifiedBy>jose.annunziato</cp:lastModifiedBy>
  <cp:revision>447</cp:revision>
  <dcterms:created xsi:type="dcterms:W3CDTF">2012-06-24T12:04:15Z</dcterms:created>
  <dcterms:modified xsi:type="dcterms:W3CDTF">2012-11-01T11:54:35Z</dcterms:modified>
</cp:coreProperties>
</file>