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60" r:id="rId8"/>
    <p:sldId id="261" r:id="rId9"/>
    <p:sldId id="273" r:id="rId10"/>
    <p:sldId id="274" r:id="rId11"/>
    <p:sldId id="263" r:id="rId12"/>
    <p:sldId id="264" r:id="rId13"/>
    <p:sldId id="283" r:id="rId14"/>
    <p:sldId id="275" r:id="rId15"/>
    <p:sldId id="276" r:id="rId16"/>
    <p:sldId id="277" r:id="rId17"/>
    <p:sldId id="268" r:id="rId18"/>
    <p:sldId id="282" r:id="rId19"/>
    <p:sldId id="278" r:id="rId20"/>
    <p:sldId id="279" r:id="rId21"/>
    <p:sldId id="269" r:id="rId22"/>
    <p:sldId id="280" r:id="rId23"/>
    <p:sldId id="281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F-A9FE-44E0-BD91-2A20A2F78608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Jose Annunziato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Arrays with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float balance[] = {1,2,3,4};</a:t>
            </a:r>
          </a:p>
          <a:p>
            <a:pPr>
              <a:buNone/>
            </a:pPr>
            <a:r>
              <a:rPr lang="en-US" dirty="0" smtClean="0"/>
              <a:t>	float* </a:t>
            </a:r>
            <a:r>
              <a:rPr lang="en-US" dirty="0" err="1" smtClean="0"/>
              <a:t>ptr</a:t>
            </a:r>
            <a:r>
              <a:rPr lang="en-US" dirty="0" smtClean="0"/>
              <a:t> = balance;</a:t>
            </a:r>
          </a:p>
          <a:p>
            <a:pPr>
              <a:buNone/>
            </a:pPr>
            <a:r>
              <a:rPr lang="en-US" dirty="0" smtClean="0"/>
              <a:t>	for ( </a:t>
            </a:r>
            <a:r>
              <a:rPr lang="en-US" dirty="0" err="1" smtClean="0"/>
              <a:t>int</a:t>
            </a:r>
            <a:r>
              <a:rPr lang="en-US" dirty="0" smtClean="0"/>
              <a:t> k = 0; k &lt; </a:t>
            </a:r>
            <a:r>
              <a:rPr lang="en-US" dirty="0" smtClean="0"/>
              <a:t>4; </a:t>
            </a:r>
            <a:r>
              <a:rPr lang="en-US" dirty="0" smtClean="0"/>
              <a:t>k++ ) {	1,2,3,4,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</a:t>
            </a:r>
            <a:r>
              <a:rPr lang="en-US" dirty="0" smtClean="0"/>
              <a:t> &lt;&lt; ", ";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ptr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for ( </a:t>
            </a:r>
            <a:r>
              <a:rPr lang="en-US" dirty="0" err="1" smtClean="0"/>
              <a:t>int</a:t>
            </a:r>
            <a:r>
              <a:rPr lang="en-US" dirty="0" smtClean="0"/>
              <a:t> k = 0; k &lt; </a:t>
            </a:r>
            <a:r>
              <a:rPr lang="en-US" dirty="0" smtClean="0"/>
              <a:t>4; </a:t>
            </a:r>
            <a:r>
              <a:rPr lang="en-US" dirty="0" smtClean="0"/>
              <a:t>k++ ) {	4,3,2,1,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ptr</a:t>
            </a:r>
            <a:r>
              <a:rPr lang="en-US" dirty="0" smtClean="0"/>
              <a:t>--;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</a:t>
            </a:r>
            <a:r>
              <a:rPr lang="en-US" dirty="0" smtClean="0"/>
              <a:t> &lt;&lt; ", ";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comparing pointers, we are </a:t>
            </a:r>
            <a:r>
              <a:rPr lang="en-US" b="1" dirty="0" smtClean="0"/>
              <a:t>comparing addresses</a:t>
            </a:r>
          </a:p>
          <a:p>
            <a:r>
              <a:rPr lang="en-US" dirty="0" smtClean="0"/>
              <a:t>Use relational operators ==, !=, &gt;, &gt;=, &lt;, &lt;= to compare relations between two pointers</a:t>
            </a:r>
          </a:p>
          <a:p>
            <a:r>
              <a:rPr lang="en-US" dirty="0" smtClean="0"/>
              <a:t>To compare the values the pointers refer to, </a:t>
            </a:r>
            <a:r>
              <a:rPr lang="en-US" b="1" dirty="0" smtClean="0"/>
              <a:t>deference</a:t>
            </a:r>
            <a:r>
              <a:rPr lang="en-US" dirty="0" smtClean="0"/>
              <a:t> the pointers to compare the original values;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 = 10, b </a:t>
            </a:r>
            <a:r>
              <a:rPr lang="en-US" b="1" smtClean="0"/>
              <a:t>= </a:t>
            </a:r>
            <a:r>
              <a:rPr lang="en-US" b="1" smtClean="0"/>
              <a:t>10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* ptr1 = &amp;a, ptr2 = &amp;b;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ptr1 == ptr2 ? … : …;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*ptr1 == *ptr2 ? … : …;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Function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allow passing by reference and manipulating the original variable</a:t>
            </a:r>
          </a:p>
          <a:p>
            <a:pPr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giveRaise</a:t>
            </a:r>
            <a:r>
              <a:rPr lang="en-US" b="1" dirty="0" smtClean="0"/>
              <a:t> ( </a:t>
            </a:r>
            <a:r>
              <a:rPr lang="en-US" b="1" dirty="0" smtClean="0">
                <a:solidFill>
                  <a:srgbClr val="FF0000"/>
                </a:solidFill>
              </a:rPr>
              <a:t>float* stipend</a:t>
            </a:r>
            <a:r>
              <a:rPr lang="en-US" b="1" dirty="0" smtClean="0"/>
              <a:t>, float raise )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*stipend += raise;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main() {</a:t>
            </a:r>
          </a:p>
          <a:p>
            <a:pPr>
              <a:buNone/>
            </a:pPr>
            <a:r>
              <a:rPr lang="en-US" b="1" dirty="0" smtClean="0"/>
              <a:t>		float salary = 10000.0;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giveRaise</a:t>
            </a:r>
            <a:r>
              <a:rPr lang="en-US" b="1" dirty="0" smtClean="0">
                <a:solidFill>
                  <a:srgbClr val="FF0000"/>
                </a:solidFill>
              </a:rPr>
              <a:t> ( &amp;salary, 1000.0 );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salary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Function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&amp; operator for easier pass by reference		</a:t>
            </a:r>
          </a:p>
          <a:p>
            <a:pPr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giveRaise</a:t>
            </a:r>
            <a:r>
              <a:rPr lang="en-US" b="1" dirty="0" smtClean="0"/>
              <a:t> ( </a:t>
            </a:r>
            <a:r>
              <a:rPr lang="en-US" b="1" dirty="0" smtClean="0">
                <a:solidFill>
                  <a:srgbClr val="FF0000"/>
                </a:solidFill>
              </a:rPr>
              <a:t>float &amp;stipend</a:t>
            </a:r>
            <a:r>
              <a:rPr lang="en-US" b="1" dirty="0" smtClean="0"/>
              <a:t>, float raise )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stipend += raise;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main() {</a:t>
            </a:r>
          </a:p>
          <a:p>
            <a:pPr>
              <a:buNone/>
            </a:pPr>
            <a:r>
              <a:rPr lang="en-US" b="1" dirty="0" smtClean="0"/>
              <a:t>		float salary = 10000.0;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giveRaise</a:t>
            </a:r>
            <a:r>
              <a:rPr lang="en-US" b="1" dirty="0" smtClean="0">
                <a:solidFill>
                  <a:srgbClr val="FF0000"/>
                </a:solidFill>
              </a:rPr>
              <a:t> ( salary, 1000.0 );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salary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Parameter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names are local variables, their names don’t have to match variable being passed 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void </a:t>
            </a:r>
            <a:r>
              <a:rPr lang="en-US" b="1" dirty="0" err="1" smtClean="0"/>
              <a:t>giveRaise</a:t>
            </a:r>
            <a:r>
              <a:rPr lang="en-US" b="1" dirty="0" smtClean="0"/>
              <a:t> ( float* </a:t>
            </a:r>
            <a:r>
              <a:rPr lang="en-US" b="1" dirty="0" smtClean="0">
                <a:solidFill>
                  <a:srgbClr val="FF0000"/>
                </a:solidFill>
              </a:rPr>
              <a:t>stipend</a:t>
            </a:r>
            <a:r>
              <a:rPr lang="en-US" b="1" dirty="0" smtClean="0"/>
              <a:t>, float raise ) {</a:t>
            </a:r>
          </a:p>
          <a:p>
            <a:pPr>
              <a:buNone/>
            </a:pPr>
            <a:r>
              <a:rPr lang="en-US" b="1" dirty="0" smtClean="0"/>
              <a:t>		*</a:t>
            </a:r>
            <a:r>
              <a:rPr lang="en-US" b="1" dirty="0" smtClean="0">
                <a:solidFill>
                  <a:srgbClr val="FF0000"/>
                </a:solidFill>
              </a:rPr>
              <a:t>stipend</a:t>
            </a:r>
            <a:r>
              <a:rPr lang="en-US" b="1" dirty="0" smtClean="0"/>
              <a:t> += raise;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main() {</a:t>
            </a:r>
          </a:p>
          <a:p>
            <a:pPr>
              <a:buNone/>
            </a:pPr>
            <a:r>
              <a:rPr lang="en-US" b="1" dirty="0" smtClean="0"/>
              <a:t>		float </a:t>
            </a:r>
            <a:r>
              <a:rPr lang="en-US" b="1" dirty="0" smtClean="0">
                <a:solidFill>
                  <a:srgbClr val="FF0000"/>
                </a:solidFill>
              </a:rPr>
              <a:t>salary</a:t>
            </a:r>
            <a:r>
              <a:rPr lang="en-US" b="1" dirty="0" smtClean="0"/>
              <a:t> = 10000.0;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giveRaise</a:t>
            </a:r>
            <a:r>
              <a:rPr lang="en-US" b="1" dirty="0" smtClean="0"/>
              <a:t> ( &amp;</a:t>
            </a:r>
            <a:r>
              <a:rPr lang="en-US" b="1" dirty="0" smtClean="0">
                <a:solidFill>
                  <a:srgbClr val="FF0000"/>
                </a:solidFill>
              </a:rPr>
              <a:t>salary</a:t>
            </a:r>
            <a:r>
              <a:rPr lang="en-US" b="1" dirty="0" smtClean="0"/>
              <a:t>, 1000.0 );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Parameter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forward declaring a function, the name of the parameter is optional since it's not going to be used yet</a:t>
            </a:r>
          </a:p>
          <a:p>
            <a:r>
              <a:rPr lang="en-US" dirty="0" smtClean="0"/>
              <a:t>It's, of course, mandatory in the function definition</a:t>
            </a:r>
          </a:p>
          <a:p>
            <a:pPr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giveRaise</a:t>
            </a:r>
            <a:r>
              <a:rPr lang="en-US" b="1" dirty="0" smtClean="0"/>
              <a:t> ( </a:t>
            </a:r>
            <a:r>
              <a:rPr lang="en-US" b="1" dirty="0" smtClean="0">
                <a:solidFill>
                  <a:srgbClr val="FF0000"/>
                </a:solidFill>
              </a:rPr>
              <a:t>float *, float 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main() {</a:t>
            </a:r>
          </a:p>
          <a:p>
            <a:pPr>
              <a:buNone/>
            </a:pPr>
            <a:r>
              <a:rPr lang="en-US" b="1" dirty="0" smtClean="0"/>
              <a:t>		float salary = 10000.0;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giveRaise</a:t>
            </a:r>
            <a:r>
              <a:rPr lang="en-US" b="1" dirty="0" smtClean="0"/>
              <a:t> ( &amp;salary, 1000.0 );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giveRaise</a:t>
            </a:r>
            <a:r>
              <a:rPr lang="en-US" b="1" dirty="0" smtClean="0"/>
              <a:t> ( </a:t>
            </a:r>
            <a:r>
              <a:rPr lang="en-US" b="1" dirty="0" smtClean="0">
                <a:solidFill>
                  <a:srgbClr val="FF0000"/>
                </a:solidFill>
              </a:rPr>
              <a:t>float* stipend, float raise </a:t>
            </a:r>
            <a:r>
              <a:rPr lang="en-US" b="1" dirty="0" smtClean="0"/>
              <a:t>) {</a:t>
            </a:r>
          </a:p>
          <a:p>
            <a:pPr>
              <a:buNone/>
            </a:pPr>
            <a:r>
              <a:rPr lang="en-US" b="1" dirty="0" smtClean="0"/>
              <a:t>		*stipend += raise;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Arrays 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we saw earlier, pointers and arrays are closely related and array names are pointers to 1st element</a:t>
            </a:r>
          </a:p>
          <a:p>
            <a:r>
              <a:rPr lang="en-US" dirty="0" smtClean="0"/>
              <a:t>Function parameters accepting arrays can be declared as pointers instead of arrays:</a:t>
            </a:r>
          </a:p>
          <a:p>
            <a:pPr>
              <a:buNone/>
            </a:pPr>
            <a:r>
              <a:rPr lang="en-US" b="1" dirty="0" smtClean="0"/>
              <a:t>	float average ( </a:t>
            </a:r>
            <a:r>
              <a:rPr lang="en-US" b="1" dirty="0" smtClean="0">
                <a:solidFill>
                  <a:srgbClr val="FF0000"/>
                </a:solidFill>
              </a:rPr>
              <a:t>float values[]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 size ) { … }</a:t>
            </a:r>
          </a:p>
          <a:p>
            <a:endParaRPr lang="en-US" dirty="0" smtClean="0"/>
          </a:p>
          <a:p>
            <a:r>
              <a:rPr lang="en-US" dirty="0" smtClean="0"/>
              <a:t>Is equivalent to:</a:t>
            </a:r>
          </a:p>
          <a:p>
            <a:pPr>
              <a:buNone/>
            </a:pPr>
            <a:r>
              <a:rPr lang="en-US" b="1" dirty="0" smtClean="0"/>
              <a:t>	float average ( </a:t>
            </a:r>
            <a:r>
              <a:rPr lang="en-US" b="1" dirty="0" smtClean="0">
                <a:solidFill>
                  <a:srgbClr val="FF0000"/>
                </a:solidFill>
              </a:rPr>
              <a:t>float *values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 size ) { …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Manipulate array in function using array indices or pointer arithmetic. It's the same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allow allocating memory space at run time</a:t>
            </a:r>
          </a:p>
          <a:p>
            <a:r>
              <a:rPr lang="en-US" dirty="0" smtClean="0"/>
              <a:t>Use the </a:t>
            </a:r>
            <a:r>
              <a:rPr lang="en-US" b="1" dirty="0" smtClean="0"/>
              <a:t>new</a:t>
            </a:r>
            <a:r>
              <a:rPr lang="en-US" dirty="0" smtClean="0"/>
              <a:t> operator to allocate new space</a:t>
            </a:r>
          </a:p>
          <a:p>
            <a:r>
              <a:rPr lang="en-US" dirty="0" smtClean="0"/>
              <a:t>The new memory space is accessible by the address to the 1st byte of the data structure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*	</a:t>
            </a:r>
            <a:r>
              <a:rPr lang="en-US" b="1" dirty="0" err="1" smtClean="0"/>
              <a:t>intPrt</a:t>
            </a:r>
            <a:r>
              <a:rPr lang="en-US" b="1" dirty="0" smtClean="0"/>
              <a:t>;	// will hold the address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intPtr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new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;	// of the new data</a:t>
            </a:r>
          </a:p>
          <a:p>
            <a:pPr>
              <a:buNone/>
            </a:pPr>
            <a:r>
              <a:rPr lang="en-US" b="1" dirty="0" smtClean="0"/>
              <a:t>	*</a:t>
            </a:r>
            <a:r>
              <a:rPr lang="en-US" b="1" dirty="0" err="1" smtClean="0"/>
              <a:t>intPtr</a:t>
            </a:r>
            <a:r>
              <a:rPr lang="en-US" b="1" dirty="0" smtClean="0"/>
              <a:t> = 25;		// dereference to modify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*</a:t>
            </a:r>
            <a:r>
              <a:rPr lang="en-US" b="1" dirty="0" err="1" smtClean="0"/>
              <a:t>intPtr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*</a:t>
            </a:r>
            <a:r>
              <a:rPr lang="en-US" b="1" dirty="0" err="1" smtClean="0"/>
              <a:t>intPtr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total += *</a:t>
            </a:r>
            <a:r>
              <a:rPr lang="en-US" b="1" dirty="0" err="1" smtClean="0"/>
              <a:t>intPtr</a:t>
            </a:r>
            <a:r>
              <a:rPr lang="en-US" b="1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Deallocating</a:t>
            </a:r>
            <a:r>
              <a:rPr lang="en-US" dirty="0" smtClean="0"/>
              <a:t>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that has been allocated with </a:t>
            </a:r>
            <a:r>
              <a:rPr lang="en-US" b="1" dirty="0" smtClean="0"/>
              <a:t>new</a:t>
            </a:r>
            <a:r>
              <a:rPr lang="en-US" dirty="0" smtClean="0"/>
              <a:t> can be </a:t>
            </a:r>
            <a:r>
              <a:rPr lang="en-US" dirty="0" err="1" smtClean="0"/>
              <a:t>deallocated</a:t>
            </a:r>
            <a:r>
              <a:rPr lang="en-US" dirty="0" smtClean="0"/>
              <a:t> using delete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* </a:t>
            </a:r>
            <a:r>
              <a:rPr lang="en-US" b="1" dirty="0" err="1" smtClean="0"/>
              <a:t>ptr</a:t>
            </a:r>
            <a:r>
              <a:rPr lang="en-US" b="1" dirty="0" smtClean="0"/>
              <a:t> = new </a:t>
            </a:r>
            <a:r>
              <a:rPr lang="en-US" b="1" dirty="0" err="1" smtClean="0"/>
              <a:t>int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delete 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not </a:t>
            </a:r>
            <a:r>
              <a:rPr lang="en-US" dirty="0" err="1" smtClean="0"/>
              <a:t>deallocate</a:t>
            </a:r>
            <a:r>
              <a:rPr lang="en-US" dirty="0" smtClean="0"/>
              <a:t> memory that has not been allocated with </a:t>
            </a:r>
            <a:r>
              <a:rPr lang="en-US" b="1" dirty="0" smtClean="0"/>
              <a:t>new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Sizes are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common use of dynamic memory allocation is to create arrays of an unknown size</a:t>
            </a:r>
          </a:p>
          <a:p>
            <a:r>
              <a:rPr lang="en-US" dirty="0" smtClean="0"/>
              <a:t>Declared array sizes must be constants</a:t>
            </a:r>
          </a:p>
          <a:p>
            <a:pPr>
              <a:buNone/>
            </a:pPr>
            <a:r>
              <a:rPr lang="en-US" b="1" dirty="0" smtClean="0"/>
              <a:t>	const </a:t>
            </a:r>
            <a:r>
              <a:rPr lang="en-US" b="1" dirty="0" err="1" smtClean="0"/>
              <a:t>int</a:t>
            </a:r>
            <a:r>
              <a:rPr lang="en-US" b="1" dirty="0" smtClean="0"/>
              <a:t> SIZE = 100;</a:t>
            </a:r>
          </a:p>
          <a:p>
            <a:pPr>
              <a:buNone/>
            </a:pPr>
            <a:r>
              <a:rPr lang="en-US" b="1" dirty="0" smtClean="0"/>
              <a:t>	float balances [ 100 ];</a:t>
            </a:r>
          </a:p>
          <a:p>
            <a:pPr>
              <a:buNone/>
            </a:pPr>
            <a:r>
              <a:rPr lang="en-US" b="1" dirty="0" smtClean="0"/>
              <a:t>	float amounts [ SIZE ];</a:t>
            </a:r>
          </a:p>
          <a:p>
            <a:r>
              <a:rPr lang="en-US" dirty="0" smtClean="0"/>
              <a:t>You can not use a variable as the size of a declared array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size;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size;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strike="sngStrike" dirty="0" smtClean="0">
                <a:solidFill>
                  <a:srgbClr val="FF0000"/>
                </a:solidFill>
              </a:rPr>
              <a:t>float balances [ size ];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declarations allocate enough bytes to hold the variable type. Each byte has a particular address</a:t>
            </a:r>
          </a:p>
          <a:p>
            <a:r>
              <a:rPr lang="en-US" dirty="0" smtClean="0"/>
              <a:t>The address of the variable is the address of the first byte allocated for the variable</a:t>
            </a:r>
          </a:p>
          <a:p>
            <a:r>
              <a:rPr lang="en-US" dirty="0" smtClean="0"/>
              <a:t>Consider the following variables</a:t>
            </a:r>
          </a:p>
          <a:p>
            <a:pPr>
              <a:buNone/>
            </a:pPr>
            <a:r>
              <a:rPr lang="en-US" b="1" dirty="0" smtClean="0"/>
              <a:t>	char letter; short number; float amount;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i="1" dirty="0" smtClean="0"/>
              <a:t>Address operator</a:t>
            </a:r>
            <a:r>
              <a:rPr lang="en-US" dirty="0" smtClean="0"/>
              <a:t> &amp; gets a variable's address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6931" y="4297680"/>
          <a:ext cx="66378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letter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667935" y="4602480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58535" y="4602480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63535" y="4602480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Dynamic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can be allocated dynamically using the new operator and assigning the address to a pointer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size;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size;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float* </a:t>
            </a:r>
            <a:r>
              <a:rPr lang="en-US" b="1" dirty="0" smtClean="0"/>
              <a:t>amounts = </a:t>
            </a:r>
            <a:r>
              <a:rPr lang="en-US" b="1" dirty="0" smtClean="0">
                <a:solidFill>
                  <a:srgbClr val="FF0000"/>
                </a:solidFill>
              </a:rPr>
              <a:t>new float [ size ];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can then use regular array index syntax:</a:t>
            </a:r>
          </a:p>
          <a:p>
            <a:pPr>
              <a:buNone/>
            </a:pPr>
            <a:r>
              <a:rPr lang="en-US" b="1" dirty="0" smtClean="0"/>
              <a:t>	amounts [ 0 ] = 123.23;</a:t>
            </a:r>
          </a:p>
          <a:p>
            <a:pPr>
              <a:buNone/>
            </a:pPr>
            <a:r>
              <a:rPr lang="en-US" b="1" dirty="0" smtClean="0"/>
              <a:t>	amounts [ 1 ] = 234.56;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Pointer from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can create dynamically allocated structures and return pointers to them</a:t>
            </a:r>
          </a:p>
          <a:p>
            <a:pPr>
              <a:buNone/>
            </a:pPr>
            <a:r>
              <a:rPr lang="en-US" b="1" dirty="0" smtClean="0"/>
              <a:t>	float* </a:t>
            </a:r>
            <a:r>
              <a:rPr lang="en-US" b="1" dirty="0" err="1" smtClean="0"/>
              <a:t>createFloatArray</a:t>
            </a:r>
            <a:r>
              <a:rPr lang="en-US" b="1" dirty="0" smtClean="0"/>
              <a:t> ( </a:t>
            </a:r>
            <a:r>
              <a:rPr lang="en-US" b="1" dirty="0" err="1" smtClean="0"/>
              <a:t>int</a:t>
            </a:r>
            <a:r>
              <a:rPr lang="en-US" b="1" dirty="0" smtClean="0"/>
              <a:t> size ) {</a:t>
            </a:r>
            <a:br>
              <a:rPr lang="en-US" b="1" dirty="0" smtClean="0"/>
            </a:br>
            <a:r>
              <a:rPr lang="en-US" b="1" dirty="0" smtClean="0"/>
              <a:t>	float* floats = new float [ size ];</a:t>
            </a:r>
          </a:p>
          <a:p>
            <a:pPr>
              <a:buNone/>
            </a:pPr>
            <a:r>
              <a:rPr lang="en-US" b="1" dirty="0" smtClean="0"/>
              <a:t>		return floats;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r>
              <a:rPr lang="en-US" dirty="0" smtClean="0"/>
              <a:t>You can then use the pointer as an array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length;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length;</a:t>
            </a:r>
          </a:p>
          <a:p>
            <a:pPr>
              <a:buNone/>
            </a:pPr>
            <a:r>
              <a:rPr lang="en-US" b="1" dirty="0" smtClean="0"/>
              <a:t>	float* balances = </a:t>
            </a:r>
            <a:r>
              <a:rPr lang="en-US" b="1" dirty="0" err="1" smtClean="0"/>
              <a:t>createFloatArray</a:t>
            </a:r>
            <a:r>
              <a:rPr lang="en-US" b="1" dirty="0" smtClean="0"/>
              <a:t> ( length );</a:t>
            </a:r>
          </a:p>
          <a:p>
            <a:pPr>
              <a:buNone/>
            </a:pPr>
            <a:r>
              <a:rPr lang="en-US" b="1" dirty="0" smtClean="0"/>
              <a:t>	balances [ 0 ] = 234.56;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Careful Returning Out of Scope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returning structures allocated in a function, careful it is not a structure that will be destroyed when the function returns</a:t>
            </a:r>
          </a:p>
          <a:p>
            <a:pPr>
              <a:buNone/>
            </a:pPr>
            <a:r>
              <a:rPr lang="en-US" b="1" dirty="0" smtClean="0"/>
              <a:t>	string* </a:t>
            </a:r>
            <a:r>
              <a:rPr lang="en-US" b="1" dirty="0" err="1" smtClean="0"/>
              <a:t>createStringArray</a:t>
            </a:r>
            <a:r>
              <a:rPr lang="en-US" b="1" dirty="0" smtClean="0"/>
              <a:t> () {</a:t>
            </a:r>
          </a:p>
          <a:p>
            <a:pPr>
              <a:buNone/>
            </a:pPr>
            <a:r>
              <a:rPr lang="en-US" b="1" dirty="0" smtClean="0"/>
              <a:t>		string descriptions [ 100 ];</a:t>
            </a:r>
          </a:p>
          <a:p>
            <a:pPr>
              <a:buNone/>
            </a:pPr>
            <a:r>
              <a:rPr lang="en-US" b="1" dirty="0" smtClean="0"/>
              <a:t>		return descriptions;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Above, the descriptions array is a local variable and will be destroyed when the function returns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Pointer from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function works because it returns the address of the dynamically allocated structure</a:t>
            </a:r>
          </a:p>
          <a:p>
            <a:pPr>
              <a:buNone/>
            </a:pPr>
            <a:r>
              <a:rPr lang="en-US" b="1" dirty="0" smtClean="0"/>
              <a:t>	string* </a:t>
            </a:r>
            <a:r>
              <a:rPr lang="en-US" b="1" dirty="0" err="1" smtClean="0"/>
              <a:t>createStringArray</a:t>
            </a:r>
            <a:r>
              <a:rPr lang="en-US" b="1" dirty="0" smtClean="0"/>
              <a:t> ( </a:t>
            </a:r>
            <a:r>
              <a:rPr lang="en-US" b="1" dirty="0" err="1" smtClean="0"/>
              <a:t>int</a:t>
            </a:r>
            <a:r>
              <a:rPr lang="en-US" b="1" dirty="0" smtClean="0"/>
              <a:t> size ) {</a:t>
            </a:r>
            <a:br>
              <a:rPr lang="en-US" b="1" dirty="0" smtClean="0"/>
            </a:br>
            <a:r>
              <a:rPr lang="en-US" b="1" dirty="0" smtClean="0"/>
              <a:t>	string* </a:t>
            </a:r>
            <a:r>
              <a:rPr lang="en-US" b="1" dirty="0" smtClean="0">
                <a:solidFill>
                  <a:srgbClr val="FF0000"/>
                </a:solidFill>
              </a:rPr>
              <a:t>strings</a:t>
            </a:r>
            <a:r>
              <a:rPr lang="en-US" b="1" dirty="0" smtClean="0"/>
              <a:t> = new string [ size ];</a:t>
            </a:r>
          </a:p>
          <a:p>
            <a:pPr>
              <a:buNone/>
            </a:pPr>
            <a:r>
              <a:rPr lang="en-US" b="1" dirty="0" smtClean="0"/>
              <a:t>		return strings;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r>
              <a:rPr lang="en-US" dirty="0" smtClean="0"/>
              <a:t>Above, even though the </a:t>
            </a:r>
            <a:r>
              <a:rPr lang="en-US" b="1" dirty="0" smtClean="0">
                <a:solidFill>
                  <a:srgbClr val="FF0000"/>
                </a:solidFill>
              </a:rPr>
              <a:t>strings</a:t>
            </a:r>
            <a:r>
              <a:rPr lang="en-US" b="1" dirty="0" smtClean="0"/>
              <a:t> </a:t>
            </a:r>
            <a:r>
              <a:rPr lang="en-US" dirty="0" smtClean="0"/>
              <a:t>variable is destroyed when the function terminates, the value is returned as an address that can be used to retrieve the original array</a:t>
            </a:r>
          </a:p>
          <a:p>
            <a:r>
              <a:rPr lang="en-US" dirty="0" smtClean="0"/>
              <a:t>The array still exists since </a:t>
            </a:r>
            <a:r>
              <a:rPr lang="en-US" b="1" dirty="0" smtClean="0"/>
              <a:t>delete </a:t>
            </a:r>
            <a:r>
              <a:rPr lang="en-US" dirty="0" smtClean="0"/>
              <a:t>has not be called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DynamicArraysDemo.cpp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&amp;</a:t>
            </a:r>
            <a:r>
              <a:rPr lang="en-US" dirty="0" smtClean="0"/>
              <a:t> operator returns the address of a variable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sizeof</a:t>
            </a:r>
            <a:r>
              <a:rPr lang="en-US" b="1" dirty="0" smtClean="0"/>
              <a:t>()</a:t>
            </a:r>
            <a:r>
              <a:rPr lang="en-US" dirty="0" smtClean="0"/>
              <a:t> function returns the number of bytes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float balance = 250.75;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"Balance = " &lt;&lt; </a:t>
            </a:r>
            <a:r>
              <a:rPr lang="en-US" b="1" dirty="0" smtClean="0">
                <a:solidFill>
                  <a:srgbClr val="FF0000"/>
                </a:solidFill>
              </a:rPr>
              <a:t>balance</a:t>
            </a:r>
            <a:r>
              <a:rPr lang="en-US" b="1" dirty="0" smtClean="0"/>
              <a:t>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"Address of balance: " &lt;&lt; </a:t>
            </a:r>
            <a:r>
              <a:rPr lang="en-US" b="1" dirty="0" smtClean="0">
                <a:solidFill>
                  <a:srgbClr val="FF0000"/>
                </a:solidFill>
              </a:rPr>
              <a:t>&amp;balance</a:t>
            </a:r>
            <a:r>
              <a:rPr lang="en-US" b="1" dirty="0" smtClean="0"/>
              <a:t>&lt;&lt;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"Size balance: " &lt;&lt; </a:t>
            </a:r>
            <a:r>
              <a:rPr lang="en-US" b="1" dirty="0" err="1" smtClean="0">
                <a:solidFill>
                  <a:srgbClr val="FF0000"/>
                </a:solidFill>
              </a:rPr>
              <a:t>sizeof</a:t>
            </a:r>
            <a:r>
              <a:rPr lang="en-US" b="1" dirty="0" smtClean="0">
                <a:solidFill>
                  <a:srgbClr val="FF0000"/>
                </a:solidFill>
              </a:rPr>
              <a:t>(balance) </a:t>
            </a:r>
            <a:r>
              <a:rPr lang="en-US" b="1" dirty="0" smtClean="0"/>
              <a:t>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Pointer variables</a:t>
            </a:r>
            <a:r>
              <a:rPr lang="en-US" dirty="0" smtClean="0"/>
              <a:t>, or </a:t>
            </a:r>
            <a:r>
              <a:rPr lang="en-US" b="1" i="1" dirty="0" smtClean="0"/>
              <a:t>pointers</a:t>
            </a:r>
            <a:r>
              <a:rPr lang="en-US" dirty="0" smtClean="0"/>
              <a:t>, can hold the address of another variable</a:t>
            </a:r>
          </a:p>
          <a:p>
            <a:r>
              <a:rPr lang="en-US" dirty="0" smtClean="0"/>
              <a:t>Use the asterisk, *, after a data type to declare a pointer to a variable of that type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float	*balance;	// balance points to a float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		*type;	// type points </a:t>
            </a:r>
            <a:r>
              <a:rPr lang="en-US" b="1" smtClean="0"/>
              <a:t>to an </a:t>
            </a:r>
            <a:r>
              <a:rPr lang="en-US" b="1" dirty="0" err="1" smtClean="0"/>
              <a:t>int</a:t>
            </a:r>
            <a:r>
              <a:rPr lang="en-US" b="1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The asterisk can be on the type instead of variable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float*	balance;	// it's the same. Emphasizes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*	type;		// pointer to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dereference operator, *, on a pointer to operate on the variable pointed to</a:t>
            </a:r>
          </a:p>
          <a:p>
            <a:pPr>
              <a:buNone/>
            </a:pPr>
            <a:r>
              <a:rPr lang="en-US" dirty="0" smtClean="0"/>
              <a:t>	float balance = 5000.0;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float* 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 = &amp;balance;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balance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cout</a:t>
            </a:r>
            <a:r>
              <a:rPr lang="en-US" b="1" dirty="0" smtClean="0">
                <a:solidFill>
                  <a:srgbClr val="FF0000"/>
                </a:solidFill>
              </a:rPr>
              <a:t> &lt;&lt; *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 &lt;&lt; </a:t>
            </a:r>
            <a:r>
              <a:rPr lang="en-US" b="1" dirty="0" err="1" smtClean="0">
                <a:solidFill>
                  <a:srgbClr val="FF0000"/>
                </a:solidFill>
              </a:rPr>
              <a:t>endl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dirty="0" smtClean="0"/>
              <a:t>	// access original variable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 = 6000.0;</a:t>
            </a:r>
            <a:r>
              <a:rPr lang="en-US" b="1" dirty="0" smtClean="0"/>
              <a:t>		         // change original variable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cout</a:t>
            </a:r>
            <a:r>
              <a:rPr lang="en-US" b="1" dirty="0" smtClean="0">
                <a:solidFill>
                  <a:srgbClr val="FF0000"/>
                </a:solidFill>
              </a:rPr>
              <a:t> &lt;&lt; *</a:t>
            </a:r>
            <a:r>
              <a:rPr lang="en-US" b="1" dirty="0" err="1" smtClean="0">
                <a:solidFill>
                  <a:srgbClr val="FF0000"/>
                </a:solidFill>
              </a:rPr>
              <a:t>ptr</a:t>
            </a:r>
            <a:r>
              <a:rPr lang="en-US" b="1" dirty="0" smtClean="0">
                <a:solidFill>
                  <a:srgbClr val="FF0000"/>
                </a:solidFill>
              </a:rPr>
              <a:t> &lt;&lt; </a:t>
            </a:r>
            <a:r>
              <a:rPr lang="en-US" b="1" dirty="0" err="1" smtClean="0">
                <a:solidFill>
                  <a:srgbClr val="FF0000"/>
                </a:solidFill>
              </a:rPr>
              <a:t>endl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can point to various variables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float	balance = 500.0,</a:t>
            </a:r>
          </a:p>
          <a:p>
            <a:pPr>
              <a:buNone/>
            </a:pPr>
            <a:r>
              <a:rPr lang="en-US" b="1" dirty="0" smtClean="0"/>
              <a:t>	float	amount = 600.0;</a:t>
            </a:r>
          </a:p>
          <a:p>
            <a:pPr>
              <a:buNone/>
            </a:pPr>
            <a:r>
              <a:rPr lang="en-US" b="1" dirty="0" smtClean="0"/>
              <a:t>	float*	</a:t>
            </a:r>
            <a:r>
              <a:rPr lang="en-US" b="1" dirty="0" err="1" smtClean="0"/>
              <a:t>ptr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ptr</a:t>
            </a:r>
            <a:r>
              <a:rPr lang="en-US" b="1" dirty="0" smtClean="0"/>
              <a:t> = &amp;balance;</a:t>
            </a:r>
          </a:p>
          <a:p>
            <a:pPr>
              <a:buNone/>
            </a:pPr>
            <a:r>
              <a:rPr lang="en-US" b="1" dirty="0" smtClean="0"/>
              <a:t>	*</a:t>
            </a:r>
            <a:r>
              <a:rPr lang="en-US" b="1" dirty="0" err="1" smtClean="0"/>
              <a:t>ptr</a:t>
            </a:r>
            <a:r>
              <a:rPr lang="en-US" b="1" dirty="0" smtClean="0"/>
              <a:t> += 100;		// depositing 100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ptr</a:t>
            </a:r>
            <a:r>
              <a:rPr lang="en-US" b="1" dirty="0" smtClean="0"/>
              <a:t> = &amp;amount;</a:t>
            </a:r>
          </a:p>
          <a:p>
            <a:pPr>
              <a:buNone/>
            </a:pPr>
            <a:r>
              <a:rPr lang="en-US" b="1" dirty="0" smtClean="0"/>
              <a:t>	*</a:t>
            </a:r>
            <a:r>
              <a:rPr lang="en-US" b="1" dirty="0" err="1" smtClean="0"/>
              <a:t>ptr</a:t>
            </a:r>
            <a:r>
              <a:rPr lang="en-US" b="1" dirty="0" smtClean="0"/>
              <a:t> = *</a:t>
            </a:r>
            <a:r>
              <a:rPr lang="en-US" b="1" dirty="0" err="1" smtClean="0"/>
              <a:t>ptr</a:t>
            </a:r>
            <a:r>
              <a:rPr lang="en-US" b="1" dirty="0" smtClean="0"/>
              <a:t> * 1.05;	// adding 5%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already pointers</a:t>
            </a:r>
          </a:p>
          <a:p>
            <a:r>
              <a:rPr lang="en-US" dirty="0" smtClean="0"/>
              <a:t>Array names refer to the first element</a:t>
            </a:r>
          </a:p>
          <a:p>
            <a:r>
              <a:rPr lang="en-US" dirty="0" smtClean="0"/>
              <a:t>Array indices compute address of elements based on address of first element</a:t>
            </a:r>
          </a:p>
          <a:p>
            <a:r>
              <a:rPr lang="en-US" dirty="0" smtClean="0"/>
              <a:t>Indices advance as many bytes as the type of each element requires</a:t>
            </a:r>
          </a:p>
          <a:p>
            <a:pPr>
              <a:buNone/>
            </a:pPr>
            <a:r>
              <a:rPr lang="en-US" b="1" dirty="0" smtClean="0"/>
              <a:t>	float balance[3];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89204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  <a:gridCol w="254000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balance[0]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balance[1]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balance[2]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/>
                        <a:t>balance</a:t>
                      </a:r>
                      <a:endParaRPr lang="en-US" sz="3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address array elements with pointer arithmetic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float balance[] = {10, 20, 30, 40};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balance &lt;&lt; </a:t>
            </a:r>
            <a:r>
              <a:rPr lang="en-US" b="1" dirty="0" err="1" smtClean="0"/>
              <a:t>endl</a:t>
            </a:r>
            <a:r>
              <a:rPr lang="en-US" b="1" dirty="0" smtClean="0"/>
              <a:t>;		// address of 1st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*balance &lt;&lt; </a:t>
            </a:r>
            <a:r>
              <a:rPr lang="en-US" b="1" dirty="0" err="1" smtClean="0"/>
              <a:t>endl</a:t>
            </a:r>
            <a:r>
              <a:rPr lang="en-US" b="1" dirty="0" smtClean="0"/>
              <a:t>;	// balance[0]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ptr</a:t>
            </a:r>
            <a:r>
              <a:rPr lang="en-US" b="1" dirty="0" smtClean="0"/>
              <a:t> = balance;		// notice </a:t>
            </a:r>
            <a:r>
              <a:rPr lang="en-US" b="1" dirty="0" smtClean="0">
                <a:solidFill>
                  <a:srgbClr val="FF0000"/>
                </a:solidFill>
              </a:rPr>
              <a:t>not &amp;</a:t>
            </a:r>
            <a:r>
              <a:rPr lang="en-US" b="1" dirty="0" smtClean="0"/>
              <a:t>balance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ptr</a:t>
            </a:r>
            <a:r>
              <a:rPr lang="en-US" b="1" dirty="0" smtClean="0"/>
              <a:t> + 1			// &amp;balance[1]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ptr</a:t>
            </a:r>
            <a:r>
              <a:rPr lang="en-US" b="1" dirty="0" smtClean="0"/>
              <a:t> + 2			// &amp;balance[2]</a:t>
            </a:r>
          </a:p>
          <a:p>
            <a:pPr>
              <a:buNone/>
            </a:pPr>
            <a:r>
              <a:rPr lang="en-US" b="1" dirty="0" smtClean="0"/>
              <a:t>	*(</a:t>
            </a:r>
            <a:r>
              <a:rPr lang="en-US" b="1" dirty="0" err="1" smtClean="0"/>
              <a:t>ptr</a:t>
            </a:r>
            <a:r>
              <a:rPr lang="en-US" b="1" dirty="0" smtClean="0"/>
              <a:t> + 3)		// balance[3]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float balance[] = {10, 20, 30, 40};</a:t>
            </a:r>
          </a:p>
          <a:p>
            <a:pPr>
              <a:buNone/>
            </a:pPr>
            <a:r>
              <a:rPr lang="en-US" dirty="0" smtClean="0"/>
              <a:t>	*balance == balance[0]</a:t>
            </a:r>
          </a:p>
          <a:p>
            <a:pPr>
              <a:buNone/>
            </a:pPr>
            <a:r>
              <a:rPr lang="en-US" dirty="0" smtClean="0"/>
              <a:t>	*(balance + 1) == balance[1]</a:t>
            </a:r>
          </a:p>
          <a:p>
            <a:pPr>
              <a:buNone/>
            </a:pPr>
            <a:r>
              <a:rPr lang="en-US" dirty="0" smtClean="0"/>
              <a:t>	*(balance + 2) == balance[2]</a:t>
            </a:r>
          </a:p>
          <a:p>
            <a:pPr>
              <a:buNone/>
            </a:pPr>
            <a:r>
              <a:rPr lang="en-US" dirty="0" smtClean="0"/>
              <a:t>	*(</a:t>
            </a:r>
            <a:r>
              <a:rPr lang="en-US" b="1" i="1" dirty="0" smtClean="0"/>
              <a:t>array</a:t>
            </a:r>
            <a:r>
              <a:rPr lang="en-US" dirty="0" smtClean="0"/>
              <a:t> + </a:t>
            </a:r>
            <a:r>
              <a:rPr lang="en-US" b="1" i="1" dirty="0" smtClean="0"/>
              <a:t>index</a:t>
            </a:r>
            <a:r>
              <a:rPr lang="en-US" dirty="0" smtClean="0"/>
              <a:t>) == </a:t>
            </a:r>
            <a:r>
              <a:rPr lang="en-US" b="1" i="1" dirty="0" smtClean="0"/>
              <a:t>balance</a:t>
            </a:r>
            <a:r>
              <a:rPr lang="en-US" dirty="0" smtClean="0"/>
              <a:t>[</a:t>
            </a:r>
            <a:r>
              <a:rPr lang="en-US" b="1" i="1" dirty="0" smtClean="0"/>
              <a:t>index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114800"/>
          <a:ext cx="7924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balance[0]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balance[1]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balance[2]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/>
                        <a:t>balance</a:t>
                      </a:r>
                      <a:endParaRPr lang="en-US" sz="3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/>
                        <a:t>*balance</a:t>
                      </a:r>
                      <a:endParaRPr lang="en-US" sz="3200" b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*(balance+1)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*(balance+2)</a:t>
                      </a:r>
                      <a:endParaRPr lang="en-US" sz="3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522</Words>
  <Application>Microsoft Office PowerPoint</Application>
  <PresentationFormat>On-screen Show (4:3)</PresentationFormat>
  <Paragraphs>214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Pointers</vt:lpstr>
      <vt:lpstr>Variable Addresses</vt:lpstr>
      <vt:lpstr>Address Operator</vt:lpstr>
      <vt:lpstr>Pointer Variables</vt:lpstr>
      <vt:lpstr>Creating and Using Pointers</vt:lpstr>
      <vt:lpstr>Using Pointers</vt:lpstr>
      <vt:lpstr>Arrays and Pointers</vt:lpstr>
      <vt:lpstr>Pointer Arithmetic</vt:lpstr>
      <vt:lpstr>Pointer Arithmetic</vt:lpstr>
      <vt:lpstr>Iterating Over Arrays with Pointers</vt:lpstr>
      <vt:lpstr>Comparing Pointers</vt:lpstr>
      <vt:lpstr>Pointers as Function Parameters</vt:lpstr>
      <vt:lpstr>Pointers as Function Parameters</vt:lpstr>
      <vt:lpstr>Note on Parameter Names</vt:lpstr>
      <vt:lpstr>Note on Parameter Names</vt:lpstr>
      <vt:lpstr>Passing Arrays to Functions</vt:lpstr>
      <vt:lpstr>Dynamic Memory Allocation</vt:lpstr>
      <vt:lpstr>Deallocating Memory</vt:lpstr>
      <vt:lpstr>Array Sizes are Constants</vt:lpstr>
      <vt:lpstr>Allocating Dynamic Arrays</vt:lpstr>
      <vt:lpstr>Returning Pointer from Functions</vt:lpstr>
      <vt:lpstr>Careful Returning Out of Scope Structures</vt:lpstr>
      <vt:lpstr>Returning Pointer from Functions</vt:lpstr>
      <vt:lpstr>DynamicArraysDemo.cpp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Jose.Annuziato</dc:creator>
  <cp:lastModifiedBy>Jose.Annuziato</cp:lastModifiedBy>
  <cp:revision>619</cp:revision>
  <dcterms:created xsi:type="dcterms:W3CDTF">2012-06-24T12:04:15Z</dcterms:created>
  <dcterms:modified xsi:type="dcterms:W3CDTF">2012-07-18T23:03:57Z</dcterms:modified>
</cp:coreProperties>
</file>