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55"/>
  </p:notesMasterIdLst>
  <p:sldIdLst>
    <p:sldId id="257" r:id="rId2"/>
    <p:sldId id="259" r:id="rId3"/>
    <p:sldId id="260" r:id="rId4"/>
    <p:sldId id="319" r:id="rId5"/>
    <p:sldId id="326" r:id="rId6"/>
    <p:sldId id="262" r:id="rId7"/>
    <p:sldId id="263" r:id="rId8"/>
    <p:sldId id="266" r:id="rId9"/>
    <p:sldId id="267" r:id="rId10"/>
    <p:sldId id="268" r:id="rId11"/>
    <p:sldId id="269" r:id="rId12"/>
    <p:sldId id="274" r:id="rId13"/>
    <p:sldId id="275" r:id="rId14"/>
    <p:sldId id="340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4" r:id="rId32"/>
    <p:sldId id="335" r:id="rId33"/>
    <p:sldId id="295" r:id="rId34"/>
    <p:sldId id="296" r:id="rId35"/>
    <p:sldId id="297" r:id="rId36"/>
    <p:sldId id="343" r:id="rId37"/>
    <p:sldId id="298" r:id="rId38"/>
    <p:sldId id="341" r:id="rId39"/>
    <p:sldId id="301" r:id="rId40"/>
    <p:sldId id="344" r:id="rId41"/>
    <p:sldId id="337" r:id="rId42"/>
    <p:sldId id="302" r:id="rId43"/>
    <p:sldId id="303" r:id="rId44"/>
    <p:sldId id="342" r:id="rId45"/>
    <p:sldId id="304" r:id="rId46"/>
    <p:sldId id="305" r:id="rId47"/>
    <p:sldId id="334" r:id="rId48"/>
    <p:sldId id="331" r:id="rId49"/>
    <p:sldId id="332" r:id="rId50"/>
    <p:sldId id="333" r:id="rId51"/>
    <p:sldId id="323" r:id="rId52"/>
    <p:sldId id="324" r:id="rId53"/>
    <p:sldId id="345" r:id="rId5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-8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-8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-8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-8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-8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ucida Sans" pitchFamily="-8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ucida Sans" pitchFamily="-8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ucida Sans" pitchFamily="-8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ucida Sans" pitchFamily="-8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3" autoAdjust="0"/>
    <p:restoredTop sz="86255" autoAdjust="0"/>
  </p:normalViewPr>
  <p:slideViewPr>
    <p:cSldViewPr snapToGrid="0">
      <p:cViewPr>
        <p:scale>
          <a:sx n="112" d="100"/>
          <a:sy n="112" d="100"/>
        </p:scale>
        <p:origin x="-32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1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mtClean="0"/>
            </a:lvl1pPr>
          </a:lstStyle>
          <a:p>
            <a:pPr>
              <a:defRPr/>
            </a:pPr>
            <a:fld id="{B296D722-DEB7-4C60-AF6C-BCFA3708B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47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83DEE6EF-1BA5-4FF8-872F-E53A6B839EAE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>
                <a:latin typeface="Lucida Sans" pitchFamily="-84" charset="0"/>
              </a:rPr>
              <a:t>NOTE: take Kevin Wayne</a:t>
            </a:r>
            <a:r>
              <a:rPr lang="en-US" altLang="en-US" smtClean="0">
                <a:latin typeface="Lucida Sans" pitchFamily="-84" charset="0"/>
              </a:rPr>
              <a:t>’</a:t>
            </a:r>
            <a:r>
              <a:rPr lang="en-US" smtClean="0">
                <a:latin typeface="Lucida Sans" pitchFamily="-84" charset="0"/>
              </a:rPr>
              <a:t>s name off if we are editing the narrative on the slides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59F4968B-55A4-4AB1-B9F1-AA2ABB913400}" type="slidenum">
              <a:rPr lang="en-US"/>
              <a:pPr/>
              <a:t>10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>
                <a:latin typeface="Lucida Sans" pitchFamily="-84" charset="0"/>
              </a:rPr>
              <a:t>lazy insert - don't consolidate trees when inserting into Fibonacci heap. If k consecutive inserts, the k 1-node trees are created.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39C5EE48-1FCF-44BC-AEEA-350A2527189F}" type="slidenum">
              <a:rPr lang="en-US"/>
              <a:pPr/>
              <a:t>11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E3BA90D1-6C90-4310-B9DA-748E0ADFC813}" type="slidenum">
              <a:rPr lang="en-US"/>
              <a:pPr/>
              <a:t>12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b="1" smtClean="0">
                <a:latin typeface="Lucida Sans" pitchFamily="-84" charset="0"/>
              </a:rPr>
              <a:t>extracting min is where the deferred work of consolidating the roots takes place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E890EBD5-BE47-485C-BE99-1A4824961946}" type="slidenum">
              <a:rPr lang="en-US"/>
              <a:pPr/>
              <a:t>13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F42F0A50-4204-4213-95D2-62D5C74D9188}" type="slidenum">
              <a:rPr lang="en-US"/>
              <a:pPr/>
              <a:t>14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32D4453E-C486-4712-A50F-97CC662DEB8A}" type="slidenum">
              <a:rPr lang="en-US"/>
              <a:pPr/>
              <a:t>15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EA2F4647-3541-4132-BBBD-C6060A58D54C}" type="slidenum">
              <a:rPr lang="en-US"/>
              <a:pPr/>
              <a:t>16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198A6AEB-A152-4870-9FC0-112F66882B56}" type="slidenum">
              <a:rPr lang="en-US"/>
              <a:pPr/>
              <a:t>17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1C40B0D4-71D8-4889-AB24-2F49E9710420}" type="slidenum">
              <a:rPr lang="en-US"/>
              <a:pPr/>
              <a:t>18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03099430-B436-419C-AAAA-7D633064F878}" type="slidenum">
              <a:rPr lang="en-US"/>
              <a:pPr/>
              <a:t>19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D184E60A-C4B9-4962-A595-2F8C8DA30AF9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>
                <a:latin typeface="Lucida Sans" pitchFamily="-84" charset="0"/>
              </a:rPr>
              <a:t>also led to faster algorithms for Prim's MST algorithm and weighted bipartite matching (assignment problem)</a:t>
            </a:r>
          </a:p>
          <a:p>
            <a:pPr eaLnBrk="1" hangingPunct="1"/>
            <a:r>
              <a:rPr lang="en-US" smtClean="0">
                <a:latin typeface="Lucida Sans" pitchFamily="-84" charset="0"/>
              </a:rPr>
              <a:t>less rigid structure to support more efficient extract-min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C3775429-4D0B-426D-8D04-846183C0B1CF}" type="slidenum">
              <a:rPr lang="en-US"/>
              <a:pPr/>
              <a:t>20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5F0B89DB-9B10-4C17-BAB9-60707E4A7EE4}" type="slidenum">
              <a:rPr lang="en-US"/>
              <a:pPr/>
              <a:t>21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61B8491D-3EC0-4413-87DD-9901BB43A07A}" type="slidenum">
              <a:rPr lang="en-US"/>
              <a:pPr/>
              <a:t>22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6E748A32-970B-4E3A-AEC8-C62A3282D13A}" type="slidenum">
              <a:rPr lang="en-US"/>
              <a:pPr/>
              <a:t>23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7E7C512D-CF26-43D8-B19B-07544120DE3E}" type="slidenum">
              <a:rPr lang="en-US"/>
              <a:pPr/>
              <a:t>24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B95E4D71-AAFE-4A73-9F14-E933EB872CF2}" type="slidenum">
              <a:rPr lang="en-US"/>
              <a:pPr/>
              <a:t>25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DD4551BE-181C-4189-8F14-2C5B33F6EDE4}" type="slidenum">
              <a:rPr lang="en-US"/>
              <a:pPr/>
              <a:t>26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CE099CC2-6872-42D3-A25C-F7CC053B48CF}" type="slidenum">
              <a:rPr lang="en-US"/>
              <a:pPr/>
              <a:t>27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6C458A3C-BDC0-43D8-8D2A-BC64C95D8820}" type="slidenum">
              <a:rPr lang="en-US"/>
              <a:pPr/>
              <a:t>28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FDF841F5-2B83-4DF2-9FB3-5D7D57688C12}" type="slidenum">
              <a:rPr lang="en-US"/>
              <a:pPr/>
              <a:t>29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B557005A-9E82-4AA5-9E6B-6AE362C0EB81}" type="slidenum">
              <a:rPr lang="en-US"/>
              <a:pPr/>
              <a:t>3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>
                <a:latin typeface="Lucida Sans" pitchFamily="-84" charset="0"/>
              </a:rPr>
              <a:t>set -&gt; unordered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378E08DD-07AF-4EE2-B296-5025D14CA3DB}" type="slidenum">
              <a:rPr lang="en-US"/>
              <a:pPr/>
              <a:t>30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>
                <a:latin typeface="Lucida Sans" pitchFamily="-84" charset="0"/>
              </a:rPr>
              <a:t>O(D(n)) work adding min's children since at most D(n) children of min</a:t>
            </a:r>
          </a:p>
          <a:p>
            <a:pPr eaLnBrk="1" hangingPunct="1"/>
            <a:r>
              <a:rPr lang="en-US" smtClean="0">
                <a:latin typeface="Lucida Sans" pitchFamily="-84" charset="0"/>
              </a:rPr>
              <a:t>O(D(n) + trees(H)) work updating min since at most this many resulting root nodes</a:t>
            </a:r>
          </a:p>
          <a:p>
            <a:pPr eaLnBrk="1" hangingPunct="1"/>
            <a:r>
              <a:rPr lang="en-US" smtClean="0">
                <a:latin typeface="Lucida Sans" pitchFamily="-84" charset="0"/>
              </a:rPr>
              <a:t>O(D(n) + t(H)) to consolidate trees since number of roots decreases by 1 after each merging, and there at most D(n) + t(H) roots at beginning</a:t>
            </a:r>
          </a:p>
          <a:p>
            <a:pPr eaLnBrk="1" hangingPunct="1"/>
            <a:r>
              <a:rPr lang="en-US" smtClean="0">
                <a:latin typeface="Lucida Sans" pitchFamily="-84" charset="0"/>
              </a:rPr>
              <a:t>t(H') &lt;= D(n) + 1 since at worst the roots have degrees 0, 1, 2, …, D(n)</a:t>
            </a:r>
          </a:p>
          <a:p>
            <a:pPr eaLnBrk="1" hangingPunct="1"/>
            <a:r>
              <a:rPr lang="en-US" smtClean="0">
                <a:latin typeface="Lucida Sans" pitchFamily="-84" charset="0"/>
              </a:rPr>
              <a:t>can scale units in potential function to dominate cost hidden in O(t(H))</a:t>
            </a:r>
          </a:p>
          <a:p>
            <a:pPr eaLnBrk="1" hangingPunct="1"/>
            <a:r>
              <a:rPr lang="en-US" smtClean="0">
                <a:latin typeface="Lucida Sans" pitchFamily="-84" charset="0"/>
              </a:rPr>
              <a:t>number of marked nodes marked(H) does not increase  [Note: you unmark a root y when it is linked to another root, though this case does not arise in the example]</a:t>
            </a:r>
          </a:p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6C709C34-CB45-4842-B030-F293294125ED}" type="slidenum">
              <a:rPr lang="en-US"/>
              <a:pPr/>
              <a:t>31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b="1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E1685752-E1AD-4030-B020-7B9388D50A55}" type="slidenum">
              <a:rPr lang="en-US"/>
              <a:pPr/>
              <a:t>32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>
                <a:latin typeface="Lucida Sans" pitchFamily="-84" charset="0"/>
              </a:rPr>
              <a:t>If decreasing the key of node i makes it violate heap order property, we can cutout subtree rooted at i and </a:t>
            </a:r>
            <a:r>
              <a:rPr lang="en-US" smtClean="0">
                <a:latin typeface="Lucida Sans Italic" pitchFamily="1" charset="0"/>
              </a:rPr>
              <a:t>meld</a:t>
            </a:r>
            <a:r>
              <a:rPr lang="en-US" smtClean="0">
                <a:latin typeface="Lucida Sans" pitchFamily="-84" charset="0"/>
              </a:rPr>
              <a:t> it into heap.</a:t>
            </a:r>
          </a:p>
          <a:p>
            <a:pPr eaLnBrk="1" hangingPunct="1"/>
            <a:r>
              <a:rPr lang="en-US" smtClean="0">
                <a:latin typeface="Lucida Sans" pitchFamily="-84" charset="0"/>
              </a:rPr>
              <a:t>To keep trees bushy, we limit the number of cuts among the children of any vertex to 2.</a:t>
            </a:r>
          </a:p>
          <a:p>
            <a:pPr eaLnBrk="1" hangingPunct="1"/>
            <a:endParaRPr lang="en-US" smtClean="0">
              <a:latin typeface="Lucida Sans" pitchFamily="-84" charset="0"/>
            </a:endParaRPr>
          </a:p>
          <a:p>
            <a:pPr eaLnBrk="1" hangingPunct="1"/>
            <a:r>
              <a:rPr lang="en-US" smtClean="0">
                <a:latin typeface="Lucida Sans" pitchFamily="-84" charset="0"/>
              </a:rPr>
              <a:t>Use the mark of a node to designate whether or not it has had one child cut off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398D31C5-523A-478E-A87F-449A19FB9AB7}" type="slidenum">
              <a:rPr lang="en-US"/>
              <a:pPr/>
              <a:t>33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3C8910AE-E36F-4CB2-8CB9-544D70912434}" type="slidenum">
              <a:rPr lang="en-US"/>
              <a:pPr/>
              <a:t>34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25E33724-F56B-4E62-A7A7-428126B7942D}" type="slidenum">
              <a:rPr lang="en-US"/>
              <a:pPr/>
              <a:t>35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CA21400A-01AD-4055-8812-213B5668B11C}" type="slidenum">
              <a:rPr lang="en-US"/>
              <a:pPr/>
              <a:t>36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A4228CEA-98C7-4D2C-A810-A9A1AA457CA1}" type="slidenum">
              <a:rPr lang="en-US"/>
              <a:pPr/>
              <a:t>37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25B70C8D-EF87-432B-A7E0-4B161D04C595}" type="slidenum">
              <a:rPr lang="en-US"/>
              <a:pPr/>
              <a:t>38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6745C1FA-73E9-4C26-B897-BAF8C884AA40}" type="slidenum">
              <a:rPr lang="en-US"/>
              <a:pPr/>
              <a:t>39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2385296B-A68D-4608-93D6-9D1294159622}" type="slidenum">
              <a:rPr lang="en-US"/>
              <a:pPr/>
              <a:t>4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>
                <a:latin typeface="Lucida Sans" pitchFamily="-84" charset="0"/>
              </a:rPr>
              <a:t>set -&gt; unordered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0256E95D-5299-4F34-A250-E8C74A2BB35F}" type="slidenum">
              <a:rPr lang="en-US"/>
              <a:pPr/>
              <a:t>40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4CACF2BA-1A6A-4266-B5CB-DAD54C3B0827}" type="slidenum">
              <a:rPr lang="en-US"/>
              <a:pPr/>
              <a:t>41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CF035049-7209-427C-AB24-C240339CBD6A}" type="slidenum">
              <a:rPr lang="en-US"/>
              <a:pPr/>
              <a:t>42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2DD8242A-CA89-45CF-AD5B-0AE464260D93}" type="slidenum">
              <a:rPr lang="en-US"/>
              <a:pPr/>
              <a:t>43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713111CA-4079-4D3D-9F11-F49F4DADDE53}" type="slidenum">
              <a:rPr lang="en-US"/>
              <a:pPr/>
              <a:t>44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857534AD-F09B-42CB-A843-9502E079E93A}" type="slidenum">
              <a:rPr lang="en-US"/>
              <a:pPr/>
              <a:t>45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>
                <a:latin typeface="Lucida Sans" pitchFamily="-84" charset="0"/>
              </a:rPr>
              <a:t>Note: when a root is linked into another root (in extract-min consolidation phase), we unmark it</a:t>
            </a:r>
          </a:p>
          <a:p>
            <a:pPr eaLnBrk="1" hangingPunct="1"/>
            <a:endParaRPr lang="en-US" smtClean="0">
              <a:latin typeface="Lucida Sans" pitchFamily="-84" charset="0"/>
            </a:endParaRPr>
          </a:p>
          <a:p>
            <a:pPr eaLnBrk="1" hangingPunct="1"/>
            <a:r>
              <a:rPr lang="en-US" smtClean="0">
                <a:latin typeface="Lucida Sans" pitchFamily="-84" charset="0"/>
              </a:rPr>
              <a:t>Q. How can a root node ever be marked?</a:t>
            </a:r>
          </a:p>
          <a:p>
            <a:pPr eaLnBrk="1" hangingPunct="1"/>
            <a:r>
              <a:rPr lang="en-US" smtClean="0">
                <a:latin typeface="Lucida Sans" pitchFamily="-84" charset="0"/>
              </a:rPr>
              <a:t>A. In extract-min we delete a root node, but promote all of its (potentially) marked children to be roots.</a:t>
            </a: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B11C8E47-DFB6-47D8-90BB-A1FE45A357F0}" type="slidenum">
              <a:rPr lang="en-US"/>
              <a:pPr/>
              <a:t>46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>
                <a:latin typeface="Lucida Sans" pitchFamily="-84" charset="0"/>
              </a:rPr>
              <a:t>When marked node y is cut by cascading cut, its mark bit is cleared (2 units of potential).</a:t>
            </a:r>
          </a:p>
          <a:p>
            <a:pPr eaLnBrk="1" hangingPunct="1"/>
            <a:r>
              <a:rPr lang="en-US" smtClean="0">
                <a:latin typeface="Lucida Sans" pitchFamily="-84" charset="0"/>
              </a:rPr>
              <a:t>One unit pays for cut, the other for unit increase in potential due to y becoming a root.</a:t>
            </a:r>
          </a:p>
          <a:p>
            <a:pPr eaLnBrk="1" hangingPunct="1"/>
            <a:r>
              <a:rPr lang="en-US" smtClean="0">
                <a:latin typeface="Lucida Sans" pitchFamily="-84" charset="0"/>
              </a:rPr>
              <a:t>marks(H') &lt;= marks(H) - c + 2:  each cut (except first) unmarks a node; last cut may or may not mark a node</a:t>
            </a:r>
          </a:p>
          <a:p>
            <a:pPr eaLnBrk="1" hangingPunct="1"/>
            <a:r>
              <a:rPr lang="en-US" smtClean="0">
                <a:latin typeface="Lucida Sans" pitchFamily="-84" charset="0"/>
              </a:rPr>
              <a:t>Can scale units of potential to dominate cost hidden in O(c) term</a:t>
            </a: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AE1DE318-9D0E-466D-B0DD-1DC1D968784D}" type="slidenum">
              <a:rPr lang="en-US"/>
              <a:pPr/>
              <a:t>47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b="1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7D438ACB-E080-4B65-BB15-650686DD9C7B}" type="slidenum">
              <a:rPr lang="en-US"/>
              <a:pPr/>
              <a:t>48</a:t>
            </a:fld>
            <a:endParaRPr lang="en-US"/>
          </a:p>
        </p:txBody>
      </p:sp>
      <p:sp>
        <p:nvSpPr>
          <p:cNvPr id="1617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66211A21-6833-493B-85F8-917A7522A64B}" type="slidenum">
              <a:rPr lang="en-US"/>
              <a:pPr/>
              <a:t>49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460B253B-ABAC-41CB-8C39-E36B373D22E4}" type="slidenum">
              <a:rPr lang="en-US"/>
              <a:pPr/>
              <a:t>5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>
                <a:latin typeface="Lucida Sans" pitchFamily="-84" charset="0"/>
              </a:rPr>
              <a:t>set -&gt; unordered</a:t>
            </a: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7CCDA8CB-89BA-4FF5-9E90-7F5152D6B842}" type="slidenum">
              <a:rPr lang="en-US"/>
              <a:pPr/>
              <a:t>50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E29BBA79-1F9E-405C-85CE-C7362E01A3C0}" type="slidenum">
              <a:rPr lang="en-US"/>
              <a:pPr/>
              <a:t>51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b="1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A0A1DA66-CD22-4B90-AF36-B2EED6740C2F}" type="slidenum">
              <a:rPr lang="en-US"/>
              <a:pPr/>
              <a:t>52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730E67AE-2C34-4E9B-8B74-A4827C15C74B}" type="slidenum">
              <a:rPr lang="en-US"/>
              <a:pPr/>
              <a:t>53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1813"/>
            <a:ext cx="5026025" cy="41163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>
                <a:latin typeface="Lucida Sans" pitchFamily="-84" charset="0"/>
              </a:rPr>
              <a:t>main improvement: decrease-key is now O(1)</a:t>
            </a:r>
          </a:p>
          <a:p>
            <a:pPr eaLnBrk="1" hangingPunct="1"/>
            <a:r>
              <a:rPr lang="en-US" smtClean="0">
                <a:latin typeface="Lucida Sans" pitchFamily="-84" charset="0"/>
              </a:rPr>
              <a:t>we'll emphasize the first 5 ops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56065F9A-367A-4C6A-AFCF-15C58A489791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rgbClr val="006600"/>
              </a:buClr>
              <a:buSzPct val="80000"/>
            </a:pPr>
            <a:r>
              <a:rPr lang="en-US" sz="1800" smtClean="0">
                <a:solidFill>
                  <a:srgbClr val="004000"/>
                </a:solidFill>
                <a:latin typeface="Lucida Sans" pitchFamily="-84" charset="0"/>
              </a:rPr>
              <a:t>recall: with binomial heap, at most one tree of degree 0, 1, 2, 3, 4, …</a:t>
            </a: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80000"/>
            </a:pPr>
            <a:r>
              <a:rPr lang="en-US" sz="1800" smtClean="0">
                <a:solidFill>
                  <a:srgbClr val="004000"/>
                </a:solidFill>
                <a:latin typeface="Lucida Sans" pitchFamily="-84" charset="0"/>
              </a:rPr>
              <a:t>nodes only change mark in Decrease-Key Can basically ignore marks until then.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Lucida Sans" pitchFamily="-84" charset="0"/>
              </a:rPr>
              <a:t>marks are used to ensure size of heap is exponential in degree</a:t>
            </a:r>
          </a:p>
          <a:p>
            <a:pPr eaLnBrk="1" hangingPunct="1">
              <a:spcBef>
                <a:spcPct val="50000"/>
              </a:spcBef>
              <a:buClr>
                <a:srgbClr val="006600"/>
              </a:buClr>
              <a:buSzPct val="80000"/>
            </a:pPr>
            <a:endParaRPr lang="en-US" sz="1800" smtClean="0">
              <a:latin typeface="Lucida Sans" pitchFamily="-84" charset="0"/>
            </a:endParaRPr>
          </a:p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9B163639-F2C1-4322-B329-63975EE88778}" type="slidenum">
              <a:rPr lang="en-US"/>
              <a:pPr/>
              <a:t>7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79211767-9F6D-41F7-8612-F250CB2E04D3}" type="slidenum">
              <a:rPr lang="en-US"/>
              <a:pPr/>
              <a:t>8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b="1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fld id="{E671758B-B7C2-4759-9483-9AC4923D8F6C}" type="slidenum">
              <a:rPr lang="en-US"/>
              <a:pPr/>
              <a:t>9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4988"/>
            <a:ext cx="5026025" cy="41132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smtClean="0">
              <a:latin typeface="Lucida Sans" pitchFamily="-8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6110288"/>
            <a:ext cx="914400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kumimoji="1" lang="en-US" sz="1000" smtClean="0"/>
              <a:t>COS 423 Theory of Algorithms   •   Kevin Wayne   •   Spring 2007</a:t>
            </a:r>
          </a:p>
          <a:p>
            <a:pPr algn="ctr">
              <a:spcBef>
                <a:spcPct val="50000"/>
              </a:spcBef>
              <a:defRPr/>
            </a:pPr>
            <a:r>
              <a:rPr kumimoji="1" lang="en-US" sz="1000" smtClean="0"/>
              <a:t>Adapted by Cheng Li and Virgil Pavlu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0" y="0"/>
            <a:ext cx="9144000" cy="1524000"/>
          </a:xfrm>
        </p:spPr>
        <p:txBody>
          <a:bodyPr anchor="b"/>
          <a:lstStyle>
            <a:lvl1pPr>
              <a:lnSpc>
                <a:spcPct val="80000"/>
              </a:lnSpc>
              <a:defRPr sz="3200">
                <a:solidFill>
                  <a:schemeClr val="folHlink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20788" y="2671763"/>
            <a:ext cx="7162800" cy="3094037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defTabSz="915988">
              <a:defRPr sz="16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15457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D4143-0E97-473D-8A9D-4642192DE89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0165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D0468-DEAC-4133-B875-05D255B466B4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09657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16CB3-3EF6-4F2D-BA76-DBE0B57BC7B1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77761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2884D-3495-450C-A853-60438C7E63AB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6861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92B78-50ED-4671-B472-3DFB7AE7C474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09638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E879E-6C55-43D1-B0D0-9B5679C0C939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279553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A397A-70B2-402E-B603-98F8B248C297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49441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86ABD-BC27-49A8-A38B-737C86E490AC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96025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0681C-602B-4809-A5FB-91130AAC1261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02658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E5944-DC24-43DF-B5C7-F30E2BC18E03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45414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7848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1" sz="800" smtClean="0"/>
            </a:lvl1pPr>
          </a:lstStyle>
          <a:p>
            <a:pPr>
              <a:defRPr/>
            </a:pPr>
            <a:fld id="{83B057FA-D8C2-4A05-9000-89BBCC2F9153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Lucida Sans" charset="0"/>
          <a:ea typeface="MS PGothic" pitchFamily="34" charset="-128"/>
          <a:cs typeface="MS PGothic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Lucida Sans" charset="0"/>
          <a:ea typeface="MS PGothic" pitchFamily="34" charset="-128"/>
          <a:cs typeface="MS PGothic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Lucida Sans" charset="0"/>
          <a:ea typeface="MS PGothic" pitchFamily="34" charset="-128"/>
          <a:cs typeface="MS PGothic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Lucida Sans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Lucida Sans" charset="0"/>
          <a:ea typeface="ＭＳ Ｐゴシック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Lucida Sans" charset="0"/>
          <a:ea typeface="ＭＳ Ｐゴシック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Lucida Sans" charset="0"/>
          <a:ea typeface="ＭＳ Ｐゴシック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Lucida San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rgbClr val="003399"/>
        </a:buClr>
        <a:buSzPct val="50000"/>
        <a:buFont typeface="Monotype Sorts" pitchFamily="-84" charset="2"/>
        <a:defRPr kumimoji="1">
          <a:solidFill>
            <a:srgbClr val="003399"/>
          </a:solidFill>
          <a:latin typeface="+mn-lt"/>
          <a:ea typeface="MS PGothic" pitchFamily="34" charset="-128"/>
          <a:cs typeface="MS PGothic" charset="0"/>
        </a:defRPr>
      </a:lvl1pPr>
      <a:lvl2pPr marL="346075" indent="-231775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35000"/>
        <a:buFont typeface="Monotype Sorts" pitchFamily="-84" charset="2"/>
        <a:buChar char="n"/>
        <a:defRPr kumimoji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627063" indent="-166688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147763" indent="-40481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Font typeface="Wingdings" pitchFamily="2" charset="2"/>
        <a:defRPr kumimoji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5398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19970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+mn-ea"/>
        </a:defRPr>
      </a:lvl6pPr>
      <a:lvl7pPr marL="24542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+mn-ea"/>
        </a:defRPr>
      </a:lvl7pPr>
      <a:lvl8pPr marL="29114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+mn-ea"/>
        </a:defRPr>
      </a:lvl8pPr>
      <a:lvl9pPr marL="33686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2.jpeg"/><Relationship Id="rId5" Type="http://schemas.openxmlformats.org/officeDocument/2006/relationships/image" Target="../media/image13.jpeg"/><Relationship Id="rId6" Type="http://schemas.openxmlformats.org/officeDocument/2006/relationships/image" Target="../media/image14.jpeg"/><Relationship Id="rId7" Type="http://schemas.openxmlformats.org/officeDocument/2006/relationships/image" Target="../media/image15.jpeg"/><Relationship Id="rId8" Type="http://schemas.openxmlformats.org/officeDocument/2006/relationships/image" Target="../media/image16.jpeg"/><Relationship Id="rId9" Type="http://schemas.openxmlformats.org/officeDocument/2006/relationships/image" Target="../media/image17.emf"/><Relationship Id="rId10" Type="http://schemas.openxmlformats.org/officeDocument/2006/relationships/image" Target="../media/image18.emf"/><Relationship Id="rId11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20.jpeg"/><Relationship Id="rId5" Type="http://schemas.openxmlformats.org/officeDocument/2006/relationships/image" Target="../media/image10.jpeg"/><Relationship Id="rId6" Type="http://schemas.openxmlformats.org/officeDocument/2006/relationships/image" Target="../media/image21.jpeg"/><Relationship Id="rId7" Type="http://schemas.openxmlformats.org/officeDocument/2006/relationships/image" Target="../media/image22.jpeg"/><Relationship Id="rId8" Type="http://schemas.openxmlformats.org/officeDocument/2006/relationships/image" Target="../media/image23.jpeg"/><Relationship Id="rId9" Type="http://schemas.openxmlformats.org/officeDocument/2006/relationships/image" Target="../media/image24.jpeg"/><Relationship Id="rId10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25.jpeg"/><Relationship Id="rId6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5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955675" y="4352925"/>
            <a:ext cx="7956550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1" lang="en-US" sz="1400" smtClean="0"/>
              <a:t>Lecture slides adapted from:</a:t>
            </a:r>
          </a:p>
          <a:p>
            <a:pPr>
              <a:spcBef>
                <a:spcPct val="50000"/>
              </a:spcBef>
              <a:buFont typeface="Symbol" pitchFamily="18" charset="2"/>
              <a:buChar char="·"/>
              <a:defRPr/>
            </a:pPr>
            <a:r>
              <a:rPr kumimoji="1" lang="en-US" sz="1400" smtClean="0"/>
              <a:t>  Chapter 20 of </a:t>
            </a:r>
            <a:r>
              <a:rPr kumimoji="1" lang="en-US" sz="1400" smtClean="0">
                <a:latin typeface="Lucida Sans Italic" pitchFamily="1" charset="0"/>
              </a:rPr>
              <a:t>Introduction to Algorithms</a:t>
            </a:r>
            <a:r>
              <a:rPr kumimoji="1" lang="en-US" sz="1400" smtClean="0"/>
              <a:t> by Cormen, Leiserson, Rivest, and Stein.</a:t>
            </a:r>
          </a:p>
          <a:p>
            <a:pPr>
              <a:spcBef>
                <a:spcPct val="50000"/>
              </a:spcBef>
              <a:buFont typeface="Symbol" pitchFamily="18" charset="2"/>
              <a:buChar char="·"/>
              <a:defRPr/>
            </a:pPr>
            <a:r>
              <a:rPr kumimoji="1" lang="en-US" sz="1400" smtClean="0"/>
              <a:t>  Chapter 9 of </a:t>
            </a:r>
            <a:r>
              <a:rPr kumimoji="1" lang="en-US" sz="1400" smtClean="0">
                <a:latin typeface="Lucida Sans Italic" pitchFamily="1" charset="0"/>
              </a:rPr>
              <a:t>The Design and Analysis of Algorithms</a:t>
            </a:r>
            <a:r>
              <a:rPr kumimoji="1" lang="en-US" sz="1400" smtClean="0"/>
              <a:t> by Dexter Koze</a:t>
            </a:r>
          </a:p>
          <a:p>
            <a:pPr>
              <a:spcBef>
                <a:spcPct val="50000"/>
              </a:spcBef>
              <a:defRPr/>
            </a:pPr>
            <a:endParaRPr kumimoji="1" lang="en-US" sz="1400" smtClean="0"/>
          </a:p>
          <a:p>
            <a:pPr>
              <a:spcBef>
                <a:spcPct val="50000"/>
              </a:spcBef>
              <a:buFont typeface="Symbol" pitchFamily="18" charset="2"/>
              <a:buChar char="·"/>
              <a:defRPr/>
            </a:pPr>
            <a:endParaRPr kumimoji="1" lang="en-US" sz="1400" smtClean="0"/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5102225" y="6226175"/>
            <a:ext cx="1857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Insert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kumimoji="0" lang="en-US" smtClean="0">
                <a:ea typeface="+mn-ea"/>
                <a:cs typeface="+mn-cs"/>
              </a:rPr>
              <a:t>Insert.</a:t>
            </a:r>
          </a:p>
          <a:p>
            <a:pPr lvl="1">
              <a:buFont typeface="Monotype Sorts" charset="0"/>
              <a:buChar char="n"/>
              <a:defRPr/>
            </a:pPr>
            <a:r>
              <a:rPr kumimoji="0" lang="en-US" smtClean="0">
                <a:solidFill>
                  <a:schemeClr val="tx2"/>
                </a:solidFill>
                <a:ea typeface="+mn-ea"/>
              </a:rPr>
              <a:t>Create a new singleton tree.</a:t>
            </a:r>
          </a:p>
          <a:p>
            <a:pPr lvl="1">
              <a:buFont typeface="Monotype Sorts" charset="0"/>
              <a:buChar char="n"/>
              <a:defRPr/>
            </a:pPr>
            <a:r>
              <a:rPr kumimoji="0" lang="en-US" smtClean="0">
                <a:ea typeface="+mn-ea"/>
              </a:rPr>
              <a:t>Add to root list; update min pointer (if necessary).</a:t>
            </a:r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A4D4E22E-DFD1-4B19-81A9-7F029D813EDC}" type="slidenum">
              <a:rPr lang="en-US" sz="800" smtClean="0"/>
              <a:pPr>
                <a:defRPr/>
              </a:pPr>
              <a:t>10</a:t>
            </a:fld>
            <a:endParaRPr lang="en-US" sz="1400" smtClean="0"/>
          </a:p>
        </p:txBody>
      </p:sp>
      <p:sp>
        <p:nvSpPr>
          <p:cNvPr id="26628" name="Oval 4"/>
          <p:cNvSpPr>
            <a:spLocks noChangeAspect="1" noChangeArrowheads="1"/>
          </p:cNvSpPr>
          <p:nvPr/>
        </p:nvSpPr>
        <p:spPr bwMode="auto">
          <a:xfrm>
            <a:off x="6340475" y="62563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26629" name="AutoShape 5"/>
          <p:cNvCxnSpPr>
            <a:cxnSpLocks noChangeShapeType="1"/>
            <a:stCxn id="26628" idx="0"/>
            <a:endCxn id="26636" idx="4"/>
          </p:cNvCxnSpPr>
          <p:nvPr/>
        </p:nvCxnSpPr>
        <p:spPr bwMode="auto">
          <a:xfrm flipV="1">
            <a:off x="6523038" y="59277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6630" name="Oval 6"/>
          <p:cNvSpPr>
            <a:spLocks noChangeAspect="1" noChangeArrowheads="1"/>
          </p:cNvSpPr>
          <p:nvPr/>
        </p:nvSpPr>
        <p:spPr bwMode="auto">
          <a:xfrm>
            <a:off x="7940675" y="55578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cxnSp>
        <p:nvCxnSpPr>
          <p:cNvPr id="26631" name="AutoShape 7"/>
          <p:cNvCxnSpPr>
            <a:cxnSpLocks noChangeShapeType="1"/>
            <a:stCxn id="26630" idx="0"/>
            <a:endCxn id="26638" idx="5"/>
          </p:cNvCxnSpPr>
          <p:nvPr/>
        </p:nvCxnSpPr>
        <p:spPr bwMode="auto">
          <a:xfrm flipH="1" flipV="1">
            <a:off x="7473950" y="5035550"/>
            <a:ext cx="649288" cy="522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6632" name="Oval 8"/>
          <p:cNvSpPr>
            <a:spLocks noChangeAspect="1" noChangeArrowheads="1"/>
          </p:cNvSpPr>
          <p:nvPr/>
        </p:nvSpPr>
        <p:spPr bwMode="auto">
          <a:xfrm>
            <a:off x="490855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26633" name="AutoShape 9"/>
          <p:cNvCxnSpPr>
            <a:cxnSpLocks noChangeShapeType="1"/>
            <a:stCxn id="26638" idx="2"/>
            <a:endCxn id="26632" idx="6"/>
          </p:cNvCxnSpPr>
          <p:nvPr/>
        </p:nvCxnSpPr>
        <p:spPr bwMode="auto">
          <a:xfrm flipH="1">
            <a:off x="5273675" y="4903788"/>
            <a:ext cx="188912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6634" name="Oval 10"/>
          <p:cNvSpPr>
            <a:spLocks noChangeAspect="1" noChangeArrowheads="1"/>
          </p:cNvSpPr>
          <p:nvPr/>
        </p:nvSpPr>
        <p:spPr bwMode="auto">
          <a:xfrm>
            <a:off x="376555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26635" name="AutoShape 11"/>
          <p:cNvCxnSpPr>
            <a:cxnSpLocks noChangeShapeType="1"/>
            <a:stCxn id="26632" idx="2"/>
            <a:endCxn id="26634" idx="6"/>
          </p:cNvCxnSpPr>
          <p:nvPr/>
        </p:nvCxnSpPr>
        <p:spPr bwMode="auto">
          <a:xfrm flipH="1">
            <a:off x="4130675" y="4903788"/>
            <a:ext cx="7778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6636" name="Oval 12"/>
          <p:cNvSpPr>
            <a:spLocks noChangeAspect="1" noChangeArrowheads="1"/>
          </p:cNvSpPr>
          <p:nvPr/>
        </p:nvSpPr>
        <p:spPr bwMode="auto">
          <a:xfrm>
            <a:off x="6340475" y="5554663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26637" name="Oval 13"/>
          <p:cNvSpPr>
            <a:spLocks noChangeAspect="1" noChangeArrowheads="1"/>
          </p:cNvSpPr>
          <p:nvPr/>
        </p:nvSpPr>
        <p:spPr bwMode="auto">
          <a:xfrm>
            <a:off x="7162800" y="55546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26638" name="Oval 14"/>
          <p:cNvSpPr>
            <a:spLocks noChangeAspect="1" noChangeArrowheads="1"/>
          </p:cNvSpPr>
          <p:nvPr/>
        </p:nvSpPr>
        <p:spPr bwMode="auto">
          <a:xfrm>
            <a:off x="716280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26639" name="Oval 15"/>
          <p:cNvSpPr>
            <a:spLocks noChangeAspect="1" noChangeArrowheads="1"/>
          </p:cNvSpPr>
          <p:nvPr/>
        </p:nvSpPr>
        <p:spPr bwMode="auto">
          <a:xfrm>
            <a:off x="1379538" y="5410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26640" name="Oval 16"/>
          <p:cNvSpPr>
            <a:spLocks noChangeAspect="1" noChangeArrowheads="1"/>
          </p:cNvSpPr>
          <p:nvPr/>
        </p:nvSpPr>
        <p:spPr bwMode="auto">
          <a:xfrm>
            <a:off x="1379538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26641" name="AutoShape 17"/>
          <p:cNvCxnSpPr>
            <a:cxnSpLocks noChangeShapeType="1"/>
            <a:stCxn id="26639" idx="0"/>
            <a:endCxn id="26640" idx="4"/>
          </p:cNvCxnSpPr>
          <p:nvPr/>
        </p:nvCxnSpPr>
        <p:spPr bwMode="auto">
          <a:xfrm flipV="1">
            <a:off x="1562100" y="5089525"/>
            <a:ext cx="0" cy="320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26642" name="AutoShape 18"/>
          <p:cNvCxnSpPr>
            <a:cxnSpLocks noChangeShapeType="1"/>
            <a:stCxn id="26649" idx="2"/>
            <a:endCxn id="26640" idx="6"/>
          </p:cNvCxnSpPr>
          <p:nvPr/>
        </p:nvCxnSpPr>
        <p:spPr bwMode="auto">
          <a:xfrm flipH="1">
            <a:off x="1744663" y="4903788"/>
            <a:ext cx="10064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6643" name="Oval 19"/>
          <p:cNvSpPr>
            <a:spLocks noChangeAspect="1" noChangeArrowheads="1"/>
          </p:cNvSpPr>
          <p:nvPr/>
        </p:nvSpPr>
        <p:spPr bwMode="auto">
          <a:xfrm>
            <a:off x="2149475" y="61039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26644" name="Oval 20"/>
          <p:cNvSpPr>
            <a:spLocks noChangeAspect="1" noChangeArrowheads="1"/>
          </p:cNvSpPr>
          <p:nvPr/>
        </p:nvSpPr>
        <p:spPr bwMode="auto">
          <a:xfrm>
            <a:off x="2149475" y="54181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26645" name="AutoShape 21"/>
          <p:cNvCxnSpPr>
            <a:cxnSpLocks noChangeShapeType="1"/>
            <a:stCxn id="26643" idx="0"/>
            <a:endCxn id="26644" idx="4"/>
          </p:cNvCxnSpPr>
          <p:nvPr/>
        </p:nvCxnSpPr>
        <p:spPr bwMode="auto">
          <a:xfrm flipV="1">
            <a:off x="2332038" y="5791200"/>
            <a:ext cx="0" cy="312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6646" name="Oval 22"/>
          <p:cNvSpPr>
            <a:spLocks noChangeAspect="1" noChangeArrowheads="1"/>
          </p:cNvSpPr>
          <p:nvPr/>
        </p:nvSpPr>
        <p:spPr bwMode="auto">
          <a:xfrm>
            <a:off x="2751138" y="54181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26647" name="AutoShape 23"/>
          <p:cNvCxnSpPr>
            <a:cxnSpLocks noChangeShapeType="1"/>
            <a:stCxn id="26646" idx="0"/>
            <a:endCxn id="26649" idx="4"/>
          </p:cNvCxnSpPr>
          <p:nvPr/>
        </p:nvCxnSpPr>
        <p:spPr bwMode="auto">
          <a:xfrm flipV="1">
            <a:off x="2933700" y="50895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26648" name="AutoShape 24"/>
          <p:cNvCxnSpPr>
            <a:cxnSpLocks noChangeShapeType="1"/>
            <a:stCxn id="26644" idx="7"/>
            <a:endCxn id="26649" idx="3"/>
          </p:cNvCxnSpPr>
          <p:nvPr/>
        </p:nvCxnSpPr>
        <p:spPr bwMode="auto">
          <a:xfrm flipV="1">
            <a:off x="2460625" y="5035550"/>
            <a:ext cx="344488" cy="436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6649" name="Oval 25"/>
          <p:cNvSpPr>
            <a:spLocks noChangeAspect="1" noChangeArrowheads="1"/>
          </p:cNvSpPr>
          <p:nvPr/>
        </p:nvSpPr>
        <p:spPr bwMode="auto">
          <a:xfrm>
            <a:off x="2751138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26650" name="AutoShape 26"/>
          <p:cNvCxnSpPr>
            <a:cxnSpLocks noChangeShapeType="1"/>
            <a:stCxn id="26649" idx="6"/>
            <a:endCxn id="26634" idx="2"/>
          </p:cNvCxnSpPr>
          <p:nvPr/>
        </p:nvCxnSpPr>
        <p:spPr bwMode="auto">
          <a:xfrm>
            <a:off x="3116263" y="4903788"/>
            <a:ext cx="649287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26651" name="AutoShape 27"/>
          <p:cNvCxnSpPr>
            <a:cxnSpLocks noChangeShapeType="1"/>
            <a:stCxn id="26637" idx="0"/>
            <a:endCxn id="26638" idx="4"/>
          </p:cNvCxnSpPr>
          <p:nvPr/>
        </p:nvCxnSpPr>
        <p:spPr bwMode="auto">
          <a:xfrm flipV="1">
            <a:off x="7345363" y="5089525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26652" name="AutoShape 28"/>
          <p:cNvCxnSpPr>
            <a:cxnSpLocks noChangeShapeType="1"/>
            <a:stCxn id="26636" idx="7"/>
            <a:endCxn id="26638" idx="3"/>
          </p:cNvCxnSpPr>
          <p:nvPr/>
        </p:nvCxnSpPr>
        <p:spPr bwMode="auto">
          <a:xfrm flipV="1">
            <a:off x="6651625" y="5035550"/>
            <a:ext cx="56515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6653" name="Oval 29"/>
          <p:cNvSpPr>
            <a:spLocks noChangeAspect="1" noChangeArrowheads="1"/>
          </p:cNvSpPr>
          <p:nvPr/>
        </p:nvSpPr>
        <p:spPr bwMode="auto">
          <a:xfrm>
            <a:off x="7940675" y="6240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26654" name="AutoShape 30"/>
          <p:cNvCxnSpPr>
            <a:cxnSpLocks noChangeShapeType="1"/>
            <a:stCxn id="26653" idx="0"/>
            <a:endCxn id="26630" idx="4"/>
          </p:cNvCxnSpPr>
          <p:nvPr/>
        </p:nvCxnSpPr>
        <p:spPr bwMode="auto">
          <a:xfrm flipV="1">
            <a:off x="8123238" y="5930900"/>
            <a:ext cx="0" cy="309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6655" name="Oval 31"/>
          <p:cNvSpPr>
            <a:spLocks noChangeAspect="1" noChangeArrowheads="1"/>
          </p:cNvSpPr>
          <p:nvPr/>
        </p:nvSpPr>
        <p:spPr bwMode="auto">
          <a:xfrm>
            <a:off x="6019800" y="4724400"/>
            <a:ext cx="365125" cy="3730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13345" name="Rectangle 32"/>
          <p:cNvSpPr>
            <a:spLocks noChangeArrowheads="1"/>
          </p:cNvSpPr>
          <p:nvPr/>
        </p:nvSpPr>
        <p:spPr bwMode="auto">
          <a:xfrm>
            <a:off x="7116763" y="3811588"/>
            <a:ext cx="4651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234950" y="6156325"/>
            <a:ext cx="811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1" lang="en-US" sz="1400" smtClean="0">
                <a:latin typeface="Lucida Sans Italic" pitchFamily="1" charset="0"/>
              </a:rPr>
              <a:t>Heap H</a:t>
            </a:r>
            <a:endParaRPr kumimoji="1" lang="en-US" sz="1400" smtClean="0">
              <a:solidFill>
                <a:srgbClr val="003399"/>
              </a:solidFill>
              <a:latin typeface="Lucida Sans Italic" pitchFamily="1" charset="0"/>
            </a:endParaRPr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7345363" y="4178300"/>
            <a:ext cx="0" cy="420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3067050" y="3084513"/>
            <a:ext cx="1752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en-US" sz="18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insert 21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Insert Analysis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dirty="0" smtClean="0"/>
              <a:t>Actual cost.  </a:t>
            </a:r>
            <a:endParaRPr kumimoji="0" lang="en-US" dirty="0" smtClean="0">
              <a:solidFill>
                <a:schemeClr val="hlink"/>
              </a:solidFill>
            </a:endParaRPr>
          </a:p>
          <a:p>
            <a:pPr lvl="1">
              <a:defRPr/>
            </a:pPr>
            <a:r>
              <a:rPr kumimoji="0" lang="en-US" dirty="0" smtClean="0"/>
              <a:t>H’ = the heap after insert</a:t>
            </a:r>
          </a:p>
          <a:p>
            <a:pPr marL="0" indent="0">
              <a:defRPr/>
            </a:pPr>
            <a:r>
              <a:rPr kumimoji="0" lang="en-US" dirty="0" smtClean="0"/>
              <a:t>Change in potential. </a:t>
            </a:r>
          </a:p>
          <a:p>
            <a:pPr marL="0" indent="0">
              <a:defRPr/>
            </a:pPr>
            <a:endParaRPr kumimoji="0" lang="en-US" dirty="0" smtClean="0"/>
          </a:p>
          <a:p>
            <a:pPr marL="0" indent="0">
              <a:defRPr/>
            </a:pPr>
            <a:endParaRPr kumimoji="0" lang="en-US" dirty="0" smtClean="0">
              <a:solidFill>
                <a:schemeClr val="hlink"/>
              </a:solidFill>
            </a:endParaRPr>
          </a:p>
          <a:p>
            <a:pPr lvl="1">
              <a:defRPr/>
            </a:pPr>
            <a:endParaRPr kumimoji="0" lang="en-US" dirty="0" smtClean="0"/>
          </a:p>
          <a:p>
            <a:pPr marL="0" indent="0">
              <a:defRPr/>
            </a:pPr>
            <a:r>
              <a:rPr kumimoji="0" lang="en-US" dirty="0" smtClean="0"/>
              <a:t>Amortized cost.  </a:t>
            </a:r>
            <a:endParaRPr kumimoji="0" lang="en-US" dirty="0" smtClean="0">
              <a:solidFill>
                <a:schemeClr val="hlink"/>
              </a:solidFill>
            </a:endParaRPr>
          </a:p>
          <a:p>
            <a:pPr lvl="1">
              <a:defRPr/>
            </a:pPr>
            <a:endParaRPr kumimoji="0" lang="en-US" dirty="0" smtClean="0"/>
          </a:p>
        </p:txBody>
      </p:sp>
      <p:sp>
        <p:nvSpPr>
          <p:cNvPr id="3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08DA4C78-518E-44D4-A350-95F99EF1839B}" type="slidenum">
              <a:rPr lang="en-US" sz="800" smtClean="0"/>
              <a:pPr>
                <a:defRPr/>
              </a:pPr>
              <a:t>11</a:t>
            </a:fld>
            <a:endParaRPr lang="en-US" sz="1400" smtClean="0"/>
          </a:p>
        </p:txBody>
      </p:sp>
      <p:sp>
        <p:nvSpPr>
          <p:cNvPr id="28676" name="Oval 4"/>
          <p:cNvSpPr>
            <a:spLocks noChangeAspect="1" noChangeArrowheads="1"/>
          </p:cNvSpPr>
          <p:nvPr/>
        </p:nvSpPr>
        <p:spPr bwMode="auto">
          <a:xfrm>
            <a:off x="6340475" y="62563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28677" name="AutoShape 5"/>
          <p:cNvCxnSpPr>
            <a:cxnSpLocks noChangeShapeType="1"/>
            <a:stCxn id="28676" idx="0"/>
            <a:endCxn id="28683" idx="4"/>
          </p:cNvCxnSpPr>
          <p:nvPr/>
        </p:nvCxnSpPr>
        <p:spPr bwMode="auto">
          <a:xfrm flipV="1">
            <a:off x="6523038" y="59277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8678" name="Oval 6"/>
          <p:cNvSpPr>
            <a:spLocks noChangeAspect="1" noChangeArrowheads="1"/>
          </p:cNvSpPr>
          <p:nvPr/>
        </p:nvSpPr>
        <p:spPr bwMode="auto">
          <a:xfrm>
            <a:off x="7940675" y="55578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cxnSp>
        <p:nvCxnSpPr>
          <p:cNvPr id="28679" name="AutoShape 7"/>
          <p:cNvCxnSpPr>
            <a:cxnSpLocks noChangeShapeType="1"/>
            <a:stCxn id="28678" idx="0"/>
            <a:endCxn id="28685" idx="5"/>
          </p:cNvCxnSpPr>
          <p:nvPr/>
        </p:nvCxnSpPr>
        <p:spPr bwMode="auto">
          <a:xfrm flipH="1" flipV="1">
            <a:off x="7473950" y="5035550"/>
            <a:ext cx="649288" cy="522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8680" name="Oval 8"/>
          <p:cNvSpPr>
            <a:spLocks noChangeAspect="1" noChangeArrowheads="1"/>
          </p:cNvSpPr>
          <p:nvPr/>
        </p:nvSpPr>
        <p:spPr bwMode="auto">
          <a:xfrm>
            <a:off x="490855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28681" name="AutoShape 9"/>
          <p:cNvCxnSpPr>
            <a:cxnSpLocks noChangeShapeType="1"/>
            <a:stCxn id="28685" idx="2"/>
            <a:endCxn id="28680" idx="6"/>
          </p:cNvCxnSpPr>
          <p:nvPr/>
        </p:nvCxnSpPr>
        <p:spPr bwMode="auto">
          <a:xfrm flipH="1">
            <a:off x="5273675" y="4903788"/>
            <a:ext cx="188912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28682" name="AutoShape 10"/>
          <p:cNvCxnSpPr>
            <a:cxnSpLocks noChangeShapeType="1"/>
            <a:stCxn id="28680" idx="2"/>
            <a:endCxn id="28703" idx="6"/>
          </p:cNvCxnSpPr>
          <p:nvPr/>
        </p:nvCxnSpPr>
        <p:spPr bwMode="auto">
          <a:xfrm flipH="1">
            <a:off x="4130675" y="4903788"/>
            <a:ext cx="7778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8683" name="Oval 11"/>
          <p:cNvSpPr>
            <a:spLocks noChangeAspect="1" noChangeArrowheads="1"/>
          </p:cNvSpPr>
          <p:nvPr/>
        </p:nvSpPr>
        <p:spPr bwMode="auto">
          <a:xfrm>
            <a:off x="6340475" y="5554663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28684" name="Oval 12"/>
          <p:cNvSpPr>
            <a:spLocks noChangeAspect="1" noChangeArrowheads="1"/>
          </p:cNvSpPr>
          <p:nvPr/>
        </p:nvSpPr>
        <p:spPr bwMode="auto">
          <a:xfrm>
            <a:off x="7162800" y="55546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28685" name="Oval 13"/>
          <p:cNvSpPr>
            <a:spLocks noChangeAspect="1" noChangeArrowheads="1"/>
          </p:cNvSpPr>
          <p:nvPr/>
        </p:nvSpPr>
        <p:spPr bwMode="auto">
          <a:xfrm>
            <a:off x="716280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28686" name="Oval 14"/>
          <p:cNvSpPr>
            <a:spLocks noChangeAspect="1" noChangeArrowheads="1"/>
          </p:cNvSpPr>
          <p:nvPr/>
        </p:nvSpPr>
        <p:spPr bwMode="auto">
          <a:xfrm>
            <a:off x="1379538" y="5410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28687" name="Oval 15"/>
          <p:cNvSpPr>
            <a:spLocks noChangeAspect="1" noChangeArrowheads="1"/>
          </p:cNvSpPr>
          <p:nvPr/>
        </p:nvSpPr>
        <p:spPr bwMode="auto">
          <a:xfrm>
            <a:off x="1379538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28688" name="AutoShape 16"/>
          <p:cNvCxnSpPr>
            <a:cxnSpLocks noChangeShapeType="1"/>
            <a:stCxn id="28686" idx="0"/>
            <a:endCxn id="28687" idx="4"/>
          </p:cNvCxnSpPr>
          <p:nvPr/>
        </p:nvCxnSpPr>
        <p:spPr bwMode="auto">
          <a:xfrm flipV="1">
            <a:off x="1562100" y="5089525"/>
            <a:ext cx="0" cy="320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28689" name="AutoShape 17"/>
          <p:cNvCxnSpPr>
            <a:cxnSpLocks noChangeShapeType="1"/>
            <a:stCxn id="28696" idx="2"/>
            <a:endCxn id="28687" idx="6"/>
          </p:cNvCxnSpPr>
          <p:nvPr/>
        </p:nvCxnSpPr>
        <p:spPr bwMode="auto">
          <a:xfrm flipH="1">
            <a:off x="1744663" y="4903788"/>
            <a:ext cx="10064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8690" name="Oval 18"/>
          <p:cNvSpPr>
            <a:spLocks noChangeAspect="1" noChangeArrowheads="1"/>
          </p:cNvSpPr>
          <p:nvPr/>
        </p:nvSpPr>
        <p:spPr bwMode="auto">
          <a:xfrm>
            <a:off x="2149475" y="61039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28691" name="Oval 19"/>
          <p:cNvSpPr>
            <a:spLocks noChangeAspect="1" noChangeArrowheads="1"/>
          </p:cNvSpPr>
          <p:nvPr/>
        </p:nvSpPr>
        <p:spPr bwMode="auto">
          <a:xfrm>
            <a:off x="2149475" y="54181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28692" name="AutoShape 20"/>
          <p:cNvCxnSpPr>
            <a:cxnSpLocks noChangeShapeType="1"/>
            <a:stCxn id="28690" idx="0"/>
            <a:endCxn id="28691" idx="4"/>
          </p:cNvCxnSpPr>
          <p:nvPr/>
        </p:nvCxnSpPr>
        <p:spPr bwMode="auto">
          <a:xfrm flipV="1">
            <a:off x="2332038" y="5791200"/>
            <a:ext cx="0" cy="312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8693" name="Oval 21"/>
          <p:cNvSpPr>
            <a:spLocks noChangeAspect="1" noChangeArrowheads="1"/>
          </p:cNvSpPr>
          <p:nvPr/>
        </p:nvSpPr>
        <p:spPr bwMode="auto">
          <a:xfrm>
            <a:off x="2751138" y="54181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28694" name="AutoShape 22"/>
          <p:cNvCxnSpPr>
            <a:cxnSpLocks noChangeShapeType="1"/>
            <a:stCxn id="28693" idx="0"/>
            <a:endCxn id="28696" idx="4"/>
          </p:cNvCxnSpPr>
          <p:nvPr/>
        </p:nvCxnSpPr>
        <p:spPr bwMode="auto">
          <a:xfrm flipV="1">
            <a:off x="2933700" y="50895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28695" name="AutoShape 23"/>
          <p:cNvCxnSpPr>
            <a:cxnSpLocks noChangeShapeType="1"/>
            <a:stCxn id="28691" idx="7"/>
            <a:endCxn id="28696" idx="3"/>
          </p:cNvCxnSpPr>
          <p:nvPr/>
        </p:nvCxnSpPr>
        <p:spPr bwMode="auto">
          <a:xfrm flipV="1">
            <a:off x="2460625" y="5035550"/>
            <a:ext cx="344488" cy="436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8696" name="Oval 24"/>
          <p:cNvSpPr>
            <a:spLocks noChangeAspect="1" noChangeArrowheads="1"/>
          </p:cNvSpPr>
          <p:nvPr/>
        </p:nvSpPr>
        <p:spPr bwMode="auto">
          <a:xfrm>
            <a:off x="2751138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28697" name="AutoShape 25"/>
          <p:cNvCxnSpPr>
            <a:cxnSpLocks noChangeShapeType="1"/>
            <a:stCxn id="28696" idx="6"/>
            <a:endCxn id="28703" idx="2"/>
          </p:cNvCxnSpPr>
          <p:nvPr/>
        </p:nvCxnSpPr>
        <p:spPr bwMode="auto">
          <a:xfrm>
            <a:off x="3116263" y="4903788"/>
            <a:ext cx="649287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28698" name="AutoShape 26"/>
          <p:cNvCxnSpPr>
            <a:cxnSpLocks noChangeShapeType="1"/>
            <a:stCxn id="28684" idx="0"/>
            <a:endCxn id="28685" idx="4"/>
          </p:cNvCxnSpPr>
          <p:nvPr/>
        </p:nvCxnSpPr>
        <p:spPr bwMode="auto">
          <a:xfrm flipV="1">
            <a:off x="7345363" y="5089525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28699" name="AutoShape 27"/>
          <p:cNvCxnSpPr>
            <a:cxnSpLocks noChangeShapeType="1"/>
            <a:stCxn id="28683" idx="7"/>
            <a:endCxn id="28685" idx="3"/>
          </p:cNvCxnSpPr>
          <p:nvPr/>
        </p:nvCxnSpPr>
        <p:spPr bwMode="auto">
          <a:xfrm flipV="1">
            <a:off x="6651625" y="5035550"/>
            <a:ext cx="56515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8700" name="Oval 28"/>
          <p:cNvSpPr>
            <a:spLocks noChangeAspect="1" noChangeArrowheads="1"/>
          </p:cNvSpPr>
          <p:nvPr/>
        </p:nvSpPr>
        <p:spPr bwMode="auto">
          <a:xfrm>
            <a:off x="7940675" y="6240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28701" name="AutoShape 29"/>
          <p:cNvCxnSpPr>
            <a:cxnSpLocks noChangeShapeType="1"/>
            <a:stCxn id="28700" idx="0"/>
            <a:endCxn id="28678" idx="4"/>
          </p:cNvCxnSpPr>
          <p:nvPr/>
        </p:nvCxnSpPr>
        <p:spPr bwMode="auto">
          <a:xfrm flipV="1">
            <a:off x="8123238" y="5930900"/>
            <a:ext cx="0" cy="309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8702" name="Oval 30"/>
          <p:cNvSpPr>
            <a:spLocks noChangeAspect="1" noChangeArrowheads="1"/>
          </p:cNvSpPr>
          <p:nvPr/>
        </p:nvSpPr>
        <p:spPr bwMode="auto">
          <a:xfrm>
            <a:off x="6019800" y="4724400"/>
            <a:ext cx="365125" cy="3730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28703" name="Oval 31"/>
          <p:cNvSpPr>
            <a:spLocks noChangeAspect="1" noChangeArrowheads="1"/>
          </p:cNvSpPr>
          <p:nvPr/>
        </p:nvSpPr>
        <p:spPr bwMode="auto">
          <a:xfrm>
            <a:off x="376555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14369" name="Rectangle 32"/>
          <p:cNvSpPr>
            <a:spLocks noChangeArrowheads="1"/>
          </p:cNvSpPr>
          <p:nvPr/>
        </p:nvSpPr>
        <p:spPr bwMode="auto">
          <a:xfrm>
            <a:off x="7116763" y="3811588"/>
            <a:ext cx="4651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234950" y="6156325"/>
            <a:ext cx="811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1" lang="en-US" sz="1400" smtClean="0">
                <a:latin typeface="Lucida Sans Italic" pitchFamily="1" charset="0"/>
              </a:rPr>
              <a:t>Heap H</a:t>
            </a:r>
            <a:endParaRPr kumimoji="1" lang="en-US" sz="1400" smtClean="0">
              <a:solidFill>
                <a:srgbClr val="003399"/>
              </a:solidFill>
              <a:latin typeface="Lucida Sans Italic" pitchFamily="1" charset="0"/>
            </a:endParaRPr>
          </a:p>
        </p:txBody>
      </p:sp>
      <p:sp>
        <p:nvSpPr>
          <p:cNvPr id="14372" name="Rectangle 35"/>
          <p:cNvSpPr>
            <a:spLocks noChangeArrowheads="1"/>
          </p:cNvSpPr>
          <p:nvPr/>
        </p:nvSpPr>
        <p:spPr bwMode="auto">
          <a:xfrm>
            <a:off x="6886575" y="1589088"/>
            <a:ext cx="1597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potential of heap H</a:t>
            </a:r>
          </a:p>
        </p:txBody>
      </p:sp>
      <p:sp>
        <p:nvSpPr>
          <p:cNvPr id="14373" name="Line 36"/>
          <p:cNvSpPr>
            <a:spLocks noChangeShapeType="1"/>
          </p:cNvSpPr>
          <p:nvPr/>
        </p:nvSpPr>
        <p:spPr bwMode="auto">
          <a:xfrm>
            <a:off x="7345363" y="4178300"/>
            <a:ext cx="0" cy="420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pic>
        <p:nvPicPr>
          <p:cNvPr id="13349" name="Picture 40" descr="C:\Users\Cheng\Dropbox\Ubuntu_Windows\nofont-Myfi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888" y="1173163"/>
            <a:ext cx="2906712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52" name="Picture 7" descr="C:\Users\Cheng\Dropbox\Ubuntu_Windows\nofont-Myfi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099" y="1064984"/>
            <a:ext cx="449338" cy="248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53" name="Picture 7" descr="C:\Users\Cheng\Dropbox\Ubuntu_Windows\nofont-Myfi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734" y="3023960"/>
            <a:ext cx="527364" cy="290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34" y="2071656"/>
            <a:ext cx="4533900" cy="596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6ED8E706-27C9-4CBF-ACE6-7A93881202A7}" type="slidenum">
              <a:rPr lang="en-US" sz="800" smtClean="0"/>
              <a:pPr>
                <a:defRPr/>
              </a:pPr>
              <a:t>12</a:t>
            </a:fld>
            <a:endParaRPr lang="en-US" sz="1400" smtClean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en-US" sz="2800">
                <a:solidFill>
                  <a:schemeClr val="folHlink"/>
                </a:solidFill>
              </a:rPr>
              <a:t>Extract-Min</a:t>
            </a:r>
            <a:endParaRPr lang="en-US" sz="240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41275" y="1708150"/>
            <a:ext cx="9050338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Linking Operation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kumimoji="0" lang="en-US" smtClean="0">
                <a:ea typeface="+mn-ea"/>
                <a:cs typeface="+mn-cs"/>
              </a:rPr>
              <a:t>Linking operation.  </a:t>
            </a:r>
            <a:r>
              <a:rPr kumimoji="0" lang="en-US" smtClean="0">
                <a:solidFill>
                  <a:schemeClr val="tx1"/>
                </a:solidFill>
                <a:ea typeface="+mn-ea"/>
                <a:cs typeface="+mn-cs"/>
              </a:rPr>
              <a:t>Make larger root be a child of smaller root.</a:t>
            </a:r>
          </a:p>
        </p:txBody>
      </p:sp>
      <p:sp>
        <p:nvSpPr>
          <p:cNvPr id="5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9B12C7F0-B4FC-4B12-911B-A8728CDBBEA3}" type="slidenum">
              <a:rPr lang="en-US" sz="800" smtClean="0"/>
              <a:pPr>
                <a:defRPr/>
              </a:pPr>
              <a:t>13</a:t>
            </a:fld>
            <a:endParaRPr lang="en-US" sz="1400" smtClean="0"/>
          </a:p>
        </p:txBody>
      </p:sp>
      <p:sp>
        <p:nvSpPr>
          <p:cNvPr id="40964" name="Oval 4"/>
          <p:cNvSpPr>
            <a:spLocks noChangeAspect="1" noChangeArrowheads="1"/>
          </p:cNvSpPr>
          <p:nvPr/>
        </p:nvSpPr>
        <p:spPr bwMode="auto">
          <a:xfrm>
            <a:off x="2532063" y="48053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40965" name="AutoShape 5"/>
          <p:cNvCxnSpPr>
            <a:cxnSpLocks noChangeShapeType="1"/>
            <a:stCxn id="40964" idx="0"/>
            <a:endCxn id="40969" idx="4"/>
          </p:cNvCxnSpPr>
          <p:nvPr/>
        </p:nvCxnSpPr>
        <p:spPr bwMode="auto">
          <a:xfrm flipV="1">
            <a:off x="2714625" y="4500563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0966" name="Oval 6"/>
          <p:cNvSpPr>
            <a:spLocks noChangeAspect="1" noChangeArrowheads="1"/>
          </p:cNvSpPr>
          <p:nvPr/>
        </p:nvSpPr>
        <p:spPr bwMode="auto">
          <a:xfrm>
            <a:off x="3941763" y="41275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cxnSp>
        <p:nvCxnSpPr>
          <p:cNvPr id="40967" name="AutoShape 7"/>
          <p:cNvCxnSpPr>
            <a:cxnSpLocks noChangeShapeType="1"/>
            <a:stCxn id="40966" idx="0"/>
            <a:endCxn id="40971" idx="5"/>
          </p:cNvCxnSpPr>
          <p:nvPr/>
        </p:nvCxnSpPr>
        <p:spPr bwMode="auto">
          <a:xfrm flipH="1" flipV="1">
            <a:off x="3570288" y="3589338"/>
            <a:ext cx="554037" cy="538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0969" name="Oval 9"/>
          <p:cNvSpPr>
            <a:spLocks noChangeAspect="1" noChangeArrowheads="1"/>
          </p:cNvSpPr>
          <p:nvPr/>
        </p:nvSpPr>
        <p:spPr bwMode="auto">
          <a:xfrm>
            <a:off x="2532063" y="41275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40970" name="Oval 10"/>
          <p:cNvSpPr>
            <a:spLocks noChangeAspect="1" noChangeArrowheads="1"/>
          </p:cNvSpPr>
          <p:nvPr/>
        </p:nvSpPr>
        <p:spPr bwMode="auto">
          <a:xfrm>
            <a:off x="3259138" y="41275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40971" name="Oval 11"/>
          <p:cNvSpPr>
            <a:spLocks noChangeAspect="1" noChangeArrowheads="1"/>
          </p:cNvSpPr>
          <p:nvPr/>
        </p:nvSpPr>
        <p:spPr bwMode="auto">
          <a:xfrm>
            <a:off x="3259138" y="327025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cxnSp>
        <p:nvCxnSpPr>
          <p:cNvPr id="40972" name="AutoShape 12"/>
          <p:cNvCxnSpPr>
            <a:cxnSpLocks noChangeShapeType="1"/>
            <a:stCxn id="40970" idx="0"/>
            <a:endCxn id="40971" idx="4"/>
          </p:cNvCxnSpPr>
          <p:nvPr/>
        </p:nvCxnSpPr>
        <p:spPr bwMode="auto">
          <a:xfrm flipV="1">
            <a:off x="3441700" y="3643313"/>
            <a:ext cx="0" cy="484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0973" name="AutoShape 13"/>
          <p:cNvCxnSpPr>
            <a:cxnSpLocks noChangeShapeType="1"/>
            <a:stCxn id="40969" idx="7"/>
            <a:endCxn id="40971" idx="3"/>
          </p:cNvCxnSpPr>
          <p:nvPr/>
        </p:nvCxnSpPr>
        <p:spPr bwMode="auto">
          <a:xfrm flipV="1">
            <a:off x="2843213" y="3589338"/>
            <a:ext cx="469900" cy="592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0974" name="Oval 14"/>
          <p:cNvSpPr>
            <a:spLocks noChangeAspect="1" noChangeArrowheads="1"/>
          </p:cNvSpPr>
          <p:nvPr/>
        </p:nvSpPr>
        <p:spPr bwMode="auto">
          <a:xfrm>
            <a:off x="3941763" y="48053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40975" name="AutoShape 15"/>
          <p:cNvCxnSpPr>
            <a:cxnSpLocks noChangeShapeType="1"/>
            <a:stCxn id="40974" idx="0"/>
            <a:endCxn id="40966" idx="4"/>
          </p:cNvCxnSpPr>
          <p:nvPr/>
        </p:nvCxnSpPr>
        <p:spPr bwMode="auto">
          <a:xfrm flipV="1">
            <a:off x="4124325" y="4500563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0997" name="Oval 37"/>
          <p:cNvSpPr>
            <a:spLocks noChangeAspect="1" noChangeArrowheads="1"/>
          </p:cNvSpPr>
          <p:nvPr/>
        </p:nvSpPr>
        <p:spPr bwMode="auto">
          <a:xfrm>
            <a:off x="630238" y="4826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77</a:t>
            </a:r>
          </a:p>
        </p:txBody>
      </p:sp>
      <p:cxnSp>
        <p:nvCxnSpPr>
          <p:cNvPr id="40998" name="AutoShape 38"/>
          <p:cNvCxnSpPr>
            <a:cxnSpLocks noChangeShapeType="1"/>
            <a:stCxn id="40997" idx="0"/>
            <a:endCxn id="41001" idx="4"/>
          </p:cNvCxnSpPr>
          <p:nvPr/>
        </p:nvCxnSpPr>
        <p:spPr bwMode="auto">
          <a:xfrm flipV="1">
            <a:off x="812800" y="45212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1001" name="Oval 41"/>
          <p:cNvSpPr>
            <a:spLocks noChangeAspect="1" noChangeArrowheads="1"/>
          </p:cNvSpPr>
          <p:nvPr/>
        </p:nvSpPr>
        <p:spPr bwMode="auto">
          <a:xfrm>
            <a:off x="630238" y="41481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56</a:t>
            </a:r>
          </a:p>
        </p:txBody>
      </p:sp>
      <p:sp>
        <p:nvSpPr>
          <p:cNvPr id="41002" name="Oval 42"/>
          <p:cNvSpPr>
            <a:spLocks noChangeAspect="1" noChangeArrowheads="1"/>
          </p:cNvSpPr>
          <p:nvPr/>
        </p:nvSpPr>
        <p:spPr bwMode="auto">
          <a:xfrm>
            <a:off x="1357313" y="41481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41003" name="Oval 43"/>
          <p:cNvSpPr>
            <a:spLocks noChangeAspect="1" noChangeArrowheads="1"/>
          </p:cNvSpPr>
          <p:nvPr/>
        </p:nvSpPr>
        <p:spPr bwMode="auto">
          <a:xfrm>
            <a:off x="1357313" y="329088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15</a:t>
            </a:r>
          </a:p>
        </p:txBody>
      </p:sp>
      <p:cxnSp>
        <p:nvCxnSpPr>
          <p:cNvPr id="41004" name="AutoShape 44"/>
          <p:cNvCxnSpPr>
            <a:cxnSpLocks noChangeShapeType="1"/>
            <a:stCxn id="41002" idx="0"/>
            <a:endCxn id="41003" idx="4"/>
          </p:cNvCxnSpPr>
          <p:nvPr/>
        </p:nvCxnSpPr>
        <p:spPr bwMode="auto">
          <a:xfrm flipV="1">
            <a:off x="1539875" y="3663950"/>
            <a:ext cx="0" cy="484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1005" name="AutoShape 45"/>
          <p:cNvCxnSpPr>
            <a:cxnSpLocks noChangeShapeType="1"/>
            <a:stCxn id="41001" idx="7"/>
            <a:endCxn id="41003" idx="3"/>
          </p:cNvCxnSpPr>
          <p:nvPr/>
        </p:nvCxnSpPr>
        <p:spPr bwMode="auto">
          <a:xfrm flipV="1">
            <a:off x="941388" y="3609975"/>
            <a:ext cx="469900" cy="592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54063" y="5395913"/>
            <a:ext cx="7651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  <a:latin typeface="Lucida Sans Italic" pitchFamily="1" charset="0"/>
              </a:rPr>
              <a:t>tree T</a:t>
            </a:r>
            <a:r>
              <a:rPr lang="en-US" sz="1400" baseline="-25000">
                <a:solidFill>
                  <a:schemeClr val="hlink"/>
                </a:solidFill>
                <a:latin typeface="Lucida Sans Italic" pitchFamily="1" charset="0"/>
              </a:rPr>
              <a:t>1</a:t>
            </a:r>
            <a:endParaRPr lang="en-US" sz="1400">
              <a:solidFill>
                <a:schemeClr val="hlink"/>
              </a:solidFill>
              <a:latin typeface="Lucida Sans Italic" pitchFamily="1" charset="0"/>
            </a:endParaRPr>
          </a:p>
        </p:txBody>
      </p:sp>
      <p:sp>
        <p:nvSpPr>
          <p:cNvPr id="15384" name="Rectangle 49"/>
          <p:cNvSpPr>
            <a:spLocks noChangeArrowheads="1"/>
          </p:cNvSpPr>
          <p:nvPr/>
        </p:nvSpPr>
        <p:spPr bwMode="auto">
          <a:xfrm>
            <a:off x="3175000" y="5395913"/>
            <a:ext cx="7651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  <a:latin typeface="Lucida Sans Italic" pitchFamily="1" charset="0"/>
              </a:rPr>
              <a:t>tree T</a:t>
            </a:r>
            <a:r>
              <a:rPr lang="en-US" sz="1400" baseline="-25000">
                <a:solidFill>
                  <a:schemeClr val="hlink"/>
                </a:solidFill>
                <a:latin typeface="Lucida Sans Italic" pitchFamily="1" charset="0"/>
              </a:rPr>
              <a:t>2</a:t>
            </a:r>
            <a:endParaRPr lang="en-US" sz="1400">
              <a:solidFill>
                <a:schemeClr val="hlink"/>
              </a:solidFill>
              <a:latin typeface="Lucida Sans Italic" pitchFamily="1" charset="0"/>
            </a:endParaRPr>
          </a:p>
        </p:txBody>
      </p:sp>
      <p:sp>
        <p:nvSpPr>
          <p:cNvPr id="41013" name="Oval 53"/>
          <p:cNvSpPr>
            <a:spLocks noChangeAspect="1" noChangeArrowheads="1"/>
          </p:cNvSpPr>
          <p:nvPr/>
        </p:nvSpPr>
        <p:spPr bwMode="auto">
          <a:xfrm>
            <a:off x="7026275" y="4803775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41014" name="AutoShape 54"/>
          <p:cNvCxnSpPr>
            <a:cxnSpLocks noChangeShapeType="1"/>
            <a:stCxn id="41013" idx="0"/>
            <a:endCxn id="41017" idx="4"/>
          </p:cNvCxnSpPr>
          <p:nvPr/>
        </p:nvCxnSpPr>
        <p:spPr bwMode="auto">
          <a:xfrm flipV="1">
            <a:off x="7208838" y="4498975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1015" name="Oval 55"/>
          <p:cNvSpPr>
            <a:spLocks noChangeAspect="1" noChangeArrowheads="1"/>
          </p:cNvSpPr>
          <p:nvPr/>
        </p:nvSpPr>
        <p:spPr bwMode="auto">
          <a:xfrm>
            <a:off x="8435975" y="412591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cxnSp>
        <p:nvCxnSpPr>
          <p:cNvPr id="41016" name="AutoShape 56"/>
          <p:cNvCxnSpPr>
            <a:cxnSpLocks noChangeShapeType="1"/>
            <a:stCxn id="41015" idx="0"/>
            <a:endCxn id="41019" idx="5"/>
          </p:cNvCxnSpPr>
          <p:nvPr/>
        </p:nvCxnSpPr>
        <p:spPr bwMode="auto">
          <a:xfrm flipH="1" flipV="1">
            <a:off x="8064500" y="3587750"/>
            <a:ext cx="554038" cy="538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1017" name="Oval 57"/>
          <p:cNvSpPr>
            <a:spLocks noChangeAspect="1" noChangeArrowheads="1"/>
          </p:cNvSpPr>
          <p:nvPr/>
        </p:nvSpPr>
        <p:spPr bwMode="auto">
          <a:xfrm>
            <a:off x="7026275" y="412591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41018" name="Oval 58"/>
          <p:cNvSpPr>
            <a:spLocks noChangeAspect="1" noChangeArrowheads="1"/>
          </p:cNvSpPr>
          <p:nvPr/>
        </p:nvSpPr>
        <p:spPr bwMode="auto">
          <a:xfrm>
            <a:off x="7753350" y="412591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41019" name="Oval 59"/>
          <p:cNvSpPr>
            <a:spLocks noChangeAspect="1" noChangeArrowheads="1"/>
          </p:cNvSpPr>
          <p:nvPr/>
        </p:nvSpPr>
        <p:spPr bwMode="auto">
          <a:xfrm>
            <a:off x="7753350" y="32686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cxnSp>
        <p:nvCxnSpPr>
          <p:cNvPr id="41020" name="AutoShape 60"/>
          <p:cNvCxnSpPr>
            <a:cxnSpLocks noChangeShapeType="1"/>
            <a:stCxn id="41018" idx="0"/>
            <a:endCxn id="41019" idx="4"/>
          </p:cNvCxnSpPr>
          <p:nvPr/>
        </p:nvCxnSpPr>
        <p:spPr bwMode="auto">
          <a:xfrm flipV="1">
            <a:off x="7935913" y="3641725"/>
            <a:ext cx="0" cy="484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1021" name="AutoShape 61"/>
          <p:cNvCxnSpPr>
            <a:cxnSpLocks noChangeShapeType="1"/>
            <a:stCxn id="41017" idx="7"/>
            <a:endCxn id="41019" idx="3"/>
          </p:cNvCxnSpPr>
          <p:nvPr/>
        </p:nvCxnSpPr>
        <p:spPr bwMode="auto">
          <a:xfrm flipV="1">
            <a:off x="7337425" y="3587750"/>
            <a:ext cx="469900" cy="592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1022" name="Oval 62"/>
          <p:cNvSpPr>
            <a:spLocks noChangeAspect="1" noChangeArrowheads="1"/>
          </p:cNvSpPr>
          <p:nvPr/>
        </p:nvSpPr>
        <p:spPr bwMode="auto">
          <a:xfrm>
            <a:off x="8435975" y="4803775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41023" name="AutoShape 63"/>
          <p:cNvCxnSpPr>
            <a:cxnSpLocks noChangeShapeType="1"/>
            <a:stCxn id="41022" idx="0"/>
            <a:endCxn id="41015" idx="4"/>
          </p:cNvCxnSpPr>
          <p:nvPr/>
        </p:nvCxnSpPr>
        <p:spPr bwMode="auto">
          <a:xfrm flipV="1">
            <a:off x="8618538" y="4498975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1032" name="Oval 72"/>
          <p:cNvSpPr>
            <a:spLocks noChangeAspect="1" noChangeArrowheads="1"/>
          </p:cNvSpPr>
          <p:nvPr/>
        </p:nvSpPr>
        <p:spPr bwMode="auto">
          <a:xfrm>
            <a:off x="5541963" y="549751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77</a:t>
            </a:r>
          </a:p>
        </p:txBody>
      </p:sp>
      <p:cxnSp>
        <p:nvCxnSpPr>
          <p:cNvPr id="41033" name="AutoShape 73"/>
          <p:cNvCxnSpPr>
            <a:cxnSpLocks noChangeShapeType="1"/>
            <a:stCxn id="41032" idx="0"/>
            <a:endCxn id="41034" idx="4"/>
          </p:cNvCxnSpPr>
          <p:nvPr/>
        </p:nvCxnSpPr>
        <p:spPr bwMode="auto">
          <a:xfrm flipV="1">
            <a:off x="5724525" y="5192713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1034" name="Oval 74"/>
          <p:cNvSpPr>
            <a:spLocks noChangeAspect="1" noChangeArrowheads="1"/>
          </p:cNvSpPr>
          <p:nvPr/>
        </p:nvSpPr>
        <p:spPr bwMode="auto">
          <a:xfrm>
            <a:off x="5541963" y="481965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56</a:t>
            </a:r>
          </a:p>
        </p:txBody>
      </p:sp>
      <p:sp>
        <p:nvSpPr>
          <p:cNvPr id="41035" name="Oval 75"/>
          <p:cNvSpPr>
            <a:spLocks noChangeAspect="1" noChangeArrowheads="1"/>
          </p:cNvSpPr>
          <p:nvPr/>
        </p:nvSpPr>
        <p:spPr bwMode="auto">
          <a:xfrm>
            <a:off x="6269038" y="481965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41036" name="Oval 76"/>
          <p:cNvSpPr>
            <a:spLocks noChangeAspect="1" noChangeArrowheads="1"/>
          </p:cNvSpPr>
          <p:nvPr/>
        </p:nvSpPr>
        <p:spPr bwMode="auto">
          <a:xfrm>
            <a:off x="6269038" y="4124325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15</a:t>
            </a:r>
          </a:p>
        </p:txBody>
      </p:sp>
      <p:cxnSp>
        <p:nvCxnSpPr>
          <p:cNvPr id="41037" name="AutoShape 77"/>
          <p:cNvCxnSpPr>
            <a:cxnSpLocks noChangeShapeType="1"/>
            <a:stCxn id="41035" idx="0"/>
            <a:endCxn id="41036" idx="4"/>
          </p:cNvCxnSpPr>
          <p:nvPr/>
        </p:nvCxnSpPr>
        <p:spPr bwMode="auto">
          <a:xfrm flipV="1">
            <a:off x="6451600" y="4497388"/>
            <a:ext cx="0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1038" name="AutoShape 78"/>
          <p:cNvCxnSpPr>
            <a:cxnSpLocks noChangeShapeType="1"/>
            <a:stCxn id="41034" idx="7"/>
            <a:endCxn id="41036" idx="3"/>
          </p:cNvCxnSpPr>
          <p:nvPr/>
        </p:nvCxnSpPr>
        <p:spPr bwMode="auto">
          <a:xfrm flipV="1">
            <a:off x="5853113" y="4443413"/>
            <a:ext cx="469900" cy="430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1040" name="AutoShape 80"/>
          <p:cNvCxnSpPr>
            <a:cxnSpLocks noChangeShapeType="1"/>
            <a:stCxn id="41036" idx="7"/>
            <a:endCxn id="41019" idx="2"/>
          </p:cNvCxnSpPr>
          <p:nvPr/>
        </p:nvCxnSpPr>
        <p:spPr bwMode="auto">
          <a:xfrm flipV="1">
            <a:off x="6580188" y="3455988"/>
            <a:ext cx="1173162" cy="722312"/>
          </a:xfrm>
          <a:prstGeom prst="straightConnector1">
            <a:avLst/>
          </a:prstGeom>
          <a:noFill/>
          <a:ln w="76200">
            <a:solidFill>
              <a:schemeClr val="accent1">
                <a:alpha val="50195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5404" name="Rectangle 81"/>
          <p:cNvSpPr>
            <a:spLocks noChangeArrowheads="1"/>
          </p:cNvSpPr>
          <p:nvPr/>
        </p:nvSpPr>
        <p:spPr bwMode="auto">
          <a:xfrm>
            <a:off x="7378700" y="5854700"/>
            <a:ext cx="7302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  <a:latin typeface="Lucida Sans Italic" pitchFamily="1" charset="0"/>
              </a:rPr>
              <a:t>tree T'</a:t>
            </a:r>
          </a:p>
        </p:txBody>
      </p:sp>
      <p:sp>
        <p:nvSpPr>
          <p:cNvPr id="15405" name="Rectangle 82"/>
          <p:cNvSpPr>
            <a:spLocks noChangeArrowheads="1"/>
          </p:cNvSpPr>
          <p:nvPr/>
        </p:nvSpPr>
        <p:spPr bwMode="auto">
          <a:xfrm>
            <a:off x="3432175" y="2613025"/>
            <a:ext cx="10874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Lucida Sans Italic" pitchFamily="1" charset="0"/>
              </a:rPr>
              <a:t>smaller root</a:t>
            </a:r>
          </a:p>
        </p:txBody>
      </p:sp>
      <p:sp>
        <p:nvSpPr>
          <p:cNvPr id="15406" name="Line 83"/>
          <p:cNvSpPr>
            <a:spLocks noChangeShapeType="1"/>
          </p:cNvSpPr>
          <p:nvPr/>
        </p:nvSpPr>
        <p:spPr bwMode="auto">
          <a:xfrm flipH="1">
            <a:off x="3533775" y="2909888"/>
            <a:ext cx="1936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7" name="Rectangle 84"/>
          <p:cNvSpPr>
            <a:spLocks noChangeArrowheads="1"/>
          </p:cNvSpPr>
          <p:nvPr/>
        </p:nvSpPr>
        <p:spPr bwMode="auto">
          <a:xfrm>
            <a:off x="1484313" y="2603500"/>
            <a:ext cx="9921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Lucida Sans Italic" pitchFamily="1" charset="0"/>
              </a:rPr>
              <a:t>larger root</a:t>
            </a:r>
          </a:p>
        </p:txBody>
      </p:sp>
      <p:sp>
        <p:nvSpPr>
          <p:cNvPr id="15408" name="Line 85"/>
          <p:cNvSpPr>
            <a:spLocks noChangeShapeType="1"/>
          </p:cNvSpPr>
          <p:nvPr/>
        </p:nvSpPr>
        <p:spPr bwMode="auto">
          <a:xfrm flipH="1">
            <a:off x="1585913" y="2900363"/>
            <a:ext cx="1936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Rectangle 86"/>
          <p:cNvSpPr>
            <a:spLocks noChangeArrowheads="1"/>
          </p:cNvSpPr>
          <p:nvPr/>
        </p:nvSpPr>
        <p:spPr bwMode="auto">
          <a:xfrm>
            <a:off x="7446963" y="2603500"/>
            <a:ext cx="14843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Lucida Sans Italic" pitchFamily="1" charset="0"/>
              </a:rPr>
              <a:t>still heap-ordered</a:t>
            </a:r>
          </a:p>
        </p:txBody>
      </p:sp>
      <p:sp>
        <p:nvSpPr>
          <p:cNvPr id="15410" name="Line 87"/>
          <p:cNvSpPr>
            <a:spLocks noChangeShapeType="1"/>
          </p:cNvSpPr>
          <p:nvPr/>
        </p:nvSpPr>
        <p:spPr bwMode="auto">
          <a:xfrm flipH="1">
            <a:off x="7996238" y="2900363"/>
            <a:ext cx="1936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kumimoji="0" lang="en-US" dirty="0" smtClean="0">
                <a:ea typeface="+mn-ea"/>
                <a:cs typeface="+mn-cs"/>
              </a:rPr>
              <a:t>Extract-min.</a:t>
            </a:r>
          </a:p>
          <a:p>
            <a:pPr lvl="1">
              <a:buFont typeface="Monotype Sorts" charset="0"/>
              <a:buChar char="n"/>
              <a:defRPr/>
            </a:pPr>
            <a:r>
              <a:rPr kumimoji="0" lang="en-US" dirty="0" smtClean="0">
                <a:ea typeface="+mn-ea"/>
              </a:rPr>
              <a:t>Delete min; meld its children into root list; update min.</a:t>
            </a:r>
          </a:p>
          <a:p>
            <a:pPr lvl="1">
              <a:buFont typeface="Monotype Sorts" charset="0"/>
              <a:buChar char="n"/>
              <a:defRPr/>
            </a:pPr>
            <a:r>
              <a:rPr kumimoji="0" lang="en-US" dirty="0" smtClean="0">
                <a:solidFill>
                  <a:schemeClr val="tx2"/>
                </a:solidFill>
                <a:ea typeface="+mn-ea"/>
              </a:rPr>
              <a:t>Consolidate trees so that no two roots have same degree.</a:t>
            </a:r>
          </a:p>
        </p:txBody>
      </p:sp>
      <p:sp>
        <p:nvSpPr>
          <p:cNvPr id="3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270BBD42-F196-4FB7-B42C-7FA33B4629C9}" type="slidenum">
              <a:rPr lang="en-US" sz="800" smtClean="0"/>
              <a:pPr>
                <a:defRPr/>
              </a:pPr>
              <a:t>14</a:t>
            </a:fld>
            <a:endParaRPr lang="en-US" sz="1400" smtClean="0"/>
          </a:p>
        </p:txBody>
      </p:sp>
      <p:sp>
        <p:nvSpPr>
          <p:cNvPr id="181252" name="Oval 4"/>
          <p:cNvSpPr>
            <a:spLocks noChangeAspect="1" noChangeArrowheads="1"/>
          </p:cNvSpPr>
          <p:nvPr/>
        </p:nvSpPr>
        <p:spPr bwMode="auto">
          <a:xfrm>
            <a:off x="5426075" y="5715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181253" name="AutoShape 5"/>
          <p:cNvCxnSpPr>
            <a:cxnSpLocks noChangeShapeType="1"/>
            <a:stCxn id="181252" idx="0"/>
            <a:endCxn id="181257" idx="4"/>
          </p:cNvCxnSpPr>
          <p:nvPr/>
        </p:nvCxnSpPr>
        <p:spPr bwMode="auto">
          <a:xfrm flipV="1">
            <a:off x="5608638" y="54102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1254" name="Oval 6"/>
          <p:cNvSpPr>
            <a:spLocks noChangeAspect="1" noChangeArrowheads="1"/>
          </p:cNvSpPr>
          <p:nvPr/>
        </p:nvSpPr>
        <p:spPr bwMode="auto">
          <a:xfrm>
            <a:off x="7026275" y="50371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cxnSp>
        <p:nvCxnSpPr>
          <p:cNvPr id="181255" name="AutoShape 7"/>
          <p:cNvCxnSpPr>
            <a:cxnSpLocks noChangeShapeType="1"/>
            <a:stCxn id="181254" idx="0"/>
            <a:endCxn id="181259" idx="5"/>
          </p:cNvCxnSpPr>
          <p:nvPr/>
        </p:nvCxnSpPr>
        <p:spPr bwMode="auto">
          <a:xfrm flipH="1" flipV="1">
            <a:off x="6559550" y="4365625"/>
            <a:ext cx="649288" cy="671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1256" name="AutoShape 8"/>
          <p:cNvCxnSpPr>
            <a:cxnSpLocks noChangeShapeType="1"/>
            <a:stCxn id="181259" idx="2"/>
            <a:endCxn id="181264" idx="6"/>
          </p:cNvCxnSpPr>
          <p:nvPr/>
        </p:nvCxnSpPr>
        <p:spPr bwMode="auto">
          <a:xfrm flipH="1">
            <a:off x="5181600" y="4233863"/>
            <a:ext cx="106680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1257" name="Oval 9"/>
          <p:cNvSpPr>
            <a:spLocks noChangeAspect="1" noChangeArrowheads="1"/>
          </p:cNvSpPr>
          <p:nvPr/>
        </p:nvSpPr>
        <p:spPr bwMode="auto">
          <a:xfrm>
            <a:off x="5426075" y="50371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181258" name="Oval 10"/>
          <p:cNvSpPr>
            <a:spLocks noChangeAspect="1" noChangeArrowheads="1"/>
          </p:cNvSpPr>
          <p:nvPr/>
        </p:nvSpPr>
        <p:spPr bwMode="auto">
          <a:xfrm>
            <a:off x="6248400" y="50371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181259" name="Oval 11"/>
          <p:cNvSpPr>
            <a:spLocks noChangeAspect="1" noChangeArrowheads="1"/>
          </p:cNvSpPr>
          <p:nvPr/>
        </p:nvSpPr>
        <p:spPr bwMode="auto">
          <a:xfrm>
            <a:off x="6248400" y="4046538"/>
            <a:ext cx="365125" cy="3730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cxnSp>
        <p:nvCxnSpPr>
          <p:cNvPr id="181260" name="AutoShape 12"/>
          <p:cNvCxnSpPr>
            <a:cxnSpLocks noChangeShapeType="1"/>
            <a:stCxn id="181258" idx="0"/>
            <a:endCxn id="181259" idx="4"/>
          </p:cNvCxnSpPr>
          <p:nvPr/>
        </p:nvCxnSpPr>
        <p:spPr bwMode="auto">
          <a:xfrm flipV="1">
            <a:off x="6430963" y="4419600"/>
            <a:ext cx="0" cy="6175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1261" name="AutoShape 13"/>
          <p:cNvCxnSpPr>
            <a:cxnSpLocks noChangeShapeType="1"/>
            <a:stCxn id="181257" idx="7"/>
            <a:endCxn id="181259" idx="3"/>
          </p:cNvCxnSpPr>
          <p:nvPr/>
        </p:nvCxnSpPr>
        <p:spPr bwMode="auto">
          <a:xfrm flipV="1">
            <a:off x="5737225" y="4365625"/>
            <a:ext cx="565150" cy="725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1262" name="Oval 14"/>
          <p:cNvSpPr>
            <a:spLocks noChangeAspect="1" noChangeArrowheads="1"/>
          </p:cNvSpPr>
          <p:nvPr/>
        </p:nvSpPr>
        <p:spPr bwMode="auto">
          <a:xfrm>
            <a:off x="7026275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181263" name="AutoShape 15"/>
          <p:cNvCxnSpPr>
            <a:cxnSpLocks noChangeShapeType="1"/>
            <a:stCxn id="181262" idx="0"/>
            <a:endCxn id="181254" idx="4"/>
          </p:cNvCxnSpPr>
          <p:nvPr/>
        </p:nvCxnSpPr>
        <p:spPr bwMode="auto">
          <a:xfrm flipV="1">
            <a:off x="7208838" y="54102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1264" name="Oval 16"/>
          <p:cNvSpPr>
            <a:spLocks noChangeAspect="1" noChangeArrowheads="1"/>
          </p:cNvSpPr>
          <p:nvPr/>
        </p:nvSpPr>
        <p:spPr bwMode="auto">
          <a:xfrm>
            <a:off x="48164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181265" name="Oval 17"/>
          <p:cNvSpPr>
            <a:spLocks noChangeAspect="1" noChangeArrowheads="1"/>
          </p:cNvSpPr>
          <p:nvPr/>
        </p:nvSpPr>
        <p:spPr bwMode="auto">
          <a:xfrm>
            <a:off x="35814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181266" name="AutoShape 18"/>
          <p:cNvCxnSpPr>
            <a:cxnSpLocks noChangeShapeType="1"/>
            <a:stCxn id="181264" idx="2"/>
            <a:endCxn id="181265" idx="6"/>
          </p:cNvCxnSpPr>
          <p:nvPr/>
        </p:nvCxnSpPr>
        <p:spPr bwMode="auto">
          <a:xfrm flipH="1">
            <a:off x="3946525" y="4233863"/>
            <a:ext cx="8699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1267" name="Oval 19"/>
          <p:cNvSpPr>
            <a:spLocks noChangeAspect="1" noChangeArrowheads="1"/>
          </p:cNvSpPr>
          <p:nvPr/>
        </p:nvSpPr>
        <p:spPr bwMode="auto">
          <a:xfrm>
            <a:off x="9144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181268" name="Oval 20"/>
          <p:cNvSpPr>
            <a:spLocks noChangeAspect="1" noChangeArrowheads="1"/>
          </p:cNvSpPr>
          <p:nvPr/>
        </p:nvSpPr>
        <p:spPr bwMode="auto">
          <a:xfrm>
            <a:off x="9144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181269" name="AutoShape 21"/>
          <p:cNvCxnSpPr>
            <a:cxnSpLocks noChangeShapeType="1"/>
            <a:stCxn id="181267" idx="0"/>
            <a:endCxn id="181268" idx="4"/>
          </p:cNvCxnSpPr>
          <p:nvPr/>
        </p:nvCxnSpPr>
        <p:spPr bwMode="auto">
          <a:xfrm flipV="1">
            <a:off x="10969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1270" name="AutoShape 22"/>
          <p:cNvCxnSpPr>
            <a:cxnSpLocks noChangeShapeType="1"/>
            <a:stCxn id="181277" idx="2"/>
            <a:endCxn id="181268" idx="6"/>
          </p:cNvCxnSpPr>
          <p:nvPr/>
        </p:nvCxnSpPr>
        <p:spPr bwMode="auto">
          <a:xfrm flipH="1">
            <a:off x="1279525" y="4233863"/>
            <a:ext cx="10064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1271" name="Oval 23"/>
          <p:cNvSpPr>
            <a:spLocks noChangeAspect="1" noChangeArrowheads="1"/>
          </p:cNvSpPr>
          <p:nvPr/>
        </p:nvSpPr>
        <p:spPr bwMode="auto">
          <a:xfrm>
            <a:off x="1684338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181272" name="Oval 24"/>
          <p:cNvSpPr>
            <a:spLocks noChangeAspect="1" noChangeArrowheads="1"/>
          </p:cNvSpPr>
          <p:nvPr/>
        </p:nvSpPr>
        <p:spPr bwMode="auto">
          <a:xfrm>
            <a:off x="1684338" y="4953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181273" name="AutoShape 25"/>
          <p:cNvCxnSpPr>
            <a:cxnSpLocks noChangeShapeType="1"/>
            <a:stCxn id="181271" idx="0"/>
            <a:endCxn id="181272" idx="4"/>
          </p:cNvCxnSpPr>
          <p:nvPr/>
        </p:nvCxnSpPr>
        <p:spPr bwMode="auto">
          <a:xfrm flipV="1">
            <a:off x="1866900" y="5326063"/>
            <a:ext cx="0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1274" name="Oval 26"/>
          <p:cNvSpPr>
            <a:spLocks noChangeAspect="1" noChangeArrowheads="1"/>
          </p:cNvSpPr>
          <p:nvPr/>
        </p:nvSpPr>
        <p:spPr bwMode="auto">
          <a:xfrm>
            <a:off x="22860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181275" name="AutoShape 27"/>
          <p:cNvCxnSpPr>
            <a:cxnSpLocks noChangeShapeType="1"/>
            <a:stCxn id="181274" idx="0"/>
            <a:endCxn id="181277" idx="4"/>
          </p:cNvCxnSpPr>
          <p:nvPr/>
        </p:nvCxnSpPr>
        <p:spPr bwMode="auto">
          <a:xfrm flipV="1">
            <a:off x="24685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1276" name="AutoShape 28"/>
          <p:cNvCxnSpPr>
            <a:cxnSpLocks noChangeShapeType="1"/>
            <a:stCxn id="181272" idx="7"/>
            <a:endCxn id="181277" idx="3"/>
          </p:cNvCxnSpPr>
          <p:nvPr/>
        </p:nvCxnSpPr>
        <p:spPr bwMode="auto">
          <a:xfrm flipV="1">
            <a:off x="1995488" y="4365625"/>
            <a:ext cx="344487" cy="641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1277" name="Oval 29"/>
          <p:cNvSpPr>
            <a:spLocks noChangeAspect="1" noChangeArrowheads="1"/>
          </p:cNvSpPr>
          <p:nvPr/>
        </p:nvSpPr>
        <p:spPr bwMode="auto">
          <a:xfrm>
            <a:off x="22860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181278" name="AutoShape 30"/>
          <p:cNvCxnSpPr>
            <a:cxnSpLocks noChangeShapeType="1"/>
            <a:stCxn id="181277" idx="6"/>
            <a:endCxn id="181265" idx="2"/>
          </p:cNvCxnSpPr>
          <p:nvPr/>
        </p:nvCxnSpPr>
        <p:spPr bwMode="auto">
          <a:xfrm>
            <a:off x="2651125" y="4233863"/>
            <a:ext cx="9302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7440" name="Rectangle 31"/>
          <p:cNvSpPr>
            <a:spLocks noChangeArrowheads="1"/>
          </p:cNvSpPr>
          <p:nvPr/>
        </p:nvSpPr>
        <p:spPr bwMode="auto">
          <a:xfrm>
            <a:off x="6196013" y="3176588"/>
            <a:ext cx="4651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17441" name="Line 32"/>
          <p:cNvSpPr>
            <a:spLocks noChangeShapeType="1"/>
          </p:cNvSpPr>
          <p:nvPr/>
        </p:nvSpPr>
        <p:spPr bwMode="auto">
          <a:xfrm>
            <a:off x="6424613" y="3543300"/>
            <a:ext cx="0" cy="420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grpSp>
        <p:nvGrpSpPr>
          <p:cNvPr id="181281" name="Group 33"/>
          <p:cNvGrpSpPr>
            <a:grpSpLocks/>
          </p:cNvGrpSpPr>
          <p:nvPr/>
        </p:nvGrpSpPr>
        <p:grpSpPr bwMode="auto">
          <a:xfrm>
            <a:off x="5232400" y="4822825"/>
            <a:ext cx="2332038" cy="1519238"/>
            <a:chOff x="3296" y="3038"/>
            <a:chExt cx="1469" cy="957"/>
          </a:xfrm>
        </p:grpSpPr>
        <p:sp>
          <p:nvSpPr>
            <p:cNvPr id="16419" name="Freeform 34"/>
            <p:cNvSpPr>
              <a:spLocks/>
            </p:cNvSpPr>
            <p:nvPr/>
          </p:nvSpPr>
          <p:spPr bwMode="auto">
            <a:xfrm>
              <a:off x="3296" y="3038"/>
              <a:ext cx="477" cy="957"/>
            </a:xfrm>
            <a:custGeom>
              <a:avLst/>
              <a:gdLst>
                <a:gd name="T0" fmla="*/ 50 w 477"/>
                <a:gd name="T1" fmla="*/ 28 h 957"/>
                <a:gd name="T2" fmla="*/ 307 w 477"/>
                <a:gd name="T3" fmla="*/ 28 h 957"/>
                <a:gd name="T4" fmla="*/ 360 w 477"/>
                <a:gd name="T5" fmla="*/ 51 h 957"/>
                <a:gd name="T6" fmla="*/ 407 w 477"/>
                <a:gd name="T7" fmla="*/ 116 h 957"/>
                <a:gd name="T8" fmla="*/ 424 w 477"/>
                <a:gd name="T9" fmla="*/ 215 h 957"/>
                <a:gd name="T10" fmla="*/ 442 w 477"/>
                <a:gd name="T11" fmla="*/ 408 h 957"/>
                <a:gd name="T12" fmla="*/ 477 w 477"/>
                <a:gd name="T13" fmla="*/ 554 h 957"/>
                <a:gd name="T14" fmla="*/ 471 w 477"/>
                <a:gd name="T15" fmla="*/ 653 h 957"/>
                <a:gd name="T16" fmla="*/ 447 w 477"/>
                <a:gd name="T17" fmla="*/ 700 h 957"/>
                <a:gd name="T18" fmla="*/ 418 w 477"/>
                <a:gd name="T19" fmla="*/ 776 h 957"/>
                <a:gd name="T20" fmla="*/ 395 w 477"/>
                <a:gd name="T21" fmla="*/ 811 h 957"/>
                <a:gd name="T22" fmla="*/ 366 w 477"/>
                <a:gd name="T23" fmla="*/ 863 h 957"/>
                <a:gd name="T24" fmla="*/ 354 w 477"/>
                <a:gd name="T25" fmla="*/ 887 h 957"/>
                <a:gd name="T26" fmla="*/ 313 w 477"/>
                <a:gd name="T27" fmla="*/ 910 h 957"/>
                <a:gd name="T28" fmla="*/ 226 w 477"/>
                <a:gd name="T29" fmla="*/ 957 h 957"/>
                <a:gd name="T30" fmla="*/ 132 w 477"/>
                <a:gd name="T31" fmla="*/ 892 h 957"/>
                <a:gd name="T32" fmla="*/ 115 w 477"/>
                <a:gd name="T33" fmla="*/ 851 h 957"/>
                <a:gd name="T34" fmla="*/ 85 w 477"/>
                <a:gd name="T35" fmla="*/ 811 h 957"/>
                <a:gd name="T36" fmla="*/ 4 w 477"/>
                <a:gd name="T37" fmla="*/ 384 h 957"/>
                <a:gd name="T38" fmla="*/ 27 w 477"/>
                <a:gd name="T39" fmla="*/ 145 h 957"/>
                <a:gd name="T40" fmla="*/ 33 w 477"/>
                <a:gd name="T41" fmla="*/ 81 h 957"/>
                <a:gd name="T42" fmla="*/ 50 w 477"/>
                <a:gd name="T43" fmla="*/ 28 h 95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77" h="957">
                  <a:moveTo>
                    <a:pt x="50" y="28"/>
                  </a:moveTo>
                  <a:cubicBezTo>
                    <a:pt x="131" y="0"/>
                    <a:pt x="228" y="23"/>
                    <a:pt x="307" y="28"/>
                  </a:cubicBezTo>
                  <a:cubicBezTo>
                    <a:pt x="326" y="34"/>
                    <a:pt x="340" y="45"/>
                    <a:pt x="360" y="51"/>
                  </a:cubicBezTo>
                  <a:cubicBezTo>
                    <a:pt x="385" y="69"/>
                    <a:pt x="390" y="91"/>
                    <a:pt x="407" y="116"/>
                  </a:cubicBezTo>
                  <a:cubicBezTo>
                    <a:pt x="416" y="148"/>
                    <a:pt x="424" y="215"/>
                    <a:pt x="424" y="215"/>
                  </a:cubicBezTo>
                  <a:cubicBezTo>
                    <a:pt x="427" y="277"/>
                    <a:pt x="426" y="345"/>
                    <a:pt x="442" y="408"/>
                  </a:cubicBezTo>
                  <a:cubicBezTo>
                    <a:pt x="453" y="456"/>
                    <a:pt x="468" y="504"/>
                    <a:pt x="477" y="554"/>
                  </a:cubicBezTo>
                  <a:cubicBezTo>
                    <a:pt x="475" y="587"/>
                    <a:pt x="477" y="620"/>
                    <a:pt x="471" y="653"/>
                  </a:cubicBezTo>
                  <a:cubicBezTo>
                    <a:pt x="467" y="670"/>
                    <a:pt x="447" y="700"/>
                    <a:pt x="447" y="700"/>
                  </a:cubicBezTo>
                  <a:cubicBezTo>
                    <a:pt x="442" y="720"/>
                    <a:pt x="429" y="759"/>
                    <a:pt x="418" y="776"/>
                  </a:cubicBezTo>
                  <a:cubicBezTo>
                    <a:pt x="410" y="787"/>
                    <a:pt x="399" y="797"/>
                    <a:pt x="395" y="811"/>
                  </a:cubicBezTo>
                  <a:cubicBezTo>
                    <a:pt x="369" y="885"/>
                    <a:pt x="398" y="816"/>
                    <a:pt x="366" y="863"/>
                  </a:cubicBezTo>
                  <a:cubicBezTo>
                    <a:pt x="360" y="870"/>
                    <a:pt x="360" y="880"/>
                    <a:pt x="354" y="887"/>
                  </a:cubicBezTo>
                  <a:cubicBezTo>
                    <a:pt x="342" y="898"/>
                    <a:pt x="324" y="899"/>
                    <a:pt x="313" y="910"/>
                  </a:cubicBezTo>
                  <a:cubicBezTo>
                    <a:pt x="284" y="933"/>
                    <a:pt x="262" y="947"/>
                    <a:pt x="226" y="957"/>
                  </a:cubicBezTo>
                  <a:cubicBezTo>
                    <a:pt x="167" y="942"/>
                    <a:pt x="189" y="906"/>
                    <a:pt x="132" y="892"/>
                  </a:cubicBezTo>
                  <a:cubicBezTo>
                    <a:pt x="127" y="879"/>
                    <a:pt x="121" y="861"/>
                    <a:pt x="115" y="851"/>
                  </a:cubicBezTo>
                  <a:cubicBezTo>
                    <a:pt x="106" y="836"/>
                    <a:pt x="85" y="811"/>
                    <a:pt x="85" y="811"/>
                  </a:cubicBezTo>
                  <a:cubicBezTo>
                    <a:pt x="64" y="667"/>
                    <a:pt x="24" y="527"/>
                    <a:pt x="4" y="384"/>
                  </a:cubicBezTo>
                  <a:cubicBezTo>
                    <a:pt x="8" y="259"/>
                    <a:pt x="0" y="235"/>
                    <a:pt x="27" y="145"/>
                  </a:cubicBezTo>
                  <a:cubicBezTo>
                    <a:pt x="29" y="123"/>
                    <a:pt x="29" y="102"/>
                    <a:pt x="33" y="81"/>
                  </a:cubicBezTo>
                  <a:cubicBezTo>
                    <a:pt x="36" y="58"/>
                    <a:pt x="50" y="51"/>
                    <a:pt x="50" y="28"/>
                  </a:cubicBezTo>
                  <a:close/>
                </a:path>
              </a:pathLst>
            </a:custGeom>
            <a:solidFill>
              <a:schemeClr val="accent1">
                <a:alpha val="25098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0" name="Freeform 35"/>
            <p:cNvSpPr>
              <a:spLocks/>
            </p:cNvSpPr>
            <p:nvPr/>
          </p:nvSpPr>
          <p:spPr bwMode="auto">
            <a:xfrm>
              <a:off x="3865" y="3065"/>
              <a:ext cx="353" cy="491"/>
            </a:xfrm>
            <a:custGeom>
              <a:avLst/>
              <a:gdLst>
                <a:gd name="T0" fmla="*/ 12 w 353"/>
                <a:gd name="T1" fmla="*/ 53 h 491"/>
                <a:gd name="T2" fmla="*/ 158 w 353"/>
                <a:gd name="T3" fmla="*/ 18 h 491"/>
                <a:gd name="T4" fmla="*/ 316 w 353"/>
                <a:gd name="T5" fmla="*/ 53 h 491"/>
                <a:gd name="T6" fmla="*/ 345 w 353"/>
                <a:gd name="T7" fmla="*/ 152 h 491"/>
                <a:gd name="T8" fmla="*/ 351 w 353"/>
                <a:gd name="T9" fmla="*/ 217 h 491"/>
                <a:gd name="T10" fmla="*/ 345 w 353"/>
                <a:gd name="T11" fmla="*/ 409 h 491"/>
                <a:gd name="T12" fmla="*/ 205 w 353"/>
                <a:gd name="T13" fmla="*/ 491 h 491"/>
                <a:gd name="T14" fmla="*/ 106 w 353"/>
                <a:gd name="T15" fmla="*/ 474 h 491"/>
                <a:gd name="T16" fmla="*/ 59 w 353"/>
                <a:gd name="T17" fmla="*/ 439 h 491"/>
                <a:gd name="T18" fmla="*/ 30 w 353"/>
                <a:gd name="T19" fmla="*/ 368 h 491"/>
                <a:gd name="T20" fmla="*/ 12 w 353"/>
                <a:gd name="T21" fmla="*/ 316 h 491"/>
                <a:gd name="T22" fmla="*/ 12 w 353"/>
                <a:gd name="T23" fmla="*/ 53 h 4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53" h="491">
                  <a:moveTo>
                    <a:pt x="12" y="53"/>
                  </a:moveTo>
                  <a:cubicBezTo>
                    <a:pt x="40" y="12"/>
                    <a:pt x="117" y="20"/>
                    <a:pt x="158" y="18"/>
                  </a:cubicBezTo>
                  <a:cubicBezTo>
                    <a:pt x="224" y="21"/>
                    <a:pt x="278" y="0"/>
                    <a:pt x="316" y="53"/>
                  </a:cubicBezTo>
                  <a:cubicBezTo>
                    <a:pt x="326" y="85"/>
                    <a:pt x="336" y="118"/>
                    <a:pt x="345" y="152"/>
                  </a:cubicBezTo>
                  <a:cubicBezTo>
                    <a:pt x="347" y="173"/>
                    <a:pt x="351" y="195"/>
                    <a:pt x="351" y="217"/>
                  </a:cubicBezTo>
                  <a:cubicBezTo>
                    <a:pt x="351" y="281"/>
                    <a:pt x="353" y="345"/>
                    <a:pt x="345" y="409"/>
                  </a:cubicBezTo>
                  <a:cubicBezTo>
                    <a:pt x="337" y="467"/>
                    <a:pt x="247" y="485"/>
                    <a:pt x="205" y="491"/>
                  </a:cubicBezTo>
                  <a:cubicBezTo>
                    <a:pt x="161" y="486"/>
                    <a:pt x="142" y="484"/>
                    <a:pt x="106" y="474"/>
                  </a:cubicBezTo>
                  <a:cubicBezTo>
                    <a:pt x="97" y="448"/>
                    <a:pt x="83" y="445"/>
                    <a:pt x="59" y="439"/>
                  </a:cubicBezTo>
                  <a:cubicBezTo>
                    <a:pt x="49" y="415"/>
                    <a:pt x="39" y="391"/>
                    <a:pt x="30" y="368"/>
                  </a:cubicBezTo>
                  <a:cubicBezTo>
                    <a:pt x="23" y="350"/>
                    <a:pt x="12" y="316"/>
                    <a:pt x="12" y="316"/>
                  </a:cubicBezTo>
                  <a:cubicBezTo>
                    <a:pt x="0" y="227"/>
                    <a:pt x="26" y="138"/>
                    <a:pt x="12" y="53"/>
                  </a:cubicBezTo>
                  <a:close/>
                </a:path>
              </a:pathLst>
            </a:custGeom>
            <a:solidFill>
              <a:schemeClr val="accent1">
                <a:alpha val="25098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1" name="Freeform 36"/>
            <p:cNvSpPr>
              <a:spLocks/>
            </p:cNvSpPr>
            <p:nvPr/>
          </p:nvSpPr>
          <p:spPr bwMode="auto">
            <a:xfrm>
              <a:off x="4338" y="3043"/>
              <a:ext cx="427" cy="908"/>
            </a:xfrm>
            <a:custGeom>
              <a:avLst/>
              <a:gdLst>
                <a:gd name="T0" fmla="*/ 6 w 427"/>
                <a:gd name="T1" fmla="*/ 105 h 908"/>
                <a:gd name="T2" fmla="*/ 30 w 427"/>
                <a:gd name="T3" fmla="*/ 81 h 908"/>
                <a:gd name="T4" fmla="*/ 76 w 427"/>
                <a:gd name="T5" fmla="*/ 46 h 908"/>
                <a:gd name="T6" fmla="*/ 164 w 427"/>
                <a:gd name="T7" fmla="*/ 29 h 908"/>
                <a:gd name="T8" fmla="*/ 240 w 427"/>
                <a:gd name="T9" fmla="*/ 5 h 908"/>
                <a:gd name="T10" fmla="*/ 327 w 427"/>
                <a:gd name="T11" fmla="*/ 11 h 908"/>
                <a:gd name="T12" fmla="*/ 374 w 427"/>
                <a:gd name="T13" fmla="*/ 87 h 908"/>
                <a:gd name="T14" fmla="*/ 397 w 427"/>
                <a:gd name="T15" fmla="*/ 151 h 908"/>
                <a:gd name="T16" fmla="*/ 427 w 427"/>
                <a:gd name="T17" fmla="*/ 327 h 908"/>
                <a:gd name="T18" fmla="*/ 403 w 427"/>
                <a:gd name="T19" fmla="*/ 718 h 908"/>
                <a:gd name="T20" fmla="*/ 380 w 427"/>
                <a:gd name="T21" fmla="*/ 817 h 908"/>
                <a:gd name="T22" fmla="*/ 234 w 427"/>
                <a:gd name="T23" fmla="*/ 893 h 908"/>
                <a:gd name="T24" fmla="*/ 30 w 427"/>
                <a:gd name="T25" fmla="*/ 852 h 908"/>
                <a:gd name="T26" fmla="*/ 0 w 427"/>
                <a:gd name="T27" fmla="*/ 770 h 908"/>
                <a:gd name="T28" fmla="*/ 18 w 427"/>
                <a:gd name="T29" fmla="*/ 438 h 908"/>
                <a:gd name="T30" fmla="*/ 0 w 427"/>
                <a:gd name="T31" fmla="*/ 134 h 908"/>
                <a:gd name="T32" fmla="*/ 6 w 427"/>
                <a:gd name="T33" fmla="*/ 105 h 90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27" h="908">
                  <a:moveTo>
                    <a:pt x="6" y="105"/>
                  </a:moveTo>
                  <a:cubicBezTo>
                    <a:pt x="17" y="69"/>
                    <a:pt x="2" y="100"/>
                    <a:pt x="30" y="81"/>
                  </a:cubicBezTo>
                  <a:cubicBezTo>
                    <a:pt x="67" y="54"/>
                    <a:pt x="36" y="61"/>
                    <a:pt x="76" y="46"/>
                  </a:cubicBezTo>
                  <a:cubicBezTo>
                    <a:pt x="104" y="35"/>
                    <a:pt x="135" y="38"/>
                    <a:pt x="164" y="29"/>
                  </a:cubicBezTo>
                  <a:cubicBezTo>
                    <a:pt x="191" y="19"/>
                    <a:pt x="211" y="10"/>
                    <a:pt x="240" y="5"/>
                  </a:cubicBezTo>
                  <a:cubicBezTo>
                    <a:pt x="269" y="7"/>
                    <a:pt x="299" y="0"/>
                    <a:pt x="327" y="11"/>
                  </a:cubicBezTo>
                  <a:cubicBezTo>
                    <a:pt x="342" y="16"/>
                    <a:pt x="364" y="73"/>
                    <a:pt x="374" y="87"/>
                  </a:cubicBezTo>
                  <a:cubicBezTo>
                    <a:pt x="380" y="110"/>
                    <a:pt x="386" y="129"/>
                    <a:pt x="397" y="151"/>
                  </a:cubicBezTo>
                  <a:cubicBezTo>
                    <a:pt x="407" y="210"/>
                    <a:pt x="415" y="268"/>
                    <a:pt x="427" y="327"/>
                  </a:cubicBezTo>
                  <a:cubicBezTo>
                    <a:pt x="423" y="463"/>
                    <a:pt x="422" y="586"/>
                    <a:pt x="403" y="718"/>
                  </a:cubicBezTo>
                  <a:cubicBezTo>
                    <a:pt x="399" y="741"/>
                    <a:pt x="401" y="795"/>
                    <a:pt x="380" y="817"/>
                  </a:cubicBezTo>
                  <a:cubicBezTo>
                    <a:pt x="357" y="838"/>
                    <a:pt x="264" y="882"/>
                    <a:pt x="234" y="893"/>
                  </a:cubicBezTo>
                  <a:cubicBezTo>
                    <a:pt x="79" y="886"/>
                    <a:pt x="110" y="908"/>
                    <a:pt x="30" y="852"/>
                  </a:cubicBezTo>
                  <a:cubicBezTo>
                    <a:pt x="16" y="825"/>
                    <a:pt x="9" y="798"/>
                    <a:pt x="0" y="770"/>
                  </a:cubicBezTo>
                  <a:cubicBezTo>
                    <a:pt x="3" y="634"/>
                    <a:pt x="7" y="557"/>
                    <a:pt x="18" y="438"/>
                  </a:cubicBezTo>
                  <a:cubicBezTo>
                    <a:pt x="20" y="370"/>
                    <a:pt x="51" y="206"/>
                    <a:pt x="0" y="134"/>
                  </a:cubicBezTo>
                  <a:cubicBezTo>
                    <a:pt x="6" y="97"/>
                    <a:pt x="6" y="87"/>
                    <a:pt x="6" y="105"/>
                  </a:cubicBezTo>
                  <a:close/>
                </a:path>
              </a:pathLst>
            </a:custGeom>
            <a:solidFill>
              <a:schemeClr val="accent1">
                <a:alpha val="25098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Extract-Min.</a:t>
            </a:r>
          </a:p>
          <a:p>
            <a:pPr lvl="1">
              <a:defRPr/>
            </a:pPr>
            <a:r>
              <a:rPr kumimoji="0" lang="en-US" smtClean="0"/>
              <a:t>Delete min; meld its children into root list; update min.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Consolidate trees so that no two roots have same degree.</a:t>
            </a:r>
          </a:p>
          <a:p>
            <a:pPr lvl="1">
              <a:defRPr/>
            </a:pPr>
            <a:endParaRPr kumimoji="0" lang="en-US" smtClean="0">
              <a:solidFill>
                <a:schemeClr val="tx2"/>
              </a:solidFill>
            </a:endParaRPr>
          </a:p>
        </p:txBody>
      </p:sp>
      <p:sp>
        <p:nvSpPr>
          <p:cNvPr id="3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81721B12-8279-4E5B-8843-E9E940E0AF79}" type="slidenum">
              <a:rPr lang="en-US" sz="800" smtClean="0"/>
              <a:pPr>
                <a:defRPr/>
              </a:pPr>
              <a:t>15</a:t>
            </a:fld>
            <a:endParaRPr lang="en-US" sz="1400" smtClean="0"/>
          </a:p>
        </p:txBody>
      </p:sp>
      <p:sp>
        <p:nvSpPr>
          <p:cNvPr id="43012" name="Oval 4"/>
          <p:cNvSpPr>
            <a:spLocks noChangeAspect="1" noChangeArrowheads="1"/>
          </p:cNvSpPr>
          <p:nvPr/>
        </p:nvSpPr>
        <p:spPr bwMode="auto">
          <a:xfrm>
            <a:off x="6019800" y="48847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43013" name="AutoShape 5"/>
          <p:cNvCxnSpPr>
            <a:cxnSpLocks noChangeShapeType="1"/>
            <a:stCxn id="43012" idx="0"/>
            <a:endCxn id="43019" idx="4"/>
          </p:cNvCxnSpPr>
          <p:nvPr/>
        </p:nvCxnSpPr>
        <p:spPr bwMode="auto">
          <a:xfrm flipV="1">
            <a:off x="6202363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3014" name="Oval 6"/>
          <p:cNvSpPr>
            <a:spLocks noChangeAspect="1" noChangeArrowheads="1"/>
          </p:cNvSpPr>
          <p:nvPr/>
        </p:nvSpPr>
        <p:spPr bwMode="auto">
          <a:xfrm>
            <a:off x="80930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43015" name="Oval 7"/>
          <p:cNvSpPr>
            <a:spLocks noChangeAspect="1" noChangeArrowheads="1"/>
          </p:cNvSpPr>
          <p:nvPr/>
        </p:nvSpPr>
        <p:spPr bwMode="auto">
          <a:xfrm>
            <a:off x="48164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43016" name="AutoShape 8"/>
          <p:cNvCxnSpPr>
            <a:cxnSpLocks noChangeShapeType="1"/>
            <a:stCxn id="43019" idx="2"/>
            <a:endCxn id="43015" idx="6"/>
          </p:cNvCxnSpPr>
          <p:nvPr/>
        </p:nvCxnSpPr>
        <p:spPr bwMode="auto">
          <a:xfrm flipH="1">
            <a:off x="5181600" y="4233863"/>
            <a:ext cx="83820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3017" name="Oval 9"/>
          <p:cNvSpPr>
            <a:spLocks noChangeAspect="1" noChangeArrowheads="1"/>
          </p:cNvSpPr>
          <p:nvPr/>
        </p:nvSpPr>
        <p:spPr bwMode="auto">
          <a:xfrm>
            <a:off x="35814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43018" name="AutoShape 10"/>
          <p:cNvCxnSpPr>
            <a:cxnSpLocks noChangeShapeType="1"/>
            <a:stCxn id="43015" idx="2"/>
            <a:endCxn id="43017" idx="6"/>
          </p:cNvCxnSpPr>
          <p:nvPr/>
        </p:nvCxnSpPr>
        <p:spPr bwMode="auto">
          <a:xfrm flipH="1">
            <a:off x="3946525" y="4233863"/>
            <a:ext cx="8699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3019" name="Oval 11"/>
          <p:cNvSpPr>
            <a:spLocks noChangeAspect="1" noChangeArrowheads="1"/>
          </p:cNvSpPr>
          <p:nvPr/>
        </p:nvSpPr>
        <p:spPr bwMode="auto">
          <a:xfrm>
            <a:off x="6019800" y="40465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43020" name="Oval 12"/>
          <p:cNvSpPr>
            <a:spLocks noChangeAspect="1" noChangeArrowheads="1"/>
          </p:cNvSpPr>
          <p:nvPr/>
        </p:nvSpPr>
        <p:spPr bwMode="auto">
          <a:xfrm>
            <a:off x="70866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43021" name="Oval 13"/>
          <p:cNvSpPr>
            <a:spLocks noChangeAspect="1" noChangeArrowheads="1"/>
          </p:cNvSpPr>
          <p:nvPr/>
        </p:nvSpPr>
        <p:spPr bwMode="auto">
          <a:xfrm>
            <a:off x="9144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43022" name="Oval 14"/>
          <p:cNvSpPr>
            <a:spLocks noChangeAspect="1" noChangeArrowheads="1"/>
          </p:cNvSpPr>
          <p:nvPr/>
        </p:nvSpPr>
        <p:spPr bwMode="auto">
          <a:xfrm>
            <a:off x="9144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43023" name="AutoShape 15"/>
          <p:cNvCxnSpPr>
            <a:cxnSpLocks noChangeShapeType="1"/>
            <a:stCxn id="43021" idx="0"/>
            <a:endCxn id="43022" idx="4"/>
          </p:cNvCxnSpPr>
          <p:nvPr/>
        </p:nvCxnSpPr>
        <p:spPr bwMode="auto">
          <a:xfrm flipV="1">
            <a:off x="10969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3024" name="AutoShape 16"/>
          <p:cNvCxnSpPr>
            <a:cxnSpLocks noChangeShapeType="1"/>
            <a:stCxn id="43031" idx="2"/>
            <a:endCxn id="43022" idx="6"/>
          </p:cNvCxnSpPr>
          <p:nvPr/>
        </p:nvCxnSpPr>
        <p:spPr bwMode="auto">
          <a:xfrm flipH="1">
            <a:off x="1279525" y="4233863"/>
            <a:ext cx="10064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3025" name="Oval 17"/>
          <p:cNvSpPr>
            <a:spLocks noChangeAspect="1" noChangeArrowheads="1"/>
          </p:cNvSpPr>
          <p:nvPr/>
        </p:nvSpPr>
        <p:spPr bwMode="auto">
          <a:xfrm>
            <a:off x="1684338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43026" name="Oval 18"/>
          <p:cNvSpPr>
            <a:spLocks noChangeAspect="1" noChangeArrowheads="1"/>
          </p:cNvSpPr>
          <p:nvPr/>
        </p:nvSpPr>
        <p:spPr bwMode="auto">
          <a:xfrm>
            <a:off x="1684338" y="4953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43027" name="AutoShape 19"/>
          <p:cNvCxnSpPr>
            <a:cxnSpLocks noChangeShapeType="1"/>
            <a:stCxn id="43025" idx="0"/>
            <a:endCxn id="43026" idx="4"/>
          </p:cNvCxnSpPr>
          <p:nvPr/>
        </p:nvCxnSpPr>
        <p:spPr bwMode="auto">
          <a:xfrm flipV="1">
            <a:off x="1866900" y="5326063"/>
            <a:ext cx="0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3028" name="Oval 20"/>
          <p:cNvSpPr>
            <a:spLocks noChangeAspect="1" noChangeArrowheads="1"/>
          </p:cNvSpPr>
          <p:nvPr/>
        </p:nvSpPr>
        <p:spPr bwMode="auto">
          <a:xfrm>
            <a:off x="22860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43029" name="AutoShape 21"/>
          <p:cNvCxnSpPr>
            <a:cxnSpLocks noChangeShapeType="1"/>
            <a:stCxn id="43028" idx="0"/>
            <a:endCxn id="43031" idx="4"/>
          </p:cNvCxnSpPr>
          <p:nvPr/>
        </p:nvCxnSpPr>
        <p:spPr bwMode="auto">
          <a:xfrm flipV="1">
            <a:off x="24685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3030" name="AutoShape 22"/>
          <p:cNvCxnSpPr>
            <a:cxnSpLocks noChangeShapeType="1"/>
            <a:stCxn id="43026" idx="7"/>
            <a:endCxn id="43031" idx="3"/>
          </p:cNvCxnSpPr>
          <p:nvPr/>
        </p:nvCxnSpPr>
        <p:spPr bwMode="auto">
          <a:xfrm flipV="1">
            <a:off x="1995488" y="4365625"/>
            <a:ext cx="344487" cy="641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3031" name="Oval 23"/>
          <p:cNvSpPr>
            <a:spLocks noChangeAspect="1" noChangeArrowheads="1"/>
          </p:cNvSpPr>
          <p:nvPr/>
        </p:nvSpPr>
        <p:spPr bwMode="auto">
          <a:xfrm>
            <a:off x="22860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43032" name="AutoShape 24"/>
          <p:cNvCxnSpPr>
            <a:cxnSpLocks noChangeShapeType="1"/>
            <a:stCxn id="43031" idx="6"/>
            <a:endCxn id="43017" idx="2"/>
          </p:cNvCxnSpPr>
          <p:nvPr/>
        </p:nvCxnSpPr>
        <p:spPr bwMode="auto">
          <a:xfrm>
            <a:off x="2651125" y="4233863"/>
            <a:ext cx="9302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3033" name="AutoShape 25"/>
          <p:cNvCxnSpPr>
            <a:cxnSpLocks noChangeShapeType="1"/>
            <a:stCxn id="43020" idx="6"/>
            <a:endCxn id="43014" idx="2"/>
          </p:cNvCxnSpPr>
          <p:nvPr/>
        </p:nvCxnSpPr>
        <p:spPr bwMode="auto">
          <a:xfrm>
            <a:off x="7451725" y="4233863"/>
            <a:ext cx="641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3034" name="AutoShape 26"/>
          <p:cNvCxnSpPr>
            <a:cxnSpLocks noChangeShapeType="1"/>
            <a:stCxn id="43019" idx="6"/>
            <a:endCxn id="43020" idx="2"/>
          </p:cNvCxnSpPr>
          <p:nvPr/>
        </p:nvCxnSpPr>
        <p:spPr bwMode="auto">
          <a:xfrm>
            <a:off x="6384925" y="4233863"/>
            <a:ext cx="7016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3035" name="Oval 27"/>
          <p:cNvSpPr>
            <a:spLocks noChangeAspect="1" noChangeArrowheads="1"/>
          </p:cNvSpPr>
          <p:nvPr/>
        </p:nvSpPr>
        <p:spPr bwMode="auto">
          <a:xfrm>
            <a:off x="80930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43036" name="AutoShape 28"/>
          <p:cNvCxnSpPr>
            <a:cxnSpLocks noChangeShapeType="1"/>
            <a:stCxn id="43035" idx="0"/>
            <a:endCxn id="43014" idx="4"/>
          </p:cNvCxnSpPr>
          <p:nvPr/>
        </p:nvCxnSpPr>
        <p:spPr bwMode="auto">
          <a:xfrm flipV="1">
            <a:off x="82756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462" name="Rectangle 29"/>
          <p:cNvSpPr>
            <a:spLocks noChangeArrowheads="1"/>
          </p:cNvSpPr>
          <p:nvPr/>
        </p:nvSpPr>
        <p:spPr bwMode="auto">
          <a:xfrm>
            <a:off x="174625" y="3435350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18463" name="Line 30"/>
          <p:cNvSpPr>
            <a:spLocks noChangeShapeType="1"/>
          </p:cNvSpPr>
          <p:nvPr/>
        </p:nvSpPr>
        <p:spPr bwMode="auto">
          <a:xfrm>
            <a:off x="576263" y="3717925"/>
            <a:ext cx="327025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17440" name="Freeform 31"/>
          <p:cNvSpPr>
            <a:spLocks/>
          </p:cNvSpPr>
          <p:nvPr/>
        </p:nvSpPr>
        <p:spPr bwMode="auto">
          <a:xfrm>
            <a:off x="5848350" y="3962400"/>
            <a:ext cx="757238" cy="1519238"/>
          </a:xfrm>
          <a:custGeom>
            <a:avLst/>
            <a:gdLst>
              <a:gd name="T0" fmla="*/ 2147483647 w 477"/>
              <a:gd name="T1" fmla="*/ 2147483647 h 957"/>
              <a:gd name="T2" fmla="*/ 2147483647 w 477"/>
              <a:gd name="T3" fmla="*/ 2147483647 h 957"/>
              <a:gd name="T4" fmla="*/ 2147483647 w 477"/>
              <a:gd name="T5" fmla="*/ 2147483647 h 957"/>
              <a:gd name="T6" fmla="*/ 2147483647 w 477"/>
              <a:gd name="T7" fmla="*/ 2147483647 h 957"/>
              <a:gd name="T8" fmla="*/ 2147483647 w 477"/>
              <a:gd name="T9" fmla="*/ 2147483647 h 957"/>
              <a:gd name="T10" fmla="*/ 2147483647 w 477"/>
              <a:gd name="T11" fmla="*/ 2147483647 h 957"/>
              <a:gd name="T12" fmla="*/ 2147483647 w 477"/>
              <a:gd name="T13" fmla="*/ 2147483647 h 957"/>
              <a:gd name="T14" fmla="*/ 2147483647 w 477"/>
              <a:gd name="T15" fmla="*/ 2147483647 h 957"/>
              <a:gd name="T16" fmla="*/ 2147483647 w 477"/>
              <a:gd name="T17" fmla="*/ 2147483647 h 957"/>
              <a:gd name="T18" fmla="*/ 2147483647 w 477"/>
              <a:gd name="T19" fmla="*/ 2147483647 h 957"/>
              <a:gd name="T20" fmla="*/ 2147483647 w 477"/>
              <a:gd name="T21" fmla="*/ 2147483647 h 957"/>
              <a:gd name="T22" fmla="*/ 2147483647 w 477"/>
              <a:gd name="T23" fmla="*/ 2147483647 h 957"/>
              <a:gd name="T24" fmla="*/ 2147483647 w 477"/>
              <a:gd name="T25" fmla="*/ 2147483647 h 957"/>
              <a:gd name="T26" fmla="*/ 2147483647 w 477"/>
              <a:gd name="T27" fmla="*/ 2147483647 h 957"/>
              <a:gd name="T28" fmla="*/ 2147483647 w 477"/>
              <a:gd name="T29" fmla="*/ 2147483647 h 957"/>
              <a:gd name="T30" fmla="*/ 2147483647 w 477"/>
              <a:gd name="T31" fmla="*/ 2147483647 h 957"/>
              <a:gd name="T32" fmla="*/ 2147483647 w 477"/>
              <a:gd name="T33" fmla="*/ 2147483647 h 957"/>
              <a:gd name="T34" fmla="*/ 2147483647 w 477"/>
              <a:gd name="T35" fmla="*/ 2147483647 h 957"/>
              <a:gd name="T36" fmla="*/ 2147483647 w 477"/>
              <a:gd name="T37" fmla="*/ 2147483647 h 957"/>
              <a:gd name="T38" fmla="*/ 2147483647 w 477"/>
              <a:gd name="T39" fmla="*/ 2147483647 h 957"/>
              <a:gd name="T40" fmla="*/ 2147483647 w 477"/>
              <a:gd name="T41" fmla="*/ 2147483647 h 957"/>
              <a:gd name="T42" fmla="*/ 2147483647 w 477"/>
              <a:gd name="T43" fmla="*/ 2147483647 h 95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77" h="957">
                <a:moveTo>
                  <a:pt x="50" y="28"/>
                </a:moveTo>
                <a:cubicBezTo>
                  <a:pt x="131" y="0"/>
                  <a:pt x="228" y="23"/>
                  <a:pt x="307" y="28"/>
                </a:cubicBezTo>
                <a:cubicBezTo>
                  <a:pt x="326" y="34"/>
                  <a:pt x="340" y="45"/>
                  <a:pt x="360" y="51"/>
                </a:cubicBezTo>
                <a:cubicBezTo>
                  <a:pt x="385" y="69"/>
                  <a:pt x="390" y="91"/>
                  <a:pt x="407" y="116"/>
                </a:cubicBezTo>
                <a:cubicBezTo>
                  <a:pt x="416" y="148"/>
                  <a:pt x="424" y="215"/>
                  <a:pt x="424" y="215"/>
                </a:cubicBezTo>
                <a:cubicBezTo>
                  <a:pt x="427" y="277"/>
                  <a:pt x="426" y="345"/>
                  <a:pt x="442" y="408"/>
                </a:cubicBezTo>
                <a:cubicBezTo>
                  <a:pt x="453" y="456"/>
                  <a:pt x="468" y="504"/>
                  <a:pt x="477" y="554"/>
                </a:cubicBezTo>
                <a:cubicBezTo>
                  <a:pt x="475" y="587"/>
                  <a:pt x="477" y="620"/>
                  <a:pt x="471" y="653"/>
                </a:cubicBezTo>
                <a:cubicBezTo>
                  <a:pt x="467" y="670"/>
                  <a:pt x="447" y="700"/>
                  <a:pt x="447" y="700"/>
                </a:cubicBezTo>
                <a:cubicBezTo>
                  <a:pt x="442" y="720"/>
                  <a:pt x="429" y="759"/>
                  <a:pt x="418" y="776"/>
                </a:cubicBezTo>
                <a:cubicBezTo>
                  <a:pt x="410" y="787"/>
                  <a:pt x="399" y="797"/>
                  <a:pt x="395" y="811"/>
                </a:cubicBezTo>
                <a:cubicBezTo>
                  <a:pt x="369" y="885"/>
                  <a:pt x="398" y="816"/>
                  <a:pt x="366" y="863"/>
                </a:cubicBezTo>
                <a:cubicBezTo>
                  <a:pt x="360" y="870"/>
                  <a:pt x="360" y="880"/>
                  <a:pt x="354" y="887"/>
                </a:cubicBezTo>
                <a:cubicBezTo>
                  <a:pt x="342" y="898"/>
                  <a:pt x="324" y="899"/>
                  <a:pt x="313" y="910"/>
                </a:cubicBezTo>
                <a:cubicBezTo>
                  <a:pt x="284" y="933"/>
                  <a:pt x="262" y="947"/>
                  <a:pt x="226" y="957"/>
                </a:cubicBezTo>
                <a:cubicBezTo>
                  <a:pt x="167" y="942"/>
                  <a:pt x="189" y="906"/>
                  <a:pt x="132" y="892"/>
                </a:cubicBezTo>
                <a:cubicBezTo>
                  <a:pt x="127" y="879"/>
                  <a:pt x="121" y="861"/>
                  <a:pt x="115" y="851"/>
                </a:cubicBezTo>
                <a:cubicBezTo>
                  <a:pt x="106" y="836"/>
                  <a:pt x="85" y="811"/>
                  <a:pt x="85" y="811"/>
                </a:cubicBezTo>
                <a:cubicBezTo>
                  <a:pt x="64" y="667"/>
                  <a:pt x="24" y="527"/>
                  <a:pt x="4" y="384"/>
                </a:cubicBezTo>
                <a:cubicBezTo>
                  <a:pt x="8" y="259"/>
                  <a:pt x="0" y="235"/>
                  <a:pt x="27" y="145"/>
                </a:cubicBezTo>
                <a:cubicBezTo>
                  <a:pt x="29" y="123"/>
                  <a:pt x="29" y="102"/>
                  <a:pt x="33" y="81"/>
                </a:cubicBezTo>
                <a:cubicBezTo>
                  <a:pt x="36" y="58"/>
                  <a:pt x="50" y="51"/>
                  <a:pt x="50" y="28"/>
                </a:cubicBezTo>
                <a:close/>
              </a:path>
            </a:pathLst>
          </a:custGeom>
          <a:solidFill>
            <a:schemeClr val="accent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1" name="Freeform 32"/>
          <p:cNvSpPr>
            <a:spLocks/>
          </p:cNvSpPr>
          <p:nvPr/>
        </p:nvSpPr>
        <p:spPr bwMode="auto">
          <a:xfrm>
            <a:off x="6972300" y="3886200"/>
            <a:ext cx="560388" cy="779463"/>
          </a:xfrm>
          <a:custGeom>
            <a:avLst/>
            <a:gdLst>
              <a:gd name="T0" fmla="*/ 2147483647 w 353"/>
              <a:gd name="T1" fmla="*/ 2147483647 h 491"/>
              <a:gd name="T2" fmla="*/ 2147483647 w 353"/>
              <a:gd name="T3" fmla="*/ 2147483647 h 491"/>
              <a:gd name="T4" fmla="*/ 2147483647 w 353"/>
              <a:gd name="T5" fmla="*/ 2147483647 h 491"/>
              <a:gd name="T6" fmla="*/ 2147483647 w 353"/>
              <a:gd name="T7" fmla="*/ 2147483647 h 491"/>
              <a:gd name="T8" fmla="*/ 2147483647 w 353"/>
              <a:gd name="T9" fmla="*/ 2147483647 h 491"/>
              <a:gd name="T10" fmla="*/ 2147483647 w 353"/>
              <a:gd name="T11" fmla="*/ 2147483647 h 491"/>
              <a:gd name="T12" fmla="*/ 2147483647 w 353"/>
              <a:gd name="T13" fmla="*/ 2147483647 h 491"/>
              <a:gd name="T14" fmla="*/ 2147483647 w 353"/>
              <a:gd name="T15" fmla="*/ 2147483647 h 491"/>
              <a:gd name="T16" fmla="*/ 2147483647 w 353"/>
              <a:gd name="T17" fmla="*/ 2147483647 h 491"/>
              <a:gd name="T18" fmla="*/ 2147483647 w 353"/>
              <a:gd name="T19" fmla="*/ 2147483647 h 491"/>
              <a:gd name="T20" fmla="*/ 2147483647 w 353"/>
              <a:gd name="T21" fmla="*/ 2147483647 h 491"/>
              <a:gd name="T22" fmla="*/ 2147483647 w 353"/>
              <a:gd name="T23" fmla="*/ 2147483647 h 4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53" h="491">
                <a:moveTo>
                  <a:pt x="12" y="53"/>
                </a:moveTo>
                <a:cubicBezTo>
                  <a:pt x="40" y="12"/>
                  <a:pt x="117" y="20"/>
                  <a:pt x="158" y="18"/>
                </a:cubicBezTo>
                <a:cubicBezTo>
                  <a:pt x="224" y="21"/>
                  <a:pt x="278" y="0"/>
                  <a:pt x="316" y="53"/>
                </a:cubicBezTo>
                <a:cubicBezTo>
                  <a:pt x="326" y="85"/>
                  <a:pt x="336" y="118"/>
                  <a:pt x="345" y="152"/>
                </a:cubicBezTo>
                <a:cubicBezTo>
                  <a:pt x="347" y="173"/>
                  <a:pt x="351" y="195"/>
                  <a:pt x="351" y="217"/>
                </a:cubicBezTo>
                <a:cubicBezTo>
                  <a:pt x="351" y="281"/>
                  <a:pt x="353" y="345"/>
                  <a:pt x="345" y="409"/>
                </a:cubicBezTo>
                <a:cubicBezTo>
                  <a:pt x="337" y="467"/>
                  <a:pt x="247" y="485"/>
                  <a:pt x="205" y="491"/>
                </a:cubicBezTo>
                <a:cubicBezTo>
                  <a:pt x="161" y="486"/>
                  <a:pt x="142" y="484"/>
                  <a:pt x="106" y="474"/>
                </a:cubicBezTo>
                <a:cubicBezTo>
                  <a:pt x="97" y="448"/>
                  <a:pt x="83" y="445"/>
                  <a:pt x="59" y="439"/>
                </a:cubicBezTo>
                <a:cubicBezTo>
                  <a:pt x="49" y="415"/>
                  <a:pt x="39" y="391"/>
                  <a:pt x="30" y="368"/>
                </a:cubicBezTo>
                <a:cubicBezTo>
                  <a:pt x="23" y="350"/>
                  <a:pt x="12" y="316"/>
                  <a:pt x="12" y="316"/>
                </a:cubicBezTo>
                <a:cubicBezTo>
                  <a:pt x="0" y="227"/>
                  <a:pt x="26" y="138"/>
                  <a:pt x="12" y="53"/>
                </a:cubicBezTo>
                <a:close/>
              </a:path>
            </a:pathLst>
          </a:custGeom>
          <a:solidFill>
            <a:schemeClr val="accent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2" name="Freeform 33"/>
          <p:cNvSpPr>
            <a:spLocks/>
          </p:cNvSpPr>
          <p:nvPr/>
        </p:nvSpPr>
        <p:spPr bwMode="auto">
          <a:xfrm>
            <a:off x="7924800" y="3951288"/>
            <a:ext cx="677863" cy="1441450"/>
          </a:xfrm>
          <a:custGeom>
            <a:avLst/>
            <a:gdLst>
              <a:gd name="T0" fmla="*/ 2147483647 w 427"/>
              <a:gd name="T1" fmla="*/ 2147483647 h 908"/>
              <a:gd name="T2" fmla="*/ 2147483647 w 427"/>
              <a:gd name="T3" fmla="*/ 2147483647 h 908"/>
              <a:gd name="T4" fmla="*/ 2147483647 w 427"/>
              <a:gd name="T5" fmla="*/ 2147483647 h 908"/>
              <a:gd name="T6" fmla="*/ 2147483647 w 427"/>
              <a:gd name="T7" fmla="*/ 2147483647 h 908"/>
              <a:gd name="T8" fmla="*/ 2147483647 w 427"/>
              <a:gd name="T9" fmla="*/ 2147483647 h 908"/>
              <a:gd name="T10" fmla="*/ 2147483647 w 427"/>
              <a:gd name="T11" fmla="*/ 2147483647 h 908"/>
              <a:gd name="T12" fmla="*/ 2147483647 w 427"/>
              <a:gd name="T13" fmla="*/ 2147483647 h 908"/>
              <a:gd name="T14" fmla="*/ 2147483647 w 427"/>
              <a:gd name="T15" fmla="*/ 2147483647 h 908"/>
              <a:gd name="T16" fmla="*/ 2147483647 w 427"/>
              <a:gd name="T17" fmla="*/ 2147483647 h 908"/>
              <a:gd name="T18" fmla="*/ 2147483647 w 427"/>
              <a:gd name="T19" fmla="*/ 2147483647 h 908"/>
              <a:gd name="T20" fmla="*/ 2147483647 w 427"/>
              <a:gd name="T21" fmla="*/ 2147483647 h 908"/>
              <a:gd name="T22" fmla="*/ 2147483647 w 427"/>
              <a:gd name="T23" fmla="*/ 2147483647 h 908"/>
              <a:gd name="T24" fmla="*/ 2147483647 w 427"/>
              <a:gd name="T25" fmla="*/ 2147483647 h 908"/>
              <a:gd name="T26" fmla="*/ 0 w 427"/>
              <a:gd name="T27" fmla="*/ 2147483647 h 908"/>
              <a:gd name="T28" fmla="*/ 2147483647 w 427"/>
              <a:gd name="T29" fmla="*/ 2147483647 h 908"/>
              <a:gd name="T30" fmla="*/ 0 w 427"/>
              <a:gd name="T31" fmla="*/ 2147483647 h 908"/>
              <a:gd name="T32" fmla="*/ 2147483647 w 427"/>
              <a:gd name="T33" fmla="*/ 2147483647 h 90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27" h="908">
                <a:moveTo>
                  <a:pt x="6" y="105"/>
                </a:moveTo>
                <a:cubicBezTo>
                  <a:pt x="17" y="69"/>
                  <a:pt x="2" y="100"/>
                  <a:pt x="30" y="81"/>
                </a:cubicBezTo>
                <a:cubicBezTo>
                  <a:pt x="67" y="54"/>
                  <a:pt x="36" y="61"/>
                  <a:pt x="76" y="46"/>
                </a:cubicBezTo>
                <a:cubicBezTo>
                  <a:pt x="104" y="35"/>
                  <a:pt x="135" y="38"/>
                  <a:pt x="164" y="29"/>
                </a:cubicBezTo>
                <a:cubicBezTo>
                  <a:pt x="191" y="19"/>
                  <a:pt x="211" y="10"/>
                  <a:pt x="240" y="5"/>
                </a:cubicBezTo>
                <a:cubicBezTo>
                  <a:pt x="269" y="7"/>
                  <a:pt x="299" y="0"/>
                  <a:pt x="327" y="11"/>
                </a:cubicBezTo>
                <a:cubicBezTo>
                  <a:pt x="342" y="16"/>
                  <a:pt x="364" y="73"/>
                  <a:pt x="374" y="87"/>
                </a:cubicBezTo>
                <a:cubicBezTo>
                  <a:pt x="380" y="110"/>
                  <a:pt x="386" y="129"/>
                  <a:pt x="397" y="151"/>
                </a:cubicBezTo>
                <a:cubicBezTo>
                  <a:pt x="407" y="210"/>
                  <a:pt x="415" y="268"/>
                  <a:pt x="427" y="327"/>
                </a:cubicBezTo>
                <a:cubicBezTo>
                  <a:pt x="423" y="463"/>
                  <a:pt x="422" y="586"/>
                  <a:pt x="403" y="718"/>
                </a:cubicBezTo>
                <a:cubicBezTo>
                  <a:pt x="399" y="741"/>
                  <a:pt x="401" y="795"/>
                  <a:pt x="380" y="817"/>
                </a:cubicBezTo>
                <a:cubicBezTo>
                  <a:pt x="357" y="838"/>
                  <a:pt x="264" y="882"/>
                  <a:pt x="234" y="893"/>
                </a:cubicBezTo>
                <a:cubicBezTo>
                  <a:pt x="79" y="886"/>
                  <a:pt x="110" y="908"/>
                  <a:pt x="30" y="852"/>
                </a:cubicBezTo>
                <a:cubicBezTo>
                  <a:pt x="16" y="825"/>
                  <a:pt x="9" y="798"/>
                  <a:pt x="0" y="770"/>
                </a:cubicBezTo>
                <a:cubicBezTo>
                  <a:pt x="3" y="634"/>
                  <a:pt x="7" y="557"/>
                  <a:pt x="18" y="438"/>
                </a:cubicBezTo>
                <a:cubicBezTo>
                  <a:pt x="20" y="370"/>
                  <a:pt x="51" y="206"/>
                  <a:pt x="0" y="134"/>
                </a:cubicBezTo>
                <a:cubicBezTo>
                  <a:pt x="6" y="97"/>
                  <a:pt x="6" y="87"/>
                  <a:pt x="6" y="105"/>
                </a:cubicBezTo>
                <a:close/>
              </a:path>
            </a:pathLst>
          </a:custGeom>
          <a:solidFill>
            <a:schemeClr val="accent1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Extract-Min.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Delete min; meld its children into root list; update min.</a:t>
            </a:r>
          </a:p>
          <a:p>
            <a:pPr lvl="1">
              <a:defRPr/>
            </a:pPr>
            <a:r>
              <a:rPr kumimoji="0" lang="en-US" smtClean="0"/>
              <a:t>Consolidate trees so that no two roots have same degree.</a:t>
            </a:r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3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BC5413E5-F74C-4593-93B8-6F93F81AB29C}" type="slidenum">
              <a:rPr lang="en-US" sz="800" smtClean="0"/>
              <a:pPr>
                <a:defRPr/>
              </a:pPr>
              <a:t>16</a:t>
            </a:fld>
            <a:endParaRPr lang="en-US" sz="1400" smtClean="0"/>
          </a:p>
        </p:txBody>
      </p:sp>
      <p:sp>
        <p:nvSpPr>
          <p:cNvPr id="45060" name="Oval 4"/>
          <p:cNvSpPr>
            <a:spLocks noChangeAspect="1" noChangeArrowheads="1"/>
          </p:cNvSpPr>
          <p:nvPr/>
        </p:nvSpPr>
        <p:spPr bwMode="auto">
          <a:xfrm>
            <a:off x="6019800" y="48847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45061" name="AutoShape 5"/>
          <p:cNvCxnSpPr>
            <a:cxnSpLocks noChangeShapeType="1"/>
            <a:stCxn id="45060" idx="0"/>
            <a:endCxn id="45067" idx="4"/>
          </p:cNvCxnSpPr>
          <p:nvPr/>
        </p:nvCxnSpPr>
        <p:spPr bwMode="auto">
          <a:xfrm flipV="1">
            <a:off x="6202363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5062" name="Oval 6"/>
          <p:cNvSpPr>
            <a:spLocks noChangeAspect="1" noChangeArrowheads="1"/>
          </p:cNvSpPr>
          <p:nvPr/>
        </p:nvSpPr>
        <p:spPr bwMode="auto">
          <a:xfrm>
            <a:off x="80930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45063" name="Oval 7"/>
          <p:cNvSpPr>
            <a:spLocks noChangeAspect="1" noChangeArrowheads="1"/>
          </p:cNvSpPr>
          <p:nvPr/>
        </p:nvSpPr>
        <p:spPr bwMode="auto">
          <a:xfrm>
            <a:off x="48164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45064" name="AutoShape 8"/>
          <p:cNvCxnSpPr>
            <a:cxnSpLocks noChangeShapeType="1"/>
            <a:stCxn id="45067" idx="2"/>
            <a:endCxn id="45063" idx="6"/>
          </p:cNvCxnSpPr>
          <p:nvPr/>
        </p:nvCxnSpPr>
        <p:spPr bwMode="auto">
          <a:xfrm flipH="1">
            <a:off x="5181600" y="4233863"/>
            <a:ext cx="83820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5065" name="Oval 9"/>
          <p:cNvSpPr>
            <a:spLocks noChangeAspect="1" noChangeArrowheads="1"/>
          </p:cNvSpPr>
          <p:nvPr/>
        </p:nvSpPr>
        <p:spPr bwMode="auto">
          <a:xfrm>
            <a:off x="35814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45066" name="AutoShape 10"/>
          <p:cNvCxnSpPr>
            <a:cxnSpLocks noChangeShapeType="1"/>
            <a:stCxn id="45063" idx="2"/>
            <a:endCxn id="45065" idx="6"/>
          </p:cNvCxnSpPr>
          <p:nvPr/>
        </p:nvCxnSpPr>
        <p:spPr bwMode="auto">
          <a:xfrm flipH="1">
            <a:off x="3946525" y="4233863"/>
            <a:ext cx="8699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5067" name="Oval 11"/>
          <p:cNvSpPr>
            <a:spLocks noChangeAspect="1" noChangeArrowheads="1"/>
          </p:cNvSpPr>
          <p:nvPr/>
        </p:nvSpPr>
        <p:spPr bwMode="auto">
          <a:xfrm>
            <a:off x="6019800" y="40465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45068" name="Oval 12"/>
          <p:cNvSpPr>
            <a:spLocks noChangeAspect="1" noChangeArrowheads="1"/>
          </p:cNvSpPr>
          <p:nvPr/>
        </p:nvSpPr>
        <p:spPr bwMode="auto">
          <a:xfrm>
            <a:off x="70866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45069" name="Oval 13"/>
          <p:cNvSpPr>
            <a:spLocks noChangeAspect="1" noChangeArrowheads="1"/>
          </p:cNvSpPr>
          <p:nvPr/>
        </p:nvSpPr>
        <p:spPr bwMode="auto">
          <a:xfrm>
            <a:off x="9144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45070" name="Oval 14"/>
          <p:cNvSpPr>
            <a:spLocks noChangeAspect="1" noChangeArrowheads="1"/>
          </p:cNvSpPr>
          <p:nvPr/>
        </p:nvSpPr>
        <p:spPr bwMode="auto">
          <a:xfrm>
            <a:off x="9144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45071" name="AutoShape 15"/>
          <p:cNvCxnSpPr>
            <a:cxnSpLocks noChangeShapeType="1"/>
            <a:stCxn id="45069" idx="0"/>
            <a:endCxn id="45070" idx="4"/>
          </p:cNvCxnSpPr>
          <p:nvPr/>
        </p:nvCxnSpPr>
        <p:spPr bwMode="auto">
          <a:xfrm flipV="1">
            <a:off x="10969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5072" name="AutoShape 16"/>
          <p:cNvCxnSpPr>
            <a:cxnSpLocks noChangeShapeType="1"/>
            <a:stCxn id="45079" idx="2"/>
            <a:endCxn id="45070" idx="6"/>
          </p:cNvCxnSpPr>
          <p:nvPr/>
        </p:nvCxnSpPr>
        <p:spPr bwMode="auto">
          <a:xfrm flipH="1">
            <a:off x="1279525" y="4233863"/>
            <a:ext cx="10064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5073" name="Oval 17"/>
          <p:cNvSpPr>
            <a:spLocks noChangeAspect="1" noChangeArrowheads="1"/>
          </p:cNvSpPr>
          <p:nvPr/>
        </p:nvSpPr>
        <p:spPr bwMode="auto">
          <a:xfrm>
            <a:off x="1684338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45074" name="Oval 18"/>
          <p:cNvSpPr>
            <a:spLocks noChangeAspect="1" noChangeArrowheads="1"/>
          </p:cNvSpPr>
          <p:nvPr/>
        </p:nvSpPr>
        <p:spPr bwMode="auto">
          <a:xfrm>
            <a:off x="1684338" y="4953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45075" name="AutoShape 19"/>
          <p:cNvCxnSpPr>
            <a:cxnSpLocks noChangeShapeType="1"/>
            <a:stCxn id="45073" idx="0"/>
            <a:endCxn id="45074" idx="4"/>
          </p:cNvCxnSpPr>
          <p:nvPr/>
        </p:nvCxnSpPr>
        <p:spPr bwMode="auto">
          <a:xfrm flipV="1">
            <a:off x="1866900" y="5326063"/>
            <a:ext cx="0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5076" name="Oval 20"/>
          <p:cNvSpPr>
            <a:spLocks noChangeAspect="1" noChangeArrowheads="1"/>
          </p:cNvSpPr>
          <p:nvPr/>
        </p:nvSpPr>
        <p:spPr bwMode="auto">
          <a:xfrm>
            <a:off x="22860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45077" name="AutoShape 21"/>
          <p:cNvCxnSpPr>
            <a:cxnSpLocks noChangeShapeType="1"/>
            <a:stCxn id="45076" idx="0"/>
            <a:endCxn id="45079" idx="4"/>
          </p:cNvCxnSpPr>
          <p:nvPr/>
        </p:nvCxnSpPr>
        <p:spPr bwMode="auto">
          <a:xfrm flipV="1">
            <a:off x="24685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5078" name="AutoShape 22"/>
          <p:cNvCxnSpPr>
            <a:cxnSpLocks noChangeShapeType="1"/>
            <a:stCxn id="45074" idx="7"/>
            <a:endCxn id="45079" idx="3"/>
          </p:cNvCxnSpPr>
          <p:nvPr/>
        </p:nvCxnSpPr>
        <p:spPr bwMode="auto">
          <a:xfrm flipV="1">
            <a:off x="1995488" y="4365625"/>
            <a:ext cx="344487" cy="641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5079" name="Oval 23"/>
          <p:cNvSpPr>
            <a:spLocks noChangeAspect="1" noChangeArrowheads="1"/>
          </p:cNvSpPr>
          <p:nvPr/>
        </p:nvSpPr>
        <p:spPr bwMode="auto">
          <a:xfrm>
            <a:off x="22860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45080" name="AutoShape 24"/>
          <p:cNvCxnSpPr>
            <a:cxnSpLocks noChangeShapeType="1"/>
            <a:stCxn id="45079" idx="6"/>
            <a:endCxn id="45065" idx="2"/>
          </p:cNvCxnSpPr>
          <p:nvPr/>
        </p:nvCxnSpPr>
        <p:spPr bwMode="auto">
          <a:xfrm>
            <a:off x="2651125" y="4233863"/>
            <a:ext cx="9302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5081" name="AutoShape 25"/>
          <p:cNvCxnSpPr>
            <a:cxnSpLocks noChangeShapeType="1"/>
            <a:stCxn id="45068" idx="6"/>
            <a:endCxn id="45062" idx="2"/>
          </p:cNvCxnSpPr>
          <p:nvPr/>
        </p:nvCxnSpPr>
        <p:spPr bwMode="auto">
          <a:xfrm>
            <a:off x="7451725" y="4233863"/>
            <a:ext cx="641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5082" name="AutoShape 26"/>
          <p:cNvCxnSpPr>
            <a:cxnSpLocks noChangeShapeType="1"/>
            <a:stCxn id="45067" idx="6"/>
            <a:endCxn id="45068" idx="2"/>
          </p:cNvCxnSpPr>
          <p:nvPr/>
        </p:nvCxnSpPr>
        <p:spPr bwMode="auto">
          <a:xfrm>
            <a:off x="6384925" y="4233863"/>
            <a:ext cx="7016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5083" name="Oval 27"/>
          <p:cNvSpPr>
            <a:spLocks noChangeAspect="1" noChangeArrowheads="1"/>
          </p:cNvSpPr>
          <p:nvPr/>
        </p:nvSpPr>
        <p:spPr bwMode="auto">
          <a:xfrm>
            <a:off x="80930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45084" name="AutoShape 28"/>
          <p:cNvCxnSpPr>
            <a:cxnSpLocks noChangeShapeType="1"/>
            <a:stCxn id="45083" idx="0"/>
            <a:endCxn id="45062" idx="4"/>
          </p:cNvCxnSpPr>
          <p:nvPr/>
        </p:nvCxnSpPr>
        <p:spPr bwMode="auto">
          <a:xfrm flipV="1">
            <a:off x="82756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9486" name="Rectangle 29"/>
          <p:cNvSpPr>
            <a:spLocks noChangeArrowheads="1"/>
          </p:cNvSpPr>
          <p:nvPr/>
        </p:nvSpPr>
        <p:spPr bwMode="auto">
          <a:xfrm>
            <a:off x="174625" y="3435350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19487" name="Line 30"/>
          <p:cNvSpPr>
            <a:spLocks noChangeShapeType="1"/>
          </p:cNvSpPr>
          <p:nvPr/>
        </p:nvSpPr>
        <p:spPr bwMode="auto">
          <a:xfrm>
            <a:off x="576263" y="3717925"/>
            <a:ext cx="327025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45087" name="Oval 31"/>
          <p:cNvSpPr>
            <a:spLocks noChangeAspect="1" noChangeArrowheads="1"/>
          </p:cNvSpPr>
          <p:nvPr/>
        </p:nvSpPr>
        <p:spPr bwMode="auto">
          <a:xfrm>
            <a:off x="1662113" y="3540125"/>
            <a:ext cx="365125" cy="3730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current</a:t>
            </a:r>
          </a:p>
        </p:txBody>
      </p:sp>
      <p:sp>
        <p:nvSpPr>
          <p:cNvPr id="19489" name="Line 32"/>
          <p:cNvSpPr>
            <a:spLocks noChangeShapeType="1"/>
          </p:cNvSpPr>
          <p:nvPr/>
        </p:nvSpPr>
        <p:spPr bwMode="auto">
          <a:xfrm flipH="1">
            <a:off x="1271588" y="3851275"/>
            <a:ext cx="390525" cy="214313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Extract-Min.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Delete min; meld its children into root list; update min.</a:t>
            </a:r>
          </a:p>
          <a:p>
            <a:pPr lvl="1">
              <a:defRPr/>
            </a:pPr>
            <a:r>
              <a:rPr kumimoji="0" lang="en-US" smtClean="0"/>
              <a:t>Consolidate trees so that no two roots have same degree.</a:t>
            </a:r>
          </a:p>
          <a:p>
            <a:pPr lvl="1">
              <a:defRPr/>
            </a:pPr>
            <a:endParaRPr kumimoji="0" lang="en-US" smtClean="0"/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324026C6-C890-4CBF-9FBC-AF19007381FB}" type="slidenum">
              <a:rPr lang="en-US" sz="800" smtClean="0"/>
              <a:pPr>
                <a:defRPr/>
              </a:pPr>
              <a:t>17</a:t>
            </a:fld>
            <a:endParaRPr lang="en-US" sz="1400" smtClean="0"/>
          </a:p>
        </p:txBody>
      </p:sp>
      <p:sp>
        <p:nvSpPr>
          <p:cNvPr id="47108" name="Oval 4"/>
          <p:cNvSpPr>
            <a:spLocks noChangeAspect="1" noChangeArrowheads="1"/>
          </p:cNvSpPr>
          <p:nvPr/>
        </p:nvSpPr>
        <p:spPr bwMode="auto">
          <a:xfrm>
            <a:off x="6019800" y="48847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47109" name="AutoShape 5"/>
          <p:cNvCxnSpPr>
            <a:cxnSpLocks noChangeShapeType="1"/>
            <a:stCxn id="47108" idx="0"/>
            <a:endCxn id="47115" idx="4"/>
          </p:cNvCxnSpPr>
          <p:nvPr/>
        </p:nvCxnSpPr>
        <p:spPr bwMode="auto">
          <a:xfrm flipV="1">
            <a:off x="6202363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7110" name="Oval 6"/>
          <p:cNvSpPr>
            <a:spLocks noChangeAspect="1" noChangeArrowheads="1"/>
          </p:cNvSpPr>
          <p:nvPr/>
        </p:nvSpPr>
        <p:spPr bwMode="auto">
          <a:xfrm>
            <a:off x="80930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47111" name="Oval 7"/>
          <p:cNvSpPr>
            <a:spLocks noChangeAspect="1" noChangeArrowheads="1"/>
          </p:cNvSpPr>
          <p:nvPr/>
        </p:nvSpPr>
        <p:spPr bwMode="auto">
          <a:xfrm>
            <a:off x="48164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47112" name="AutoShape 8"/>
          <p:cNvCxnSpPr>
            <a:cxnSpLocks noChangeShapeType="1"/>
            <a:stCxn id="47115" idx="2"/>
            <a:endCxn id="47111" idx="6"/>
          </p:cNvCxnSpPr>
          <p:nvPr/>
        </p:nvCxnSpPr>
        <p:spPr bwMode="auto">
          <a:xfrm flipH="1">
            <a:off x="5181600" y="4233863"/>
            <a:ext cx="83820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7113" name="Oval 9"/>
          <p:cNvSpPr>
            <a:spLocks noChangeAspect="1" noChangeArrowheads="1"/>
          </p:cNvSpPr>
          <p:nvPr/>
        </p:nvSpPr>
        <p:spPr bwMode="auto">
          <a:xfrm>
            <a:off x="35814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47114" name="AutoShape 10"/>
          <p:cNvCxnSpPr>
            <a:cxnSpLocks noChangeShapeType="1"/>
            <a:stCxn id="47111" idx="2"/>
            <a:endCxn id="47113" idx="6"/>
          </p:cNvCxnSpPr>
          <p:nvPr/>
        </p:nvCxnSpPr>
        <p:spPr bwMode="auto">
          <a:xfrm flipH="1">
            <a:off x="3946525" y="4233863"/>
            <a:ext cx="8699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7115" name="Oval 11"/>
          <p:cNvSpPr>
            <a:spLocks noChangeAspect="1" noChangeArrowheads="1"/>
          </p:cNvSpPr>
          <p:nvPr/>
        </p:nvSpPr>
        <p:spPr bwMode="auto">
          <a:xfrm>
            <a:off x="6019800" y="40465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47116" name="Oval 12"/>
          <p:cNvSpPr>
            <a:spLocks noChangeAspect="1" noChangeArrowheads="1"/>
          </p:cNvSpPr>
          <p:nvPr/>
        </p:nvSpPr>
        <p:spPr bwMode="auto">
          <a:xfrm>
            <a:off x="70866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47117" name="Oval 13"/>
          <p:cNvSpPr>
            <a:spLocks noChangeAspect="1" noChangeArrowheads="1"/>
          </p:cNvSpPr>
          <p:nvPr/>
        </p:nvSpPr>
        <p:spPr bwMode="auto">
          <a:xfrm>
            <a:off x="9144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47118" name="Oval 14"/>
          <p:cNvSpPr>
            <a:spLocks noChangeAspect="1" noChangeArrowheads="1"/>
          </p:cNvSpPr>
          <p:nvPr/>
        </p:nvSpPr>
        <p:spPr bwMode="auto">
          <a:xfrm>
            <a:off x="9144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47119" name="AutoShape 15"/>
          <p:cNvCxnSpPr>
            <a:cxnSpLocks noChangeShapeType="1"/>
            <a:stCxn id="47117" idx="0"/>
            <a:endCxn id="47118" idx="4"/>
          </p:cNvCxnSpPr>
          <p:nvPr/>
        </p:nvCxnSpPr>
        <p:spPr bwMode="auto">
          <a:xfrm flipV="1">
            <a:off x="10969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7120" name="AutoShape 16"/>
          <p:cNvCxnSpPr>
            <a:cxnSpLocks noChangeShapeType="1"/>
            <a:stCxn id="47127" idx="2"/>
            <a:endCxn id="47118" idx="6"/>
          </p:cNvCxnSpPr>
          <p:nvPr/>
        </p:nvCxnSpPr>
        <p:spPr bwMode="auto">
          <a:xfrm flipH="1">
            <a:off x="1279525" y="4233863"/>
            <a:ext cx="10064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7121" name="Oval 17"/>
          <p:cNvSpPr>
            <a:spLocks noChangeAspect="1" noChangeArrowheads="1"/>
          </p:cNvSpPr>
          <p:nvPr/>
        </p:nvSpPr>
        <p:spPr bwMode="auto">
          <a:xfrm>
            <a:off x="1684338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47122" name="Oval 18"/>
          <p:cNvSpPr>
            <a:spLocks noChangeAspect="1" noChangeArrowheads="1"/>
          </p:cNvSpPr>
          <p:nvPr/>
        </p:nvSpPr>
        <p:spPr bwMode="auto">
          <a:xfrm>
            <a:off x="1684338" y="4953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47123" name="AutoShape 19"/>
          <p:cNvCxnSpPr>
            <a:cxnSpLocks noChangeShapeType="1"/>
            <a:stCxn id="47121" idx="0"/>
            <a:endCxn id="47122" idx="4"/>
          </p:cNvCxnSpPr>
          <p:nvPr/>
        </p:nvCxnSpPr>
        <p:spPr bwMode="auto">
          <a:xfrm flipV="1">
            <a:off x="1866900" y="5326063"/>
            <a:ext cx="0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7124" name="Oval 20"/>
          <p:cNvSpPr>
            <a:spLocks noChangeAspect="1" noChangeArrowheads="1"/>
          </p:cNvSpPr>
          <p:nvPr/>
        </p:nvSpPr>
        <p:spPr bwMode="auto">
          <a:xfrm>
            <a:off x="22860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47125" name="AutoShape 21"/>
          <p:cNvCxnSpPr>
            <a:cxnSpLocks noChangeShapeType="1"/>
            <a:stCxn id="47124" idx="0"/>
            <a:endCxn id="47127" idx="4"/>
          </p:cNvCxnSpPr>
          <p:nvPr/>
        </p:nvCxnSpPr>
        <p:spPr bwMode="auto">
          <a:xfrm flipV="1">
            <a:off x="24685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7126" name="AutoShape 22"/>
          <p:cNvCxnSpPr>
            <a:cxnSpLocks noChangeShapeType="1"/>
            <a:stCxn id="47122" idx="7"/>
            <a:endCxn id="47127" idx="3"/>
          </p:cNvCxnSpPr>
          <p:nvPr/>
        </p:nvCxnSpPr>
        <p:spPr bwMode="auto">
          <a:xfrm flipV="1">
            <a:off x="1995488" y="4365625"/>
            <a:ext cx="344487" cy="641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7127" name="Oval 23"/>
          <p:cNvSpPr>
            <a:spLocks noChangeAspect="1" noChangeArrowheads="1"/>
          </p:cNvSpPr>
          <p:nvPr/>
        </p:nvSpPr>
        <p:spPr bwMode="auto">
          <a:xfrm>
            <a:off x="22860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47128" name="AutoShape 24"/>
          <p:cNvCxnSpPr>
            <a:cxnSpLocks noChangeShapeType="1"/>
            <a:stCxn id="47127" idx="6"/>
            <a:endCxn id="47113" idx="2"/>
          </p:cNvCxnSpPr>
          <p:nvPr/>
        </p:nvCxnSpPr>
        <p:spPr bwMode="auto">
          <a:xfrm>
            <a:off x="2651125" y="4233863"/>
            <a:ext cx="9302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7129" name="AutoShape 25"/>
          <p:cNvCxnSpPr>
            <a:cxnSpLocks noChangeShapeType="1"/>
            <a:stCxn id="47116" idx="6"/>
            <a:endCxn id="47110" idx="2"/>
          </p:cNvCxnSpPr>
          <p:nvPr/>
        </p:nvCxnSpPr>
        <p:spPr bwMode="auto">
          <a:xfrm>
            <a:off x="7451725" y="4233863"/>
            <a:ext cx="641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7130" name="AutoShape 26"/>
          <p:cNvCxnSpPr>
            <a:cxnSpLocks noChangeShapeType="1"/>
            <a:stCxn id="47115" idx="6"/>
            <a:endCxn id="47116" idx="2"/>
          </p:cNvCxnSpPr>
          <p:nvPr/>
        </p:nvCxnSpPr>
        <p:spPr bwMode="auto">
          <a:xfrm>
            <a:off x="6384925" y="4233863"/>
            <a:ext cx="7016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7131" name="Oval 27"/>
          <p:cNvSpPr>
            <a:spLocks noChangeAspect="1" noChangeArrowheads="1"/>
          </p:cNvSpPr>
          <p:nvPr/>
        </p:nvSpPr>
        <p:spPr bwMode="auto">
          <a:xfrm>
            <a:off x="80930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47132" name="AutoShape 28"/>
          <p:cNvCxnSpPr>
            <a:cxnSpLocks noChangeShapeType="1"/>
            <a:stCxn id="47131" idx="0"/>
            <a:endCxn id="47110" idx="4"/>
          </p:cNvCxnSpPr>
          <p:nvPr/>
        </p:nvCxnSpPr>
        <p:spPr bwMode="auto">
          <a:xfrm flipV="1">
            <a:off x="82756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grpSp>
        <p:nvGrpSpPr>
          <p:cNvPr id="19486" name="Group 29"/>
          <p:cNvGrpSpPr>
            <a:grpSpLocks/>
          </p:cNvGrpSpPr>
          <p:nvPr/>
        </p:nvGrpSpPr>
        <p:grpSpPr bwMode="auto">
          <a:xfrm>
            <a:off x="3810000" y="2590800"/>
            <a:ext cx="1360488" cy="242888"/>
            <a:chOff x="1776" y="2160"/>
            <a:chExt cx="1097" cy="196"/>
          </a:xfrm>
        </p:grpSpPr>
        <p:sp>
          <p:nvSpPr>
            <p:cNvPr id="2" name="Rectangle 30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0</a:t>
              </a:r>
            </a:p>
          </p:txBody>
        </p:sp>
        <p:sp>
          <p:nvSpPr>
            <p:cNvPr id="47135" name="Rectangle 31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1</a:t>
              </a:r>
            </a:p>
          </p:txBody>
        </p:sp>
        <p:sp>
          <p:nvSpPr>
            <p:cNvPr id="47136" name="Rectangle 32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2</a:t>
              </a:r>
            </a:p>
          </p:txBody>
        </p:sp>
        <p:sp>
          <p:nvSpPr>
            <p:cNvPr id="47137" name="Rectangle 33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3</a:t>
              </a:r>
            </a:p>
          </p:txBody>
        </p:sp>
      </p:grpSp>
      <p:grpSp>
        <p:nvGrpSpPr>
          <p:cNvPr id="19487" name="Group 34"/>
          <p:cNvGrpSpPr>
            <a:grpSpLocks/>
          </p:cNvGrpSpPr>
          <p:nvPr/>
        </p:nvGrpSpPr>
        <p:grpSpPr bwMode="auto">
          <a:xfrm>
            <a:off x="3810000" y="2827338"/>
            <a:ext cx="1360488" cy="242887"/>
            <a:chOff x="1776" y="2160"/>
            <a:chExt cx="1097" cy="196"/>
          </a:xfrm>
        </p:grpSpPr>
        <p:sp>
          <p:nvSpPr>
            <p:cNvPr id="47139" name="Rectangle 35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47140" name="Rectangle 36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47141" name="Rectangle 37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47142" name="Rectangle 38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</a:endParaRPr>
            </a:p>
          </p:txBody>
        </p:sp>
      </p:grpSp>
      <p:sp>
        <p:nvSpPr>
          <p:cNvPr id="47143" name="Oval 39"/>
          <p:cNvSpPr>
            <a:spLocks noChangeAspect="1" noChangeArrowheads="1"/>
          </p:cNvSpPr>
          <p:nvPr/>
        </p:nvSpPr>
        <p:spPr bwMode="auto">
          <a:xfrm>
            <a:off x="46228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47144" name="Oval 40"/>
          <p:cNvSpPr>
            <a:spLocks noChangeAspect="1" noChangeArrowheads="1"/>
          </p:cNvSpPr>
          <p:nvPr/>
        </p:nvSpPr>
        <p:spPr bwMode="auto">
          <a:xfrm>
            <a:off x="42799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47145" name="Oval 41"/>
          <p:cNvSpPr>
            <a:spLocks noChangeAspect="1" noChangeArrowheads="1"/>
          </p:cNvSpPr>
          <p:nvPr/>
        </p:nvSpPr>
        <p:spPr bwMode="auto">
          <a:xfrm>
            <a:off x="3944938" y="2913063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47146" name="Oval 42"/>
          <p:cNvSpPr>
            <a:spLocks noChangeAspect="1" noChangeArrowheads="1"/>
          </p:cNvSpPr>
          <p:nvPr/>
        </p:nvSpPr>
        <p:spPr bwMode="auto">
          <a:xfrm>
            <a:off x="4960938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47147" name="Oval 43"/>
          <p:cNvSpPr>
            <a:spLocks noChangeAspect="1" noChangeArrowheads="1"/>
          </p:cNvSpPr>
          <p:nvPr/>
        </p:nvSpPr>
        <p:spPr bwMode="auto">
          <a:xfrm>
            <a:off x="1662113" y="3540125"/>
            <a:ext cx="365125" cy="3730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current</a:t>
            </a:r>
          </a:p>
        </p:txBody>
      </p:sp>
      <p:sp>
        <p:nvSpPr>
          <p:cNvPr id="20517" name="Line 44"/>
          <p:cNvSpPr>
            <a:spLocks noChangeShapeType="1"/>
          </p:cNvSpPr>
          <p:nvPr/>
        </p:nvSpPr>
        <p:spPr bwMode="auto">
          <a:xfrm flipH="1">
            <a:off x="1271588" y="3851275"/>
            <a:ext cx="390525" cy="214313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cxnSp>
        <p:nvCxnSpPr>
          <p:cNvPr id="20518" name="AutoShape 45"/>
          <p:cNvCxnSpPr>
            <a:cxnSpLocks noChangeShapeType="1"/>
          </p:cNvCxnSpPr>
          <p:nvPr/>
        </p:nvCxnSpPr>
        <p:spPr bwMode="auto">
          <a:xfrm rot="5400000">
            <a:off x="2178844" y="1908969"/>
            <a:ext cx="1055688" cy="3219450"/>
          </a:xfrm>
          <a:prstGeom prst="bentConnector3">
            <a:avLst>
              <a:gd name="adj1" fmla="val 4676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0519" name="Rectangle 46"/>
          <p:cNvSpPr>
            <a:spLocks noChangeArrowheads="1"/>
          </p:cNvSpPr>
          <p:nvPr/>
        </p:nvSpPr>
        <p:spPr bwMode="auto">
          <a:xfrm>
            <a:off x="174625" y="3435350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20520" name="Line 47"/>
          <p:cNvSpPr>
            <a:spLocks noChangeShapeType="1"/>
          </p:cNvSpPr>
          <p:nvPr/>
        </p:nvSpPr>
        <p:spPr bwMode="auto">
          <a:xfrm>
            <a:off x="576263" y="3717925"/>
            <a:ext cx="327025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20521" name="Rectangle 50"/>
          <p:cNvSpPr>
            <a:spLocks noChangeArrowheads="1"/>
          </p:cNvSpPr>
          <p:nvPr/>
        </p:nvSpPr>
        <p:spPr bwMode="auto">
          <a:xfrm>
            <a:off x="4208463" y="2255838"/>
            <a:ext cx="661987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degree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Extract-Min.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Delete min; meld its children into root list; update min.</a:t>
            </a:r>
          </a:p>
          <a:p>
            <a:pPr lvl="1">
              <a:defRPr/>
            </a:pPr>
            <a:r>
              <a:rPr kumimoji="0" lang="en-US" smtClean="0"/>
              <a:t>Consolidate trees so that no two roots have same degree.</a:t>
            </a:r>
          </a:p>
          <a:p>
            <a:pPr lvl="1">
              <a:defRPr/>
            </a:pPr>
            <a:endParaRPr kumimoji="0" lang="en-US" smtClean="0"/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5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3B5CAD25-7B2A-472A-8B01-A465E5909EA2}" type="slidenum">
              <a:rPr lang="en-US" sz="800" smtClean="0"/>
              <a:pPr>
                <a:defRPr/>
              </a:pPr>
              <a:t>18</a:t>
            </a:fld>
            <a:endParaRPr lang="en-US" sz="1400" smtClean="0"/>
          </a:p>
        </p:txBody>
      </p:sp>
      <p:sp>
        <p:nvSpPr>
          <p:cNvPr id="49156" name="Oval 4"/>
          <p:cNvSpPr>
            <a:spLocks noChangeAspect="1" noChangeArrowheads="1"/>
          </p:cNvSpPr>
          <p:nvPr/>
        </p:nvSpPr>
        <p:spPr bwMode="auto">
          <a:xfrm>
            <a:off x="6019800" y="48847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49157" name="AutoShape 5"/>
          <p:cNvCxnSpPr>
            <a:cxnSpLocks noChangeShapeType="1"/>
            <a:stCxn id="49156" idx="0"/>
            <a:endCxn id="49163" idx="4"/>
          </p:cNvCxnSpPr>
          <p:nvPr/>
        </p:nvCxnSpPr>
        <p:spPr bwMode="auto">
          <a:xfrm flipV="1">
            <a:off x="6202363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9158" name="Oval 6"/>
          <p:cNvSpPr>
            <a:spLocks noChangeAspect="1" noChangeArrowheads="1"/>
          </p:cNvSpPr>
          <p:nvPr/>
        </p:nvSpPr>
        <p:spPr bwMode="auto">
          <a:xfrm>
            <a:off x="80930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49159" name="Oval 7"/>
          <p:cNvSpPr>
            <a:spLocks noChangeAspect="1" noChangeArrowheads="1"/>
          </p:cNvSpPr>
          <p:nvPr/>
        </p:nvSpPr>
        <p:spPr bwMode="auto">
          <a:xfrm>
            <a:off x="48164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49160" name="AutoShape 8"/>
          <p:cNvCxnSpPr>
            <a:cxnSpLocks noChangeShapeType="1"/>
            <a:stCxn id="49163" idx="2"/>
            <a:endCxn id="49159" idx="6"/>
          </p:cNvCxnSpPr>
          <p:nvPr/>
        </p:nvCxnSpPr>
        <p:spPr bwMode="auto">
          <a:xfrm flipH="1">
            <a:off x="5181600" y="4233863"/>
            <a:ext cx="83820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9161" name="Oval 9"/>
          <p:cNvSpPr>
            <a:spLocks noChangeAspect="1" noChangeArrowheads="1"/>
          </p:cNvSpPr>
          <p:nvPr/>
        </p:nvSpPr>
        <p:spPr bwMode="auto">
          <a:xfrm>
            <a:off x="35814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49162" name="AutoShape 10"/>
          <p:cNvCxnSpPr>
            <a:cxnSpLocks noChangeShapeType="1"/>
            <a:stCxn id="49159" idx="2"/>
            <a:endCxn id="49161" idx="6"/>
          </p:cNvCxnSpPr>
          <p:nvPr/>
        </p:nvCxnSpPr>
        <p:spPr bwMode="auto">
          <a:xfrm flipH="1">
            <a:off x="3946525" y="4233863"/>
            <a:ext cx="8699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9163" name="Oval 11"/>
          <p:cNvSpPr>
            <a:spLocks noChangeAspect="1" noChangeArrowheads="1"/>
          </p:cNvSpPr>
          <p:nvPr/>
        </p:nvSpPr>
        <p:spPr bwMode="auto">
          <a:xfrm>
            <a:off x="6019800" y="40465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49164" name="Oval 12"/>
          <p:cNvSpPr>
            <a:spLocks noChangeAspect="1" noChangeArrowheads="1"/>
          </p:cNvSpPr>
          <p:nvPr/>
        </p:nvSpPr>
        <p:spPr bwMode="auto">
          <a:xfrm>
            <a:off x="70866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49165" name="Oval 13"/>
          <p:cNvSpPr>
            <a:spLocks noChangeAspect="1" noChangeArrowheads="1"/>
          </p:cNvSpPr>
          <p:nvPr/>
        </p:nvSpPr>
        <p:spPr bwMode="auto">
          <a:xfrm>
            <a:off x="9144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49166" name="Oval 14"/>
          <p:cNvSpPr>
            <a:spLocks noChangeAspect="1" noChangeArrowheads="1"/>
          </p:cNvSpPr>
          <p:nvPr/>
        </p:nvSpPr>
        <p:spPr bwMode="auto">
          <a:xfrm>
            <a:off x="9144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49167" name="AutoShape 15"/>
          <p:cNvCxnSpPr>
            <a:cxnSpLocks noChangeShapeType="1"/>
            <a:stCxn id="49165" idx="0"/>
            <a:endCxn id="49166" idx="4"/>
          </p:cNvCxnSpPr>
          <p:nvPr/>
        </p:nvCxnSpPr>
        <p:spPr bwMode="auto">
          <a:xfrm flipV="1">
            <a:off x="10969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9168" name="AutoShape 16"/>
          <p:cNvCxnSpPr>
            <a:cxnSpLocks noChangeShapeType="1"/>
            <a:stCxn id="49175" idx="2"/>
            <a:endCxn id="49166" idx="6"/>
          </p:cNvCxnSpPr>
          <p:nvPr/>
        </p:nvCxnSpPr>
        <p:spPr bwMode="auto">
          <a:xfrm flipH="1">
            <a:off x="1279525" y="4233863"/>
            <a:ext cx="10064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9169" name="Oval 17"/>
          <p:cNvSpPr>
            <a:spLocks noChangeAspect="1" noChangeArrowheads="1"/>
          </p:cNvSpPr>
          <p:nvPr/>
        </p:nvSpPr>
        <p:spPr bwMode="auto">
          <a:xfrm>
            <a:off x="1684338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49170" name="Oval 18"/>
          <p:cNvSpPr>
            <a:spLocks noChangeAspect="1" noChangeArrowheads="1"/>
          </p:cNvSpPr>
          <p:nvPr/>
        </p:nvSpPr>
        <p:spPr bwMode="auto">
          <a:xfrm>
            <a:off x="1684338" y="4953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49171" name="AutoShape 19"/>
          <p:cNvCxnSpPr>
            <a:cxnSpLocks noChangeShapeType="1"/>
            <a:stCxn id="49169" idx="0"/>
            <a:endCxn id="49170" idx="4"/>
          </p:cNvCxnSpPr>
          <p:nvPr/>
        </p:nvCxnSpPr>
        <p:spPr bwMode="auto">
          <a:xfrm flipV="1">
            <a:off x="1866900" y="5326063"/>
            <a:ext cx="0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9172" name="Oval 20"/>
          <p:cNvSpPr>
            <a:spLocks noChangeAspect="1" noChangeArrowheads="1"/>
          </p:cNvSpPr>
          <p:nvPr/>
        </p:nvSpPr>
        <p:spPr bwMode="auto">
          <a:xfrm>
            <a:off x="22860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49173" name="AutoShape 21"/>
          <p:cNvCxnSpPr>
            <a:cxnSpLocks noChangeShapeType="1"/>
            <a:stCxn id="49172" idx="0"/>
            <a:endCxn id="49175" idx="4"/>
          </p:cNvCxnSpPr>
          <p:nvPr/>
        </p:nvCxnSpPr>
        <p:spPr bwMode="auto">
          <a:xfrm flipV="1">
            <a:off x="24685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9174" name="AutoShape 22"/>
          <p:cNvCxnSpPr>
            <a:cxnSpLocks noChangeShapeType="1"/>
            <a:stCxn id="49170" idx="7"/>
            <a:endCxn id="49175" idx="3"/>
          </p:cNvCxnSpPr>
          <p:nvPr/>
        </p:nvCxnSpPr>
        <p:spPr bwMode="auto">
          <a:xfrm flipV="1">
            <a:off x="1995488" y="4365625"/>
            <a:ext cx="344487" cy="641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9175" name="Oval 23"/>
          <p:cNvSpPr>
            <a:spLocks noChangeAspect="1" noChangeArrowheads="1"/>
          </p:cNvSpPr>
          <p:nvPr/>
        </p:nvSpPr>
        <p:spPr bwMode="auto">
          <a:xfrm>
            <a:off x="22860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49176" name="AutoShape 24"/>
          <p:cNvCxnSpPr>
            <a:cxnSpLocks noChangeShapeType="1"/>
            <a:stCxn id="49175" idx="6"/>
            <a:endCxn id="49161" idx="2"/>
          </p:cNvCxnSpPr>
          <p:nvPr/>
        </p:nvCxnSpPr>
        <p:spPr bwMode="auto">
          <a:xfrm>
            <a:off x="2651125" y="4233863"/>
            <a:ext cx="9302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9177" name="AutoShape 25"/>
          <p:cNvCxnSpPr>
            <a:cxnSpLocks noChangeShapeType="1"/>
            <a:stCxn id="49164" idx="6"/>
            <a:endCxn id="49158" idx="2"/>
          </p:cNvCxnSpPr>
          <p:nvPr/>
        </p:nvCxnSpPr>
        <p:spPr bwMode="auto">
          <a:xfrm>
            <a:off x="7451725" y="4233863"/>
            <a:ext cx="641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49178" name="AutoShape 26"/>
          <p:cNvCxnSpPr>
            <a:cxnSpLocks noChangeShapeType="1"/>
            <a:stCxn id="49163" idx="6"/>
            <a:endCxn id="49164" idx="2"/>
          </p:cNvCxnSpPr>
          <p:nvPr/>
        </p:nvCxnSpPr>
        <p:spPr bwMode="auto">
          <a:xfrm>
            <a:off x="6384925" y="4233863"/>
            <a:ext cx="7016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9179" name="Oval 27"/>
          <p:cNvSpPr>
            <a:spLocks noChangeAspect="1" noChangeArrowheads="1"/>
          </p:cNvSpPr>
          <p:nvPr/>
        </p:nvSpPr>
        <p:spPr bwMode="auto">
          <a:xfrm>
            <a:off x="80930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49180" name="AutoShape 28"/>
          <p:cNvCxnSpPr>
            <a:cxnSpLocks noChangeShapeType="1"/>
            <a:stCxn id="49179" idx="0"/>
            <a:endCxn id="49158" idx="4"/>
          </p:cNvCxnSpPr>
          <p:nvPr/>
        </p:nvCxnSpPr>
        <p:spPr bwMode="auto">
          <a:xfrm flipV="1">
            <a:off x="82756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grpSp>
        <p:nvGrpSpPr>
          <p:cNvPr id="20510" name="Group 29"/>
          <p:cNvGrpSpPr>
            <a:grpSpLocks/>
          </p:cNvGrpSpPr>
          <p:nvPr/>
        </p:nvGrpSpPr>
        <p:grpSpPr bwMode="auto">
          <a:xfrm>
            <a:off x="3810000" y="2590800"/>
            <a:ext cx="1360488" cy="242888"/>
            <a:chOff x="1776" y="2160"/>
            <a:chExt cx="1097" cy="196"/>
          </a:xfrm>
        </p:grpSpPr>
        <p:sp>
          <p:nvSpPr>
            <p:cNvPr id="2" name="Rectangle 30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0</a:t>
              </a:r>
            </a:p>
          </p:txBody>
        </p:sp>
        <p:sp>
          <p:nvSpPr>
            <p:cNvPr id="49183" name="Rectangle 31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1</a:t>
              </a:r>
            </a:p>
          </p:txBody>
        </p:sp>
        <p:sp>
          <p:nvSpPr>
            <p:cNvPr id="49184" name="Rectangle 32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2</a:t>
              </a:r>
            </a:p>
          </p:txBody>
        </p:sp>
        <p:sp>
          <p:nvSpPr>
            <p:cNvPr id="49185" name="Rectangle 33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3</a:t>
              </a:r>
            </a:p>
          </p:txBody>
        </p:sp>
      </p:grpSp>
      <p:grpSp>
        <p:nvGrpSpPr>
          <p:cNvPr id="20511" name="Group 34"/>
          <p:cNvGrpSpPr>
            <a:grpSpLocks/>
          </p:cNvGrpSpPr>
          <p:nvPr/>
        </p:nvGrpSpPr>
        <p:grpSpPr bwMode="auto">
          <a:xfrm>
            <a:off x="3810000" y="2827338"/>
            <a:ext cx="1360488" cy="242887"/>
            <a:chOff x="1776" y="2160"/>
            <a:chExt cx="1097" cy="196"/>
          </a:xfrm>
        </p:grpSpPr>
        <p:sp>
          <p:nvSpPr>
            <p:cNvPr id="49187" name="Rectangle 35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49188" name="Rectangle 36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49189" name="Rectangle 37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49190" name="Rectangle 38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</p:grpSp>
      <p:sp>
        <p:nvSpPr>
          <p:cNvPr id="49191" name="Oval 39"/>
          <p:cNvSpPr>
            <a:spLocks noChangeAspect="1" noChangeArrowheads="1"/>
          </p:cNvSpPr>
          <p:nvPr/>
        </p:nvSpPr>
        <p:spPr bwMode="auto">
          <a:xfrm>
            <a:off x="46228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49192" name="Oval 40"/>
          <p:cNvSpPr>
            <a:spLocks noChangeAspect="1" noChangeArrowheads="1"/>
          </p:cNvSpPr>
          <p:nvPr/>
        </p:nvSpPr>
        <p:spPr bwMode="auto">
          <a:xfrm>
            <a:off x="42799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49193" name="Oval 41"/>
          <p:cNvSpPr>
            <a:spLocks noChangeAspect="1" noChangeArrowheads="1"/>
          </p:cNvSpPr>
          <p:nvPr/>
        </p:nvSpPr>
        <p:spPr bwMode="auto">
          <a:xfrm>
            <a:off x="3944938" y="2913063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49194" name="Oval 42"/>
          <p:cNvSpPr>
            <a:spLocks noChangeAspect="1" noChangeArrowheads="1"/>
          </p:cNvSpPr>
          <p:nvPr/>
        </p:nvSpPr>
        <p:spPr bwMode="auto">
          <a:xfrm>
            <a:off x="4960938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21540" name="Rectangle 43"/>
          <p:cNvSpPr>
            <a:spLocks noChangeArrowheads="1"/>
          </p:cNvSpPr>
          <p:nvPr/>
        </p:nvSpPr>
        <p:spPr bwMode="auto">
          <a:xfrm>
            <a:off x="174625" y="3435350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21541" name="Line 44"/>
          <p:cNvSpPr>
            <a:spLocks noChangeShapeType="1"/>
          </p:cNvSpPr>
          <p:nvPr/>
        </p:nvSpPr>
        <p:spPr bwMode="auto">
          <a:xfrm>
            <a:off x="576263" y="3717925"/>
            <a:ext cx="327025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cxnSp>
        <p:nvCxnSpPr>
          <p:cNvPr id="21542" name="AutoShape 45"/>
          <p:cNvCxnSpPr>
            <a:cxnSpLocks noChangeShapeType="1"/>
            <a:stCxn id="49191" idx="4"/>
            <a:endCxn id="49175" idx="0"/>
          </p:cNvCxnSpPr>
          <p:nvPr/>
        </p:nvCxnSpPr>
        <p:spPr bwMode="auto">
          <a:xfrm rot="5400000">
            <a:off x="3036094" y="2423319"/>
            <a:ext cx="1055688" cy="2190750"/>
          </a:xfrm>
          <a:prstGeom prst="bentConnector3">
            <a:avLst>
              <a:gd name="adj1" fmla="val 6736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1543" name="AutoShape 46"/>
          <p:cNvCxnSpPr>
            <a:cxnSpLocks noChangeShapeType="1"/>
          </p:cNvCxnSpPr>
          <p:nvPr/>
        </p:nvCxnSpPr>
        <p:spPr bwMode="auto">
          <a:xfrm rot="5400000">
            <a:off x="2178844" y="1908969"/>
            <a:ext cx="1055688" cy="3219450"/>
          </a:xfrm>
          <a:prstGeom prst="bentConnector3">
            <a:avLst>
              <a:gd name="adj1" fmla="val 4676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9199" name="Oval 47"/>
          <p:cNvSpPr>
            <a:spLocks noChangeAspect="1" noChangeArrowheads="1"/>
          </p:cNvSpPr>
          <p:nvPr/>
        </p:nvSpPr>
        <p:spPr bwMode="auto">
          <a:xfrm>
            <a:off x="1662113" y="3540125"/>
            <a:ext cx="365125" cy="3730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current</a:t>
            </a:r>
          </a:p>
        </p:txBody>
      </p:sp>
      <p:sp>
        <p:nvSpPr>
          <p:cNvPr id="21545" name="Line 48"/>
          <p:cNvSpPr>
            <a:spLocks noChangeShapeType="1"/>
          </p:cNvSpPr>
          <p:nvPr/>
        </p:nvSpPr>
        <p:spPr bwMode="auto">
          <a:xfrm>
            <a:off x="1898650" y="3830638"/>
            <a:ext cx="295275" cy="23495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21546" name="Rectangle 50"/>
          <p:cNvSpPr>
            <a:spLocks noChangeArrowheads="1"/>
          </p:cNvSpPr>
          <p:nvPr/>
        </p:nvSpPr>
        <p:spPr bwMode="auto">
          <a:xfrm>
            <a:off x="4208463" y="2255838"/>
            <a:ext cx="661987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degree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Extract-Min.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Delete min; meld its children into root list; update min.</a:t>
            </a:r>
          </a:p>
          <a:p>
            <a:pPr lvl="1">
              <a:defRPr/>
            </a:pPr>
            <a:r>
              <a:rPr kumimoji="0" lang="en-US" smtClean="0"/>
              <a:t>Consolidate trees so that no two roots have same degree.</a:t>
            </a:r>
          </a:p>
          <a:p>
            <a:pPr lvl="1">
              <a:defRPr/>
            </a:pPr>
            <a:endParaRPr kumimoji="0" lang="en-US" smtClean="0"/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5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95D4AB88-D485-4909-B0F7-8D3D0A443CC8}" type="slidenum">
              <a:rPr lang="en-US" sz="800" smtClean="0"/>
              <a:pPr>
                <a:defRPr/>
              </a:pPr>
              <a:t>19</a:t>
            </a:fld>
            <a:endParaRPr lang="en-US" sz="1400" smtClean="0"/>
          </a:p>
        </p:txBody>
      </p:sp>
      <p:sp>
        <p:nvSpPr>
          <p:cNvPr id="51204" name="Oval 4"/>
          <p:cNvSpPr>
            <a:spLocks noChangeAspect="1" noChangeArrowheads="1"/>
          </p:cNvSpPr>
          <p:nvPr/>
        </p:nvSpPr>
        <p:spPr bwMode="auto">
          <a:xfrm>
            <a:off x="6019800" y="48847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51205" name="AutoShape 5"/>
          <p:cNvCxnSpPr>
            <a:cxnSpLocks noChangeShapeType="1"/>
            <a:stCxn id="51204" idx="0"/>
            <a:endCxn id="51211" idx="4"/>
          </p:cNvCxnSpPr>
          <p:nvPr/>
        </p:nvCxnSpPr>
        <p:spPr bwMode="auto">
          <a:xfrm flipV="1">
            <a:off x="6202363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1206" name="Oval 6"/>
          <p:cNvSpPr>
            <a:spLocks noChangeAspect="1" noChangeArrowheads="1"/>
          </p:cNvSpPr>
          <p:nvPr/>
        </p:nvSpPr>
        <p:spPr bwMode="auto">
          <a:xfrm>
            <a:off x="80930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51207" name="Oval 7"/>
          <p:cNvSpPr>
            <a:spLocks noChangeAspect="1" noChangeArrowheads="1"/>
          </p:cNvSpPr>
          <p:nvPr/>
        </p:nvSpPr>
        <p:spPr bwMode="auto">
          <a:xfrm>
            <a:off x="48164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51208" name="AutoShape 8"/>
          <p:cNvCxnSpPr>
            <a:cxnSpLocks noChangeShapeType="1"/>
            <a:stCxn id="51211" idx="2"/>
            <a:endCxn id="51207" idx="6"/>
          </p:cNvCxnSpPr>
          <p:nvPr/>
        </p:nvCxnSpPr>
        <p:spPr bwMode="auto">
          <a:xfrm flipH="1">
            <a:off x="5181600" y="4233863"/>
            <a:ext cx="83820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1209" name="Oval 9"/>
          <p:cNvSpPr>
            <a:spLocks noChangeAspect="1" noChangeArrowheads="1"/>
          </p:cNvSpPr>
          <p:nvPr/>
        </p:nvSpPr>
        <p:spPr bwMode="auto">
          <a:xfrm>
            <a:off x="35814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51210" name="AutoShape 10"/>
          <p:cNvCxnSpPr>
            <a:cxnSpLocks noChangeShapeType="1"/>
            <a:stCxn id="51207" idx="2"/>
            <a:endCxn id="51209" idx="6"/>
          </p:cNvCxnSpPr>
          <p:nvPr/>
        </p:nvCxnSpPr>
        <p:spPr bwMode="auto">
          <a:xfrm flipH="1">
            <a:off x="3946525" y="4233863"/>
            <a:ext cx="8699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1211" name="Oval 11"/>
          <p:cNvSpPr>
            <a:spLocks noChangeAspect="1" noChangeArrowheads="1"/>
          </p:cNvSpPr>
          <p:nvPr/>
        </p:nvSpPr>
        <p:spPr bwMode="auto">
          <a:xfrm>
            <a:off x="6019800" y="40465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51212" name="Oval 12"/>
          <p:cNvSpPr>
            <a:spLocks noChangeAspect="1" noChangeArrowheads="1"/>
          </p:cNvSpPr>
          <p:nvPr/>
        </p:nvSpPr>
        <p:spPr bwMode="auto">
          <a:xfrm>
            <a:off x="70866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51213" name="Oval 13"/>
          <p:cNvSpPr>
            <a:spLocks noChangeAspect="1" noChangeArrowheads="1"/>
          </p:cNvSpPr>
          <p:nvPr/>
        </p:nvSpPr>
        <p:spPr bwMode="auto">
          <a:xfrm>
            <a:off x="9144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51214" name="Oval 14"/>
          <p:cNvSpPr>
            <a:spLocks noChangeAspect="1" noChangeArrowheads="1"/>
          </p:cNvSpPr>
          <p:nvPr/>
        </p:nvSpPr>
        <p:spPr bwMode="auto">
          <a:xfrm>
            <a:off x="9144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51215" name="AutoShape 15"/>
          <p:cNvCxnSpPr>
            <a:cxnSpLocks noChangeShapeType="1"/>
            <a:stCxn id="51213" idx="0"/>
            <a:endCxn id="51214" idx="4"/>
          </p:cNvCxnSpPr>
          <p:nvPr/>
        </p:nvCxnSpPr>
        <p:spPr bwMode="auto">
          <a:xfrm flipV="1">
            <a:off x="10969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51216" name="AutoShape 16"/>
          <p:cNvCxnSpPr>
            <a:cxnSpLocks noChangeShapeType="1"/>
            <a:stCxn id="51223" idx="2"/>
            <a:endCxn id="51214" idx="6"/>
          </p:cNvCxnSpPr>
          <p:nvPr/>
        </p:nvCxnSpPr>
        <p:spPr bwMode="auto">
          <a:xfrm flipH="1">
            <a:off x="1279525" y="4233863"/>
            <a:ext cx="10064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1217" name="Oval 17"/>
          <p:cNvSpPr>
            <a:spLocks noChangeAspect="1" noChangeArrowheads="1"/>
          </p:cNvSpPr>
          <p:nvPr/>
        </p:nvSpPr>
        <p:spPr bwMode="auto">
          <a:xfrm>
            <a:off x="1684338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51218" name="Oval 18"/>
          <p:cNvSpPr>
            <a:spLocks noChangeAspect="1" noChangeArrowheads="1"/>
          </p:cNvSpPr>
          <p:nvPr/>
        </p:nvSpPr>
        <p:spPr bwMode="auto">
          <a:xfrm>
            <a:off x="1684338" y="4953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51219" name="AutoShape 19"/>
          <p:cNvCxnSpPr>
            <a:cxnSpLocks noChangeShapeType="1"/>
            <a:stCxn id="51217" idx="0"/>
            <a:endCxn id="51218" idx="4"/>
          </p:cNvCxnSpPr>
          <p:nvPr/>
        </p:nvCxnSpPr>
        <p:spPr bwMode="auto">
          <a:xfrm flipV="1">
            <a:off x="1866900" y="5326063"/>
            <a:ext cx="0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1220" name="Oval 20"/>
          <p:cNvSpPr>
            <a:spLocks noChangeAspect="1" noChangeArrowheads="1"/>
          </p:cNvSpPr>
          <p:nvPr/>
        </p:nvSpPr>
        <p:spPr bwMode="auto">
          <a:xfrm>
            <a:off x="22860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51221" name="AutoShape 21"/>
          <p:cNvCxnSpPr>
            <a:cxnSpLocks noChangeShapeType="1"/>
            <a:stCxn id="51220" idx="0"/>
            <a:endCxn id="51223" idx="4"/>
          </p:cNvCxnSpPr>
          <p:nvPr/>
        </p:nvCxnSpPr>
        <p:spPr bwMode="auto">
          <a:xfrm flipV="1">
            <a:off x="24685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51222" name="AutoShape 22"/>
          <p:cNvCxnSpPr>
            <a:cxnSpLocks noChangeShapeType="1"/>
            <a:stCxn id="51218" idx="7"/>
            <a:endCxn id="51223" idx="3"/>
          </p:cNvCxnSpPr>
          <p:nvPr/>
        </p:nvCxnSpPr>
        <p:spPr bwMode="auto">
          <a:xfrm flipV="1">
            <a:off x="1995488" y="4365625"/>
            <a:ext cx="344487" cy="641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1223" name="Oval 23"/>
          <p:cNvSpPr>
            <a:spLocks noChangeAspect="1" noChangeArrowheads="1"/>
          </p:cNvSpPr>
          <p:nvPr/>
        </p:nvSpPr>
        <p:spPr bwMode="auto">
          <a:xfrm>
            <a:off x="22860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51224" name="AutoShape 24"/>
          <p:cNvCxnSpPr>
            <a:cxnSpLocks noChangeShapeType="1"/>
            <a:stCxn id="51223" idx="6"/>
            <a:endCxn id="51209" idx="2"/>
          </p:cNvCxnSpPr>
          <p:nvPr/>
        </p:nvCxnSpPr>
        <p:spPr bwMode="auto">
          <a:xfrm>
            <a:off x="2651125" y="4233863"/>
            <a:ext cx="9302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51225" name="AutoShape 25"/>
          <p:cNvCxnSpPr>
            <a:cxnSpLocks noChangeShapeType="1"/>
            <a:stCxn id="51212" idx="6"/>
            <a:endCxn id="51206" idx="2"/>
          </p:cNvCxnSpPr>
          <p:nvPr/>
        </p:nvCxnSpPr>
        <p:spPr bwMode="auto">
          <a:xfrm>
            <a:off x="7451725" y="4233863"/>
            <a:ext cx="641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51226" name="AutoShape 26"/>
          <p:cNvCxnSpPr>
            <a:cxnSpLocks noChangeShapeType="1"/>
            <a:stCxn id="51211" idx="6"/>
            <a:endCxn id="51212" idx="2"/>
          </p:cNvCxnSpPr>
          <p:nvPr/>
        </p:nvCxnSpPr>
        <p:spPr bwMode="auto">
          <a:xfrm>
            <a:off x="6384925" y="4233863"/>
            <a:ext cx="7016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1227" name="Oval 27"/>
          <p:cNvSpPr>
            <a:spLocks noChangeAspect="1" noChangeArrowheads="1"/>
          </p:cNvSpPr>
          <p:nvPr/>
        </p:nvSpPr>
        <p:spPr bwMode="auto">
          <a:xfrm>
            <a:off x="80930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51228" name="AutoShape 28"/>
          <p:cNvCxnSpPr>
            <a:cxnSpLocks noChangeShapeType="1"/>
            <a:stCxn id="51227" idx="0"/>
            <a:endCxn id="51206" idx="4"/>
          </p:cNvCxnSpPr>
          <p:nvPr/>
        </p:nvCxnSpPr>
        <p:spPr bwMode="auto">
          <a:xfrm flipV="1">
            <a:off x="82756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grpSp>
        <p:nvGrpSpPr>
          <p:cNvPr id="21534" name="Group 29"/>
          <p:cNvGrpSpPr>
            <a:grpSpLocks/>
          </p:cNvGrpSpPr>
          <p:nvPr/>
        </p:nvGrpSpPr>
        <p:grpSpPr bwMode="auto">
          <a:xfrm>
            <a:off x="3810000" y="2590800"/>
            <a:ext cx="1360488" cy="242888"/>
            <a:chOff x="1776" y="2160"/>
            <a:chExt cx="1097" cy="196"/>
          </a:xfrm>
        </p:grpSpPr>
        <p:sp>
          <p:nvSpPr>
            <p:cNvPr id="2" name="Rectangle 30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0</a:t>
              </a:r>
            </a:p>
          </p:txBody>
        </p:sp>
        <p:sp>
          <p:nvSpPr>
            <p:cNvPr id="51231" name="Rectangle 31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1</a:t>
              </a:r>
            </a:p>
          </p:txBody>
        </p:sp>
        <p:sp>
          <p:nvSpPr>
            <p:cNvPr id="51232" name="Rectangle 32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2</a:t>
              </a:r>
            </a:p>
          </p:txBody>
        </p:sp>
        <p:sp>
          <p:nvSpPr>
            <p:cNvPr id="51233" name="Rectangle 33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3</a:t>
              </a:r>
            </a:p>
          </p:txBody>
        </p:sp>
      </p:grpSp>
      <p:grpSp>
        <p:nvGrpSpPr>
          <p:cNvPr id="21535" name="Group 34"/>
          <p:cNvGrpSpPr>
            <a:grpSpLocks/>
          </p:cNvGrpSpPr>
          <p:nvPr/>
        </p:nvGrpSpPr>
        <p:grpSpPr bwMode="auto">
          <a:xfrm>
            <a:off x="3810000" y="2827338"/>
            <a:ext cx="1360488" cy="242887"/>
            <a:chOff x="1776" y="2160"/>
            <a:chExt cx="1097" cy="196"/>
          </a:xfrm>
        </p:grpSpPr>
        <p:sp>
          <p:nvSpPr>
            <p:cNvPr id="51235" name="Rectangle 35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51236" name="Rectangle 36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51237" name="Rectangle 37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51238" name="Rectangle 38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</p:grpSp>
      <p:sp>
        <p:nvSpPr>
          <p:cNvPr id="51239" name="Oval 39"/>
          <p:cNvSpPr>
            <a:spLocks noChangeAspect="1" noChangeArrowheads="1"/>
          </p:cNvSpPr>
          <p:nvPr/>
        </p:nvSpPr>
        <p:spPr bwMode="auto">
          <a:xfrm>
            <a:off x="46228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51240" name="Oval 40"/>
          <p:cNvSpPr>
            <a:spLocks noChangeAspect="1" noChangeArrowheads="1"/>
          </p:cNvSpPr>
          <p:nvPr/>
        </p:nvSpPr>
        <p:spPr bwMode="auto">
          <a:xfrm>
            <a:off x="42799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51241" name="Oval 41"/>
          <p:cNvSpPr>
            <a:spLocks noChangeAspect="1" noChangeArrowheads="1"/>
          </p:cNvSpPr>
          <p:nvPr/>
        </p:nvSpPr>
        <p:spPr bwMode="auto">
          <a:xfrm>
            <a:off x="3944938" y="2913063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51242" name="Oval 42"/>
          <p:cNvSpPr>
            <a:spLocks noChangeAspect="1" noChangeArrowheads="1"/>
          </p:cNvSpPr>
          <p:nvPr/>
        </p:nvSpPr>
        <p:spPr bwMode="auto">
          <a:xfrm>
            <a:off x="4960938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cxnSp>
        <p:nvCxnSpPr>
          <p:cNvPr id="22564" name="AutoShape 43"/>
          <p:cNvCxnSpPr>
            <a:cxnSpLocks noChangeShapeType="1"/>
          </p:cNvCxnSpPr>
          <p:nvPr/>
        </p:nvCxnSpPr>
        <p:spPr bwMode="auto">
          <a:xfrm rot="5400000">
            <a:off x="2178844" y="1908969"/>
            <a:ext cx="1055688" cy="3219450"/>
          </a:xfrm>
          <a:prstGeom prst="bentConnector3">
            <a:avLst>
              <a:gd name="adj1" fmla="val 4676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2565" name="AutoShape 44"/>
          <p:cNvCxnSpPr>
            <a:cxnSpLocks noChangeShapeType="1"/>
            <a:stCxn id="51241" idx="4"/>
            <a:endCxn id="51209" idx="0"/>
          </p:cNvCxnSpPr>
          <p:nvPr/>
        </p:nvCxnSpPr>
        <p:spPr bwMode="auto">
          <a:xfrm rot="5400000">
            <a:off x="3343275" y="3408363"/>
            <a:ext cx="1058863" cy="217487"/>
          </a:xfrm>
          <a:prstGeom prst="bentConnector3">
            <a:avLst>
              <a:gd name="adj1" fmla="val 2788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2566" name="AutoShape 45"/>
          <p:cNvCxnSpPr>
            <a:cxnSpLocks noChangeShapeType="1"/>
          </p:cNvCxnSpPr>
          <p:nvPr/>
        </p:nvCxnSpPr>
        <p:spPr bwMode="auto">
          <a:xfrm rot="5400000">
            <a:off x="3036094" y="2423319"/>
            <a:ext cx="1055688" cy="2190750"/>
          </a:xfrm>
          <a:prstGeom prst="bentConnector3">
            <a:avLst>
              <a:gd name="adj1" fmla="val 6736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2567" name="Rectangle 46"/>
          <p:cNvSpPr>
            <a:spLocks noChangeArrowheads="1"/>
          </p:cNvSpPr>
          <p:nvPr/>
        </p:nvSpPr>
        <p:spPr bwMode="auto">
          <a:xfrm>
            <a:off x="174625" y="3435350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22568" name="Line 47"/>
          <p:cNvSpPr>
            <a:spLocks noChangeShapeType="1"/>
          </p:cNvSpPr>
          <p:nvPr/>
        </p:nvSpPr>
        <p:spPr bwMode="auto">
          <a:xfrm>
            <a:off x="576263" y="3717925"/>
            <a:ext cx="327025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51248" name="Oval 48"/>
          <p:cNvSpPr>
            <a:spLocks noChangeAspect="1" noChangeArrowheads="1"/>
          </p:cNvSpPr>
          <p:nvPr/>
        </p:nvSpPr>
        <p:spPr bwMode="auto">
          <a:xfrm>
            <a:off x="3278188" y="4895850"/>
            <a:ext cx="365125" cy="3730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current</a:t>
            </a:r>
          </a:p>
        </p:txBody>
      </p:sp>
      <p:sp>
        <p:nvSpPr>
          <p:cNvPr id="22570" name="Line 49"/>
          <p:cNvSpPr>
            <a:spLocks noChangeShapeType="1"/>
          </p:cNvSpPr>
          <p:nvPr/>
        </p:nvSpPr>
        <p:spPr bwMode="auto">
          <a:xfrm flipV="1">
            <a:off x="3505200" y="4506913"/>
            <a:ext cx="182563" cy="357187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22571" name="Rectangle 51"/>
          <p:cNvSpPr>
            <a:spLocks noChangeArrowheads="1"/>
          </p:cNvSpPr>
          <p:nvPr/>
        </p:nvSpPr>
        <p:spPr bwMode="auto">
          <a:xfrm>
            <a:off x="4208463" y="2255838"/>
            <a:ext cx="661987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degree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914400"/>
            <a:ext cx="8001000" cy="5410200"/>
          </a:xfrm>
        </p:spPr>
        <p:txBody>
          <a:bodyPr/>
          <a:lstStyle/>
          <a:p>
            <a:pPr marL="0" indent="0">
              <a:defRPr/>
            </a:pPr>
            <a:r>
              <a:rPr kumimoji="0" lang="en-US" dirty="0" smtClean="0"/>
              <a:t>History.   </a:t>
            </a:r>
            <a:r>
              <a:rPr kumimoji="0" lang="en-US" dirty="0" smtClean="0">
                <a:solidFill>
                  <a:schemeClr val="hlink"/>
                </a:solidFill>
              </a:rPr>
              <a:t>[</a:t>
            </a:r>
            <a:r>
              <a:rPr kumimoji="0" lang="en-US" dirty="0" err="1" smtClean="0">
                <a:solidFill>
                  <a:schemeClr val="hlink"/>
                </a:solidFill>
              </a:rPr>
              <a:t>Fredman</a:t>
            </a:r>
            <a:r>
              <a:rPr kumimoji="0" lang="en-US" dirty="0" smtClean="0">
                <a:solidFill>
                  <a:schemeClr val="hlink"/>
                </a:solidFill>
              </a:rPr>
              <a:t> and </a:t>
            </a:r>
            <a:r>
              <a:rPr kumimoji="0" lang="en-US" dirty="0" err="1" smtClean="0">
                <a:solidFill>
                  <a:schemeClr val="hlink"/>
                </a:solidFill>
              </a:rPr>
              <a:t>Tarjan</a:t>
            </a:r>
            <a:r>
              <a:rPr kumimoji="0" lang="en-US" dirty="0" smtClean="0">
                <a:solidFill>
                  <a:schemeClr val="hlink"/>
                </a:solidFill>
              </a:rPr>
              <a:t>, 1986]</a:t>
            </a:r>
          </a:p>
          <a:p>
            <a:pPr lvl="1">
              <a:defRPr/>
            </a:pPr>
            <a:r>
              <a:rPr kumimoji="0" lang="en-US" dirty="0" smtClean="0"/>
              <a:t>Ingenious data structure and analysis.</a:t>
            </a:r>
          </a:p>
          <a:p>
            <a:pPr lvl="1">
              <a:defRPr/>
            </a:pPr>
            <a:r>
              <a:rPr kumimoji="0" lang="en-US" dirty="0" smtClean="0"/>
              <a:t>Original motivation:  improve </a:t>
            </a:r>
            <a:r>
              <a:rPr kumimoji="0" lang="en-US" dirty="0" err="1" smtClean="0"/>
              <a:t>Dijkstra's</a:t>
            </a:r>
            <a:r>
              <a:rPr kumimoji="0" lang="en-US" dirty="0" smtClean="0"/>
              <a:t> shortest path algorithm</a:t>
            </a:r>
            <a:br>
              <a:rPr kumimoji="0" lang="en-US" dirty="0" smtClean="0"/>
            </a:br>
            <a:r>
              <a:rPr kumimoji="0" lang="en-US" dirty="0" smtClean="0"/>
              <a:t>(module 12) from                to </a:t>
            </a:r>
          </a:p>
          <a:p>
            <a:pPr lvl="1">
              <a:defRPr/>
            </a:pPr>
            <a:endParaRPr kumimoji="0" lang="en-US" dirty="0" smtClean="0"/>
          </a:p>
          <a:p>
            <a:pPr lvl="1">
              <a:defRPr/>
            </a:pPr>
            <a:endParaRPr kumimoji="0" lang="en-US" dirty="0" smtClean="0"/>
          </a:p>
          <a:p>
            <a:pPr marL="0" indent="0">
              <a:defRPr/>
            </a:pPr>
            <a:r>
              <a:rPr kumimoji="0" lang="en-US" dirty="0" smtClean="0"/>
              <a:t>Basic idea.</a:t>
            </a:r>
          </a:p>
          <a:p>
            <a:pPr lvl="1">
              <a:defRPr/>
            </a:pPr>
            <a:r>
              <a:rPr kumimoji="0" lang="en-US" dirty="0" smtClean="0"/>
              <a:t>Similar to binomial heaps, but less rigid structure.</a:t>
            </a:r>
          </a:p>
          <a:p>
            <a:pPr lvl="1">
              <a:defRPr/>
            </a:pPr>
            <a:r>
              <a:rPr kumimoji="0" lang="en-US" dirty="0" smtClean="0"/>
              <a:t>Binomial heap:  </a:t>
            </a:r>
            <a:r>
              <a:rPr kumimoji="0" lang="en-US" dirty="0" smtClean="0">
                <a:solidFill>
                  <a:schemeClr val="accent1"/>
                </a:solidFill>
              </a:rPr>
              <a:t>eagerly</a:t>
            </a:r>
            <a:r>
              <a:rPr kumimoji="0" lang="en-US" dirty="0" smtClean="0"/>
              <a:t> consolidate trees after each </a:t>
            </a:r>
            <a:r>
              <a:rPr kumimoji="0" lang="en-US" dirty="0" smtClean="0">
                <a:latin typeface="Lucida Sans Italic" pitchFamily="1" charset="0"/>
              </a:rPr>
              <a:t>insert</a:t>
            </a:r>
            <a:r>
              <a:rPr kumimoji="0" lang="en-US" dirty="0" smtClean="0"/>
              <a:t>.</a:t>
            </a:r>
          </a:p>
          <a:p>
            <a:pPr lvl="1">
              <a:defRPr/>
            </a:pPr>
            <a:endParaRPr kumimoji="0" lang="en-US" dirty="0" smtClean="0"/>
          </a:p>
          <a:p>
            <a:pPr lvl="1">
              <a:defRPr/>
            </a:pPr>
            <a:endParaRPr kumimoji="0" lang="en-US" dirty="0" smtClean="0"/>
          </a:p>
          <a:p>
            <a:pPr lvl="1">
              <a:defRPr/>
            </a:pPr>
            <a:endParaRPr kumimoji="0" lang="en-US" dirty="0" smtClean="0"/>
          </a:p>
          <a:p>
            <a:pPr lvl="1">
              <a:defRPr/>
            </a:pPr>
            <a:endParaRPr kumimoji="0" lang="en-US" dirty="0" smtClean="0"/>
          </a:p>
          <a:p>
            <a:pPr lvl="1">
              <a:defRPr/>
            </a:pPr>
            <a:endParaRPr kumimoji="0" lang="en-US" dirty="0" smtClean="0"/>
          </a:p>
          <a:p>
            <a:pPr lvl="1">
              <a:defRPr/>
            </a:pPr>
            <a:r>
              <a:rPr kumimoji="0" lang="en-US" dirty="0" smtClean="0"/>
              <a:t>Fibonacci heap:  </a:t>
            </a:r>
            <a:r>
              <a:rPr kumimoji="0" lang="en-US" dirty="0" smtClean="0">
                <a:solidFill>
                  <a:schemeClr val="accent1"/>
                </a:solidFill>
              </a:rPr>
              <a:t>lazily</a:t>
            </a:r>
            <a:r>
              <a:rPr kumimoji="0" lang="en-US" dirty="0" smtClean="0"/>
              <a:t> defer consolidation until next </a:t>
            </a:r>
            <a:r>
              <a:rPr kumimoji="0" lang="en-US" dirty="0" smtClean="0">
                <a:latin typeface="Lucida Sans Italic" pitchFamily="1" charset="0"/>
              </a:rPr>
              <a:t>extract-min</a:t>
            </a:r>
            <a:r>
              <a:rPr kumimoji="0" lang="en-US" dirty="0" smtClean="0"/>
              <a:t>.</a:t>
            </a:r>
          </a:p>
        </p:txBody>
      </p:sp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1C4C4615-830E-46C3-B108-23294886A1EA}" type="slidenum">
              <a:rPr lang="en-US" sz="800" smtClean="0"/>
              <a:pPr>
                <a:defRPr/>
              </a:pPr>
              <a:t>2</a:t>
            </a:fld>
            <a:endParaRPr lang="en-US" sz="1400" smtClean="0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5678265" y="1247020"/>
            <a:ext cx="29543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hlink"/>
                </a:solidFill>
                <a:latin typeface="Lucida Sans Italic" pitchFamily="1" charset="0"/>
              </a:rPr>
              <a:t>V insert, V extract-min, E decrease-key</a:t>
            </a:r>
          </a:p>
        </p:txBody>
      </p:sp>
      <p:sp>
        <p:nvSpPr>
          <p:cNvPr id="4102" name="Line 7"/>
          <p:cNvSpPr>
            <a:spLocks noChangeShapeType="1"/>
          </p:cNvSpPr>
          <p:nvPr/>
        </p:nvSpPr>
        <p:spPr bwMode="auto">
          <a:xfrm flipH="1">
            <a:off x="5340969" y="1394846"/>
            <a:ext cx="419566" cy="3402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Oval 8"/>
          <p:cNvSpPr>
            <a:spLocks noChangeArrowheads="1"/>
          </p:cNvSpPr>
          <p:nvPr/>
        </p:nvSpPr>
        <p:spPr bwMode="auto">
          <a:xfrm>
            <a:off x="2671763" y="4192588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Oval 9"/>
          <p:cNvSpPr>
            <a:spLocks noChangeArrowheads="1"/>
          </p:cNvSpPr>
          <p:nvPr/>
        </p:nvSpPr>
        <p:spPr bwMode="auto">
          <a:xfrm>
            <a:off x="3433763" y="4192588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Oval 10"/>
          <p:cNvSpPr>
            <a:spLocks noChangeArrowheads="1"/>
          </p:cNvSpPr>
          <p:nvPr/>
        </p:nvSpPr>
        <p:spPr bwMode="auto">
          <a:xfrm>
            <a:off x="3433763" y="4573588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06" name="AutoShape 11"/>
          <p:cNvCxnSpPr>
            <a:cxnSpLocks noChangeShapeType="1"/>
            <a:stCxn id="4104" idx="4"/>
            <a:endCxn id="4105" idx="0"/>
          </p:cNvCxnSpPr>
          <p:nvPr/>
        </p:nvCxnSpPr>
        <p:spPr bwMode="auto">
          <a:xfrm>
            <a:off x="3471863" y="4268788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7" name="Oval 12"/>
          <p:cNvSpPr>
            <a:spLocks noChangeArrowheads="1"/>
          </p:cNvSpPr>
          <p:nvPr/>
        </p:nvSpPr>
        <p:spPr bwMode="auto">
          <a:xfrm>
            <a:off x="4486275" y="4192588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Oval 13"/>
          <p:cNvSpPr>
            <a:spLocks noChangeArrowheads="1"/>
          </p:cNvSpPr>
          <p:nvPr/>
        </p:nvSpPr>
        <p:spPr bwMode="auto">
          <a:xfrm>
            <a:off x="4772025" y="4573588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09" name="AutoShape 14"/>
          <p:cNvCxnSpPr>
            <a:cxnSpLocks noChangeShapeType="1"/>
            <a:stCxn id="4107" idx="4"/>
            <a:endCxn id="4108" idx="0"/>
          </p:cNvCxnSpPr>
          <p:nvPr/>
        </p:nvCxnSpPr>
        <p:spPr bwMode="auto">
          <a:xfrm>
            <a:off x="4524375" y="4268788"/>
            <a:ext cx="28575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Oval 15"/>
          <p:cNvSpPr>
            <a:spLocks noChangeArrowheads="1"/>
          </p:cNvSpPr>
          <p:nvPr/>
        </p:nvSpPr>
        <p:spPr bwMode="auto">
          <a:xfrm>
            <a:off x="4486275" y="4573588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11" name="AutoShape 16"/>
          <p:cNvCxnSpPr>
            <a:cxnSpLocks noChangeShapeType="1"/>
            <a:stCxn id="4107" idx="4"/>
            <a:endCxn id="4110" idx="0"/>
          </p:cNvCxnSpPr>
          <p:nvPr/>
        </p:nvCxnSpPr>
        <p:spPr bwMode="auto">
          <a:xfrm>
            <a:off x="4524375" y="4268788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2" name="Oval 20"/>
          <p:cNvSpPr>
            <a:spLocks noChangeArrowheads="1"/>
          </p:cNvSpPr>
          <p:nvPr/>
        </p:nvSpPr>
        <p:spPr bwMode="auto">
          <a:xfrm>
            <a:off x="4772025" y="4967288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13" name="AutoShape 21"/>
          <p:cNvCxnSpPr>
            <a:cxnSpLocks noChangeShapeType="1"/>
            <a:stCxn id="4108" idx="4"/>
            <a:endCxn id="4112" idx="0"/>
          </p:cNvCxnSpPr>
          <p:nvPr/>
        </p:nvCxnSpPr>
        <p:spPr bwMode="auto">
          <a:xfrm>
            <a:off x="4810125" y="4649788"/>
            <a:ext cx="0" cy="317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4" name="Oval 22"/>
          <p:cNvSpPr>
            <a:spLocks noChangeArrowheads="1"/>
          </p:cNvSpPr>
          <p:nvPr/>
        </p:nvSpPr>
        <p:spPr bwMode="auto">
          <a:xfrm>
            <a:off x="5524500" y="4192588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Oval 23"/>
          <p:cNvSpPr>
            <a:spLocks noChangeArrowheads="1"/>
          </p:cNvSpPr>
          <p:nvPr/>
        </p:nvSpPr>
        <p:spPr bwMode="auto">
          <a:xfrm>
            <a:off x="5810250" y="4573588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16" name="AutoShape 24"/>
          <p:cNvCxnSpPr>
            <a:cxnSpLocks noChangeShapeType="1"/>
            <a:stCxn id="4114" idx="4"/>
            <a:endCxn id="4115" idx="0"/>
          </p:cNvCxnSpPr>
          <p:nvPr/>
        </p:nvCxnSpPr>
        <p:spPr bwMode="auto">
          <a:xfrm>
            <a:off x="5562600" y="4268788"/>
            <a:ext cx="28575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7" name="Oval 25"/>
          <p:cNvSpPr>
            <a:spLocks noChangeArrowheads="1"/>
          </p:cNvSpPr>
          <p:nvPr/>
        </p:nvSpPr>
        <p:spPr bwMode="auto">
          <a:xfrm>
            <a:off x="5524500" y="4573588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18" name="AutoShape 26"/>
          <p:cNvCxnSpPr>
            <a:cxnSpLocks noChangeShapeType="1"/>
            <a:stCxn id="4114" idx="4"/>
            <a:endCxn id="4117" idx="0"/>
          </p:cNvCxnSpPr>
          <p:nvPr/>
        </p:nvCxnSpPr>
        <p:spPr bwMode="auto">
          <a:xfrm>
            <a:off x="5562600" y="4268788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9" name="Oval 28"/>
          <p:cNvSpPr>
            <a:spLocks noChangeArrowheads="1"/>
          </p:cNvSpPr>
          <p:nvPr/>
        </p:nvSpPr>
        <p:spPr bwMode="auto">
          <a:xfrm>
            <a:off x="5810250" y="4967288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20" name="AutoShape 29"/>
          <p:cNvCxnSpPr>
            <a:cxnSpLocks noChangeShapeType="1"/>
            <a:stCxn id="4115" idx="4"/>
            <a:endCxn id="4119" idx="0"/>
          </p:cNvCxnSpPr>
          <p:nvPr/>
        </p:nvCxnSpPr>
        <p:spPr bwMode="auto">
          <a:xfrm>
            <a:off x="5848350" y="4649788"/>
            <a:ext cx="0" cy="317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21" name="Oval 30"/>
          <p:cNvSpPr>
            <a:spLocks noChangeArrowheads="1"/>
          </p:cNvSpPr>
          <p:nvPr/>
        </p:nvSpPr>
        <p:spPr bwMode="auto">
          <a:xfrm>
            <a:off x="6216650" y="456565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2" name="Oval 31"/>
          <p:cNvSpPr>
            <a:spLocks noChangeArrowheads="1"/>
          </p:cNvSpPr>
          <p:nvPr/>
        </p:nvSpPr>
        <p:spPr bwMode="auto">
          <a:xfrm>
            <a:off x="6502400" y="494665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23" name="AutoShape 32"/>
          <p:cNvCxnSpPr>
            <a:cxnSpLocks noChangeShapeType="1"/>
            <a:stCxn id="4121" idx="4"/>
            <a:endCxn id="4122" idx="0"/>
          </p:cNvCxnSpPr>
          <p:nvPr/>
        </p:nvCxnSpPr>
        <p:spPr bwMode="auto">
          <a:xfrm>
            <a:off x="6254750" y="4641850"/>
            <a:ext cx="28575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24" name="Oval 33"/>
          <p:cNvSpPr>
            <a:spLocks noChangeArrowheads="1"/>
          </p:cNvSpPr>
          <p:nvPr/>
        </p:nvSpPr>
        <p:spPr bwMode="auto">
          <a:xfrm>
            <a:off x="6216650" y="494665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25" name="AutoShape 34"/>
          <p:cNvCxnSpPr>
            <a:cxnSpLocks noChangeShapeType="1"/>
            <a:stCxn id="4121" idx="4"/>
            <a:endCxn id="4124" idx="0"/>
          </p:cNvCxnSpPr>
          <p:nvPr/>
        </p:nvCxnSpPr>
        <p:spPr bwMode="auto">
          <a:xfrm>
            <a:off x="6254750" y="464185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26" name="Oval 35"/>
          <p:cNvSpPr>
            <a:spLocks noChangeArrowheads="1"/>
          </p:cNvSpPr>
          <p:nvPr/>
        </p:nvSpPr>
        <p:spPr bwMode="auto">
          <a:xfrm>
            <a:off x="6502400" y="5340350"/>
            <a:ext cx="76200" cy="76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27" name="AutoShape 36"/>
          <p:cNvCxnSpPr>
            <a:cxnSpLocks noChangeShapeType="1"/>
            <a:stCxn id="4122" idx="4"/>
            <a:endCxn id="4126" idx="0"/>
          </p:cNvCxnSpPr>
          <p:nvPr/>
        </p:nvCxnSpPr>
        <p:spPr bwMode="auto">
          <a:xfrm>
            <a:off x="6540500" y="5022850"/>
            <a:ext cx="0" cy="317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28" name="AutoShape 37"/>
          <p:cNvCxnSpPr>
            <a:cxnSpLocks noChangeShapeType="1"/>
            <a:stCxn id="4114" idx="4"/>
            <a:endCxn id="4121" idx="1"/>
          </p:cNvCxnSpPr>
          <p:nvPr/>
        </p:nvCxnSpPr>
        <p:spPr bwMode="auto">
          <a:xfrm>
            <a:off x="5562600" y="4268788"/>
            <a:ext cx="665163" cy="307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820" y="2043973"/>
            <a:ext cx="1610656" cy="252416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171" y="2055314"/>
            <a:ext cx="992321" cy="224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Extract-Min.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Delete min; meld its children into root list; update min.</a:t>
            </a:r>
          </a:p>
          <a:p>
            <a:pPr lvl="1">
              <a:defRPr/>
            </a:pPr>
            <a:r>
              <a:rPr kumimoji="0" lang="en-US" smtClean="0"/>
              <a:t>Consolidate trees so that no two roots have same degree.</a:t>
            </a:r>
          </a:p>
          <a:p>
            <a:pPr lvl="1">
              <a:defRPr/>
            </a:pPr>
            <a:endParaRPr kumimoji="0" lang="en-US" smtClean="0"/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B14D2608-3BA0-4CB9-B368-77D8E8C2359B}" type="slidenum">
              <a:rPr lang="en-US" sz="800" smtClean="0"/>
              <a:pPr>
                <a:defRPr/>
              </a:pPr>
              <a:t>20</a:t>
            </a:fld>
            <a:endParaRPr lang="en-US" sz="1400" smtClean="0"/>
          </a:p>
        </p:txBody>
      </p:sp>
      <p:sp>
        <p:nvSpPr>
          <p:cNvPr id="53252" name="Oval 4"/>
          <p:cNvSpPr>
            <a:spLocks noChangeAspect="1" noChangeArrowheads="1"/>
          </p:cNvSpPr>
          <p:nvPr/>
        </p:nvSpPr>
        <p:spPr bwMode="auto">
          <a:xfrm>
            <a:off x="6019800" y="48847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53253" name="AutoShape 5"/>
          <p:cNvCxnSpPr>
            <a:cxnSpLocks noChangeShapeType="1"/>
            <a:stCxn id="53252" idx="0"/>
            <a:endCxn id="53259" idx="4"/>
          </p:cNvCxnSpPr>
          <p:nvPr/>
        </p:nvCxnSpPr>
        <p:spPr bwMode="auto">
          <a:xfrm flipV="1">
            <a:off x="6202363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3254" name="Oval 6"/>
          <p:cNvSpPr>
            <a:spLocks noChangeAspect="1" noChangeArrowheads="1"/>
          </p:cNvSpPr>
          <p:nvPr/>
        </p:nvSpPr>
        <p:spPr bwMode="auto">
          <a:xfrm>
            <a:off x="80930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53255" name="Oval 7"/>
          <p:cNvSpPr>
            <a:spLocks noChangeAspect="1" noChangeArrowheads="1"/>
          </p:cNvSpPr>
          <p:nvPr/>
        </p:nvSpPr>
        <p:spPr bwMode="auto">
          <a:xfrm>
            <a:off x="48164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53256" name="AutoShape 8"/>
          <p:cNvCxnSpPr>
            <a:cxnSpLocks noChangeShapeType="1"/>
            <a:stCxn id="53259" idx="2"/>
            <a:endCxn id="53255" idx="6"/>
          </p:cNvCxnSpPr>
          <p:nvPr/>
        </p:nvCxnSpPr>
        <p:spPr bwMode="auto">
          <a:xfrm flipH="1">
            <a:off x="5181600" y="4233863"/>
            <a:ext cx="83820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3257" name="Oval 9"/>
          <p:cNvSpPr>
            <a:spLocks noChangeAspect="1" noChangeArrowheads="1"/>
          </p:cNvSpPr>
          <p:nvPr/>
        </p:nvSpPr>
        <p:spPr bwMode="auto">
          <a:xfrm>
            <a:off x="35814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53258" name="AutoShape 10"/>
          <p:cNvCxnSpPr>
            <a:cxnSpLocks noChangeShapeType="1"/>
            <a:stCxn id="53255" idx="2"/>
            <a:endCxn id="53257" idx="6"/>
          </p:cNvCxnSpPr>
          <p:nvPr/>
        </p:nvCxnSpPr>
        <p:spPr bwMode="auto">
          <a:xfrm flipH="1">
            <a:off x="3946525" y="4233863"/>
            <a:ext cx="8699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3259" name="Oval 11"/>
          <p:cNvSpPr>
            <a:spLocks noChangeAspect="1" noChangeArrowheads="1"/>
          </p:cNvSpPr>
          <p:nvPr/>
        </p:nvSpPr>
        <p:spPr bwMode="auto">
          <a:xfrm>
            <a:off x="6019800" y="40465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53260" name="Oval 12"/>
          <p:cNvSpPr>
            <a:spLocks noChangeAspect="1" noChangeArrowheads="1"/>
          </p:cNvSpPr>
          <p:nvPr/>
        </p:nvSpPr>
        <p:spPr bwMode="auto">
          <a:xfrm>
            <a:off x="70866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53261" name="Oval 13"/>
          <p:cNvSpPr>
            <a:spLocks noChangeAspect="1" noChangeArrowheads="1"/>
          </p:cNvSpPr>
          <p:nvPr/>
        </p:nvSpPr>
        <p:spPr bwMode="auto">
          <a:xfrm>
            <a:off x="9144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53262" name="Oval 14"/>
          <p:cNvSpPr>
            <a:spLocks noChangeAspect="1" noChangeArrowheads="1"/>
          </p:cNvSpPr>
          <p:nvPr/>
        </p:nvSpPr>
        <p:spPr bwMode="auto">
          <a:xfrm>
            <a:off x="9144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53263" name="AutoShape 15"/>
          <p:cNvCxnSpPr>
            <a:cxnSpLocks noChangeShapeType="1"/>
            <a:stCxn id="53261" idx="0"/>
            <a:endCxn id="53262" idx="4"/>
          </p:cNvCxnSpPr>
          <p:nvPr/>
        </p:nvCxnSpPr>
        <p:spPr bwMode="auto">
          <a:xfrm flipV="1">
            <a:off x="10969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53264" name="AutoShape 16"/>
          <p:cNvCxnSpPr>
            <a:cxnSpLocks noChangeShapeType="1"/>
            <a:stCxn id="53271" idx="2"/>
            <a:endCxn id="53262" idx="6"/>
          </p:cNvCxnSpPr>
          <p:nvPr/>
        </p:nvCxnSpPr>
        <p:spPr bwMode="auto">
          <a:xfrm flipH="1">
            <a:off x="1279525" y="4233863"/>
            <a:ext cx="10064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3265" name="Oval 17"/>
          <p:cNvSpPr>
            <a:spLocks noChangeAspect="1" noChangeArrowheads="1"/>
          </p:cNvSpPr>
          <p:nvPr/>
        </p:nvSpPr>
        <p:spPr bwMode="auto">
          <a:xfrm>
            <a:off x="1684338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53266" name="Oval 18"/>
          <p:cNvSpPr>
            <a:spLocks noChangeAspect="1" noChangeArrowheads="1"/>
          </p:cNvSpPr>
          <p:nvPr/>
        </p:nvSpPr>
        <p:spPr bwMode="auto">
          <a:xfrm>
            <a:off x="1684338" y="4953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53267" name="AutoShape 19"/>
          <p:cNvCxnSpPr>
            <a:cxnSpLocks noChangeShapeType="1"/>
            <a:stCxn id="53265" idx="0"/>
            <a:endCxn id="53266" idx="4"/>
          </p:cNvCxnSpPr>
          <p:nvPr/>
        </p:nvCxnSpPr>
        <p:spPr bwMode="auto">
          <a:xfrm flipV="1">
            <a:off x="1866900" y="5326063"/>
            <a:ext cx="0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3268" name="Oval 20"/>
          <p:cNvSpPr>
            <a:spLocks noChangeAspect="1" noChangeArrowheads="1"/>
          </p:cNvSpPr>
          <p:nvPr/>
        </p:nvSpPr>
        <p:spPr bwMode="auto">
          <a:xfrm>
            <a:off x="22860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53269" name="AutoShape 21"/>
          <p:cNvCxnSpPr>
            <a:cxnSpLocks noChangeShapeType="1"/>
            <a:stCxn id="53268" idx="0"/>
            <a:endCxn id="53271" idx="4"/>
          </p:cNvCxnSpPr>
          <p:nvPr/>
        </p:nvCxnSpPr>
        <p:spPr bwMode="auto">
          <a:xfrm flipV="1">
            <a:off x="24685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53270" name="AutoShape 22"/>
          <p:cNvCxnSpPr>
            <a:cxnSpLocks noChangeShapeType="1"/>
            <a:stCxn id="53266" idx="7"/>
            <a:endCxn id="53271" idx="3"/>
          </p:cNvCxnSpPr>
          <p:nvPr/>
        </p:nvCxnSpPr>
        <p:spPr bwMode="auto">
          <a:xfrm flipV="1">
            <a:off x="1995488" y="4365625"/>
            <a:ext cx="344487" cy="641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3271" name="Oval 23"/>
          <p:cNvSpPr>
            <a:spLocks noChangeAspect="1" noChangeArrowheads="1"/>
          </p:cNvSpPr>
          <p:nvPr/>
        </p:nvSpPr>
        <p:spPr bwMode="auto">
          <a:xfrm>
            <a:off x="22860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53272" name="AutoShape 24"/>
          <p:cNvCxnSpPr>
            <a:cxnSpLocks noChangeShapeType="1"/>
            <a:stCxn id="53271" idx="6"/>
            <a:endCxn id="53257" idx="2"/>
          </p:cNvCxnSpPr>
          <p:nvPr/>
        </p:nvCxnSpPr>
        <p:spPr bwMode="auto">
          <a:xfrm>
            <a:off x="2651125" y="4233863"/>
            <a:ext cx="9302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53273" name="AutoShape 25"/>
          <p:cNvCxnSpPr>
            <a:cxnSpLocks noChangeShapeType="1"/>
            <a:stCxn id="53260" idx="6"/>
            <a:endCxn id="53254" idx="2"/>
          </p:cNvCxnSpPr>
          <p:nvPr/>
        </p:nvCxnSpPr>
        <p:spPr bwMode="auto">
          <a:xfrm>
            <a:off x="7451725" y="4233863"/>
            <a:ext cx="641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53274" name="AutoShape 26"/>
          <p:cNvCxnSpPr>
            <a:cxnSpLocks noChangeShapeType="1"/>
            <a:stCxn id="53259" idx="6"/>
            <a:endCxn id="53260" idx="2"/>
          </p:cNvCxnSpPr>
          <p:nvPr/>
        </p:nvCxnSpPr>
        <p:spPr bwMode="auto">
          <a:xfrm>
            <a:off x="6384925" y="4233863"/>
            <a:ext cx="7016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3275" name="Oval 27"/>
          <p:cNvSpPr>
            <a:spLocks noChangeAspect="1" noChangeArrowheads="1"/>
          </p:cNvSpPr>
          <p:nvPr/>
        </p:nvSpPr>
        <p:spPr bwMode="auto">
          <a:xfrm>
            <a:off x="80930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53276" name="AutoShape 28"/>
          <p:cNvCxnSpPr>
            <a:cxnSpLocks noChangeShapeType="1"/>
            <a:stCxn id="53275" idx="0"/>
            <a:endCxn id="53254" idx="4"/>
          </p:cNvCxnSpPr>
          <p:nvPr/>
        </p:nvCxnSpPr>
        <p:spPr bwMode="auto">
          <a:xfrm flipV="1">
            <a:off x="82756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grpSp>
        <p:nvGrpSpPr>
          <p:cNvPr id="22558" name="Group 29"/>
          <p:cNvGrpSpPr>
            <a:grpSpLocks/>
          </p:cNvGrpSpPr>
          <p:nvPr/>
        </p:nvGrpSpPr>
        <p:grpSpPr bwMode="auto">
          <a:xfrm>
            <a:off x="3810000" y="2590800"/>
            <a:ext cx="1360488" cy="242888"/>
            <a:chOff x="1776" y="2160"/>
            <a:chExt cx="1097" cy="196"/>
          </a:xfrm>
        </p:grpSpPr>
        <p:sp>
          <p:nvSpPr>
            <p:cNvPr id="2" name="Rectangle 30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0</a:t>
              </a:r>
            </a:p>
          </p:txBody>
        </p:sp>
        <p:sp>
          <p:nvSpPr>
            <p:cNvPr id="53279" name="Rectangle 31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1</a:t>
              </a:r>
            </a:p>
          </p:txBody>
        </p:sp>
        <p:sp>
          <p:nvSpPr>
            <p:cNvPr id="53280" name="Rectangle 32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2</a:t>
              </a:r>
            </a:p>
          </p:txBody>
        </p:sp>
        <p:sp>
          <p:nvSpPr>
            <p:cNvPr id="53281" name="Rectangle 33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3</a:t>
              </a:r>
            </a:p>
          </p:txBody>
        </p:sp>
      </p:grpSp>
      <p:grpSp>
        <p:nvGrpSpPr>
          <p:cNvPr id="22559" name="Group 34"/>
          <p:cNvGrpSpPr>
            <a:grpSpLocks/>
          </p:cNvGrpSpPr>
          <p:nvPr/>
        </p:nvGrpSpPr>
        <p:grpSpPr bwMode="auto">
          <a:xfrm>
            <a:off x="3810000" y="2827338"/>
            <a:ext cx="1360488" cy="242887"/>
            <a:chOff x="1776" y="2160"/>
            <a:chExt cx="1097" cy="196"/>
          </a:xfrm>
        </p:grpSpPr>
        <p:sp>
          <p:nvSpPr>
            <p:cNvPr id="53283" name="Rectangle 35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53284" name="Rectangle 36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53285" name="Rectangle 37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53286" name="Rectangle 38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</p:grpSp>
      <p:sp>
        <p:nvSpPr>
          <p:cNvPr id="53287" name="Oval 39"/>
          <p:cNvSpPr>
            <a:spLocks noChangeAspect="1" noChangeArrowheads="1"/>
          </p:cNvSpPr>
          <p:nvPr/>
        </p:nvSpPr>
        <p:spPr bwMode="auto">
          <a:xfrm>
            <a:off x="46228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53288" name="Oval 40"/>
          <p:cNvSpPr>
            <a:spLocks noChangeAspect="1" noChangeArrowheads="1"/>
          </p:cNvSpPr>
          <p:nvPr/>
        </p:nvSpPr>
        <p:spPr bwMode="auto">
          <a:xfrm>
            <a:off x="42799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53289" name="Oval 41"/>
          <p:cNvSpPr>
            <a:spLocks noChangeAspect="1" noChangeArrowheads="1"/>
          </p:cNvSpPr>
          <p:nvPr/>
        </p:nvSpPr>
        <p:spPr bwMode="auto">
          <a:xfrm>
            <a:off x="3944938" y="2913063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53291" name="Oval 43"/>
          <p:cNvSpPr>
            <a:spLocks noChangeAspect="1" noChangeArrowheads="1"/>
          </p:cNvSpPr>
          <p:nvPr/>
        </p:nvSpPr>
        <p:spPr bwMode="auto">
          <a:xfrm>
            <a:off x="4960938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cxnSp>
        <p:nvCxnSpPr>
          <p:cNvPr id="23588" name="AutoShape 44"/>
          <p:cNvCxnSpPr>
            <a:cxnSpLocks noChangeShapeType="1"/>
          </p:cNvCxnSpPr>
          <p:nvPr/>
        </p:nvCxnSpPr>
        <p:spPr bwMode="auto">
          <a:xfrm rot="5400000">
            <a:off x="2178844" y="1908969"/>
            <a:ext cx="1055688" cy="3219450"/>
          </a:xfrm>
          <a:prstGeom prst="bentConnector3">
            <a:avLst>
              <a:gd name="adj1" fmla="val 4676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3589" name="AutoShape 45"/>
          <p:cNvCxnSpPr>
            <a:cxnSpLocks noChangeShapeType="1"/>
          </p:cNvCxnSpPr>
          <p:nvPr/>
        </p:nvCxnSpPr>
        <p:spPr bwMode="auto">
          <a:xfrm rot="5400000">
            <a:off x="3036094" y="2423319"/>
            <a:ext cx="1055688" cy="2190750"/>
          </a:xfrm>
          <a:prstGeom prst="bentConnector3">
            <a:avLst>
              <a:gd name="adj1" fmla="val 6736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3590" name="AutoShape 46"/>
          <p:cNvCxnSpPr>
            <a:cxnSpLocks noChangeShapeType="1"/>
          </p:cNvCxnSpPr>
          <p:nvPr/>
        </p:nvCxnSpPr>
        <p:spPr bwMode="auto">
          <a:xfrm rot="5400000">
            <a:off x="3343275" y="3408363"/>
            <a:ext cx="1058863" cy="217487"/>
          </a:xfrm>
          <a:prstGeom prst="bentConnector3">
            <a:avLst>
              <a:gd name="adj1" fmla="val 2788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3591" name="Rectangle 47"/>
          <p:cNvSpPr>
            <a:spLocks noChangeArrowheads="1"/>
          </p:cNvSpPr>
          <p:nvPr/>
        </p:nvSpPr>
        <p:spPr bwMode="auto">
          <a:xfrm>
            <a:off x="174625" y="3435350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23592" name="Line 48"/>
          <p:cNvSpPr>
            <a:spLocks noChangeShapeType="1"/>
          </p:cNvSpPr>
          <p:nvPr/>
        </p:nvSpPr>
        <p:spPr bwMode="auto">
          <a:xfrm>
            <a:off x="576263" y="3717925"/>
            <a:ext cx="327025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53297" name="Oval 49"/>
          <p:cNvSpPr>
            <a:spLocks noChangeAspect="1" noChangeArrowheads="1"/>
          </p:cNvSpPr>
          <p:nvPr/>
        </p:nvSpPr>
        <p:spPr bwMode="auto">
          <a:xfrm>
            <a:off x="4098925" y="4886325"/>
            <a:ext cx="365125" cy="3730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current</a:t>
            </a:r>
          </a:p>
        </p:txBody>
      </p:sp>
      <p:sp>
        <p:nvSpPr>
          <p:cNvPr id="23594" name="Line 50"/>
          <p:cNvSpPr>
            <a:spLocks noChangeShapeType="1"/>
          </p:cNvSpPr>
          <p:nvPr/>
        </p:nvSpPr>
        <p:spPr bwMode="auto">
          <a:xfrm flipV="1">
            <a:off x="4376738" y="4414838"/>
            <a:ext cx="409575" cy="471487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23595" name="Rectangle 52"/>
          <p:cNvSpPr>
            <a:spLocks noChangeArrowheads="1"/>
          </p:cNvSpPr>
          <p:nvPr/>
        </p:nvSpPr>
        <p:spPr bwMode="auto">
          <a:xfrm>
            <a:off x="4208463" y="2255838"/>
            <a:ext cx="661987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degree</a:t>
            </a:r>
          </a:p>
        </p:txBody>
      </p:sp>
      <p:sp>
        <p:nvSpPr>
          <p:cNvPr id="53301" name="Rectangle 53"/>
          <p:cNvSpPr>
            <a:spLocks noChangeArrowheads="1"/>
          </p:cNvSpPr>
          <p:nvPr/>
        </p:nvSpPr>
        <p:spPr bwMode="auto">
          <a:xfrm>
            <a:off x="6484938" y="6118225"/>
            <a:ext cx="1628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i="1">
                <a:solidFill>
                  <a:schemeClr val="accent1"/>
                </a:solidFill>
              </a:rPr>
              <a:t>link 23 into 17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0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Extract-Min.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Delete min; meld its children into root list; update min.</a:t>
            </a:r>
          </a:p>
          <a:p>
            <a:pPr lvl="1">
              <a:defRPr/>
            </a:pPr>
            <a:r>
              <a:rPr kumimoji="0" lang="en-US" smtClean="0"/>
              <a:t>Consolidate trees so that no two roots have same degree.</a:t>
            </a:r>
          </a:p>
          <a:p>
            <a:pPr lvl="1">
              <a:defRPr/>
            </a:pPr>
            <a:endParaRPr kumimoji="0" lang="en-US" smtClean="0"/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5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A0B9367B-A912-45C8-B672-FED407A5CD9E}" type="slidenum">
              <a:rPr lang="en-US" sz="800" smtClean="0"/>
              <a:pPr>
                <a:defRPr/>
              </a:pPr>
              <a:t>21</a:t>
            </a:fld>
            <a:endParaRPr lang="en-US" sz="1400" smtClean="0"/>
          </a:p>
        </p:txBody>
      </p:sp>
      <p:sp>
        <p:nvSpPr>
          <p:cNvPr id="55300" name="Oval 4"/>
          <p:cNvSpPr>
            <a:spLocks noChangeAspect="1" noChangeArrowheads="1"/>
          </p:cNvSpPr>
          <p:nvPr/>
        </p:nvSpPr>
        <p:spPr bwMode="auto">
          <a:xfrm>
            <a:off x="6019800" y="48847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55301" name="AutoShape 5"/>
          <p:cNvCxnSpPr>
            <a:cxnSpLocks noChangeShapeType="1"/>
            <a:stCxn id="55300" idx="0"/>
            <a:endCxn id="55307" idx="4"/>
          </p:cNvCxnSpPr>
          <p:nvPr/>
        </p:nvCxnSpPr>
        <p:spPr bwMode="auto">
          <a:xfrm flipV="1">
            <a:off x="6202363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5302" name="Oval 6"/>
          <p:cNvSpPr>
            <a:spLocks noChangeAspect="1" noChangeArrowheads="1"/>
          </p:cNvSpPr>
          <p:nvPr/>
        </p:nvSpPr>
        <p:spPr bwMode="auto">
          <a:xfrm>
            <a:off x="80930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55303" name="Oval 7"/>
          <p:cNvSpPr>
            <a:spLocks noChangeAspect="1" noChangeArrowheads="1"/>
          </p:cNvSpPr>
          <p:nvPr/>
        </p:nvSpPr>
        <p:spPr bwMode="auto">
          <a:xfrm>
            <a:off x="48164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55304" name="AutoShape 8"/>
          <p:cNvCxnSpPr>
            <a:cxnSpLocks noChangeShapeType="1"/>
            <a:stCxn id="55307" idx="2"/>
            <a:endCxn id="55303" idx="6"/>
          </p:cNvCxnSpPr>
          <p:nvPr/>
        </p:nvCxnSpPr>
        <p:spPr bwMode="auto">
          <a:xfrm flipH="1">
            <a:off x="5181600" y="4233863"/>
            <a:ext cx="83820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5305" name="Oval 9"/>
          <p:cNvSpPr>
            <a:spLocks noChangeAspect="1" noChangeArrowheads="1"/>
          </p:cNvSpPr>
          <p:nvPr/>
        </p:nvSpPr>
        <p:spPr bwMode="auto">
          <a:xfrm>
            <a:off x="48164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55306" name="AutoShape 10"/>
          <p:cNvCxnSpPr>
            <a:cxnSpLocks noChangeShapeType="1"/>
            <a:stCxn id="55303" idx="4"/>
            <a:endCxn id="55305" idx="0"/>
          </p:cNvCxnSpPr>
          <p:nvPr/>
        </p:nvCxnSpPr>
        <p:spPr bwMode="auto">
          <a:xfrm>
            <a:off x="49990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5307" name="Oval 11"/>
          <p:cNvSpPr>
            <a:spLocks noChangeAspect="1" noChangeArrowheads="1"/>
          </p:cNvSpPr>
          <p:nvPr/>
        </p:nvSpPr>
        <p:spPr bwMode="auto">
          <a:xfrm>
            <a:off x="6019800" y="40465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55308" name="Oval 12"/>
          <p:cNvSpPr>
            <a:spLocks noChangeAspect="1" noChangeArrowheads="1"/>
          </p:cNvSpPr>
          <p:nvPr/>
        </p:nvSpPr>
        <p:spPr bwMode="auto">
          <a:xfrm>
            <a:off x="70866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55309" name="Oval 13"/>
          <p:cNvSpPr>
            <a:spLocks noChangeAspect="1" noChangeArrowheads="1"/>
          </p:cNvSpPr>
          <p:nvPr/>
        </p:nvSpPr>
        <p:spPr bwMode="auto">
          <a:xfrm>
            <a:off x="9144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55310" name="Oval 14"/>
          <p:cNvSpPr>
            <a:spLocks noChangeAspect="1" noChangeArrowheads="1"/>
          </p:cNvSpPr>
          <p:nvPr/>
        </p:nvSpPr>
        <p:spPr bwMode="auto">
          <a:xfrm>
            <a:off x="9144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55311" name="AutoShape 15"/>
          <p:cNvCxnSpPr>
            <a:cxnSpLocks noChangeShapeType="1"/>
            <a:stCxn id="55309" idx="0"/>
            <a:endCxn id="55310" idx="4"/>
          </p:cNvCxnSpPr>
          <p:nvPr/>
        </p:nvCxnSpPr>
        <p:spPr bwMode="auto">
          <a:xfrm flipV="1">
            <a:off x="10969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55312" name="AutoShape 16"/>
          <p:cNvCxnSpPr>
            <a:cxnSpLocks noChangeShapeType="1"/>
            <a:stCxn id="55319" idx="2"/>
            <a:endCxn id="55310" idx="6"/>
          </p:cNvCxnSpPr>
          <p:nvPr/>
        </p:nvCxnSpPr>
        <p:spPr bwMode="auto">
          <a:xfrm flipH="1">
            <a:off x="1279525" y="4233863"/>
            <a:ext cx="10064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5313" name="Oval 17"/>
          <p:cNvSpPr>
            <a:spLocks noChangeAspect="1" noChangeArrowheads="1"/>
          </p:cNvSpPr>
          <p:nvPr/>
        </p:nvSpPr>
        <p:spPr bwMode="auto">
          <a:xfrm>
            <a:off x="1684338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55314" name="Oval 18"/>
          <p:cNvSpPr>
            <a:spLocks noChangeAspect="1" noChangeArrowheads="1"/>
          </p:cNvSpPr>
          <p:nvPr/>
        </p:nvSpPr>
        <p:spPr bwMode="auto">
          <a:xfrm>
            <a:off x="1684338" y="4953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55315" name="AutoShape 19"/>
          <p:cNvCxnSpPr>
            <a:cxnSpLocks noChangeShapeType="1"/>
            <a:stCxn id="55313" idx="0"/>
            <a:endCxn id="55314" idx="4"/>
          </p:cNvCxnSpPr>
          <p:nvPr/>
        </p:nvCxnSpPr>
        <p:spPr bwMode="auto">
          <a:xfrm flipV="1">
            <a:off x="1866900" y="5326063"/>
            <a:ext cx="0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5316" name="Oval 20"/>
          <p:cNvSpPr>
            <a:spLocks noChangeAspect="1" noChangeArrowheads="1"/>
          </p:cNvSpPr>
          <p:nvPr/>
        </p:nvSpPr>
        <p:spPr bwMode="auto">
          <a:xfrm>
            <a:off x="22860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55317" name="AutoShape 21"/>
          <p:cNvCxnSpPr>
            <a:cxnSpLocks noChangeShapeType="1"/>
            <a:stCxn id="55316" idx="0"/>
            <a:endCxn id="55319" idx="4"/>
          </p:cNvCxnSpPr>
          <p:nvPr/>
        </p:nvCxnSpPr>
        <p:spPr bwMode="auto">
          <a:xfrm flipV="1">
            <a:off x="24685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55318" name="AutoShape 22"/>
          <p:cNvCxnSpPr>
            <a:cxnSpLocks noChangeShapeType="1"/>
            <a:stCxn id="55314" idx="7"/>
            <a:endCxn id="55319" idx="3"/>
          </p:cNvCxnSpPr>
          <p:nvPr/>
        </p:nvCxnSpPr>
        <p:spPr bwMode="auto">
          <a:xfrm flipV="1">
            <a:off x="1995488" y="4365625"/>
            <a:ext cx="344487" cy="641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5319" name="Oval 23"/>
          <p:cNvSpPr>
            <a:spLocks noChangeAspect="1" noChangeArrowheads="1"/>
          </p:cNvSpPr>
          <p:nvPr/>
        </p:nvSpPr>
        <p:spPr bwMode="auto">
          <a:xfrm>
            <a:off x="22860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55320" name="AutoShape 24"/>
          <p:cNvCxnSpPr>
            <a:cxnSpLocks noChangeShapeType="1"/>
            <a:stCxn id="55319" idx="6"/>
            <a:endCxn id="55303" idx="2"/>
          </p:cNvCxnSpPr>
          <p:nvPr/>
        </p:nvCxnSpPr>
        <p:spPr bwMode="auto">
          <a:xfrm>
            <a:off x="2651125" y="4233863"/>
            <a:ext cx="2165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55321" name="AutoShape 25"/>
          <p:cNvCxnSpPr>
            <a:cxnSpLocks noChangeShapeType="1"/>
            <a:stCxn id="55308" idx="6"/>
            <a:endCxn id="55302" idx="2"/>
          </p:cNvCxnSpPr>
          <p:nvPr/>
        </p:nvCxnSpPr>
        <p:spPr bwMode="auto">
          <a:xfrm>
            <a:off x="7451725" y="4233863"/>
            <a:ext cx="641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55322" name="AutoShape 26"/>
          <p:cNvCxnSpPr>
            <a:cxnSpLocks noChangeShapeType="1"/>
            <a:stCxn id="55307" idx="6"/>
            <a:endCxn id="55308" idx="2"/>
          </p:cNvCxnSpPr>
          <p:nvPr/>
        </p:nvCxnSpPr>
        <p:spPr bwMode="auto">
          <a:xfrm>
            <a:off x="6384925" y="4233863"/>
            <a:ext cx="7016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5323" name="Oval 27"/>
          <p:cNvSpPr>
            <a:spLocks noChangeAspect="1" noChangeArrowheads="1"/>
          </p:cNvSpPr>
          <p:nvPr/>
        </p:nvSpPr>
        <p:spPr bwMode="auto">
          <a:xfrm>
            <a:off x="80930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55324" name="AutoShape 28"/>
          <p:cNvCxnSpPr>
            <a:cxnSpLocks noChangeShapeType="1"/>
            <a:stCxn id="55323" idx="0"/>
            <a:endCxn id="55302" idx="4"/>
          </p:cNvCxnSpPr>
          <p:nvPr/>
        </p:nvCxnSpPr>
        <p:spPr bwMode="auto">
          <a:xfrm flipV="1">
            <a:off x="82756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grpSp>
        <p:nvGrpSpPr>
          <p:cNvPr id="23582" name="Group 29"/>
          <p:cNvGrpSpPr>
            <a:grpSpLocks/>
          </p:cNvGrpSpPr>
          <p:nvPr/>
        </p:nvGrpSpPr>
        <p:grpSpPr bwMode="auto">
          <a:xfrm>
            <a:off x="3810000" y="2590800"/>
            <a:ext cx="1360488" cy="242888"/>
            <a:chOff x="1776" y="2160"/>
            <a:chExt cx="1097" cy="196"/>
          </a:xfrm>
        </p:grpSpPr>
        <p:sp>
          <p:nvSpPr>
            <p:cNvPr id="2" name="Rectangle 30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0</a:t>
              </a:r>
            </a:p>
          </p:txBody>
        </p:sp>
        <p:sp>
          <p:nvSpPr>
            <p:cNvPr id="55327" name="Rectangle 31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1</a:t>
              </a:r>
            </a:p>
          </p:txBody>
        </p:sp>
        <p:sp>
          <p:nvSpPr>
            <p:cNvPr id="55328" name="Rectangle 32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2</a:t>
              </a:r>
            </a:p>
          </p:txBody>
        </p:sp>
        <p:sp>
          <p:nvSpPr>
            <p:cNvPr id="55329" name="Rectangle 33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3</a:t>
              </a:r>
            </a:p>
          </p:txBody>
        </p:sp>
      </p:grpSp>
      <p:grpSp>
        <p:nvGrpSpPr>
          <p:cNvPr id="23583" name="Group 34"/>
          <p:cNvGrpSpPr>
            <a:grpSpLocks/>
          </p:cNvGrpSpPr>
          <p:nvPr/>
        </p:nvGrpSpPr>
        <p:grpSpPr bwMode="auto">
          <a:xfrm>
            <a:off x="3810000" y="2827338"/>
            <a:ext cx="1360488" cy="242887"/>
            <a:chOff x="1776" y="2160"/>
            <a:chExt cx="1097" cy="196"/>
          </a:xfrm>
        </p:grpSpPr>
        <p:sp>
          <p:nvSpPr>
            <p:cNvPr id="55331" name="Rectangle 35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55332" name="Rectangle 36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55333" name="Rectangle 37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55334" name="Rectangle 38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</p:grpSp>
      <p:sp>
        <p:nvSpPr>
          <p:cNvPr id="55335" name="Oval 39"/>
          <p:cNvSpPr>
            <a:spLocks noChangeAspect="1" noChangeArrowheads="1"/>
          </p:cNvSpPr>
          <p:nvPr/>
        </p:nvSpPr>
        <p:spPr bwMode="auto">
          <a:xfrm>
            <a:off x="46228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55336" name="Oval 40"/>
          <p:cNvSpPr>
            <a:spLocks noChangeAspect="1" noChangeArrowheads="1"/>
          </p:cNvSpPr>
          <p:nvPr/>
        </p:nvSpPr>
        <p:spPr bwMode="auto">
          <a:xfrm>
            <a:off x="42799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55337" name="Oval 41"/>
          <p:cNvSpPr>
            <a:spLocks noChangeAspect="1" noChangeArrowheads="1"/>
          </p:cNvSpPr>
          <p:nvPr/>
        </p:nvSpPr>
        <p:spPr bwMode="auto">
          <a:xfrm>
            <a:off x="3944938" y="2913063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55338" name="Oval 42"/>
          <p:cNvSpPr>
            <a:spLocks noChangeAspect="1" noChangeArrowheads="1"/>
          </p:cNvSpPr>
          <p:nvPr/>
        </p:nvSpPr>
        <p:spPr bwMode="auto">
          <a:xfrm>
            <a:off x="4960938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cxnSp>
        <p:nvCxnSpPr>
          <p:cNvPr id="24612" name="AutoShape 43"/>
          <p:cNvCxnSpPr>
            <a:cxnSpLocks noChangeShapeType="1"/>
          </p:cNvCxnSpPr>
          <p:nvPr/>
        </p:nvCxnSpPr>
        <p:spPr bwMode="auto">
          <a:xfrm rot="5400000">
            <a:off x="2178844" y="1908969"/>
            <a:ext cx="1055688" cy="3219450"/>
          </a:xfrm>
          <a:prstGeom prst="bentConnector3">
            <a:avLst>
              <a:gd name="adj1" fmla="val 4676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4613" name="AutoShape 44"/>
          <p:cNvCxnSpPr>
            <a:cxnSpLocks noChangeShapeType="1"/>
          </p:cNvCxnSpPr>
          <p:nvPr/>
        </p:nvCxnSpPr>
        <p:spPr bwMode="auto">
          <a:xfrm rot="5400000">
            <a:off x="3036094" y="2423319"/>
            <a:ext cx="1055688" cy="2190750"/>
          </a:xfrm>
          <a:prstGeom prst="bentConnector3">
            <a:avLst>
              <a:gd name="adj1" fmla="val 6736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4614" name="Rectangle 45"/>
          <p:cNvSpPr>
            <a:spLocks noChangeArrowheads="1"/>
          </p:cNvSpPr>
          <p:nvPr/>
        </p:nvSpPr>
        <p:spPr bwMode="auto">
          <a:xfrm>
            <a:off x="174625" y="3435350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24615" name="Line 46"/>
          <p:cNvSpPr>
            <a:spLocks noChangeShapeType="1"/>
          </p:cNvSpPr>
          <p:nvPr/>
        </p:nvSpPr>
        <p:spPr bwMode="auto">
          <a:xfrm>
            <a:off x="576263" y="3717925"/>
            <a:ext cx="327025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55343" name="Oval 47"/>
          <p:cNvSpPr>
            <a:spLocks noChangeAspect="1" noChangeArrowheads="1"/>
          </p:cNvSpPr>
          <p:nvPr/>
        </p:nvSpPr>
        <p:spPr bwMode="auto">
          <a:xfrm>
            <a:off x="4098925" y="4886325"/>
            <a:ext cx="365125" cy="3730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current</a:t>
            </a:r>
          </a:p>
        </p:txBody>
      </p:sp>
      <p:sp>
        <p:nvSpPr>
          <p:cNvPr id="24617" name="Line 48"/>
          <p:cNvSpPr>
            <a:spLocks noChangeShapeType="1"/>
          </p:cNvSpPr>
          <p:nvPr/>
        </p:nvSpPr>
        <p:spPr bwMode="auto">
          <a:xfrm flipV="1">
            <a:off x="4376738" y="4414838"/>
            <a:ext cx="409575" cy="471487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24618" name="Rectangle 51"/>
          <p:cNvSpPr>
            <a:spLocks noChangeArrowheads="1"/>
          </p:cNvSpPr>
          <p:nvPr/>
        </p:nvSpPr>
        <p:spPr bwMode="auto">
          <a:xfrm>
            <a:off x="4208463" y="2255838"/>
            <a:ext cx="661987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degree</a:t>
            </a:r>
          </a:p>
        </p:txBody>
      </p:sp>
      <p:sp>
        <p:nvSpPr>
          <p:cNvPr id="55348" name="Rectangle 52"/>
          <p:cNvSpPr>
            <a:spLocks noChangeArrowheads="1"/>
          </p:cNvSpPr>
          <p:nvPr/>
        </p:nvSpPr>
        <p:spPr bwMode="auto">
          <a:xfrm>
            <a:off x="6484938" y="6118225"/>
            <a:ext cx="1500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i="1">
                <a:solidFill>
                  <a:schemeClr val="accent1"/>
                </a:solidFill>
              </a:rPr>
              <a:t>link 17 into 7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4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Extract-Min.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Delete min; meld its children into root list; update min.</a:t>
            </a:r>
          </a:p>
          <a:p>
            <a:pPr lvl="1">
              <a:defRPr/>
            </a:pPr>
            <a:r>
              <a:rPr kumimoji="0" lang="en-US" smtClean="0"/>
              <a:t>Consolidate trees so that no two roots have same degree.</a:t>
            </a:r>
          </a:p>
          <a:p>
            <a:pPr lvl="1">
              <a:defRPr/>
            </a:pPr>
            <a:endParaRPr kumimoji="0" lang="en-US" smtClean="0"/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5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C47BA9B5-DD86-4D0E-AD07-B97A09BFE3E2}" type="slidenum">
              <a:rPr lang="en-US" sz="800" smtClean="0"/>
              <a:pPr>
                <a:defRPr/>
              </a:pPr>
              <a:t>22</a:t>
            </a:fld>
            <a:endParaRPr lang="en-US" sz="1400" smtClean="0"/>
          </a:p>
        </p:txBody>
      </p:sp>
      <p:sp>
        <p:nvSpPr>
          <p:cNvPr id="57348" name="Oval 4"/>
          <p:cNvSpPr>
            <a:spLocks noChangeAspect="1" noChangeArrowheads="1"/>
          </p:cNvSpPr>
          <p:nvPr/>
        </p:nvSpPr>
        <p:spPr bwMode="auto">
          <a:xfrm>
            <a:off x="6019800" y="48847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57349" name="AutoShape 5"/>
          <p:cNvCxnSpPr>
            <a:cxnSpLocks noChangeShapeType="1"/>
            <a:stCxn id="57348" idx="0"/>
            <a:endCxn id="57355" idx="4"/>
          </p:cNvCxnSpPr>
          <p:nvPr/>
        </p:nvCxnSpPr>
        <p:spPr bwMode="auto">
          <a:xfrm flipV="1">
            <a:off x="6202363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7350" name="Oval 6"/>
          <p:cNvSpPr>
            <a:spLocks noChangeAspect="1" noChangeArrowheads="1"/>
          </p:cNvSpPr>
          <p:nvPr/>
        </p:nvSpPr>
        <p:spPr bwMode="auto">
          <a:xfrm>
            <a:off x="80930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57351" name="Oval 7"/>
          <p:cNvSpPr>
            <a:spLocks noChangeAspect="1" noChangeArrowheads="1"/>
          </p:cNvSpPr>
          <p:nvPr/>
        </p:nvSpPr>
        <p:spPr bwMode="auto">
          <a:xfrm>
            <a:off x="48164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57352" name="AutoShape 8"/>
          <p:cNvCxnSpPr>
            <a:cxnSpLocks noChangeShapeType="1"/>
            <a:stCxn id="57355" idx="2"/>
            <a:endCxn id="57351" idx="6"/>
          </p:cNvCxnSpPr>
          <p:nvPr/>
        </p:nvCxnSpPr>
        <p:spPr bwMode="auto">
          <a:xfrm flipH="1">
            <a:off x="5181600" y="4233863"/>
            <a:ext cx="83820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7353" name="Oval 9"/>
          <p:cNvSpPr>
            <a:spLocks noChangeAspect="1" noChangeArrowheads="1"/>
          </p:cNvSpPr>
          <p:nvPr/>
        </p:nvSpPr>
        <p:spPr bwMode="auto">
          <a:xfrm>
            <a:off x="48164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57354" name="AutoShape 10"/>
          <p:cNvCxnSpPr>
            <a:cxnSpLocks noChangeShapeType="1"/>
            <a:stCxn id="57351" idx="4"/>
            <a:endCxn id="57353" idx="0"/>
          </p:cNvCxnSpPr>
          <p:nvPr/>
        </p:nvCxnSpPr>
        <p:spPr bwMode="auto">
          <a:xfrm>
            <a:off x="49990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7355" name="Oval 11"/>
          <p:cNvSpPr>
            <a:spLocks noChangeAspect="1" noChangeArrowheads="1"/>
          </p:cNvSpPr>
          <p:nvPr/>
        </p:nvSpPr>
        <p:spPr bwMode="auto">
          <a:xfrm>
            <a:off x="6019800" y="40465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57356" name="Oval 12"/>
          <p:cNvSpPr>
            <a:spLocks noChangeAspect="1" noChangeArrowheads="1"/>
          </p:cNvSpPr>
          <p:nvPr/>
        </p:nvSpPr>
        <p:spPr bwMode="auto">
          <a:xfrm>
            <a:off x="70866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57357" name="Oval 13"/>
          <p:cNvSpPr>
            <a:spLocks noChangeAspect="1" noChangeArrowheads="1"/>
          </p:cNvSpPr>
          <p:nvPr/>
        </p:nvSpPr>
        <p:spPr bwMode="auto">
          <a:xfrm>
            <a:off x="4114800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57358" name="AutoShape 14"/>
          <p:cNvCxnSpPr>
            <a:cxnSpLocks noChangeShapeType="1"/>
            <a:stCxn id="57385" idx="0"/>
            <a:endCxn id="57357" idx="4"/>
          </p:cNvCxnSpPr>
          <p:nvPr/>
        </p:nvCxnSpPr>
        <p:spPr bwMode="auto">
          <a:xfrm flipV="1">
            <a:off x="4297363" y="5257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7359" name="Oval 15"/>
          <p:cNvSpPr>
            <a:spLocks noChangeAspect="1" noChangeArrowheads="1"/>
          </p:cNvSpPr>
          <p:nvPr/>
        </p:nvSpPr>
        <p:spPr bwMode="auto">
          <a:xfrm>
            <a:off x="1684338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57360" name="Oval 16"/>
          <p:cNvSpPr>
            <a:spLocks noChangeAspect="1" noChangeArrowheads="1"/>
          </p:cNvSpPr>
          <p:nvPr/>
        </p:nvSpPr>
        <p:spPr bwMode="auto">
          <a:xfrm>
            <a:off x="1684338" y="4953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57361" name="AutoShape 17"/>
          <p:cNvCxnSpPr>
            <a:cxnSpLocks noChangeShapeType="1"/>
            <a:stCxn id="57359" idx="0"/>
            <a:endCxn id="57360" idx="4"/>
          </p:cNvCxnSpPr>
          <p:nvPr/>
        </p:nvCxnSpPr>
        <p:spPr bwMode="auto">
          <a:xfrm flipV="1">
            <a:off x="1866900" y="5326063"/>
            <a:ext cx="0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7362" name="Oval 18"/>
          <p:cNvSpPr>
            <a:spLocks noChangeAspect="1" noChangeArrowheads="1"/>
          </p:cNvSpPr>
          <p:nvPr/>
        </p:nvSpPr>
        <p:spPr bwMode="auto">
          <a:xfrm>
            <a:off x="2286000" y="4953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57363" name="AutoShape 19"/>
          <p:cNvCxnSpPr>
            <a:cxnSpLocks noChangeShapeType="1"/>
            <a:stCxn id="57362" idx="0"/>
            <a:endCxn id="57365" idx="4"/>
          </p:cNvCxnSpPr>
          <p:nvPr/>
        </p:nvCxnSpPr>
        <p:spPr bwMode="auto">
          <a:xfrm flipV="1">
            <a:off x="2468563" y="44196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57364" name="AutoShape 20"/>
          <p:cNvCxnSpPr>
            <a:cxnSpLocks noChangeShapeType="1"/>
            <a:stCxn id="57360" idx="7"/>
            <a:endCxn id="57365" idx="3"/>
          </p:cNvCxnSpPr>
          <p:nvPr/>
        </p:nvCxnSpPr>
        <p:spPr bwMode="auto">
          <a:xfrm flipV="1">
            <a:off x="1995488" y="4365625"/>
            <a:ext cx="344487" cy="641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7365" name="Oval 21"/>
          <p:cNvSpPr>
            <a:spLocks noChangeAspect="1" noChangeArrowheads="1"/>
          </p:cNvSpPr>
          <p:nvPr/>
        </p:nvSpPr>
        <p:spPr bwMode="auto">
          <a:xfrm>
            <a:off x="22860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57366" name="AutoShape 22"/>
          <p:cNvCxnSpPr>
            <a:cxnSpLocks noChangeShapeType="1"/>
            <a:stCxn id="57365" idx="6"/>
            <a:endCxn id="57351" idx="2"/>
          </p:cNvCxnSpPr>
          <p:nvPr/>
        </p:nvCxnSpPr>
        <p:spPr bwMode="auto">
          <a:xfrm>
            <a:off x="2651125" y="4233863"/>
            <a:ext cx="2165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57367" name="AutoShape 23"/>
          <p:cNvCxnSpPr>
            <a:cxnSpLocks noChangeShapeType="1"/>
            <a:stCxn id="57356" idx="6"/>
            <a:endCxn id="57350" idx="2"/>
          </p:cNvCxnSpPr>
          <p:nvPr/>
        </p:nvCxnSpPr>
        <p:spPr bwMode="auto">
          <a:xfrm>
            <a:off x="7451725" y="4233863"/>
            <a:ext cx="641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57368" name="AutoShape 24"/>
          <p:cNvCxnSpPr>
            <a:cxnSpLocks noChangeShapeType="1"/>
            <a:stCxn id="57355" idx="6"/>
            <a:endCxn id="57356" idx="2"/>
          </p:cNvCxnSpPr>
          <p:nvPr/>
        </p:nvCxnSpPr>
        <p:spPr bwMode="auto">
          <a:xfrm>
            <a:off x="6384925" y="4233863"/>
            <a:ext cx="7016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7369" name="Oval 25"/>
          <p:cNvSpPr>
            <a:spLocks noChangeAspect="1" noChangeArrowheads="1"/>
          </p:cNvSpPr>
          <p:nvPr/>
        </p:nvSpPr>
        <p:spPr bwMode="auto">
          <a:xfrm>
            <a:off x="80930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57370" name="AutoShape 26"/>
          <p:cNvCxnSpPr>
            <a:cxnSpLocks noChangeShapeType="1"/>
            <a:stCxn id="57369" idx="0"/>
            <a:endCxn id="57350" idx="4"/>
          </p:cNvCxnSpPr>
          <p:nvPr/>
        </p:nvCxnSpPr>
        <p:spPr bwMode="auto">
          <a:xfrm flipV="1">
            <a:off x="82756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grpSp>
        <p:nvGrpSpPr>
          <p:cNvPr id="24604" name="Group 27"/>
          <p:cNvGrpSpPr>
            <a:grpSpLocks/>
          </p:cNvGrpSpPr>
          <p:nvPr/>
        </p:nvGrpSpPr>
        <p:grpSpPr bwMode="auto">
          <a:xfrm>
            <a:off x="3810000" y="2590800"/>
            <a:ext cx="1360488" cy="242888"/>
            <a:chOff x="1776" y="2160"/>
            <a:chExt cx="1097" cy="196"/>
          </a:xfrm>
        </p:grpSpPr>
        <p:sp>
          <p:nvSpPr>
            <p:cNvPr id="2" name="Rectangle 28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0</a:t>
              </a:r>
            </a:p>
          </p:txBody>
        </p:sp>
        <p:sp>
          <p:nvSpPr>
            <p:cNvPr id="57373" name="Rectangle 29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1</a:t>
              </a:r>
            </a:p>
          </p:txBody>
        </p:sp>
        <p:sp>
          <p:nvSpPr>
            <p:cNvPr id="57374" name="Rectangle 30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2</a:t>
              </a:r>
            </a:p>
          </p:txBody>
        </p:sp>
        <p:sp>
          <p:nvSpPr>
            <p:cNvPr id="57375" name="Rectangle 31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3</a:t>
              </a:r>
            </a:p>
          </p:txBody>
        </p:sp>
      </p:grpSp>
      <p:grpSp>
        <p:nvGrpSpPr>
          <p:cNvPr id="24605" name="Group 32"/>
          <p:cNvGrpSpPr>
            <a:grpSpLocks/>
          </p:cNvGrpSpPr>
          <p:nvPr/>
        </p:nvGrpSpPr>
        <p:grpSpPr bwMode="auto">
          <a:xfrm>
            <a:off x="3810000" y="2827338"/>
            <a:ext cx="1360488" cy="242887"/>
            <a:chOff x="1776" y="2160"/>
            <a:chExt cx="1097" cy="196"/>
          </a:xfrm>
        </p:grpSpPr>
        <p:sp>
          <p:nvSpPr>
            <p:cNvPr id="57377" name="Rectangle 33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57378" name="Rectangle 34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57379" name="Rectangle 35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57380" name="Rectangle 36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</p:grpSp>
      <p:sp>
        <p:nvSpPr>
          <p:cNvPr id="57381" name="Oval 37"/>
          <p:cNvSpPr>
            <a:spLocks noChangeAspect="1" noChangeArrowheads="1"/>
          </p:cNvSpPr>
          <p:nvPr/>
        </p:nvSpPr>
        <p:spPr bwMode="auto">
          <a:xfrm>
            <a:off x="46228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57382" name="Oval 38"/>
          <p:cNvSpPr>
            <a:spLocks noChangeAspect="1" noChangeArrowheads="1"/>
          </p:cNvSpPr>
          <p:nvPr/>
        </p:nvSpPr>
        <p:spPr bwMode="auto">
          <a:xfrm>
            <a:off x="42799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57383" name="Oval 39"/>
          <p:cNvSpPr>
            <a:spLocks noChangeAspect="1" noChangeArrowheads="1"/>
          </p:cNvSpPr>
          <p:nvPr/>
        </p:nvSpPr>
        <p:spPr bwMode="auto">
          <a:xfrm>
            <a:off x="3944938" y="2913063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cxnSp>
        <p:nvCxnSpPr>
          <p:cNvPr id="57384" name="AutoShape 40"/>
          <p:cNvCxnSpPr>
            <a:cxnSpLocks noChangeShapeType="1"/>
            <a:stCxn id="57357" idx="7"/>
            <a:endCxn id="57351" idx="3"/>
          </p:cNvCxnSpPr>
          <p:nvPr/>
        </p:nvCxnSpPr>
        <p:spPr bwMode="auto">
          <a:xfrm flipV="1">
            <a:off x="4425950" y="4365625"/>
            <a:ext cx="44450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7385" name="Oval 41"/>
          <p:cNvSpPr>
            <a:spLocks noChangeAspect="1" noChangeArrowheads="1"/>
          </p:cNvSpPr>
          <p:nvPr/>
        </p:nvSpPr>
        <p:spPr bwMode="auto">
          <a:xfrm>
            <a:off x="4114800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57386" name="Oval 42"/>
          <p:cNvSpPr>
            <a:spLocks noChangeAspect="1" noChangeArrowheads="1"/>
          </p:cNvSpPr>
          <p:nvPr/>
        </p:nvSpPr>
        <p:spPr bwMode="auto">
          <a:xfrm>
            <a:off x="4960938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57387" name="Oval 43"/>
          <p:cNvSpPr>
            <a:spLocks noChangeAspect="1" noChangeArrowheads="1"/>
          </p:cNvSpPr>
          <p:nvPr/>
        </p:nvSpPr>
        <p:spPr bwMode="auto">
          <a:xfrm>
            <a:off x="5357813" y="3438525"/>
            <a:ext cx="365125" cy="3730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current</a:t>
            </a:r>
          </a:p>
        </p:txBody>
      </p:sp>
      <p:sp>
        <p:nvSpPr>
          <p:cNvPr id="25637" name="Line 44"/>
          <p:cNvSpPr>
            <a:spLocks noChangeShapeType="1"/>
          </p:cNvSpPr>
          <p:nvPr/>
        </p:nvSpPr>
        <p:spPr bwMode="auto">
          <a:xfrm flipH="1">
            <a:off x="5162550" y="3740150"/>
            <a:ext cx="369888" cy="295275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cxnSp>
        <p:nvCxnSpPr>
          <p:cNvPr id="25638" name="AutoShape 45"/>
          <p:cNvCxnSpPr>
            <a:cxnSpLocks noChangeShapeType="1"/>
          </p:cNvCxnSpPr>
          <p:nvPr/>
        </p:nvCxnSpPr>
        <p:spPr bwMode="auto">
          <a:xfrm rot="5400000">
            <a:off x="3036094" y="2423319"/>
            <a:ext cx="1055688" cy="2190750"/>
          </a:xfrm>
          <a:prstGeom prst="bentConnector3">
            <a:avLst>
              <a:gd name="adj1" fmla="val 6736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5639" name="Rectangle 46"/>
          <p:cNvSpPr>
            <a:spLocks noChangeArrowheads="1"/>
          </p:cNvSpPr>
          <p:nvPr/>
        </p:nvSpPr>
        <p:spPr bwMode="auto">
          <a:xfrm>
            <a:off x="3937000" y="3835400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25640" name="Line 47"/>
          <p:cNvSpPr>
            <a:spLocks noChangeShapeType="1"/>
          </p:cNvSpPr>
          <p:nvPr/>
        </p:nvSpPr>
        <p:spPr bwMode="auto">
          <a:xfrm>
            <a:off x="4395788" y="4003675"/>
            <a:ext cx="430212" cy="93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25641" name="Rectangle 50"/>
          <p:cNvSpPr>
            <a:spLocks noChangeArrowheads="1"/>
          </p:cNvSpPr>
          <p:nvPr/>
        </p:nvSpPr>
        <p:spPr bwMode="auto">
          <a:xfrm>
            <a:off x="4208463" y="2255838"/>
            <a:ext cx="661987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degree</a:t>
            </a:r>
          </a:p>
        </p:txBody>
      </p:sp>
      <p:sp>
        <p:nvSpPr>
          <p:cNvPr id="57395" name="Rectangle 51"/>
          <p:cNvSpPr>
            <a:spLocks noChangeArrowheads="1"/>
          </p:cNvSpPr>
          <p:nvPr/>
        </p:nvSpPr>
        <p:spPr bwMode="auto">
          <a:xfrm>
            <a:off x="6484938" y="6118225"/>
            <a:ext cx="1500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i="1">
                <a:solidFill>
                  <a:schemeClr val="accent1"/>
                </a:solidFill>
              </a:rPr>
              <a:t>link 24 into 7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9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Extract-Min.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Delete min; meld its children into root list; update min.</a:t>
            </a:r>
          </a:p>
          <a:p>
            <a:pPr lvl="1">
              <a:defRPr/>
            </a:pPr>
            <a:r>
              <a:rPr kumimoji="0" lang="en-US" smtClean="0"/>
              <a:t>Consolidate trees so that no two roots have same degree.</a:t>
            </a:r>
          </a:p>
          <a:p>
            <a:pPr lvl="1">
              <a:defRPr/>
            </a:pPr>
            <a:endParaRPr kumimoji="0" lang="en-US" smtClean="0"/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4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6384E503-C1F2-46B2-A2FE-046B733F193E}" type="slidenum">
              <a:rPr lang="en-US" sz="800" smtClean="0"/>
              <a:pPr>
                <a:defRPr/>
              </a:pPr>
              <a:t>23</a:t>
            </a:fld>
            <a:endParaRPr lang="en-US" sz="1400" smtClean="0"/>
          </a:p>
        </p:txBody>
      </p:sp>
      <p:sp>
        <p:nvSpPr>
          <p:cNvPr id="61444" name="Oval 4"/>
          <p:cNvSpPr>
            <a:spLocks noChangeAspect="1" noChangeArrowheads="1"/>
          </p:cNvSpPr>
          <p:nvPr/>
        </p:nvSpPr>
        <p:spPr bwMode="auto">
          <a:xfrm>
            <a:off x="6019800" y="48847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61445" name="AutoShape 5"/>
          <p:cNvCxnSpPr>
            <a:cxnSpLocks noChangeShapeType="1"/>
            <a:stCxn id="61444" idx="0"/>
            <a:endCxn id="61451" idx="4"/>
          </p:cNvCxnSpPr>
          <p:nvPr/>
        </p:nvCxnSpPr>
        <p:spPr bwMode="auto">
          <a:xfrm flipV="1">
            <a:off x="6202363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1446" name="Oval 6"/>
          <p:cNvSpPr>
            <a:spLocks noChangeAspect="1" noChangeArrowheads="1"/>
          </p:cNvSpPr>
          <p:nvPr/>
        </p:nvSpPr>
        <p:spPr bwMode="auto">
          <a:xfrm>
            <a:off x="80930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61447" name="Oval 7"/>
          <p:cNvSpPr>
            <a:spLocks noChangeAspect="1" noChangeArrowheads="1"/>
          </p:cNvSpPr>
          <p:nvPr/>
        </p:nvSpPr>
        <p:spPr bwMode="auto">
          <a:xfrm>
            <a:off x="48164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61448" name="AutoShape 8"/>
          <p:cNvCxnSpPr>
            <a:cxnSpLocks noChangeShapeType="1"/>
            <a:stCxn id="61451" idx="2"/>
            <a:endCxn id="61447" idx="6"/>
          </p:cNvCxnSpPr>
          <p:nvPr/>
        </p:nvCxnSpPr>
        <p:spPr bwMode="auto">
          <a:xfrm flipH="1">
            <a:off x="5181600" y="4233863"/>
            <a:ext cx="83820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1449" name="Oval 9"/>
          <p:cNvSpPr>
            <a:spLocks noChangeAspect="1" noChangeArrowheads="1"/>
          </p:cNvSpPr>
          <p:nvPr/>
        </p:nvSpPr>
        <p:spPr bwMode="auto">
          <a:xfrm>
            <a:off x="48164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61450" name="AutoShape 10"/>
          <p:cNvCxnSpPr>
            <a:cxnSpLocks noChangeShapeType="1"/>
            <a:stCxn id="61447" idx="4"/>
            <a:endCxn id="61449" idx="0"/>
          </p:cNvCxnSpPr>
          <p:nvPr/>
        </p:nvCxnSpPr>
        <p:spPr bwMode="auto">
          <a:xfrm>
            <a:off x="49990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1451" name="Oval 11"/>
          <p:cNvSpPr>
            <a:spLocks noChangeAspect="1" noChangeArrowheads="1"/>
          </p:cNvSpPr>
          <p:nvPr/>
        </p:nvSpPr>
        <p:spPr bwMode="auto">
          <a:xfrm>
            <a:off x="6019800" y="40465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61452" name="Oval 12"/>
          <p:cNvSpPr>
            <a:spLocks noChangeAspect="1" noChangeArrowheads="1"/>
          </p:cNvSpPr>
          <p:nvPr/>
        </p:nvSpPr>
        <p:spPr bwMode="auto">
          <a:xfrm>
            <a:off x="70866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61453" name="Oval 13"/>
          <p:cNvSpPr>
            <a:spLocks noChangeAspect="1" noChangeArrowheads="1"/>
          </p:cNvSpPr>
          <p:nvPr/>
        </p:nvSpPr>
        <p:spPr bwMode="auto">
          <a:xfrm>
            <a:off x="4114800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61454" name="Oval 14"/>
          <p:cNvSpPr>
            <a:spLocks noChangeAspect="1" noChangeArrowheads="1"/>
          </p:cNvSpPr>
          <p:nvPr/>
        </p:nvSpPr>
        <p:spPr bwMode="auto">
          <a:xfrm>
            <a:off x="4114800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61455" name="AutoShape 15"/>
          <p:cNvCxnSpPr>
            <a:cxnSpLocks noChangeShapeType="1"/>
            <a:stCxn id="61453" idx="0"/>
            <a:endCxn id="61454" idx="4"/>
          </p:cNvCxnSpPr>
          <p:nvPr/>
        </p:nvCxnSpPr>
        <p:spPr bwMode="auto">
          <a:xfrm flipV="1">
            <a:off x="4297363" y="5257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1456" name="Oval 16"/>
          <p:cNvSpPr>
            <a:spLocks noChangeAspect="1" noChangeArrowheads="1"/>
          </p:cNvSpPr>
          <p:nvPr/>
        </p:nvSpPr>
        <p:spPr bwMode="auto">
          <a:xfrm>
            <a:off x="2751138" y="6332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61457" name="Oval 17"/>
          <p:cNvSpPr>
            <a:spLocks noChangeAspect="1" noChangeArrowheads="1"/>
          </p:cNvSpPr>
          <p:nvPr/>
        </p:nvSpPr>
        <p:spPr bwMode="auto">
          <a:xfrm>
            <a:off x="2751138" y="5715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61458" name="AutoShape 18"/>
          <p:cNvCxnSpPr>
            <a:cxnSpLocks noChangeShapeType="1"/>
            <a:stCxn id="61456" idx="0"/>
            <a:endCxn id="61457" idx="4"/>
          </p:cNvCxnSpPr>
          <p:nvPr/>
        </p:nvCxnSpPr>
        <p:spPr bwMode="auto">
          <a:xfrm flipV="1">
            <a:off x="2933700" y="6088063"/>
            <a:ext cx="0" cy="244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1459" name="Oval 19"/>
          <p:cNvSpPr>
            <a:spLocks noChangeAspect="1" noChangeArrowheads="1"/>
          </p:cNvSpPr>
          <p:nvPr/>
        </p:nvSpPr>
        <p:spPr bwMode="auto">
          <a:xfrm>
            <a:off x="3352800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61460" name="AutoShape 20"/>
          <p:cNvCxnSpPr>
            <a:cxnSpLocks noChangeShapeType="1"/>
            <a:stCxn id="61459" idx="0"/>
            <a:endCxn id="61462" idx="4"/>
          </p:cNvCxnSpPr>
          <p:nvPr/>
        </p:nvCxnSpPr>
        <p:spPr bwMode="auto">
          <a:xfrm flipV="1">
            <a:off x="3535363" y="5257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1461" name="AutoShape 21"/>
          <p:cNvCxnSpPr>
            <a:cxnSpLocks noChangeShapeType="1"/>
            <a:stCxn id="61457" idx="7"/>
            <a:endCxn id="61462" idx="3"/>
          </p:cNvCxnSpPr>
          <p:nvPr/>
        </p:nvCxnSpPr>
        <p:spPr bwMode="auto">
          <a:xfrm flipV="1">
            <a:off x="3062288" y="5203825"/>
            <a:ext cx="344487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1462" name="Oval 22"/>
          <p:cNvSpPr>
            <a:spLocks noChangeAspect="1" noChangeArrowheads="1"/>
          </p:cNvSpPr>
          <p:nvPr/>
        </p:nvSpPr>
        <p:spPr bwMode="auto">
          <a:xfrm>
            <a:off x="3352800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61463" name="AutoShape 23"/>
          <p:cNvCxnSpPr>
            <a:cxnSpLocks noChangeShapeType="1"/>
            <a:stCxn id="61462" idx="7"/>
            <a:endCxn id="61447" idx="2"/>
          </p:cNvCxnSpPr>
          <p:nvPr/>
        </p:nvCxnSpPr>
        <p:spPr bwMode="auto">
          <a:xfrm flipV="1">
            <a:off x="3663950" y="4233863"/>
            <a:ext cx="1152525" cy="704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1464" name="AutoShape 24"/>
          <p:cNvCxnSpPr>
            <a:cxnSpLocks noChangeShapeType="1"/>
            <a:stCxn id="61452" idx="6"/>
            <a:endCxn id="61446" idx="2"/>
          </p:cNvCxnSpPr>
          <p:nvPr/>
        </p:nvCxnSpPr>
        <p:spPr bwMode="auto">
          <a:xfrm>
            <a:off x="7451725" y="4233863"/>
            <a:ext cx="641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1465" name="AutoShape 25"/>
          <p:cNvCxnSpPr>
            <a:cxnSpLocks noChangeShapeType="1"/>
            <a:stCxn id="61451" idx="6"/>
            <a:endCxn id="61452" idx="2"/>
          </p:cNvCxnSpPr>
          <p:nvPr/>
        </p:nvCxnSpPr>
        <p:spPr bwMode="auto">
          <a:xfrm>
            <a:off x="6384925" y="4233863"/>
            <a:ext cx="7016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1466" name="Oval 26"/>
          <p:cNvSpPr>
            <a:spLocks noChangeAspect="1" noChangeArrowheads="1"/>
          </p:cNvSpPr>
          <p:nvPr/>
        </p:nvSpPr>
        <p:spPr bwMode="auto">
          <a:xfrm>
            <a:off x="80930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61467" name="AutoShape 27"/>
          <p:cNvCxnSpPr>
            <a:cxnSpLocks noChangeShapeType="1"/>
            <a:stCxn id="61466" idx="0"/>
            <a:endCxn id="61446" idx="4"/>
          </p:cNvCxnSpPr>
          <p:nvPr/>
        </p:nvCxnSpPr>
        <p:spPr bwMode="auto">
          <a:xfrm flipV="1">
            <a:off x="82756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grpSp>
        <p:nvGrpSpPr>
          <p:cNvPr id="25629" name="Group 28"/>
          <p:cNvGrpSpPr>
            <a:grpSpLocks/>
          </p:cNvGrpSpPr>
          <p:nvPr/>
        </p:nvGrpSpPr>
        <p:grpSpPr bwMode="auto">
          <a:xfrm>
            <a:off x="3810000" y="2590800"/>
            <a:ext cx="1360488" cy="242888"/>
            <a:chOff x="1776" y="2160"/>
            <a:chExt cx="1097" cy="196"/>
          </a:xfrm>
        </p:grpSpPr>
        <p:sp>
          <p:nvSpPr>
            <p:cNvPr id="61469" name="Rectangle 29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0</a:t>
              </a:r>
            </a:p>
          </p:txBody>
        </p:sp>
        <p:sp>
          <p:nvSpPr>
            <p:cNvPr id="61470" name="Rectangle 30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1</a:t>
              </a:r>
            </a:p>
          </p:txBody>
        </p:sp>
        <p:sp>
          <p:nvSpPr>
            <p:cNvPr id="61471" name="Rectangle 31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2</a:t>
              </a:r>
            </a:p>
          </p:txBody>
        </p:sp>
        <p:sp>
          <p:nvSpPr>
            <p:cNvPr id="61472" name="Rectangle 32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3</a:t>
              </a:r>
            </a:p>
          </p:txBody>
        </p:sp>
      </p:grpSp>
      <p:grpSp>
        <p:nvGrpSpPr>
          <p:cNvPr id="25630" name="Group 33"/>
          <p:cNvGrpSpPr>
            <a:grpSpLocks/>
          </p:cNvGrpSpPr>
          <p:nvPr/>
        </p:nvGrpSpPr>
        <p:grpSpPr bwMode="auto">
          <a:xfrm>
            <a:off x="3810000" y="2827338"/>
            <a:ext cx="1360488" cy="242887"/>
            <a:chOff x="1776" y="2160"/>
            <a:chExt cx="1097" cy="196"/>
          </a:xfrm>
        </p:grpSpPr>
        <p:sp>
          <p:nvSpPr>
            <p:cNvPr id="61474" name="Rectangle 34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61475" name="Rectangle 35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61476" name="Rectangle 36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61477" name="Rectangle 37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</p:grpSp>
      <p:sp>
        <p:nvSpPr>
          <p:cNvPr id="61478" name="Oval 38"/>
          <p:cNvSpPr>
            <a:spLocks noChangeAspect="1" noChangeArrowheads="1"/>
          </p:cNvSpPr>
          <p:nvPr/>
        </p:nvSpPr>
        <p:spPr bwMode="auto">
          <a:xfrm>
            <a:off x="46228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61479" name="Oval 39"/>
          <p:cNvSpPr>
            <a:spLocks noChangeAspect="1" noChangeArrowheads="1"/>
          </p:cNvSpPr>
          <p:nvPr/>
        </p:nvSpPr>
        <p:spPr bwMode="auto">
          <a:xfrm>
            <a:off x="4960938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61480" name="Oval 40"/>
          <p:cNvSpPr>
            <a:spLocks noChangeAspect="1" noChangeArrowheads="1"/>
          </p:cNvSpPr>
          <p:nvPr/>
        </p:nvSpPr>
        <p:spPr bwMode="auto">
          <a:xfrm>
            <a:off x="42799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61481" name="Oval 41"/>
          <p:cNvSpPr>
            <a:spLocks noChangeAspect="1" noChangeArrowheads="1"/>
          </p:cNvSpPr>
          <p:nvPr/>
        </p:nvSpPr>
        <p:spPr bwMode="auto">
          <a:xfrm>
            <a:off x="3944938" y="2913063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cxnSp>
        <p:nvCxnSpPr>
          <p:cNvPr id="61482" name="AutoShape 42"/>
          <p:cNvCxnSpPr>
            <a:cxnSpLocks noChangeShapeType="1"/>
            <a:stCxn id="61454" idx="7"/>
            <a:endCxn id="61447" idx="3"/>
          </p:cNvCxnSpPr>
          <p:nvPr/>
        </p:nvCxnSpPr>
        <p:spPr bwMode="auto">
          <a:xfrm flipV="1">
            <a:off x="4425950" y="4365625"/>
            <a:ext cx="44450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1483" name="AutoShape 43"/>
          <p:cNvCxnSpPr>
            <a:cxnSpLocks noChangeShapeType="1"/>
            <a:stCxn id="61479" idx="4"/>
            <a:endCxn id="61447" idx="0"/>
          </p:cNvCxnSpPr>
          <p:nvPr/>
        </p:nvCxnSpPr>
        <p:spPr bwMode="auto">
          <a:xfrm rot="16200000" flipH="1">
            <a:off x="4470400" y="3517900"/>
            <a:ext cx="1055688" cy="1588"/>
          </a:xfrm>
          <a:prstGeom prst="curvedConnector3">
            <a:avLst>
              <a:gd name="adj1" fmla="val 4992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6661" name="Rectangle 44"/>
          <p:cNvSpPr>
            <a:spLocks noChangeArrowheads="1"/>
          </p:cNvSpPr>
          <p:nvPr/>
        </p:nvSpPr>
        <p:spPr bwMode="auto">
          <a:xfrm>
            <a:off x="3937000" y="3835400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26662" name="Line 45"/>
          <p:cNvSpPr>
            <a:spLocks noChangeShapeType="1"/>
          </p:cNvSpPr>
          <p:nvPr/>
        </p:nvSpPr>
        <p:spPr bwMode="auto">
          <a:xfrm>
            <a:off x="4395788" y="4003675"/>
            <a:ext cx="430212" cy="93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61486" name="Oval 46"/>
          <p:cNvSpPr>
            <a:spLocks noChangeAspect="1" noChangeArrowheads="1"/>
          </p:cNvSpPr>
          <p:nvPr/>
        </p:nvSpPr>
        <p:spPr bwMode="auto">
          <a:xfrm>
            <a:off x="5357813" y="3438525"/>
            <a:ext cx="365125" cy="3730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current</a:t>
            </a:r>
          </a:p>
        </p:txBody>
      </p:sp>
      <p:sp>
        <p:nvSpPr>
          <p:cNvPr id="26664" name="Line 47"/>
          <p:cNvSpPr>
            <a:spLocks noChangeShapeType="1"/>
          </p:cNvSpPr>
          <p:nvPr/>
        </p:nvSpPr>
        <p:spPr bwMode="auto">
          <a:xfrm flipH="1">
            <a:off x="5162550" y="3740150"/>
            <a:ext cx="369888" cy="295275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26665" name="Rectangle 50"/>
          <p:cNvSpPr>
            <a:spLocks noChangeArrowheads="1"/>
          </p:cNvSpPr>
          <p:nvPr/>
        </p:nvSpPr>
        <p:spPr bwMode="auto">
          <a:xfrm>
            <a:off x="4208463" y="2255838"/>
            <a:ext cx="661987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degree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Extract-Min.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Delete min; meld its children into root list; update min.</a:t>
            </a:r>
          </a:p>
          <a:p>
            <a:pPr lvl="1">
              <a:defRPr/>
            </a:pPr>
            <a:r>
              <a:rPr kumimoji="0" lang="en-US" smtClean="0"/>
              <a:t>Consolidate trees so that no two roots have same degree.</a:t>
            </a:r>
          </a:p>
          <a:p>
            <a:pPr lvl="1">
              <a:defRPr/>
            </a:pPr>
            <a:endParaRPr kumimoji="0" lang="en-US" smtClean="0"/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5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4AAA857F-1DEA-4909-A4C6-80BFB85BD21D}" type="slidenum">
              <a:rPr lang="en-US" sz="800" smtClean="0"/>
              <a:pPr>
                <a:defRPr/>
              </a:pPr>
              <a:t>24</a:t>
            </a:fld>
            <a:endParaRPr lang="en-US" sz="1400" smtClean="0"/>
          </a:p>
        </p:txBody>
      </p:sp>
      <p:sp>
        <p:nvSpPr>
          <p:cNvPr id="63492" name="Oval 4"/>
          <p:cNvSpPr>
            <a:spLocks noChangeAspect="1" noChangeArrowheads="1"/>
          </p:cNvSpPr>
          <p:nvPr/>
        </p:nvSpPr>
        <p:spPr bwMode="auto">
          <a:xfrm>
            <a:off x="6019800" y="48847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63493" name="AutoShape 5"/>
          <p:cNvCxnSpPr>
            <a:cxnSpLocks noChangeShapeType="1"/>
            <a:stCxn id="63492" idx="0"/>
            <a:endCxn id="63499" idx="4"/>
          </p:cNvCxnSpPr>
          <p:nvPr/>
        </p:nvCxnSpPr>
        <p:spPr bwMode="auto">
          <a:xfrm flipV="1">
            <a:off x="6202363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3494" name="Oval 6"/>
          <p:cNvSpPr>
            <a:spLocks noChangeAspect="1" noChangeArrowheads="1"/>
          </p:cNvSpPr>
          <p:nvPr/>
        </p:nvSpPr>
        <p:spPr bwMode="auto">
          <a:xfrm>
            <a:off x="80930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63495" name="Oval 7"/>
          <p:cNvSpPr>
            <a:spLocks noChangeAspect="1" noChangeArrowheads="1"/>
          </p:cNvSpPr>
          <p:nvPr/>
        </p:nvSpPr>
        <p:spPr bwMode="auto">
          <a:xfrm>
            <a:off x="48164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63496" name="AutoShape 8"/>
          <p:cNvCxnSpPr>
            <a:cxnSpLocks noChangeShapeType="1"/>
            <a:stCxn id="63499" idx="2"/>
            <a:endCxn id="63495" idx="6"/>
          </p:cNvCxnSpPr>
          <p:nvPr/>
        </p:nvCxnSpPr>
        <p:spPr bwMode="auto">
          <a:xfrm flipH="1">
            <a:off x="5181600" y="4233863"/>
            <a:ext cx="83820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3497" name="Oval 9"/>
          <p:cNvSpPr>
            <a:spLocks noChangeAspect="1" noChangeArrowheads="1"/>
          </p:cNvSpPr>
          <p:nvPr/>
        </p:nvSpPr>
        <p:spPr bwMode="auto">
          <a:xfrm>
            <a:off x="48164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63498" name="AutoShape 10"/>
          <p:cNvCxnSpPr>
            <a:cxnSpLocks noChangeShapeType="1"/>
            <a:stCxn id="63495" idx="4"/>
            <a:endCxn id="63497" idx="0"/>
          </p:cNvCxnSpPr>
          <p:nvPr/>
        </p:nvCxnSpPr>
        <p:spPr bwMode="auto">
          <a:xfrm>
            <a:off x="49990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3499" name="Oval 11"/>
          <p:cNvSpPr>
            <a:spLocks noChangeAspect="1" noChangeArrowheads="1"/>
          </p:cNvSpPr>
          <p:nvPr/>
        </p:nvSpPr>
        <p:spPr bwMode="auto">
          <a:xfrm>
            <a:off x="6019800" y="40465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63500" name="Oval 12"/>
          <p:cNvSpPr>
            <a:spLocks noChangeAspect="1" noChangeArrowheads="1"/>
          </p:cNvSpPr>
          <p:nvPr/>
        </p:nvSpPr>
        <p:spPr bwMode="auto">
          <a:xfrm>
            <a:off x="70866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63501" name="Oval 13"/>
          <p:cNvSpPr>
            <a:spLocks noChangeAspect="1" noChangeArrowheads="1"/>
          </p:cNvSpPr>
          <p:nvPr/>
        </p:nvSpPr>
        <p:spPr bwMode="auto">
          <a:xfrm>
            <a:off x="4114800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63502" name="Oval 14"/>
          <p:cNvSpPr>
            <a:spLocks noChangeAspect="1" noChangeArrowheads="1"/>
          </p:cNvSpPr>
          <p:nvPr/>
        </p:nvSpPr>
        <p:spPr bwMode="auto">
          <a:xfrm>
            <a:off x="4114800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63503" name="AutoShape 15"/>
          <p:cNvCxnSpPr>
            <a:cxnSpLocks noChangeShapeType="1"/>
            <a:stCxn id="63501" idx="0"/>
            <a:endCxn id="63502" idx="4"/>
          </p:cNvCxnSpPr>
          <p:nvPr/>
        </p:nvCxnSpPr>
        <p:spPr bwMode="auto">
          <a:xfrm flipV="1">
            <a:off x="4297363" y="5257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3504" name="Oval 16"/>
          <p:cNvSpPr>
            <a:spLocks noChangeAspect="1" noChangeArrowheads="1"/>
          </p:cNvSpPr>
          <p:nvPr/>
        </p:nvSpPr>
        <p:spPr bwMode="auto">
          <a:xfrm>
            <a:off x="2751138" y="6332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63505" name="Oval 17"/>
          <p:cNvSpPr>
            <a:spLocks noChangeAspect="1" noChangeArrowheads="1"/>
          </p:cNvSpPr>
          <p:nvPr/>
        </p:nvSpPr>
        <p:spPr bwMode="auto">
          <a:xfrm>
            <a:off x="2751138" y="5715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63506" name="AutoShape 18"/>
          <p:cNvCxnSpPr>
            <a:cxnSpLocks noChangeShapeType="1"/>
            <a:stCxn id="63504" idx="0"/>
            <a:endCxn id="63505" idx="4"/>
          </p:cNvCxnSpPr>
          <p:nvPr/>
        </p:nvCxnSpPr>
        <p:spPr bwMode="auto">
          <a:xfrm flipV="1">
            <a:off x="2933700" y="6088063"/>
            <a:ext cx="0" cy="244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3507" name="Oval 19"/>
          <p:cNvSpPr>
            <a:spLocks noChangeAspect="1" noChangeArrowheads="1"/>
          </p:cNvSpPr>
          <p:nvPr/>
        </p:nvSpPr>
        <p:spPr bwMode="auto">
          <a:xfrm>
            <a:off x="3352800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63508" name="AutoShape 20"/>
          <p:cNvCxnSpPr>
            <a:cxnSpLocks noChangeShapeType="1"/>
            <a:stCxn id="63507" idx="0"/>
            <a:endCxn id="63510" idx="4"/>
          </p:cNvCxnSpPr>
          <p:nvPr/>
        </p:nvCxnSpPr>
        <p:spPr bwMode="auto">
          <a:xfrm flipV="1">
            <a:off x="3535363" y="5257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3509" name="AutoShape 21"/>
          <p:cNvCxnSpPr>
            <a:cxnSpLocks noChangeShapeType="1"/>
            <a:stCxn id="63505" idx="7"/>
            <a:endCxn id="63510" idx="3"/>
          </p:cNvCxnSpPr>
          <p:nvPr/>
        </p:nvCxnSpPr>
        <p:spPr bwMode="auto">
          <a:xfrm flipV="1">
            <a:off x="3062288" y="5203825"/>
            <a:ext cx="344487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3510" name="Oval 22"/>
          <p:cNvSpPr>
            <a:spLocks noChangeAspect="1" noChangeArrowheads="1"/>
          </p:cNvSpPr>
          <p:nvPr/>
        </p:nvSpPr>
        <p:spPr bwMode="auto">
          <a:xfrm>
            <a:off x="3352800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63512" name="AutoShape 24"/>
          <p:cNvCxnSpPr>
            <a:cxnSpLocks noChangeShapeType="1"/>
            <a:stCxn id="63500" idx="6"/>
            <a:endCxn id="63494" idx="2"/>
          </p:cNvCxnSpPr>
          <p:nvPr/>
        </p:nvCxnSpPr>
        <p:spPr bwMode="auto">
          <a:xfrm>
            <a:off x="7451725" y="4233863"/>
            <a:ext cx="641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3513" name="AutoShape 25"/>
          <p:cNvCxnSpPr>
            <a:cxnSpLocks noChangeShapeType="1"/>
            <a:stCxn id="63499" idx="6"/>
            <a:endCxn id="63500" idx="2"/>
          </p:cNvCxnSpPr>
          <p:nvPr/>
        </p:nvCxnSpPr>
        <p:spPr bwMode="auto">
          <a:xfrm>
            <a:off x="6384925" y="4233863"/>
            <a:ext cx="7016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3514" name="Oval 26"/>
          <p:cNvSpPr>
            <a:spLocks noChangeAspect="1" noChangeArrowheads="1"/>
          </p:cNvSpPr>
          <p:nvPr/>
        </p:nvSpPr>
        <p:spPr bwMode="auto">
          <a:xfrm>
            <a:off x="80930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63515" name="AutoShape 27"/>
          <p:cNvCxnSpPr>
            <a:cxnSpLocks noChangeShapeType="1"/>
            <a:stCxn id="63514" idx="0"/>
            <a:endCxn id="63494" idx="4"/>
          </p:cNvCxnSpPr>
          <p:nvPr/>
        </p:nvCxnSpPr>
        <p:spPr bwMode="auto">
          <a:xfrm flipV="1">
            <a:off x="82756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grpSp>
        <p:nvGrpSpPr>
          <p:cNvPr id="26652" name="Group 28"/>
          <p:cNvGrpSpPr>
            <a:grpSpLocks/>
          </p:cNvGrpSpPr>
          <p:nvPr/>
        </p:nvGrpSpPr>
        <p:grpSpPr bwMode="auto">
          <a:xfrm>
            <a:off x="3810000" y="2590800"/>
            <a:ext cx="1360488" cy="242888"/>
            <a:chOff x="1776" y="2160"/>
            <a:chExt cx="1097" cy="196"/>
          </a:xfrm>
        </p:grpSpPr>
        <p:sp>
          <p:nvSpPr>
            <p:cNvPr id="63517" name="Rectangle 29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0</a:t>
              </a:r>
            </a:p>
          </p:txBody>
        </p:sp>
        <p:sp>
          <p:nvSpPr>
            <p:cNvPr id="63518" name="Rectangle 30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1</a:t>
              </a:r>
            </a:p>
          </p:txBody>
        </p:sp>
        <p:sp>
          <p:nvSpPr>
            <p:cNvPr id="63519" name="Rectangle 31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2</a:t>
              </a:r>
            </a:p>
          </p:txBody>
        </p:sp>
        <p:sp>
          <p:nvSpPr>
            <p:cNvPr id="63520" name="Rectangle 32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3</a:t>
              </a:r>
            </a:p>
          </p:txBody>
        </p:sp>
      </p:grpSp>
      <p:grpSp>
        <p:nvGrpSpPr>
          <p:cNvPr id="26653" name="Group 33"/>
          <p:cNvGrpSpPr>
            <a:grpSpLocks/>
          </p:cNvGrpSpPr>
          <p:nvPr/>
        </p:nvGrpSpPr>
        <p:grpSpPr bwMode="auto">
          <a:xfrm>
            <a:off x="3810000" y="2827338"/>
            <a:ext cx="1360488" cy="242887"/>
            <a:chOff x="1776" y="2160"/>
            <a:chExt cx="1097" cy="196"/>
          </a:xfrm>
        </p:grpSpPr>
        <p:sp>
          <p:nvSpPr>
            <p:cNvPr id="63522" name="Rectangle 34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63523" name="Rectangle 35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63524" name="Rectangle 36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63525" name="Rectangle 37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</p:grpSp>
      <p:sp>
        <p:nvSpPr>
          <p:cNvPr id="63526" name="Oval 38"/>
          <p:cNvSpPr>
            <a:spLocks noChangeAspect="1" noChangeArrowheads="1"/>
          </p:cNvSpPr>
          <p:nvPr/>
        </p:nvSpPr>
        <p:spPr bwMode="auto">
          <a:xfrm>
            <a:off x="46228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63527" name="Oval 39"/>
          <p:cNvSpPr>
            <a:spLocks noChangeAspect="1" noChangeArrowheads="1"/>
          </p:cNvSpPr>
          <p:nvPr/>
        </p:nvSpPr>
        <p:spPr bwMode="auto">
          <a:xfrm>
            <a:off x="42799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63528" name="Oval 40"/>
          <p:cNvSpPr>
            <a:spLocks noChangeAspect="1" noChangeArrowheads="1"/>
          </p:cNvSpPr>
          <p:nvPr/>
        </p:nvSpPr>
        <p:spPr bwMode="auto">
          <a:xfrm>
            <a:off x="3944938" y="2913063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cxnSp>
        <p:nvCxnSpPr>
          <p:cNvPr id="63529" name="AutoShape 41"/>
          <p:cNvCxnSpPr>
            <a:cxnSpLocks noChangeShapeType="1"/>
            <a:stCxn id="63502" idx="7"/>
            <a:endCxn id="63495" idx="3"/>
          </p:cNvCxnSpPr>
          <p:nvPr/>
        </p:nvCxnSpPr>
        <p:spPr bwMode="auto">
          <a:xfrm flipV="1">
            <a:off x="4425950" y="4365625"/>
            <a:ext cx="44450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3530" name="AutoShape 42"/>
          <p:cNvCxnSpPr>
            <a:cxnSpLocks noChangeShapeType="1"/>
            <a:stCxn id="63531" idx="4"/>
            <a:endCxn id="63495" idx="0"/>
          </p:cNvCxnSpPr>
          <p:nvPr/>
        </p:nvCxnSpPr>
        <p:spPr bwMode="auto">
          <a:xfrm rot="16200000" flipH="1">
            <a:off x="4470400" y="3517900"/>
            <a:ext cx="1055688" cy="1588"/>
          </a:xfrm>
          <a:prstGeom prst="curvedConnector3">
            <a:avLst>
              <a:gd name="adj1" fmla="val 4992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3531" name="Oval 43"/>
          <p:cNvSpPr>
            <a:spLocks noChangeAspect="1" noChangeArrowheads="1"/>
          </p:cNvSpPr>
          <p:nvPr/>
        </p:nvSpPr>
        <p:spPr bwMode="auto">
          <a:xfrm>
            <a:off x="4960938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cxnSp>
        <p:nvCxnSpPr>
          <p:cNvPr id="27684" name="AutoShape 44"/>
          <p:cNvCxnSpPr>
            <a:cxnSpLocks noChangeShapeType="1"/>
            <a:stCxn id="63527" idx="4"/>
            <a:endCxn id="63499" idx="0"/>
          </p:cNvCxnSpPr>
          <p:nvPr/>
        </p:nvCxnSpPr>
        <p:spPr bwMode="auto">
          <a:xfrm rot="16200000" flipH="1">
            <a:off x="4731544" y="2575719"/>
            <a:ext cx="1055688" cy="1885950"/>
          </a:xfrm>
          <a:prstGeom prst="bentConnector3">
            <a:avLst>
              <a:gd name="adj1" fmla="val 6541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7685" name="Rectangle 45"/>
          <p:cNvSpPr>
            <a:spLocks noChangeArrowheads="1"/>
          </p:cNvSpPr>
          <p:nvPr/>
        </p:nvSpPr>
        <p:spPr bwMode="auto">
          <a:xfrm>
            <a:off x="3937000" y="3835400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27686" name="Line 46"/>
          <p:cNvSpPr>
            <a:spLocks noChangeShapeType="1"/>
          </p:cNvSpPr>
          <p:nvPr/>
        </p:nvSpPr>
        <p:spPr bwMode="auto">
          <a:xfrm>
            <a:off x="4395788" y="4003675"/>
            <a:ext cx="430212" cy="93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63535" name="Oval 47"/>
          <p:cNvSpPr>
            <a:spLocks noChangeAspect="1" noChangeArrowheads="1"/>
          </p:cNvSpPr>
          <p:nvPr/>
        </p:nvSpPr>
        <p:spPr bwMode="auto">
          <a:xfrm>
            <a:off x="6648450" y="3438525"/>
            <a:ext cx="365125" cy="3730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current</a:t>
            </a:r>
          </a:p>
        </p:txBody>
      </p:sp>
      <p:sp>
        <p:nvSpPr>
          <p:cNvPr id="27688" name="Line 48"/>
          <p:cNvSpPr>
            <a:spLocks noChangeShapeType="1"/>
          </p:cNvSpPr>
          <p:nvPr/>
        </p:nvSpPr>
        <p:spPr bwMode="auto">
          <a:xfrm flipH="1">
            <a:off x="6453188" y="3740150"/>
            <a:ext cx="369887" cy="295275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27689" name="Rectangle 50"/>
          <p:cNvSpPr>
            <a:spLocks noChangeArrowheads="1"/>
          </p:cNvSpPr>
          <p:nvPr/>
        </p:nvSpPr>
        <p:spPr bwMode="auto">
          <a:xfrm>
            <a:off x="4208463" y="2255838"/>
            <a:ext cx="661987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degree</a:t>
            </a:r>
          </a:p>
        </p:txBody>
      </p:sp>
      <p:cxnSp>
        <p:nvCxnSpPr>
          <p:cNvPr id="63539" name="AutoShape 51"/>
          <p:cNvCxnSpPr>
            <a:cxnSpLocks noChangeShapeType="1"/>
          </p:cNvCxnSpPr>
          <p:nvPr/>
        </p:nvCxnSpPr>
        <p:spPr bwMode="auto">
          <a:xfrm flipV="1">
            <a:off x="3663950" y="4233863"/>
            <a:ext cx="1152525" cy="704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Extract-Min.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Delete min; meld its children into root list; update min.</a:t>
            </a:r>
          </a:p>
          <a:p>
            <a:pPr lvl="1">
              <a:defRPr/>
            </a:pPr>
            <a:r>
              <a:rPr kumimoji="0" lang="en-US" smtClean="0"/>
              <a:t>Consolidate trees so that no two roots have same degree.</a:t>
            </a:r>
          </a:p>
          <a:p>
            <a:pPr lvl="1">
              <a:defRPr/>
            </a:pPr>
            <a:endParaRPr kumimoji="0" lang="en-US" smtClean="0"/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5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AAF7BDB3-8E05-4FC4-B462-20108CA705A9}" type="slidenum">
              <a:rPr lang="en-US" sz="800" smtClean="0"/>
              <a:pPr>
                <a:defRPr/>
              </a:pPr>
              <a:t>25</a:t>
            </a:fld>
            <a:endParaRPr lang="en-US" sz="1400" smtClean="0"/>
          </a:p>
        </p:txBody>
      </p:sp>
      <p:sp>
        <p:nvSpPr>
          <p:cNvPr id="65540" name="Oval 4"/>
          <p:cNvSpPr>
            <a:spLocks noChangeAspect="1" noChangeArrowheads="1"/>
          </p:cNvSpPr>
          <p:nvPr/>
        </p:nvSpPr>
        <p:spPr bwMode="auto">
          <a:xfrm>
            <a:off x="6019800" y="48847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65541" name="AutoShape 5"/>
          <p:cNvCxnSpPr>
            <a:cxnSpLocks noChangeShapeType="1"/>
            <a:stCxn id="65540" idx="0"/>
            <a:endCxn id="65547" idx="4"/>
          </p:cNvCxnSpPr>
          <p:nvPr/>
        </p:nvCxnSpPr>
        <p:spPr bwMode="auto">
          <a:xfrm flipV="1">
            <a:off x="6202363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5542" name="Oval 6"/>
          <p:cNvSpPr>
            <a:spLocks noChangeAspect="1" noChangeArrowheads="1"/>
          </p:cNvSpPr>
          <p:nvPr/>
        </p:nvSpPr>
        <p:spPr bwMode="auto">
          <a:xfrm>
            <a:off x="80930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65543" name="Oval 7"/>
          <p:cNvSpPr>
            <a:spLocks noChangeAspect="1" noChangeArrowheads="1"/>
          </p:cNvSpPr>
          <p:nvPr/>
        </p:nvSpPr>
        <p:spPr bwMode="auto">
          <a:xfrm>
            <a:off x="48164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65544" name="AutoShape 8"/>
          <p:cNvCxnSpPr>
            <a:cxnSpLocks noChangeShapeType="1"/>
            <a:stCxn id="65547" idx="2"/>
            <a:endCxn id="65543" idx="6"/>
          </p:cNvCxnSpPr>
          <p:nvPr/>
        </p:nvCxnSpPr>
        <p:spPr bwMode="auto">
          <a:xfrm flipH="1">
            <a:off x="5181600" y="4233863"/>
            <a:ext cx="83820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5545" name="Oval 9"/>
          <p:cNvSpPr>
            <a:spLocks noChangeAspect="1" noChangeArrowheads="1"/>
          </p:cNvSpPr>
          <p:nvPr/>
        </p:nvSpPr>
        <p:spPr bwMode="auto">
          <a:xfrm>
            <a:off x="48164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65546" name="AutoShape 10"/>
          <p:cNvCxnSpPr>
            <a:cxnSpLocks noChangeShapeType="1"/>
            <a:stCxn id="65543" idx="4"/>
            <a:endCxn id="65545" idx="0"/>
          </p:cNvCxnSpPr>
          <p:nvPr/>
        </p:nvCxnSpPr>
        <p:spPr bwMode="auto">
          <a:xfrm>
            <a:off x="49990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5547" name="Oval 11"/>
          <p:cNvSpPr>
            <a:spLocks noChangeAspect="1" noChangeArrowheads="1"/>
          </p:cNvSpPr>
          <p:nvPr/>
        </p:nvSpPr>
        <p:spPr bwMode="auto">
          <a:xfrm>
            <a:off x="6019800" y="40465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65548" name="Oval 12"/>
          <p:cNvSpPr>
            <a:spLocks noChangeAspect="1" noChangeArrowheads="1"/>
          </p:cNvSpPr>
          <p:nvPr/>
        </p:nvSpPr>
        <p:spPr bwMode="auto">
          <a:xfrm>
            <a:off x="70866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65549" name="Oval 13"/>
          <p:cNvSpPr>
            <a:spLocks noChangeAspect="1" noChangeArrowheads="1"/>
          </p:cNvSpPr>
          <p:nvPr/>
        </p:nvSpPr>
        <p:spPr bwMode="auto">
          <a:xfrm>
            <a:off x="4114800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65550" name="Oval 14"/>
          <p:cNvSpPr>
            <a:spLocks noChangeAspect="1" noChangeArrowheads="1"/>
          </p:cNvSpPr>
          <p:nvPr/>
        </p:nvSpPr>
        <p:spPr bwMode="auto">
          <a:xfrm>
            <a:off x="4114800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65551" name="AutoShape 15"/>
          <p:cNvCxnSpPr>
            <a:cxnSpLocks noChangeShapeType="1"/>
            <a:stCxn id="65549" idx="0"/>
            <a:endCxn id="65550" idx="4"/>
          </p:cNvCxnSpPr>
          <p:nvPr/>
        </p:nvCxnSpPr>
        <p:spPr bwMode="auto">
          <a:xfrm flipV="1">
            <a:off x="4297363" y="5257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5552" name="Oval 16"/>
          <p:cNvSpPr>
            <a:spLocks noChangeAspect="1" noChangeArrowheads="1"/>
          </p:cNvSpPr>
          <p:nvPr/>
        </p:nvSpPr>
        <p:spPr bwMode="auto">
          <a:xfrm>
            <a:off x="2751138" y="6332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65553" name="Oval 17"/>
          <p:cNvSpPr>
            <a:spLocks noChangeAspect="1" noChangeArrowheads="1"/>
          </p:cNvSpPr>
          <p:nvPr/>
        </p:nvSpPr>
        <p:spPr bwMode="auto">
          <a:xfrm>
            <a:off x="2751138" y="5715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65554" name="AutoShape 18"/>
          <p:cNvCxnSpPr>
            <a:cxnSpLocks noChangeShapeType="1"/>
            <a:stCxn id="65552" idx="0"/>
            <a:endCxn id="65553" idx="4"/>
          </p:cNvCxnSpPr>
          <p:nvPr/>
        </p:nvCxnSpPr>
        <p:spPr bwMode="auto">
          <a:xfrm flipV="1">
            <a:off x="2933700" y="6088063"/>
            <a:ext cx="0" cy="244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5555" name="Oval 19"/>
          <p:cNvSpPr>
            <a:spLocks noChangeAspect="1" noChangeArrowheads="1"/>
          </p:cNvSpPr>
          <p:nvPr/>
        </p:nvSpPr>
        <p:spPr bwMode="auto">
          <a:xfrm>
            <a:off x="3352800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65556" name="AutoShape 20"/>
          <p:cNvCxnSpPr>
            <a:cxnSpLocks noChangeShapeType="1"/>
            <a:stCxn id="65555" idx="0"/>
            <a:endCxn id="65558" idx="4"/>
          </p:cNvCxnSpPr>
          <p:nvPr/>
        </p:nvCxnSpPr>
        <p:spPr bwMode="auto">
          <a:xfrm flipV="1">
            <a:off x="3535363" y="5257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5557" name="AutoShape 21"/>
          <p:cNvCxnSpPr>
            <a:cxnSpLocks noChangeShapeType="1"/>
            <a:stCxn id="65553" idx="7"/>
            <a:endCxn id="65558" idx="3"/>
          </p:cNvCxnSpPr>
          <p:nvPr/>
        </p:nvCxnSpPr>
        <p:spPr bwMode="auto">
          <a:xfrm flipV="1">
            <a:off x="3062288" y="5203825"/>
            <a:ext cx="344487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5558" name="Oval 22"/>
          <p:cNvSpPr>
            <a:spLocks noChangeAspect="1" noChangeArrowheads="1"/>
          </p:cNvSpPr>
          <p:nvPr/>
        </p:nvSpPr>
        <p:spPr bwMode="auto">
          <a:xfrm>
            <a:off x="3352800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65560" name="AutoShape 24"/>
          <p:cNvCxnSpPr>
            <a:cxnSpLocks noChangeShapeType="1"/>
            <a:stCxn id="65548" idx="6"/>
            <a:endCxn id="65542" idx="2"/>
          </p:cNvCxnSpPr>
          <p:nvPr/>
        </p:nvCxnSpPr>
        <p:spPr bwMode="auto">
          <a:xfrm>
            <a:off x="7451725" y="4233863"/>
            <a:ext cx="641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5561" name="AutoShape 25"/>
          <p:cNvCxnSpPr>
            <a:cxnSpLocks noChangeShapeType="1"/>
            <a:stCxn id="65547" idx="6"/>
            <a:endCxn id="65548" idx="2"/>
          </p:cNvCxnSpPr>
          <p:nvPr/>
        </p:nvCxnSpPr>
        <p:spPr bwMode="auto">
          <a:xfrm>
            <a:off x="6384925" y="4233863"/>
            <a:ext cx="7016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5562" name="Oval 26"/>
          <p:cNvSpPr>
            <a:spLocks noChangeAspect="1" noChangeArrowheads="1"/>
          </p:cNvSpPr>
          <p:nvPr/>
        </p:nvSpPr>
        <p:spPr bwMode="auto">
          <a:xfrm>
            <a:off x="80930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65563" name="AutoShape 27"/>
          <p:cNvCxnSpPr>
            <a:cxnSpLocks noChangeShapeType="1"/>
            <a:stCxn id="65562" idx="0"/>
            <a:endCxn id="65542" idx="4"/>
          </p:cNvCxnSpPr>
          <p:nvPr/>
        </p:nvCxnSpPr>
        <p:spPr bwMode="auto">
          <a:xfrm flipV="1">
            <a:off x="82756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grpSp>
        <p:nvGrpSpPr>
          <p:cNvPr id="27676" name="Group 28"/>
          <p:cNvGrpSpPr>
            <a:grpSpLocks/>
          </p:cNvGrpSpPr>
          <p:nvPr/>
        </p:nvGrpSpPr>
        <p:grpSpPr bwMode="auto">
          <a:xfrm>
            <a:off x="3810000" y="2590800"/>
            <a:ext cx="1360488" cy="242888"/>
            <a:chOff x="1776" y="2160"/>
            <a:chExt cx="1097" cy="196"/>
          </a:xfrm>
        </p:grpSpPr>
        <p:sp>
          <p:nvSpPr>
            <p:cNvPr id="65565" name="Rectangle 29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0</a:t>
              </a:r>
            </a:p>
          </p:txBody>
        </p:sp>
        <p:sp>
          <p:nvSpPr>
            <p:cNvPr id="65566" name="Rectangle 30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1</a:t>
              </a:r>
            </a:p>
          </p:txBody>
        </p:sp>
        <p:sp>
          <p:nvSpPr>
            <p:cNvPr id="65567" name="Rectangle 31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2</a:t>
              </a:r>
            </a:p>
          </p:txBody>
        </p:sp>
        <p:sp>
          <p:nvSpPr>
            <p:cNvPr id="65568" name="Rectangle 32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3</a:t>
              </a:r>
            </a:p>
          </p:txBody>
        </p:sp>
      </p:grpSp>
      <p:grpSp>
        <p:nvGrpSpPr>
          <p:cNvPr id="27677" name="Group 33"/>
          <p:cNvGrpSpPr>
            <a:grpSpLocks/>
          </p:cNvGrpSpPr>
          <p:nvPr/>
        </p:nvGrpSpPr>
        <p:grpSpPr bwMode="auto">
          <a:xfrm>
            <a:off x="3810000" y="2827338"/>
            <a:ext cx="1360488" cy="242887"/>
            <a:chOff x="1776" y="2160"/>
            <a:chExt cx="1097" cy="196"/>
          </a:xfrm>
        </p:grpSpPr>
        <p:sp>
          <p:nvSpPr>
            <p:cNvPr id="65570" name="Rectangle 34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65571" name="Rectangle 35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65572" name="Rectangle 36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65573" name="Rectangle 37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</p:grpSp>
      <p:sp>
        <p:nvSpPr>
          <p:cNvPr id="65574" name="Oval 38"/>
          <p:cNvSpPr>
            <a:spLocks noChangeAspect="1" noChangeArrowheads="1"/>
          </p:cNvSpPr>
          <p:nvPr/>
        </p:nvSpPr>
        <p:spPr bwMode="auto">
          <a:xfrm>
            <a:off x="46228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65575" name="Oval 39"/>
          <p:cNvSpPr>
            <a:spLocks noChangeAspect="1" noChangeArrowheads="1"/>
          </p:cNvSpPr>
          <p:nvPr/>
        </p:nvSpPr>
        <p:spPr bwMode="auto">
          <a:xfrm>
            <a:off x="42799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65576" name="Oval 40"/>
          <p:cNvSpPr>
            <a:spLocks noChangeAspect="1" noChangeArrowheads="1"/>
          </p:cNvSpPr>
          <p:nvPr/>
        </p:nvSpPr>
        <p:spPr bwMode="auto">
          <a:xfrm>
            <a:off x="3944938" y="2913063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cxnSp>
        <p:nvCxnSpPr>
          <p:cNvPr id="65577" name="AutoShape 41"/>
          <p:cNvCxnSpPr>
            <a:cxnSpLocks noChangeShapeType="1"/>
            <a:stCxn id="65550" idx="7"/>
            <a:endCxn id="65543" idx="3"/>
          </p:cNvCxnSpPr>
          <p:nvPr/>
        </p:nvCxnSpPr>
        <p:spPr bwMode="auto">
          <a:xfrm flipV="1">
            <a:off x="4425950" y="4365625"/>
            <a:ext cx="44450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5578" name="AutoShape 42"/>
          <p:cNvCxnSpPr>
            <a:cxnSpLocks noChangeShapeType="1"/>
            <a:stCxn id="65579" idx="4"/>
            <a:endCxn id="65543" idx="0"/>
          </p:cNvCxnSpPr>
          <p:nvPr/>
        </p:nvCxnSpPr>
        <p:spPr bwMode="auto">
          <a:xfrm rot="16200000" flipH="1">
            <a:off x="4470400" y="3517900"/>
            <a:ext cx="1055688" cy="1588"/>
          </a:xfrm>
          <a:prstGeom prst="curvedConnector3">
            <a:avLst>
              <a:gd name="adj1" fmla="val 4992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5579" name="Oval 43"/>
          <p:cNvSpPr>
            <a:spLocks noChangeAspect="1" noChangeArrowheads="1"/>
          </p:cNvSpPr>
          <p:nvPr/>
        </p:nvSpPr>
        <p:spPr bwMode="auto">
          <a:xfrm>
            <a:off x="4960938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cxnSp>
        <p:nvCxnSpPr>
          <p:cNvPr id="28708" name="AutoShape 44"/>
          <p:cNvCxnSpPr>
            <a:cxnSpLocks noChangeShapeType="1"/>
          </p:cNvCxnSpPr>
          <p:nvPr/>
        </p:nvCxnSpPr>
        <p:spPr bwMode="auto">
          <a:xfrm rot="16200000" flipH="1">
            <a:off x="4731544" y="2575719"/>
            <a:ext cx="1055688" cy="1885950"/>
          </a:xfrm>
          <a:prstGeom prst="bentConnector3">
            <a:avLst>
              <a:gd name="adj1" fmla="val 6541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8709" name="AutoShape 45"/>
          <p:cNvCxnSpPr>
            <a:cxnSpLocks noChangeShapeType="1"/>
            <a:stCxn id="65576" idx="4"/>
            <a:endCxn id="65548" idx="0"/>
          </p:cNvCxnSpPr>
          <p:nvPr/>
        </p:nvCxnSpPr>
        <p:spPr bwMode="auto">
          <a:xfrm rot="16200000" flipH="1">
            <a:off x="5095875" y="1873250"/>
            <a:ext cx="1058863" cy="3287713"/>
          </a:xfrm>
          <a:prstGeom prst="bentConnector3">
            <a:avLst>
              <a:gd name="adj1" fmla="val 4347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8710" name="Rectangle 46"/>
          <p:cNvSpPr>
            <a:spLocks noChangeArrowheads="1"/>
          </p:cNvSpPr>
          <p:nvPr/>
        </p:nvSpPr>
        <p:spPr bwMode="auto">
          <a:xfrm>
            <a:off x="3937000" y="3835400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28711" name="Line 47"/>
          <p:cNvSpPr>
            <a:spLocks noChangeShapeType="1"/>
          </p:cNvSpPr>
          <p:nvPr/>
        </p:nvSpPr>
        <p:spPr bwMode="auto">
          <a:xfrm>
            <a:off x="4395788" y="4003675"/>
            <a:ext cx="430212" cy="93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65584" name="Oval 48"/>
          <p:cNvSpPr>
            <a:spLocks noChangeAspect="1" noChangeArrowheads="1"/>
          </p:cNvSpPr>
          <p:nvPr/>
        </p:nvSpPr>
        <p:spPr bwMode="auto">
          <a:xfrm>
            <a:off x="7693025" y="3438525"/>
            <a:ext cx="365125" cy="3730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current</a:t>
            </a:r>
          </a:p>
        </p:txBody>
      </p:sp>
      <p:sp>
        <p:nvSpPr>
          <p:cNvPr id="28713" name="Line 49"/>
          <p:cNvSpPr>
            <a:spLocks noChangeShapeType="1"/>
          </p:cNvSpPr>
          <p:nvPr/>
        </p:nvSpPr>
        <p:spPr bwMode="auto">
          <a:xfrm flipH="1">
            <a:off x="7497763" y="3740150"/>
            <a:ext cx="369887" cy="295275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28714" name="Rectangle 51"/>
          <p:cNvSpPr>
            <a:spLocks noChangeArrowheads="1"/>
          </p:cNvSpPr>
          <p:nvPr/>
        </p:nvSpPr>
        <p:spPr bwMode="auto">
          <a:xfrm>
            <a:off x="4208463" y="2255838"/>
            <a:ext cx="661987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degree</a:t>
            </a:r>
          </a:p>
        </p:txBody>
      </p:sp>
      <p:cxnSp>
        <p:nvCxnSpPr>
          <p:cNvPr id="65588" name="AutoShape 52"/>
          <p:cNvCxnSpPr>
            <a:cxnSpLocks noChangeShapeType="1"/>
          </p:cNvCxnSpPr>
          <p:nvPr/>
        </p:nvCxnSpPr>
        <p:spPr bwMode="auto">
          <a:xfrm flipV="1">
            <a:off x="3663950" y="4233863"/>
            <a:ext cx="1152525" cy="704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Extract-Min.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Delete min; meld its children into root list; update min.</a:t>
            </a:r>
          </a:p>
          <a:p>
            <a:pPr lvl="1">
              <a:defRPr/>
            </a:pPr>
            <a:r>
              <a:rPr kumimoji="0" lang="en-US" smtClean="0"/>
              <a:t>Consolidate trees so that no two roots have same degree.</a:t>
            </a:r>
          </a:p>
          <a:p>
            <a:pPr lvl="1">
              <a:defRPr/>
            </a:pPr>
            <a:endParaRPr kumimoji="0" lang="en-US" smtClean="0"/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54387D69-AECF-4476-BF2B-2D58222A9569}" type="slidenum">
              <a:rPr lang="en-US" sz="800" smtClean="0"/>
              <a:pPr>
                <a:defRPr/>
              </a:pPr>
              <a:t>26</a:t>
            </a:fld>
            <a:endParaRPr lang="en-US" sz="1400" smtClean="0"/>
          </a:p>
        </p:txBody>
      </p:sp>
      <p:sp>
        <p:nvSpPr>
          <p:cNvPr id="67588" name="Oval 4"/>
          <p:cNvSpPr>
            <a:spLocks noChangeAspect="1" noChangeArrowheads="1"/>
          </p:cNvSpPr>
          <p:nvPr/>
        </p:nvSpPr>
        <p:spPr bwMode="auto">
          <a:xfrm>
            <a:off x="6019800" y="48847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67589" name="AutoShape 5"/>
          <p:cNvCxnSpPr>
            <a:cxnSpLocks noChangeShapeType="1"/>
            <a:stCxn id="67588" idx="0"/>
            <a:endCxn id="67595" idx="4"/>
          </p:cNvCxnSpPr>
          <p:nvPr/>
        </p:nvCxnSpPr>
        <p:spPr bwMode="auto">
          <a:xfrm flipV="1">
            <a:off x="6202363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7590" name="Oval 6"/>
          <p:cNvSpPr>
            <a:spLocks noChangeAspect="1" noChangeArrowheads="1"/>
          </p:cNvSpPr>
          <p:nvPr/>
        </p:nvSpPr>
        <p:spPr bwMode="auto">
          <a:xfrm>
            <a:off x="80930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67591" name="Oval 7"/>
          <p:cNvSpPr>
            <a:spLocks noChangeAspect="1" noChangeArrowheads="1"/>
          </p:cNvSpPr>
          <p:nvPr/>
        </p:nvSpPr>
        <p:spPr bwMode="auto">
          <a:xfrm>
            <a:off x="48164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67592" name="AutoShape 8"/>
          <p:cNvCxnSpPr>
            <a:cxnSpLocks noChangeShapeType="1"/>
            <a:stCxn id="67595" idx="2"/>
            <a:endCxn id="67591" idx="6"/>
          </p:cNvCxnSpPr>
          <p:nvPr/>
        </p:nvCxnSpPr>
        <p:spPr bwMode="auto">
          <a:xfrm flipH="1">
            <a:off x="5181600" y="4233863"/>
            <a:ext cx="83820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7593" name="Oval 9"/>
          <p:cNvSpPr>
            <a:spLocks noChangeAspect="1" noChangeArrowheads="1"/>
          </p:cNvSpPr>
          <p:nvPr/>
        </p:nvSpPr>
        <p:spPr bwMode="auto">
          <a:xfrm>
            <a:off x="48164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67594" name="AutoShape 10"/>
          <p:cNvCxnSpPr>
            <a:cxnSpLocks noChangeShapeType="1"/>
            <a:stCxn id="67591" idx="4"/>
            <a:endCxn id="67593" idx="0"/>
          </p:cNvCxnSpPr>
          <p:nvPr/>
        </p:nvCxnSpPr>
        <p:spPr bwMode="auto">
          <a:xfrm>
            <a:off x="49990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7595" name="Oval 11"/>
          <p:cNvSpPr>
            <a:spLocks noChangeAspect="1" noChangeArrowheads="1"/>
          </p:cNvSpPr>
          <p:nvPr/>
        </p:nvSpPr>
        <p:spPr bwMode="auto">
          <a:xfrm>
            <a:off x="6019800" y="40465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67596" name="Oval 12"/>
          <p:cNvSpPr>
            <a:spLocks noChangeAspect="1" noChangeArrowheads="1"/>
          </p:cNvSpPr>
          <p:nvPr/>
        </p:nvSpPr>
        <p:spPr bwMode="auto">
          <a:xfrm>
            <a:off x="70866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67597" name="Oval 13"/>
          <p:cNvSpPr>
            <a:spLocks noChangeAspect="1" noChangeArrowheads="1"/>
          </p:cNvSpPr>
          <p:nvPr/>
        </p:nvSpPr>
        <p:spPr bwMode="auto">
          <a:xfrm>
            <a:off x="4114800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67598" name="Oval 14"/>
          <p:cNvSpPr>
            <a:spLocks noChangeAspect="1" noChangeArrowheads="1"/>
          </p:cNvSpPr>
          <p:nvPr/>
        </p:nvSpPr>
        <p:spPr bwMode="auto">
          <a:xfrm>
            <a:off x="4114800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67599" name="AutoShape 15"/>
          <p:cNvCxnSpPr>
            <a:cxnSpLocks noChangeShapeType="1"/>
            <a:stCxn id="67597" idx="0"/>
            <a:endCxn id="67598" idx="4"/>
          </p:cNvCxnSpPr>
          <p:nvPr/>
        </p:nvCxnSpPr>
        <p:spPr bwMode="auto">
          <a:xfrm flipV="1">
            <a:off x="4297363" y="5257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7600" name="Oval 16"/>
          <p:cNvSpPr>
            <a:spLocks noChangeAspect="1" noChangeArrowheads="1"/>
          </p:cNvSpPr>
          <p:nvPr/>
        </p:nvSpPr>
        <p:spPr bwMode="auto">
          <a:xfrm>
            <a:off x="2751138" y="6332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67601" name="Oval 17"/>
          <p:cNvSpPr>
            <a:spLocks noChangeAspect="1" noChangeArrowheads="1"/>
          </p:cNvSpPr>
          <p:nvPr/>
        </p:nvSpPr>
        <p:spPr bwMode="auto">
          <a:xfrm>
            <a:off x="2751138" y="5715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67602" name="AutoShape 18"/>
          <p:cNvCxnSpPr>
            <a:cxnSpLocks noChangeShapeType="1"/>
            <a:stCxn id="67600" idx="0"/>
            <a:endCxn id="67601" idx="4"/>
          </p:cNvCxnSpPr>
          <p:nvPr/>
        </p:nvCxnSpPr>
        <p:spPr bwMode="auto">
          <a:xfrm flipV="1">
            <a:off x="2933700" y="6088063"/>
            <a:ext cx="0" cy="244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7603" name="Oval 19"/>
          <p:cNvSpPr>
            <a:spLocks noChangeAspect="1" noChangeArrowheads="1"/>
          </p:cNvSpPr>
          <p:nvPr/>
        </p:nvSpPr>
        <p:spPr bwMode="auto">
          <a:xfrm>
            <a:off x="3352800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67604" name="AutoShape 20"/>
          <p:cNvCxnSpPr>
            <a:cxnSpLocks noChangeShapeType="1"/>
            <a:stCxn id="67603" idx="0"/>
            <a:endCxn id="67606" idx="4"/>
          </p:cNvCxnSpPr>
          <p:nvPr/>
        </p:nvCxnSpPr>
        <p:spPr bwMode="auto">
          <a:xfrm flipV="1">
            <a:off x="3535363" y="5257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7605" name="AutoShape 21"/>
          <p:cNvCxnSpPr>
            <a:cxnSpLocks noChangeShapeType="1"/>
            <a:stCxn id="67601" idx="7"/>
            <a:endCxn id="67606" idx="3"/>
          </p:cNvCxnSpPr>
          <p:nvPr/>
        </p:nvCxnSpPr>
        <p:spPr bwMode="auto">
          <a:xfrm flipV="1">
            <a:off x="3062288" y="5203825"/>
            <a:ext cx="344487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7606" name="Oval 22"/>
          <p:cNvSpPr>
            <a:spLocks noChangeAspect="1" noChangeArrowheads="1"/>
          </p:cNvSpPr>
          <p:nvPr/>
        </p:nvSpPr>
        <p:spPr bwMode="auto">
          <a:xfrm>
            <a:off x="3352800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67608" name="AutoShape 24"/>
          <p:cNvCxnSpPr>
            <a:cxnSpLocks noChangeShapeType="1"/>
            <a:stCxn id="67596" idx="6"/>
            <a:endCxn id="67590" idx="2"/>
          </p:cNvCxnSpPr>
          <p:nvPr/>
        </p:nvCxnSpPr>
        <p:spPr bwMode="auto">
          <a:xfrm>
            <a:off x="7451725" y="4233863"/>
            <a:ext cx="641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7609" name="AutoShape 25"/>
          <p:cNvCxnSpPr>
            <a:cxnSpLocks noChangeShapeType="1"/>
            <a:stCxn id="67595" idx="6"/>
            <a:endCxn id="67596" idx="2"/>
          </p:cNvCxnSpPr>
          <p:nvPr/>
        </p:nvCxnSpPr>
        <p:spPr bwMode="auto">
          <a:xfrm>
            <a:off x="6384925" y="4233863"/>
            <a:ext cx="7016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7610" name="Oval 26"/>
          <p:cNvSpPr>
            <a:spLocks noChangeAspect="1" noChangeArrowheads="1"/>
          </p:cNvSpPr>
          <p:nvPr/>
        </p:nvSpPr>
        <p:spPr bwMode="auto">
          <a:xfrm>
            <a:off x="80930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67611" name="AutoShape 27"/>
          <p:cNvCxnSpPr>
            <a:cxnSpLocks noChangeShapeType="1"/>
            <a:stCxn id="67610" idx="0"/>
            <a:endCxn id="67590" idx="4"/>
          </p:cNvCxnSpPr>
          <p:nvPr/>
        </p:nvCxnSpPr>
        <p:spPr bwMode="auto">
          <a:xfrm flipV="1">
            <a:off x="82756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grpSp>
        <p:nvGrpSpPr>
          <p:cNvPr id="28700" name="Group 28"/>
          <p:cNvGrpSpPr>
            <a:grpSpLocks/>
          </p:cNvGrpSpPr>
          <p:nvPr/>
        </p:nvGrpSpPr>
        <p:grpSpPr bwMode="auto">
          <a:xfrm>
            <a:off x="3810000" y="2590800"/>
            <a:ext cx="1360488" cy="242888"/>
            <a:chOff x="1776" y="2160"/>
            <a:chExt cx="1097" cy="196"/>
          </a:xfrm>
        </p:grpSpPr>
        <p:sp>
          <p:nvSpPr>
            <p:cNvPr id="67613" name="Rectangle 29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0</a:t>
              </a:r>
            </a:p>
          </p:txBody>
        </p:sp>
        <p:sp>
          <p:nvSpPr>
            <p:cNvPr id="67614" name="Rectangle 30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1</a:t>
              </a:r>
            </a:p>
          </p:txBody>
        </p:sp>
        <p:sp>
          <p:nvSpPr>
            <p:cNvPr id="67615" name="Rectangle 31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2</a:t>
              </a:r>
            </a:p>
          </p:txBody>
        </p:sp>
        <p:sp>
          <p:nvSpPr>
            <p:cNvPr id="67616" name="Rectangle 32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3</a:t>
              </a:r>
            </a:p>
          </p:txBody>
        </p:sp>
      </p:grpSp>
      <p:grpSp>
        <p:nvGrpSpPr>
          <p:cNvPr id="28701" name="Group 33"/>
          <p:cNvGrpSpPr>
            <a:grpSpLocks/>
          </p:cNvGrpSpPr>
          <p:nvPr/>
        </p:nvGrpSpPr>
        <p:grpSpPr bwMode="auto">
          <a:xfrm>
            <a:off x="3810000" y="2827338"/>
            <a:ext cx="1360488" cy="242887"/>
            <a:chOff x="1776" y="2160"/>
            <a:chExt cx="1097" cy="196"/>
          </a:xfrm>
        </p:grpSpPr>
        <p:sp>
          <p:nvSpPr>
            <p:cNvPr id="67618" name="Rectangle 34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67619" name="Rectangle 35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67620" name="Rectangle 36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67621" name="Rectangle 37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</p:grpSp>
      <p:sp>
        <p:nvSpPr>
          <p:cNvPr id="67622" name="Oval 38"/>
          <p:cNvSpPr>
            <a:spLocks noChangeAspect="1" noChangeArrowheads="1"/>
          </p:cNvSpPr>
          <p:nvPr/>
        </p:nvSpPr>
        <p:spPr bwMode="auto">
          <a:xfrm>
            <a:off x="46228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67623" name="Oval 39"/>
          <p:cNvSpPr>
            <a:spLocks noChangeAspect="1" noChangeArrowheads="1"/>
          </p:cNvSpPr>
          <p:nvPr/>
        </p:nvSpPr>
        <p:spPr bwMode="auto">
          <a:xfrm>
            <a:off x="42799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67624" name="Oval 40"/>
          <p:cNvSpPr>
            <a:spLocks noChangeAspect="1" noChangeArrowheads="1"/>
          </p:cNvSpPr>
          <p:nvPr/>
        </p:nvSpPr>
        <p:spPr bwMode="auto">
          <a:xfrm>
            <a:off x="3944938" y="2913063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cxnSp>
        <p:nvCxnSpPr>
          <p:cNvPr id="67625" name="AutoShape 41"/>
          <p:cNvCxnSpPr>
            <a:cxnSpLocks noChangeShapeType="1"/>
            <a:stCxn id="67598" idx="7"/>
            <a:endCxn id="67591" idx="3"/>
          </p:cNvCxnSpPr>
          <p:nvPr/>
        </p:nvCxnSpPr>
        <p:spPr bwMode="auto">
          <a:xfrm flipV="1">
            <a:off x="4425950" y="4365625"/>
            <a:ext cx="44450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7626" name="AutoShape 42"/>
          <p:cNvCxnSpPr>
            <a:cxnSpLocks noChangeShapeType="1"/>
            <a:stCxn id="67627" idx="4"/>
            <a:endCxn id="67591" idx="0"/>
          </p:cNvCxnSpPr>
          <p:nvPr/>
        </p:nvCxnSpPr>
        <p:spPr bwMode="auto">
          <a:xfrm rot="16200000" flipH="1">
            <a:off x="4470400" y="3517900"/>
            <a:ext cx="1055688" cy="1588"/>
          </a:xfrm>
          <a:prstGeom prst="curvedConnector3">
            <a:avLst>
              <a:gd name="adj1" fmla="val 4992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7627" name="Oval 43"/>
          <p:cNvSpPr>
            <a:spLocks noChangeAspect="1" noChangeArrowheads="1"/>
          </p:cNvSpPr>
          <p:nvPr/>
        </p:nvSpPr>
        <p:spPr bwMode="auto">
          <a:xfrm>
            <a:off x="4960938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cxnSp>
        <p:nvCxnSpPr>
          <p:cNvPr id="29732" name="AutoShape 44"/>
          <p:cNvCxnSpPr>
            <a:cxnSpLocks noChangeShapeType="1"/>
          </p:cNvCxnSpPr>
          <p:nvPr/>
        </p:nvCxnSpPr>
        <p:spPr bwMode="auto">
          <a:xfrm rot="16200000" flipH="1">
            <a:off x="4731544" y="2575719"/>
            <a:ext cx="1055688" cy="1885950"/>
          </a:xfrm>
          <a:prstGeom prst="bentConnector3">
            <a:avLst>
              <a:gd name="adj1" fmla="val 6541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9733" name="AutoShape 45"/>
          <p:cNvCxnSpPr>
            <a:cxnSpLocks noChangeShapeType="1"/>
          </p:cNvCxnSpPr>
          <p:nvPr/>
        </p:nvCxnSpPr>
        <p:spPr bwMode="auto">
          <a:xfrm rot="16200000" flipH="1">
            <a:off x="5095875" y="1873250"/>
            <a:ext cx="1058863" cy="3287713"/>
          </a:xfrm>
          <a:prstGeom prst="bentConnector3">
            <a:avLst>
              <a:gd name="adj1" fmla="val 4347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9734" name="Rectangle 46"/>
          <p:cNvSpPr>
            <a:spLocks noChangeArrowheads="1"/>
          </p:cNvSpPr>
          <p:nvPr/>
        </p:nvSpPr>
        <p:spPr bwMode="auto">
          <a:xfrm>
            <a:off x="3937000" y="3835400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29735" name="Line 47"/>
          <p:cNvSpPr>
            <a:spLocks noChangeShapeType="1"/>
          </p:cNvSpPr>
          <p:nvPr/>
        </p:nvSpPr>
        <p:spPr bwMode="auto">
          <a:xfrm>
            <a:off x="4395788" y="4003675"/>
            <a:ext cx="430212" cy="93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67632" name="Oval 48"/>
          <p:cNvSpPr>
            <a:spLocks noChangeAspect="1" noChangeArrowheads="1"/>
          </p:cNvSpPr>
          <p:nvPr/>
        </p:nvSpPr>
        <p:spPr bwMode="auto">
          <a:xfrm>
            <a:off x="7693025" y="3438525"/>
            <a:ext cx="365125" cy="3730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current</a:t>
            </a:r>
          </a:p>
        </p:txBody>
      </p:sp>
      <p:sp>
        <p:nvSpPr>
          <p:cNvPr id="29737" name="Line 49"/>
          <p:cNvSpPr>
            <a:spLocks noChangeShapeType="1"/>
          </p:cNvSpPr>
          <p:nvPr/>
        </p:nvSpPr>
        <p:spPr bwMode="auto">
          <a:xfrm>
            <a:off x="7867650" y="3740150"/>
            <a:ext cx="265113" cy="27463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29738" name="Rectangle 52"/>
          <p:cNvSpPr>
            <a:spLocks noChangeArrowheads="1"/>
          </p:cNvSpPr>
          <p:nvPr/>
        </p:nvSpPr>
        <p:spPr bwMode="auto">
          <a:xfrm>
            <a:off x="4208463" y="2255838"/>
            <a:ext cx="661987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degree</a:t>
            </a:r>
          </a:p>
        </p:txBody>
      </p:sp>
      <p:sp>
        <p:nvSpPr>
          <p:cNvPr id="67637" name="Rectangle 53"/>
          <p:cNvSpPr>
            <a:spLocks noChangeArrowheads="1"/>
          </p:cNvSpPr>
          <p:nvPr/>
        </p:nvSpPr>
        <p:spPr bwMode="auto">
          <a:xfrm>
            <a:off x="6484938" y="6118225"/>
            <a:ext cx="1628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i="1">
                <a:solidFill>
                  <a:schemeClr val="accent1"/>
                </a:solidFill>
              </a:rPr>
              <a:t>link 41 into 18</a:t>
            </a:r>
          </a:p>
        </p:txBody>
      </p:sp>
      <p:cxnSp>
        <p:nvCxnSpPr>
          <p:cNvPr id="67638" name="AutoShape 54"/>
          <p:cNvCxnSpPr>
            <a:cxnSpLocks noChangeShapeType="1"/>
          </p:cNvCxnSpPr>
          <p:nvPr/>
        </p:nvCxnSpPr>
        <p:spPr bwMode="auto">
          <a:xfrm flipV="1">
            <a:off x="3663950" y="4233863"/>
            <a:ext cx="1152525" cy="704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3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Extract-Min.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Delete min; meld its children into root list; update min.</a:t>
            </a:r>
          </a:p>
          <a:p>
            <a:pPr lvl="1">
              <a:defRPr/>
            </a:pPr>
            <a:r>
              <a:rPr kumimoji="0" lang="en-US" smtClean="0"/>
              <a:t>Consolidate trees so that no two roots have same degree.</a:t>
            </a:r>
          </a:p>
          <a:p>
            <a:pPr lvl="1">
              <a:defRPr/>
            </a:pPr>
            <a:endParaRPr kumimoji="0" lang="en-US" smtClean="0"/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5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7B24ACB9-6991-4AD5-8B58-C39AF6E21C5D}" type="slidenum">
              <a:rPr lang="en-US" sz="800" smtClean="0"/>
              <a:pPr>
                <a:defRPr/>
              </a:pPr>
              <a:t>27</a:t>
            </a:fld>
            <a:endParaRPr lang="en-US" sz="1400" smtClean="0"/>
          </a:p>
        </p:txBody>
      </p:sp>
      <p:sp>
        <p:nvSpPr>
          <p:cNvPr id="69636" name="Oval 4"/>
          <p:cNvSpPr>
            <a:spLocks noChangeAspect="1" noChangeArrowheads="1"/>
          </p:cNvSpPr>
          <p:nvPr/>
        </p:nvSpPr>
        <p:spPr bwMode="auto">
          <a:xfrm>
            <a:off x="8093075" y="48847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69637" name="AutoShape 5"/>
          <p:cNvCxnSpPr>
            <a:cxnSpLocks noChangeShapeType="1"/>
            <a:stCxn id="69636" idx="0"/>
            <a:endCxn id="69643" idx="4"/>
          </p:cNvCxnSpPr>
          <p:nvPr/>
        </p:nvCxnSpPr>
        <p:spPr bwMode="auto">
          <a:xfrm flipV="1">
            <a:off x="82756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9638" name="Oval 6"/>
          <p:cNvSpPr>
            <a:spLocks noChangeAspect="1" noChangeArrowheads="1"/>
          </p:cNvSpPr>
          <p:nvPr/>
        </p:nvSpPr>
        <p:spPr bwMode="auto">
          <a:xfrm>
            <a:off x="7472363" y="48768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69639" name="Oval 7"/>
          <p:cNvSpPr>
            <a:spLocks noChangeAspect="1" noChangeArrowheads="1"/>
          </p:cNvSpPr>
          <p:nvPr/>
        </p:nvSpPr>
        <p:spPr bwMode="auto">
          <a:xfrm>
            <a:off x="48164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69640" name="AutoShape 8"/>
          <p:cNvCxnSpPr>
            <a:cxnSpLocks noChangeShapeType="1"/>
            <a:stCxn id="69643" idx="2"/>
            <a:endCxn id="69644" idx="6"/>
          </p:cNvCxnSpPr>
          <p:nvPr/>
        </p:nvCxnSpPr>
        <p:spPr bwMode="auto">
          <a:xfrm flipH="1">
            <a:off x="7451725" y="4233863"/>
            <a:ext cx="641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9641" name="Oval 9"/>
          <p:cNvSpPr>
            <a:spLocks noChangeAspect="1" noChangeArrowheads="1"/>
          </p:cNvSpPr>
          <p:nvPr/>
        </p:nvSpPr>
        <p:spPr bwMode="auto">
          <a:xfrm>
            <a:off x="48164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69642" name="AutoShape 10"/>
          <p:cNvCxnSpPr>
            <a:cxnSpLocks noChangeShapeType="1"/>
            <a:stCxn id="69639" idx="4"/>
            <a:endCxn id="69641" idx="0"/>
          </p:cNvCxnSpPr>
          <p:nvPr/>
        </p:nvCxnSpPr>
        <p:spPr bwMode="auto">
          <a:xfrm>
            <a:off x="49990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9643" name="Oval 11"/>
          <p:cNvSpPr>
            <a:spLocks noChangeAspect="1" noChangeArrowheads="1"/>
          </p:cNvSpPr>
          <p:nvPr/>
        </p:nvSpPr>
        <p:spPr bwMode="auto">
          <a:xfrm>
            <a:off x="8093075" y="40465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69644" name="Oval 12"/>
          <p:cNvSpPr>
            <a:spLocks noChangeAspect="1" noChangeArrowheads="1"/>
          </p:cNvSpPr>
          <p:nvPr/>
        </p:nvSpPr>
        <p:spPr bwMode="auto">
          <a:xfrm>
            <a:off x="70866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69645" name="Oval 13"/>
          <p:cNvSpPr>
            <a:spLocks noChangeAspect="1" noChangeArrowheads="1"/>
          </p:cNvSpPr>
          <p:nvPr/>
        </p:nvSpPr>
        <p:spPr bwMode="auto">
          <a:xfrm>
            <a:off x="4114800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69646" name="Oval 14"/>
          <p:cNvSpPr>
            <a:spLocks noChangeAspect="1" noChangeArrowheads="1"/>
          </p:cNvSpPr>
          <p:nvPr/>
        </p:nvSpPr>
        <p:spPr bwMode="auto">
          <a:xfrm>
            <a:off x="4114800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69647" name="AutoShape 15"/>
          <p:cNvCxnSpPr>
            <a:cxnSpLocks noChangeShapeType="1"/>
            <a:stCxn id="69645" idx="0"/>
            <a:endCxn id="69646" idx="4"/>
          </p:cNvCxnSpPr>
          <p:nvPr/>
        </p:nvCxnSpPr>
        <p:spPr bwMode="auto">
          <a:xfrm flipV="1">
            <a:off x="4297363" y="5257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9648" name="Oval 16"/>
          <p:cNvSpPr>
            <a:spLocks noChangeAspect="1" noChangeArrowheads="1"/>
          </p:cNvSpPr>
          <p:nvPr/>
        </p:nvSpPr>
        <p:spPr bwMode="auto">
          <a:xfrm>
            <a:off x="2751138" y="6332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69649" name="Oval 17"/>
          <p:cNvSpPr>
            <a:spLocks noChangeAspect="1" noChangeArrowheads="1"/>
          </p:cNvSpPr>
          <p:nvPr/>
        </p:nvSpPr>
        <p:spPr bwMode="auto">
          <a:xfrm>
            <a:off x="2751138" y="5715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69650" name="AutoShape 18"/>
          <p:cNvCxnSpPr>
            <a:cxnSpLocks noChangeShapeType="1"/>
            <a:stCxn id="69648" idx="0"/>
            <a:endCxn id="69649" idx="4"/>
          </p:cNvCxnSpPr>
          <p:nvPr/>
        </p:nvCxnSpPr>
        <p:spPr bwMode="auto">
          <a:xfrm flipV="1">
            <a:off x="2933700" y="6088063"/>
            <a:ext cx="0" cy="244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9651" name="Oval 19"/>
          <p:cNvSpPr>
            <a:spLocks noChangeAspect="1" noChangeArrowheads="1"/>
          </p:cNvSpPr>
          <p:nvPr/>
        </p:nvSpPr>
        <p:spPr bwMode="auto">
          <a:xfrm>
            <a:off x="3352800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69652" name="AutoShape 20"/>
          <p:cNvCxnSpPr>
            <a:cxnSpLocks noChangeShapeType="1"/>
            <a:stCxn id="69651" idx="0"/>
            <a:endCxn id="69654" idx="4"/>
          </p:cNvCxnSpPr>
          <p:nvPr/>
        </p:nvCxnSpPr>
        <p:spPr bwMode="auto">
          <a:xfrm flipV="1">
            <a:off x="3535363" y="5257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9653" name="AutoShape 21"/>
          <p:cNvCxnSpPr>
            <a:cxnSpLocks noChangeShapeType="1"/>
            <a:stCxn id="69649" idx="7"/>
            <a:endCxn id="69654" idx="3"/>
          </p:cNvCxnSpPr>
          <p:nvPr/>
        </p:nvCxnSpPr>
        <p:spPr bwMode="auto">
          <a:xfrm flipV="1">
            <a:off x="3062288" y="5203825"/>
            <a:ext cx="344487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9654" name="Oval 22"/>
          <p:cNvSpPr>
            <a:spLocks noChangeAspect="1" noChangeArrowheads="1"/>
          </p:cNvSpPr>
          <p:nvPr/>
        </p:nvSpPr>
        <p:spPr bwMode="auto">
          <a:xfrm>
            <a:off x="3352800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69656" name="Oval 24"/>
          <p:cNvSpPr>
            <a:spLocks noChangeAspect="1" noChangeArrowheads="1"/>
          </p:cNvSpPr>
          <p:nvPr/>
        </p:nvSpPr>
        <p:spPr bwMode="auto">
          <a:xfrm>
            <a:off x="7472363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69657" name="AutoShape 25"/>
          <p:cNvCxnSpPr>
            <a:cxnSpLocks noChangeShapeType="1"/>
            <a:stCxn id="69656" idx="0"/>
            <a:endCxn id="69638" idx="4"/>
          </p:cNvCxnSpPr>
          <p:nvPr/>
        </p:nvCxnSpPr>
        <p:spPr bwMode="auto">
          <a:xfrm flipV="1">
            <a:off x="7654925" y="5249863"/>
            <a:ext cx="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grpSp>
        <p:nvGrpSpPr>
          <p:cNvPr id="29722" name="Group 26"/>
          <p:cNvGrpSpPr>
            <a:grpSpLocks/>
          </p:cNvGrpSpPr>
          <p:nvPr/>
        </p:nvGrpSpPr>
        <p:grpSpPr bwMode="auto">
          <a:xfrm>
            <a:off x="3810000" y="2590800"/>
            <a:ext cx="1360488" cy="242888"/>
            <a:chOff x="1776" y="2160"/>
            <a:chExt cx="1097" cy="196"/>
          </a:xfrm>
        </p:grpSpPr>
        <p:sp>
          <p:nvSpPr>
            <p:cNvPr id="69659" name="Rectangle 27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0</a:t>
              </a:r>
            </a:p>
          </p:txBody>
        </p:sp>
        <p:sp>
          <p:nvSpPr>
            <p:cNvPr id="69660" name="Rectangle 28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1</a:t>
              </a:r>
            </a:p>
          </p:txBody>
        </p:sp>
        <p:sp>
          <p:nvSpPr>
            <p:cNvPr id="69661" name="Rectangle 29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2</a:t>
              </a:r>
            </a:p>
          </p:txBody>
        </p:sp>
        <p:sp>
          <p:nvSpPr>
            <p:cNvPr id="69662" name="Rectangle 30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3</a:t>
              </a:r>
            </a:p>
          </p:txBody>
        </p:sp>
      </p:grpSp>
      <p:grpSp>
        <p:nvGrpSpPr>
          <p:cNvPr id="29723" name="Group 31"/>
          <p:cNvGrpSpPr>
            <a:grpSpLocks/>
          </p:cNvGrpSpPr>
          <p:nvPr/>
        </p:nvGrpSpPr>
        <p:grpSpPr bwMode="auto">
          <a:xfrm>
            <a:off x="3810000" y="2827338"/>
            <a:ext cx="1360488" cy="242887"/>
            <a:chOff x="1776" y="2160"/>
            <a:chExt cx="1097" cy="196"/>
          </a:xfrm>
        </p:grpSpPr>
        <p:sp>
          <p:nvSpPr>
            <p:cNvPr id="69664" name="Rectangle 32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69665" name="Rectangle 33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69666" name="Rectangle 34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69667" name="Rectangle 35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</p:grpSp>
      <p:sp>
        <p:nvSpPr>
          <p:cNvPr id="69668" name="Oval 36"/>
          <p:cNvSpPr>
            <a:spLocks noChangeAspect="1" noChangeArrowheads="1"/>
          </p:cNvSpPr>
          <p:nvPr/>
        </p:nvSpPr>
        <p:spPr bwMode="auto">
          <a:xfrm>
            <a:off x="46228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69669" name="Oval 37"/>
          <p:cNvSpPr>
            <a:spLocks noChangeAspect="1" noChangeArrowheads="1"/>
          </p:cNvSpPr>
          <p:nvPr/>
        </p:nvSpPr>
        <p:spPr bwMode="auto">
          <a:xfrm>
            <a:off x="42799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69670" name="Oval 38"/>
          <p:cNvSpPr>
            <a:spLocks noChangeAspect="1" noChangeArrowheads="1"/>
          </p:cNvSpPr>
          <p:nvPr/>
        </p:nvSpPr>
        <p:spPr bwMode="auto">
          <a:xfrm>
            <a:off x="3944938" y="2913063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cxnSp>
        <p:nvCxnSpPr>
          <p:cNvPr id="69671" name="AutoShape 39"/>
          <p:cNvCxnSpPr>
            <a:cxnSpLocks noChangeShapeType="1"/>
            <a:stCxn id="69646" idx="7"/>
            <a:endCxn id="69639" idx="3"/>
          </p:cNvCxnSpPr>
          <p:nvPr/>
        </p:nvCxnSpPr>
        <p:spPr bwMode="auto">
          <a:xfrm flipV="1">
            <a:off x="4425950" y="4365625"/>
            <a:ext cx="44450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9672" name="AutoShape 40"/>
          <p:cNvCxnSpPr>
            <a:cxnSpLocks noChangeShapeType="1"/>
            <a:stCxn id="69675" idx="4"/>
            <a:endCxn id="69639" idx="0"/>
          </p:cNvCxnSpPr>
          <p:nvPr/>
        </p:nvCxnSpPr>
        <p:spPr bwMode="auto">
          <a:xfrm rot="16200000" flipH="1">
            <a:off x="4470400" y="3517900"/>
            <a:ext cx="1055688" cy="1588"/>
          </a:xfrm>
          <a:prstGeom prst="curvedConnector3">
            <a:avLst>
              <a:gd name="adj1" fmla="val 4992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9673" name="AutoShape 41"/>
          <p:cNvCxnSpPr>
            <a:cxnSpLocks noChangeShapeType="1"/>
            <a:stCxn id="69638" idx="7"/>
            <a:endCxn id="69643" idx="3"/>
          </p:cNvCxnSpPr>
          <p:nvPr/>
        </p:nvCxnSpPr>
        <p:spPr bwMode="auto">
          <a:xfrm flipV="1">
            <a:off x="7783513" y="4365625"/>
            <a:ext cx="363537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69674" name="AutoShape 42"/>
          <p:cNvCxnSpPr>
            <a:cxnSpLocks noChangeShapeType="1"/>
            <a:stCxn id="69639" idx="6"/>
            <a:endCxn id="69644" idx="2"/>
          </p:cNvCxnSpPr>
          <p:nvPr/>
        </p:nvCxnSpPr>
        <p:spPr bwMode="auto">
          <a:xfrm>
            <a:off x="5181600" y="4233863"/>
            <a:ext cx="190500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9675" name="Oval 43"/>
          <p:cNvSpPr>
            <a:spLocks noChangeAspect="1" noChangeArrowheads="1"/>
          </p:cNvSpPr>
          <p:nvPr/>
        </p:nvSpPr>
        <p:spPr bwMode="auto">
          <a:xfrm>
            <a:off x="4960938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cxnSp>
        <p:nvCxnSpPr>
          <p:cNvPr id="30756" name="AutoShape 44"/>
          <p:cNvCxnSpPr>
            <a:cxnSpLocks noChangeShapeType="1"/>
          </p:cNvCxnSpPr>
          <p:nvPr/>
        </p:nvCxnSpPr>
        <p:spPr bwMode="auto">
          <a:xfrm rot="16200000" flipH="1">
            <a:off x="5095875" y="1873250"/>
            <a:ext cx="1058863" cy="3287713"/>
          </a:xfrm>
          <a:prstGeom prst="bentConnector3">
            <a:avLst>
              <a:gd name="adj1" fmla="val 4347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0757" name="Rectangle 45"/>
          <p:cNvSpPr>
            <a:spLocks noChangeArrowheads="1"/>
          </p:cNvSpPr>
          <p:nvPr/>
        </p:nvSpPr>
        <p:spPr bwMode="auto">
          <a:xfrm>
            <a:off x="3937000" y="3835400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30758" name="Line 46"/>
          <p:cNvSpPr>
            <a:spLocks noChangeShapeType="1"/>
          </p:cNvSpPr>
          <p:nvPr/>
        </p:nvSpPr>
        <p:spPr bwMode="auto">
          <a:xfrm>
            <a:off x="4395788" y="4003675"/>
            <a:ext cx="430212" cy="93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69679" name="Oval 47"/>
          <p:cNvSpPr>
            <a:spLocks noChangeAspect="1" noChangeArrowheads="1"/>
          </p:cNvSpPr>
          <p:nvPr/>
        </p:nvSpPr>
        <p:spPr bwMode="auto">
          <a:xfrm>
            <a:off x="7693025" y="3438525"/>
            <a:ext cx="365125" cy="3730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current</a:t>
            </a:r>
          </a:p>
        </p:txBody>
      </p:sp>
      <p:sp>
        <p:nvSpPr>
          <p:cNvPr id="30760" name="Line 48"/>
          <p:cNvSpPr>
            <a:spLocks noChangeShapeType="1"/>
          </p:cNvSpPr>
          <p:nvPr/>
        </p:nvSpPr>
        <p:spPr bwMode="auto">
          <a:xfrm>
            <a:off x="7867650" y="3740150"/>
            <a:ext cx="265113" cy="27463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30761" name="Rectangle 50"/>
          <p:cNvSpPr>
            <a:spLocks noChangeArrowheads="1"/>
          </p:cNvSpPr>
          <p:nvPr/>
        </p:nvSpPr>
        <p:spPr bwMode="auto">
          <a:xfrm>
            <a:off x="4208463" y="2255838"/>
            <a:ext cx="661987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degree</a:t>
            </a:r>
          </a:p>
        </p:txBody>
      </p:sp>
      <p:cxnSp>
        <p:nvCxnSpPr>
          <p:cNvPr id="69683" name="AutoShape 51"/>
          <p:cNvCxnSpPr>
            <a:cxnSpLocks noChangeShapeType="1"/>
          </p:cNvCxnSpPr>
          <p:nvPr/>
        </p:nvCxnSpPr>
        <p:spPr bwMode="auto">
          <a:xfrm flipV="1">
            <a:off x="3663950" y="4233863"/>
            <a:ext cx="1152525" cy="704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Extract-Min.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Delete min; meld its children into root list; update min.</a:t>
            </a:r>
          </a:p>
          <a:p>
            <a:pPr lvl="1">
              <a:defRPr/>
            </a:pPr>
            <a:r>
              <a:rPr kumimoji="0" lang="en-US" smtClean="0"/>
              <a:t>Consolidate trees so that no two roots have same degree.</a:t>
            </a:r>
          </a:p>
          <a:p>
            <a:pPr lvl="1">
              <a:defRPr/>
            </a:pPr>
            <a:endParaRPr kumimoji="0" lang="en-US" smtClean="0"/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5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6754CA9E-E515-4D8D-BEDB-A06A62503896}" type="slidenum">
              <a:rPr lang="en-US" sz="800" smtClean="0"/>
              <a:pPr>
                <a:defRPr/>
              </a:pPr>
              <a:t>28</a:t>
            </a:fld>
            <a:endParaRPr lang="en-US" sz="1400" smtClean="0"/>
          </a:p>
        </p:txBody>
      </p:sp>
      <p:sp>
        <p:nvSpPr>
          <p:cNvPr id="71684" name="Oval 4"/>
          <p:cNvSpPr>
            <a:spLocks noChangeAspect="1" noChangeArrowheads="1"/>
          </p:cNvSpPr>
          <p:nvPr/>
        </p:nvSpPr>
        <p:spPr bwMode="auto">
          <a:xfrm>
            <a:off x="48164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sp>
        <p:nvSpPr>
          <p:cNvPr id="71685" name="Oval 5"/>
          <p:cNvSpPr>
            <a:spLocks noChangeAspect="1" noChangeArrowheads="1"/>
          </p:cNvSpPr>
          <p:nvPr/>
        </p:nvSpPr>
        <p:spPr bwMode="auto">
          <a:xfrm>
            <a:off x="48164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71686" name="AutoShape 6"/>
          <p:cNvCxnSpPr>
            <a:cxnSpLocks noChangeShapeType="1"/>
            <a:stCxn id="71684" idx="4"/>
            <a:endCxn id="71685" idx="0"/>
          </p:cNvCxnSpPr>
          <p:nvPr/>
        </p:nvCxnSpPr>
        <p:spPr bwMode="auto">
          <a:xfrm>
            <a:off x="49990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71687" name="Oval 7"/>
          <p:cNvSpPr>
            <a:spLocks noChangeAspect="1" noChangeArrowheads="1"/>
          </p:cNvSpPr>
          <p:nvPr/>
        </p:nvSpPr>
        <p:spPr bwMode="auto">
          <a:xfrm>
            <a:off x="70866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71688" name="Oval 8"/>
          <p:cNvSpPr>
            <a:spLocks noChangeAspect="1" noChangeArrowheads="1"/>
          </p:cNvSpPr>
          <p:nvPr/>
        </p:nvSpPr>
        <p:spPr bwMode="auto">
          <a:xfrm>
            <a:off x="4114800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71689" name="Oval 9"/>
          <p:cNvSpPr>
            <a:spLocks noChangeAspect="1" noChangeArrowheads="1"/>
          </p:cNvSpPr>
          <p:nvPr/>
        </p:nvSpPr>
        <p:spPr bwMode="auto">
          <a:xfrm>
            <a:off x="4114800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71690" name="AutoShape 10"/>
          <p:cNvCxnSpPr>
            <a:cxnSpLocks noChangeShapeType="1"/>
            <a:stCxn id="71688" idx="0"/>
            <a:endCxn id="71689" idx="4"/>
          </p:cNvCxnSpPr>
          <p:nvPr/>
        </p:nvCxnSpPr>
        <p:spPr bwMode="auto">
          <a:xfrm flipV="1">
            <a:off x="4297363" y="5257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71691" name="Oval 11"/>
          <p:cNvSpPr>
            <a:spLocks noChangeAspect="1" noChangeArrowheads="1"/>
          </p:cNvSpPr>
          <p:nvPr/>
        </p:nvSpPr>
        <p:spPr bwMode="auto">
          <a:xfrm>
            <a:off x="2751138" y="6332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71692" name="Oval 12"/>
          <p:cNvSpPr>
            <a:spLocks noChangeAspect="1" noChangeArrowheads="1"/>
          </p:cNvSpPr>
          <p:nvPr/>
        </p:nvSpPr>
        <p:spPr bwMode="auto">
          <a:xfrm>
            <a:off x="2751138" y="5715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71693" name="AutoShape 13"/>
          <p:cNvCxnSpPr>
            <a:cxnSpLocks noChangeShapeType="1"/>
            <a:stCxn id="71691" idx="0"/>
            <a:endCxn id="71692" idx="4"/>
          </p:cNvCxnSpPr>
          <p:nvPr/>
        </p:nvCxnSpPr>
        <p:spPr bwMode="auto">
          <a:xfrm flipV="1">
            <a:off x="2933700" y="6088063"/>
            <a:ext cx="0" cy="244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71694" name="Oval 14"/>
          <p:cNvSpPr>
            <a:spLocks noChangeAspect="1" noChangeArrowheads="1"/>
          </p:cNvSpPr>
          <p:nvPr/>
        </p:nvSpPr>
        <p:spPr bwMode="auto">
          <a:xfrm>
            <a:off x="3352800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71695" name="AutoShape 15"/>
          <p:cNvCxnSpPr>
            <a:cxnSpLocks noChangeShapeType="1"/>
            <a:stCxn id="71694" idx="0"/>
            <a:endCxn id="71697" idx="4"/>
          </p:cNvCxnSpPr>
          <p:nvPr/>
        </p:nvCxnSpPr>
        <p:spPr bwMode="auto">
          <a:xfrm flipV="1">
            <a:off x="3535363" y="5257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71696" name="AutoShape 16"/>
          <p:cNvCxnSpPr>
            <a:cxnSpLocks noChangeShapeType="1"/>
            <a:stCxn id="71692" idx="7"/>
            <a:endCxn id="71697" idx="3"/>
          </p:cNvCxnSpPr>
          <p:nvPr/>
        </p:nvCxnSpPr>
        <p:spPr bwMode="auto">
          <a:xfrm flipV="1">
            <a:off x="3062288" y="5203825"/>
            <a:ext cx="344487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71697" name="Oval 17"/>
          <p:cNvSpPr>
            <a:spLocks noChangeAspect="1" noChangeArrowheads="1"/>
          </p:cNvSpPr>
          <p:nvPr/>
        </p:nvSpPr>
        <p:spPr bwMode="auto">
          <a:xfrm>
            <a:off x="3352800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grpSp>
        <p:nvGrpSpPr>
          <p:cNvPr id="30739" name="Group 19"/>
          <p:cNvGrpSpPr>
            <a:grpSpLocks/>
          </p:cNvGrpSpPr>
          <p:nvPr/>
        </p:nvGrpSpPr>
        <p:grpSpPr bwMode="auto">
          <a:xfrm>
            <a:off x="3810000" y="2590800"/>
            <a:ext cx="1360488" cy="242888"/>
            <a:chOff x="1776" y="2160"/>
            <a:chExt cx="1097" cy="196"/>
          </a:xfrm>
        </p:grpSpPr>
        <p:sp>
          <p:nvSpPr>
            <p:cNvPr id="71700" name="Rectangle 20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0</a:t>
              </a:r>
            </a:p>
          </p:txBody>
        </p:sp>
        <p:sp>
          <p:nvSpPr>
            <p:cNvPr id="71701" name="Rectangle 21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1</a:t>
              </a:r>
            </a:p>
          </p:txBody>
        </p:sp>
        <p:sp>
          <p:nvSpPr>
            <p:cNvPr id="71702" name="Rectangle 22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2</a:t>
              </a:r>
            </a:p>
          </p:txBody>
        </p:sp>
        <p:sp>
          <p:nvSpPr>
            <p:cNvPr id="71703" name="Rectangle 23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>
                  <a:latin typeface="Lucida Sans" charset="0"/>
                  <a:ea typeface="ＭＳ Ｐゴシック" charset="0"/>
                  <a:cs typeface="ＭＳ Ｐゴシック" charset="0"/>
                </a:rPr>
                <a:t>3</a:t>
              </a:r>
            </a:p>
          </p:txBody>
        </p:sp>
      </p:grpSp>
      <p:grpSp>
        <p:nvGrpSpPr>
          <p:cNvPr id="30740" name="Group 24"/>
          <p:cNvGrpSpPr>
            <a:grpSpLocks/>
          </p:cNvGrpSpPr>
          <p:nvPr/>
        </p:nvGrpSpPr>
        <p:grpSpPr bwMode="auto">
          <a:xfrm>
            <a:off x="3810000" y="2827338"/>
            <a:ext cx="1360488" cy="242887"/>
            <a:chOff x="1776" y="2160"/>
            <a:chExt cx="1097" cy="196"/>
          </a:xfrm>
        </p:grpSpPr>
        <p:sp>
          <p:nvSpPr>
            <p:cNvPr id="71705" name="Rectangle 25"/>
            <p:cNvSpPr>
              <a:spLocks noChangeArrowheads="1"/>
            </p:cNvSpPr>
            <p:nvPr/>
          </p:nvSpPr>
          <p:spPr bwMode="auto">
            <a:xfrm>
              <a:off x="1776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71706" name="Rectangle 26"/>
            <p:cNvSpPr>
              <a:spLocks noChangeArrowheads="1"/>
            </p:cNvSpPr>
            <p:nvPr/>
          </p:nvSpPr>
          <p:spPr bwMode="auto">
            <a:xfrm>
              <a:off x="2050" y="2160"/>
              <a:ext cx="275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71707" name="Rectangle 27"/>
            <p:cNvSpPr>
              <a:spLocks noChangeArrowheads="1"/>
            </p:cNvSpPr>
            <p:nvPr/>
          </p:nvSpPr>
          <p:spPr bwMode="auto">
            <a:xfrm>
              <a:off x="2325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  <p:sp>
          <p:nvSpPr>
            <p:cNvPr id="71708" name="Rectangle 28"/>
            <p:cNvSpPr>
              <a:spLocks noChangeArrowheads="1"/>
            </p:cNvSpPr>
            <p:nvPr/>
          </p:nvSpPr>
          <p:spPr bwMode="auto">
            <a:xfrm>
              <a:off x="2599" y="2160"/>
              <a:ext cx="274" cy="196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endParaRPr lang="en-US" sz="1400">
                <a:solidFill>
                  <a:schemeClr val="bg1"/>
                </a:solidFill>
                <a:latin typeface="Lucida Typewriter" pitchFamily="1" charset="0"/>
              </a:endParaRPr>
            </a:p>
          </p:txBody>
        </p:sp>
      </p:grpSp>
      <p:sp>
        <p:nvSpPr>
          <p:cNvPr id="71709" name="Oval 29"/>
          <p:cNvSpPr>
            <a:spLocks noChangeAspect="1" noChangeArrowheads="1"/>
          </p:cNvSpPr>
          <p:nvPr/>
        </p:nvSpPr>
        <p:spPr bwMode="auto">
          <a:xfrm>
            <a:off x="46228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71710" name="Oval 30"/>
          <p:cNvSpPr>
            <a:spLocks noChangeAspect="1" noChangeArrowheads="1"/>
          </p:cNvSpPr>
          <p:nvPr/>
        </p:nvSpPr>
        <p:spPr bwMode="auto">
          <a:xfrm>
            <a:off x="4279900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sp>
        <p:nvSpPr>
          <p:cNvPr id="71711" name="Oval 31"/>
          <p:cNvSpPr>
            <a:spLocks noChangeAspect="1" noChangeArrowheads="1"/>
          </p:cNvSpPr>
          <p:nvPr/>
        </p:nvSpPr>
        <p:spPr bwMode="auto">
          <a:xfrm>
            <a:off x="3944938" y="2913063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cxnSp>
        <p:nvCxnSpPr>
          <p:cNvPr id="71712" name="AutoShape 32"/>
          <p:cNvCxnSpPr>
            <a:cxnSpLocks noChangeShapeType="1"/>
            <a:stCxn id="71689" idx="7"/>
            <a:endCxn id="71684" idx="3"/>
          </p:cNvCxnSpPr>
          <p:nvPr/>
        </p:nvCxnSpPr>
        <p:spPr bwMode="auto">
          <a:xfrm flipV="1">
            <a:off x="4425950" y="4365625"/>
            <a:ext cx="44450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71713" name="AutoShape 33"/>
          <p:cNvCxnSpPr>
            <a:cxnSpLocks noChangeShapeType="1"/>
            <a:stCxn id="71715" idx="4"/>
            <a:endCxn id="71684" idx="0"/>
          </p:cNvCxnSpPr>
          <p:nvPr/>
        </p:nvCxnSpPr>
        <p:spPr bwMode="auto">
          <a:xfrm rot="16200000" flipH="1">
            <a:off x="4470400" y="3517900"/>
            <a:ext cx="1055688" cy="1588"/>
          </a:xfrm>
          <a:prstGeom prst="curvedConnector3">
            <a:avLst>
              <a:gd name="adj1" fmla="val 4992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71714" name="AutoShape 34"/>
          <p:cNvCxnSpPr>
            <a:cxnSpLocks noChangeShapeType="1"/>
            <a:stCxn id="71684" idx="6"/>
            <a:endCxn id="71687" idx="2"/>
          </p:cNvCxnSpPr>
          <p:nvPr/>
        </p:nvCxnSpPr>
        <p:spPr bwMode="auto">
          <a:xfrm>
            <a:off x="5181600" y="4233863"/>
            <a:ext cx="190500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71715" name="Oval 35"/>
          <p:cNvSpPr>
            <a:spLocks noChangeAspect="1" noChangeArrowheads="1"/>
          </p:cNvSpPr>
          <p:nvPr/>
        </p:nvSpPr>
        <p:spPr bwMode="auto">
          <a:xfrm>
            <a:off x="4960938" y="2916238"/>
            <a:ext cx="73025" cy="7461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kumimoji="1" lang="en-US" sz="1400">
              <a:solidFill>
                <a:schemeClr val="bg1"/>
              </a:solidFill>
            </a:endParaRPr>
          </a:p>
        </p:txBody>
      </p:sp>
      <p:cxnSp>
        <p:nvCxnSpPr>
          <p:cNvPr id="31772" name="AutoShape 36"/>
          <p:cNvCxnSpPr>
            <a:cxnSpLocks noChangeShapeType="1"/>
          </p:cNvCxnSpPr>
          <p:nvPr/>
        </p:nvCxnSpPr>
        <p:spPr bwMode="auto">
          <a:xfrm rot="16200000" flipH="1">
            <a:off x="5095875" y="1873250"/>
            <a:ext cx="1058863" cy="3287713"/>
          </a:xfrm>
          <a:prstGeom prst="bentConnector3">
            <a:avLst>
              <a:gd name="adj1" fmla="val 4347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773" name="AutoShape 37"/>
          <p:cNvCxnSpPr>
            <a:cxnSpLocks noChangeShapeType="1"/>
            <a:stCxn id="71709" idx="4"/>
            <a:endCxn id="71725" idx="0"/>
          </p:cNvCxnSpPr>
          <p:nvPr/>
        </p:nvCxnSpPr>
        <p:spPr bwMode="auto">
          <a:xfrm rot="16200000" flipH="1">
            <a:off x="5939632" y="1710531"/>
            <a:ext cx="1055688" cy="3616325"/>
          </a:xfrm>
          <a:prstGeom prst="bentConnector3">
            <a:avLst>
              <a:gd name="adj1" fmla="val 2646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774" name="Rectangle 38"/>
          <p:cNvSpPr>
            <a:spLocks noChangeArrowheads="1"/>
          </p:cNvSpPr>
          <p:nvPr/>
        </p:nvSpPr>
        <p:spPr bwMode="auto">
          <a:xfrm>
            <a:off x="3937000" y="3835400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31775" name="Line 39"/>
          <p:cNvSpPr>
            <a:spLocks noChangeShapeType="1"/>
          </p:cNvSpPr>
          <p:nvPr/>
        </p:nvSpPr>
        <p:spPr bwMode="auto">
          <a:xfrm>
            <a:off x="4395788" y="4003675"/>
            <a:ext cx="430212" cy="93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31776" name="Rectangle 40"/>
          <p:cNvSpPr>
            <a:spLocks noChangeArrowheads="1"/>
          </p:cNvSpPr>
          <p:nvPr/>
        </p:nvSpPr>
        <p:spPr bwMode="auto">
          <a:xfrm>
            <a:off x="4208463" y="2255838"/>
            <a:ext cx="661987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degree</a:t>
            </a:r>
          </a:p>
        </p:txBody>
      </p:sp>
      <p:sp>
        <p:nvSpPr>
          <p:cNvPr id="71721" name="Oval 41"/>
          <p:cNvSpPr>
            <a:spLocks noChangeAspect="1" noChangeArrowheads="1"/>
          </p:cNvSpPr>
          <p:nvPr/>
        </p:nvSpPr>
        <p:spPr bwMode="auto">
          <a:xfrm>
            <a:off x="8093075" y="48847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71722" name="AutoShape 42"/>
          <p:cNvCxnSpPr>
            <a:cxnSpLocks noChangeShapeType="1"/>
            <a:stCxn id="71721" idx="0"/>
            <a:endCxn id="71725" idx="4"/>
          </p:cNvCxnSpPr>
          <p:nvPr/>
        </p:nvCxnSpPr>
        <p:spPr bwMode="auto">
          <a:xfrm flipV="1">
            <a:off x="82756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71723" name="Oval 43"/>
          <p:cNvSpPr>
            <a:spLocks noChangeAspect="1" noChangeArrowheads="1"/>
          </p:cNvSpPr>
          <p:nvPr/>
        </p:nvSpPr>
        <p:spPr bwMode="auto">
          <a:xfrm>
            <a:off x="7472363" y="48768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cxnSp>
        <p:nvCxnSpPr>
          <p:cNvPr id="71724" name="AutoShape 44"/>
          <p:cNvCxnSpPr>
            <a:cxnSpLocks noChangeShapeType="1"/>
            <a:stCxn id="71725" idx="2"/>
          </p:cNvCxnSpPr>
          <p:nvPr/>
        </p:nvCxnSpPr>
        <p:spPr bwMode="auto">
          <a:xfrm flipH="1">
            <a:off x="7451725" y="4233863"/>
            <a:ext cx="641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71725" name="Oval 45"/>
          <p:cNvSpPr>
            <a:spLocks noChangeAspect="1" noChangeArrowheads="1"/>
          </p:cNvSpPr>
          <p:nvPr/>
        </p:nvSpPr>
        <p:spPr bwMode="auto">
          <a:xfrm>
            <a:off x="8093075" y="40465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71726" name="Oval 46"/>
          <p:cNvSpPr>
            <a:spLocks noChangeAspect="1" noChangeArrowheads="1"/>
          </p:cNvSpPr>
          <p:nvPr/>
        </p:nvSpPr>
        <p:spPr bwMode="auto">
          <a:xfrm>
            <a:off x="7472363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71727" name="AutoShape 47"/>
          <p:cNvCxnSpPr>
            <a:cxnSpLocks noChangeShapeType="1"/>
            <a:stCxn id="71726" idx="0"/>
            <a:endCxn id="71723" idx="4"/>
          </p:cNvCxnSpPr>
          <p:nvPr/>
        </p:nvCxnSpPr>
        <p:spPr bwMode="auto">
          <a:xfrm flipV="1">
            <a:off x="7654925" y="5249863"/>
            <a:ext cx="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71728" name="AutoShape 48"/>
          <p:cNvCxnSpPr>
            <a:cxnSpLocks noChangeShapeType="1"/>
            <a:stCxn id="71723" idx="7"/>
            <a:endCxn id="71725" idx="3"/>
          </p:cNvCxnSpPr>
          <p:nvPr/>
        </p:nvCxnSpPr>
        <p:spPr bwMode="auto">
          <a:xfrm flipV="1">
            <a:off x="7783513" y="4365625"/>
            <a:ext cx="363537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71729" name="Oval 49"/>
          <p:cNvSpPr>
            <a:spLocks noChangeAspect="1" noChangeArrowheads="1"/>
          </p:cNvSpPr>
          <p:nvPr/>
        </p:nvSpPr>
        <p:spPr bwMode="auto">
          <a:xfrm>
            <a:off x="7693025" y="3438525"/>
            <a:ext cx="365125" cy="373063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current</a:t>
            </a:r>
          </a:p>
        </p:txBody>
      </p:sp>
      <p:sp>
        <p:nvSpPr>
          <p:cNvPr id="31786" name="Line 50"/>
          <p:cNvSpPr>
            <a:spLocks noChangeShapeType="1"/>
          </p:cNvSpPr>
          <p:nvPr/>
        </p:nvSpPr>
        <p:spPr bwMode="auto">
          <a:xfrm>
            <a:off x="7867650" y="3740150"/>
            <a:ext cx="265113" cy="27463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cxnSp>
        <p:nvCxnSpPr>
          <p:cNvPr id="71731" name="AutoShape 51"/>
          <p:cNvCxnSpPr>
            <a:cxnSpLocks noChangeShapeType="1"/>
          </p:cNvCxnSpPr>
          <p:nvPr/>
        </p:nvCxnSpPr>
        <p:spPr bwMode="auto">
          <a:xfrm flipV="1">
            <a:off x="3663950" y="4233863"/>
            <a:ext cx="1152525" cy="704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Extract-Min.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Delete min; meld its children into root list; update min.</a:t>
            </a:r>
          </a:p>
          <a:p>
            <a:pPr lvl="1">
              <a:defRPr/>
            </a:pPr>
            <a:r>
              <a:rPr kumimoji="0" lang="en-US" smtClean="0"/>
              <a:t>Consolidate trees so that no two roots have same degree.</a:t>
            </a:r>
          </a:p>
          <a:p>
            <a:pPr lvl="1">
              <a:defRPr/>
            </a:pPr>
            <a:endParaRPr kumimoji="0" lang="en-US" smtClean="0"/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3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DE6FF841-9C17-4788-B677-B86FB2CC7551}" type="slidenum">
              <a:rPr lang="en-US" sz="800" smtClean="0"/>
              <a:pPr>
                <a:defRPr/>
              </a:pPr>
              <a:t>29</a:t>
            </a:fld>
            <a:endParaRPr lang="en-US" sz="1400" smtClean="0"/>
          </a:p>
        </p:txBody>
      </p:sp>
      <p:sp>
        <p:nvSpPr>
          <p:cNvPr id="73732" name="Oval 4"/>
          <p:cNvSpPr>
            <a:spLocks noChangeAspect="1" noChangeArrowheads="1"/>
          </p:cNvSpPr>
          <p:nvPr/>
        </p:nvSpPr>
        <p:spPr bwMode="auto">
          <a:xfrm>
            <a:off x="4816475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73733" name="AutoShape 5"/>
          <p:cNvCxnSpPr>
            <a:cxnSpLocks noChangeShapeType="1"/>
            <a:endCxn id="73736" idx="6"/>
          </p:cNvCxnSpPr>
          <p:nvPr/>
        </p:nvCxnSpPr>
        <p:spPr bwMode="auto">
          <a:xfrm flipH="1">
            <a:off x="7451725" y="4233863"/>
            <a:ext cx="7937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73734" name="Oval 6"/>
          <p:cNvSpPr>
            <a:spLocks noChangeAspect="1" noChangeArrowheads="1"/>
          </p:cNvSpPr>
          <p:nvPr/>
        </p:nvSpPr>
        <p:spPr bwMode="auto">
          <a:xfrm>
            <a:off x="4816475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73735" name="AutoShape 7"/>
          <p:cNvCxnSpPr>
            <a:cxnSpLocks noChangeShapeType="1"/>
            <a:stCxn id="73732" idx="4"/>
            <a:endCxn id="73734" idx="0"/>
          </p:cNvCxnSpPr>
          <p:nvPr/>
        </p:nvCxnSpPr>
        <p:spPr bwMode="auto">
          <a:xfrm>
            <a:off x="49990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73736" name="Oval 8"/>
          <p:cNvSpPr>
            <a:spLocks noChangeAspect="1" noChangeArrowheads="1"/>
          </p:cNvSpPr>
          <p:nvPr/>
        </p:nvSpPr>
        <p:spPr bwMode="auto">
          <a:xfrm>
            <a:off x="7086600" y="4046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73737" name="Oval 9"/>
          <p:cNvSpPr>
            <a:spLocks noChangeAspect="1" noChangeArrowheads="1"/>
          </p:cNvSpPr>
          <p:nvPr/>
        </p:nvSpPr>
        <p:spPr bwMode="auto">
          <a:xfrm>
            <a:off x="4114800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73738" name="Oval 10"/>
          <p:cNvSpPr>
            <a:spLocks noChangeAspect="1" noChangeArrowheads="1"/>
          </p:cNvSpPr>
          <p:nvPr/>
        </p:nvSpPr>
        <p:spPr bwMode="auto">
          <a:xfrm>
            <a:off x="4114800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73739" name="AutoShape 11"/>
          <p:cNvCxnSpPr>
            <a:cxnSpLocks noChangeShapeType="1"/>
            <a:stCxn id="73737" idx="0"/>
            <a:endCxn id="73738" idx="4"/>
          </p:cNvCxnSpPr>
          <p:nvPr/>
        </p:nvCxnSpPr>
        <p:spPr bwMode="auto">
          <a:xfrm flipV="1">
            <a:off x="4297363" y="5257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73740" name="Oval 12"/>
          <p:cNvSpPr>
            <a:spLocks noChangeAspect="1" noChangeArrowheads="1"/>
          </p:cNvSpPr>
          <p:nvPr/>
        </p:nvSpPr>
        <p:spPr bwMode="auto">
          <a:xfrm>
            <a:off x="2751138" y="63325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73741" name="Oval 13"/>
          <p:cNvSpPr>
            <a:spLocks noChangeAspect="1" noChangeArrowheads="1"/>
          </p:cNvSpPr>
          <p:nvPr/>
        </p:nvSpPr>
        <p:spPr bwMode="auto">
          <a:xfrm>
            <a:off x="2751138" y="5715000"/>
            <a:ext cx="365125" cy="373063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73742" name="AutoShape 14"/>
          <p:cNvCxnSpPr>
            <a:cxnSpLocks noChangeShapeType="1"/>
            <a:stCxn id="73740" idx="0"/>
            <a:endCxn id="73741" idx="4"/>
          </p:cNvCxnSpPr>
          <p:nvPr/>
        </p:nvCxnSpPr>
        <p:spPr bwMode="auto">
          <a:xfrm flipV="1">
            <a:off x="2933700" y="6088063"/>
            <a:ext cx="0" cy="244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73743" name="Oval 15"/>
          <p:cNvSpPr>
            <a:spLocks noChangeAspect="1" noChangeArrowheads="1"/>
          </p:cNvSpPr>
          <p:nvPr/>
        </p:nvSpPr>
        <p:spPr bwMode="auto">
          <a:xfrm>
            <a:off x="3352800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73744" name="AutoShape 16"/>
          <p:cNvCxnSpPr>
            <a:cxnSpLocks noChangeShapeType="1"/>
            <a:stCxn id="73743" idx="0"/>
            <a:endCxn id="73746" idx="4"/>
          </p:cNvCxnSpPr>
          <p:nvPr/>
        </p:nvCxnSpPr>
        <p:spPr bwMode="auto">
          <a:xfrm flipV="1">
            <a:off x="3535363" y="52578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73745" name="AutoShape 17"/>
          <p:cNvCxnSpPr>
            <a:cxnSpLocks noChangeShapeType="1"/>
            <a:stCxn id="73741" idx="7"/>
            <a:endCxn id="73746" idx="3"/>
          </p:cNvCxnSpPr>
          <p:nvPr/>
        </p:nvCxnSpPr>
        <p:spPr bwMode="auto">
          <a:xfrm flipV="1">
            <a:off x="3062288" y="5203825"/>
            <a:ext cx="344487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73746" name="Oval 18"/>
          <p:cNvSpPr>
            <a:spLocks noChangeAspect="1" noChangeArrowheads="1"/>
          </p:cNvSpPr>
          <p:nvPr/>
        </p:nvSpPr>
        <p:spPr bwMode="auto">
          <a:xfrm>
            <a:off x="3352800" y="48847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73748" name="AutoShape 20"/>
          <p:cNvCxnSpPr>
            <a:cxnSpLocks noChangeShapeType="1"/>
            <a:stCxn id="73738" idx="7"/>
            <a:endCxn id="73732" idx="3"/>
          </p:cNvCxnSpPr>
          <p:nvPr/>
        </p:nvCxnSpPr>
        <p:spPr bwMode="auto">
          <a:xfrm flipV="1">
            <a:off x="4425950" y="4365625"/>
            <a:ext cx="44450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73749" name="AutoShape 21"/>
          <p:cNvCxnSpPr>
            <a:cxnSpLocks noChangeShapeType="1"/>
            <a:stCxn id="73732" idx="6"/>
            <a:endCxn id="73736" idx="2"/>
          </p:cNvCxnSpPr>
          <p:nvPr/>
        </p:nvCxnSpPr>
        <p:spPr bwMode="auto">
          <a:xfrm>
            <a:off x="5181600" y="4233863"/>
            <a:ext cx="190500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3937000" y="3835400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>
            <a:off x="4395788" y="4003675"/>
            <a:ext cx="430212" cy="93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73752" name="Oval 24"/>
          <p:cNvSpPr>
            <a:spLocks noChangeAspect="1" noChangeArrowheads="1"/>
          </p:cNvSpPr>
          <p:nvPr/>
        </p:nvSpPr>
        <p:spPr bwMode="auto">
          <a:xfrm>
            <a:off x="8093075" y="48847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73753" name="AutoShape 25"/>
          <p:cNvCxnSpPr>
            <a:cxnSpLocks noChangeShapeType="1"/>
            <a:stCxn id="73752" idx="0"/>
            <a:endCxn id="73756" idx="4"/>
          </p:cNvCxnSpPr>
          <p:nvPr/>
        </p:nvCxnSpPr>
        <p:spPr bwMode="auto">
          <a:xfrm flipV="1">
            <a:off x="8275638" y="441960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73754" name="Oval 26"/>
          <p:cNvSpPr>
            <a:spLocks noChangeAspect="1" noChangeArrowheads="1"/>
          </p:cNvSpPr>
          <p:nvPr/>
        </p:nvSpPr>
        <p:spPr bwMode="auto">
          <a:xfrm>
            <a:off x="7472363" y="48768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cxnSp>
        <p:nvCxnSpPr>
          <p:cNvPr id="73755" name="AutoShape 27"/>
          <p:cNvCxnSpPr>
            <a:cxnSpLocks noChangeShapeType="1"/>
            <a:stCxn id="73756" idx="2"/>
          </p:cNvCxnSpPr>
          <p:nvPr/>
        </p:nvCxnSpPr>
        <p:spPr bwMode="auto">
          <a:xfrm flipH="1">
            <a:off x="7451725" y="4233863"/>
            <a:ext cx="6413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73756" name="Oval 28"/>
          <p:cNvSpPr>
            <a:spLocks noChangeAspect="1" noChangeArrowheads="1"/>
          </p:cNvSpPr>
          <p:nvPr/>
        </p:nvSpPr>
        <p:spPr bwMode="auto">
          <a:xfrm>
            <a:off x="8093075" y="40465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73757" name="Oval 29"/>
          <p:cNvSpPr>
            <a:spLocks noChangeAspect="1" noChangeArrowheads="1"/>
          </p:cNvSpPr>
          <p:nvPr/>
        </p:nvSpPr>
        <p:spPr bwMode="auto">
          <a:xfrm>
            <a:off x="7472363" y="57150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73758" name="AutoShape 30"/>
          <p:cNvCxnSpPr>
            <a:cxnSpLocks noChangeShapeType="1"/>
            <a:stCxn id="73757" idx="0"/>
            <a:endCxn id="73754" idx="4"/>
          </p:cNvCxnSpPr>
          <p:nvPr/>
        </p:nvCxnSpPr>
        <p:spPr bwMode="auto">
          <a:xfrm flipV="1">
            <a:off x="7654925" y="5249863"/>
            <a:ext cx="0" cy="465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73759" name="AutoShape 31"/>
          <p:cNvCxnSpPr>
            <a:cxnSpLocks noChangeShapeType="1"/>
            <a:stCxn id="73754" idx="7"/>
            <a:endCxn id="73756" idx="3"/>
          </p:cNvCxnSpPr>
          <p:nvPr/>
        </p:nvCxnSpPr>
        <p:spPr bwMode="auto">
          <a:xfrm flipV="1">
            <a:off x="7783513" y="4365625"/>
            <a:ext cx="363537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31776" name="Rectangle 33"/>
          <p:cNvSpPr>
            <a:spLocks noChangeArrowheads="1"/>
          </p:cNvSpPr>
          <p:nvPr/>
        </p:nvSpPr>
        <p:spPr bwMode="auto">
          <a:xfrm>
            <a:off x="6075363" y="6118225"/>
            <a:ext cx="600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i="1">
                <a:solidFill>
                  <a:schemeClr val="accent1"/>
                </a:solidFill>
              </a:rPr>
              <a:t>stop</a:t>
            </a:r>
          </a:p>
        </p:txBody>
      </p:sp>
      <p:cxnSp>
        <p:nvCxnSpPr>
          <p:cNvPr id="73762" name="AutoShape 34"/>
          <p:cNvCxnSpPr>
            <a:cxnSpLocks noChangeShapeType="1"/>
          </p:cNvCxnSpPr>
          <p:nvPr/>
        </p:nvCxnSpPr>
        <p:spPr bwMode="auto">
          <a:xfrm flipV="1">
            <a:off x="3663950" y="4233863"/>
            <a:ext cx="1152525" cy="704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Structure</a:t>
            </a:r>
          </a:p>
        </p:txBody>
      </p:sp>
      <p:sp>
        <p:nvSpPr>
          <p:cNvPr id="10271" name="Rectangle 3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kumimoji="0" lang="en-US" dirty="0" smtClean="0">
                <a:ea typeface="+mn-ea"/>
                <a:cs typeface="+mn-cs"/>
              </a:rPr>
              <a:t>Fibonacci heap.</a:t>
            </a:r>
          </a:p>
          <a:p>
            <a:pPr lvl="1">
              <a:buFont typeface="Monotype Sorts" charset="0"/>
              <a:buChar char="n"/>
              <a:defRPr/>
            </a:pPr>
            <a:r>
              <a:rPr kumimoji="0" lang="en-US" dirty="0" smtClean="0">
                <a:ea typeface="+mn-ea"/>
              </a:rPr>
              <a:t>Set of </a:t>
            </a:r>
            <a:r>
              <a:rPr kumimoji="0" lang="en-US" dirty="0" smtClean="0">
                <a:solidFill>
                  <a:schemeClr val="accent1"/>
                </a:solidFill>
                <a:ea typeface="+mn-ea"/>
              </a:rPr>
              <a:t>heap-ordered</a:t>
            </a:r>
            <a:r>
              <a:rPr kumimoji="0" lang="en-US" dirty="0" smtClean="0">
                <a:ea typeface="+mn-ea"/>
              </a:rPr>
              <a:t> trees.</a:t>
            </a:r>
          </a:p>
          <a:p>
            <a:pPr lvl="1">
              <a:buFont typeface="Monotype Sorts" charset="0"/>
              <a:buChar char="n"/>
              <a:defRPr/>
            </a:pPr>
            <a:r>
              <a:rPr kumimoji="0" lang="en-US" dirty="0" smtClean="0">
                <a:solidFill>
                  <a:schemeClr val="tx2"/>
                </a:solidFill>
                <a:ea typeface="+mn-ea"/>
              </a:rPr>
              <a:t>Maintain pointer to minimum element.</a:t>
            </a:r>
          </a:p>
          <a:p>
            <a:pPr lvl="1">
              <a:buFont typeface="Monotype Sorts" charset="0"/>
              <a:buChar char="n"/>
              <a:defRPr/>
            </a:pPr>
            <a:r>
              <a:rPr kumimoji="0" lang="en-US" dirty="0" smtClean="0">
                <a:solidFill>
                  <a:schemeClr val="tx2"/>
                </a:solidFill>
                <a:ea typeface="+mn-ea"/>
              </a:rPr>
              <a:t>Set of marked nodes.</a:t>
            </a:r>
          </a:p>
        </p:txBody>
      </p:sp>
      <p:sp>
        <p:nvSpPr>
          <p:cNvPr id="4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421F66F7-A36D-4340-AE8E-83551D8B371C}" type="slidenum">
              <a:rPr lang="en-US" sz="800" smtClean="0"/>
              <a:pPr>
                <a:defRPr/>
              </a:pPr>
              <a:t>3</a:t>
            </a:fld>
            <a:endParaRPr lang="en-US" sz="1400" smtClean="0"/>
          </a:p>
        </p:txBody>
      </p:sp>
      <p:sp>
        <p:nvSpPr>
          <p:cNvPr id="10242" name="Oval 2"/>
          <p:cNvSpPr>
            <a:spLocks noChangeAspect="1" noChangeArrowheads="1"/>
          </p:cNvSpPr>
          <p:nvPr/>
        </p:nvSpPr>
        <p:spPr bwMode="auto">
          <a:xfrm>
            <a:off x="490855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10243" name="AutoShape 3"/>
          <p:cNvCxnSpPr>
            <a:cxnSpLocks noChangeShapeType="1"/>
            <a:stCxn id="10265" idx="2"/>
            <a:endCxn id="10242" idx="6"/>
          </p:cNvCxnSpPr>
          <p:nvPr/>
        </p:nvCxnSpPr>
        <p:spPr bwMode="auto">
          <a:xfrm flipH="1">
            <a:off x="5273675" y="4903788"/>
            <a:ext cx="188912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244" name="Oval 4"/>
          <p:cNvSpPr>
            <a:spLocks noChangeAspect="1" noChangeArrowheads="1"/>
          </p:cNvSpPr>
          <p:nvPr/>
        </p:nvSpPr>
        <p:spPr bwMode="auto">
          <a:xfrm>
            <a:off x="376555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10245" name="AutoShape 5"/>
          <p:cNvCxnSpPr>
            <a:cxnSpLocks noChangeShapeType="1"/>
            <a:stCxn id="10242" idx="2"/>
            <a:endCxn id="10244" idx="6"/>
          </p:cNvCxnSpPr>
          <p:nvPr/>
        </p:nvCxnSpPr>
        <p:spPr bwMode="auto">
          <a:xfrm flipH="1">
            <a:off x="4130675" y="4903788"/>
            <a:ext cx="7778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246" name="Oval 6"/>
          <p:cNvSpPr>
            <a:spLocks noChangeAspect="1" noChangeArrowheads="1"/>
          </p:cNvSpPr>
          <p:nvPr/>
        </p:nvSpPr>
        <p:spPr bwMode="auto">
          <a:xfrm>
            <a:off x="1379538" y="5410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10247" name="Oval 7"/>
          <p:cNvSpPr>
            <a:spLocks noChangeAspect="1" noChangeArrowheads="1"/>
          </p:cNvSpPr>
          <p:nvPr/>
        </p:nvSpPr>
        <p:spPr bwMode="auto">
          <a:xfrm>
            <a:off x="1379538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10248" name="AutoShape 8"/>
          <p:cNvCxnSpPr>
            <a:cxnSpLocks noChangeShapeType="1"/>
            <a:stCxn id="10246" idx="0"/>
            <a:endCxn id="10247" idx="4"/>
          </p:cNvCxnSpPr>
          <p:nvPr/>
        </p:nvCxnSpPr>
        <p:spPr bwMode="auto">
          <a:xfrm flipV="1">
            <a:off x="1562100" y="5089525"/>
            <a:ext cx="0" cy="320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0249" name="AutoShape 9"/>
          <p:cNvCxnSpPr>
            <a:cxnSpLocks noChangeShapeType="1"/>
            <a:stCxn id="10256" idx="2"/>
            <a:endCxn id="10247" idx="6"/>
          </p:cNvCxnSpPr>
          <p:nvPr/>
        </p:nvCxnSpPr>
        <p:spPr bwMode="auto">
          <a:xfrm flipH="1">
            <a:off x="1744663" y="4903788"/>
            <a:ext cx="10064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250" name="Oval 10"/>
          <p:cNvSpPr>
            <a:spLocks noChangeAspect="1" noChangeArrowheads="1"/>
          </p:cNvSpPr>
          <p:nvPr/>
        </p:nvSpPr>
        <p:spPr bwMode="auto">
          <a:xfrm>
            <a:off x="2149475" y="61039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10251" name="Oval 11"/>
          <p:cNvSpPr>
            <a:spLocks noChangeAspect="1" noChangeArrowheads="1"/>
          </p:cNvSpPr>
          <p:nvPr/>
        </p:nvSpPr>
        <p:spPr bwMode="auto">
          <a:xfrm>
            <a:off x="2149475" y="54181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10252" name="AutoShape 12"/>
          <p:cNvCxnSpPr>
            <a:cxnSpLocks noChangeShapeType="1"/>
            <a:stCxn id="10250" idx="0"/>
            <a:endCxn id="10251" idx="4"/>
          </p:cNvCxnSpPr>
          <p:nvPr/>
        </p:nvCxnSpPr>
        <p:spPr bwMode="auto">
          <a:xfrm flipV="1">
            <a:off x="2332038" y="5791200"/>
            <a:ext cx="0" cy="312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253" name="Oval 13"/>
          <p:cNvSpPr>
            <a:spLocks noChangeAspect="1" noChangeArrowheads="1"/>
          </p:cNvSpPr>
          <p:nvPr/>
        </p:nvSpPr>
        <p:spPr bwMode="auto">
          <a:xfrm>
            <a:off x="2751138" y="54181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10254" name="AutoShape 14"/>
          <p:cNvCxnSpPr>
            <a:cxnSpLocks noChangeShapeType="1"/>
            <a:stCxn id="10253" idx="0"/>
            <a:endCxn id="10256" idx="4"/>
          </p:cNvCxnSpPr>
          <p:nvPr/>
        </p:nvCxnSpPr>
        <p:spPr bwMode="auto">
          <a:xfrm flipV="1">
            <a:off x="2933700" y="50895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0255" name="AutoShape 15"/>
          <p:cNvCxnSpPr>
            <a:cxnSpLocks noChangeShapeType="1"/>
            <a:stCxn id="10251" idx="7"/>
            <a:endCxn id="10256" idx="3"/>
          </p:cNvCxnSpPr>
          <p:nvPr/>
        </p:nvCxnSpPr>
        <p:spPr bwMode="auto">
          <a:xfrm flipV="1">
            <a:off x="2460625" y="5035550"/>
            <a:ext cx="344488" cy="436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256" name="Oval 16"/>
          <p:cNvSpPr>
            <a:spLocks noChangeAspect="1" noChangeArrowheads="1"/>
          </p:cNvSpPr>
          <p:nvPr/>
        </p:nvSpPr>
        <p:spPr bwMode="auto">
          <a:xfrm>
            <a:off x="2751138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10257" name="AutoShape 17"/>
          <p:cNvCxnSpPr>
            <a:cxnSpLocks noChangeShapeType="1"/>
            <a:stCxn id="10256" idx="6"/>
            <a:endCxn id="10244" idx="2"/>
          </p:cNvCxnSpPr>
          <p:nvPr/>
        </p:nvCxnSpPr>
        <p:spPr bwMode="auto">
          <a:xfrm>
            <a:off x="3116263" y="4903788"/>
            <a:ext cx="649287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34950" y="6156325"/>
            <a:ext cx="811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1" lang="en-US" sz="1400" smtClean="0">
                <a:latin typeface="Lucida Sans Italic" pitchFamily="1" charset="0"/>
              </a:rPr>
              <a:t>Heap H</a:t>
            </a:r>
            <a:endParaRPr kumimoji="1" lang="en-US" sz="1400" smtClean="0">
              <a:solidFill>
                <a:srgbClr val="003399"/>
              </a:solidFill>
              <a:latin typeface="Lucida Sans Italic" pitchFamily="1" charset="0"/>
            </a:endParaRPr>
          </a:p>
        </p:txBody>
      </p:sp>
      <p:sp>
        <p:nvSpPr>
          <p:cNvPr id="10259" name="Oval 19"/>
          <p:cNvSpPr>
            <a:spLocks noChangeAspect="1" noChangeArrowheads="1"/>
          </p:cNvSpPr>
          <p:nvPr/>
        </p:nvSpPr>
        <p:spPr bwMode="auto">
          <a:xfrm>
            <a:off x="6340475" y="62563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10260" name="AutoShape 20"/>
          <p:cNvCxnSpPr>
            <a:cxnSpLocks noChangeShapeType="1"/>
            <a:stCxn id="10259" idx="0"/>
            <a:endCxn id="10263" idx="4"/>
          </p:cNvCxnSpPr>
          <p:nvPr/>
        </p:nvCxnSpPr>
        <p:spPr bwMode="auto">
          <a:xfrm flipV="1">
            <a:off x="6523038" y="59277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261" name="Oval 21"/>
          <p:cNvSpPr>
            <a:spLocks noChangeAspect="1" noChangeArrowheads="1"/>
          </p:cNvSpPr>
          <p:nvPr/>
        </p:nvSpPr>
        <p:spPr bwMode="auto">
          <a:xfrm>
            <a:off x="7940675" y="55578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cxnSp>
        <p:nvCxnSpPr>
          <p:cNvPr id="10262" name="AutoShape 22"/>
          <p:cNvCxnSpPr>
            <a:cxnSpLocks noChangeShapeType="1"/>
            <a:stCxn id="10261" idx="0"/>
            <a:endCxn id="10265" idx="5"/>
          </p:cNvCxnSpPr>
          <p:nvPr/>
        </p:nvCxnSpPr>
        <p:spPr bwMode="auto">
          <a:xfrm flipH="1" flipV="1">
            <a:off x="7473950" y="5035550"/>
            <a:ext cx="649288" cy="522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263" name="Oval 23"/>
          <p:cNvSpPr>
            <a:spLocks noChangeAspect="1" noChangeArrowheads="1"/>
          </p:cNvSpPr>
          <p:nvPr/>
        </p:nvSpPr>
        <p:spPr bwMode="auto">
          <a:xfrm>
            <a:off x="6340475" y="55546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10264" name="Oval 24"/>
          <p:cNvSpPr>
            <a:spLocks noChangeAspect="1" noChangeArrowheads="1"/>
          </p:cNvSpPr>
          <p:nvPr/>
        </p:nvSpPr>
        <p:spPr bwMode="auto">
          <a:xfrm>
            <a:off x="7162800" y="55546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10265" name="Oval 25"/>
          <p:cNvSpPr>
            <a:spLocks noChangeAspect="1" noChangeArrowheads="1"/>
          </p:cNvSpPr>
          <p:nvPr/>
        </p:nvSpPr>
        <p:spPr bwMode="auto">
          <a:xfrm>
            <a:off x="716280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cxnSp>
        <p:nvCxnSpPr>
          <p:cNvPr id="10266" name="AutoShape 26"/>
          <p:cNvCxnSpPr>
            <a:cxnSpLocks noChangeShapeType="1"/>
            <a:stCxn id="10264" idx="0"/>
            <a:endCxn id="10265" idx="4"/>
          </p:cNvCxnSpPr>
          <p:nvPr/>
        </p:nvCxnSpPr>
        <p:spPr bwMode="auto">
          <a:xfrm flipV="1">
            <a:off x="7345363" y="5089525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0267" name="AutoShape 27"/>
          <p:cNvCxnSpPr>
            <a:cxnSpLocks noChangeShapeType="1"/>
            <a:stCxn id="10263" idx="7"/>
            <a:endCxn id="10265" idx="3"/>
          </p:cNvCxnSpPr>
          <p:nvPr/>
        </p:nvCxnSpPr>
        <p:spPr bwMode="auto">
          <a:xfrm flipV="1">
            <a:off x="6651625" y="5035550"/>
            <a:ext cx="56515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268" name="Oval 28"/>
          <p:cNvSpPr>
            <a:spLocks noChangeAspect="1" noChangeArrowheads="1"/>
          </p:cNvSpPr>
          <p:nvPr/>
        </p:nvSpPr>
        <p:spPr bwMode="auto">
          <a:xfrm>
            <a:off x="7940675" y="6240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10269" name="AutoShape 29"/>
          <p:cNvCxnSpPr>
            <a:cxnSpLocks noChangeShapeType="1"/>
            <a:stCxn id="10268" idx="0"/>
            <a:endCxn id="10261" idx="4"/>
          </p:cNvCxnSpPr>
          <p:nvPr/>
        </p:nvCxnSpPr>
        <p:spPr bwMode="auto">
          <a:xfrm flipV="1">
            <a:off x="8123238" y="5930900"/>
            <a:ext cx="0" cy="309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3160713" y="3763963"/>
            <a:ext cx="561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roots</a:t>
            </a:r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3408363" y="4113213"/>
            <a:ext cx="506412" cy="482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6179" name="Line 35"/>
          <p:cNvSpPr>
            <a:spLocks noChangeShapeType="1"/>
          </p:cNvSpPr>
          <p:nvPr/>
        </p:nvSpPr>
        <p:spPr bwMode="auto">
          <a:xfrm flipH="1">
            <a:off x="2998788" y="4114800"/>
            <a:ext cx="419100" cy="50323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6180" name="Line 36"/>
          <p:cNvSpPr>
            <a:spLocks noChangeShapeType="1"/>
          </p:cNvSpPr>
          <p:nvPr/>
        </p:nvSpPr>
        <p:spPr bwMode="auto">
          <a:xfrm flipH="1">
            <a:off x="1666875" y="4114800"/>
            <a:ext cx="1730375" cy="531813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5157" name="Freeform 38"/>
          <p:cNvSpPr>
            <a:spLocks/>
          </p:cNvSpPr>
          <p:nvPr/>
        </p:nvSpPr>
        <p:spPr bwMode="auto">
          <a:xfrm>
            <a:off x="6091238" y="4373563"/>
            <a:ext cx="2552700" cy="2452687"/>
          </a:xfrm>
          <a:custGeom>
            <a:avLst/>
            <a:gdLst>
              <a:gd name="T0" fmla="*/ 2147483647 w 1608"/>
              <a:gd name="T1" fmla="*/ 0 h 1545"/>
              <a:gd name="T2" fmla="*/ 2147483647 w 1608"/>
              <a:gd name="T3" fmla="*/ 2147483647 h 1545"/>
              <a:gd name="T4" fmla="*/ 2147483647 w 1608"/>
              <a:gd name="T5" fmla="*/ 2147483647 h 1545"/>
              <a:gd name="T6" fmla="*/ 2147483647 w 1608"/>
              <a:gd name="T7" fmla="*/ 2147483647 h 1545"/>
              <a:gd name="T8" fmla="*/ 2147483647 w 1608"/>
              <a:gd name="T9" fmla="*/ 2147483647 h 1545"/>
              <a:gd name="T10" fmla="*/ 2147483647 w 1608"/>
              <a:gd name="T11" fmla="*/ 2147483647 h 1545"/>
              <a:gd name="T12" fmla="*/ 2147483647 w 1608"/>
              <a:gd name="T13" fmla="*/ 2147483647 h 1545"/>
              <a:gd name="T14" fmla="*/ 2147483647 w 1608"/>
              <a:gd name="T15" fmla="*/ 2147483647 h 1545"/>
              <a:gd name="T16" fmla="*/ 2147483647 w 1608"/>
              <a:gd name="T17" fmla="*/ 2147483647 h 1545"/>
              <a:gd name="T18" fmla="*/ 2147483647 w 1608"/>
              <a:gd name="T19" fmla="*/ 2147483647 h 1545"/>
              <a:gd name="T20" fmla="*/ 2147483647 w 1608"/>
              <a:gd name="T21" fmla="*/ 2147483647 h 1545"/>
              <a:gd name="T22" fmla="*/ 2147483647 w 1608"/>
              <a:gd name="T23" fmla="*/ 2147483647 h 1545"/>
              <a:gd name="T24" fmla="*/ 2147483647 w 1608"/>
              <a:gd name="T25" fmla="*/ 2147483647 h 1545"/>
              <a:gd name="T26" fmla="*/ 2147483647 w 1608"/>
              <a:gd name="T27" fmla="*/ 2147483647 h 1545"/>
              <a:gd name="T28" fmla="*/ 2147483647 w 1608"/>
              <a:gd name="T29" fmla="*/ 2147483647 h 1545"/>
              <a:gd name="T30" fmla="*/ 2147483647 w 1608"/>
              <a:gd name="T31" fmla="*/ 2147483647 h 1545"/>
              <a:gd name="T32" fmla="*/ 2147483647 w 1608"/>
              <a:gd name="T33" fmla="*/ 2147483647 h 1545"/>
              <a:gd name="T34" fmla="*/ 2147483647 w 1608"/>
              <a:gd name="T35" fmla="*/ 2147483647 h 1545"/>
              <a:gd name="T36" fmla="*/ 2147483647 w 1608"/>
              <a:gd name="T37" fmla="*/ 2147483647 h 1545"/>
              <a:gd name="T38" fmla="*/ 2147483647 w 1608"/>
              <a:gd name="T39" fmla="*/ 2147483647 h 1545"/>
              <a:gd name="T40" fmla="*/ 2147483647 w 1608"/>
              <a:gd name="T41" fmla="*/ 2147483647 h 1545"/>
              <a:gd name="T42" fmla="*/ 2147483647 w 1608"/>
              <a:gd name="T43" fmla="*/ 2147483647 h 1545"/>
              <a:gd name="T44" fmla="*/ 2147483647 w 1608"/>
              <a:gd name="T45" fmla="*/ 2147483647 h 1545"/>
              <a:gd name="T46" fmla="*/ 2147483647 w 1608"/>
              <a:gd name="T47" fmla="*/ 2147483647 h 1545"/>
              <a:gd name="T48" fmla="*/ 2147483647 w 1608"/>
              <a:gd name="T49" fmla="*/ 2147483647 h 1545"/>
              <a:gd name="T50" fmla="*/ 2147483647 w 1608"/>
              <a:gd name="T51" fmla="*/ 2147483647 h 1545"/>
              <a:gd name="T52" fmla="*/ 2147483647 w 1608"/>
              <a:gd name="T53" fmla="*/ 2147483647 h 1545"/>
              <a:gd name="T54" fmla="*/ 2147483647 w 1608"/>
              <a:gd name="T55" fmla="*/ 2147483647 h 1545"/>
              <a:gd name="T56" fmla="*/ 2147483647 w 1608"/>
              <a:gd name="T57" fmla="*/ 2147483647 h 1545"/>
              <a:gd name="T58" fmla="*/ 2147483647 w 1608"/>
              <a:gd name="T59" fmla="*/ 2147483647 h 1545"/>
              <a:gd name="T60" fmla="*/ 2147483647 w 1608"/>
              <a:gd name="T61" fmla="*/ 2147483647 h 1545"/>
              <a:gd name="T62" fmla="*/ 2147483647 w 1608"/>
              <a:gd name="T63" fmla="*/ 2147483647 h 1545"/>
              <a:gd name="T64" fmla="*/ 2147483647 w 1608"/>
              <a:gd name="T65" fmla="*/ 2147483647 h 1545"/>
              <a:gd name="T66" fmla="*/ 2147483647 w 1608"/>
              <a:gd name="T67" fmla="*/ 2147483647 h 1545"/>
              <a:gd name="T68" fmla="*/ 2147483647 w 1608"/>
              <a:gd name="T69" fmla="*/ 2147483647 h 1545"/>
              <a:gd name="T70" fmla="*/ 2147483647 w 1608"/>
              <a:gd name="T71" fmla="*/ 2147483647 h 1545"/>
              <a:gd name="T72" fmla="*/ 2147483647 w 1608"/>
              <a:gd name="T73" fmla="*/ 2147483647 h 1545"/>
              <a:gd name="T74" fmla="*/ 2147483647 w 1608"/>
              <a:gd name="T75" fmla="*/ 2147483647 h 1545"/>
              <a:gd name="T76" fmla="*/ 2147483647 w 1608"/>
              <a:gd name="T77" fmla="*/ 2147483647 h 1545"/>
              <a:gd name="T78" fmla="*/ 2147483647 w 1608"/>
              <a:gd name="T79" fmla="*/ 0 h 154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608" h="1545">
                <a:moveTo>
                  <a:pt x="525" y="0"/>
                </a:moveTo>
                <a:cubicBezTo>
                  <a:pt x="629" y="16"/>
                  <a:pt x="736" y="18"/>
                  <a:pt x="841" y="38"/>
                </a:cubicBezTo>
                <a:cubicBezTo>
                  <a:pt x="887" y="56"/>
                  <a:pt x="948" y="78"/>
                  <a:pt x="989" y="109"/>
                </a:cubicBezTo>
                <a:cubicBezTo>
                  <a:pt x="1033" y="141"/>
                  <a:pt x="1070" y="185"/>
                  <a:pt x="1125" y="200"/>
                </a:cubicBezTo>
                <a:cubicBezTo>
                  <a:pt x="1154" y="247"/>
                  <a:pt x="1219" y="330"/>
                  <a:pt x="1267" y="361"/>
                </a:cubicBezTo>
                <a:cubicBezTo>
                  <a:pt x="1271" y="367"/>
                  <a:pt x="1274" y="374"/>
                  <a:pt x="1279" y="380"/>
                </a:cubicBezTo>
                <a:cubicBezTo>
                  <a:pt x="1286" y="389"/>
                  <a:pt x="1297" y="396"/>
                  <a:pt x="1305" y="406"/>
                </a:cubicBezTo>
                <a:cubicBezTo>
                  <a:pt x="1320" y="427"/>
                  <a:pt x="1318" y="457"/>
                  <a:pt x="1325" y="484"/>
                </a:cubicBezTo>
                <a:cubicBezTo>
                  <a:pt x="1337" y="533"/>
                  <a:pt x="1340" y="592"/>
                  <a:pt x="1363" y="638"/>
                </a:cubicBezTo>
                <a:cubicBezTo>
                  <a:pt x="1394" y="700"/>
                  <a:pt x="1459" y="741"/>
                  <a:pt x="1486" y="806"/>
                </a:cubicBezTo>
                <a:cubicBezTo>
                  <a:pt x="1507" y="858"/>
                  <a:pt x="1522" y="909"/>
                  <a:pt x="1557" y="955"/>
                </a:cubicBezTo>
                <a:cubicBezTo>
                  <a:pt x="1568" y="991"/>
                  <a:pt x="1584" y="1016"/>
                  <a:pt x="1596" y="1051"/>
                </a:cubicBezTo>
                <a:cubicBezTo>
                  <a:pt x="1600" y="1063"/>
                  <a:pt x="1608" y="1090"/>
                  <a:pt x="1608" y="1090"/>
                </a:cubicBezTo>
                <a:cubicBezTo>
                  <a:pt x="1602" y="1109"/>
                  <a:pt x="1600" y="1131"/>
                  <a:pt x="1589" y="1148"/>
                </a:cubicBezTo>
                <a:cubicBezTo>
                  <a:pt x="1583" y="1155"/>
                  <a:pt x="1574" y="1159"/>
                  <a:pt x="1570" y="1167"/>
                </a:cubicBezTo>
                <a:cubicBezTo>
                  <a:pt x="1561" y="1179"/>
                  <a:pt x="1556" y="1193"/>
                  <a:pt x="1550" y="1206"/>
                </a:cubicBezTo>
                <a:cubicBezTo>
                  <a:pt x="1547" y="1229"/>
                  <a:pt x="1545" y="1283"/>
                  <a:pt x="1531" y="1309"/>
                </a:cubicBezTo>
                <a:cubicBezTo>
                  <a:pt x="1526" y="1317"/>
                  <a:pt x="1517" y="1321"/>
                  <a:pt x="1512" y="1329"/>
                </a:cubicBezTo>
                <a:cubicBezTo>
                  <a:pt x="1507" y="1334"/>
                  <a:pt x="1502" y="1341"/>
                  <a:pt x="1499" y="1348"/>
                </a:cubicBezTo>
                <a:cubicBezTo>
                  <a:pt x="1481" y="1380"/>
                  <a:pt x="1465" y="1417"/>
                  <a:pt x="1434" y="1438"/>
                </a:cubicBezTo>
                <a:cubicBezTo>
                  <a:pt x="1409" y="1475"/>
                  <a:pt x="1423" y="1464"/>
                  <a:pt x="1350" y="1471"/>
                </a:cubicBezTo>
                <a:cubicBezTo>
                  <a:pt x="1302" y="1475"/>
                  <a:pt x="1208" y="1484"/>
                  <a:pt x="1208" y="1484"/>
                </a:cubicBezTo>
                <a:cubicBezTo>
                  <a:pt x="1080" y="1514"/>
                  <a:pt x="926" y="1500"/>
                  <a:pt x="808" y="1503"/>
                </a:cubicBezTo>
                <a:cubicBezTo>
                  <a:pt x="630" y="1545"/>
                  <a:pt x="798" y="1516"/>
                  <a:pt x="350" y="1509"/>
                </a:cubicBezTo>
                <a:cubicBezTo>
                  <a:pt x="306" y="1499"/>
                  <a:pt x="264" y="1491"/>
                  <a:pt x="221" y="1484"/>
                </a:cubicBezTo>
                <a:cubicBezTo>
                  <a:pt x="214" y="1481"/>
                  <a:pt x="208" y="1478"/>
                  <a:pt x="202" y="1477"/>
                </a:cubicBezTo>
                <a:cubicBezTo>
                  <a:pt x="189" y="1474"/>
                  <a:pt x="175" y="1475"/>
                  <a:pt x="163" y="1471"/>
                </a:cubicBezTo>
                <a:cubicBezTo>
                  <a:pt x="127" y="1458"/>
                  <a:pt x="93" y="1438"/>
                  <a:pt x="66" y="1413"/>
                </a:cubicBezTo>
                <a:cubicBezTo>
                  <a:pt x="52" y="1367"/>
                  <a:pt x="58" y="1386"/>
                  <a:pt x="47" y="1355"/>
                </a:cubicBezTo>
                <a:cubicBezTo>
                  <a:pt x="42" y="1276"/>
                  <a:pt x="32" y="1213"/>
                  <a:pt x="28" y="1135"/>
                </a:cubicBezTo>
                <a:cubicBezTo>
                  <a:pt x="29" y="1009"/>
                  <a:pt x="0" y="730"/>
                  <a:pt x="73" y="567"/>
                </a:cubicBezTo>
                <a:cubicBezTo>
                  <a:pt x="81" y="546"/>
                  <a:pt x="98" y="538"/>
                  <a:pt x="112" y="522"/>
                </a:cubicBezTo>
                <a:cubicBezTo>
                  <a:pt x="145" y="481"/>
                  <a:pt x="176" y="440"/>
                  <a:pt x="215" y="406"/>
                </a:cubicBezTo>
                <a:cubicBezTo>
                  <a:pt x="270" y="357"/>
                  <a:pt x="234" y="379"/>
                  <a:pt x="279" y="348"/>
                </a:cubicBezTo>
                <a:cubicBezTo>
                  <a:pt x="291" y="339"/>
                  <a:pt x="318" y="322"/>
                  <a:pt x="318" y="322"/>
                </a:cubicBezTo>
                <a:cubicBezTo>
                  <a:pt x="332" y="300"/>
                  <a:pt x="358" y="287"/>
                  <a:pt x="370" y="264"/>
                </a:cubicBezTo>
                <a:cubicBezTo>
                  <a:pt x="383" y="236"/>
                  <a:pt x="389" y="222"/>
                  <a:pt x="415" y="206"/>
                </a:cubicBezTo>
                <a:cubicBezTo>
                  <a:pt x="426" y="171"/>
                  <a:pt x="442" y="123"/>
                  <a:pt x="473" y="103"/>
                </a:cubicBezTo>
                <a:cubicBezTo>
                  <a:pt x="488" y="54"/>
                  <a:pt x="465" y="114"/>
                  <a:pt x="499" y="71"/>
                </a:cubicBezTo>
                <a:cubicBezTo>
                  <a:pt x="509" y="57"/>
                  <a:pt x="521" y="15"/>
                  <a:pt x="525" y="0"/>
                </a:cubicBezTo>
                <a:close/>
              </a:path>
            </a:pathLst>
          </a:custGeom>
          <a:solidFill>
            <a:schemeClr val="folHlink">
              <a:alpha val="2509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Rectangle 39"/>
          <p:cNvSpPr>
            <a:spLocks noChangeArrowheads="1"/>
          </p:cNvSpPr>
          <p:nvPr/>
        </p:nvSpPr>
        <p:spPr bwMode="auto">
          <a:xfrm>
            <a:off x="6581775" y="3810000"/>
            <a:ext cx="1511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heap-ordered tree</a:t>
            </a:r>
          </a:p>
        </p:txBody>
      </p:sp>
      <p:sp>
        <p:nvSpPr>
          <p:cNvPr id="6183" name="Line 40"/>
          <p:cNvSpPr>
            <a:spLocks noChangeShapeType="1"/>
          </p:cNvSpPr>
          <p:nvPr/>
        </p:nvSpPr>
        <p:spPr bwMode="auto">
          <a:xfrm>
            <a:off x="3429000" y="4114800"/>
            <a:ext cx="1600200" cy="5334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6184" name="Line 41"/>
          <p:cNvSpPr>
            <a:spLocks noChangeShapeType="1"/>
          </p:cNvSpPr>
          <p:nvPr/>
        </p:nvSpPr>
        <p:spPr bwMode="auto">
          <a:xfrm>
            <a:off x="3417888" y="4113213"/>
            <a:ext cx="3749675" cy="59531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5161" name="Rectangle 42"/>
          <p:cNvSpPr>
            <a:spLocks noChangeArrowheads="1"/>
          </p:cNvSpPr>
          <p:nvPr/>
        </p:nvSpPr>
        <p:spPr bwMode="auto">
          <a:xfrm>
            <a:off x="3924300" y="874713"/>
            <a:ext cx="2647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each parent smaller than its children</a:t>
            </a:r>
          </a:p>
        </p:txBody>
      </p:sp>
      <p:sp>
        <p:nvSpPr>
          <p:cNvPr id="5162" name="Line 43"/>
          <p:cNvSpPr>
            <a:spLocks noChangeShapeType="1"/>
          </p:cNvSpPr>
          <p:nvPr/>
        </p:nvSpPr>
        <p:spPr bwMode="auto">
          <a:xfrm flipH="1">
            <a:off x="3017838" y="1023938"/>
            <a:ext cx="8509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Extract-Min Analysis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914400"/>
            <a:ext cx="7848600" cy="5787672"/>
          </a:xfrm>
        </p:spPr>
        <p:txBody>
          <a:bodyPr/>
          <a:lstStyle/>
          <a:p>
            <a:pPr marL="0" indent="0">
              <a:defRPr/>
            </a:pPr>
            <a:r>
              <a:rPr kumimoji="0" lang="en-US" dirty="0" smtClean="0"/>
              <a:t>Extract-Min.</a:t>
            </a:r>
          </a:p>
          <a:p>
            <a:pPr marL="0" indent="0">
              <a:defRPr/>
            </a:pPr>
            <a:endParaRPr kumimoji="0" lang="en-US" dirty="0" smtClean="0"/>
          </a:p>
          <a:p>
            <a:pPr marL="0" indent="0">
              <a:defRPr/>
            </a:pPr>
            <a:endParaRPr kumimoji="0" lang="en-US" dirty="0" smtClean="0"/>
          </a:p>
          <a:p>
            <a:pPr marL="0" indent="0">
              <a:defRPr/>
            </a:pPr>
            <a:r>
              <a:rPr kumimoji="0" lang="en-US" dirty="0" smtClean="0"/>
              <a:t>Actual cost. </a:t>
            </a:r>
          </a:p>
          <a:p>
            <a:pPr lvl="1">
              <a:defRPr/>
            </a:pPr>
            <a:r>
              <a:rPr kumimoji="0" lang="en-US" dirty="0" smtClean="0"/>
              <a:t>             to meld min's children into root list. </a:t>
            </a:r>
            <a:r>
              <a:rPr kumimoji="0" lang="en-US" dirty="0" smtClean="0">
                <a:solidFill>
                  <a:srgbClr val="00B050"/>
                </a:solidFill>
              </a:rPr>
              <a:t>(</a:t>
            </a:r>
            <a:r>
              <a:rPr lang="en-US" dirty="0" smtClean="0">
                <a:solidFill>
                  <a:srgbClr val="00B050"/>
                </a:solidFill>
              </a:rPr>
              <a:t>at most       children of min)</a:t>
            </a:r>
            <a:endParaRPr kumimoji="0" lang="en-US" dirty="0" smtClean="0">
              <a:solidFill>
                <a:srgbClr val="00B050"/>
              </a:solidFill>
            </a:endParaRPr>
          </a:p>
          <a:p>
            <a:pPr lvl="1">
              <a:defRPr/>
            </a:pPr>
            <a:r>
              <a:rPr kumimoji="0" lang="en-US" dirty="0" smtClean="0"/>
              <a:t>                          to update min.</a:t>
            </a:r>
            <a:r>
              <a:rPr kumimoji="0" lang="en-US" dirty="0" smtClean="0">
                <a:solidFill>
                  <a:srgbClr val="00B050"/>
                </a:solidFill>
              </a:rPr>
              <a:t>(the size of the root list is at most </a:t>
            </a:r>
          </a:p>
          <a:p>
            <a:pPr marL="114300" lvl="1" indent="0">
              <a:buFont typeface="Monotype Sorts" pitchFamily="-84" charset="2"/>
              <a:buNone/>
              <a:defRPr/>
            </a:pPr>
            <a:r>
              <a:rPr kumimoji="0" lang="en-US" dirty="0" smtClean="0">
                <a:solidFill>
                  <a:srgbClr val="00B050"/>
                </a:solidFill>
              </a:rPr>
              <a:t>                       )</a:t>
            </a:r>
          </a:p>
          <a:p>
            <a:pPr lvl="1">
              <a:defRPr/>
            </a:pPr>
            <a:r>
              <a:rPr kumimoji="0" lang="en-US" dirty="0" smtClean="0"/>
              <a:t>                          to consolidate trees.</a:t>
            </a:r>
            <a:r>
              <a:rPr kumimoji="0" lang="en-US" dirty="0" smtClean="0">
                <a:solidFill>
                  <a:srgbClr val="00B050"/>
                </a:solidFill>
              </a:rPr>
              <a:t>(one of the roots is linked to another in each merging, and thus the total number of iterations is at most the number of roots in the root list.)</a:t>
            </a:r>
          </a:p>
          <a:p>
            <a:pPr lvl="1">
              <a:defRPr/>
            </a:pPr>
            <a:endParaRPr kumimoji="0" lang="en-US" dirty="0" smtClean="0">
              <a:solidFill>
                <a:srgbClr val="00B050"/>
              </a:solidFill>
            </a:endParaRPr>
          </a:p>
          <a:p>
            <a:pPr marL="0" indent="0">
              <a:defRPr/>
            </a:pPr>
            <a:r>
              <a:rPr kumimoji="0" lang="en-US" dirty="0" smtClean="0"/>
              <a:t>Change in potential:  </a:t>
            </a:r>
            <a:endParaRPr kumimoji="0" lang="en-US" dirty="0" smtClean="0">
              <a:solidFill>
                <a:schemeClr val="hlink"/>
              </a:solidFill>
            </a:endParaRPr>
          </a:p>
          <a:p>
            <a:pPr lvl="1">
              <a:defRPr/>
            </a:pPr>
            <a:r>
              <a:rPr kumimoji="0" lang="en-US" dirty="0">
                <a:sym typeface="Symbol" pitchFamily="18" charset="2"/>
              </a:rPr>
              <a:t> </a:t>
            </a:r>
            <a:r>
              <a:rPr kumimoji="0" lang="en-US" dirty="0" smtClean="0">
                <a:sym typeface="Symbol" pitchFamily="18" charset="2"/>
              </a:rPr>
              <a:t>                                     </a:t>
            </a:r>
            <a:r>
              <a:rPr kumimoji="0" lang="en-US" dirty="0" smtClean="0">
                <a:solidFill>
                  <a:srgbClr val="00B050"/>
                </a:solidFill>
                <a:sym typeface="Symbol" pitchFamily="18" charset="2"/>
              </a:rPr>
              <a:t>(at most </a:t>
            </a:r>
            <a:r>
              <a:rPr kumimoji="0" lang="en-US" dirty="0">
                <a:solidFill>
                  <a:srgbClr val="00B050"/>
                </a:solidFill>
                <a:sym typeface="Symbol" pitchFamily="18" charset="2"/>
              </a:rPr>
              <a:t> </a:t>
            </a:r>
            <a:r>
              <a:rPr kumimoji="0" lang="en-US" dirty="0" smtClean="0">
                <a:solidFill>
                  <a:srgbClr val="00B050"/>
                </a:solidFill>
                <a:sym typeface="Symbol" pitchFamily="18" charset="2"/>
              </a:rPr>
              <a:t>           roots with distinct degrees remain and no nodes become marked during the operation)</a:t>
            </a:r>
            <a:endParaRPr kumimoji="0" lang="en-US" dirty="0" smtClean="0">
              <a:solidFill>
                <a:srgbClr val="00B050"/>
              </a:solidFill>
            </a:endParaRPr>
          </a:p>
          <a:p>
            <a:pPr marL="0" indent="0">
              <a:defRPr/>
            </a:pPr>
            <a:r>
              <a:rPr kumimoji="0" lang="en-US" dirty="0" smtClean="0"/>
              <a:t>Amortized cost:  </a:t>
            </a:r>
            <a:endParaRPr kumimoji="0" lang="en-US" dirty="0" smtClean="0">
              <a:solidFill>
                <a:schemeClr val="hlink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245EDEB8-4CFF-470A-A3BC-6CC50FAED8B3}" type="slidenum">
              <a:rPr lang="en-US" sz="800" smtClean="0"/>
              <a:pPr>
                <a:defRPr/>
              </a:pPr>
              <a:t>30</a:t>
            </a:fld>
            <a:endParaRPr lang="en-US" sz="1400" smtClean="0"/>
          </a:p>
        </p:txBody>
      </p:sp>
      <p:sp>
        <p:nvSpPr>
          <p:cNvPr id="33798" name="Rectangle 15"/>
          <p:cNvSpPr>
            <a:spLocks noChangeArrowheads="1"/>
          </p:cNvSpPr>
          <p:nvPr/>
        </p:nvSpPr>
        <p:spPr bwMode="auto">
          <a:xfrm>
            <a:off x="6210300" y="1589088"/>
            <a:ext cx="14906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potential function</a:t>
            </a:r>
          </a:p>
        </p:txBody>
      </p:sp>
      <p:pic>
        <p:nvPicPr>
          <p:cNvPr id="32774" name="Picture 40" descr="C:\Users\Cheng\Dropbox\Ubuntu_Windows\nofont-Myfi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100" y="1193800"/>
            <a:ext cx="2906713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9" name="Picture 9" descr="C:\Users\Cheng\Dropbox\Ubuntu_Windows\nofont-Myfi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524" y="5034217"/>
            <a:ext cx="140970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0" name="Picture 10" descr="C:\Users\Cheng\Dropbox\Ubuntu_Windows\nofont-Myfi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816" y="5318565"/>
            <a:ext cx="2696507" cy="266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2" name="Picture 11" descr="C:\Users\Cheng\Dropbox\Ubuntu_Windows\nofont-Myfil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807" y="2381454"/>
            <a:ext cx="497586" cy="248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4" name="Picture 13" descr="C:\Users\Cheng\Dropbox\Ubuntu_Windows\nofont-Myfil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150" y="5363926"/>
            <a:ext cx="824370" cy="232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Cheng\Dropbox\Ubuntu_Windows\nofont-Myfile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910" y="2041390"/>
            <a:ext cx="1683034" cy="215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Cheng\Dropbox\Ubuntu_Windows\nofont-Myfile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55" y="3045893"/>
            <a:ext cx="1821233" cy="232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Cheng\Dropbox\Ubuntu_Windows\nofont-Myfile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544" y="3728183"/>
            <a:ext cx="1683034" cy="215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622" y="2385546"/>
            <a:ext cx="927100" cy="241300"/>
          </a:xfrm>
          <a:prstGeom prst="rect">
            <a:avLst/>
          </a:prstGeom>
        </p:spPr>
      </p:pic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114" y="6343277"/>
            <a:ext cx="927100" cy="241300"/>
          </a:xfrm>
          <a:prstGeom prst="rect">
            <a:avLst/>
          </a:prstGeom>
        </p:spPr>
      </p:pic>
      <p:pic>
        <p:nvPicPr>
          <p:cNvPr id="4" name="Picture 3" descr="latex-image-1.jpe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99" y="3372139"/>
            <a:ext cx="1638300" cy="241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101AC614-0403-4B01-92ED-AE77A57CB964}" type="slidenum">
              <a:rPr lang="en-US" sz="800" smtClean="0"/>
              <a:pPr>
                <a:defRPr/>
              </a:pPr>
              <a:t>31</a:t>
            </a:fld>
            <a:endParaRPr lang="en-US" sz="1400" smtClean="0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en-US" sz="2800">
                <a:solidFill>
                  <a:schemeClr val="folHlink"/>
                </a:solidFill>
              </a:rPr>
              <a:t>Decrease Key</a:t>
            </a:r>
            <a:endParaRPr lang="en-US" sz="2400"/>
          </a:p>
        </p:txBody>
      </p:sp>
      <p:sp>
        <p:nvSpPr>
          <p:cNvPr id="79875" name="Line 3"/>
          <p:cNvSpPr>
            <a:spLocks noChangeShapeType="1"/>
          </p:cNvSpPr>
          <p:nvPr/>
        </p:nvSpPr>
        <p:spPr bwMode="auto">
          <a:xfrm>
            <a:off x="41275" y="1708150"/>
            <a:ext cx="9050338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Decrease Key</a:t>
            </a:r>
          </a:p>
        </p:txBody>
      </p:sp>
      <p:sp>
        <p:nvSpPr>
          <p:cNvPr id="16896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Intuition for deceasing the key of node </a:t>
            </a:r>
            <a:r>
              <a:rPr kumimoji="0" lang="en-US" smtClean="0">
                <a:latin typeface="Lucida Sans Italic" pitchFamily="1" charset="0"/>
              </a:rPr>
              <a:t>x</a:t>
            </a:r>
            <a:r>
              <a:rPr kumimoji="0" lang="en-US" smtClean="0"/>
              <a:t>.</a:t>
            </a:r>
            <a:endParaRPr kumimoji="0" lang="en-US" smtClean="0">
              <a:solidFill>
                <a:schemeClr val="hlink"/>
              </a:solidFill>
            </a:endParaRPr>
          </a:p>
          <a:p>
            <a:pPr lvl="1">
              <a:defRPr/>
            </a:pPr>
            <a:r>
              <a:rPr kumimoji="0" lang="en-US" smtClean="0"/>
              <a:t>If heap-order is not violated, just decrease the key of </a:t>
            </a:r>
            <a:r>
              <a:rPr kumimoji="0" lang="en-US" smtClean="0">
                <a:latin typeface="Lucida Sans Italic" pitchFamily="1" charset="0"/>
              </a:rPr>
              <a:t>x</a:t>
            </a:r>
            <a:r>
              <a:rPr kumimoji="0" lang="en-US" smtClean="0"/>
              <a:t>.</a:t>
            </a:r>
          </a:p>
          <a:p>
            <a:pPr lvl="1">
              <a:defRPr/>
            </a:pPr>
            <a:r>
              <a:rPr kumimoji="0" lang="en-US" smtClean="0"/>
              <a:t>Otherwise, cut tree rooted at </a:t>
            </a:r>
            <a:r>
              <a:rPr kumimoji="0" lang="en-US" smtClean="0">
                <a:latin typeface="Lucida Sans Italic" pitchFamily="1" charset="0"/>
              </a:rPr>
              <a:t>x</a:t>
            </a:r>
            <a:r>
              <a:rPr kumimoji="0" lang="en-US" smtClean="0"/>
              <a:t> and meld into root list.</a:t>
            </a:r>
          </a:p>
          <a:p>
            <a:pPr lvl="1">
              <a:defRPr/>
            </a:pPr>
            <a:r>
              <a:rPr kumimoji="0" lang="en-US" smtClean="0"/>
              <a:t>To keep trees flat:  as soon as a node has its second child cut,</a:t>
            </a:r>
            <a:br>
              <a:rPr kumimoji="0" lang="en-US" smtClean="0"/>
            </a:br>
            <a:r>
              <a:rPr kumimoji="0" lang="en-US" smtClean="0"/>
              <a:t>cut it off and meld into root list (and unmark it).</a:t>
            </a:r>
          </a:p>
        </p:txBody>
      </p:sp>
      <p:sp>
        <p:nvSpPr>
          <p:cNvPr id="3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5EDC4DE8-744B-4B1A-BA47-89DD685D22A8}" type="slidenum">
              <a:rPr lang="en-US" sz="800" smtClean="0"/>
              <a:pPr>
                <a:defRPr/>
              </a:pPr>
              <a:t>32</a:t>
            </a:fld>
            <a:endParaRPr lang="en-US" sz="1400" smtClean="0"/>
          </a:p>
        </p:txBody>
      </p:sp>
      <p:sp>
        <p:nvSpPr>
          <p:cNvPr id="168963" name="Oval 3"/>
          <p:cNvSpPr>
            <a:spLocks noChangeArrowheads="1"/>
          </p:cNvSpPr>
          <p:nvPr/>
        </p:nvSpPr>
        <p:spPr bwMode="auto">
          <a:xfrm>
            <a:off x="3730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168964" name="Oval 4"/>
          <p:cNvSpPr>
            <a:spLocks noChangeArrowheads="1"/>
          </p:cNvSpPr>
          <p:nvPr/>
        </p:nvSpPr>
        <p:spPr bwMode="auto">
          <a:xfrm>
            <a:off x="3730625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168965" name="AutoShape 5"/>
          <p:cNvCxnSpPr>
            <a:cxnSpLocks noChangeShapeType="1"/>
            <a:stCxn id="168963" idx="4"/>
            <a:endCxn id="168964" idx="0"/>
          </p:cNvCxnSpPr>
          <p:nvPr/>
        </p:nvCxnSpPr>
        <p:spPr bwMode="auto">
          <a:xfrm>
            <a:off x="3922713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8966" name="Oval 6"/>
          <p:cNvSpPr>
            <a:spLocks noChangeArrowheads="1"/>
          </p:cNvSpPr>
          <p:nvPr/>
        </p:nvSpPr>
        <p:spPr bwMode="auto">
          <a:xfrm>
            <a:off x="4492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168967" name="Oval 7"/>
          <p:cNvSpPr>
            <a:spLocks noChangeArrowheads="1"/>
          </p:cNvSpPr>
          <p:nvPr/>
        </p:nvSpPr>
        <p:spPr bwMode="auto">
          <a:xfrm>
            <a:off x="4492625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168968" name="AutoShape 8"/>
          <p:cNvCxnSpPr>
            <a:cxnSpLocks noChangeShapeType="1"/>
            <a:stCxn id="168966" idx="4"/>
            <a:endCxn id="168967" idx="0"/>
          </p:cNvCxnSpPr>
          <p:nvPr/>
        </p:nvCxnSpPr>
        <p:spPr bwMode="auto">
          <a:xfrm>
            <a:off x="4684713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8969" name="Oval 9"/>
          <p:cNvSpPr>
            <a:spLocks noChangeArrowheads="1"/>
          </p:cNvSpPr>
          <p:nvPr/>
        </p:nvSpPr>
        <p:spPr bwMode="auto">
          <a:xfrm>
            <a:off x="5254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168970" name="Oval 10"/>
          <p:cNvSpPr>
            <a:spLocks noChangeArrowheads="1"/>
          </p:cNvSpPr>
          <p:nvPr/>
        </p:nvSpPr>
        <p:spPr bwMode="auto">
          <a:xfrm>
            <a:off x="4492625" y="38100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168971" name="AutoShape 11"/>
          <p:cNvCxnSpPr>
            <a:cxnSpLocks noChangeShapeType="1"/>
            <a:stCxn id="168970" idx="4"/>
            <a:endCxn id="168966" idx="0"/>
          </p:cNvCxnSpPr>
          <p:nvPr/>
        </p:nvCxnSpPr>
        <p:spPr bwMode="auto">
          <a:xfrm>
            <a:off x="4684713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8972" name="AutoShape 12"/>
          <p:cNvCxnSpPr>
            <a:cxnSpLocks noChangeShapeType="1"/>
            <a:stCxn id="168970" idx="5"/>
            <a:endCxn id="168969" idx="1"/>
          </p:cNvCxnSpPr>
          <p:nvPr/>
        </p:nvCxnSpPr>
        <p:spPr bwMode="auto">
          <a:xfrm>
            <a:off x="4821238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8973" name="AutoShape 13"/>
          <p:cNvCxnSpPr>
            <a:cxnSpLocks noChangeShapeType="1"/>
            <a:stCxn id="168970" idx="3"/>
            <a:endCxn id="168963" idx="7"/>
          </p:cNvCxnSpPr>
          <p:nvPr/>
        </p:nvCxnSpPr>
        <p:spPr bwMode="auto">
          <a:xfrm flipH="1">
            <a:off x="4059238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8974" name="Oval 14"/>
          <p:cNvSpPr>
            <a:spLocks noChangeArrowheads="1"/>
          </p:cNvSpPr>
          <p:nvPr/>
        </p:nvSpPr>
        <p:spPr bwMode="auto">
          <a:xfrm>
            <a:off x="2963863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88</a:t>
            </a:r>
          </a:p>
        </p:txBody>
      </p:sp>
      <p:sp>
        <p:nvSpPr>
          <p:cNvPr id="168975" name="Oval 15"/>
          <p:cNvSpPr>
            <a:spLocks noChangeArrowheads="1"/>
          </p:cNvSpPr>
          <p:nvPr/>
        </p:nvSpPr>
        <p:spPr bwMode="auto">
          <a:xfrm>
            <a:off x="2963863" y="54832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168976" name="AutoShape 16"/>
          <p:cNvCxnSpPr>
            <a:cxnSpLocks noChangeShapeType="1"/>
            <a:stCxn id="168975" idx="4"/>
            <a:endCxn id="168974" idx="0"/>
          </p:cNvCxnSpPr>
          <p:nvPr/>
        </p:nvCxnSpPr>
        <p:spPr bwMode="auto">
          <a:xfrm>
            <a:off x="3155950" y="58674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8977" name="AutoShape 17"/>
          <p:cNvCxnSpPr>
            <a:cxnSpLocks noChangeShapeType="1"/>
            <a:stCxn id="168963" idx="3"/>
            <a:endCxn id="168975" idx="7"/>
          </p:cNvCxnSpPr>
          <p:nvPr/>
        </p:nvCxnSpPr>
        <p:spPr bwMode="auto">
          <a:xfrm flipH="1">
            <a:off x="3292475" y="4976813"/>
            <a:ext cx="493713" cy="561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8978" name="Oval 18"/>
          <p:cNvSpPr>
            <a:spLocks noChangeArrowheads="1"/>
          </p:cNvSpPr>
          <p:nvPr/>
        </p:nvSpPr>
        <p:spPr bwMode="auto">
          <a:xfrm>
            <a:off x="6040438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168979" name="Oval 19"/>
          <p:cNvSpPr>
            <a:spLocks noChangeArrowheads="1"/>
          </p:cNvSpPr>
          <p:nvPr/>
        </p:nvSpPr>
        <p:spPr bwMode="auto">
          <a:xfrm>
            <a:off x="6040438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cxnSp>
        <p:nvCxnSpPr>
          <p:cNvPr id="168980" name="AutoShape 20"/>
          <p:cNvCxnSpPr>
            <a:cxnSpLocks noChangeShapeType="1"/>
            <a:stCxn id="168978" idx="4"/>
            <a:endCxn id="168979" idx="0"/>
          </p:cNvCxnSpPr>
          <p:nvPr/>
        </p:nvCxnSpPr>
        <p:spPr bwMode="auto">
          <a:xfrm>
            <a:off x="6232525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8981" name="Oval 21"/>
          <p:cNvSpPr>
            <a:spLocks noChangeArrowheads="1"/>
          </p:cNvSpPr>
          <p:nvPr/>
        </p:nvSpPr>
        <p:spPr bwMode="auto">
          <a:xfrm>
            <a:off x="6802438" y="464820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sp>
        <p:nvSpPr>
          <p:cNvPr id="168982" name="Oval 22"/>
          <p:cNvSpPr>
            <a:spLocks noChangeArrowheads="1"/>
          </p:cNvSpPr>
          <p:nvPr/>
        </p:nvSpPr>
        <p:spPr bwMode="auto">
          <a:xfrm>
            <a:off x="6802438" y="381000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cxnSp>
        <p:nvCxnSpPr>
          <p:cNvPr id="168983" name="AutoShape 23"/>
          <p:cNvCxnSpPr>
            <a:cxnSpLocks noChangeShapeType="1"/>
            <a:stCxn id="168982" idx="4"/>
            <a:endCxn id="168981" idx="0"/>
          </p:cNvCxnSpPr>
          <p:nvPr/>
        </p:nvCxnSpPr>
        <p:spPr bwMode="auto">
          <a:xfrm>
            <a:off x="6994525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8984" name="AutoShape 24"/>
          <p:cNvCxnSpPr>
            <a:cxnSpLocks noChangeShapeType="1"/>
            <a:stCxn id="168982" idx="6"/>
            <a:endCxn id="168988" idx="2"/>
          </p:cNvCxnSpPr>
          <p:nvPr/>
        </p:nvCxnSpPr>
        <p:spPr bwMode="auto">
          <a:xfrm>
            <a:off x="7186613" y="4002088"/>
            <a:ext cx="735012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8985" name="AutoShape 25"/>
          <p:cNvCxnSpPr>
            <a:cxnSpLocks noChangeShapeType="1"/>
            <a:stCxn id="168982" idx="3"/>
            <a:endCxn id="168978" idx="7"/>
          </p:cNvCxnSpPr>
          <p:nvPr/>
        </p:nvCxnSpPr>
        <p:spPr bwMode="auto">
          <a:xfrm flipH="1">
            <a:off x="6369050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8986" name="AutoShape 26"/>
          <p:cNvCxnSpPr>
            <a:cxnSpLocks noChangeShapeType="1"/>
            <a:stCxn id="168982" idx="2"/>
            <a:endCxn id="168970" idx="6"/>
          </p:cNvCxnSpPr>
          <p:nvPr/>
        </p:nvCxnSpPr>
        <p:spPr bwMode="auto">
          <a:xfrm flipH="1">
            <a:off x="4876800" y="4002088"/>
            <a:ext cx="1925638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8987" name="Oval 27"/>
          <p:cNvSpPr>
            <a:spLocks noChangeArrowheads="1"/>
          </p:cNvSpPr>
          <p:nvPr/>
        </p:nvSpPr>
        <p:spPr bwMode="auto">
          <a:xfrm>
            <a:off x="7921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168988" name="Oval 28"/>
          <p:cNvSpPr>
            <a:spLocks noChangeArrowheads="1"/>
          </p:cNvSpPr>
          <p:nvPr/>
        </p:nvSpPr>
        <p:spPr bwMode="auto">
          <a:xfrm>
            <a:off x="7921625" y="38100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38</a:t>
            </a:r>
          </a:p>
        </p:txBody>
      </p:sp>
      <p:cxnSp>
        <p:nvCxnSpPr>
          <p:cNvPr id="168989" name="AutoShape 29"/>
          <p:cNvCxnSpPr>
            <a:cxnSpLocks noChangeShapeType="1"/>
            <a:stCxn id="168988" idx="4"/>
            <a:endCxn id="168987" idx="0"/>
          </p:cNvCxnSpPr>
          <p:nvPr/>
        </p:nvCxnSpPr>
        <p:spPr bwMode="auto">
          <a:xfrm>
            <a:off x="8113713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8990" name="Oval 30"/>
          <p:cNvSpPr>
            <a:spLocks noChangeArrowheads="1"/>
          </p:cNvSpPr>
          <p:nvPr/>
        </p:nvSpPr>
        <p:spPr bwMode="auto">
          <a:xfrm>
            <a:off x="3730625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72</a:t>
            </a:r>
          </a:p>
        </p:txBody>
      </p:sp>
      <p:cxnSp>
        <p:nvCxnSpPr>
          <p:cNvPr id="168991" name="AutoShape 31"/>
          <p:cNvCxnSpPr>
            <a:cxnSpLocks noChangeShapeType="1"/>
            <a:stCxn id="168964" idx="4"/>
            <a:endCxn id="168990" idx="0"/>
          </p:cNvCxnSpPr>
          <p:nvPr/>
        </p:nvCxnSpPr>
        <p:spPr bwMode="auto">
          <a:xfrm>
            <a:off x="3922713" y="5870575"/>
            <a:ext cx="0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8994" name="AutoShape 34"/>
          <p:cNvCxnSpPr>
            <a:cxnSpLocks noChangeShapeType="1"/>
            <a:stCxn id="168975" idx="3"/>
            <a:endCxn id="168995" idx="7"/>
          </p:cNvCxnSpPr>
          <p:nvPr/>
        </p:nvCxnSpPr>
        <p:spPr bwMode="auto">
          <a:xfrm flipH="1">
            <a:off x="2538413" y="5811838"/>
            <a:ext cx="481012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8995" name="Oval 35"/>
          <p:cNvSpPr>
            <a:spLocks noChangeArrowheads="1"/>
          </p:cNvSpPr>
          <p:nvPr/>
        </p:nvSpPr>
        <p:spPr bwMode="auto">
          <a:xfrm>
            <a:off x="2209800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5140325" y="3362325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35877" name="Line 37"/>
          <p:cNvSpPr>
            <a:spLocks noChangeShapeType="1"/>
          </p:cNvSpPr>
          <p:nvPr/>
        </p:nvSpPr>
        <p:spPr bwMode="auto">
          <a:xfrm flipH="1">
            <a:off x="4841875" y="3595688"/>
            <a:ext cx="296863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34854" name="Rectangle 41"/>
          <p:cNvSpPr>
            <a:spLocks noChangeArrowheads="1"/>
          </p:cNvSpPr>
          <p:nvPr/>
        </p:nvSpPr>
        <p:spPr bwMode="auto">
          <a:xfrm>
            <a:off x="1176338" y="4418013"/>
            <a:ext cx="17319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marked node:</a:t>
            </a:r>
            <a:br>
              <a:rPr lang="en-US">
                <a:solidFill>
                  <a:schemeClr val="accent1"/>
                </a:solidFill>
              </a:rPr>
            </a:br>
            <a:r>
              <a:rPr lang="en-US">
                <a:solidFill>
                  <a:schemeClr val="accent1"/>
                </a:solidFill>
              </a:rPr>
              <a:t>one child already cut</a:t>
            </a:r>
          </a:p>
        </p:txBody>
      </p:sp>
      <p:sp>
        <p:nvSpPr>
          <p:cNvPr id="34855" name="Line 42"/>
          <p:cNvSpPr>
            <a:spLocks noChangeShapeType="1"/>
          </p:cNvSpPr>
          <p:nvPr/>
        </p:nvSpPr>
        <p:spPr bwMode="auto">
          <a:xfrm>
            <a:off x="2287588" y="4875213"/>
            <a:ext cx="674687" cy="614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Decrease Key</a:t>
            </a:r>
          </a:p>
        </p:txBody>
      </p:sp>
      <p:sp>
        <p:nvSpPr>
          <p:cNvPr id="8192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kumimoji="0" lang="en-US" smtClean="0">
                <a:ea typeface="+mn-ea"/>
                <a:cs typeface="+mn-cs"/>
              </a:rPr>
              <a:t>Case 1.  </a:t>
            </a:r>
            <a:r>
              <a:rPr kumimoji="0" lang="en-US" smtClean="0">
                <a:solidFill>
                  <a:schemeClr val="hlink"/>
                </a:solidFill>
                <a:ea typeface="+mn-ea"/>
                <a:cs typeface="+mn-cs"/>
              </a:rPr>
              <a:t>[heap order not violated]</a:t>
            </a:r>
          </a:p>
          <a:p>
            <a:pPr lvl="1">
              <a:buFont typeface="Monotype Sorts" charset="0"/>
              <a:buChar char="n"/>
              <a:defRPr/>
            </a:pPr>
            <a:r>
              <a:rPr kumimoji="0" lang="en-US" smtClean="0">
                <a:ea typeface="+mn-ea"/>
              </a:rPr>
              <a:t>Decrease key of </a:t>
            </a:r>
            <a:r>
              <a:rPr kumimoji="0" lang="en-US" smtClean="0">
                <a:latin typeface="Lucida Sans Italic" charset="0"/>
                <a:ea typeface="+mn-ea"/>
              </a:rPr>
              <a:t>x</a:t>
            </a:r>
            <a:r>
              <a:rPr kumimoji="0" lang="en-US" smtClean="0">
                <a:ea typeface="+mn-ea"/>
              </a:rPr>
              <a:t>.</a:t>
            </a:r>
          </a:p>
          <a:p>
            <a:pPr lvl="1">
              <a:buFont typeface="Monotype Sorts" charset="0"/>
              <a:buChar char="n"/>
              <a:defRPr/>
            </a:pPr>
            <a:r>
              <a:rPr kumimoji="0" lang="en-US" smtClean="0">
                <a:solidFill>
                  <a:schemeClr val="tx2"/>
                </a:solidFill>
                <a:ea typeface="+mn-ea"/>
              </a:rPr>
              <a:t>Change heap min pointer (if necessary).</a:t>
            </a:r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00CD491B-5DA9-4062-AD9E-35B27D197A0C}" type="slidenum">
              <a:rPr lang="en-US" sz="800" smtClean="0"/>
              <a:pPr>
                <a:defRPr/>
              </a:pPr>
              <a:t>33</a:t>
            </a:fld>
            <a:endParaRPr lang="en-US" sz="1400" smtClean="0"/>
          </a:p>
        </p:txBody>
      </p:sp>
      <p:sp>
        <p:nvSpPr>
          <p:cNvPr id="81923" name="Oval 3"/>
          <p:cNvSpPr>
            <a:spLocks noChangeArrowheads="1"/>
          </p:cNvSpPr>
          <p:nvPr/>
        </p:nvSpPr>
        <p:spPr bwMode="auto">
          <a:xfrm>
            <a:off x="3730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81924" name="Oval 4"/>
          <p:cNvSpPr>
            <a:spLocks noChangeArrowheads="1"/>
          </p:cNvSpPr>
          <p:nvPr/>
        </p:nvSpPr>
        <p:spPr bwMode="auto">
          <a:xfrm>
            <a:off x="3730625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81925" name="AutoShape 5"/>
          <p:cNvCxnSpPr>
            <a:cxnSpLocks noChangeShapeType="1"/>
            <a:stCxn id="81923" idx="4"/>
            <a:endCxn id="81924" idx="0"/>
          </p:cNvCxnSpPr>
          <p:nvPr/>
        </p:nvCxnSpPr>
        <p:spPr bwMode="auto">
          <a:xfrm>
            <a:off x="3922713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1926" name="Oval 6"/>
          <p:cNvSpPr>
            <a:spLocks noChangeArrowheads="1"/>
          </p:cNvSpPr>
          <p:nvPr/>
        </p:nvSpPr>
        <p:spPr bwMode="auto">
          <a:xfrm>
            <a:off x="4492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81927" name="Oval 7"/>
          <p:cNvSpPr>
            <a:spLocks noChangeArrowheads="1"/>
          </p:cNvSpPr>
          <p:nvPr/>
        </p:nvSpPr>
        <p:spPr bwMode="auto">
          <a:xfrm>
            <a:off x="4492625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81928" name="AutoShape 8"/>
          <p:cNvCxnSpPr>
            <a:cxnSpLocks noChangeShapeType="1"/>
            <a:stCxn id="81926" idx="4"/>
            <a:endCxn id="81927" idx="0"/>
          </p:cNvCxnSpPr>
          <p:nvPr/>
        </p:nvCxnSpPr>
        <p:spPr bwMode="auto">
          <a:xfrm>
            <a:off x="4684713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1929" name="Oval 9"/>
          <p:cNvSpPr>
            <a:spLocks noChangeArrowheads="1"/>
          </p:cNvSpPr>
          <p:nvPr/>
        </p:nvSpPr>
        <p:spPr bwMode="auto">
          <a:xfrm>
            <a:off x="5254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81930" name="Oval 10"/>
          <p:cNvSpPr>
            <a:spLocks noChangeArrowheads="1"/>
          </p:cNvSpPr>
          <p:nvPr/>
        </p:nvSpPr>
        <p:spPr bwMode="auto">
          <a:xfrm>
            <a:off x="4492625" y="38100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81931" name="AutoShape 11"/>
          <p:cNvCxnSpPr>
            <a:cxnSpLocks noChangeShapeType="1"/>
            <a:stCxn id="81930" idx="4"/>
            <a:endCxn id="81926" idx="0"/>
          </p:cNvCxnSpPr>
          <p:nvPr/>
        </p:nvCxnSpPr>
        <p:spPr bwMode="auto">
          <a:xfrm>
            <a:off x="4684713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1932" name="AutoShape 12"/>
          <p:cNvCxnSpPr>
            <a:cxnSpLocks noChangeShapeType="1"/>
            <a:stCxn id="81930" idx="5"/>
            <a:endCxn id="81929" idx="1"/>
          </p:cNvCxnSpPr>
          <p:nvPr/>
        </p:nvCxnSpPr>
        <p:spPr bwMode="auto">
          <a:xfrm>
            <a:off x="4821238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1933" name="AutoShape 13"/>
          <p:cNvCxnSpPr>
            <a:cxnSpLocks noChangeShapeType="1"/>
            <a:stCxn id="81930" idx="3"/>
            <a:endCxn id="81923" idx="7"/>
          </p:cNvCxnSpPr>
          <p:nvPr/>
        </p:nvCxnSpPr>
        <p:spPr bwMode="auto">
          <a:xfrm flipH="1">
            <a:off x="4059238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1934" name="Oval 14"/>
          <p:cNvSpPr>
            <a:spLocks noChangeArrowheads="1"/>
          </p:cNvSpPr>
          <p:nvPr/>
        </p:nvSpPr>
        <p:spPr bwMode="auto">
          <a:xfrm>
            <a:off x="2963863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88</a:t>
            </a:r>
          </a:p>
        </p:txBody>
      </p:sp>
      <p:sp>
        <p:nvSpPr>
          <p:cNvPr id="81935" name="Oval 15"/>
          <p:cNvSpPr>
            <a:spLocks noChangeArrowheads="1"/>
          </p:cNvSpPr>
          <p:nvPr/>
        </p:nvSpPr>
        <p:spPr bwMode="auto">
          <a:xfrm>
            <a:off x="2963863" y="54832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81936" name="AutoShape 16"/>
          <p:cNvCxnSpPr>
            <a:cxnSpLocks noChangeShapeType="1"/>
            <a:stCxn id="81935" idx="4"/>
            <a:endCxn id="81934" idx="0"/>
          </p:cNvCxnSpPr>
          <p:nvPr/>
        </p:nvCxnSpPr>
        <p:spPr bwMode="auto">
          <a:xfrm>
            <a:off x="3155950" y="58674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1937" name="AutoShape 17"/>
          <p:cNvCxnSpPr>
            <a:cxnSpLocks noChangeShapeType="1"/>
            <a:stCxn id="81923" idx="3"/>
            <a:endCxn id="81935" idx="7"/>
          </p:cNvCxnSpPr>
          <p:nvPr/>
        </p:nvCxnSpPr>
        <p:spPr bwMode="auto">
          <a:xfrm flipH="1">
            <a:off x="3292475" y="4976813"/>
            <a:ext cx="493713" cy="561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1938" name="Oval 18"/>
          <p:cNvSpPr>
            <a:spLocks noChangeArrowheads="1"/>
          </p:cNvSpPr>
          <p:nvPr/>
        </p:nvSpPr>
        <p:spPr bwMode="auto">
          <a:xfrm>
            <a:off x="6040438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81939" name="Oval 19"/>
          <p:cNvSpPr>
            <a:spLocks noChangeArrowheads="1"/>
          </p:cNvSpPr>
          <p:nvPr/>
        </p:nvSpPr>
        <p:spPr bwMode="auto">
          <a:xfrm>
            <a:off x="6040438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cxnSp>
        <p:nvCxnSpPr>
          <p:cNvPr id="81940" name="AutoShape 20"/>
          <p:cNvCxnSpPr>
            <a:cxnSpLocks noChangeShapeType="1"/>
            <a:stCxn id="81938" idx="4"/>
            <a:endCxn id="81939" idx="0"/>
          </p:cNvCxnSpPr>
          <p:nvPr/>
        </p:nvCxnSpPr>
        <p:spPr bwMode="auto">
          <a:xfrm>
            <a:off x="6232525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1941" name="Oval 21"/>
          <p:cNvSpPr>
            <a:spLocks noChangeArrowheads="1"/>
          </p:cNvSpPr>
          <p:nvPr/>
        </p:nvSpPr>
        <p:spPr bwMode="auto">
          <a:xfrm>
            <a:off x="6802438" y="464820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sp>
        <p:nvSpPr>
          <p:cNvPr id="81942" name="Oval 22"/>
          <p:cNvSpPr>
            <a:spLocks noChangeArrowheads="1"/>
          </p:cNvSpPr>
          <p:nvPr/>
        </p:nvSpPr>
        <p:spPr bwMode="auto">
          <a:xfrm>
            <a:off x="6802438" y="381000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cxnSp>
        <p:nvCxnSpPr>
          <p:cNvPr id="81943" name="AutoShape 23"/>
          <p:cNvCxnSpPr>
            <a:cxnSpLocks noChangeShapeType="1"/>
            <a:stCxn id="81942" idx="4"/>
            <a:endCxn id="81941" idx="0"/>
          </p:cNvCxnSpPr>
          <p:nvPr/>
        </p:nvCxnSpPr>
        <p:spPr bwMode="auto">
          <a:xfrm>
            <a:off x="6994525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1944" name="AutoShape 24"/>
          <p:cNvCxnSpPr>
            <a:cxnSpLocks noChangeShapeType="1"/>
            <a:stCxn id="81942" idx="6"/>
            <a:endCxn id="81948" idx="2"/>
          </p:cNvCxnSpPr>
          <p:nvPr/>
        </p:nvCxnSpPr>
        <p:spPr bwMode="auto">
          <a:xfrm>
            <a:off x="7186613" y="4002088"/>
            <a:ext cx="735012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1945" name="AutoShape 25"/>
          <p:cNvCxnSpPr>
            <a:cxnSpLocks noChangeShapeType="1"/>
            <a:stCxn id="81942" idx="3"/>
            <a:endCxn id="81938" idx="7"/>
          </p:cNvCxnSpPr>
          <p:nvPr/>
        </p:nvCxnSpPr>
        <p:spPr bwMode="auto">
          <a:xfrm flipH="1">
            <a:off x="6369050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1946" name="AutoShape 26"/>
          <p:cNvCxnSpPr>
            <a:cxnSpLocks noChangeShapeType="1"/>
            <a:stCxn id="81942" idx="2"/>
            <a:endCxn id="81930" idx="6"/>
          </p:cNvCxnSpPr>
          <p:nvPr/>
        </p:nvCxnSpPr>
        <p:spPr bwMode="auto">
          <a:xfrm flipH="1">
            <a:off x="4876800" y="4002088"/>
            <a:ext cx="1925638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1947" name="Oval 27"/>
          <p:cNvSpPr>
            <a:spLocks noChangeArrowheads="1"/>
          </p:cNvSpPr>
          <p:nvPr/>
        </p:nvSpPr>
        <p:spPr bwMode="auto">
          <a:xfrm>
            <a:off x="7921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81948" name="Oval 28"/>
          <p:cNvSpPr>
            <a:spLocks noChangeArrowheads="1"/>
          </p:cNvSpPr>
          <p:nvPr/>
        </p:nvSpPr>
        <p:spPr bwMode="auto">
          <a:xfrm>
            <a:off x="7921625" y="38100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38</a:t>
            </a:r>
          </a:p>
        </p:txBody>
      </p:sp>
      <p:cxnSp>
        <p:nvCxnSpPr>
          <p:cNvPr id="81949" name="AutoShape 29"/>
          <p:cNvCxnSpPr>
            <a:cxnSpLocks noChangeShapeType="1"/>
            <a:stCxn id="81948" idx="4"/>
            <a:endCxn id="81947" idx="0"/>
          </p:cNvCxnSpPr>
          <p:nvPr/>
        </p:nvCxnSpPr>
        <p:spPr bwMode="auto">
          <a:xfrm>
            <a:off x="8113713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1951" name="Oval 31"/>
          <p:cNvSpPr>
            <a:spLocks noChangeArrowheads="1"/>
          </p:cNvSpPr>
          <p:nvPr/>
        </p:nvSpPr>
        <p:spPr bwMode="auto">
          <a:xfrm>
            <a:off x="3730625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72</a:t>
            </a:r>
          </a:p>
        </p:txBody>
      </p:sp>
      <p:cxnSp>
        <p:nvCxnSpPr>
          <p:cNvPr id="81952" name="AutoShape 32"/>
          <p:cNvCxnSpPr>
            <a:cxnSpLocks noChangeShapeType="1"/>
            <a:stCxn id="81924" idx="4"/>
            <a:endCxn id="81951" idx="0"/>
          </p:cNvCxnSpPr>
          <p:nvPr/>
        </p:nvCxnSpPr>
        <p:spPr bwMode="auto">
          <a:xfrm>
            <a:off x="3922713" y="5870575"/>
            <a:ext cx="0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1954" name="Oval 34"/>
          <p:cNvSpPr>
            <a:spLocks noChangeArrowheads="1"/>
          </p:cNvSpPr>
          <p:nvPr/>
        </p:nvSpPr>
        <p:spPr bwMode="auto">
          <a:xfrm>
            <a:off x="3730625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29</a:t>
            </a:r>
          </a:p>
        </p:txBody>
      </p:sp>
      <p:cxnSp>
        <p:nvCxnSpPr>
          <p:cNvPr id="81955" name="AutoShape 35"/>
          <p:cNvCxnSpPr>
            <a:cxnSpLocks noChangeShapeType="1"/>
            <a:stCxn id="81935" idx="3"/>
            <a:endCxn id="81956" idx="7"/>
          </p:cNvCxnSpPr>
          <p:nvPr/>
        </p:nvCxnSpPr>
        <p:spPr bwMode="auto">
          <a:xfrm flipH="1">
            <a:off x="2538413" y="5811838"/>
            <a:ext cx="481012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1956" name="Oval 36"/>
          <p:cNvSpPr>
            <a:spLocks noChangeArrowheads="1"/>
          </p:cNvSpPr>
          <p:nvPr/>
        </p:nvSpPr>
        <p:spPr bwMode="auto">
          <a:xfrm>
            <a:off x="2209800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5140325" y="3362325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36902" name="Line 38"/>
          <p:cNvSpPr>
            <a:spLocks noChangeShapeType="1"/>
          </p:cNvSpPr>
          <p:nvPr/>
        </p:nvSpPr>
        <p:spPr bwMode="auto">
          <a:xfrm flipH="1">
            <a:off x="4841875" y="3595688"/>
            <a:ext cx="296863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81959" name="Freeform 39"/>
          <p:cNvSpPr>
            <a:spLocks/>
          </p:cNvSpPr>
          <p:nvPr/>
        </p:nvSpPr>
        <p:spPr bwMode="auto">
          <a:xfrm>
            <a:off x="3594100" y="5335588"/>
            <a:ext cx="701675" cy="668337"/>
          </a:xfrm>
          <a:custGeom>
            <a:avLst/>
            <a:gdLst>
              <a:gd name="T0" fmla="*/ 2147483647 w 442"/>
              <a:gd name="T1" fmla="*/ 2147483647 h 421"/>
              <a:gd name="T2" fmla="*/ 2147483647 w 442"/>
              <a:gd name="T3" fmla="*/ 2147483647 h 421"/>
              <a:gd name="T4" fmla="*/ 2147483647 w 442"/>
              <a:gd name="T5" fmla="*/ 2147483647 h 421"/>
              <a:gd name="T6" fmla="*/ 2147483647 w 442"/>
              <a:gd name="T7" fmla="*/ 2147483647 h 421"/>
              <a:gd name="T8" fmla="*/ 2147483647 w 442"/>
              <a:gd name="T9" fmla="*/ 2147483647 h 421"/>
              <a:gd name="T10" fmla="*/ 2147483647 w 442"/>
              <a:gd name="T11" fmla="*/ 2147483647 h 421"/>
              <a:gd name="T12" fmla="*/ 2147483647 w 442"/>
              <a:gd name="T13" fmla="*/ 2147483647 h 421"/>
              <a:gd name="T14" fmla="*/ 2147483647 w 442"/>
              <a:gd name="T15" fmla="*/ 2147483647 h 421"/>
              <a:gd name="T16" fmla="*/ 0 w 442"/>
              <a:gd name="T17" fmla="*/ 2147483647 h 421"/>
              <a:gd name="T18" fmla="*/ 2147483647 w 442"/>
              <a:gd name="T19" fmla="*/ 2147483647 h 421"/>
              <a:gd name="T20" fmla="*/ 2147483647 w 442"/>
              <a:gd name="T21" fmla="*/ 2147483647 h 42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42" h="421">
                <a:moveTo>
                  <a:pt x="52" y="76"/>
                </a:moveTo>
                <a:cubicBezTo>
                  <a:pt x="79" y="63"/>
                  <a:pt x="107" y="46"/>
                  <a:pt x="136" y="38"/>
                </a:cubicBezTo>
                <a:cubicBezTo>
                  <a:pt x="179" y="8"/>
                  <a:pt x="159" y="16"/>
                  <a:pt x="194" y="6"/>
                </a:cubicBezTo>
                <a:cubicBezTo>
                  <a:pt x="282" y="10"/>
                  <a:pt x="300" y="0"/>
                  <a:pt x="362" y="31"/>
                </a:cubicBezTo>
                <a:cubicBezTo>
                  <a:pt x="381" y="61"/>
                  <a:pt x="391" y="83"/>
                  <a:pt x="407" y="115"/>
                </a:cubicBezTo>
                <a:cubicBezTo>
                  <a:pt x="404" y="188"/>
                  <a:pt x="442" y="336"/>
                  <a:pt x="342" y="360"/>
                </a:cubicBezTo>
                <a:cubicBezTo>
                  <a:pt x="288" y="396"/>
                  <a:pt x="217" y="400"/>
                  <a:pt x="155" y="412"/>
                </a:cubicBezTo>
                <a:cubicBezTo>
                  <a:pt x="106" y="408"/>
                  <a:pt x="54" y="421"/>
                  <a:pt x="26" y="380"/>
                </a:cubicBezTo>
                <a:cubicBezTo>
                  <a:pt x="9" y="326"/>
                  <a:pt x="5" y="321"/>
                  <a:pt x="0" y="251"/>
                </a:cubicBezTo>
                <a:cubicBezTo>
                  <a:pt x="11" y="207"/>
                  <a:pt x="22" y="165"/>
                  <a:pt x="33" y="122"/>
                </a:cubicBezTo>
                <a:cubicBezTo>
                  <a:pt x="37" y="105"/>
                  <a:pt x="52" y="91"/>
                  <a:pt x="52" y="76"/>
                </a:cubicBezTo>
                <a:close/>
              </a:path>
            </a:pathLst>
          </a:custGeom>
          <a:solidFill>
            <a:schemeClr val="accent1">
              <a:alpha val="2509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35880" name="Rectangle 42"/>
          <p:cNvSpPr>
            <a:spLocks noChangeArrowheads="1"/>
          </p:cNvSpPr>
          <p:nvPr/>
        </p:nvSpPr>
        <p:spPr bwMode="auto">
          <a:xfrm>
            <a:off x="4073525" y="5878513"/>
            <a:ext cx="266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Lucida Sans Italic" pitchFamily="1" charset="0"/>
              </a:rPr>
              <a:t>x</a:t>
            </a:r>
          </a:p>
        </p:txBody>
      </p:sp>
      <p:sp>
        <p:nvSpPr>
          <p:cNvPr id="35881" name="Rectangle 43"/>
          <p:cNvSpPr>
            <a:spLocks noChangeArrowheads="1"/>
          </p:cNvSpPr>
          <p:nvPr/>
        </p:nvSpPr>
        <p:spPr bwMode="auto">
          <a:xfrm>
            <a:off x="5648325" y="6273800"/>
            <a:ext cx="2933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1"/>
                </a:solidFill>
                <a:latin typeface="Lucida Sans Italic" pitchFamily="1" charset="0"/>
              </a:rPr>
              <a:t>decrease-key of x from 46 to 29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4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01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Decrease Key</a:t>
            </a:r>
          </a:p>
        </p:txBody>
      </p:sp>
      <p:sp>
        <p:nvSpPr>
          <p:cNvPr id="8397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kumimoji="0" lang="en-US" smtClean="0">
                <a:ea typeface="+mn-ea"/>
                <a:cs typeface="+mn-cs"/>
              </a:rPr>
              <a:t>Case 1.  </a:t>
            </a:r>
            <a:r>
              <a:rPr kumimoji="0" lang="en-US" smtClean="0">
                <a:solidFill>
                  <a:schemeClr val="hlink"/>
                </a:solidFill>
                <a:ea typeface="+mn-ea"/>
                <a:cs typeface="+mn-cs"/>
              </a:rPr>
              <a:t>[heap order not violated]</a:t>
            </a:r>
          </a:p>
          <a:p>
            <a:pPr lvl="1">
              <a:buFont typeface="Monotype Sorts" charset="0"/>
              <a:buChar char="n"/>
              <a:defRPr/>
            </a:pPr>
            <a:r>
              <a:rPr kumimoji="0" lang="en-US" smtClean="0">
                <a:solidFill>
                  <a:schemeClr val="tx2"/>
                </a:solidFill>
                <a:ea typeface="+mn-ea"/>
              </a:rPr>
              <a:t>Decrease key of </a:t>
            </a:r>
            <a:r>
              <a:rPr kumimoji="0" lang="en-US" smtClean="0">
                <a:solidFill>
                  <a:schemeClr val="tx2"/>
                </a:solidFill>
                <a:latin typeface="Lucida Sans Italic" charset="0"/>
                <a:ea typeface="+mn-ea"/>
              </a:rPr>
              <a:t>x</a:t>
            </a:r>
            <a:r>
              <a:rPr kumimoji="0" lang="en-US" smtClean="0">
                <a:solidFill>
                  <a:schemeClr val="tx2"/>
                </a:solidFill>
                <a:ea typeface="+mn-ea"/>
              </a:rPr>
              <a:t>.</a:t>
            </a:r>
          </a:p>
          <a:p>
            <a:pPr lvl="1">
              <a:buFont typeface="Monotype Sorts" charset="0"/>
              <a:buChar char="n"/>
              <a:defRPr/>
            </a:pPr>
            <a:r>
              <a:rPr kumimoji="0" lang="en-US" smtClean="0">
                <a:ea typeface="+mn-ea"/>
              </a:rPr>
              <a:t>Change heap min pointer (if necessary).</a:t>
            </a:r>
          </a:p>
        </p:txBody>
      </p:sp>
      <p:sp>
        <p:nvSpPr>
          <p:cNvPr id="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BC6D9BC0-D44C-45C7-9D48-51DD15831827}" type="slidenum">
              <a:rPr lang="en-US" sz="800" smtClean="0"/>
              <a:pPr>
                <a:defRPr/>
              </a:pPr>
              <a:t>34</a:t>
            </a:fld>
            <a:endParaRPr lang="en-US" sz="1400" smtClean="0"/>
          </a:p>
        </p:txBody>
      </p:sp>
      <p:sp>
        <p:nvSpPr>
          <p:cNvPr id="83971" name="Oval 3"/>
          <p:cNvSpPr>
            <a:spLocks noChangeArrowheads="1"/>
          </p:cNvSpPr>
          <p:nvPr/>
        </p:nvSpPr>
        <p:spPr bwMode="auto">
          <a:xfrm>
            <a:off x="3730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83972" name="Oval 4"/>
          <p:cNvSpPr>
            <a:spLocks noChangeArrowheads="1"/>
          </p:cNvSpPr>
          <p:nvPr/>
        </p:nvSpPr>
        <p:spPr bwMode="auto">
          <a:xfrm>
            <a:off x="3730625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29</a:t>
            </a:r>
          </a:p>
        </p:txBody>
      </p:sp>
      <p:cxnSp>
        <p:nvCxnSpPr>
          <p:cNvPr id="83973" name="AutoShape 5"/>
          <p:cNvCxnSpPr>
            <a:cxnSpLocks noChangeShapeType="1"/>
            <a:stCxn id="83971" idx="4"/>
            <a:endCxn id="83972" idx="0"/>
          </p:cNvCxnSpPr>
          <p:nvPr/>
        </p:nvCxnSpPr>
        <p:spPr bwMode="auto">
          <a:xfrm>
            <a:off x="3922713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3974" name="Oval 6"/>
          <p:cNvSpPr>
            <a:spLocks noChangeArrowheads="1"/>
          </p:cNvSpPr>
          <p:nvPr/>
        </p:nvSpPr>
        <p:spPr bwMode="auto">
          <a:xfrm>
            <a:off x="4492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83975" name="Oval 7"/>
          <p:cNvSpPr>
            <a:spLocks noChangeArrowheads="1"/>
          </p:cNvSpPr>
          <p:nvPr/>
        </p:nvSpPr>
        <p:spPr bwMode="auto">
          <a:xfrm>
            <a:off x="4492625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83976" name="AutoShape 8"/>
          <p:cNvCxnSpPr>
            <a:cxnSpLocks noChangeShapeType="1"/>
            <a:stCxn id="83974" idx="4"/>
            <a:endCxn id="83975" idx="0"/>
          </p:cNvCxnSpPr>
          <p:nvPr/>
        </p:nvCxnSpPr>
        <p:spPr bwMode="auto">
          <a:xfrm>
            <a:off x="4684713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3977" name="Oval 9"/>
          <p:cNvSpPr>
            <a:spLocks noChangeArrowheads="1"/>
          </p:cNvSpPr>
          <p:nvPr/>
        </p:nvSpPr>
        <p:spPr bwMode="auto">
          <a:xfrm>
            <a:off x="5254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83978" name="Oval 10"/>
          <p:cNvSpPr>
            <a:spLocks noChangeArrowheads="1"/>
          </p:cNvSpPr>
          <p:nvPr/>
        </p:nvSpPr>
        <p:spPr bwMode="auto">
          <a:xfrm>
            <a:off x="4492625" y="38100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83979" name="AutoShape 11"/>
          <p:cNvCxnSpPr>
            <a:cxnSpLocks noChangeShapeType="1"/>
            <a:stCxn id="83978" idx="4"/>
            <a:endCxn id="83974" idx="0"/>
          </p:cNvCxnSpPr>
          <p:nvPr/>
        </p:nvCxnSpPr>
        <p:spPr bwMode="auto">
          <a:xfrm>
            <a:off x="4684713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3980" name="AutoShape 12"/>
          <p:cNvCxnSpPr>
            <a:cxnSpLocks noChangeShapeType="1"/>
            <a:stCxn id="83978" idx="5"/>
            <a:endCxn id="83977" idx="1"/>
          </p:cNvCxnSpPr>
          <p:nvPr/>
        </p:nvCxnSpPr>
        <p:spPr bwMode="auto">
          <a:xfrm>
            <a:off x="4821238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3981" name="AutoShape 13"/>
          <p:cNvCxnSpPr>
            <a:cxnSpLocks noChangeShapeType="1"/>
            <a:stCxn id="83978" idx="3"/>
            <a:endCxn id="83971" idx="7"/>
          </p:cNvCxnSpPr>
          <p:nvPr/>
        </p:nvCxnSpPr>
        <p:spPr bwMode="auto">
          <a:xfrm flipH="1">
            <a:off x="4059238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3982" name="Oval 14"/>
          <p:cNvSpPr>
            <a:spLocks noChangeArrowheads="1"/>
          </p:cNvSpPr>
          <p:nvPr/>
        </p:nvSpPr>
        <p:spPr bwMode="auto">
          <a:xfrm>
            <a:off x="2963863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88</a:t>
            </a:r>
          </a:p>
        </p:txBody>
      </p:sp>
      <p:sp>
        <p:nvSpPr>
          <p:cNvPr id="83983" name="Oval 15"/>
          <p:cNvSpPr>
            <a:spLocks noChangeArrowheads="1"/>
          </p:cNvSpPr>
          <p:nvPr/>
        </p:nvSpPr>
        <p:spPr bwMode="auto">
          <a:xfrm>
            <a:off x="2963863" y="54832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83984" name="AutoShape 16"/>
          <p:cNvCxnSpPr>
            <a:cxnSpLocks noChangeShapeType="1"/>
            <a:stCxn id="83983" idx="4"/>
            <a:endCxn id="83982" idx="0"/>
          </p:cNvCxnSpPr>
          <p:nvPr/>
        </p:nvCxnSpPr>
        <p:spPr bwMode="auto">
          <a:xfrm>
            <a:off x="3155950" y="58674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3985" name="AutoShape 17"/>
          <p:cNvCxnSpPr>
            <a:cxnSpLocks noChangeShapeType="1"/>
            <a:stCxn id="83971" idx="3"/>
            <a:endCxn id="83983" idx="7"/>
          </p:cNvCxnSpPr>
          <p:nvPr/>
        </p:nvCxnSpPr>
        <p:spPr bwMode="auto">
          <a:xfrm flipH="1">
            <a:off x="3292475" y="4976813"/>
            <a:ext cx="493713" cy="561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3986" name="Oval 18"/>
          <p:cNvSpPr>
            <a:spLocks noChangeArrowheads="1"/>
          </p:cNvSpPr>
          <p:nvPr/>
        </p:nvSpPr>
        <p:spPr bwMode="auto">
          <a:xfrm>
            <a:off x="6040438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83987" name="Oval 19"/>
          <p:cNvSpPr>
            <a:spLocks noChangeArrowheads="1"/>
          </p:cNvSpPr>
          <p:nvPr/>
        </p:nvSpPr>
        <p:spPr bwMode="auto">
          <a:xfrm>
            <a:off x="6040438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cxnSp>
        <p:nvCxnSpPr>
          <p:cNvPr id="83988" name="AutoShape 20"/>
          <p:cNvCxnSpPr>
            <a:cxnSpLocks noChangeShapeType="1"/>
            <a:stCxn id="83986" idx="4"/>
            <a:endCxn id="83987" idx="0"/>
          </p:cNvCxnSpPr>
          <p:nvPr/>
        </p:nvCxnSpPr>
        <p:spPr bwMode="auto">
          <a:xfrm>
            <a:off x="6232525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3989" name="Oval 21"/>
          <p:cNvSpPr>
            <a:spLocks noChangeArrowheads="1"/>
          </p:cNvSpPr>
          <p:nvPr/>
        </p:nvSpPr>
        <p:spPr bwMode="auto">
          <a:xfrm>
            <a:off x="6802438" y="464820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sp>
        <p:nvSpPr>
          <p:cNvPr id="83990" name="Oval 22"/>
          <p:cNvSpPr>
            <a:spLocks noChangeArrowheads="1"/>
          </p:cNvSpPr>
          <p:nvPr/>
        </p:nvSpPr>
        <p:spPr bwMode="auto">
          <a:xfrm>
            <a:off x="6802438" y="381000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cxnSp>
        <p:nvCxnSpPr>
          <p:cNvPr id="83991" name="AutoShape 23"/>
          <p:cNvCxnSpPr>
            <a:cxnSpLocks noChangeShapeType="1"/>
            <a:stCxn id="83990" idx="4"/>
            <a:endCxn id="83989" idx="0"/>
          </p:cNvCxnSpPr>
          <p:nvPr/>
        </p:nvCxnSpPr>
        <p:spPr bwMode="auto">
          <a:xfrm>
            <a:off x="6994525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3992" name="AutoShape 24"/>
          <p:cNvCxnSpPr>
            <a:cxnSpLocks noChangeShapeType="1"/>
            <a:stCxn id="83990" idx="6"/>
            <a:endCxn id="83996" idx="2"/>
          </p:cNvCxnSpPr>
          <p:nvPr/>
        </p:nvCxnSpPr>
        <p:spPr bwMode="auto">
          <a:xfrm>
            <a:off x="7186613" y="4002088"/>
            <a:ext cx="735012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3993" name="AutoShape 25"/>
          <p:cNvCxnSpPr>
            <a:cxnSpLocks noChangeShapeType="1"/>
            <a:stCxn id="83990" idx="3"/>
            <a:endCxn id="83986" idx="7"/>
          </p:cNvCxnSpPr>
          <p:nvPr/>
        </p:nvCxnSpPr>
        <p:spPr bwMode="auto">
          <a:xfrm flipH="1">
            <a:off x="6369050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3994" name="AutoShape 26"/>
          <p:cNvCxnSpPr>
            <a:cxnSpLocks noChangeShapeType="1"/>
            <a:stCxn id="83990" idx="2"/>
            <a:endCxn id="83978" idx="6"/>
          </p:cNvCxnSpPr>
          <p:nvPr/>
        </p:nvCxnSpPr>
        <p:spPr bwMode="auto">
          <a:xfrm flipH="1">
            <a:off x="4876800" y="4002088"/>
            <a:ext cx="1925638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3995" name="Oval 27"/>
          <p:cNvSpPr>
            <a:spLocks noChangeArrowheads="1"/>
          </p:cNvSpPr>
          <p:nvPr/>
        </p:nvSpPr>
        <p:spPr bwMode="auto">
          <a:xfrm>
            <a:off x="7921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83996" name="Oval 28"/>
          <p:cNvSpPr>
            <a:spLocks noChangeArrowheads="1"/>
          </p:cNvSpPr>
          <p:nvPr/>
        </p:nvSpPr>
        <p:spPr bwMode="auto">
          <a:xfrm>
            <a:off x="7921625" y="38100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38</a:t>
            </a:r>
          </a:p>
        </p:txBody>
      </p:sp>
      <p:cxnSp>
        <p:nvCxnSpPr>
          <p:cNvPr id="83997" name="AutoShape 29"/>
          <p:cNvCxnSpPr>
            <a:cxnSpLocks noChangeShapeType="1"/>
            <a:stCxn id="83996" idx="4"/>
            <a:endCxn id="83995" idx="0"/>
          </p:cNvCxnSpPr>
          <p:nvPr/>
        </p:nvCxnSpPr>
        <p:spPr bwMode="auto">
          <a:xfrm>
            <a:off x="8113713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3999" name="Oval 31"/>
          <p:cNvSpPr>
            <a:spLocks noChangeArrowheads="1"/>
          </p:cNvSpPr>
          <p:nvPr/>
        </p:nvSpPr>
        <p:spPr bwMode="auto">
          <a:xfrm>
            <a:off x="3730625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72</a:t>
            </a:r>
          </a:p>
        </p:txBody>
      </p:sp>
      <p:cxnSp>
        <p:nvCxnSpPr>
          <p:cNvPr id="84000" name="AutoShape 32"/>
          <p:cNvCxnSpPr>
            <a:cxnSpLocks noChangeShapeType="1"/>
            <a:stCxn id="83972" idx="4"/>
            <a:endCxn id="83999" idx="0"/>
          </p:cNvCxnSpPr>
          <p:nvPr/>
        </p:nvCxnSpPr>
        <p:spPr bwMode="auto">
          <a:xfrm>
            <a:off x="3922713" y="5870575"/>
            <a:ext cx="0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4002" name="AutoShape 34"/>
          <p:cNvCxnSpPr>
            <a:cxnSpLocks noChangeShapeType="1"/>
            <a:stCxn id="83983" idx="3"/>
            <a:endCxn id="84003" idx="7"/>
          </p:cNvCxnSpPr>
          <p:nvPr/>
        </p:nvCxnSpPr>
        <p:spPr bwMode="auto">
          <a:xfrm flipH="1">
            <a:off x="2538413" y="5811838"/>
            <a:ext cx="481012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4003" name="Oval 35"/>
          <p:cNvSpPr>
            <a:spLocks noChangeArrowheads="1"/>
          </p:cNvSpPr>
          <p:nvPr/>
        </p:nvSpPr>
        <p:spPr bwMode="auto">
          <a:xfrm>
            <a:off x="2209800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140325" y="3362325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37925" name="Line 37"/>
          <p:cNvSpPr>
            <a:spLocks noChangeShapeType="1"/>
          </p:cNvSpPr>
          <p:nvPr/>
        </p:nvSpPr>
        <p:spPr bwMode="auto">
          <a:xfrm flipH="1">
            <a:off x="4841875" y="3595688"/>
            <a:ext cx="296863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36902" name="Rectangle 41"/>
          <p:cNvSpPr>
            <a:spLocks noChangeArrowheads="1"/>
          </p:cNvSpPr>
          <p:nvPr/>
        </p:nvSpPr>
        <p:spPr bwMode="auto">
          <a:xfrm>
            <a:off x="4073525" y="5878513"/>
            <a:ext cx="266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Lucida Sans Italic" pitchFamily="1" charset="0"/>
              </a:rPr>
              <a:t>x</a:t>
            </a:r>
          </a:p>
        </p:txBody>
      </p:sp>
      <p:sp>
        <p:nvSpPr>
          <p:cNvPr id="36903" name="Rectangle 44"/>
          <p:cNvSpPr>
            <a:spLocks noChangeArrowheads="1"/>
          </p:cNvSpPr>
          <p:nvPr/>
        </p:nvSpPr>
        <p:spPr bwMode="auto">
          <a:xfrm>
            <a:off x="5648325" y="6273800"/>
            <a:ext cx="2933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1"/>
                </a:solidFill>
                <a:latin typeface="Lucida Sans Italic" pitchFamily="1" charset="0"/>
              </a:rPr>
              <a:t>decrease-key of x from 46 to 29</a:t>
            </a:r>
          </a:p>
        </p:txBody>
      </p:sp>
      <p:sp>
        <p:nvSpPr>
          <p:cNvPr id="84013" name="Freeform 45"/>
          <p:cNvSpPr>
            <a:spLocks/>
          </p:cNvSpPr>
          <p:nvPr/>
        </p:nvSpPr>
        <p:spPr bwMode="auto">
          <a:xfrm>
            <a:off x="3594100" y="5335588"/>
            <a:ext cx="701675" cy="668337"/>
          </a:xfrm>
          <a:custGeom>
            <a:avLst/>
            <a:gdLst>
              <a:gd name="T0" fmla="*/ 2147483647 w 442"/>
              <a:gd name="T1" fmla="*/ 2147483647 h 421"/>
              <a:gd name="T2" fmla="*/ 2147483647 w 442"/>
              <a:gd name="T3" fmla="*/ 2147483647 h 421"/>
              <a:gd name="T4" fmla="*/ 2147483647 w 442"/>
              <a:gd name="T5" fmla="*/ 2147483647 h 421"/>
              <a:gd name="T6" fmla="*/ 2147483647 w 442"/>
              <a:gd name="T7" fmla="*/ 2147483647 h 421"/>
              <a:gd name="T8" fmla="*/ 2147483647 w 442"/>
              <a:gd name="T9" fmla="*/ 2147483647 h 421"/>
              <a:gd name="T10" fmla="*/ 2147483647 w 442"/>
              <a:gd name="T11" fmla="*/ 2147483647 h 421"/>
              <a:gd name="T12" fmla="*/ 2147483647 w 442"/>
              <a:gd name="T13" fmla="*/ 2147483647 h 421"/>
              <a:gd name="T14" fmla="*/ 2147483647 w 442"/>
              <a:gd name="T15" fmla="*/ 2147483647 h 421"/>
              <a:gd name="T16" fmla="*/ 0 w 442"/>
              <a:gd name="T17" fmla="*/ 2147483647 h 421"/>
              <a:gd name="T18" fmla="*/ 2147483647 w 442"/>
              <a:gd name="T19" fmla="*/ 2147483647 h 421"/>
              <a:gd name="T20" fmla="*/ 2147483647 w 442"/>
              <a:gd name="T21" fmla="*/ 2147483647 h 42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42" h="421">
                <a:moveTo>
                  <a:pt x="52" y="76"/>
                </a:moveTo>
                <a:cubicBezTo>
                  <a:pt x="79" y="63"/>
                  <a:pt x="107" y="46"/>
                  <a:pt x="136" y="38"/>
                </a:cubicBezTo>
                <a:cubicBezTo>
                  <a:pt x="179" y="8"/>
                  <a:pt x="159" y="16"/>
                  <a:pt x="194" y="6"/>
                </a:cubicBezTo>
                <a:cubicBezTo>
                  <a:pt x="282" y="10"/>
                  <a:pt x="300" y="0"/>
                  <a:pt x="362" y="31"/>
                </a:cubicBezTo>
                <a:cubicBezTo>
                  <a:pt x="381" y="61"/>
                  <a:pt x="391" y="83"/>
                  <a:pt x="407" y="115"/>
                </a:cubicBezTo>
                <a:cubicBezTo>
                  <a:pt x="404" y="188"/>
                  <a:pt x="442" y="336"/>
                  <a:pt x="342" y="360"/>
                </a:cubicBezTo>
                <a:cubicBezTo>
                  <a:pt x="288" y="396"/>
                  <a:pt x="217" y="400"/>
                  <a:pt x="155" y="412"/>
                </a:cubicBezTo>
                <a:cubicBezTo>
                  <a:pt x="106" y="408"/>
                  <a:pt x="54" y="421"/>
                  <a:pt x="26" y="380"/>
                </a:cubicBezTo>
                <a:cubicBezTo>
                  <a:pt x="9" y="326"/>
                  <a:pt x="5" y="321"/>
                  <a:pt x="0" y="251"/>
                </a:cubicBezTo>
                <a:cubicBezTo>
                  <a:pt x="11" y="207"/>
                  <a:pt x="22" y="165"/>
                  <a:pt x="33" y="122"/>
                </a:cubicBezTo>
                <a:cubicBezTo>
                  <a:pt x="37" y="105"/>
                  <a:pt x="52" y="91"/>
                  <a:pt x="52" y="76"/>
                </a:cubicBezTo>
                <a:close/>
              </a:path>
            </a:pathLst>
          </a:custGeom>
          <a:solidFill>
            <a:schemeClr val="accent1">
              <a:alpha val="2509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49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Decrease Key</a:t>
            </a:r>
          </a:p>
        </p:txBody>
      </p:sp>
      <p:sp>
        <p:nvSpPr>
          <p:cNvPr id="860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Case 2a.  </a:t>
            </a:r>
            <a:r>
              <a:rPr kumimoji="0" lang="en-US" smtClean="0">
                <a:solidFill>
                  <a:schemeClr val="hlink"/>
                </a:solidFill>
              </a:rPr>
              <a:t>[heap order violated]</a:t>
            </a:r>
            <a:endParaRPr kumimoji="0" lang="en-US" smtClean="0"/>
          </a:p>
          <a:p>
            <a:pPr lvl="1">
              <a:defRPr/>
            </a:pPr>
            <a:r>
              <a:rPr kumimoji="0" lang="en-US" smtClean="0"/>
              <a:t>Decrease key of </a:t>
            </a:r>
            <a:r>
              <a:rPr kumimoji="0" lang="en-US" smtClean="0">
                <a:latin typeface="Lucida Sans Italic" pitchFamily="1" charset="0"/>
              </a:rPr>
              <a:t>x</a:t>
            </a:r>
            <a:r>
              <a:rPr kumimoji="0" lang="en-US" smtClean="0"/>
              <a:t>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Cut tree rooted at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x, </a:t>
            </a:r>
            <a:r>
              <a:rPr kumimoji="0" lang="en-US" smtClean="0">
                <a:solidFill>
                  <a:schemeClr val="tx2"/>
                </a:solidFill>
              </a:rPr>
              <a:t>meld into root list, and unmark.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If parent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</a:t>
            </a:r>
            <a:r>
              <a:rPr kumimoji="0" lang="en-US" smtClean="0">
                <a:solidFill>
                  <a:schemeClr val="tx2"/>
                </a:solidFill>
              </a:rPr>
              <a:t>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 is unmarked (hasn't yet lost a child), mark it;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>
                <a:solidFill>
                  <a:schemeClr val="tx2"/>
                </a:solidFill>
              </a:rPr>
              <a:t>Otherwise, cut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p,</a:t>
            </a:r>
            <a:r>
              <a:rPr kumimoji="0" lang="en-US" smtClean="0">
                <a:solidFill>
                  <a:schemeClr val="tx2"/>
                </a:solidFill>
              </a:rPr>
              <a:t> meld into root list, and unmark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>
                <a:solidFill>
                  <a:schemeClr val="tx2"/>
                </a:solidFill>
              </a:rPr>
              <a:t>(and do so recursively for all ancestors that lose a second child).</a:t>
            </a:r>
          </a:p>
          <a:p>
            <a:pPr lvl="1">
              <a:defRPr/>
            </a:pPr>
            <a:endParaRPr kumimoji="0" lang="en-US" smtClean="0">
              <a:solidFill>
                <a:schemeClr val="tx2"/>
              </a:solidFill>
            </a:endParaRPr>
          </a:p>
        </p:txBody>
      </p:sp>
      <p:sp>
        <p:nvSpPr>
          <p:cNvPr id="4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B3B87CAC-EDCD-42E9-AE6D-2D655A1247E5}" type="slidenum">
              <a:rPr lang="en-US" sz="800" smtClean="0"/>
              <a:pPr>
                <a:defRPr/>
              </a:pPr>
              <a:t>35</a:t>
            </a:fld>
            <a:endParaRPr lang="en-US" sz="1400" smtClean="0"/>
          </a:p>
        </p:txBody>
      </p:sp>
      <p:sp>
        <p:nvSpPr>
          <p:cNvPr id="86019" name="Oval 3"/>
          <p:cNvSpPr>
            <a:spLocks noChangeArrowheads="1"/>
          </p:cNvSpPr>
          <p:nvPr/>
        </p:nvSpPr>
        <p:spPr bwMode="auto">
          <a:xfrm>
            <a:off x="3730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86020" name="Oval 4"/>
          <p:cNvSpPr>
            <a:spLocks noChangeArrowheads="1"/>
          </p:cNvSpPr>
          <p:nvPr/>
        </p:nvSpPr>
        <p:spPr bwMode="auto">
          <a:xfrm>
            <a:off x="3730625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29</a:t>
            </a:r>
          </a:p>
        </p:txBody>
      </p:sp>
      <p:cxnSp>
        <p:nvCxnSpPr>
          <p:cNvPr id="86021" name="AutoShape 5"/>
          <p:cNvCxnSpPr>
            <a:cxnSpLocks noChangeShapeType="1"/>
            <a:stCxn id="86019" idx="4"/>
            <a:endCxn id="86020" idx="0"/>
          </p:cNvCxnSpPr>
          <p:nvPr/>
        </p:nvCxnSpPr>
        <p:spPr bwMode="auto">
          <a:xfrm>
            <a:off x="3922713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6022" name="Oval 6"/>
          <p:cNvSpPr>
            <a:spLocks noChangeArrowheads="1"/>
          </p:cNvSpPr>
          <p:nvPr/>
        </p:nvSpPr>
        <p:spPr bwMode="auto">
          <a:xfrm>
            <a:off x="4492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86023" name="Oval 7"/>
          <p:cNvSpPr>
            <a:spLocks noChangeArrowheads="1"/>
          </p:cNvSpPr>
          <p:nvPr/>
        </p:nvSpPr>
        <p:spPr bwMode="auto">
          <a:xfrm>
            <a:off x="4492625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86024" name="AutoShape 8"/>
          <p:cNvCxnSpPr>
            <a:cxnSpLocks noChangeShapeType="1"/>
            <a:stCxn id="86022" idx="4"/>
            <a:endCxn id="86023" idx="0"/>
          </p:cNvCxnSpPr>
          <p:nvPr/>
        </p:nvCxnSpPr>
        <p:spPr bwMode="auto">
          <a:xfrm>
            <a:off x="4684713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6025" name="Oval 9"/>
          <p:cNvSpPr>
            <a:spLocks noChangeArrowheads="1"/>
          </p:cNvSpPr>
          <p:nvPr/>
        </p:nvSpPr>
        <p:spPr bwMode="auto">
          <a:xfrm>
            <a:off x="5254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86026" name="Oval 10"/>
          <p:cNvSpPr>
            <a:spLocks noChangeArrowheads="1"/>
          </p:cNvSpPr>
          <p:nvPr/>
        </p:nvSpPr>
        <p:spPr bwMode="auto">
          <a:xfrm>
            <a:off x="4492625" y="38100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86027" name="AutoShape 11"/>
          <p:cNvCxnSpPr>
            <a:cxnSpLocks noChangeShapeType="1"/>
            <a:stCxn id="86026" idx="4"/>
            <a:endCxn id="86022" idx="0"/>
          </p:cNvCxnSpPr>
          <p:nvPr/>
        </p:nvCxnSpPr>
        <p:spPr bwMode="auto">
          <a:xfrm>
            <a:off x="4684713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6028" name="AutoShape 12"/>
          <p:cNvCxnSpPr>
            <a:cxnSpLocks noChangeShapeType="1"/>
            <a:stCxn id="86026" idx="5"/>
            <a:endCxn id="86025" idx="1"/>
          </p:cNvCxnSpPr>
          <p:nvPr/>
        </p:nvCxnSpPr>
        <p:spPr bwMode="auto">
          <a:xfrm>
            <a:off x="4821238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6029" name="AutoShape 13"/>
          <p:cNvCxnSpPr>
            <a:cxnSpLocks noChangeShapeType="1"/>
            <a:stCxn id="86026" idx="3"/>
            <a:endCxn id="86019" idx="7"/>
          </p:cNvCxnSpPr>
          <p:nvPr/>
        </p:nvCxnSpPr>
        <p:spPr bwMode="auto">
          <a:xfrm flipH="1">
            <a:off x="4059238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6030" name="Oval 14"/>
          <p:cNvSpPr>
            <a:spLocks noChangeArrowheads="1"/>
          </p:cNvSpPr>
          <p:nvPr/>
        </p:nvSpPr>
        <p:spPr bwMode="auto">
          <a:xfrm>
            <a:off x="2963863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88</a:t>
            </a:r>
          </a:p>
        </p:txBody>
      </p:sp>
      <p:sp>
        <p:nvSpPr>
          <p:cNvPr id="86031" name="Oval 15"/>
          <p:cNvSpPr>
            <a:spLocks noChangeArrowheads="1"/>
          </p:cNvSpPr>
          <p:nvPr/>
        </p:nvSpPr>
        <p:spPr bwMode="auto">
          <a:xfrm>
            <a:off x="2963863" y="54832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86032" name="AutoShape 16"/>
          <p:cNvCxnSpPr>
            <a:cxnSpLocks noChangeShapeType="1"/>
            <a:stCxn id="86031" idx="4"/>
            <a:endCxn id="86030" idx="0"/>
          </p:cNvCxnSpPr>
          <p:nvPr/>
        </p:nvCxnSpPr>
        <p:spPr bwMode="auto">
          <a:xfrm>
            <a:off x="3155950" y="58674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6033" name="AutoShape 17"/>
          <p:cNvCxnSpPr>
            <a:cxnSpLocks noChangeShapeType="1"/>
            <a:stCxn id="86019" idx="3"/>
            <a:endCxn id="86031" idx="7"/>
          </p:cNvCxnSpPr>
          <p:nvPr/>
        </p:nvCxnSpPr>
        <p:spPr bwMode="auto">
          <a:xfrm flipH="1">
            <a:off x="3292475" y="4976813"/>
            <a:ext cx="493713" cy="561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6034" name="Oval 18"/>
          <p:cNvSpPr>
            <a:spLocks noChangeArrowheads="1"/>
          </p:cNvSpPr>
          <p:nvPr/>
        </p:nvSpPr>
        <p:spPr bwMode="auto">
          <a:xfrm>
            <a:off x="6040438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86035" name="Oval 19"/>
          <p:cNvSpPr>
            <a:spLocks noChangeArrowheads="1"/>
          </p:cNvSpPr>
          <p:nvPr/>
        </p:nvSpPr>
        <p:spPr bwMode="auto">
          <a:xfrm>
            <a:off x="6040438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cxnSp>
        <p:nvCxnSpPr>
          <p:cNvPr id="86036" name="AutoShape 20"/>
          <p:cNvCxnSpPr>
            <a:cxnSpLocks noChangeShapeType="1"/>
            <a:stCxn id="86034" idx="4"/>
            <a:endCxn id="86035" idx="0"/>
          </p:cNvCxnSpPr>
          <p:nvPr/>
        </p:nvCxnSpPr>
        <p:spPr bwMode="auto">
          <a:xfrm>
            <a:off x="6232525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6037" name="Oval 21"/>
          <p:cNvSpPr>
            <a:spLocks noChangeArrowheads="1"/>
          </p:cNvSpPr>
          <p:nvPr/>
        </p:nvSpPr>
        <p:spPr bwMode="auto">
          <a:xfrm>
            <a:off x="6802438" y="464820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sp>
        <p:nvSpPr>
          <p:cNvPr id="86038" name="Oval 22"/>
          <p:cNvSpPr>
            <a:spLocks noChangeArrowheads="1"/>
          </p:cNvSpPr>
          <p:nvPr/>
        </p:nvSpPr>
        <p:spPr bwMode="auto">
          <a:xfrm>
            <a:off x="6802438" y="381000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cxnSp>
        <p:nvCxnSpPr>
          <p:cNvPr id="86039" name="AutoShape 23"/>
          <p:cNvCxnSpPr>
            <a:cxnSpLocks noChangeShapeType="1"/>
            <a:stCxn id="86038" idx="4"/>
            <a:endCxn id="86037" idx="0"/>
          </p:cNvCxnSpPr>
          <p:nvPr/>
        </p:nvCxnSpPr>
        <p:spPr bwMode="auto">
          <a:xfrm>
            <a:off x="6994525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6040" name="AutoShape 24"/>
          <p:cNvCxnSpPr>
            <a:cxnSpLocks noChangeShapeType="1"/>
            <a:stCxn id="86038" idx="6"/>
            <a:endCxn id="86044" idx="2"/>
          </p:cNvCxnSpPr>
          <p:nvPr/>
        </p:nvCxnSpPr>
        <p:spPr bwMode="auto">
          <a:xfrm>
            <a:off x="7186613" y="4002088"/>
            <a:ext cx="735012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6041" name="AutoShape 25"/>
          <p:cNvCxnSpPr>
            <a:cxnSpLocks noChangeShapeType="1"/>
            <a:stCxn id="86038" idx="3"/>
            <a:endCxn id="86034" idx="7"/>
          </p:cNvCxnSpPr>
          <p:nvPr/>
        </p:nvCxnSpPr>
        <p:spPr bwMode="auto">
          <a:xfrm flipH="1">
            <a:off x="6369050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6042" name="AutoShape 26"/>
          <p:cNvCxnSpPr>
            <a:cxnSpLocks noChangeShapeType="1"/>
            <a:stCxn id="86038" idx="2"/>
            <a:endCxn id="86026" idx="6"/>
          </p:cNvCxnSpPr>
          <p:nvPr/>
        </p:nvCxnSpPr>
        <p:spPr bwMode="auto">
          <a:xfrm flipH="1">
            <a:off x="4876800" y="4002088"/>
            <a:ext cx="1925638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6043" name="Oval 27"/>
          <p:cNvSpPr>
            <a:spLocks noChangeArrowheads="1"/>
          </p:cNvSpPr>
          <p:nvPr/>
        </p:nvSpPr>
        <p:spPr bwMode="auto">
          <a:xfrm>
            <a:off x="7921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86044" name="Oval 28"/>
          <p:cNvSpPr>
            <a:spLocks noChangeArrowheads="1"/>
          </p:cNvSpPr>
          <p:nvPr/>
        </p:nvSpPr>
        <p:spPr bwMode="auto">
          <a:xfrm>
            <a:off x="7921625" y="38100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38</a:t>
            </a:r>
          </a:p>
        </p:txBody>
      </p:sp>
      <p:cxnSp>
        <p:nvCxnSpPr>
          <p:cNvPr id="86045" name="AutoShape 29"/>
          <p:cNvCxnSpPr>
            <a:cxnSpLocks noChangeShapeType="1"/>
            <a:stCxn id="86044" idx="4"/>
            <a:endCxn id="86043" idx="0"/>
          </p:cNvCxnSpPr>
          <p:nvPr/>
        </p:nvCxnSpPr>
        <p:spPr bwMode="auto">
          <a:xfrm>
            <a:off x="8113713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6047" name="Oval 31"/>
          <p:cNvSpPr>
            <a:spLocks noChangeArrowheads="1"/>
          </p:cNvSpPr>
          <p:nvPr/>
        </p:nvSpPr>
        <p:spPr bwMode="auto">
          <a:xfrm>
            <a:off x="3730625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72</a:t>
            </a:r>
          </a:p>
        </p:txBody>
      </p:sp>
      <p:cxnSp>
        <p:nvCxnSpPr>
          <p:cNvPr id="86048" name="AutoShape 32"/>
          <p:cNvCxnSpPr>
            <a:cxnSpLocks noChangeShapeType="1"/>
            <a:stCxn id="86020" idx="4"/>
            <a:endCxn id="86047" idx="0"/>
          </p:cNvCxnSpPr>
          <p:nvPr/>
        </p:nvCxnSpPr>
        <p:spPr bwMode="auto">
          <a:xfrm>
            <a:off x="3922713" y="5870575"/>
            <a:ext cx="0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6050" name="Oval 34"/>
          <p:cNvSpPr>
            <a:spLocks noChangeArrowheads="1"/>
          </p:cNvSpPr>
          <p:nvPr/>
        </p:nvSpPr>
        <p:spPr bwMode="auto">
          <a:xfrm>
            <a:off x="3733800" y="5487988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15</a:t>
            </a:r>
          </a:p>
        </p:txBody>
      </p:sp>
      <p:cxnSp>
        <p:nvCxnSpPr>
          <p:cNvPr id="86051" name="AutoShape 35"/>
          <p:cNvCxnSpPr>
            <a:cxnSpLocks noChangeShapeType="1"/>
            <a:stCxn id="86031" idx="3"/>
            <a:endCxn id="86052" idx="7"/>
          </p:cNvCxnSpPr>
          <p:nvPr/>
        </p:nvCxnSpPr>
        <p:spPr bwMode="auto">
          <a:xfrm flipH="1">
            <a:off x="2538413" y="5811838"/>
            <a:ext cx="481012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6052" name="Oval 36"/>
          <p:cNvSpPr>
            <a:spLocks noChangeArrowheads="1"/>
          </p:cNvSpPr>
          <p:nvPr/>
        </p:nvSpPr>
        <p:spPr bwMode="auto">
          <a:xfrm>
            <a:off x="2209800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38949" name="Rectangle 37"/>
          <p:cNvSpPr>
            <a:spLocks noChangeArrowheads="1"/>
          </p:cNvSpPr>
          <p:nvPr/>
        </p:nvSpPr>
        <p:spPr bwMode="auto">
          <a:xfrm>
            <a:off x="5140325" y="3362325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38950" name="Line 38"/>
          <p:cNvSpPr>
            <a:spLocks noChangeShapeType="1"/>
          </p:cNvSpPr>
          <p:nvPr/>
        </p:nvSpPr>
        <p:spPr bwMode="auto">
          <a:xfrm flipH="1">
            <a:off x="4841875" y="3595688"/>
            <a:ext cx="296863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37927" name="Rectangle 40"/>
          <p:cNvSpPr>
            <a:spLocks noChangeArrowheads="1"/>
          </p:cNvSpPr>
          <p:nvPr/>
        </p:nvSpPr>
        <p:spPr bwMode="auto">
          <a:xfrm>
            <a:off x="5648325" y="6273800"/>
            <a:ext cx="2933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1"/>
                </a:solidFill>
                <a:latin typeface="Lucida Sans Italic" pitchFamily="1" charset="0"/>
              </a:rPr>
              <a:t>decrease-key of x from 29 to 15</a:t>
            </a:r>
          </a:p>
        </p:txBody>
      </p:sp>
      <p:sp>
        <p:nvSpPr>
          <p:cNvPr id="37928" name="Rectangle 41"/>
          <p:cNvSpPr>
            <a:spLocks noChangeArrowheads="1"/>
          </p:cNvSpPr>
          <p:nvPr/>
        </p:nvSpPr>
        <p:spPr bwMode="auto">
          <a:xfrm>
            <a:off x="4086225" y="4938713"/>
            <a:ext cx="2762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Lucida Sans Italic" pitchFamily="1" charset="0"/>
              </a:rPr>
              <a:t>p</a:t>
            </a:r>
          </a:p>
        </p:txBody>
      </p:sp>
      <p:sp>
        <p:nvSpPr>
          <p:cNvPr id="37929" name="Rectangle 42"/>
          <p:cNvSpPr>
            <a:spLocks noChangeArrowheads="1"/>
          </p:cNvSpPr>
          <p:nvPr/>
        </p:nvSpPr>
        <p:spPr bwMode="auto">
          <a:xfrm>
            <a:off x="4073525" y="5878513"/>
            <a:ext cx="266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Lucida Sans Italic" pitchFamily="1" charset="0"/>
              </a:rPr>
              <a:t>x</a:t>
            </a:r>
          </a:p>
        </p:txBody>
      </p:sp>
      <p:sp>
        <p:nvSpPr>
          <p:cNvPr id="86059" name="Freeform 43"/>
          <p:cNvSpPr>
            <a:spLocks/>
          </p:cNvSpPr>
          <p:nvPr/>
        </p:nvSpPr>
        <p:spPr bwMode="auto">
          <a:xfrm>
            <a:off x="3594100" y="5335588"/>
            <a:ext cx="701675" cy="668337"/>
          </a:xfrm>
          <a:custGeom>
            <a:avLst/>
            <a:gdLst>
              <a:gd name="T0" fmla="*/ 2147483647 w 442"/>
              <a:gd name="T1" fmla="*/ 2147483647 h 421"/>
              <a:gd name="T2" fmla="*/ 2147483647 w 442"/>
              <a:gd name="T3" fmla="*/ 2147483647 h 421"/>
              <a:gd name="T4" fmla="*/ 2147483647 w 442"/>
              <a:gd name="T5" fmla="*/ 2147483647 h 421"/>
              <a:gd name="T6" fmla="*/ 2147483647 w 442"/>
              <a:gd name="T7" fmla="*/ 2147483647 h 421"/>
              <a:gd name="T8" fmla="*/ 2147483647 w 442"/>
              <a:gd name="T9" fmla="*/ 2147483647 h 421"/>
              <a:gd name="T10" fmla="*/ 2147483647 w 442"/>
              <a:gd name="T11" fmla="*/ 2147483647 h 421"/>
              <a:gd name="T12" fmla="*/ 2147483647 w 442"/>
              <a:gd name="T13" fmla="*/ 2147483647 h 421"/>
              <a:gd name="T14" fmla="*/ 2147483647 w 442"/>
              <a:gd name="T15" fmla="*/ 2147483647 h 421"/>
              <a:gd name="T16" fmla="*/ 0 w 442"/>
              <a:gd name="T17" fmla="*/ 2147483647 h 421"/>
              <a:gd name="T18" fmla="*/ 2147483647 w 442"/>
              <a:gd name="T19" fmla="*/ 2147483647 h 421"/>
              <a:gd name="T20" fmla="*/ 2147483647 w 442"/>
              <a:gd name="T21" fmla="*/ 2147483647 h 42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42" h="421">
                <a:moveTo>
                  <a:pt x="52" y="76"/>
                </a:moveTo>
                <a:cubicBezTo>
                  <a:pt x="79" y="63"/>
                  <a:pt x="107" y="46"/>
                  <a:pt x="136" y="38"/>
                </a:cubicBezTo>
                <a:cubicBezTo>
                  <a:pt x="179" y="8"/>
                  <a:pt x="159" y="16"/>
                  <a:pt x="194" y="6"/>
                </a:cubicBezTo>
                <a:cubicBezTo>
                  <a:pt x="282" y="10"/>
                  <a:pt x="300" y="0"/>
                  <a:pt x="362" y="31"/>
                </a:cubicBezTo>
                <a:cubicBezTo>
                  <a:pt x="381" y="61"/>
                  <a:pt x="391" y="83"/>
                  <a:pt x="407" y="115"/>
                </a:cubicBezTo>
                <a:cubicBezTo>
                  <a:pt x="404" y="188"/>
                  <a:pt x="442" y="336"/>
                  <a:pt x="342" y="360"/>
                </a:cubicBezTo>
                <a:cubicBezTo>
                  <a:pt x="288" y="396"/>
                  <a:pt x="217" y="400"/>
                  <a:pt x="155" y="412"/>
                </a:cubicBezTo>
                <a:cubicBezTo>
                  <a:pt x="106" y="408"/>
                  <a:pt x="54" y="421"/>
                  <a:pt x="26" y="380"/>
                </a:cubicBezTo>
                <a:cubicBezTo>
                  <a:pt x="9" y="326"/>
                  <a:pt x="5" y="321"/>
                  <a:pt x="0" y="251"/>
                </a:cubicBezTo>
                <a:cubicBezTo>
                  <a:pt x="11" y="207"/>
                  <a:pt x="22" y="165"/>
                  <a:pt x="33" y="122"/>
                </a:cubicBezTo>
                <a:cubicBezTo>
                  <a:pt x="37" y="105"/>
                  <a:pt x="52" y="91"/>
                  <a:pt x="52" y="76"/>
                </a:cubicBezTo>
                <a:close/>
              </a:path>
            </a:pathLst>
          </a:custGeom>
          <a:solidFill>
            <a:schemeClr val="accent1">
              <a:alpha val="2509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50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4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Decrease Key</a:t>
            </a:r>
          </a:p>
        </p:txBody>
      </p:sp>
      <p:sp>
        <p:nvSpPr>
          <p:cNvPr id="18739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Case 2a.  </a:t>
            </a:r>
            <a:r>
              <a:rPr kumimoji="0" lang="en-US" smtClean="0">
                <a:solidFill>
                  <a:schemeClr val="hlink"/>
                </a:solidFill>
              </a:rPr>
              <a:t>[heap order violated]</a:t>
            </a:r>
            <a:endParaRPr kumimoji="0" lang="en-US" smtClean="0"/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Decrease key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.</a:t>
            </a:r>
          </a:p>
          <a:p>
            <a:pPr lvl="1">
              <a:defRPr/>
            </a:pPr>
            <a:r>
              <a:rPr kumimoji="0" lang="en-US" smtClean="0"/>
              <a:t>Cut tree rooted at </a:t>
            </a:r>
            <a:r>
              <a:rPr kumimoji="0" lang="en-US" smtClean="0">
                <a:latin typeface="Lucida Sans Italic" pitchFamily="1" charset="0"/>
              </a:rPr>
              <a:t>x, </a:t>
            </a:r>
            <a:r>
              <a:rPr kumimoji="0" lang="en-US" smtClean="0"/>
              <a:t>meld into root list, and unmark.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If parent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</a:t>
            </a:r>
            <a:r>
              <a:rPr kumimoji="0" lang="en-US" smtClean="0">
                <a:solidFill>
                  <a:schemeClr val="tx2"/>
                </a:solidFill>
              </a:rPr>
              <a:t>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 is unmarked (hasn't yet lost a child), mark it;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>
                <a:solidFill>
                  <a:schemeClr val="tx2"/>
                </a:solidFill>
              </a:rPr>
              <a:t>Otherwise, cut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p,</a:t>
            </a:r>
            <a:r>
              <a:rPr kumimoji="0" lang="en-US" smtClean="0">
                <a:solidFill>
                  <a:schemeClr val="tx2"/>
                </a:solidFill>
              </a:rPr>
              <a:t> meld into root list, and unmark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>
                <a:solidFill>
                  <a:schemeClr val="tx2"/>
                </a:solidFill>
              </a:rPr>
              <a:t>(and do so recursively for all ancestors that lose a second child).</a:t>
            </a:r>
          </a:p>
          <a:p>
            <a:pPr lvl="1">
              <a:defRPr/>
            </a:pPr>
            <a:endParaRPr kumimoji="0" lang="en-US" smtClean="0">
              <a:solidFill>
                <a:schemeClr val="tx2"/>
              </a:solidFill>
            </a:endParaRPr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92B0312C-8569-4A8F-A623-BEC6CA2F8155}" type="slidenum">
              <a:rPr lang="en-US" sz="800" smtClean="0"/>
              <a:pPr>
                <a:defRPr/>
              </a:pPr>
              <a:t>36</a:t>
            </a:fld>
            <a:endParaRPr lang="en-US" sz="1400" smtClean="0"/>
          </a:p>
        </p:txBody>
      </p:sp>
      <p:sp>
        <p:nvSpPr>
          <p:cNvPr id="187395" name="Oval 3"/>
          <p:cNvSpPr>
            <a:spLocks noChangeArrowheads="1"/>
          </p:cNvSpPr>
          <p:nvPr/>
        </p:nvSpPr>
        <p:spPr bwMode="auto">
          <a:xfrm>
            <a:off x="3730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187396" name="Oval 4"/>
          <p:cNvSpPr>
            <a:spLocks noChangeArrowheads="1"/>
          </p:cNvSpPr>
          <p:nvPr/>
        </p:nvSpPr>
        <p:spPr bwMode="auto">
          <a:xfrm>
            <a:off x="3730625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15</a:t>
            </a:r>
          </a:p>
        </p:txBody>
      </p:sp>
      <p:cxnSp>
        <p:nvCxnSpPr>
          <p:cNvPr id="187397" name="AutoShape 5"/>
          <p:cNvCxnSpPr>
            <a:cxnSpLocks noChangeShapeType="1"/>
            <a:stCxn id="187395" idx="4"/>
            <a:endCxn id="187396" idx="0"/>
          </p:cNvCxnSpPr>
          <p:nvPr/>
        </p:nvCxnSpPr>
        <p:spPr bwMode="auto">
          <a:xfrm>
            <a:off x="3922713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7398" name="Oval 6"/>
          <p:cNvSpPr>
            <a:spLocks noChangeArrowheads="1"/>
          </p:cNvSpPr>
          <p:nvPr/>
        </p:nvSpPr>
        <p:spPr bwMode="auto">
          <a:xfrm>
            <a:off x="4492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187399" name="Oval 7"/>
          <p:cNvSpPr>
            <a:spLocks noChangeArrowheads="1"/>
          </p:cNvSpPr>
          <p:nvPr/>
        </p:nvSpPr>
        <p:spPr bwMode="auto">
          <a:xfrm>
            <a:off x="4492625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187400" name="AutoShape 8"/>
          <p:cNvCxnSpPr>
            <a:cxnSpLocks noChangeShapeType="1"/>
            <a:stCxn id="187398" idx="4"/>
            <a:endCxn id="187399" idx="0"/>
          </p:cNvCxnSpPr>
          <p:nvPr/>
        </p:nvCxnSpPr>
        <p:spPr bwMode="auto">
          <a:xfrm>
            <a:off x="4684713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7401" name="Oval 9"/>
          <p:cNvSpPr>
            <a:spLocks noChangeArrowheads="1"/>
          </p:cNvSpPr>
          <p:nvPr/>
        </p:nvSpPr>
        <p:spPr bwMode="auto">
          <a:xfrm>
            <a:off x="5254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187402" name="Oval 10"/>
          <p:cNvSpPr>
            <a:spLocks noChangeArrowheads="1"/>
          </p:cNvSpPr>
          <p:nvPr/>
        </p:nvSpPr>
        <p:spPr bwMode="auto">
          <a:xfrm>
            <a:off x="4492625" y="38100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187403" name="AutoShape 11"/>
          <p:cNvCxnSpPr>
            <a:cxnSpLocks noChangeShapeType="1"/>
            <a:stCxn id="187402" idx="4"/>
            <a:endCxn id="187398" idx="0"/>
          </p:cNvCxnSpPr>
          <p:nvPr/>
        </p:nvCxnSpPr>
        <p:spPr bwMode="auto">
          <a:xfrm>
            <a:off x="4684713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7404" name="AutoShape 12"/>
          <p:cNvCxnSpPr>
            <a:cxnSpLocks noChangeShapeType="1"/>
            <a:stCxn id="187402" idx="5"/>
            <a:endCxn id="187401" idx="1"/>
          </p:cNvCxnSpPr>
          <p:nvPr/>
        </p:nvCxnSpPr>
        <p:spPr bwMode="auto">
          <a:xfrm>
            <a:off x="4821238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7405" name="AutoShape 13"/>
          <p:cNvCxnSpPr>
            <a:cxnSpLocks noChangeShapeType="1"/>
            <a:stCxn id="187402" idx="3"/>
            <a:endCxn id="187395" idx="7"/>
          </p:cNvCxnSpPr>
          <p:nvPr/>
        </p:nvCxnSpPr>
        <p:spPr bwMode="auto">
          <a:xfrm flipH="1">
            <a:off x="4059238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7406" name="Oval 14"/>
          <p:cNvSpPr>
            <a:spLocks noChangeArrowheads="1"/>
          </p:cNvSpPr>
          <p:nvPr/>
        </p:nvSpPr>
        <p:spPr bwMode="auto">
          <a:xfrm>
            <a:off x="2963863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88</a:t>
            </a:r>
          </a:p>
        </p:txBody>
      </p:sp>
      <p:sp>
        <p:nvSpPr>
          <p:cNvPr id="187407" name="Oval 15"/>
          <p:cNvSpPr>
            <a:spLocks noChangeArrowheads="1"/>
          </p:cNvSpPr>
          <p:nvPr/>
        </p:nvSpPr>
        <p:spPr bwMode="auto">
          <a:xfrm>
            <a:off x="2963863" y="54832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187408" name="AutoShape 16"/>
          <p:cNvCxnSpPr>
            <a:cxnSpLocks noChangeShapeType="1"/>
            <a:stCxn id="187407" idx="4"/>
            <a:endCxn id="187406" idx="0"/>
          </p:cNvCxnSpPr>
          <p:nvPr/>
        </p:nvCxnSpPr>
        <p:spPr bwMode="auto">
          <a:xfrm>
            <a:off x="3155950" y="58674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7409" name="AutoShape 17"/>
          <p:cNvCxnSpPr>
            <a:cxnSpLocks noChangeShapeType="1"/>
            <a:stCxn id="187395" idx="3"/>
            <a:endCxn id="187407" idx="7"/>
          </p:cNvCxnSpPr>
          <p:nvPr/>
        </p:nvCxnSpPr>
        <p:spPr bwMode="auto">
          <a:xfrm flipH="1">
            <a:off x="3292475" y="4976813"/>
            <a:ext cx="493713" cy="561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7410" name="Oval 18"/>
          <p:cNvSpPr>
            <a:spLocks noChangeArrowheads="1"/>
          </p:cNvSpPr>
          <p:nvPr/>
        </p:nvSpPr>
        <p:spPr bwMode="auto">
          <a:xfrm>
            <a:off x="6040438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187411" name="Oval 19"/>
          <p:cNvSpPr>
            <a:spLocks noChangeArrowheads="1"/>
          </p:cNvSpPr>
          <p:nvPr/>
        </p:nvSpPr>
        <p:spPr bwMode="auto">
          <a:xfrm>
            <a:off x="6040438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cxnSp>
        <p:nvCxnSpPr>
          <p:cNvPr id="187412" name="AutoShape 20"/>
          <p:cNvCxnSpPr>
            <a:cxnSpLocks noChangeShapeType="1"/>
            <a:stCxn id="187410" idx="4"/>
            <a:endCxn id="187411" idx="0"/>
          </p:cNvCxnSpPr>
          <p:nvPr/>
        </p:nvCxnSpPr>
        <p:spPr bwMode="auto">
          <a:xfrm>
            <a:off x="6232525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7413" name="Oval 21"/>
          <p:cNvSpPr>
            <a:spLocks noChangeArrowheads="1"/>
          </p:cNvSpPr>
          <p:nvPr/>
        </p:nvSpPr>
        <p:spPr bwMode="auto">
          <a:xfrm>
            <a:off x="6802438" y="464820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sp>
        <p:nvSpPr>
          <p:cNvPr id="187414" name="Oval 22"/>
          <p:cNvSpPr>
            <a:spLocks noChangeArrowheads="1"/>
          </p:cNvSpPr>
          <p:nvPr/>
        </p:nvSpPr>
        <p:spPr bwMode="auto">
          <a:xfrm>
            <a:off x="6802438" y="381000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cxnSp>
        <p:nvCxnSpPr>
          <p:cNvPr id="187415" name="AutoShape 23"/>
          <p:cNvCxnSpPr>
            <a:cxnSpLocks noChangeShapeType="1"/>
            <a:stCxn id="187414" idx="4"/>
            <a:endCxn id="187413" idx="0"/>
          </p:cNvCxnSpPr>
          <p:nvPr/>
        </p:nvCxnSpPr>
        <p:spPr bwMode="auto">
          <a:xfrm>
            <a:off x="6994525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7416" name="AutoShape 24"/>
          <p:cNvCxnSpPr>
            <a:cxnSpLocks noChangeShapeType="1"/>
            <a:stCxn id="187414" idx="6"/>
            <a:endCxn id="187420" idx="2"/>
          </p:cNvCxnSpPr>
          <p:nvPr/>
        </p:nvCxnSpPr>
        <p:spPr bwMode="auto">
          <a:xfrm>
            <a:off x="7186613" y="4002088"/>
            <a:ext cx="735012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7417" name="AutoShape 25"/>
          <p:cNvCxnSpPr>
            <a:cxnSpLocks noChangeShapeType="1"/>
            <a:stCxn id="187414" idx="3"/>
            <a:endCxn id="187410" idx="7"/>
          </p:cNvCxnSpPr>
          <p:nvPr/>
        </p:nvCxnSpPr>
        <p:spPr bwMode="auto">
          <a:xfrm flipH="1">
            <a:off x="6369050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7418" name="AutoShape 26"/>
          <p:cNvCxnSpPr>
            <a:cxnSpLocks noChangeShapeType="1"/>
            <a:stCxn id="187414" idx="2"/>
            <a:endCxn id="187402" idx="6"/>
          </p:cNvCxnSpPr>
          <p:nvPr/>
        </p:nvCxnSpPr>
        <p:spPr bwMode="auto">
          <a:xfrm flipH="1">
            <a:off x="4876800" y="4002088"/>
            <a:ext cx="1925638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7419" name="Oval 27"/>
          <p:cNvSpPr>
            <a:spLocks noChangeArrowheads="1"/>
          </p:cNvSpPr>
          <p:nvPr/>
        </p:nvSpPr>
        <p:spPr bwMode="auto">
          <a:xfrm>
            <a:off x="7921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187420" name="Oval 28"/>
          <p:cNvSpPr>
            <a:spLocks noChangeArrowheads="1"/>
          </p:cNvSpPr>
          <p:nvPr/>
        </p:nvSpPr>
        <p:spPr bwMode="auto">
          <a:xfrm>
            <a:off x="7921625" y="38100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38</a:t>
            </a:r>
          </a:p>
        </p:txBody>
      </p:sp>
      <p:cxnSp>
        <p:nvCxnSpPr>
          <p:cNvPr id="187421" name="AutoShape 29"/>
          <p:cNvCxnSpPr>
            <a:cxnSpLocks noChangeShapeType="1"/>
            <a:stCxn id="187420" idx="4"/>
            <a:endCxn id="187419" idx="0"/>
          </p:cNvCxnSpPr>
          <p:nvPr/>
        </p:nvCxnSpPr>
        <p:spPr bwMode="auto">
          <a:xfrm>
            <a:off x="8113713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7422" name="Oval 30"/>
          <p:cNvSpPr>
            <a:spLocks noChangeArrowheads="1"/>
          </p:cNvSpPr>
          <p:nvPr/>
        </p:nvSpPr>
        <p:spPr bwMode="auto">
          <a:xfrm>
            <a:off x="3730625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72</a:t>
            </a:r>
          </a:p>
        </p:txBody>
      </p:sp>
      <p:cxnSp>
        <p:nvCxnSpPr>
          <p:cNvPr id="187423" name="AutoShape 31"/>
          <p:cNvCxnSpPr>
            <a:cxnSpLocks noChangeShapeType="1"/>
            <a:stCxn id="187396" idx="4"/>
            <a:endCxn id="187422" idx="0"/>
          </p:cNvCxnSpPr>
          <p:nvPr/>
        </p:nvCxnSpPr>
        <p:spPr bwMode="auto">
          <a:xfrm>
            <a:off x="3922713" y="5870575"/>
            <a:ext cx="0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7426" name="AutoShape 34"/>
          <p:cNvCxnSpPr>
            <a:cxnSpLocks noChangeShapeType="1"/>
            <a:stCxn id="187407" idx="3"/>
            <a:endCxn id="187427" idx="7"/>
          </p:cNvCxnSpPr>
          <p:nvPr/>
        </p:nvCxnSpPr>
        <p:spPr bwMode="auto">
          <a:xfrm flipH="1">
            <a:off x="2538413" y="5811838"/>
            <a:ext cx="481012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7427" name="Oval 35"/>
          <p:cNvSpPr>
            <a:spLocks noChangeArrowheads="1"/>
          </p:cNvSpPr>
          <p:nvPr/>
        </p:nvSpPr>
        <p:spPr bwMode="auto">
          <a:xfrm>
            <a:off x="2209800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39972" name="Rectangle 36"/>
          <p:cNvSpPr>
            <a:spLocks noChangeArrowheads="1"/>
          </p:cNvSpPr>
          <p:nvPr/>
        </p:nvSpPr>
        <p:spPr bwMode="auto">
          <a:xfrm>
            <a:off x="5140325" y="3362325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39973" name="Line 37"/>
          <p:cNvSpPr>
            <a:spLocks noChangeShapeType="1"/>
          </p:cNvSpPr>
          <p:nvPr/>
        </p:nvSpPr>
        <p:spPr bwMode="auto">
          <a:xfrm flipH="1">
            <a:off x="4841875" y="3595688"/>
            <a:ext cx="296863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38950" name="Rectangle 38"/>
          <p:cNvSpPr>
            <a:spLocks noChangeArrowheads="1"/>
          </p:cNvSpPr>
          <p:nvPr/>
        </p:nvSpPr>
        <p:spPr bwMode="auto">
          <a:xfrm>
            <a:off x="5648325" y="6273800"/>
            <a:ext cx="2933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1"/>
                </a:solidFill>
                <a:latin typeface="Lucida Sans Italic" pitchFamily="1" charset="0"/>
              </a:rPr>
              <a:t>decrease-key of x from 29 to 15</a:t>
            </a:r>
          </a:p>
        </p:txBody>
      </p:sp>
      <p:sp>
        <p:nvSpPr>
          <p:cNvPr id="38951" name="Rectangle 39"/>
          <p:cNvSpPr>
            <a:spLocks noChangeArrowheads="1"/>
          </p:cNvSpPr>
          <p:nvPr/>
        </p:nvSpPr>
        <p:spPr bwMode="auto">
          <a:xfrm>
            <a:off x="4086225" y="4938713"/>
            <a:ext cx="2762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Lucida Sans Italic" pitchFamily="1" charset="0"/>
              </a:rPr>
              <a:t>p</a:t>
            </a:r>
          </a:p>
        </p:txBody>
      </p:sp>
      <p:sp>
        <p:nvSpPr>
          <p:cNvPr id="38952" name="Rectangle 40"/>
          <p:cNvSpPr>
            <a:spLocks noChangeArrowheads="1"/>
          </p:cNvSpPr>
          <p:nvPr/>
        </p:nvSpPr>
        <p:spPr bwMode="auto">
          <a:xfrm>
            <a:off x="4073525" y="5878513"/>
            <a:ext cx="266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Lucida Sans Italic" pitchFamily="1" charset="0"/>
              </a:rPr>
              <a:t>x</a:t>
            </a:r>
          </a:p>
        </p:txBody>
      </p:sp>
      <p:sp>
        <p:nvSpPr>
          <p:cNvPr id="187434" name="Freeform 42"/>
          <p:cNvSpPr>
            <a:spLocks/>
          </p:cNvSpPr>
          <p:nvPr/>
        </p:nvSpPr>
        <p:spPr bwMode="auto">
          <a:xfrm>
            <a:off x="3594100" y="5335588"/>
            <a:ext cx="701675" cy="668337"/>
          </a:xfrm>
          <a:custGeom>
            <a:avLst/>
            <a:gdLst>
              <a:gd name="T0" fmla="*/ 2147483647 w 442"/>
              <a:gd name="T1" fmla="*/ 2147483647 h 421"/>
              <a:gd name="T2" fmla="*/ 2147483647 w 442"/>
              <a:gd name="T3" fmla="*/ 2147483647 h 421"/>
              <a:gd name="T4" fmla="*/ 2147483647 w 442"/>
              <a:gd name="T5" fmla="*/ 2147483647 h 421"/>
              <a:gd name="T6" fmla="*/ 2147483647 w 442"/>
              <a:gd name="T7" fmla="*/ 2147483647 h 421"/>
              <a:gd name="T8" fmla="*/ 2147483647 w 442"/>
              <a:gd name="T9" fmla="*/ 2147483647 h 421"/>
              <a:gd name="T10" fmla="*/ 2147483647 w 442"/>
              <a:gd name="T11" fmla="*/ 2147483647 h 421"/>
              <a:gd name="T12" fmla="*/ 2147483647 w 442"/>
              <a:gd name="T13" fmla="*/ 2147483647 h 421"/>
              <a:gd name="T14" fmla="*/ 2147483647 w 442"/>
              <a:gd name="T15" fmla="*/ 2147483647 h 421"/>
              <a:gd name="T16" fmla="*/ 0 w 442"/>
              <a:gd name="T17" fmla="*/ 2147483647 h 421"/>
              <a:gd name="T18" fmla="*/ 2147483647 w 442"/>
              <a:gd name="T19" fmla="*/ 2147483647 h 421"/>
              <a:gd name="T20" fmla="*/ 2147483647 w 442"/>
              <a:gd name="T21" fmla="*/ 2147483647 h 42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42" h="421">
                <a:moveTo>
                  <a:pt x="52" y="76"/>
                </a:moveTo>
                <a:cubicBezTo>
                  <a:pt x="79" y="63"/>
                  <a:pt x="107" y="46"/>
                  <a:pt x="136" y="38"/>
                </a:cubicBezTo>
                <a:cubicBezTo>
                  <a:pt x="179" y="8"/>
                  <a:pt x="159" y="16"/>
                  <a:pt x="194" y="6"/>
                </a:cubicBezTo>
                <a:cubicBezTo>
                  <a:pt x="282" y="10"/>
                  <a:pt x="300" y="0"/>
                  <a:pt x="362" y="31"/>
                </a:cubicBezTo>
                <a:cubicBezTo>
                  <a:pt x="381" y="61"/>
                  <a:pt x="391" y="83"/>
                  <a:pt x="407" y="115"/>
                </a:cubicBezTo>
                <a:cubicBezTo>
                  <a:pt x="404" y="188"/>
                  <a:pt x="442" y="336"/>
                  <a:pt x="342" y="360"/>
                </a:cubicBezTo>
                <a:cubicBezTo>
                  <a:pt x="288" y="396"/>
                  <a:pt x="217" y="400"/>
                  <a:pt x="155" y="412"/>
                </a:cubicBezTo>
                <a:cubicBezTo>
                  <a:pt x="106" y="408"/>
                  <a:pt x="54" y="421"/>
                  <a:pt x="26" y="380"/>
                </a:cubicBezTo>
                <a:cubicBezTo>
                  <a:pt x="9" y="326"/>
                  <a:pt x="5" y="321"/>
                  <a:pt x="0" y="251"/>
                </a:cubicBezTo>
                <a:cubicBezTo>
                  <a:pt x="11" y="207"/>
                  <a:pt x="22" y="165"/>
                  <a:pt x="33" y="122"/>
                </a:cubicBezTo>
                <a:cubicBezTo>
                  <a:pt x="37" y="105"/>
                  <a:pt x="52" y="91"/>
                  <a:pt x="52" y="76"/>
                </a:cubicBezTo>
                <a:close/>
              </a:path>
            </a:pathLst>
          </a:custGeom>
          <a:solidFill>
            <a:schemeClr val="accent1">
              <a:alpha val="2509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96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Decrease Key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Case 2a.  </a:t>
            </a:r>
            <a:r>
              <a:rPr kumimoji="0" lang="en-US" smtClean="0">
                <a:solidFill>
                  <a:schemeClr val="hlink"/>
                </a:solidFill>
              </a:rPr>
              <a:t>[heap order violated]</a:t>
            </a:r>
            <a:endParaRPr kumimoji="0" lang="en-US" smtClean="0"/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Decrease key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.</a:t>
            </a:r>
          </a:p>
          <a:p>
            <a:pPr lvl="1">
              <a:defRPr/>
            </a:pPr>
            <a:r>
              <a:rPr kumimoji="0" lang="en-US" smtClean="0"/>
              <a:t>Cut tree rooted at </a:t>
            </a:r>
            <a:r>
              <a:rPr kumimoji="0" lang="en-US" smtClean="0">
                <a:latin typeface="Lucida Sans Italic" pitchFamily="1" charset="0"/>
              </a:rPr>
              <a:t>x, </a:t>
            </a:r>
            <a:r>
              <a:rPr kumimoji="0" lang="en-US" smtClean="0"/>
              <a:t>meld into root list, and unmark.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If parent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</a:t>
            </a:r>
            <a:r>
              <a:rPr kumimoji="0" lang="en-US" smtClean="0">
                <a:solidFill>
                  <a:schemeClr val="tx2"/>
                </a:solidFill>
              </a:rPr>
              <a:t>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 is unmarked (hasn't yet lost a child), mark it;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>
                <a:solidFill>
                  <a:schemeClr val="tx2"/>
                </a:solidFill>
              </a:rPr>
              <a:t>Otherwise, cut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p,</a:t>
            </a:r>
            <a:r>
              <a:rPr kumimoji="0" lang="en-US" smtClean="0">
                <a:solidFill>
                  <a:schemeClr val="tx2"/>
                </a:solidFill>
              </a:rPr>
              <a:t> meld into root list, and unmark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>
                <a:solidFill>
                  <a:schemeClr val="tx2"/>
                </a:solidFill>
              </a:rPr>
              <a:t>(and do so recursively for all ancestors that lose a second child).</a:t>
            </a:r>
          </a:p>
          <a:p>
            <a:pPr lvl="1">
              <a:defRPr/>
            </a:pPr>
            <a:endParaRPr kumimoji="0" lang="en-US" smtClean="0">
              <a:solidFill>
                <a:schemeClr val="tx2"/>
              </a:solidFill>
            </a:endParaRPr>
          </a:p>
          <a:p>
            <a:pPr lvl="1">
              <a:defRPr/>
            </a:pPr>
            <a:endParaRPr kumimoji="0" lang="en-US" smtClean="0">
              <a:solidFill>
                <a:schemeClr val="tx2"/>
              </a:solidFill>
            </a:endParaRPr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339A5F32-1B16-4F74-ADFE-06C484D17010}" type="slidenum">
              <a:rPr lang="en-US" sz="800" smtClean="0"/>
              <a:pPr>
                <a:defRPr/>
              </a:pPr>
              <a:t>37</a:t>
            </a:fld>
            <a:endParaRPr lang="en-US" sz="1400" smtClean="0"/>
          </a:p>
        </p:txBody>
      </p:sp>
      <p:sp>
        <p:nvSpPr>
          <p:cNvPr id="88067" name="Oval 3"/>
          <p:cNvSpPr>
            <a:spLocks noChangeArrowheads="1"/>
          </p:cNvSpPr>
          <p:nvPr/>
        </p:nvSpPr>
        <p:spPr bwMode="auto">
          <a:xfrm>
            <a:off x="3730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88069" name="Oval 5"/>
          <p:cNvSpPr>
            <a:spLocks noChangeArrowheads="1"/>
          </p:cNvSpPr>
          <p:nvPr/>
        </p:nvSpPr>
        <p:spPr bwMode="auto">
          <a:xfrm>
            <a:off x="4492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88070" name="Oval 6"/>
          <p:cNvSpPr>
            <a:spLocks noChangeArrowheads="1"/>
          </p:cNvSpPr>
          <p:nvPr/>
        </p:nvSpPr>
        <p:spPr bwMode="auto">
          <a:xfrm>
            <a:off x="4492625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88071" name="AutoShape 7"/>
          <p:cNvCxnSpPr>
            <a:cxnSpLocks noChangeShapeType="1"/>
            <a:stCxn id="88069" idx="4"/>
            <a:endCxn id="88070" idx="0"/>
          </p:cNvCxnSpPr>
          <p:nvPr/>
        </p:nvCxnSpPr>
        <p:spPr bwMode="auto">
          <a:xfrm>
            <a:off x="4684713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8072" name="Oval 8"/>
          <p:cNvSpPr>
            <a:spLocks noChangeArrowheads="1"/>
          </p:cNvSpPr>
          <p:nvPr/>
        </p:nvSpPr>
        <p:spPr bwMode="auto">
          <a:xfrm>
            <a:off x="5254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88073" name="Oval 9"/>
          <p:cNvSpPr>
            <a:spLocks noChangeArrowheads="1"/>
          </p:cNvSpPr>
          <p:nvPr/>
        </p:nvSpPr>
        <p:spPr bwMode="auto">
          <a:xfrm>
            <a:off x="4492625" y="38100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88074" name="AutoShape 10"/>
          <p:cNvCxnSpPr>
            <a:cxnSpLocks noChangeShapeType="1"/>
            <a:stCxn id="88073" idx="4"/>
            <a:endCxn id="88069" idx="0"/>
          </p:cNvCxnSpPr>
          <p:nvPr/>
        </p:nvCxnSpPr>
        <p:spPr bwMode="auto">
          <a:xfrm>
            <a:off x="4684713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8075" name="AutoShape 11"/>
          <p:cNvCxnSpPr>
            <a:cxnSpLocks noChangeShapeType="1"/>
            <a:stCxn id="88073" idx="5"/>
            <a:endCxn id="88072" idx="1"/>
          </p:cNvCxnSpPr>
          <p:nvPr/>
        </p:nvCxnSpPr>
        <p:spPr bwMode="auto">
          <a:xfrm>
            <a:off x="4821238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8076" name="AutoShape 12"/>
          <p:cNvCxnSpPr>
            <a:cxnSpLocks noChangeShapeType="1"/>
            <a:stCxn id="88073" idx="3"/>
            <a:endCxn id="88067" idx="7"/>
          </p:cNvCxnSpPr>
          <p:nvPr/>
        </p:nvCxnSpPr>
        <p:spPr bwMode="auto">
          <a:xfrm flipH="1">
            <a:off x="4059238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8077" name="Oval 13"/>
          <p:cNvSpPr>
            <a:spLocks noChangeArrowheads="1"/>
          </p:cNvSpPr>
          <p:nvPr/>
        </p:nvSpPr>
        <p:spPr bwMode="auto">
          <a:xfrm>
            <a:off x="2963863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88</a:t>
            </a:r>
          </a:p>
        </p:txBody>
      </p:sp>
      <p:sp>
        <p:nvSpPr>
          <p:cNvPr id="88078" name="Oval 14"/>
          <p:cNvSpPr>
            <a:spLocks noChangeArrowheads="1"/>
          </p:cNvSpPr>
          <p:nvPr/>
        </p:nvSpPr>
        <p:spPr bwMode="auto">
          <a:xfrm>
            <a:off x="2963863" y="54832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88079" name="AutoShape 15"/>
          <p:cNvCxnSpPr>
            <a:cxnSpLocks noChangeShapeType="1"/>
            <a:stCxn id="88078" idx="4"/>
            <a:endCxn id="88077" idx="0"/>
          </p:cNvCxnSpPr>
          <p:nvPr/>
        </p:nvCxnSpPr>
        <p:spPr bwMode="auto">
          <a:xfrm>
            <a:off x="3155950" y="58674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8080" name="AutoShape 16"/>
          <p:cNvCxnSpPr>
            <a:cxnSpLocks noChangeShapeType="1"/>
            <a:stCxn id="88067" idx="3"/>
            <a:endCxn id="88078" idx="7"/>
          </p:cNvCxnSpPr>
          <p:nvPr/>
        </p:nvCxnSpPr>
        <p:spPr bwMode="auto">
          <a:xfrm flipH="1">
            <a:off x="3292475" y="4976813"/>
            <a:ext cx="493713" cy="561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8081" name="Oval 17"/>
          <p:cNvSpPr>
            <a:spLocks noChangeArrowheads="1"/>
          </p:cNvSpPr>
          <p:nvPr/>
        </p:nvSpPr>
        <p:spPr bwMode="auto">
          <a:xfrm>
            <a:off x="6040438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88082" name="Oval 18"/>
          <p:cNvSpPr>
            <a:spLocks noChangeArrowheads="1"/>
          </p:cNvSpPr>
          <p:nvPr/>
        </p:nvSpPr>
        <p:spPr bwMode="auto">
          <a:xfrm>
            <a:off x="6040438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cxnSp>
        <p:nvCxnSpPr>
          <p:cNvPr id="88083" name="AutoShape 19"/>
          <p:cNvCxnSpPr>
            <a:cxnSpLocks noChangeShapeType="1"/>
            <a:stCxn id="88081" idx="4"/>
            <a:endCxn id="88082" idx="0"/>
          </p:cNvCxnSpPr>
          <p:nvPr/>
        </p:nvCxnSpPr>
        <p:spPr bwMode="auto">
          <a:xfrm>
            <a:off x="6232525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8084" name="Oval 20"/>
          <p:cNvSpPr>
            <a:spLocks noChangeArrowheads="1"/>
          </p:cNvSpPr>
          <p:nvPr/>
        </p:nvSpPr>
        <p:spPr bwMode="auto">
          <a:xfrm>
            <a:off x="6802438" y="464820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sp>
        <p:nvSpPr>
          <p:cNvPr id="88085" name="Oval 21"/>
          <p:cNvSpPr>
            <a:spLocks noChangeArrowheads="1"/>
          </p:cNvSpPr>
          <p:nvPr/>
        </p:nvSpPr>
        <p:spPr bwMode="auto">
          <a:xfrm>
            <a:off x="6802438" y="381000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cxnSp>
        <p:nvCxnSpPr>
          <p:cNvPr id="88086" name="AutoShape 22"/>
          <p:cNvCxnSpPr>
            <a:cxnSpLocks noChangeShapeType="1"/>
            <a:stCxn id="88085" idx="4"/>
            <a:endCxn id="88084" idx="0"/>
          </p:cNvCxnSpPr>
          <p:nvPr/>
        </p:nvCxnSpPr>
        <p:spPr bwMode="auto">
          <a:xfrm>
            <a:off x="6994525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8087" name="AutoShape 23"/>
          <p:cNvCxnSpPr>
            <a:cxnSpLocks noChangeShapeType="1"/>
            <a:stCxn id="88085" idx="6"/>
            <a:endCxn id="88091" idx="2"/>
          </p:cNvCxnSpPr>
          <p:nvPr/>
        </p:nvCxnSpPr>
        <p:spPr bwMode="auto">
          <a:xfrm>
            <a:off x="7186613" y="4002088"/>
            <a:ext cx="735012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8088" name="AutoShape 24"/>
          <p:cNvCxnSpPr>
            <a:cxnSpLocks noChangeShapeType="1"/>
            <a:stCxn id="88085" idx="3"/>
            <a:endCxn id="88081" idx="7"/>
          </p:cNvCxnSpPr>
          <p:nvPr/>
        </p:nvCxnSpPr>
        <p:spPr bwMode="auto">
          <a:xfrm flipH="1">
            <a:off x="6369050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8089" name="AutoShape 25"/>
          <p:cNvCxnSpPr>
            <a:cxnSpLocks noChangeShapeType="1"/>
            <a:stCxn id="88085" idx="2"/>
            <a:endCxn id="88073" idx="6"/>
          </p:cNvCxnSpPr>
          <p:nvPr/>
        </p:nvCxnSpPr>
        <p:spPr bwMode="auto">
          <a:xfrm flipH="1">
            <a:off x="4876800" y="4002088"/>
            <a:ext cx="1925638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8090" name="Oval 26"/>
          <p:cNvSpPr>
            <a:spLocks noChangeArrowheads="1"/>
          </p:cNvSpPr>
          <p:nvPr/>
        </p:nvSpPr>
        <p:spPr bwMode="auto">
          <a:xfrm>
            <a:off x="7921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88091" name="Oval 27"/>
          <p:cNvSpPr>
            <a:spLocks noChangeArrowheads="1"/>
          </p:cNvSpPr>
          <p:nvPr/>
        </p:nvSpPr>
        <p:spPr bwMode="auto">
          <a:xfrm>
            <a:off x="7921625" y="38100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38</a:t>
            </a:r>
          </a:p>
        </p:txBody>
      </p:sp>
      <p:cxnSp>
        <p:nvCxnSpPr>
          <p:cNvPr id="88092" name="AutoShape 28"/>
          <p:cNvCxnSpPr>
            <a:cxnSpLocks noChangeShapeType="1"/>
            <a:stCxn id="88091" idx="4"/>
            <a:endCxn id="88090" idx="0"/>
          </p:cNvCxnSpPr>
          <p:nvPr/>
        </p:nvCxnSpPr>
        <p:spPr bwMode="auto">
          <a:xfrm>
            <a:off x="8113713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8097" name="AutoShape 33"/>
          <p:cNvCxnSpPr>
            <a:cxnSpLocks noChangeShapeType="1"/>
            <a:stCxn id="88078" idx="3"/>
            <a:endCxn id="88098" idx="7"/>
          </p:cNvCxnSpPr>
          <p:nvPr/>
        </p:nvCxnSpPr>
        <p:spPr bwMode="auto">
          <a:xfrm flipH="1">
            <a:off x="2538413" y="5811838"/>
            <a:ext cx="481012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8098" name="Oval 34"/>
          <p:cNvSpPr>
            <a:spLocks noChangeArrowheads="1"/>
          </p:cNvSpPr>
          <p:nvPr/>
        </p:nvSpPr>
        <p:spPr bwMode="auto">
          <a:xfrm>
            <a:off x="2209800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40992" name="Rectangle 35"/>
          <p:cNvSpPr>
            <a:spLocks noChangeArrowheads="1"/>
          </p:cNvSpPr>
          <p:nvPr/>
        </p:nvSpPr>
        <p:spPr bwMode="auto">
          <a:xfrm>
            <a:off x="5140325" y="3362325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40993" name="Line 36"/>
          <p:cNvSpPr>
            <a:spLocks noChangeShapeType="1"/>
          </p:cNvSpPr>
          <p:nvPr/>
        </p:nvSpPr>
        <p:spPr bwMode="auto">
          <a:xfrm flipH="1">
            <a:off x="4841875" y="3595688"/>
            <a:ext cx="296863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39970" name="Rectangle 40"/>
          <p:cNvSpPr>
            <a:spLocks noChangeArrowheads="1"/>
          </p:cNvSpPr>
          <p:nvPr/>
        </p:nvSpPr>
        <p:spPr bwMode="auto">
          <a:xfrm>
            <a:off x="5648325" y="6273800"/>
            <a:ext cx="2933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1"/>
                </a:solidFill>
                <a:latin typeface="Lucida Sans Italic" pitchFamily="1" charset="0"/>
              </a:rPr>
              <a:t>decrease-key of x from 29 to 15</a:t>
            </a:r>
          </a:p>
        </p:txBody>
      </p:sp>
      <p:sp>
        <p:nvSpPr>
          <p:cNvPr id="39971" name="Rectangle 41"/>
          <p:cNvSpPr>
            <a:spLocks noChangeArrowheads="1"/>
          </p:cNvSpPr>
          <p:nvPr/>
        </p:nvSpPr>
        <p:spPr bwMode="auto">
          <a:xfrm>
            <a:off x="4086225" y="4938713"/>
            <a:ext cx="2762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Lucida Sans Italic" pitchFamily="1" charset="0"/>
              </a:rPr>
              <a:t>p</a:t>
            </a:r>
          </a:p>
        </p:txBody>
      </p:sp>
      <p:sp>
        <p:nvSpPr>
          <p:cNvPr id="88112" name="Oval 48"/>
          <p:cNvSpPr>
            <a:spLocks noChangeArrowheads="1"/>
          </p:cNvSpPr>
          <p:nvPr/>
        </p:nvSpPr>
        <p:spPr bwMode="auto">
          <a:xfrm>
            <a:off x="838200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15</a:t>
            </a:r>
          </a:p>
        </p:txBody>
      </p:sp>
      <p:sp>
        <p:nvSpPr>
          <p:cNvPr id="88113" name="Oval 49"/>
          <p:cNvSpPr>
            <a:spLocks noChangeArrowheads="1"/>
          </p:cNvSpPr>
          <p:nvPr/>
        </p:nvSpPr>
        <p:spPr bwMode="auto">
          <a:xfrm>
            <a:off x="838200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72</a:t>
            </a:r>
          </a:p>
        </p:txBody>
      </p:sp>
      <p:cxnSp>
        <p:nvCxnSpPr>
          <p:cNvPr id="88114" name="AutoShape 50"/>
          <p:cNvCxnSpPr>
            <a:cxnSpLocks noChangeShapeType="1"/>
            <a:endCxn id="88113" idx="0"/>
          </p:cNvCxnSpPr>
          <p:nvPr/>
        </p:nvCxnSpPr>
        <p:spPr bwMode="auto">
          <a:xfrm>
            <a:off x="1030288" y="4210050"/>
            <a:ext cx="0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88115" name="AutoShape 51"/>
          <p:cNvCxnSpPr>
            <a:cxnSpLocks noChangeShapeType="1"/>
          </p:cNvCxnSpPr>
          <p:nvPr/>
        </p:nvCxnSpPr>
        <p:spPr bwMode="auto">
          <a:xfrm>
            <a:off x="1230313" y="3998913"/>
            <a:ext cx="32543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8116" name="Freeform 52"/>
          <p:cNvSpPr>
            <a:spLocks/>
          </p:cNvSpPr>
          <p:nvPr/>
        </p:nvSpPr>
        <p:spPr bwMode="auto">
          <a:xfrm>
            <a:off x="698500" y="3659188"/>
            <a:ext cx="701675" cy="668337"/>
          </a:xfrm>
          <a:custGeom>
            <a:avLst/>
            <a:gdLst>
              <a:gd name="T0" fmla="*/ 2147483647 w 442"/>
              <a:gd name="T1" fmla="*/ 2147483647 h 421"/>
              <a:gd name="T2" fmla="*/ 2147483647 w 442"/>
              <a:gd name="T3" fmla="*/ 2147483647 h 421"/>
              <a:gd name="T4" fmla="*/ 2147483647 w 442"/>
              <a:gd name="T5" fmla="*/ 2147483647 h 421"/>
              <a:gd name="T6" fmla="*/ 2147483647 w 442"/>
              <a:gd name="T7" fmla="*/ 2147483647 h 421"/>
              <a:gd name="T8" fmla="*/ 2147483647 w 442"/>
              <a:gd name="T9" fmla="*/ 2147483647 h 421"/>
              <a:gd name="T10" fmla="*/ 2147483647 w 442"/>
              <a:gd name="T11" fmla="*/ 2147483647 h 421"/>
              <a:gd name="T12" fmla="*/ 2147483647 w 442"/>
              <a:gd name="T13" fmla="*/ 2147483647 h 421"/>
              <a:gd name="T14" fmla="*/ 2147483647 w 442"/>
              <a:gd name="T15" fmla="*/ 2147483647 h 421"/>
              <a:gd name="T16" fmla="*/ 0 w 442"/>
              <a:gd name="T17" fmla="*/ 2147483647 h 421"/>
              <a:gd name="T18" fmla="*/ 2147483647 w 442"/>
              <a:gd name="T19" fmla="*/ 2147483647 h 421"/>
              <a:gd name="T20" fmla="*/ 2147483647 w 442"/>
              <a:gd name="T21" fmla="*/ 2147483647 h 42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42" h="421">
                <a:moveTo>
                  <a:pt x="52" y="76"/>
                </a:moveTo>
                <a:cubicBezTo>
                  <a:pt x="79" y="63"/>
                  <a:pt x="107" y="46"/>
                  <a:pt x="136" y="38"/>
                </a:cubicBezTo>
                <a:cubicBezTo>
                  <a:pt x="179" y="8"/>
                  <a:pt x="159" y="16"/>
                  <a:pt x="194" y="6"/>
                </a:cubicBezTo>
                <a:cubicBezTo>
                  <a:pt x="282" y="10"/>
                  <a:pt x="300" y="0"/>
                  <a:pt x="362" y="31"/>
                </a:cubicBezTo>
                <a:cubicBezTo>
                  <a:pt x="381" y="61"/>
                  <a:pt x="391" y="83"/>
                  <a:pt x="407" y="115"/>
                </a:cubicBezTo>
                <a:cubicBezTo>
                  <a:pt x="404" y="188"/>
                  <a:pt x="442" y="336"/>
                  <a:pt x="342" y="360"/>
                </a:cubicBezTo>
                <a:cubicBezTo>
                  <a:pt x="288" y="396"/>
                  <a:pt x="217" y="400"/>
                  <a:pt x="155" y="412"/>
                </a:cubicBezTo>
                <a:cubicBezTo>
                  <a:pt x="106" y="408"/>
                  <a:pt x="54" y="421"/>
                  <a:pt x="26" y="380"/>
                </a:cubicBezTo>
                <a:cubicBezTo>
                  <a:pt x="9" y="326"/>
                  <a:pt x="5" y="321"/>
                  <a:pt x="0" y="251"/>
                </a:cubicBezTo>
                <a:cubicBezTo>
                  <a:pt x="11" y="207"/>
                  <a:pt x="22" y="165"/>
                  <a:pt x="33" y="122"/>
                </a:cubicBezTo>
                <a:cubicBezTo>
                  <a:pt x="37" y="105"/>
                  <a:pt x="52" y="91"/>
                  <a:pt x="52" y="76"/>
                </a:cubicBezTo>
                <a:close/>
              </a:path>
            </a:pathLst>
          </a:custGeom>
          <a:solidFill>
            <a:schemeClr val="accent1">
              <a:alpha val="2509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39977" name="Rectangle 55"/>
          <p:cNvSpPr>
            <a:spLocks noChangeArrowheads="1"/>
          </p:cNvSpPr>
          <p:nvPr/>
        </p:nvSpPr>
        <p:spPr bwMode="auto">
          <a:xfrm>
            <a:off x="887413" y="3292475"/>
            <a:ext cx="266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Lucida Sans Italic" pitchFamily="1" charset="0"/>
              </a:rPr>
              <a:t>x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24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Decrease Key</a:t>
            </a:r>
          </a:p>
        </p:txBody>
      </p:sp>
      <p:sp>
        <p:nvSpPr>
          <p:cNvPr id="1832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Case 2a.  </a:t>
            </a:r>
            <a:r>
              <a:rPr kumimoji="0" lang="en-US" smtClean="0">
                <a:solidFill>
                  <a:schemeClr val="hlink"/>
                </a:solidFill>
              </a:rPr>
              <a:t>[heap order violated]</a:t>
            </a:r>
            <a:endParaRPr kumimoji="0" lang="en-US" smtClean="0"/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Decrease key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Cut tree rooted at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x, </a:t>
            </a:r>
            <a:r>
              <a:rPr kumimoji="0" lang="en-US" smtClean="0">
                <a:solidFill>
                  <a:schemeClr val="tx2"/>
                </a:solidFill>
              </a:rPr>
              <a:t>meld into root list, and unmark.</a:t>
            </a:r>
          </a:p>
          <a:p>
            <a:pPr lvl="1">
              <a:defRPr/>
            </a:pPr>
            <a:r>
              <a:rPr kumimoji="0" lang="en-US" smtClean="0"/>
              <a:t>If parent </a:t>
            </a:r>
            <a:r>
              <a:rPr kumimoji="0" lang="en-US" smtClean="0">
                <a:latin typeface="Lucida Sans Italic" pitchFamily="1" charset="0"/>
              </a:rPr>
              <a:t>p</a:t>
            </a:r>
            <a:r>
              <a:rPr kumimoji="0" lang="en-US" smtClean="0"/>
              <a:t> of </a:t>
            </a:r>
            <a:r>
              <a:rPr kumimoji="0" lang="en-US" smtClean="0">
                <a:latin typeface="Lucida Sans Italic" pitchFamily="1" charset="0"/>
              </a:rPr>
              <a:t>x</a:t>
            </a:r>
            <a:r>
              <a:rPr kumimoji="0" lang="en-US" smtClean="0"/>
              <a:t> is unmarked (hasn't yet lost a child), mark it;</a:t>
            </a:r>
            <a:br>
              <a:rPr kumimoji="0" lang="en-US" smtClean="0"/>
            </a:br>
            <a:r>
              <a:rPr kumimoji="0" lang="en-US" smtClean="0">
                <a:solidFill>
                  <a:schemeClr val="tx2"/>
                </a:solidFill>
              </a:rPr>
              <a:t>Otherwise, cut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p,</a:t>
            </a:r>
            <a:r>
              <a:rPr kumimoji="0" lang="en-US" smtClean="0">
                <a:solidFill>
                  <a:schemeClr val="tx2"/>
                </a:solidFill>
              </a:rPr>
              <a:t> meld into root list, and unmark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>
                <a:solidFill>
                  <a:schemeClr val="tx2"/>
                </a:solidFill>
              </a:rPr>
              <a:t>(and do so recursively for all ancestors that lose a second child).</a:t>
            </a:r>
          </a:p>
          <a:p>
            <a:pPr lvl="1">
              <a:defRPr/>
            </a:pPr>
            <a:endParaRPr kumimoji="0" lang="en-US" smtClean="0">
              <a:solidFill>
                <a:schemeClr val="tx2"/>
              </a:solidFill>
            </a:endParaRPr>
          </a:p>
          <a:p>
            <a:pPr lvl="1">
              <a:defRPr/>
            </a:pPr>
            <a:endParaRPr kumimoji="0" lang="en-US" smtClean="0">
              <a:solidFill>
                <a:schemeClr val="tx2"/>
              </a:solidFill>
            </a:endParaRPr>
          </a:p>
        </p:txBody>
      </p:sp>
      <p:sp>
        <p:nvSpPr>
          <p:cNvPr id="4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056BBFC7-CB7F-46F0-82F5-0AA7E140CD94}" type="slidenum">
              <a:rPr lang="en-US" sz="800" smtClean="0"/>
              <a:pPr>
                <a:defRPr/>
              </a:pPr>
              <a:t>38</a:t>
            </a:fld>
            <a:endParaRPr lang="en-US" sz="1400" smtClean="0"/>
          </a:p>
        </p:txBody>
      </p:sp>
      <p:sp>
        <p:nvSpPr>
          <p:cNvPr id="183299" name="Oval 3"/>
          <p:cNvSpPr>
            <a:spLocks noChangeArrowheads="1"/>
          </p:cNvSpPr>
          <p:nvPr/>
        </p:nvSpPr>
        <p:spPr bwMode="auto">
          <a:xfrm>
            <a:off x="3730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183300" name="Oval 4"/>
          <p:cNvSpPr>
            <a:spLocks noChangeArrowheads="1"/>
          </p:cNvSpPr>
          <p:nvPr/>
        </p:nvSpPr>
        <p:spPr bwMode="auto">
          <a:xfrm>
            <a:off x="4492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183301" name="Oval 5"/>
          <p:cNvSpPr>
            <a:spLocks noChangeArrowheads="1"/>
          </p:cNvSpPr>
          <p:nvPr/>
        </p:nvSpPr>
        <p:spPr bwMode="auto">
          <a:xfrm>
            <a:off x="4492625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183302" name="AutoShape 6"/>
          <p:cNvCxnSpPr>
            <a:cxnSpLocks noChangeShapeType="1"/>
            <a:stCxn id="183300" idx="4"/>
            <a:endCxn id="183301" idx="0"/>
          </p:cNvCxnSpPr>
          <p:nvPr/>
        </p:nvCxnSpPr>
        <p:spPr bwMode="auto">
          <a:xfrm>
            <a:off x="4684713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3303" name="Oval 7"/>
          <p:cNvSpPr>
            <a:spLocks noChangeArrowheads="1"/>
          </p:cNvSpPr>
          <p:nvPr/>
        </p:nvSpPr>
        <p:spPr bwMode="auto">
          <a:xfrm>
            <a:off x="5254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183304" name="Oval 8"/>
          <p:cNvSpPr>
            <a:spLocks noChangeArrowheads="1"/>
          </p:cNvSpPr>
          <p:nvPr/>
        </p:nvSpPr>
        <p:spPr bwMode="auto">
          <a:xfrm>
            <a:off x="4492625" y="38100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183305" name="AutoShape 9"/>
          <p:cNvCxnSpPr>
            <a:cxnSpLocks noChangeShapeType="1"/>
            <a:stCxn id="183304" idx="4"/>
            <a:endCxn id="183300" idx="0"/>
          </p:cNvCxnSpPr>
          <p:nvPr/>
        </p:nvCxnSpPr>
        <p:spPr bwMode="auto">
          <a:xfrm>
            <a:off x="4684713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3306" name="AutoShape 10"/>
          <p:cNvCxnSpPr>
            <a:cxnSpLocks noChangeShapeType="1"/>
            <a:stCxn id="183304" idx="5"/>
            <a:endCxn id="183303" idx="1"/>
          </p:cNvCxnSpPr>
          <p:nvPr/>
        </p:nvCxnSpPr>
        <p:spPr bwMode="auto">
          <a:xfrm>
            <a:off x="4821238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3307" name="AutoShape 11"/>
          <p:cNvCxnSpPr>
            <a:cxnSpLocks noChangeShapeType="1"/>
            <a:stCxn id="183304" idx="3"/>
            <a:endCxn id="183299" idx="7"/>
          </p:cNvCxnSpPr>
          <p:nvPr/>
        </p:nvCxnSpPr>
        <p:spPr bwMode="auto">
          <a:xfrm flipH="1">
            <a:off x="4059238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3308" name="Oval 12"/>
          <p:cNvSpPr>
            <a:spLocks noChangeArrowheads="1"/>
          </p:cNvSpPr>
          <p:nvPr/>
        </p:nvSpPr>
        <p:spPr bwMode="auto">
          <a:xfrm>
            <a:off x="2963863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88</a:t>
            </a:r>
          </a:p>
        </p:txBody>
      </p:sp>
      <p:sp>
        <p:nvSpPr>
          <p:cNvPr id="183309" name="Oval 13"/>
          <p:cNvSpPr>
            <a:spLocks noChangeArrowheads="1"/>
          </p:cNvSpPr>
          <p:nvPr/>
        </p:nvSpPr>
        <p:spPr bwMode="auto">
          <a:xfrm>
            <a:off x="2963863" y="54832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183310" name="AutoShape 14"/>
          <p:cNvCxnSpPr>
            <a:cxnSpLocks noChangeShapeType="1"/>
            <a:stCxn id="183309" idx="4"/>
            <a:endCxn id="183308" idx="0"/>
          </p:cNvCxnSpPr>
          <p:nvPr/>
        </p:nvCxnSpPr>
        <p:spPr bwMode="auto">
          <a:xfrm>
            <a:off x="3155950" y="58674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3311" name="AutoShape 15"/>
          <p:cNvCxnSpPr>
            <a:cxnSpLocks noChangeShapeType="1"/>
            <a:stCxn id="183299" idx="3"/>
            <a:endCxn id="183309" idx="7"/>
          </p:cNvCxnSpPr>
          <p:nvPr/>
        </p:nvCxnSpPr>
        <p:spPr bwMode="auto">
          <a:xfrm flipH="1">
            <a:off x="3292475" y="4976813"/>
            <a:ext cx="493713" cy="561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3312" name="Oval 16"/>
          <p:cNvSpPr>
            <a:spLocks noChangeArrowheads="1"/>
          </p:cNvSpPr>
          <p:nvPr/>
        </p:nvSpPr>
        <p:spPr bwMode="auto">
          <a:xfrm>
            <a:off x="6040438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183313" name="Oval 17"/>
          <p:cNvSpPr>
            <a:spLocks noChangeArrowheads="1"/>
          </p:cNvSpPr>
          <p:nvPr/>
        </p:nvSpPr>
        <p:spPr bwMode="auto">
          <a:xfrm>
            <a:off x="6040438" y="54864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cxnSp>
        <p:nvCxnSpPr>
          <p:cNvPr id="183314" name="AutoShape 18"/>
          <p:cNvCxnSpPr>
            <a:cxnSpLocks noChangeShapeType="1"/>
            <a:stCxn id="183312" idx="4"/>
            <a:endCxn id="183313" idx="0"/>
          </p:cNvCxnSpPr>
          <p:nvPr/>
        </p:nvCxnSpPr>
        <p:spPr bwMode="auto">
          <a:xfrm>
            <a:off x="6232525" y="50323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3315" name="Oval 19"/>
          <p:cNvSpPr>
            <a:spLocks noChangeArrowheads="1"/>
          </p:cNvSpPr>
          <p:nvPr/>
        </p:nvSpPr>
        <p:spPr bwMode="auto">
          <a:xfrm>
            <a:off x="6802438" y="464820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sp>
        <p:nvSpPr>
          <p:cNvPr id="183316" name="Oval 20"/>
          <p:cNvSpPr>
            <a:spLocks noChangeArrowheads="1"/>
          </p:cNvSpPr>
          <p:nvPr/>
        </p:nvSpPr>
        <p:spPr bwMode="auto">
          <a:xfrm>
            <a:off x="6802438" y="381000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cxnSp>
        <p:nvCxnSpPr>
          <p:cNvPr id="183317" name="AutoShape 21"/>
          <p:cNvCxnSpPr>
            <a:cxnSpLocks noChangeShapeType="1"/>
            <a:stCxn id="183316" idx="4"/>
            <a:endCxn id="183315" idx="0"/>
          </p:cNvCxnSpPr>
          <p:nvPr/>
        </p:nvCxnSpPr>
        <p:spPr bwMode="auto">
          <a:xfrm>
            <a:off x="6994525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3318" name="AutoShape 22"/>
          <p:cNvCxnSpPr>
            <a:cxnSpLocks noChangeShapeType="1"/>
            <a:stCxn id="183316" idx="6"/>
            <a:endCxn id="183322" idx="2"/>
          </p:cNvCxnSpPr>
          <p:nvPr/>
        </p:nvCxnSpPr>
        <p:spPr bwMode="auto">
          <a:xfrm>
            <a:off x="7186613" y="4002088"/>
            <a:ext cx="735012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3319" name="AutoShape 23"/>
          <p:cNvCxnSpPr>
            <a:cxnSpLocks noChangeShapeType="1"/>
            <a:stCxn id="183316" idx="3"/>
            <a:endCxn id="183312" idx="7"/>
          </p:cNvCxnSpPr>
          <p:nvPr/>
        </p:nvCxnSpPr>
        <p:spPr bwMode="auto">
          <a:xfrm flipH="1">
            <a:off x="6369050" y="4138613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3320" name="AutoShape 24"/>
          <p:cNvCxnSpPr>
            <a:cxnSpLocks noChangeShapeType="1"/>
            <a:stCxn id="183316" idx="2"/>
            <a:endCxn id="183304" idx="6"/>
          </p:cNvCxnSpPr>
          <p:nvPr/>
        </p:nvCxnSpPr>
        <p:spPr bwMode="auto">
          <a:xfrm flipH="1">
            <a:off x="4876800" y="4002088"/>
            <a:ext cx="1925638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3321" name="Oval 25"/>
          <p:cNvSpPr>
            <a:spLocks noChangeArrowheads="1"/>
          </p:cNvSpPr>
          <p:nvPr/>
        </p:nvSpPr>
        <p:spPr bwMode="auto">
          <a:xfrm>
            <a:off x="7921625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183322" name="Oval 26"/>
          <p:cNvSpPr>
            <a:spLocks noChangeArrowheads="1"/>
          </p:cNvSpPr>
          <p:nvPr/>
        </p:nvSpPr>
        <p:spPr bwMode="auto">
          <a:xfrm>
            <a:off x="7921625" y="38100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38</a:t>
            </a:r>
          </a:p>
        </p:txBody>
      </p:sp>
      <p:cxnSp>
        <p:nvCxnSpPr>
          <p:cNvPr id="183323" name="AutoShape 27"/>
          <p:cNvCxnSpPr>
            <a:cxnSpLocks noChangeShapeType="1"/>
            <a:stCxn id="183322" idx="4"/>
            <a:endCxn id="183321" idx="0"/>
          </p:cNvCxnSpPr>
          <p:nvPr/>
        </p:nvCxnSpPr>
        <p:spPr bwMode="auto">
          <a:xfrm>
            <a:off x="8113713" y="419417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3325" name="AutoShape 29"/>
          <p:cNvCxnSpPr>
            <a:cxnSpLocks noChangeShapeType="1"/>
            <a:stCxn id="183309" idx="3"/>
            <a:endCxn id="183326" idx="7"/>
          </p:cNvCxnSpPr>
          <p:nvPr/>
        </p:nvCxnSpPr>
        <p:spPr bwMode="auto">
          <a:xfrm flipH="1">
            <a:off x="2538413" y="5811838"/>
            <a:ext cx="481012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3326" name="Oval 30"/>
          <p:cNvSpPr>
            <a:spLocks noChangeArrowheads="1"/>
          </p:cNvSpPr>
          <p:nvPr/>
        </p:nvSpPr>
        <p:spPr bwMode="auto">
          <a:xfrm>
            <a:off x="2209800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42016" name="Rectangle 31"/>
          <p:cNvSpPr>
            <a:spLocks noChangeArrowheads="1"/>
          </p:cNvSpPr>
          <p:nvPr/>
        </p:nvSpPr>
        <p:spPr bwMode="auto">
          <a:xfrm>
            <a:off x="5140325" y="3362325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42017" name="Line 32"/>
          <p:cNvSpPr>
            <a:spLocks noChangeShapeType="1"/>
          </p:cNvSpPr>
          <p:nvPr/>
        </p:nvSpPr>
        <p:spPr bwMode="auto">
          <a:xfrm flipH="1">
            <a:off x="4841875" y="3595688"/>
            <a:ext cx="296863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40994" name="Rectangle 33"/>
          <p:cNvSpPr>
            <a:spLocks noChangeArrowheads="1"/>
          </p:cNvSpPr>
          <p:nvPr/>
        </p:nvSpPr>
        <p:spPr bwMode="auto">
          <a:xfrm>
            <a:off x="5648325" y="6273800"/>
            <a:ext cx="2933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1"/>
                </a:solidFill>
                <a:latin typeface="Lucida Sans Italic" pitchFamily="1" charset="0"/>
              </a:rPr>
              <a:t>decrease-key of x from 29 to 15</a:t>
            </a:r>
          </a:p>
        </p:txBody>
      </p:sp>
      <p:sp>
        <p:nvSpPr>
          <p:cNvPr id="40995" name="Rectangle 34"/>
          <p:cNvSpPr>
            <a:spLocks noChangeArrowheads="1"/>
          </p:cNvSpPr>
          <p:nvPr/>
        </p:nvSpPr>
        <p:spPr bwMode="auto">
          <a:xfrm>
            <a:off x="4086225" y="4938713"/>
            <a:ext cx="2762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Lucida Sans Italic" pitchFamily="1" charset="0"/>
              </a:rPr>
              <a:t>p</a:t>
            </a:r>
          </a:p>
        </p:txBody>
      </p:sp>
      <p:sp>
        <p:nvSpPr>
          <p:cNvPr id="183331" name="Oval 35"/>
          <p:cNvSpPr>
            <a:spLocks noChangeArrowheads="1"/>
          </p:cNvSpPr>
          <p:nvPr/>
        </p:nvSpPr>
        <p:spPr bwMode="auto">
          <a:xfrm>
            <a:off x="838200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15</a:t>
            </a:r>
          </a:p>
        </p:txBody>
      </p:sp>
      <p:sp>
        <p:nvSpPr>
          <p:cNvPr id="183332" name="Oval 36"/>
          <p:cNvSpPr>
            <a:spLocks noChangeArrowheads="1"/>
          </p:cNvSpPr>
          <p:nvPr/>
        </p:nvSpPr>
        <p:spPr bwMode="auto">
          <a:xfrm>
            <a:off x="838200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72</a:t>
            </a:r>
          </a:p>
        </p:txBody>
      </p:sp>
      <p:cxnSp>
        <p:nvCxnSpPr>
          <p:cNvPr id="183333" name="AutoShape 37"/>
          <p:cNvCxnSpPr>
            <a:cxnSpLocks noChangeShapeType="1"/>
            <a:endCxn id="183332" idx="0"/>
          </p:cNvCxnSpPr>
          <p:nvPr/>
        </p:nvCxnSpPr>
        <p:spPr bwMode="auto">
          <a:xfrm>
            <a:off x="1030288" y="4210050"/>
            <a:ext cx="0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3334" name="AutoShape 38"/>
          <p:cNvCxnSpPr>
            <a:cxnSpLocks noChangeShapeType="1"/>
          </p:cNvCxnSpPr>
          <p:nvPr/>
        </p:nvCxnSpPr>
        <p:spPr bwMode="auto">
          <a:xfrm>
            <a:off x="1230313" y="3998913"/>
            <a:ext cx="32543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3335" name="Freeform 39"/>
          <p:cNvSpPr>
            <a:spLocks/>
          </p:cNvSpPr>
          <p:nvPr/>
        </p:nvSpPr>
        <p:spPr bwMode="auto">
          <a:xfrm>
            <a:off x="698500" y="3659188"/>
            <a:ext cx="701675" cy="668337"/>
          </a:xfrm>
          <a:custGeom>
            <a:avLst/>
            <a:gdLst>
              <a:gd name="T0" fmla="*/ 2147483647 w 442"/>
              <a:gd name="T1" fmla="*/ 2147483647 h 421"/>
              <a:gd name="T2" fmla="*/ 2147483647 w 442"/>
              <a:gd name="T3" fmla="*/ 2147483647 h 421"/>
              <a:gd name="T4" fmla="*/ 2147483647 w 442"/>
              <a:gd name="T5" fmla="*/ 2147483647 h 421"/>
              <a:gd name="T6" fmla="*/ 2147483647 w 442"/>
              <a:gd name="T7" fmla="*/ 2147483647 h 421"/>
              <a:gd name="T8" fmla="*/ 2147483647 w 442"/>
              <a:gd name="T9" fmla="*/ 2147483647 h 421"/>
              <a:gd name="T10" fmla="*/ 2147483647 w 442"/>
              <a:gd name="T11" fmla="*/ 2147483647 h 421"/>
              <a:gd name="T12" fmla="*/ 2147483647 w 442"/>
              <a:gd name="T13" fmla="*/ 2147483647 h 421"/>
              <a:gd name="T14" fmla="*/ 2147483647 w 442"/>
              <a:gd name="T15" fmla="*/ 2147483647 h 421"/>
              <a:gd name="T16" fmla="*/ 0 w 442"/>
              <a:gd name="T17" fmla="*/ 2147483647 h 421"/>
              <a:gd name="T18" fmla="*/ 2147483647 w 442"/>
              <a:gd name="T19" fmla="*/ 2147483647 h 421"/>
              <a:gd name="T20" fmla="*/ 2147483647 w 442"/>
              <a:gd name="T21" fmla="*/ 2147483647 h 42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42" h="421">
                <a:moveTo>
                  <a:pt x="52" y="76"/>
                </a:moveTo>
                <a:cubicBezTo>
                  <a:pt x="79" y="63"/>
                  <a:pt x="107" y="46"/>
                  <a:pt x="136" y="38"/>
                </a:cubicBezTo>
                <a:cubicBezTo>
                  <a:pt x="179" y="8"/>
                  <a:pt x="159" y="16"/>
                  <a:pt x="194" y="6"/>
                </a:cubicBezTo>
                <a:cubicBezTo>
                  <a:pt x="282" y="10"/>
                  <a:pt x="300" y="0"/>
                  <a:pt x="362" y="31"/>
                </a:cubicBezTo>
                <a:cubicBezTo>
                  <a:pt x="381" y="61"/>
                  <a:pt x="391" y="83"/>
                  <a:pt x="407" y="115"/>
                </a:cubicBezTo>
                <a:cubicBezTo>
                  <a:pt x="404" y="188"/>
                  <a:pt x="442" y="336"/>
                  <a:pt x="342" y="360"/>
                </a:cubicBezTo>
                <a:cubicBezTo>
                  <a:pt x="288" y="396"/>
                  <a:pt x="217" y="400"/>
                  <a:pt x="155" y="412"/>
                </a:cubicBezTo>
                <a:cubicBezTo>
                  <a:pt x="106" y="408"/>
                  <a:pt x="54" y="421"/>
                  <a:pt x="26" y="380"/>
                </a:cubicBezTo>
                <a:cubicBezTo>
                  <a:pt x="9" y="326"/>
                  <a:pt x="5" y="321"/>
                  <a:pt x="0" y="251"/>
                </a:cubicBezTo>
                <a:cubicBezTo>
                  <a:pt x="11" y="207"/>
                  <a:pt x="22" y="165"/>
                  <a:pt x="33" y="122"/>
                </a:cubicBezTo>
                <a:cubicBezTo>
                  <a:pt x="37" y="105"/>
                  <a:pt x="52" y="91"/>
                  <a:pt x="52" y="76"/>
                </a:cubicBezTo>
                <a:close/>
              </a:path>
            </a:pathLst>
          </a:custGeom>
          <a:solidFill>
            <a:schemeClr val="accent1">
              <a:alpha val="2509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41001" name="Rectangle 40"/>
          <p:cNvSpPr>
            <a:spLocks noChangeArrowheads="1"/>
          </p:cNvSpPr>
          <p:nvPr/>
        </p:nvSpPr>
        <p:spPr bwMode="auto">
          <a:xfrm>
            <a:off x="887413" y="3292475"/>
            <a:ext cx="2667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  <a:latin typeface="Lucida Sans Italic" pitchFamily="1" charset="0"/>
              </a:rPr>
              <a:t>x</a:t>
            </a:r>
          </a:p>
        </p:txBody>
      </p:sp>
      <p:sp>
        <p:nvSpPr>
          <p:cNvPr id="42026" name="Rectangle 41"/>
          <p:cNvSpPr>
            <a:spLocks noChangeArrowheads="1"/>
          </p:cNvSpPr>
          <p:nvPr/>
        </p:nvSpPr>
        <p:spPr bwMode="auto">
          <a:xfrm>
            <a:off x="1824038" y="5051425"/>
            <a:ext cx="1089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" charset="0"/>
                <a:ea typeface="MS PGothic" charset="0"/>
                <a:cs typeface="MS PGothic" charset="0"/>
              </a:rPr>
              <a:t>mark parent</a:t>
            </a:r>
          </a:p>
        </p:txBody>
      </p:sp>
      <p:sp>
        <p:nvSpPr>
          <p:cNvPr id="42027" name="Line 42"/>
          <p:cNvSpPr>
            <a:spLocks noChangeShapeType="1"/>
          </p:cNvSpPr>
          <p:nvPr/>
        </p:nvSpPr>
        <p:spPr bwMode="auto">
          <a:xfrm flipV="1">
            <a:off x="2965450" y="4827588"/>
            <a:ext cx="614363" cy="2460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183339" name="Oval 43"/>
          <p:cNvSpPr>
            <a:spLocks noChangeArrowheads="1"/>
          </p:cNvSpPr>
          <p:nvPr/>
        </p:nvSpPr>
        <p:spPr bwMode="auto">
          <a:xfrm>
            <a:off x="3729038" y="464820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8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3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43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Decrease Key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914400"/>
            <a:ext cx="8166100" cy="5410200"/>
          </a:xfrm>
        </p:spPr>
        <p:txBody>
          <a:bodyPr/>
          <a:lstStyle/>
          <a:p>
            <a:pPr marL="0" indent="0">
              <a:defRPr/>
            </a:pPr>
            <a:r>
              <a:rPr kumimoji="0" lang="en-US" smtClean="0"/>
              <a:t>Case 2b.  </a:t>
            </a:r>
            <a:r>
              <a:rPr kumimoji="0" lang="en-US" smtClean="0">
                <a:solidFill>
                  <a:schemeClr val="hlink"/>
                </a:solidFill>
              </a:rPr>
              <a:t>[heap order violated]</a:t>
            </a:r>
            <a:endParaRPr kumimoji="0" lang="en-US" smtClean="0"/>
          </a:p>
          <a:p>
            <a:pPr lvl="1">
              <a:defRPr/>
            </a:pPr>
            <a:r>
              <a:rPr kumimoji="0" lang="en-US" smtClean="0"/>
              <a:t>Decrease key of </a:t>
            </a:r>
            <a:r>
              <a:rPr kumimoji="0" lang="en-US" smtClean="0">
                <a:latin typeface="Lucida Sans Italic" pitchFamily="1" charset="0"/>
              </a:rPr>
              <a:t>x</a:t>
            </a:r>
            <a:r>
              <a:rPr kumimoji="0" lang="en-US" smtClean="0"/>
              <a:t>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Cut tree rooted at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x, </a:t>
            </a:r>
            <a:r>
              <a:rPr kumimoji="0" lang="en-US" smtClean="0">
                <a:solidFill>
                  <a:schemeClr val="tx2"/>
                </a:solidFill>
              </a:rPr>
              <a:t>meld into root list, and unmark.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If parent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</a:t>
            </a:r>
            <a:r>
              <a:rPr kumimoji="0" lang="en-US" smtClean="0">
                <a:solidFill>
                  <a:schemeClr val="tx2"/>
                </a:solidFill>
              </a:rPr>
              <a:t>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 is unmarked (hasn't yet lost a child), mark it;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>
                <a:solidFill>
                  <a:schemeClr val="tx2"/>
                </a:solidFill>
              </a:rPr>
              <a:t>Otherwise, cut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p,</a:t>
            </a:r>
            <a:r>
              <a:rPr kumimoji="0" lang="en-US" smtClean="0">
                <a:solidFill>
                  <a:schemeClr val="tx2"/>
                </a:solidFill>
              </a:rPr>
              <a:t> meld into root list, and unmark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>
                <a:solidFill>
                  <a:schemeClr val="tx2"/>
                </a:solidFill>
              </a:rPr>
              <a:t>(and do so recursively for all ancestors that lose a second child).</a:t>
            </a:r>
          </a:p>
          <a:p>
            <a:pPr lvl="1">
              <a:defRPr/>
            </a:pPr>
            <a:endParaRPr kumimoji="0" lang="en-US" smtClean="0">
              <a:solidFill>
                <a:schemeClr val="tx2"/>
              </a:solidFill>
            </a:endParaRPr>
          </a:p>
        </p:txBody>
      </p:sp>
      <p:sp>
        <p:nvSpPr>
          <p:cNvPr id="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DF260442-7576-4FC4-9A1E-EDF55B0618D6}" type="slidenum">
              <a:rPr lang="en-US" sz="800" smtClean="0"/>
              <a:pPr>
                <a:defRPr/>
              </a:pPr>
              <a:t>39</a:t>
            </a:fld>
            <a:endParaRPr lang="en-US" sz="1400" smtClean="0"/>
          </a:p>
        </p:txBody>
      </p:sp>
      <p:sp>
        <p:nvSpPr>
          <p:cNvPr id="94210" name="Oval 2"/>
          <p:cNvSpPr>
            <a:spLocks noChangeArrowheads="1"/>
          </p:cNvSpPr>
          <p:nvPr/>
        </p:nvSpPr>
        <p:spPr bwMode="auto">
          <a:xfrm>
            <a:off x="2209800" y="631825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94212" name="Oval 4"/>
          <p:cNvSpPr>
            <a:spLocks noChangeArrowheads="1"/>
          </p:cNvSpPr>
          <p:nvPr/>
        </p:nvSpPr>
        <p:spPr bwMode="auto">
          <a:xfrm>
            <a:off x="3730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94213" name="Oval 5"/>
          <p:cNvSpPr>
            <a:spLocks noChangeArrowheads="1"/>
          </p:cNvSpPr>
          <p:nvPr/>
        </p:nvSpPr>
        <p:spPr bwMode="auto">
          <a:xfrm>
            <a:off x="838200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15</a:t>
            </a:r>
          </a:p>
        </p:txBody>
      </p:sp>
      <p:sp>
        <p:nvSpPr>
          <p:cNvPr id="94214" name="Oval 6"/>
          <p:cNvSpPr>
            <a:spLocks noChangeArrowheads="1"/>
          </p:cNvSpPr>
          <p:nvPr/>
        </p:nvSpPr>
        <p:spPr bwMode="auto">
          <a:xfrm>
            <a:off x="4492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94215" name="Oval 7"/>
          <p:cNvSpPr>
            <a:spLocks noChangeArrowheads="1"/>
          </p:cNvSpPr>
          <p:nvPr/>
        </p:nvSpPr>
        <p:spPr bwMode="auto">
          <a:xfrm>
            <a:off x="4492625" y="54832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94216" name="AutoShape 8"/>
          <p:cNvCxnSpPr>
            <a:cxnSpLocks noChangeShapeType="1"/>
            <a:stCxn id="94214" idx="4"/>
            <a:endCxn id="94215" idx="0"/>
          </p:cNvCxnSpPr>
          <p:nvPr/>
        </p:nvCxnSpPr>
        <p:spPr bwMode="auto">
          <a:xfrm>
            <a:off x="4684713" y="50292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4217" name="Oval 9"/>
          <p:cNvSpPr>
            <a:spLocks noChangeArrowheads="1"/>
          </p:cNvSpPr>
          <p:nvPr/>
        </p:nvSpPr>
        <p:spPr bwMode="auto">
          <a:xfrm>
            <a:off x="5254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94218" name="Oval 10"/>
          <p:cNvSpPr>
            <a:spLocks noChangeArrowheads="1"/>
          </p:cNvSpPr>
          <p:nvPr/>
        </p:nvSpPr>
        <p:spPr bwMode="auto">
          <a:xfrm>
            <a:off x="44926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94219" name="AutoShape 11"/>
          <p:cNvCxnSpPr>
            <a:cxnSpLocks noChangeShapeType="1"/>
            <a:stCxn id="94218" idx="4"/>
            <a:endCxn id="94214" idx="0"/>
          </p:cNvCxnSpPr>
          <p:nvPr/>
        </p:nvCxnSpPr>
        <p:spPr bwMode="auto">
          <a:xfrm>
            <a:off x="4684713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4220" name="AutoShape 12"/>
          <p:cNvCxnSpPr>
            <a:cxnSpLocks noChangeShapeType="1"/>
            <a:stCxn id="94218" idx="5"/>
            <a:endCxn id="94217" idx="1"/>
          </p:cNvCxnSpPr>
          <p:nvPr/>
        </p:nvCxnSpPr>
        <p:spPr bwMode="auto">
          <a:xfrm>
            <a:off x="4821238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4221" name="AutoShape 13"/>
          <p:cNvCxnSpPr>
            <a:cxnSpLocks noChangeShapeType="1"/>
            <a:stCxn id="94218" idx="3"/>
            <a:endCxn id="94212" idx="7"/>
          </p:cNvCxnSpPr>
          <p:nvPr/>
        </p:nvCxnSpPr>
        <p:spPr bwMode="auto">
          <a:xfrm flipH="1">
            <a:off x="4059238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4222" name="Oval 14"/>
          <p:cNvSpPr>
            <a:spLocks noChangeArrowheads="1"/>
          </p:cNvSpPr>
          <p:nvPr/>
        </p:nvSpPr>
        <p:spPr bwMode="auto">
          <a:xfrm>
            <a:off x="2963863" y="631825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88</a:t>
            </a:r>
          </a:p>
        </p:txBody>
      </p:sp>
      <p:sp>
        <p:nvSpPr>
          <p:cNvPr id="94223" name="Oval 15"/>
          <p:cNvSpPr>
            <a:spLocks noChangeArrowheads="1"/>
          </p:cNvSpPr>
          <p:nvPr/>
        </p:nvSpPr>
        <p:spPr bwMode="auto">
          <a:xfrm>
            <a:off x="2963863" y="548005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94224" name="AutoShape 16"/>
          <p:cNvCxnSpPr>
            <a:cxnSpLocks noChangeShapeType="1"/>
            <a:stCxn id="94223" idx="4"/>
            <a:endCxn id="94222" idx="0"/>
          </p:cNvCxnSpPr>
          <p:nvPr/>
        </p:nvCxnSpPr>
        <p:spPr bwMode="auto">
          <a:xfrm>
            <a:off x="3155950" y="586422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4225" name="AutoShape 17"/>
          <p:cNvCxnSpPr>
            <a:cxnSpLocks noChangeShapeType="1"/>
            <a:stCxn id="94212" idx="3"/>
            <a:endCxn id="94223" idx="7"/>
          </p:cNvCxnSpPr>
          <p:nvPr/>
        </p:nvCxnSpPr>
        <p:spPr bwMode="auto">
          <a:xfrm flipH="1">
            <a:off x="3292475" y="4973638"/>
            <a:ext cx="493713" cy="561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4226" name="Oval 18"/>
          <p:cNvSpPr>
            <a:spLocks noChangeArrowheads="1"/>
          </p:cNvSpPr>
          <p:nvPr/>
        </p:nvSpPr>
        <p:spPr bwMode="auto">
          <a:xfrm>
            <a:off x="6040438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94227" name="Oval 19"/>
          <p:cNvSpPr>
            <a:spLocks noChangeArrowheads="1"/>
          </p:cNvSpPr>
          <p:nvPr/>
        </p:nvSpPr>
        <p:spPr bwMode="auto">
          <a:xfrm>
            <a:off x="6040438" y="54832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cxnSp>
        <p:nvCxnSpPr>
          <p:cNvPr id="94228" name="AutoShape 20"/>
          <p:cNvCxnSpPr>
            <a:cxnSpLocks noChangeShapeType="1"/>
            <a:stCxn id="94226" idx="4"/>
            <a:endCxn id="94227" idx="0"/>
          </p:cNvCxnSpPr>
          <p:nvPr/>
        </p:nvCxnSpPr>
        <p:spPr bwMode="auto">
          <a:xfrm>
            <a:off x="6232525" y="50292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4229" name="Oval 21"/>
          <p:cNvSpPr>
            <a:spLocks noChangeArrowheads="1"/>
          </p:cNvSpPr>
          <p:nvPr/>
        </p:nvSpPr>
        <p:spPr bwMode="auto">
          <a:xfrm>
            <a:off x="6802438" y="46450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sp>
        <p:nvSpPr>
          <p:cNvPr id="94230" name="Oval 22"/>
          <p:cNvSpPr>
            <a:spLocks noChangeArrowheads="1"/>
          </p:cNvSpPr>
          <p:nvPr/>
        </p:nvSpPr>
        <p:spPr bwMode="auto">
          <a:xfrm>
            <a:off x="6802438" y="38068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cxnSp>
        <p:nvCxnSpPr>
          <p:cNvPr id="94231" name="AutoShape 23"/>
          <p:cNvCxnSpPr>
            <a:cxnSpLocks noChangeShapeType="1"/>
            <a:stCxn id="94230" idx="4"/>
            <a:endCxn id="94229" idx="0"/>
          </p:cNvCxnSpPr>
          <p:nvPr/>
        </p:nvCxnSpPr>
        <p:spPr bwMode="auto">
          <a:xfrm>
            <a:off x="6994525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4232" name="AutoShape 24"/>
          <p:cNvCxnSpPr>
            <a:cxnSpLocks noChangeShapeType="1"/>
            <a:stCxn id="94230" idx="6"/>
            <a:endCxn id="94236" idx="2"/>
          </p:cNvCxnSpPr>
          <p:nvPr/>
        </p:nvCxnSpPr>
        <p:spPr bwMode="auto">
          <a:xfrm>
            <a:off x="7186613" y="3998913"/>
            <a:ext cx="735012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4233" name="AutoShape 25"/>
          <p:cNvCxnSpPr>
            <a:cxnSpLocks noChangeShapeType="1"/>
            <a:stCxn id="94230" idx="3"/>
            <a:endCxn id="94226" idx="7"/>
          </p:cNvCxnSpPr>
          <p:nvPr/>
        </p:nvCxnSpPr>
        <p:spPr bwMode="auto">
          <a:xfrm flipH="1">
            <a:off x="6369050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4234" name="AutoShape 26"/>
          <p:cNvCxnSpPr>
            <a:cxnSpLocks noChangeShapeType="1"/>
            <a:stCxn id="94230" idx="2"/>
            <a:endCxn id="94218" idx="6"/>
          </p:cNvCxnSpPr>
          <p:nvPr/>
        </p:nvCxnSpPr>
        <p:spPr bwMode="auto">
          <a:xfrm flipH="1">
            <a:off x="4876800" y="3998913"/>
            <a:ext cx="1925638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4235" name="Oval 27"/>
          <p:cNvSpPr>
            <a:spLocks noChangeArrowheads="1"/>
          </p:cNvSpPr>
          <p:nvPr/>
        </p:nvSpPr>
        <p:spPr bwMode="auto">
          <a:xfrm>
            <a:off x="7921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94236" name="Oval 28"/>
          <p:cNvSpPr>
            <a:spLocks noChangeArrowheads="1"/>
          </p:cNvSpPr>
          <p:nvPr/>
        </p:nvSpPr>
        <p:spPr bwMode="auto">
          <a:xfrm>
            <a:off x="79216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38</a:t>
            </a:r>
          </a:p>
        </p:txBody>
      </p:sp>
      <p:cxnSp>
        <p:nvCxnSpPr>
          <p:cNvPr id="94237" name="AutoShape 29"/>
          <p:cNvCxnSpPr>
            <a:cxnSpLocks noChangeShapeType="1"/>
            <a:stCxn id="94236" idx="4"/>
            <a:endCxn id="94235" idx="0"/>
          </p:cNvCxnSpPr>
          <p:nvPr/>
        </p:nvCxnSpPr>
        <p:spPr bwMode="auto">
          <a:xfrm>
            <a:off x="8113713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4239" name="Oval 31"/>
          <p:cNvSpPr>
            <a:spLocks noChangeArrowheads="1"/>
          </p:cNvSpPr>
          <p:nvPr/>
        </p:nvSpPr>
        <p:spPr bwMode="auto">
          <a:xfrm>
            <a:off x="838200" y="464185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72</a:t>
            </a:r>
          </a:p>
        </p:txBody>
      </p:sp>
      <p:cxnSp>
        <p:nvCxnSpPr>
          <p:cNvPr id="94240" name="AutoShape 32"/>
          <p:cNvCxnSpPr>
            <a:cxnSpLocks noChangeShapeType="1"/>
            <a:stCxn id="94213" idx="4"/>
            <a:endCxn id="94239" idx="0"/>
          </p:cNvCxnSpPr>
          <p:nvPr/>
        </p:nvCxnSpPr>
        <p:spPr bwMode="auto">
          <a:xfrm>
            <a:off x="1030288" y="4191000"/>
            <a:ext cx="0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4241" name="Oval 33"/>
          <p:cNvSpPr>
            <a:spLocks noChangeArrowheads="1"/>
          </p:cNvSpPr>
          <p:nvPr/>
        </p:nvSpPr>
        <p:spPr bwMode="auto">
          <a:xfrm>
            <a:off x="3730625" y="46450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94242" name="AutoShape 34"/>
          <p:cNvCxnSpPr>
            <a:cxnSpLocks noChangeShapeType="1"/>
            <a:stCxn id="94213" idx="6"/>
            <a:endCxn id="94218" idx="2"/>
          </p:cNvCxnSpPr>
          <p:nvPr/>
        </p:nvCxnSpPr>
        <p:spPr bwMode="auto">
          <a:xfrm>
            <a:off x="1222375" y="3998913"/>
            <a:ext cx="32702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4244" name="Oval 36"/>
          <p:cNvSpPr>
            <a:spLocks noChangeArrowheads="1"/>
          </p:cNvSpPr>
          <p:nvPr/>
        </p:nvSpPr>
        <p:spPr bwMode="auto">
          <a:xfrm>
            <a:off x="2209800" y="63214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cxnSp>
        <p:nvCxnSpPr>
          <p:cNvPr id="94245" name="AutoShape 37"/>
          <p:cNvCxnSpPr>
            <a:cxnSpLocks noChangeShapeType="1"/>
            <a:stCxn id="94223" idx="3"/>
            <a:endCxn id="94210" idx="7"/>
          </p:cNvCxnSpPr>
          <p:nvPr/>
        </p:nvCxnSpPr>
        <p:spPr bwMode="auto">
          <a:xfrm flipH="1">
            <a:off x="2538413" y="5808663"/>
            <a:ext cx="481012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3046" name="Rectangle 38"/>
          <p:cNvSpPr>
            <a:spLocks noChangeArrowheads="1"/>
          </p:cNvSpPr>
          <p:nvPr/>
        </p:nvSpPr>
        <p:spPr bwMode="auto">
          <a:xfrm>
            <a:off x="5140325" y="3362325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43047" name="Line 39"/>
          <p:cNvSpPr>
            <a:spLocks noChangeShapeType="1"/>
          </p:cNvSpPr>
          <p:nvPr/>
        </p:nvSpPr>
        <p:spPr bwMode="auto">
          <a:xfrm flipH="1">
            <a:off x="4841875" y="3595688"/>
            <a:ext cx="296863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94248" name="Freeform 40"/>
          <p:cNvSpPr>
            <a:spLocks/>
          </p:cNvSpPr>
          <p:nvPr/>
        </p:nvSpPr>
        <p:spPr bwMode="auto">
          <a:xfrm>
            <a:off x="2070100" y="6145213"/>
            <a:ext cx="701675" cy="668337"/>
          </a:xfrm>
          <a:custGeom>
            <a:avLst/>
            <a:gdLst>
              <a:gd name="T0" fmla="*/ 2147483647 w 442"/>
              <a:gd name="T1" fmla="*/ 2147483647 h 421"/>
              <a:gd name="T2" fmla="*/ 2147483647 w 442"/>
              <a:gd name="T3" fmla="*/ 2147483647 h 421"/>
              <a:gd name="T4" fmla="*/ 2147483647 w 442"/>
              <a:gd name="T5" fmla="*/ 2147483647 h 421"/>
              <a:gd name="T6" fmla="*/ 2147483647 w 442"/>
              <a:gd name="T7" fmla="*/ 2147483647 h 421"/>
              <a:gd name="T8" fmla="*/ 2147483647 w 442"/>
              <a:gd name="T9" fmla="*/ 2147483647 h 421"/>
              <a:gd name="T10" fmla="*/ 2147483647 w 442"/>
              <a:gd name="T11" fmla="*/ 2147483647 h 421"/>
              <a:gd name="T12" fmla="*/ 2147483647 w 442"/>
              <a:gd name="T13" fmla="*/ 2147483647 h 421"/>
              <a:gd name="T14" fmla="*/ 2147483647 w 442"/>
              <a:gd name="T15" fmla="*/ 2147483647 h 421"/>
              <a:gd name="T16" fmla="*/ 0 w 442"/>
              <a:gd name="T17" fmla="*/ 2147483647 h 421"/>
              <a:gd name="T18" fmla="*/ 2147483647 w 442"/>
              <a:gd name="T19" fmla="*/ 2147483647 h 421"/>
              <a:gd name="T20" fmla="*/ 2147483647 w 442"/>
              <a:gd name="T21" fmla="*/ 2147483647 h 42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42" h="421">
                <a:moveTo>
                  <a:pt x="52" y="76"/>
                </a:moveTo>
                <a:cubicBezTo>
                  <a:pt x="79" y="63"/>
                  <a:pt x="107" y="46"/>
                  <a:pt x="136" y="38"/>
                </a:cubicBezTo>
                <a:cubicBezTo>
                  <a:pt x="179" y="8"/>
                  <a:pt x="159" y="16"/>
                  <a:pt x="194" y="6"/>
                </a:cubicBezTo>
                <a:cubicBezTo>
                  <a:pt x="282" y="10"/>
                  <a:pt x="300" y="0"/>
                  <a:pt x="362" y="31"/>
                </a:cubicBezTo>
                <a:cubicBezTo>
                  <a:pt x="381" y="61"/>
                  <a:pt x="391" y="83"/>
                  <a:pt x="407" y="115"/>
                </a:cubicBezTo>
                <a:cubicBezTo>
                  <a:pt x="404" y="188"/>
                  <a:pt x="442" y="336"/>
                  <a:pt x="342" y="360"/>
                </a:cubicBezTo>
                <a:cubicBezTo>
                  <a:pt x="288" y="396"/>
                  <a:pt x="217" y="400"/>
                  <a:pt x="155" y="412"/>
                </a:cubicBezTo>
                <a:cubicBezTo>
                  <a:pt x="106" y="408"/>
                  <a:pt x="54" y="421"/>
                  <a:pt x="26" y="380"/>
                </a:cubicBezTo>
                <a:cubicBezTo>
                  <a:pt x="9" y="326"/>
                  <a:pt x="5" y="321"/>
                  <a:pt x="0" y="251"/>
                </a:cubicBezTo>
                <a:cubicBezTo>
                  <a:pt x="11" y="207"/>
                  <a:pt x="22" y="165"/>
                  <a:pt x="33" y="122"/>
                </a:cubicBezTo>
                <a:cubicBezTo>
                  <a:pt x="37" y="105"/>
                  <a:pt x="52" y="91"/>
                  <a:pt x="52" y="76"/>
                </a:cubicBezTo>
                <a:close/>
              </a:path>
            </a:pathLst>
          </a:custGeom>
          <a:solidFill>
            <a:schemeClr val="accent1">
              <a:alpha val="2509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  <p:sp>
        <p:nvSpPr>
          <p:cNvPr id="43049" name="Rectangle 41"/>
          <p:cNvSpPr>
            <a:spLocks noChangeArrowheads="1"/>
          </p:cNvSpPr>
          <p:nvPr/>
        </p:nvSpPr>
        <p:spPr bwMode="auto">
          <a:xfrm>
            <a:off x="1709738" y="6370638"/>
            <a:ext cx="266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x</a:t>
            </a:r>
          </a:p>
        </p:txBody>
      </p:sp>
      <p:sp>
        <p:nvSpPr>
          <p:cNvPr id="43050" name="Rectangle 42"/>
          <p:cNvSpPr>
            <a:spLocks noChangeArrowheads="1"/>
          </p:cNvSpPr>
          <p:nvPr/>
        </p:nvSpPr>
        <p:spPr bwMode="auto">
          <a:xfrm>
            <a:off x="2482850" y="5508625"/>
            <a:ext cx="27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p</a:t>
            </a:r>
          </a:p>
        </p:txBody>
      </p:sp>
      <p:sp>
        <p:nvSpPr>
          <p:cNvPr id="42027" name="Rectangle 45"/>
          <p:cNvSpPr>
            <a:spLocks noChangeArrowheads="1"/>
          </p:cNvSpPr>
          <p:nvPr/>
        </p:nvSpPr>
        <p:spPr bwMode="auto">
          <a:xfrm>
            <a:off x="5648325" y="6273800"/>
            <a:ext cx="28209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1"/>
                </a:solidFill>
                <a:latin typeface="Lucida Sans Italic" pitchFamily="1" charset="0"/>
              </a:rPr>
              <a:t>decrease-key of x from 35 to 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4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Structure</a:t>
            </a:r>
          </a:p>
        </p:txBody>
      </p:sp>
      <p:sp>
        <p:nvSpPr>
          <p:cNvPr id="1055" name="Rectangle 3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Fibonacci heap.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Set of heap-ordered trees.</a:t>
            </a:r>
          </a:p>
          <a:p>
            <a:pPr lvl="1">
              <a:defRPr/>
            </a:pPr>
            <a:r>
              <a:rPr kumimoji="0" lang="en-US" smtClean="0"/>
              <a:t>Maintain pointer to minimum element.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Set of marked nodes.</a:t>
            </a:r>
            <a:endParaRPr kumimoji="0" lang="en-US" smtClean="0"/>
          </a:p>
          <a:p>
            <a:pPr lvl="1">
              <a:defRPr/>
            </a:pPr>
            <a:endParaRPr kumimoji="0" lang="en-US" smtClean="0"/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EE14ACBA-0FF9-4F53-838A-301502149D11}" type="slidenum">
              <a:rPr lang="en-US" sz="800" smtClean="0"/>
              <a:pPr>
                <a:defRPr/>
              </a:pPr>
              <a:t>4</a:t>
            </a:fld>
            <a:endParaRPr lang="en-US" sz="1400" smtClean="0"/>
          </a:p>
        </p:txBody>
      </p:sp>
      <p:sp>
        <p:nvSpPr>
          <p:cNvPr id="1026" name="Oval 2"/>
          <p:cNvSpPr>
            <a:spLocks noChangeAspect="1" noChangeArrowheads="1"/>
          </p:cNvSpPr>
          <p:nvPr/>
        </p:nvSpPr>
        <p:spPr bwMode="auto">
          <a:xfrm>
            <a:off x="490855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1027" name="AutoShape 3"/>
          <p:cNvCxnSpPr>
            <a:cxnSpLocks noChangeShapeType="1"/>
            <a:stCxn id="1049" idx="2"/>
            <a:endCxn id="1026" idx="6"/>
          </p:cNvCxnSpPr>
          <p:nvPr/>
        </p:nvCxnSpPr>
        <p:spPr bwMode="auto">
          <a:xfrm flipH="1">
            <a:off x="5273675" y="4903788"/>
            <a:ext cx="188912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28" name="Oval 4"/>
          <p:cNvSpPr>
            <a:spLocks noChangeAspect="1" noChangeArrowheads="1"/>
          </p:cNvSpPr>
          <p:nvPr/>
        </p:nvSpPr>
        <p:spPr bwMode="auto">
          <a:xfrm>
            <a:off x="376555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1029" name="AutoShape 5"/>
          <p:cNvCxnSpPr>
            <a:cxnSpLocks noChangeShapeType="1"/>
            <a:stCxn id="1026" idx="2"/>
            <a:endCxn id="1028" idx="6"/>
          </p:cNvCxnSpPr>
          <p:nvPr/>
        </p:nvCxnSpPr>
        <p:spPr bwMode="auto">
          <a:xfrm flipH="1">
            <a:off x="4130675" y="4903788"/>
            <a:ext cx="7778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30" name="Oval 6"/>
          <p:cNvSpPr>
            <a:spLocks noChangeAspect="1" noChangeArrowheads="1"/>
          </p:cNvSpPr>
          <p:nvPr/>
        </p:nvSpPr>
        <p:spPr bwMode="auto">
          <a:xfrm>
            <a:off x="1379538" y="5410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1031" name="Oval 7"/>
          <p:cNvSpPr>
            <a:spLocks noChangeAspect="1" noChangeArrowheads="1"/>
          </p:cNvSpPr>
          <p:nvPr/>
        </p:nvSpPr>
        <p:spPr bwMode="auto">
          <a:xfrm>
            <a:off x="1379538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1032" name="AutoShape 8"/>
          <p:cNvCxnSpPr>
            <a:cxnSpLocks noChangeShapeType="1"/>
            <a:stCxn id="1030" idx="0"/>
            <a:endCxn id="1031" idx="4"/>
          </p:cNvCxnSpPr>
          <p:nvPr/>
        </p:nvCxnSpPr>
        <p:spPr bwMode="auto">
          <a:xfrm flipV="1">
            <a:off x="1562100" y="5089525"/>
            <a:ext cx="0" cy="320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033" name="AutoShape 9"/>
          <p:cNvCxnSpPr>
            <a:cxnSpLocks noChangeShapeType="1"/>
            <a:stCxn id="1040" idx="2"/>
            <a:endCxn id="1031" idx="6"/>
          </p:cNvCxnSpPr>
          <p:nvPr/>
        </p:nvCxnSpPr>
        <p:spPr bwMode="auto">
          <a:xfrm flipH="1">
            <a:off x="1744663" y="4903788"/>
            <a:ext cx="10064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34" name="Oval 10"/>
          <p:cNvSpPr>
            <a:spLocks noChangeAspect="1" noChangeArrowheads="1"/>
          </p:cNvSpPr>
          <p:nvPr/>
        </p:nvSpPr>
        <p:spPr bwMode="auto">
          <a:xfrm>
            <a:off x="2149475" y="61039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1035" name="Oval 11"/>
          <p:cNvSpPr>
            <a:spLocks noChangeAspect="1" noChangeArrowheads="1"/>
          </p:cNvSpPr>
          <p:nvPr/>
        </p:nvSpPr>
        <p:spPr bwMode="auto">
          <a:xfrm>
            <a:off x="2149475" y="54181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1036" name="AutoShape 12"/>
          <p:cNvCxnSpPr>
            <a:cxnSpLocks noChangeShapeType="1"/>
            <a:stCxn id="1034" idx="0"/>
            <a:endCxn id="1035" idx="4"/>
          </p:cNvCxnSpPr>
          <p:nvPr/>
        </p:nvCxnSpPr>
        <p:spPr bwMode="auto">
          <a:xfrm flipV="1">
            <a:off x="2332038" y="5791200"/>
            <a:ext cx="0" cy="312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37" name="Oval 13"/>
          <p:cNvSpPr>
            <a:spLocks noChangeAspect="1" noChangeArrowheads="1"/>
          </p:cNvSpPr>
          <p:nvPr/>
        </p:nvSpPr>
        <p:spPr bwMode="auto">
          <a:xfrm>
            <a:off x="2751138" y="54181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1038" name="AutoShape 14"/>
          <p:cNvCxnSpPr>
            <a:cxnSpLocks noChangeShapeType="1"/>
            <a:stCxn id="1037" idx="0"/>
            <a:endCxn id="1040" idx="4"/>
          </p:cNvCxnSpPr>
          <p:nvPr/>
        </p:nvCxnSpPr>
        <p:spPr bwMode="auto">
          <a:xfrm flipV="1">
            <a:off x="2933700" y="50895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039" name="AutoShape 15"/>
          <p:cNvCxnSpPr>
            <a:cxnSpLocks noChangeShapeType="1"/>
            <a:stCxn id="1035" idx="7"/>
            <a:endCxn id="1040" idx="3"/>
          </p:cNvCxnSpPr>
          <p:nvPr/>
        </p:nvCxnSpPr>
        <p:spPr bwMode="auto">
          <a:xfrm flipV="1">
            <a:off x="2460625" y="5035550"/>
            <a:ext cx="344488" cy="436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40" name="Oval 16"/>
          <p:cNvSpPr>
            <a:spLocks noChangeAspect="1" noChangeArrowheads="1"/>
          </p:cNvSpPr>
          <p:nvPr/>
        </p:nvSpPr>
        <p:spPr bwMode="auto">
          <a:xfrm>
            <a:off x="2751138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1041" name="AutoShape 17"/>
          <p:cNvCxnSpPr>
            <a:cxnSpLocks noChangeShapeType="1"/>
            <a:stCxn id="1040" idx="6"/>
            <a:endCxn id="1028" idx="2"/>
          </p:cNvCxnSpPr>
          <p:nvPr/>
        </p:nvCxnSpPr>
        <p:spPr bwMode="auto">
          <a:xfrm>
            <a:off x="3116263" y="4903788"/>
            <a:ext cx="649287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234950" y="6156325"/>
            <a:ext cx="811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1" lang="en-US" sz="1400" smtClean="0">
                <a:latin typeface="Lucida Sans Italic" pitchFamily="1" charset="0"/>
              </a:rPr>
              <a:t>Heap H</a:t>
            </a:r>
            <a:endParaRPr kumimoji="1" lang="en-US" sz="1400" smtClean="0">
              <a:solidFill>
                <a:srgbClr val="003399"/>
              </a:solidFill>
              <a:latin typeface="Lucida Sans Italic" pitchFamily="1" charset="0"/>
            </a:endParaRPr>
          </a:p>
        </p:txBody>
      </p:sp>
      <p:sp>
        <p:nvSpPr>
          <p:cNvPr id="1043" name="Oval 19"/>
          <p:cNvSpPr>
            <a:spLocks noChangeAspect="1" noChangeArrowheads="1"/>
          </p:cNvSpPr>
          <p:nvPr/>
        </p:nvSpPr>
        <p:spPr bwMode="auto">
          <a:xfrm>
            <a:off x="6340475" y="62563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1044" name="AutoShape 20"/>
          <p:cNvCxnSpPr>
            <a:cxnSpLocks noChangeShapeType="1"/>
            <a:stCxn id="1043" idx="0"/>
            <a:endCxn id="1047" idx="4"/>
          </p:cNvCxnSpPr>
          <p:nvPr/>
        </p:nvCxnSpPr>
        <p:spPr bwMode="auto">
          <a:xfrm flipV="1">
            <a:off x="6523038" y="59277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45" name="Oval 21"/>
          <p:cNvSpPr>
            <a:spLocks noChangeAspect="1" noChangeArrowheads="1"/>
          </p:cNvSpPr>
          <p:nvPr/>
        </p:nvSpPr>
        <p:spPr bwMode="auto">
          <a:xfrm>
            <a:off x="7940675" y="55578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cxnSp>
        <p:nvCxnSpPr>
          <p:cNvPr id="1046" name="AutoShape 22"/>
          <p:cNvCxnSpPr>
            <a:cxnSpLocks noChangeShapeType="1"/>
            <a:stCxn id="1045" idx="0"/>
            <a:endCxn id="1049" idx="5"/>
          </p:cNvCxnSpPr>
          <p:nvPr/>
        </p:nvCxnSpPr>
        <p:spPr bwMode="auto">
          <a:xfrm flipH="1" flipV="1">
            <a:off x="7473950" y="5035550"/>
            <a:ext cx="649288" cy="522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47" name="Oval 23"/>
          <p:cNvSpPr>
            <a:spLocks noChangeAspect="1" noChangeArrowheads="1"/>
          </p:cNvSpPr>
          <p:nvPr/>
        </p:nvSpPr>
        <p:spPr bwMode="auto">
          <a:xfrm>
            <a:off x="6340475" y="55546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1048" name="Oval 24"/>
          <p:cNvSpPr>
            <a:spLocks noChangeAspect="1" noChangeArrowheads="1"/>
          </p:cNvSpPr>
          <p:nvPr/>
        </p:nvSpPr>
        <p:spPr bwMode="auto">
          <a:xfrm>
            <a:off x="7162800" y="55546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1049" name="Oval 25"/>
          <p:cNvSpPr>
            <a:spLocks noChangeAspect="1" noChangeArrowheads="1"/>
          </p:cNvSpPr>
          <p:nvPr/>
        </p:nvSpPr>
        <p:spPr bwMode="auto">
          <a:xfrm>
            <a:off x="716280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cxnSp>
        <p:nvCxnSpPr>
          <p:cNvPr id="1050" name="AutoShape 26"/>
          <p:cNvCxnSpPr>
            <a:cxnSpLocks noChangeShapeType="1"/>
            <a:stCxn id="1048" idx="0"/>
            <a:endCxn id="1049" idx="4"/>
          </p:cNvCxnSpPr>
          <p:nvPr/>
        </p:nvCxnSpPr>
        <p:spPr bwMode="auto">
          <a:xfrm flipV="1">
            <a:off x="7345363" y="5089525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051" name="AutoShape 27"/>
          <p:cNvCxnSpPr>
            <a:cxnSpLocks noChangeShapeType="1"/>
            <a:stCxn id="1047" idx="7"/>
            <a:endCxn id="1049" idx="3"/>
          </p:cNvCxnSpPr>
          <p:nvPr/>
        </p:nvCxnSpPr>
        <p:spPr bwMode="auto">
          <a:xfrm flipV="1">
            <a:off x="6651625" y="5035550"/>
            <a:ext cx="56515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52" name="Oval 28"/>
          <p:cNvSpPr>
            <a:spLocks noChangeAspect="1" noChangeArrowheads="1"/>
          </p:cNvSpPr>
          <p:nvPr/>
        </p:nvSpPr>
        <p:spPr bwMode="auto">
          <a:xfrm>
            <a:off x="7940675" y="6240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1053" name="AutoShape 29"/>
          <p:cNvCxnSpPr>
            <a:cxnSpLocks noChangeShapeType="1"/>
            <a:stCxn id="1052" idx="0"/>
            <a:endCxn id="1045" idx="4"/>
          </p:cNvCxnSpPr>
          <p:nvPr/>
        </p:nvCxnSpPr>
        <p:spPr bwMode="auto">
          <a:xfrm flipV="1">
            <a:off x="8123238" y="5930900"/>
            <a:ext cx="0" cy="309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7201" name="Rectangle 32"/>
          <p:cNvSpPr>
            <a:spLocks noChangeArrowheads="1"/>
          </p:cNvSpPr>
          <p:nvPr/>
        </p:nvSpPr>
        <p:spPr bwMode="auto">
          <a:xfrm>
            <a:off x="7116763" y="3811588"/>
            <a:ext cx="4651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7202" name="Line 37"/>
          <p:cNvSpPr>
            <a:spLocks noChangeShapeType="1"/>
          </p:cNvSpPr>
          <p:nvPr/>
        </p:nvSpPr>
        <p:spPr bwMode="auto">
          <a:xfrm>
            <a:off x="7345363" y="4178300"/>
            <a:ext cx="0" cy="42068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6179" name="Rectangle 38"/>
          <p:cNvSpPr>
            <a:spLocks noChangeArrowheads="1"/>
          </p:cNvSpPr>
          <p:nvPr/>
        </p:nvSpPr>
        <p:spPr bwMode="auto">
          <a:xfrm>
            <a:off x="3997325" y="2224088"/>
            <a:ext cx="1984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find-min takes O(1) time</a:t>
            </a:r>
          </a:p>
        </p:txBody>
      </p:sp>
      <p:sp>
        <p:nvSpPr>
          <p:cNvPr id="6180" name="Line 39"/>
          <p:cNvSpPr>
            <a:spLocks noChangeShapeType="1"/>
          </p:cNvSpPr>
          <p:nvPr/>
        </p:nvSpPr>
        <p:spPr bwMode="auto">
          <a:xfrm flipH="1" flipV="1">
            <a:off x="3779838" y="1970088"/>
            <a:ext cx="244475" cy="227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74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Decrease Key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914400"/>
            <a:ext cx="8166100" cy="5410200"/>
          </a:xfrm>
        </p:spPr>
        <p:txBody>
          <a:bodyPr/>
          <a:lstStyle/>
          <a:p>
            <a:pPr marL="0" indent="0">
              <a:defRPr/>
            </a:pPr>
            <a:r>
              <a:rPr kumimoji="0" lang="en-US" smtClean="0"/>
              <a:t>Case 2b.  </a:t>
            </a:r>
            <a:r>
              <a:rPr kumimoji="0" lang="en-US" smtClean="0">
                <a:solidFill>
                  <a:schemeClr val="hlink"/>
                </a:solidFill>
              </a:rPr>
              <a:t>[heap order violated]</a:t>
            </a:r>
            <a:endParaRPr kumimoji="0" lang="en-US" smtClean="0"/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Decrease key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.</a:t>
            </a:r>
          </a:p>
          <a:p>
            <a:pPr lvl="1">
              <a:defRPr/>
            </a:pPr>
            <a:r>
              <a:rPr kumimoji="0" lang="en-US" smtClean="0"/>
              <a:t>Cut tree rooted at </a:t>
            </a:r>
            <a:r>
              <a:rPr kumimoji="0" lang="en-US" smtClean="0">
                <a:latin typeface="Lucida Sans Italic" pitchFamily="1" charset="0"/>
              </a:rPr>
              <a:t>x, </a:t>
            </a:r>
            <a:r>
              <a:rPr kumimoji="0" lang="en-US" smtClean="0"/>
              <a:t>meld into root list, and unmark.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If parent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</a:t>
            </a:r>
            <a:r>
              <a:rPr kumimoji="0" lang="en-US" smtClean="0">
                <a:solidFill>
                  <a:schemeClr val="tx2"/>
                </a:solidFill>
              </a:rPr>
              <a:t>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 is unmarked (hasn't yet lost a child), mark it;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>
                <a:solidFill>
                  <a:schemeClr val="tx2"/>
                </a:solidFill>
              </a:rPr>
              <a:t>Otherwise, cut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p,</a:t>
            </a:r>
            <a:r>
              <a:rPr kumimoji="0" lang="en-US" smtClean="0">
                <a:solidFill>
                  <a:schemeClr val="tx2"/>
                </a:solidFill>
              </a:rPr>
              <a:t> meld into root list, and unmark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>
                <a:solidFill>
                  <a:schemeClr val="tx2"/>
                </a:solidFill>
              </a:rPr>
              <a:t>(and do so recursively for all ancestors that lose a second child).</a:t>
            </a:r>
          </a:p>
          <a:p>
            <a:pPr lvl="1">
              <a:defRPr/>
            </a:pPr>
            <a:endParaRPr kumimoji="0" lang="en-US" smtClean="0">
              <a:solidFill>
                <a:schemeClr val="tx2"/>
              </a:solidFill>
            </a:endParaRPr>
          </a:p>
        </p:txBody>
      </p:sp>
      <p:sp>
        <p:nvSpPr>
          <p:cNvPr id="4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E7D3D21A-B0F0-4E24-B1BA-DE817057BD7C}" type="slidenum">
              <a:rPr lang="en-US" sz="800" smtClean="0"/>
              <a:pPr>
                <a:defRPr/>
              </a:pPr>
              <a:t>40</a:t>
            </a:fld>
            <a:endParaRPr lang="en-US" sz="1400" smtClean="0"/>
          </a:p>
        </p:txBody>
      </p:sp>
      <p:sp>
        <p:nvSpPr>
          <p:cNvPr id="189442" name="Oval 2"/>
          <p:cNvSpPr>
            <a:spLocks noChangeArrowheads="1"/>
          </p:cNvSpPr>
          <p:nvPr/>
        </p:nvSpPr>
        <p:spPr bwMode="auto">
          <a:xfrm>
            <a:off x="2209800" y="631825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89444" name="Oval 4"/>
          <p:cNvSpPr>
            <a:spLocks noChangeArrowheads="1"/>
          </p:cNvSpPr>
          <p:nvPr/>
        </p:nvSpPr>
        <p:spPr bwMode="auto">
          <a:xfrm>
            <a:off x="3730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189445" name="Oval 5"/>
          <p:cNvSpPr>
            <a:spLocks noChangeArrowheads="1"/>
          </p:cNvSpPr>
          <p:nvPr/>
        </p:nvSpPr>
        <p:spPr bwMode="auto">
          <a:xfrm>
            <a:off x="838200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15</a:t>
            </a:r>
          </a:p>
        </p:txBody>
      </p:sp>
      <p:sp>
        <p:nvSpPr>
          <p:cNvPr id="189446" name="Oval 6"/>
          <p:cNvSpPr>
            <a:spLocks noChangeArrowheads="1"/>
          </p:cNvSpPr>
          <p:nvPr/>
        </p:nvSpPr>
        <p:spPr bwMode="auto">
          <a:xfrm>
            <a:off x="4492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189447" name="Oval 7"/>
          <p:cNvSpPr>
            <a:spLocks noChangeArrowheads="1"/>
          </p:cNvSpPr>
          <p:nvPr/>
        </p:nvSpPr>
        <p:spPr bwMode="auto">
          <a:xfrm>
            <a:off x="4492625" y="54832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189448" name="AutoShape 8"/>
          <p:cNvCxnSpPr>
            <a:cxnSpLocks noChangeShapeType="1"/>
            <a:stCxn id="189446" idx="4"/>
            <a:endCxn id="189447" idx="0"/>
          </p:cNvCxnSpPr>
          <p:nvPr/>
        </p:nvCxnSpPr>
        <p:spPr bwMode="auto">
          <a:xfrm>
            <a:off x="4684713" y="50292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9449" name="Oval 9"/>
          <p:cNvSpPr>
            <a:spLocks noChangeArrowheads="1"/>
          </p:cNvSpPr>
          <p:nvPr/>
        </p:nvSpPr>
        <p:spPr bwMode="auto">
          <a:xfrm>
            <a:off x="5254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189450" name="Oval 10"/>
          <p:cNvSpPr>
            <a:spLocks noChangeArrowheads="1"/>
          </p:cNvSpPr>
          <p:nvPr/>
        </p:nvSpPr>
        <p:spPr bwMode="auto">
          <a:xfrm>
            <a:off x="44926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189451" name="AutoShape 11"/>
          <p:cNvCxnSpPr>
            <a:cxnSpLocks noChangeShapeType="1"/>
            <a:stCxn id="189450" idx="4"/>
            <a:endCxn id="189446" idx="0"/>
          </p:cNvCxnSpPr>
          <p:nvPr/>
        </p:nvCxnSpPr>
        <p:spPr bwMode="auto">
          <a:xfrm>
            <a:off x="4684713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9452" name="AutoShape 12"/>
          <p:cNvCxnSpPr>
            <a:cxnSpLocks noChangeShapeType="1"/>
            <a:stCxn id="189450" idx="5"/>
            <a:endCxn id="189449" idx="1"/>
          </p:cNvCxnSpPr>
          <p:nvPr/>
        </p:nvCxnSpPr>
        <p:spPr bwMode="auto">
          <a:xfrm>
            <a:off x="4821238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9453" name="AutoShape 13"/>
          <p:cNvCxnSpPr>
            <a:cxnSpLocks noChangeShapeType="1"/>
            <a:stCxn id="189450" idx="3"/>
            <a:endCxn id="189444" idx="7"/>
          </p:cNvCxnSpPr>
          <p:nvPr/>
        </p:nvCxnSpPr>
        <p:spPr bwMode="auto">
          <a:xfrm flipH="1">
            <a:off x="4059238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9454" name="Oval 14"/>
          <p:cNvSpPr>
            <a:spLocks noChangeArrowheads="1"/>
          </p:cNvSpPr>
          <p:nvPr/>
        </p:nvSpPr>
        <p:spPr bwMode="auto">
          <a:xfrm>
            <a:off x="2963863" y="631825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88</a:t>
            </a:r>
          </a:p>
        </p:txBody>
      </p:sp>
      <p:sp>
        <p:nvSpPr>
          <p:cNvPr id="189455" name="Oval 15"/>
          <p:cNvSpPr>
            <a:spLocks noChangeArrowheads="1"/>
          </p:cNvSpPr>
          <p:nvPr/>
        </p:nvSpPr>
        <p:spPr bwMode="auto">
          <a:xfrm>
            <a:off x="2963863" y="548005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189456" name="AutoShape 16"/>
          <p:cNvCxnSpPr>
            <a:cxnSpLocks noChangeShapeType="1"/>
            <a:stCxn id="189455" idx="4"/>
            <a:endCxn id="189454" idx="0"/>
          </p:cNvCxnSpPr>
          <p:nvPr/>
        </p:nvCxnSpPr>
        <p:spPr bwMode="auto">
          <a:xfrm>
            <a:off x="3155950" y="5864225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9457" name="AutoShape 17"/>
          <p:cNvCxnSpPr>
            <a:cxnSpLocks noChangeShapeType="1"/>
            <a:stCxn id="189444" idx="3"/>
            <a:endCxn id="189455" idx="7"/>
          </p:cNvCxnSpPr>
          <p:nvPr/>
        </p:nvCxnSpPr>
        <p:spPr bwMode="auto">
          <a:xfrm flipH="1">
            <a:off x="3292475" y="4973638"/>
            <a:ext cx="493713" cy="561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9458" name="Oval 18"/>
          <p:cNvSpPr>
            <a:spLocks noChangeArrowheads="1"/>
          </p:cNvSpPr>
          <p:nvPr/>
        </p:nvSpPr>
        <p:spPr bwMode="auto">
          <a:xfrm>
            <a:off x="6040438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189459" name="Oval 19"/>
          <p:cNvSpPr>
            <a:spLocks noChangeArrowheads="1"/>
          </p:cNvSpPr>
          <p:nvPr/>
        </p:nvSpPr>
        <p:spPr bwMode="auto">
          <a:xfrm>
            <a:off x="6040438" y="54832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cxnSp>
        <p:nvCxnSpPr>
          <p:cNvPr id="189460" name="AutoShape 20"/>
          <p:cNvCxnSpPr>
            <a:cxnSpLocks noChangeShapeType="1"/>
            <a:stCxn id="189458" idx="4"/>
            <a:endCxn id="189459" idx="0"/>
          </p:cNvCxnSpPr>
          <p:nvPr/>
        </p:nvCxnSpPr>
        <p:spPr bwMode="auto">
          <a:xfrm>
            <a:off x="6232525" y="50292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9461" name="Oval 21"/>
          <p:cNvSpPr>
            <a:spLocks noChangeArrowheads="1"/>
          </p:cNvSpPr>
          <p:nvPr/>
        </p:nvSpPr>
        <p:spPr bwMode="auto">
          <a:xfrm>
            <a:off x="6802438" y="46450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sp>
        <p:nvSpPr>
          <p:cNvPr id="189462" name="Oval 22"/>
          <p:cNvSpPr>
            <a:spLocks noChangeArrowheads="1"/>
          </p:cNvSpPr>
          <p:nvPr/>
        </p:nvSpPr>
        <p:spPr bwMode="auto">
          <a:xfrm>
            <a:off x="6802438" y="38068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cxnSp>
        <p:nvCxnSpPr>
          <p:cNvPr id="189463" name="AutoShape 23"/>
          <p:cNvCxnSpPr>
            <a:cxnSpLocks noChangeShapeType="1"/>
            <a:stCxn id="189462" idx="4"/>
            <a:endCxn id="189461" idx="0"/>
          </p:cNvCxnSpPr>
          <p:nvPr/>
        </p:nvCxnSpPr>
        <p:spPr bwMode="auto">
          <a:xfrm>
            <a:off x="6994525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9464" name="AutoShape 24"/>
          <p:cNvCxnSpPr>
            <a:cxnSpLocks noChangeShapeType="1"/>
            <a:stCxn id="189462" idx="6"/>
            <a:endCxn id="189468" idx="2"/>
          </p:cNvCxnSpPr>
          <p:nvPr/>
        </p:nvCxnSpPr>
        <p:spPr bwMode="auto">
          <a:xfrm>
            <a:off x="7186613" y="3998913"/>
            <a:ext cx="735012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9465" name="AutoShape 25"/>
          <p:cNvCxnSpPr>
            <a:cxnSpLocks noChangeShapeType="1"/>
            <a:stCxn id="189462" idx="3"/>
            <a:endCxn id="189458" idx="7"/>
          </p:cNvCxnSpPr>
          <p:nvPr/>
        </p:nvCxnSpPr>
        <p:spPr bwMode="auto">
          <a:xfrm flipH="1">
            <a:off x="6369050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9466" name="AutoShape 26"/>
          <p:cNvCxnSpPr>
            <a:cxnSpLocks noChangeShapeType="1"/>
            <a:stCxn id="189462" idx="2"/>
            <a:endCxn id="189450" idx="6"/>
          </p:cNvCxnSpPr>
          <p:nvPr/>
        </p:nvCxnSpPr>
        <p:spPr bwMode="auto">
          <a:xfrm flipH="1">
            <a:off x="4876800" y="3998913"/>
            <a:ext cx="1925638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9467" name="Oval 27"/>
          <p:cNvSpPr>
            <a:spLocks noChangeArrowheads="1"/>
          </p:cNvSpPr>
          <p:nvPr/>
        </p:nvSpPr>
        <p:spPr bwMode="auto">
          <a:xfrm>
            <a:off x="7921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189468" name="Oval 28"/>
          <p:cNvSpPr>
            <a:spLocks noChangeArrowheads="1"/>
          </p:cNvSpPr>
          <p:nvPr/>
        </p:nvSpPr>
        <p:spPr bwMode="auto">
          <a:xfrm>
            <a:off x="79216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38</a:t>
            </a:r>
          </a:p>
        </p:txBody>
      </p:sp>
      <p:cxnSp>
        <p:nvCxnSpPr>
          <p:cNvPr id="189469" name="AutoShape 29"/>
          <p:cNvCxnSpPr>
            <a:cxnSpLocks noChangeShapeType="1"/>
            <a:stCxn id="189468" idx="4"/>
            <a:endCxn id="189467" idx="0"/>
          </p:cNvCxnSpPr>
          <p:nvPr/>
        </p:nvCxnSpPr>
        <p:spPr bwMode="auto">
          <a:xfrm>
            <a:off x="8113713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9470" name="Oval 30"/>
          <p:cNvSpPr>
            <a:spLocks noChangeArrowheads="1"/>
          </p:cNvSpPr>
          <p:nvPr/>
        </p:nvSpPr>
        <p:spPr bwMode="auto">
          <a:xfrm>
            <a:off x="838200" y="464185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72</a:t>
            </a:r>
          </a:p>
        </p:txBody>
      </p:sp>
      <p:cxnSp>
        <p:nvCxnSpPr>
          <p:cNvPr id="189471" name="AutoShape 31"/>
          <p:cNvCxnSpPr>
            <a:cxnSpLocks noChangeShapeType="1"/>
            <a:stCxn id="189445" idx="4"/>
            <a:endCxn id="189470" idx="0"/>
          </p:cNvCxnSpPr>
          <p:nvPr/>
        </p:nvCxnSpPr>
        <p:spPr bwMode="auto">
          <a:xfrm>
            <a:off x="1030288" y="4191000"/>
            <a:ext cx="0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9472" name="Oval 32"/>
          <p:cNvSpPr>
            <a:spLocks noChangeArrowheads="1"/>
          </p:cNvSpPr>
          <p:nvPr/>
        </p:nvSpPr>
        <p:spPr bwMode="auto">
          <a:xfrm>
            <a:off x="3730625" y="46450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189473" name="AutoShape 33"/>
          <p:cNvCxnSpPr>
            <a:cxnSpLocks noChangeShapeType="1"/>
            <a:stCxn id="189445" idx="6"/>
            <a:endCxn id="189450" idx="2"/>
          </p:cNvCxnSpPr>
          <p:nvPr/>
        </p:nvCxnSpPr>
        <p:spPr bwMode="auto">
          <a:xfrm>
            <a:off x="1222375" y="3998913"/>
            <a:ext cx="32702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9476" name="AutoShape 36"/>
          <p:cNvCxnSpPr>
            <a:cxnSpLocks noChangeShapeType="1"/>
            <a:stCxn id="189455" idx="3"/>
            <a:endCxn id="189442" idx="7"/>
          </p:cNvCxnSpPr>
          <p:nvPr/>
        </p:nvCxnSpPr>
        <p:spPr bwMode="auto">
          <a:xfrm flipH="1">
            <a:off x="2538413" y="5808663"/>
            <a:ext cx="481012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4069" name="Rectangle 37"/>
          <p:cNvSpPr>
            <a:spLocks noChangeArrowheads="1"/>
          </p:cNvSpPr>
          <p:nvPr/>
        </p:nvSpPr>
        <p:spPr bwMode="auto">
          <a:xfrm>
            <a:off x="5140325" y="3362325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44070" name="Line 38"/>
          <p:cNvSpPr>
            <a:spLocks noChangeShapeType="1"/>
          </p:cNvSpPr>
          <p:nvPr/>
        </p:nvSpPr>
        <p:spPr bwMode="auto">
          <a:xfrm flipH="1">
            <a:off x="4841875" y="3595688"/>
            <a:ext cx="296863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44071" name="Rectangle 40"/>
          <p:cNvSpPr>
            <a:spLocks noChangeArrowheads="1"/>
          </p:cNvSpPr>
          <p:nvPr/>
        </p:nvSpPr>
        <p:spPr bwMode="auto">
          <a:xfrm>
            <a:off x="1709738" y="6370638"/>
            <a:ext cx="266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x</a:t>
            </a:r>
          </a:p>
        </p:txBody>
      </p:sp>
      <p:sp>
        <p:nvSpPr>
          <p:cNvPr id="44072" name="Rectangle 41"/>
          <p:cNvSpPr>
            <a:spLocks noChangeArrowheads="1"/>
          </p:cNvSpPr>
          <p:nvPr/>
        </p:nvSpPr>
        <p:spPr bwMode="auto">
          <a:xfrm>
            <a:off x="2482850" y="5508625"/>
            <a:ext cx="27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p</a:t>
            </a:r>
          </a:p>
        </p:txBody>
      </p:sp>
      <p:sp>
        <p:nvSpPr>
          <p:cNvPr id="43049" name="Rectangle 43"/>
          <p:cNvSpPr>
            <a:spLocks noChangeArrowheads="1"/>
          </p:cNvSpPr>
          <p:nvPr/>
        </p:nvSpPr>
        <p:spPr bwMode="auto">
          <a:xfrm>
            <a:off x="5648325" y="6273800"/>
            <a:ext cx="28209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1"/>
                </a:solidFill>
                <a:latin typeface="Lucida Sans Italic" pitchFamily="1" charset="0"/>
              </a:rPr>
              <a:t>decrease-key of x from 35 to 5</a:t>
            </a:r>
          </a:p>
        </p:txBody>
      </p:sp>
      <p:sp>
        <p:nvSpPr>
          <p:cNvPr id="189485" name="Freeform 45"/>
          <p:cNvSpPr>
            <a:spLocks/>
          </p:cNvSpPr>
          <p:nvPr/>
        </p:nvSpPr>
        <p:spPr bwMode="auto">
          <a:xfrm>
            <a:off x="2070100" y="6145213"/>
            <a:ext cx="701675" cy="668337"/>
          </a:xfrm>
          <a:custGeom>
            <a:avLst/>
            <a:gdLst>
              <a:gd name="T0" fmla="*/ 2147483647 w 442"/>
              <a:gd name="T1" fmla="*/ 2147483647 h 421"/>
              <a:gd name="T2" fmla="*/ 2147483647 w 442"/>
              <a:gd name="T3" fmla="*/ 2147483647 h 421"/>
              <a:gd name="T4" fmla="*/ 2147483647 w 442"/>
              <a:gd name="T5" fmla="*/ 2147483647 h 421"/>
              <a:gd name="T6" fmla="*/ 2147483647 w 442"/>
              <a:gd name="T7" fmla="*/ 2147483647 h 421"/>
              <a:gd name="T8" fmla="*/ 2147483647 w 442"/>
              <a:gd name="T9" fmla="*/ 2147483647 h 421"/>
              <a:gd name="T10" fmla="*/ 2147483647 w 442"/>
              <a:gd name="T11" fmla="*/ 2147483647 h 421"/>
              <a:gd name="T12" fmla="*/ 2147483647 w 442"/>
              <a:gd name="T13" fmla="*/ 2147483647 h 421"/>
              <a:gd name="T14" fmla="*/ 2147483647 w 442"/>
              <a:gd name="T15" fmla="*/ 2147483647 h 421"/>
              <a:gd name="T16" fmla="*/ 0 w 442"/>
              <a:gd name="T17" fmla="*/ 2147483647 h 421"/>
              <a:gd name="T18" fmla="*/ 2147483647 w 442"/>
              <a:gd name="T19" fmla="*/ 2147483647 h 421"/>
              <a:gd name="T20" fmla="*/ 2147483647 w 442"/>
              <a:gd name="T21" fmla="*/ 2147483647 h 42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42" h="421">
                <a:moveTo>
                  <a:pt x="52" y="76"/>
                </a:moveTo>
                <a:cubicBezTo>
                  <a:pt x="79" y="63"/>
                  <a:pt x="107" y="46"/>
                  <a:pt x="136" y="38"/>
                </a:cubicBezTo>
                <a:cubicBezTo>
                  <a:pt x="179" y="8"/>
                  <a:pt x="159" y="16"/>
                  <a:pt x="194" y="6"/>
                </a:cubicBezTo>
                <a:cubicBezTo>
                  <a:pt x="282" y="10"/>
                  <a:pt x="300" y="0"/>
                  <a:pt x="362" y="31"/>
                </a:cubicBezTo>
                <a:cubicBezTo>
                  <a:pt x="381" y="61"/>
                  <a:pt x="391" y="83"/>
                  <a:pt x="407" y="115"/>
                </a:cubicBezTo>
                <a:cubicBezTo>
                  <a:pt x="404" y="188"/>
                  <a:pt x="442" y="336"/>
                  <a:pt x="342" y="360"/>
                </a:cubicBezTo>
                <a:cubicBezTo>
                  <a:pt x="288" y="396"/>
                  <a:pt x="217" y="400"/>
                  <a:pt x="155" y="412"/>
                </a:cubicBezTo>
                <a:cubicBezTo>
                  <a:pt x="106" y="408"/>
                  <a:pt x="54" y="421"/>
                  <a:pt x="26" y="380"/>
                </a:cubicBezTo>
                <a:cubicBezTo>
                  <a:pt x="9" y="326"/>
                  <a:pt x="5" y="321"/>
                  <a:pt x="0" y="251"/>
                </a:cubicBezTo>
                <a:cubicBezTo>
                  <a:pt x="11" y="207"/>
                  <a:pt x="22" y="165"/>
                  <a:pt x="33" y="122"/>
                </a:cubicBezTo>
                <a:cubicBezTo>
                  <a:pt x="37" y="105"/>
                  <a:pt x="52" y="91"/>
                  <a:pt x="52" y="76"/>
                </a:cubicBezTo>
                <a:close/>
              </a:path>
            </a:pathLst>
          </a:custGeom>
          <a:solidFill>
            <a:schemeClr val="accent1">
              <a:alpha val="25098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38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Decrease Key</a:t>
            </a:r>
          </a:p>
        </p:txBody>
      </p:sp>
      <p:sp>
        <p:nvSpPr>
          <p:cNvPr id="175191" name="Rectangle 8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Case 2b.  </a:t>
            </a:r>
            <a:r>
              <a:rPr kumimoji="0" lang="en-US" smtClean="0">
                <a:solidFill>
                  <a:schemeClr val="hlink"/>
                </a:solidFill>
              </a:rPr>
              <a:t>[heap order violated]</a:t>
            </a:r>
            <a:endParaRPr kumimoji="0" lang="en-US" smtClean="0"/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Decrease key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.</a:t>
            </a:r>
          </a:p>
          <a:p>
            <a:pPr lvl="1">
              <a:defRPr/>
            </a:pPr>
            <a:r>
              <a:rPr kumimoji="0" lang="en-US" smtClean="0"/>
              <a:t>Cut tree rooted at </a:t>
            </a:r>
            <a:r>
              <a:rPr kumimoji="0" lang="en-US" smtClean="0">
                <a:latin typeface="Lucida Sans Italic" pitchFamily="1" charset="0"/>
              </a:rPr>
              <a:t>x, </a:t>
            </a:r>
            <a:r>
              <a:rPr kumimoji="0" lang="en-US" smtClean="0"/>
              <a:t>meld into root list, and unmark.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If parent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</a:t>
            </a:r>
            <a:r>
              <a:rPr kumimoji="0" lang="en-US" smtClean="0">
                <a:solidFill>
                  <a:schemeClr val="tx2"/>
                </a:solidFill>
              </a:rPr>
              <a:t>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 is unmarked (hasn't yet lost a child), mark it;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>
                <a:solidFill>
                  <a:schemeClr val="tx2"/>
                </a:solidFill>
              </a:rPr>
              <a:t>Otherwise, cut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p,</a:t>
            </a:r>
            <a:r>
              <a:rPr kumimoji="0" lang="en-US" smtClean="0">
                <a:solidFill>
                  <a:schemeClr val="tx2"/>
                </a:solidFill>
              </a:rPr>
              <a:t> meld into root list, and unmark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>
                <a:solidFill>
                  <a:schemeClr val="tx2"/>
                </a:solidFill>
              </a:rPr>
              <a:t>(and do so recursively for all ancestors that lose a second child).</a:t>
            </a:r>
          </a:p>
          <a:p>
            <a:pPr lvl="1">
              <a:defRPr/>
            </a:pPr>
            <a:endParaRPr kumimoji="0" lang="en-US" smtClean="0">
              <a:solidFill>
                <a:schemeClr val="tx2"/>
              </a:solidFill>
            </a:endParaRPr>
          </a:p>
          <a:p>
            <a:pPr marL="0" indent="0">
              <a:defRPr/>
            </a:pPr>
            <a:endParaRPr lang="en-US" smtClean="0"/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98F96DAF-2E17-475C-BCAA-FB00757CE6D6}" type="slidenum">
              <a:rPr lang="en-US" sz="800" smtClean="0"/>
              <a:pPr>
                <a:defRPr/>
              </a:pPr>
              <a:t>41</a:t>
            </a:fld>
            <a:endParaRPr lang="en-US" sz="1400" smtClean="0"/>
          </a:p>
        </p:txBody>
      </p:sp>
      <p:sp>
        <p:nvSpPr>
          <p:cNvPr id="175150" name="Oval 46"/>
          <p:cNvSpPr>
            <a:spLocks noChangeArrowheads="1"/>
          </p:cNvSpPr>
          <p:nvPr/>
        </p:nvSpPr>
        <p:spPr bwMode="auto">
          <a:xfrm>
            <a:off x="3730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175151" name="Oval 47"/>
          <p:cNvSpPr>
            <a:spLocks noChangeArrowheads="1"/>
          </p:cNvSpPr>
          <p:nvPr/>
        </p:nvSpPr>
        <p:spPr bwMode="auto">
          <a:xfrm>
            <a:off x="4492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175152" name="Oval 48"/>
          <p:cNvSpPr>
            <a:spLocks noChangeArrowheads="1"/>
          </p:cNvSpPr>
          <p:nvPr/>
        </p:nvSpPr>
        <p:spPr bwMode="auto">
          <a:xfrm>
            <a:off x="4492625" y="54832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175153" name="AutoShape 49"/>
          <p:cNvCxnSpPr>
            <a:cxnSpLocks noChangeShapeType="1"/>
            <a:stCxn id="175151" idx="4"/>
            <a:endCxn id="175152" idx="0"/>
          </p:cNvCxnSpPr>
          <p:nvPr/>
        </p:nvCxnSpPr>
        <p:spPr bwMode="auto">
          <a:xfrm>
            <a:off x="4684713" y="50292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75154" name="Oval 50"/>
          <p:cNvSpPr>
            <a:spLocks noChangeArrowheads="1"/>
          </p:cNvSpPr>
          <p:nvPr/>
        </p:nvSpPr>
        <p:spPr bwMode="auto">
          <a:xfrm>
            <a:off x="5254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175155" name="Oval 51"/>
          <p:cNvSpPr>
            <a:spLocks noChangeArrowheads="1"/>
          </p:cNvSpPr>
          <p:nvPr/>
        </p:nvSpPr>
        <p:spPr bwMode="auto">
          <a:xfrm>
            <a:off x="44926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175156" name="AutoShape 52"/>
          <p:cNvCxnSpPr>
            <a:cxnSpLocks noChangeShapeType="1"/>
            <a:stCxn id="175155" idx="4"/>
            <a:endCxn id="175151" idx="0"/>
          </p:cNvCxnSpPr>
          <p:nvPr/>
        </p:nvCxnSpPr>
        <p:spPr bwMode="auto">
          <a:xfrm>
            <a:off x="4684713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75157" name="AutoShape 53"/>
          <p:cNvCxnSpPr>
            <a:cxnSpLocks noChangeShapeType="1"/>
            <a:stCxn id="175155" idx="5"/>
            <a:endCxn id="175154" idx="1"/>
          </p:cNvCxnSpPr>
          <p:nvPr/>
        </p:nvCxnSpPr>
        <p:spPr bwMode="auto">
          <a:xfrm>
            <a:off x="4821238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75158" name="AutoShape 54"/>
          <p:cNvCxnSpPr>
            <a:cxnSpLocks noChangeShapeType="1"/>
            <a:stCxn id="175155" idx="3"/>
            <a:endCxn id="175150" idx="7"/>
          </p:cNvCxnSpPr>
          <p:nvPr/>
        </p:nvCxnSpPr>
        <p:spPr bwMode="auto">
          <a:xfrm flipH="1">
            <a:off x="4059238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75159" name="Oval 55"/>
          <p:cNvSpPr>
            <a:spLocks noChangeArrowheads="1"/>
          </p:cNvSpPr>
          <p:nvPr/>
        </p:nvSpPr>
        <p:spPr bwMode="auto">
          <a:xfrm>
            <a:off x="2963863" y="548005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175160" name="AutoShape 56"/>
          <p:cNvCxnSpPr>
            <a:cxnSpLocks noChangeShapeType="1"/>
            <a:stCxn id="175150" idx="3"/>
            <a:endCxn id="175159" idx="7"/>
          </p:cNvCxnSpPr>
          <p:nvPr/>
        </p:nvCxnSpPr>
        <p:spPr bwMode="auto">
          <a:xfrm flipH="1">
            <a:off x="3292475" y="4973638"/>
            <a:ext cx="493713" cy="561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75161" name="Oval 57"/>
          <p:cNvSpPr>
            <a:spLocks noChangeArrowheads="1"/>
          </p:cNvSpPr>
          <p:nvPr/>
        </p:nvSpPr>
        <p:spPr bwMode="auto">
          <a:xfrm>
            <a:off x="6040438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175162" name="Oval 58"/>
          <p:cNvSpPr>
            <a:spLocks noChangeArrowheads="1"/>
          </p:cNvSpPr>
          <p:nvPr/>
        </p:nvSpPr>
        <p:spPr bwMode="auto">
          <a:xfrm>
            <a:off x="6040438" y="54832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cxnSp>
        <p:nvCxnSpPr>
          <p:cNvPr id="175163" name="AutoShape 59"/>
          <p:cNvCxnSpPr>
            <a:cxnSpLocks noChangeShapeType="1"/>
            <a:stCxn id="175161" idx="4"/>
            <a:endCxn id="175162" idx="0"/>
          </p:cNvCxnSpPr>
          <p:nvPr/>
        </p:nvCxnSpPr>
        <p:spPr bwMode="auto">
          <a:xfrm>
            <a:off x="6232525" y="50292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75164" name="Oval 60"/>
          <p:cNvSpPr>
            <a:spLocks noChangeArrowheads="1"/>
          </p:cNvSpPr>
          <p:nvPr/>
        </p:nvSpPr>
        <p:spPr bwMode="auto">
          <a:xfrm>
            <a:off x="6802438" y="46450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sp>
        <p:nvSpPr>
          <p:cNvPr id="175165" name="Oval 61"/>
          <p:cNvSpPr>
            <a:spLocks noChangeArrowheads="1"/>
          </p:cNvSpPr>
          <p:nvPr/>
        </p:nvSpPr>
        <p:spPr bwMode="auto">
          <a:xfrm>
            <a:off x="6802438" y="38068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cxnSp>
        <p:nvCxnSpPr>
          <p:cNvPr id="175166" name="AutoShape 62"/>
          <p:cNvCxnSpPr>
            <a:cxnSpLocks noChangeShapeType="1"/>
            <a:stCxn id="175165" idx="4"/>
            <a:endCxn id="175164" idx="0"/>
          </p:cNvCxnSpPr>
          <p:nvPr/>
        </p:nvCxnSpPr>
        <p:spPr bwMode="auto">
          <a:xfrm>
            <a:off x="6994525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75167" name="AutoShape 63"/>
          <p:cNvCxnSpPr>
            <a:cxnSpLocks noChangeShapeType="1"/>
            <a:stCxn id="175165" idx="6"/>
            <a:endCxn id="175171" idx="2"/>
          </p:cNvCxnSpPr>
          <p:nvPr/>
        </p:nvCxnSpPr>
        <p:spPr bwMode="auto">
          <a:xfrm>
            <a:off x="7186613" y="3998913"/>
            <a:ext cx="735012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75168" name="AutoShape 64"/>
          <p:cNvCxnSpPr>
            <a:cxnSpLocks noChangeShapeType="1"/>
            <a:stCxn id="175165" idx="3"/>
            <a:endCxn id="175161" idx="7"/>
          </p:cNvCxnSpPr>
          <p:nvPr/>
        </p:nvCxnSpPr>
        <p:spPr bwMode="auto">
          <a:xfrm flipH="1">
            <a:off x="6369050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75169" name="AutoShape 65"/>
          <p:cNvCxnSpPr>
            <a:cxnSpLocks noChangeShapeType="1"/>
            <a:stCxn id="175165" idx="2"/>
            <a:endCxn id="175155" idx="6"/>
          </p:cNvCxnSpPr>
          <p:nvPr/>
        </p:nvCxnSpPr>
        <p:spPr bwMode="auto">
          <a:xfrm flipH="1">
            <a:off x="4876800" y="3998913"/>
            <a:ext cx="1925638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75170" name="Oval 66"/>
          <p:cNvSpPr>
            <a:spLocks noChangeArrowheads="1"/>
          </p:cNvSpPr>
          <p:nvPr/>
        </p:nvSpPr>
        <p:spPr bwMode="auto">
          <a:xfrm>
            <a:off x="7921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175171" name="Oval 67"/>
          <p:cNvSpPr>
            <a:spLocks noChangeArrowheads="1"/>
          </p:cNvSpPr>
          <p:nvPr/>
        </p:nvSpPr>
        <p:spPr bwMode="auto">
          <a:xfrm>
            <a:off x="79216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38</a:t>
            </a:r>
          </a:p>
        </p:txBody>
      </p:sp>
      <p:cxnSp>
        <p:nvCxnSpPr>
          <p:cNvPr id="175172" name="AutoShape 68"/>
          <p:cNvCxnSpPr>
            <a:cxnSpLocks noChangeShapeType="1"/>
            <a:stCxn id="175171" idx="4"/>
            <a:endCxn id="175170" idx="0"/>
          </p:cNvCxnSpPr>
          <p:nvPr/>
        </p:nvCxnSpPr>
        <p:spPr bwMode="auto">
          <a:xfrm>
            <a:off x="8113713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75173" name="Oval 69"/>
          <p:cNvSpPr>
            <a:spLocks noChangeArrowheads="1"/>
          </p:cNvSpPr>
          <p:nvPr/>
        </p:nvSpPr>
        <p:spPr bwMode="auto">
          <a:xfrm>
            <a:off x="3730625" y="46450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175174" name="AutoShape 70"/>
          <p:cNvCxnSpPr>
            <a:cxnSpLocks noChangeShapeType="1"/>
            <a:stCxn id="175175" idx="6"/>
            <a:endCxn id="175155" idx="2"/>
          </p:cNvCxnSpPr>
          <p:nvPr/>
        </p:nvCxnSpPr>
        <p:spPr bwMode="auto">
          <a:xfrm>
            <a:off x="2136775" y="3998913"/>
            <a:ext cx="23558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75175" name="Oval 71"/>
          <p:cNvSpPr>
            <a:spLocks noChangeArrowheads="1"/>
          </p:cNvSpPr>
          <p:nvPr/>
        </p:nvSpPr>
        <p:spPr bwMode="auto">
          <a:xfrm>
            <a:off x="1752600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175176" name="Oval 72"/>
          <p:cNvSpPr>
            <a:spLocks noChangeArrowheads="1"/>
          </p:cNvSpPr>
          <p:nvPr/>
        </p:nvSpPr>
        <p:spPr bwMode="auto">
          <a:xfrm>
            <a:off x="2963863" y="631825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88</a:t>
            </a:r>
          </a:p>
        </p:txBody>
      </p:sp>
      <p:cxnSp>
        <p:nvCxnSpPr>
          <p:cNvPr id="175177" name="AutoShape 73"/>
          <p:cNvCxnSpPr>
            <a:cxnSpLocks noChangeShapeType="1"/>
            <a:endCxn id="175176" idx="0"/>
          </p:cNvCxnSpPr>
          <p:nvPr/>
        </p:nvCxnSpPr>
        <p:spPr bwMode="auto">
          <a:xfrm>
            <a:off x="3155950" y="5880100"/>
            <a:ext cx="0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75178" name="Oval 74"/>
          <p:cNvSpPr>
            <a:spLocks noChangeArrowheads="1"/>
          </p:cNvSpPr>
          <p:nvPr/>
        </p:nvSpPr>
        <p:spPr bwMode="auto">
          <a:xfrm>
            <a:off x="838200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15</a:t>
            </a:r>
          </a:p>
        </p:txBody>
      </p:sp>
      <p:sp>
        <p:nvSpPr>
          <p:cNvPr id="175179" name="Oval 75"/>
          <p:cNvSpPr>
            <a:spLocks noChangeArrowheads="1"/>
          </p:cNvSpPr>
          <p:nvPr/>
        </p:nvSpPr>
        <p:spPr bwMode="auto">
          <a:xfrm>
            <a:off x="838200" y="464185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72</a:t>
            </a:r>
          </a:p>
        </p:txBody>
      </p:sp>
      <p:cxnSp>
        <p:nvCxnSpPr>
          <p:cNvPr id="175180" name="AutoShape 76"/>
          <p:cNvCxnSpPr>
            <a:cxnSpLocks noChangeShapeType="1"/>
            <a:stCxn id="175178" idx="4"/>
            <a:endCxn id="175179" idx="0"/>
          </p:cNvCxnSpPr>
          <p:nvPr/>
        </p:nvCxnSpPr>
        <p:spPr bwMode="auto">
          <a:xfrm>
            <a:off x="1030288" y="4191000"/>
            <a:ext cx="0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75181" name="AutoShape 77"/>
          <p:cNvCxnSpPr>
            <a:cxnSpLocks noChangeShapeType="1"/>
            <a:stCxn id="175175" idx="2"/>
            <a:endCxn id="175178" idx="6"/>
          </p:cNvCxnSpPr>
          <p:nvPr/>
        </p:nvCxnSpPr>
        <p:spPr bwMode="auto">
          <a:xfrm flipH="1">
            <a:off x="1222375" y="3998913"/>
            <a:ext cx="53022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4069" name="Rectangle 80"/>
          <p:cNvSpPr>
            <a:spLocks noChangeArrowheads="1"/>
          </p:cNvSpPr>
          <p:nvPr/>
        </p:nvSpPr>
        <p:spPr bwMode="auto">
          <a:xfrm>
            <a:off x="5648325" y="6273800"/>
            <a:ext cx="28209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1"/>
                </a:solidFill>
                <a:latin typeface="Lucida Sans Italic" pitchFamily="1" charset="0"/>
              </a:rPr>
              <a:t>decrease-key of x from 35 to 5</a:t>
            </a:r>
          </a:p>
        </p:txBody>
      </p:sp>
      <p:sp>
        <p:nvSpPr>
          <p:cNvPr id="45094" name="Rectangle 81"/>
          <p:cNvSpPr>
            <a:spLocks noChangeArrowheads="1"/>
          </p:cNvSpPr>
          <p:nvPr/>
        </p:nvSpPr>
        <p:spPr bwMode="auto">
          <a:xfrm>
            <a:off x="1798638" y="3436938"/>
            <a:ext cx="266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x</a:t>
            </a:r>
          </a:p>
        </p:txBody>
      </p:sp>
      <p:sp>
        <p:nvSpPr>
          <p:cNvPr id="45095" name="Rectangle 82"/>
          <p:cNvSpPr>
            <a:spLocks noChangeArrowheads="1"/>
          </p:cNvSpPr>
          <p:nvPr/>
        </p:nvSpPr>
        <p:spPr bwMode="auto">
          <a:xfrm>
            <a:off x="2482850" y="5508625"/>
            <a:ext cx="27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p</a:t>
            </a:r>
          </a:p>
        </p:txBody>
      </p:sp>
      <p:sp>
        <p:nvSpPr>
          <p:cNvPr id="45096" name="Rectangle 85"/>
          <p:cNvSpPr>
            <a:spLocks noChangeArrowheads="1"/>
          </p:cNvSpPr>
          <p:nvPr/>
        </p:nvSpPr>
        <p:spPr bwMode="auto">
          <a:xfrm>
            <a:off x="1160463" y="3276600"/>
            <a:ext cx="4651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45097" name="Line 86"/>
          <p:cNvSpPr>
            <a:spLocks noChangeShapeType="1"/>
          </p:cNvSpPr>
          <p:nvPr/>
        </p:nvSpPr>
        <p:spPr bwMode="auto">
          <a:xfrm>
            <a:off x="1462088" y="3552825"/>
            <a:ext cx="296862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86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Decrease Key</a:t>
            </a:r>
          </a:p>
        </p:txBody>
      </p:sp>
      <p:sp>
        <p:nvSpPr>
          <p:cNvPr id="96258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914400"/>
            <a:ext cx="8093075" cy="5410200"/>
          </a:xfrm>
        </p:spPr>
        <p:txBody>
          <a:bodyPr/>
          <a:lstStyle/>
          <a:p>
            <a:pPr marL="0" indent="0">
              <a:defRPr/>
            </a:pPr>
            <a:r>
              <a:rPr kumimoji="0" lang="en-US" smtClean="0"/>
              <a:t>Case 2b.  </a:t>
            </a:r>
            <a:r>
              <a:rPr kumimoji="0" lang="en-US" smtClean="0">
                <a:solidFill>
                  <a:schemeClr val="hlink"/>
                </a:solidFill>
              </a:rPr>
              <a:t>[heap order violated]</a:t>
            </a:r>
            <a:endParaRPr kumimoji="0" lang="en-US" smtClean="0"/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Decrease key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Cut tree rooted at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x, </a:t>
            </a:r>
            <a:r>
              <a:rPr kumimoji="0" lang="en-US" smtClean="0">
                <a:solidFill>
                  <a:schemeClr val="tx2"/>
                </a:solidFill>
              </a:rPr>
              <a:t>meld into root list, and unmark.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If parent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</a:t>
            </a:r>
            <a:r>
              <a:rPr kumimoji="0" lang="en-US" smtClean="0">
                <a:solidFill>
                  <a:schemeClr val="tx2"/>
                </a:solidFill>
              </a:rPr>
              <a:t>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 is unmarked (hasn't yet lost a child), mark it;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/>
              <a:t>Otherwise, cut </a:t>
            </a:r>
            <a:r>
              <a:rPr kumimoji="0" lang="en-US" smtClean="0">
                <a:latin typeface="Lucida Sans Italic" pitchFamily="1" charset="0"/>
              </a:rPr>
              <a:t>p,</a:t>
            </a:r>
            <a:r>
              <a:rPr kumimoji="0" lang="en-US" smtClean="0"/>
              <a:t> meld into root list, and unmark</a:t>
            </a:r>
            <a:br>
              <a:rPr kumimoji="0" lang="en-US" smtClean="0"/>
            </a:br>
            <a:r>
              <a:rPr kumimoji="0" lang="en-US" smtClean="0">
                <a:solidFill>
                  <a:schemeClr val="tx2"/>
                </a:solidFill>
              </a:rPr>
              <a:t>(and do so recursively for all ancestors that lose a second child).</a:t>
            </a:r>
          </a:p>
        </p:txBody>
      </p:sp>
      <p:sp>
        <p:nvSpPr>
          <p:cNvPr id="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0AAFC19D-7522-4B4E-A578-96347BCCDAE3}" type="slidenum">
              <a:rPr lang="en-US" sz="800" smtClean="0"/>
              <a:pPr>
                <a:defRPr/>
              </a:pPr>
              <a:t>42</a:t>
            </a:fld>
            <a:endParaRPr lang="en-US" sz="1400" smtClean="0"/>
          </a:p>
        </p:txBody>
      </p:sp>
      <p:sp>
        <p:nvSpPr>
          <p:cNvPr id="96259" name="Oval 3"/>
          <p:cNvSpPr>
            <a:spLocks noChangeArrowheads="1"/>
          </p:cNvSpPr>
          <p:nvPr/>
        </p:nvSpPr>
        <p:spPr bwMode="auto">
          <a:xfrm>
            <a:off x="3730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96260" name="Oval 4"/>
          <p:cNvSpPr>
            <a:spLocks noChangeArrowheads="1"/>
          </p:cNvSpPr>
          <p:nvPr/>
        </p:nvSpPr>
        <p:spPr bwMode="auto">
          <a:xfrm>
            <a:off x="4492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96261" name="Oval 5"/>
          <p:cNvSpPr>
            <a:spLocks noChangeArrowheads="1"/>
          </p:cNvSpPr>
          <p:nvPr/>
        </p:nvSpPr>
        <p:spPr bwMode="auto">
          <a:xfrm>
            <a:off x="4492625" y="54832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96262" name="AutoShape 6"/>
          <p:cNvCxnSpPr>
            <a:cxnSpLocks noChangeShapeType="1"/>
            <a:stCxn id="96260" idx="4"/>
            <a:endCxn id="96261" idx="0"/>
          </p:cNvCxnSpPr>
          <p:nvPr/>
        </p:nvCxnSpPr>
        <p:spPr bwMode="auto">
          <a:xfrm>
            <a:off x="4684713" y="50292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6263" name="Oval 7"/>
          <p:cNvSpPr>
            <a:spLocks noChangeArrowheads="1"/>
          </p:cNvSpPr>
          <p:nvPr/>
        </p:nvSpPr>
        <p:spPr bwMode="auto">
          <a:xfrm>
            <a:off x="5254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96264" name="Oval 8"/>
          <p:cNvSpPr>
            <a:spLocks noChangeArrowheads="1"/>
          </p:cNvSpPr>
          <p:nvPr/>
        </p:nvSpPr>
        <p:spPr bwMode="auto">
          <a:xfrm>
            <a:off x="44926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96265" name="AutoShape 9"/>
          <p:cNvCxnSpPr>
            <a:cxnSpLocks noChangeShapeType="1"/>
            <a:stCxn id="96264" idx="4"/>
            <a:endCxn id="96260" idx="0"/>
          </p:cNvCxnSpPr>
          <p:nvPr/>
        </p:nvCxnSpPr>
        <p:spPr bwMode="auto">
          <a:xfrm>
            <a:off x="4684713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6266" name="AutoShape 10"/>
          <p:cNvCxnSpPr>
            <a:cxnSpLocks noChangeShapeType="1"/>
            <a:stCxn id="96264" idx="5"/>
            <a:endCxn id="96263" idx="1"/>
          </p:cNvCxnSpPr>
          <p:nvPr/>
        </p:nvCxnSpPr>
        <p:spPr bwMode="auto">
          <a:xfrm>
            <a:off x="4821238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6267" name="AutoShape 11"/>
          <p:cNvCxnSpPr>
            <a:cxnSpLocks noChangeShapeType="1"/>
            <a:stCxn id="96264" idx="3"/>
            <a:endCxn id="96259" idx="7"/>
          </p:cNvCxnSpPr>
          <p:nvPr/>
        </p:nvCxnSpPr>
        <p:spPr bwMode="auto">
          <a:xfrm flipH="1">
            <a:off x="4059238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6268" name="Oval 12"/>
          <p:cNvSpPr>
            <a:spLocks noChangeArrowheads="1"/>
          </p:cNvSpPr>
          <p:nvPr/>
        </p:nvSpPr>
        <p:spPr bwMode="auto">
          <a:xfrm>
            <a:off x="2963863" y="5480050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96269" name="AutoShape 13"/>
          <p:cNvCxnSpPr>
            <a:cxnSpLocks noChangeShapeType="1"/>
            <a:stCxn id="96259" idx="3"/>
            <a:endCxn id="96268" idx="7"/>
          </p:cNvCxnSpPr>
          <p:nvPr/>
        </p:nvCxnSpPr>
        <p:spPr bwMode="auto">
          <a:xfrm flipH="1">
            <a:off x="3292475" y="4973638"/>
            <a:ext cx="493713" cy="561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6270" name="Oval 14"/>
          <p:cNvSpPr>
            <a:spLocks noChangeArrowheads="1"/>
          </p:cNvSpPr>
          <p:nvPr/>
        </p:nvSpPr>
        <p:spPr bwMode="auto">
          <a:xfrm>
            <a:off x="6040438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96271" name="Oval 15"/>
          <p:cNvSpPr>
            <a:spLocks noChangeArrowheads="1"/>
          </p:cNvSpPr>
          <p:nvPr/>
        </p:nvSpPr>
        <p:spPr bwMode="auto">
          <a:xfrm>
            <a:off x="6040438" y="54832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cxnSp>
        <p:nvCxnSpPr>
          <p:cNvPr id="96272" name="AutoShape 16"/>
          <p:cNvCxnSpPr>
            <a:cxnSpLocks noChangeShapeType="1"/>
            <a:stCxn id="96270" idx="4"/>
            <a:endCxn id="96271" idx="0"/>
          </p:cNvCxnSpPr>
          <p:nvPr/>
        </p:nvCxnSpPr>
        <p:spPr bwMode="auto">
          <a:xfrm>
            <a:off x="6232525" y="50292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6273" name="Oval 17"/>
          <p:cNvSpPr>
            <a:spLocks noChangeArrowheads="1"/>
          </p:cNvSpPr>
          <p:nvPr/>
        </p:nvSpPr>
        <p:spPr bwMode="auto">
          <a:xfrm>
            <a:off x="6802438" y="46450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sp>
        <p:nvSpPr>
          <p:cNvPr id="96274" name="Oval 18"/>
          <p:cNvSpPr>
            <a:spLocks noChangeArrowheads="1"/>
          </p:cNvSpPr>
          <p:nvPr/>
        </p:nvSpPr>
        <p:spPr bwMode="auto">
          <a:xfrm>
            <a:off x="6802438" y="38068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cxnSp>
        <p:nvCxnSpPr>
          <p:cNvPr id="96275" name="AutoShape 19"/>
          <p:cNvCxnSpPr>
            <a:cxnSpLocks noChangeShapeType="1"/>
            <a:stCxn id="96274" idx="4"/>
            <a:endCxn id="96273" idx="0"/>
          </p:cNvCxnSpPr>
          <p:nvPr/>
        </p:nvCxnSpPr>
        <p:spPr bwMode="auto">
          <a:xfrm>
            <a:off x="6994525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6276" name="AutoShape 20"/>
          <p:cNvCxnSpPr>
            <a:cxnSpLocks noChangeShapeType="1"/>
            <a:stCxn id="96274" idx="6"/>
            <a:endCxn id="96280" idx="2"/>
          </p:cNvCxnSpPr>
          <p:nvPr/>
        </p:nvCxnSpPr>
        <p:spPr bwMode="auto">
          <a:xfrm>
            <a:off x="7186613" y="3998913"/>
            <a:ext cx="735012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6277" name="AutoShape 21"/>
          <p:cNvCxnSpPr>
            <a:cxnSpLocks noChangeShapeType="1"/>
            <a:stCxn id="96274" idx="3"/>
            <a:endCxn id="96270" idx="7"/>
          </p:cNvCxnSpPr>
          <p:nvPr/>
        </p:nvCxnSpPr>
        <p:spPr bwMode="auto">
          <a:xfrm flipH="1">
            <a:off x="6369050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6278" name="AutoShape 22"/>
          <p:cNvCxnSpPr>
            <a:cxnSpLocks noChangeShapeType="1"/>
            <a:stCxn id="96274" idx="2"/>
            <a:endCxn id="96264" idx="6"/>
          </p:cNvCxnSpPr>
          <p:nvPr/>
        </p:nvCxnSpPr>
        <p:spPr bwMode="auto">
          <a:xfrm flipH="1">
            <a:off x="4876800" y="3998913"/>
            <a:ext cx="1925638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6279" name="Oval 23"/>
          <p:cNvSpPr>
            <a:spLocks noChangeArrowheads="1"/>
          </p:cNvSpPr>
          <p:nvPr/>
        </p:nvSpPr>
        <p:spPr bwMode="auto">
          <a:xfrm>
            <a:off x="7921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96280" name="Oval 24"/>
          <p:cNvSpPr>
            <a:spLocks noChangeArrowheads="1"/>
          </p:cNvSpPr>
          <p:nvPr/>
        </p:nvSpPr>
        <p:spPr bwMode="auto">
          <a:xfrm>
            <a:off x="79216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38</a:t>
            </a:r>
          </a:p>
        </p:txBody>
      </p:sp>
      <p:cxnSp>
        <p:nvCxnSpPr>
          <p:cNvPr id="96281" name="AutoShape 25"/>
          <p:cNvCxnSpPr>
            <a:cxnSpLocks noChangeShapeType="1"/>
            <a:stCxn id="96280" idx="4"/>
            <a:endCxn id="96279" idx="0"/>
          </p:cNvCxnSpPr>
          <p:nvPr/>
        </p:nvCxnSpPr>
        <p:spPr bwMode="auto">
          <a:xfrm>
            <a:off x="8113713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6283" name="Oval 27"/>
          <p:cNvSpPr>
            <a:spLocks noChangeArrowheads="1"/>
          </p:cNvSpPr>
          <p:nvPr/>
        </p:nvSpPr>
        <p:spPr bwMode="auto">
          <a:xfrm>
            <a:off x="3730625" y="46450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96284" name="AutoShape 28"/>
          <p:cNvCxnSpPr>
            <a:cxnSpLocks noChangeShapeType="1"/>
            <a:stCxn id="96285" idx="6"/>
            <a:endCxn id="96264" idx="2"/>
          </p:cNvCxnSpPr>
          <p:nvPr/>
        </p:nvCxnSpPr>
        <p:spPr bwMode="auto">
          <a:xfrm>
            <a:off x="2136775" y="3998913"/>
            <a:ext cx="23558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6285" name="Oval 29"/>
          <p:cNvSpPr>
            <a:spLocks noChangeArrowheads="1"/>
          </p:cNvSpPr>
          <p:nvPr/>
        </p:nvSpPr>
        <p:spPr bwMode="auto">
          <a:xfrm>
            <a:off x="1752600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sp>
        <p:nvSpPr>
          <p:cNvPr id="96287" name="Oval 31"/>
          <p:cNvSpPr>
            <a:spLocks noChangeArrowheads="1"/>
          </p:cNvSpPr>
          <p:nvPr/>
        </p:nvSpPr>
        <p:spPr bwMode="auto">
          <a:xfrm>
            <a:off x="2963863" y="631825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88</a:t>
            </a:r>
          </a:p>
        </p:txBody>
      </p:sp>
      <p:cxnSp>
        <p:nvCxnSpPr>
          <p:cNvPr id="96288" name="AutoShape 32"/>
          <p:cNvCxnSpPr>
            <a:cxnSpLocks noChangeShapeType="1"/>
            <a:endCxn id="96287" idx="0"/>
          </p:cNvCxnSpPr>
          <p:nvPr/>
        </p:nvCxnSpPr>
        <p:spPr bwMode="auto">
          <a:xfrm>
            <a:off x="3155950" y="5880100"/>
            <a:ext cx="0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6289" name="Oval 33"/>
          <p:cNvSpPr>
            <a:spLocks noChangeArrowheads="1"/>
          </p:cNvSpPr>
          <p:nvPr/>
        </p:nvSpPr>
        <p:spPr bwMode="auto">
          <a:xfrm>
            <a:off x="838200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15</a:t>
            </a:r>
          </a:p>
        </p:txBody>
      </p:sp>
      <p:sp>
        <p:nvSpPr>
          <p:cNvPr id="96290" name="Oval 34"/>
          <p:cNvSpPr>
            <a:spLocks noChangeArrowheads="1"/>
          </p:cNvSpPr>
          <p:nvPr/>
        </p:nvSpPr>
        <p:spPr bwMode="auto">
          <a:xfrm>
            <a:off x="838200" y="464185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72</a:t>
            </a:r>
          </a:p>
        </p:txBody>
      </p:sp>
      <p:cxnSp>
        <p:nvCxnSpPr>
          <p:cNvPr id="96291" name="AutoShape 35"/>
          <p:cNvCxnSpPr>
            <a:cxnSpLocks noChangeShapeType="1"/>
            <a:stCxn id="96289" idx="4"/>
            <a:endCxn id="96290" idx="0"/>
          </p:cNvCxnSpPr>
          <p:nvPr/>
        </p:nvCxnSpPr>
        <p:spPr bwMode="auto">
          <a:xfrm>
            <a:off x="1030288" y="4191000"/>
            <a:ext cx="0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6292" name="AutoShape 36"/>
          <p:cNvCxnSpPr>
            <a:cxnSpLocks noChangeShapeType="1"/>
            <a:stCxn id="96285" idx="2"/>
            <a:endCxn id="96289" idx="6"/>
          </p:cNvCxnSpPr>
          <p:nvPr/>
        </p:nvCxnSpPr>
        <p:spPr bwMode="auto">
          <a:xfrm flipH="1">
            <a:off x="1222375" y="3998913"/>
            <a:ext cx="53022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5093" name="Rectangle 42"/>
          <p:cNvSpPr>
            <a:spLocks noChangeArrowheads="1"/>
          </p:cNvSpPr>
          <p:nvPr/>
        </p:nvSpPr>
        <p:spPr bwMode="auto">
          <a:xfrm>
            <a:off x="5648325" y="6273800"/>
            <a:ext cx="28209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1"/>
                </a:solidFill>
                <a:latin typeface="Lucida Sans Italic" pitchFamily="1" charset="0"/>
              </a:rPr>
              <a:t>decrease-key of x from 35 to 5</a:t>
            </a:r>
          </a:p>
        </p:txBody>
      </p:sp>
      <p:sp>
        <p:nvSpPr>
          <p:cNvPr id="46118" name="Rectangle 43"/>
          <p:cNvSpPr>
            <a:spLocks noChangeArrowheads="1"/>
          </p:cNvSpPr>
          <p:nvPr/>
        </p:nvSpPr>
        <p:spPr bwMode="auto">
          <a:xfrm>
            <a:off x="1798638" y="3436938"/>
            <a:ext cx="266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x</a:t>
            </a:r>
          </a:p>
        </p:txBody>
      </p:sp>
      <p:sp>
        <p:nvSpPr>
          <p:cNvPr id="46119" name="Rectangle 44"/>
          <p:cNvSpPr>
            <a:spLocks noChangeArrowheads="1"/>
          </p:cNvSpPr>
          <p:nvPr/>
        </p:nvSpPr>
        <p:spPr bwMode="auto">
          <a:xfrm>
            <a:off x="2482850" y="5508625"/>
            <a:ext cx="27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p</a:t>
            </a:r>
          </a:p>
        </p:txBody>
      </p:sp>
      <p:sp>
        <p:nvSpPr>
          <p:cNvPr id="46120" name="Rectangle 52"/>
          <p:cNvSpPr>
            <a:spLocks noChangeArrowheads="1"/>
          </p:cNvSpPr>
          <p:nvPr/>
        </p:nvSpPr>
        <p:spPr bwMode="auto">
          <a:xfrm>
            <a:off x="1701800" y="4814888"/>
            <a:ext cx="1393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" charset="0"/>
                <a:ea typeface="MS PGothic" charset="0"/>
                <a:cs typeface="MS PGothic" charset="0"/>
              </a:rPr>
              <a:t>second child cut</a:t>
            </a:r>
          </a:p>
        </p:txBody>
      </p:sp>
      <p:sp>
        <p:nvSpPr>
          <p:cNvPr id="46121" name="Line 53"/>
          <p:cNvSpPr>
            <a:spLocks noChangeShapeType="1"/>
          </p:cNvSpPr>
          <p:nvPr/>
        </p:nvSpPr>
        <p:spPr bwMode="auto">
          <a:xfrm>
            <a:off x="2546350" y="5113338"/>
            <a:ext cx="390525" cy="358775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46122" name="Rectangle 56"/>
          <p:cNvSpPr>
            <a:spLocks noChangeArrowheads="1"/>
          </p:cNvSpPr>
          <p:nvPr/>
        </p:nvSpPr>
        <p:spPr bwMode="auto">
          <a:xfrm>
            <a:off x="1160463" y="3276600"/>
            <a:ext cx="4651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46123" name="Line 57"/>
          <p:cNvSpPr>
            <a:spLocks noChangeShapeType="1"/>
          </p:cNvSpPr>
          <p:nvPr/>
        </p:nvSpPr>
        <p:spPr bwMode="auto">
          <a:xfrm>
            <a:off x="1462088" y="3552825"/>
            <a:ext cx="296862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35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Decrease Key</a:t>
            </a:r>
          </a:p>
        </p:txBody>
      </p:sp>
      <p:sp>
        <p:nvSpPr>
          <p:cNvPr id="98306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914400"/>
            <a:ext cx="8083550" cy="5410200"/>
          </a:xfrm>
        </p:spPr>
        <p:txBody>
          <a:bodyPr/>
          <a:lstStyle/>
          <a:p>
            <a:pPr marL="0" indent="0">
              <a:defRPr/>
            </a:pPr>
            <a:r>
              <a:rPr kumimoji="0" lang="en-US" smtClean="0"/>
              <a:t>Case 2b.  </a:t>
            </a:r>
            <a:r>
              <a:rPr kumimoji="0" lang="en-US" smtClean="0">
                <a:solidFill>
                  <a:schemeClr val="hlink"/>
                </a:solidFill>
              </a:rPr>
              <a:t>[heap order violated]</a:t>
            </a:r>
            <a:endParaRPr kumimoji="0" lang="en-US" smtClean="0"/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Decrease key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Cut tree rooted at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x, </a:t>
            </a:r>
            <a:r>
              <a:rPr kumimoji="0" lang="en-US" smtClean="0">
                <a:solidFill>
                  <a:schemeClr val="tx2"/>
                </a:solidFill>
              </a:rPr>
              <a:t>meld into root list, and unmark.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If parent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</a:t>
            </a:r>
            <a:r>
              <a:rPr kumimoji="0" lang="en-US" smtClean="0">
                <a:solidFill>
                  <a:schemeClr val="tx2"/>
                </a:solidFill>
              </a:rPr>
              <a:t>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 is unmarked (hasn't yet lost a child), mark it;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/>
              <a:t>Otherwise, cut </a:t>
            </a:r>
            <a:r>
              <a:rPr kumimoji="0" lang="en-US" smtClean="0">
                <a:latin typeface="Lucida Sans Italic" pitchFamily="1" charset="0"/>
              </a:rPr>
              <a:t>p,</a:t>
            </a:r>
            <a:r>
              <a:rPr kumimoji="0" lang="en-US" smtClean="0"/>
              <a:t> meld into root list, and unmark</a:t>
            </a:r>
            <a:br>
              <a:rPr kumimoji="0" lang="en-US" smtClean="0"/>
            </a:br>
            <a:r>
              <a:rPr kumimoji="0" lang="en-US" smtClean="0">
                <a:solidFill>
                  <a:schemeClr val="tx2"/>
                </a:solidFill>
              </a:rPr>
              <a:t>(and do so recursively for all ancestors that lose a second child).</a:t>
            </a:r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1257E0C2-317E-47C1-B68B-6A06E95EE588}" type="slidenum">
              <a:rPr lang="en-US" sz="800" smtClean="0"/>
              <a:pPr>
                <a:defRPr/>
              </a:pPr>
              <a:t>43</a:t>
            </a:fld>
            <a:endParaRPr lang="en-US" sz="1400" smtClean="0"/>
          </a:p>
        </p:txBody>
      </p:sp>
      <p:sp>
        <p:nvSpPr>
          <p:cNvPr id="98307" name="Oval 3"/>
          <p:cNvSpPr>
            <a:spLocks noChangeArrowheads="1"/>
          </p:cNvSpPr>
          <p:nvPr/>
        </p:nvSpPr>
        <p:spPr bwMode="auto">
          <a:xfrm>
            <a:off x="3730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98308" name="Oval 4"/>
          <p:cNvSpPr>
            <a:spLocks noChangeArrowheads="1"/>
          </p:cNvSpPr>
          <p:nvPr/>
        </p:nvSpPr>
        <p:spPr bwMode="auto">
          <a:xfrm>
            <a:off x="26638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sp>
        <p:nvSpPr>
          <p:cNvPr id="98309" name="Oval 5"/>
          <p:cNvSpPr>
            <a:spLocks noChangeArrowheads="1"/>
          </p:cNvSpPr>
          <p:nvPr/>
        </p:nvSpPr>
        <p:spPr bwMode="auto">
          <a:xfrm>
            <a:off x="4492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98310" name="Oval 6"/>
          <p:cNvSpPr>
            <a:spLocks noChangeArrowheads="1"/>
          </p:cNvSpPr>
          <p:nvPr/>
        </p:nvSpPr>
        <p:spPr bwMode="auto">
          <a:xfrm>
            <a:off x="4492625" y="54832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98311" name="AutoShape 7"/>
          <p:cNvCxnSpPr>
            <a:cxnSpLocks noChangeShapeType="1"/>
            <a:stCxn id="98309" idx="4"/>
            <a:endCxn id="98310" idx="0"/>
          </p:cNvCxnSpPr>
          <p:nvPr/>
        </p:nvCxnSpPr>
        <p:spPr bwMode="auto">
          <a:xfrm>
            <a:off x="4684713" y="50292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8312" name="Oval 8"/>
          <p:cNvSpPr>
            <a:spLocks noChangeArrowheads="1"/>
          </p:cNvSpPr>
          <p:nvPr/>
        </p:nvSpPr>
        <p:spPr bwMode="auto">
          <a:xfrm>
            <a:off x="5254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98313" name="Oval 9"/>
          <p:cNvSpPr>
            <a:spLocks noChangeArrowheads="1"/>
          </p:cNvSpPr>
          <p:nvPr/>
        </p:nvSpPr>
        <p:spPr bwMode="auto">
          <a:xfrm>
            <a:off x="44926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98314" name="AutoShape 10"/>
          <p:cNvCxnSpPr>
            <a:cxnSpLocks noChangeShapeType="1"/>
            <a:stCxn id="98313" idx="4"/>
            <a:endCxn id="98309" idx="0"/>
          </p:cNvCxnSpPr>
          <p:nvPr/>
        </p:nvCxnSpPr>
        <p:spPr bwMode="auto">
          <a:xfrm>
            <a:off x="4684713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8315" name="AutoShape 11"/>
          <p:cNvCxnSpPr>
            <a:cxnSpLocks noChangeShapeType="1"/>
            <a:stCxn id="98313" idx="5"/>
            <a:endCxn id="98312" idx="1"/>
          </p:cNvCxnSpPr>
          <p:nvPr/>
        </p:nvCxnSpPr>
        <p:spPr bwMode="auto">
          <a:xfrm>
            <a:off x="4821238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8316" name="AutoShape 12"/>
          <p:cNvCxnSpPr>
            <a:cxnSpLocks noChangeShapeType="1"/>
            <a:stCxn id="98313" idx="3"/>
            <a:endCxn id="98307" idx="7"/>
          </p:cNvCxnSpPr>
          <p:nvPr/>
        </p:nvCxnSpPr>
        <p:spPr bwMode="auto">
          <a:xfrm flipH="1">
            <a:off x="4059238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8317" name="Oval 13"/>
          <p:cNvSpPr>
            <a:spLocks noChangeArrowheads="1"/>
          </p:cNvSpPr>
          <p:nvPr/>
        </p:nvSpPr>
        <p:spPr bwMode="auto">
          <a:xfrm>
            <a:off x="6040438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98318" name="Oval 14"/>
          <p:cNvSpPr>
            <a:spLocks noChangeArrowheads="1"/>
          </p:cNvSpPr>
          <p:nvPr/>
        </p:nvSpPr>
        <p:spPr bwMode="auto">
          <a:xfrm>
            <a:off x="6040438" y="54832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cxnSp>
        <p:nvCxnSpPr>
          <p:cNvPr id="98319" name="AutoShape 15"/>
          <p:cNvCxnSpPr>
            <a:cxnSpLocks noChangeShapeType="1"/>
            <a:stCxn id="98317" idx="4"/>
            <a:endCxn id="98318" idx="0"/>
          </p:cNvCxnSpPr>
          <p:nvPr/>
        </p:nvCxnSpPr>
        <p:spPr bwMode="auto">
          <a:xfrm>
            <a:off x="6232525" y="50292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8320" name="Oval 16"/>
          <p:cNvSpPr>
            <a:spLocks noChangeArrowheads="1"/>
          </p:cNvSpPr>
          <p:nvPr/>
        </p:nvSpPr>
        <p:spPr bwMode="auto">
          <a:xfrm>
            <a:off x="6802438" y="46450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sp>
        <p:nvSpPr>
          <p:cNvPr id="98321" name="Oval 17"/>
          <p:cNvSpPr>
            <a:spLocks noChangeArrowheads="1"/>
          </p:cNvSpPr>
          <p:nvPr/>
        </p:nvSpPr>
        <p:spPr bwMode="auto">
          <a:xfrm>
            <a:off x="6802438" y="38068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cxnSp>
        <p:nvCxnSpPr>
          <p:cNvPr id="98322" name="AutoShape 18"/>
          <p:cNvCxnSpPr>
            <a:cxnSpLocks noChangeShapeType="1"/>
            <a:stCxn id="98321" idx="4"/>
            <a:endCxn id="98320" idx="0"/>
          </p:cNvCxnSpPr>
          <p:nvPr/>
        </p:nvCxnSpPr>
        <p:spPr bwMode="auto">
          <a:xfrm>
            <a:off x="6994525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8323" name="AutoShape 19"/>
          <p:cNvCxnSpPr>
            <a:cxnSpLocks noChangeShapeType="1"/>
            <a:stCxn id="98321" idx="6"/>
            <a:endCxn id="98327" idx="2"/>
          </p:cNvCxnSpPr>
          <p:nvPr/>
        </p:nvCxnSpPr>
        <p:spPr bwMode="auto">
          <a:xfrm>
            <a:off x="7186613" y="3998913"/>
            <a:ext cx="735012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8324" name="AutoShape 20"/>
          <p:cNvCxnSpPr>
            <a:cxnSpLocks noChangeShapeType="1"/>
            <a:stCxn id="98321" idx="3"/>
            <a:endCxn id="98317" idx="7"/>
          </p:cNvCxnSpPr>
          <p:nvPr/>
        </p:nvCxnSpPr>
        <p:spPr bwMode="auto">
          <a:xfrm flipH="1">
            <a:off x="6369050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8325" name="AutoShape 21"/>
          <p:cNvCxnSpPr>
            <a:cxnSpLocks noChangeShapeType="1"/>
            <a:stCxn id="98321" idx="2"/>
            <a:endCxn id="98313" idx="6"/>
          </p:cNvCxnSpPr>
          <p:nvPr/>
        </p:nvCxnSpPr>
        <p:spPr bwMode="auto">
          <a:xfrm flipH="1">
            <a:off x="4876800" y="3998913"/>
            <a:ext cx="1925638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8326" name="Oval 22"/>
          <p:cNvSpPr>
            <a:spLocks noChangeArrowheads="1"/>
          </p:cNvSpPr>
          <p:nvPr/>
        </p:nvSpPr>
        <p:spPr bwMode="auto">
          <a:xfrm>
            <a:off x="7921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98327" name="Oval 23"/>
          <p:cNvSpPr>
            <a:spLocks noChangeArrowheads="1"/>
          </p:cNvSpPr>
          <p:nvPr/>
        </p:nvSpPr>
        <p:spPr bwMode="auto">
          <a:xfrm>
            <a:off x="79216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38</a:t>
            </a:r>
          </a:p>
        </p:txBody>
      </p:sp>
      <p:cxnSp>
        <p:nvCxnSpPr>
          <p:cNvPr id="98328" name="AutoShape 24"/>
          <p:cNvCxnSpPr>
            <a:cxnSpLocks noChangeShapeType="1"/>
            <a:stCxn id="98327" idx="4"/>
            <a:endCxn id="98326" idx="0"/>
          </p:cNvCxnSpPr>
          <p:nvPr/>
        </p:nvCxnSpPr>
        <p:spPr bwMode="auto">
          <a:xfrm>
            <a:off x="8113713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8330" name="Oval 26"/>
          <p:cNvSpPr>
            <a:spLocks noChangeArrowheads="1"/>
          </p:cNvSpPr>
          <p:nvPr/>
        </p:nvSpPr>
        <p:spPr bwMode="auto">
          <a:xfrm>
            <a:off x="2663825" y="464185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88</a:t>
            </a:r>
          </a:p>
        </p:txBody>
      </p:sp>
      <p:cxnSp>
        <p:nvCxnSpPr>
          <p:cNvPr id="98331" name="AutoShape 27"/>
          <p:cNvCxnSpPr>
            <a:cxnSpLocks noChangeShapeType="1"/>
            <a:stCxn id="98308" idx="4"/>
            <a:endCxn id="98330" idx="0"/>
          </p:cNvCxnSpPr>
          <p:nvPr/>
        </p:nvCxnSpPr>
        <p:spPr bwMode="auto">
          <a:xfrm>
            <a:off x="2855913" y="4191000"/>
            <a:ext cx="0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8332" name="Oval 28"/>
          <p:cNvSpPr>
            <a:spLocks noChangeArrowheads="1"/>
          </p:cNvSpPr>
          <p:nvPr/>
        </p:nvSpPr>
        <p:spPr bwMode="auto">
          <a:xfrm>
            <a:off x="3730625" y="46450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98333" name="AutoShape 29"/>
          <p:cNvCxnSpPr>
            <a:cxnSpLocks noChangeShapeType="1"/>
            <a:stCxn id="98308" idx="6"/>
            <a:endCxn id="98313" idx="2"/>
          </p:cNvCxnSpPr>
          <p:nvPr/>
        </p:nvCxnSpPr>
        <p:spPr bwMode="auto">
          <a:xfrm>
            <a:off x="3048000" y="3998913"/>
            <a:ext cx="144462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8334" name="Oval 30"/>
          <p:cNvSpPr>
            <a:spLocks noChangeArrowheads="1"/>
          </p:cNvSpPr>
          <p:nvPr/>
        </p:nvSpPr>
        <p:spPr bwMode="auto">
          <a:xfrm>
            <a:off x="17494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cxnSp>
        <p:nvCxnSpPr>
          <p:cNvPr id="98336" name="AutoShape 32"/>
          <p:cNvCxnSpPr>
            <a:cxnSpLocks noChangeShapeType="1"/>
            <a:stCxn id="98334" idx="6"/>
            <a:endCxn id="98308" idx="2"/>
          </p:cNvCxnSpPr>
          <p:nvPr/>
        </p:nvCxnSpPr>
        <p:spPr bwMode="auto">
          <a:xfrm>
            <a:off x="2133600" y="3998913"/>
            <a:ext cx="53022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98337" name="Oval 33"/>
          <p:cNvSpPr>
            <a:spLocks noChangeArrowheads="1"/>
          </p:cNvSpPr>
          <p:nvPr/>
        </p:nvSpPr>
        <p:spPr bwMode="auto">
          <a:xfrm>
            <a:off x="838200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15</a:t>
            </a:r>
          </a:p>
        </p:txBody>
      </p:sp>
      <p:sp>
        <p:nvSpPr>
          <p:cNvPr id="98338" name="Oval 34"/>
          <p:cNvSpPr>
            <a:spLocks noChangeArrowheads="1"/>
          </p:cNvSpPr>
          <p:nvPr/>
        </p:nvSpPr>
        <p:spPr bwMode="auto">
          <a:xfrm>
            <a:off x="838200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72</a:t>
            </a:r>
          </a:p>
        </p:txBody>
      </p:sp>
      <p:cxnSp>
        <p:nvCxnSpPr>
          <p:cNvPr id="98339" name="AutoShape 35"/>
          <p:cNvCxnSpPr>
            <a:cxnSpLocks noChangeShapeType="1"/>
            <a:endCxn id="98338" idx="0"/>
          </p:cNvCxnSpPr>
          <p:nvPr/>
        </p:nvCxnSpPr>
        <p:spPr bwMode="auto">
          <a:xfrm>
            <a:off x="1030288" y="4210050"/>
            <a:ext cx="0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98340" name="AutoShape 36"/>
          <p:cNvCxnSpPr>
            <a:cxnSpLocks noChangeShapeType="1"/>
            <a:stCxn id="98337" idx="6"/>
            <a:endCxn id="98334" idx="2"/>
          </p:cNvCxnSpPr>
          <p:nvPr/>
        </p:nvCxnSpPr>
        <p:spPr bwMode="auto">
          <a:xfrm>
            <a:off x="1222375" y="3998913"/>
            <a:ext cx="5270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6117" name="Rectangle 44"/>
          <p:cNvSpPr>
            <a:spLocks noChangeArrowheads="1"/>
          </p:cNvSpPr>
          <p:nvPr/>
        </p:nvSpPr>
        <p:spPr bwMode="auto">
          <a:xfrm>
            <a:off x="5648325" y="6273800"/>
            <a:ext cx="28209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1"/>
                </a:solidFill>
                <a:latin typeface="Lucida Sans Italic" pitchFamily="1" charset="0"/>
              </a:rPr>
              <a:t>decrease-key of x from 35 to 5</a:t>
            </a:r>
          </a:p>
        </p:txBody>
      </p:sp>
      <p:sp>
        <p:nvSpPr>
          <p:cNvPr id="47142" name="Rectangle 45"/>
          <p:cNvSpPr>
            <a:spLocks noChangeArrowheads="1"/>
          </p:cNvSpPr>
          <p:nvPr/>
        </p:nvSpPr>
        <p:spPr bwMode="auto">
          <a:xfrm>
            <a:off x="1798638" y="3436938"/>
            <a:ext cx="266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x</a:t>
            </a:r>
          </a:p>
        </p:txBody>
      </p:sp>
      <p:sp>
        <p:nvSpPr>
          <p:cNvPr id="47143" name="Rectangle 46"/>
          <p:cNvSpPr>
            <a:spLocks noChangeArrowheads="1"/>
          </p:cNvSpPr>
          <p:nvPr/>
        </p:nvSpPr>
        <p:spPr bwMode="auto">
          <a:xfrm>
            <a:off x="2725738" y="3436938"/>
            <a:ext cx="276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p</a:t>
            </a:r>
          </a:p>
        </p:txBody>
      </p:sp>
      <p:sp>
        <p:nvSpPr>
          <p:cNvPr id="47144" name="Rectangle 54"/>
          <p:cNvSpPr>
            <a:spLocks noChangeArrowheads="1"/>
          </p:cNvSpPr>
          <p:nvPr/>
        </p:nvSpPr>
        <p:spPr bwMode="auto">
          <a:xfrm>
            <a:off x="1160463" y="3276600"/>
            <a:ext cx="4651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47145" name="Line 55"/>
          <p:cNvSpPr>
            <a:spLocks noChangeShapeType="1"/>
          </p:cNvSpPr>
          <p:nvPr/>
        </p:nvSpPr>
        <p:spPr bwMode="auto">
          <a:xfrm>
            <a:off x="1462088" y="3552825"/>
            <a:ext cx="296862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4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Decrease Key</a:t>
            </a:r>
          </a:p>
        </p:txBody>
      </p:sp>
      <p:sp>
        <p:nvSpPr>
          <p:cNvPr id="185346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914400"/>
            <a:ext cx="8083550" cy="5410200"/>
          </a:xfrm>
        </p:spPr>
        <p:txBody>
          <a:bodyPr/>
          <a:lstStyle/>
          <a:p>
            <a:pPr marL="0" indent="0">
              <a:defRPr/>
            </a:pPr>
            <a:r>
              <a:rPr kumimoji="0" lang="en-US" smtClean="0"/>
              <a:t>Case 2b.  </a:t>
            </a:r>
            <a:r>
              <a:rPr kumimoji="0" lang="en-US" smtClean="0">
                <a:solidFill>
                  <a:schemeClr val="hlink"/>
                </a:solidFill>
              </a:rPr>
              <a:t>[heap order violated]</a:t>
            </a:r>
            <a:endParaRPr kumimoji="0" lang="en-US" smtClean="0"/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Decrease key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Cut tree rooted at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x, </a:t>
            </a:r>
            <a:r>
              <a:rPr kumimoji="0" lang="en-US" smtClean="0">
                <a:solidFill>
                  <a:schemeClr val="tx2"/>
                </a:solidFill>
              </a:rPr>
              <a:t>meld into root list, and unmark.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If parent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</a:t>
            </a:r>
            <a:r>
              <a:rPr kumimoji="0" lang="en-US" smtClean="0">
                <a:solidFill>
                  <a:schemeClr val="tx2"/>
                </a:solidFill>
              </a:rPr>
              <a:t>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 is unmarked (hasn't yet lost a child), mark it;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>
                <a:solidFill>
                  <a:schemeClr val="tx2"/>
                </a:solidFill>
              </a:rPr>
              <a:t>Otherwise, cut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p,</a:t>
            </a:r>
            <a:r>
              <a:rPr kumimoji="0" lang="en-US" smtClean="0">
                <a:solidFill>
                  <a:schemeClr val="tx2"/>
                </a:solidFill>
              </a:rPr>
              <a:t> meld into root list, and unmark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/>
              <a:t>(and do so recursively for all ancestors that lose a second child).</a:t>
            </a:r>
          </a:p>
          <a:p>
            <a:pPr lvl="1">
              <a:defRPr/>
            </a:pPr>
            <a:endParaRPr kumimoji="0" lang="en-US" smtClean="0">
              <a:solidFill>
                <a:schemeClr val="tx2"/>
              </a:solidFill>
            </a:endParaRPr>
          </a:p>
        </p:txBody>
      </p:sp>
      <p:sp>
        <p:nvSpPr>
          <p:cNvPr id="4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B8766486-BCE2-4B29-ADE9-E369E0D9466D}" type="slidenum">
              <a:rPr lang="en-US" sz="800" smtClean="0"/>
              <a:pPr>
                <a:defRPr/>
              </a:pPr>
              <a:t>44</a:t>
            </a:fld>
            <a:endParaRPr lang="en-US" sz="1400" smtClean="0"/>
          </a:p>
        </p:txBody>
      </p:sp>
      <p:sp>
        <p:nvSpPr>
          <p:cNvPr id="185347" name="Oval 3"/>
          <p:cNvSpPr>
            <a:spLocks noChangeArrowheads="1"/>
          </p:cNvSpPr>
          <p:nvPr/>
        </p:nvSpPr>
        <p:spPr bwMode="auto">
          <a:xfrm>
            <a:off x="3730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185348" name="Oval 4"/>
          <p:cNvSpPr>
            <a:spLocks noChangeArrowheads="1"/>
          </p:cNvSpPr>
          <p:nvPr/>
        </p:nvSpPr>
        <p:spPr bwMode="auto">
          <a:xfrm>
            <a:off x="26638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sp>
        <p:nvSpPr>
          <p:cNvPr id="185349" name="Oval 5"/>
          <p:cNvSpPr>
            <a:spLocks noChangeArrowheads="1"/>
          </p:cNvSpPr>
          <p:nvPr/>
        </p:nvSpPr>
        <p:spPr bwMode="auto">
          <a:xfrm>
            <a:off x="4492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185350" name="Oval 6"/>
          <p:cNvSpPr>
            <a:spLocks noChangeArrowheads="1"/>
          </p:cNvSpPr>
          <p:nvPr/>
        </p:nvSpPr>
        <p:spPr bwMode="auto">
          <a:xfrm>
            <a:off x="4492625" y="54832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185351" name="AutoShape 7"/>
          <p:cNvCxnSpPr>
            <a:cxnSpLocks noChangeShapeType="1"/>
            <a:stCxn id="185349" idx="4"/>
            <a:endCxn id="185350" idx="0"/>
          </p:cNvCxnSpPr>
          <p:nvPr/>
        </p:nvCxnSpPr>
        <p:spPr bwMode="auto">
          <a:xfrm>
            <a:off x="4684713" y="50292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5352" name="Oval 8"/>
          <p:cNvSpPr>
            <a:spLocks noChangeArrowheads="1"/>
          </p:cNvSpPr>
          <p:nvPr/>
        </p:nvSpPr>
        <p:spPr bwMode="auto">
          <a:xfrm>
            <a:off x="5254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185353" name="Oval 9"/>
          <p:cNvSpPr>
            <a:spLocks noChangeArrowheads="1"/>
          </p:cNvSpPr>
          <p:nvPr/>
        </p:nvSpPr>
        <p:spPr bwMode="auto">
          <a:xfrm>
            <a:off x="44926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185354" name="AutoShape 10"/>
          <p:cNvCxnSpPr>
            <a:cxnSpLocks noChangeShapeType="1"/>
            <a:stCxn id="185353" idx="4"/>
            <a:endCxn id="185349" idx="0"/>
          </p:cNvCxnSpPr>
          <p:nvPr/>
        </p:nvCxnSpPr>
        <p:spPr bwMode="auto">
          <a:xfrm>
            <a:off x="4684713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5355" name="AutoShape 11"/>
          <p:cNvCxnSpPr>
            <a:cxnSpLocks noChangeShapeType="1"/>
            <a:stCxn id="185353" idx="5"/>
            <a:endCxn id="185352" idx="1"/>
          </p:cNvCxnSpPr>
          <p:nvPr/>
        </p:nvCxnSpPr>
        <p:spPr bwMode="auto">
          <a:xfrm>
            <a:off x="4821238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5356" name="AutoShape 12"/>
          <p:cNvCxnSpPr>
            <a:cxnSpLocks noChangeShapeType="1"/>
            <a:stCxn id="185353" idx="3"/>
            <a:endCxn id="185347" idx="7"/>
          </p:cNvCxnSpPr>
          <p:nvPr/>
        </p:nvCxnSpPr>
        <p:spPr bwMode="auto">
          <a:xfrm flipH="1">
            <a:off x="4059238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5357" name="Oval 13"/>
          <p:cNvSpPr>
            <a:spLocks noChangeArrowheads="1"/>
          </p:cNvSpPr>
          <p:nvPr/>
        </p:nvSpPr>
        <p:spPr bwMode="auto">
          <a:xfrm>
            <a:off x="6040438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185358" name="Oval 14"/>
          <p:cNvSpPr>
            <a:spLocks noChangeArrowheads="1"/>
          </p:cNvSpPr>
          <p:nvPr/>
        </p:nvSpPr>
        <p:spPr bwMode="auto">
          <a:xfrm>
            <a:off x="6040438" y="54832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cxnSp>
        <p:nvCxnSpPr>
          <p:cNvPr id="185359" name="AutoShape 15"/>
          <p:cNvCxnSpPr>
            <a:cxnSpLocks noChangeShapeType="1"/>
            <a:stCxn id="185357" idx="4"/>
            <a:endCxn id="185358" idx="0"/>
          </p:cNvCxnSpPr>
          <p:nvPr/>
        </p:nvCxnSpPr>
        <p:spPr bwMode="auto">
          <a:xfrm>
            <a:off x="6232525" y="50292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5360" name="Oval 16"/>
          <p:cNvSpPr>
            <a:spLocks noChangeArrowheads="1"/>
          </p:cNvSpPr>
          <p:nvPr/>
        </p:nvSpPr>
        <p:spPr bwMode="auto">
          <a:xfrm>
            <a:off x="6802438" y="46450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sp>
        <p:nvSpPr>
          <p:cNvPr id="185361" name="Oval 17"/>
          <p:cNvSpPr>
            <a:spLocks noChangeArrowheads="1"/>
          </p:cNvSpPr>
          <p:nvPr/>
        </p:nvSpPr>
        <p:spPr bwMode="auto">
          <a:xfrm>
            <a:off x="6802438" y="38068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cxnSp>
        <p:nvCxnSpPr>
          <p:cNvPr id="185362" name="AutoShape 18"/>
          <p:cNvCxnSpPr>
            <a:cxnSpLocks noChangeShapeType="1"/>
            <a:stCxn id="185361" idx="4"/>
            <a:endCxn id="185360" idx="0"/>
          </p:cNvCxnSpPr>
          <p:nvPr/>
        </p:nvCxnSpPr>
        <p:spPr bwMode="auto">
          <a:xfrm>
            <a:off x="6994525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5363" name="AutoShape 19"/>
          <p:cNvCxnSpPr>
            <a:cxnSpLocks noChangeShapeType="1"/>
            <a:stCxn id="185361" idx="6"/>
            <a:endCxn id="185367" idx="2"/>
          </p:cNvCxnSpPr>
          <p:nvPr/>
        </p:nvCxnSpPr>
        <p:spPr bwMode="auto">
          <a:xfrm>
            <a:off x="7186613" y="3998913"/>
            <a:ext cx="735012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5364" name="AutoShape 20"/>
          <p:cNvCxnSpPr>
            <a:cxnSpLocks noChangeShapeType="1"/>
            <a:stCxn id="185361" idx="3"/>
            <a:endCxn id="185357" idx="7"/>
          </p:cNvCxnSpPr>
          <p:nvPr/>
        </p:nvCxnSpPr>
        <p:spPr bwMode="auto">
          <a:xfrm flipH="1">
            <a:off x="6369050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5365" name="AutoShape 21"/>
          <p:cNvCxnSpPr>
            <a:cxnSpLocks noChangeShapeType="1"/>
            <a:stCxn id="185361" idx="2"/>
            <a:endCxn id="185353" idx="6"/>
          </p:cNvCxnSpPr>
          <p:nvPr/>
        </p:nvCxnSpPr>
        <p:spPr bwMode="auto">
          <a:xfrm flipH="1">
            <a:off x="4876800" y="3998913"/>
            <a:ext cx="1925638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5366" name="Oval 22"/>
          <p:cNvSpPr>
            <a:spLocks noChangeArrowheads="1"/>
          </p:cNvSpPr>
          <p:nvPr/>
        </p:nvSpPr>
        <p:spPr bwMode="auto">
          <a:xfrm>
            <a:off x="7921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185367" name="Oval 23"/>
          <p:cNvSpPr>
            <a:spLocks noChangeArrowheads="1"/>
          </p:cNvSpPr>
          <p:nvPr/>
        </p:nvSpPr>
        <p:spPr bwMode="auto">
          <a:xfrm>
            <a:off x="79216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38</a:t>
            </a:r>
          </a:p>
        </p:txBody>
      </p:sp>
      <p:cxnSp>
        <p:nvCxnSpPr>
          <p:cNvPr id="185368" name="AutoShape 24"/>
          <p:cNvCxnSpPr>
            <a:cxnSpLocks noChangeShapeType="1"/>
            <a:stCxn id="185367" idx="4"/>
            <a:endCxn id="185366" idx="0"/>
          </p:cNvCxnSpPr>
          <p:nvPr/>
        </p:nvCxnSpPr>
        <p:spPr bwMode="auto">
          <a:xfrm>
            <a:off x="8113713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5369" name="Oval 25"/>
          <p:cNvSpPr>
            <a:spLocks noChangeArrowheads="1"/>
          </p:cNvSpPr>
          <p:nvPr/>
        </p:nvSpPr>
        <p:spPr bwMode="auto">
          <a:xfrm>
            <a:off x="2663825" y="464185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88</a:t>
            </a:r>
          </a:p>
        </p:txBody>
      </p:sp>
      <p:cxnSp>
        <p:nvCxnSpPr>
          <p:cNvPr id="185370" name="AutoShape 26"/>
          <p:cNvCxnSpPr>
            <a:cxnSpLocks noChangeShapeType="1"/>
            <a:stCxn id="185348" idx="4"/>
            <a:endCxn id="185369" idx="0"/>
          </p:cNvCxnSpPr>
          <p:nvPr/>
        </p:nvCxnSpPr>
        <p:spPr bwMode="auto">
          <a:xfrm>
            <a:off x="2855913" y="4191000"/>
            <a:ext cx="0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5371" name="Oval 27"/>
          <p:cNvSpPr>
            <a:spLocks noChangeArrowheads="1"/>
          </p:cNvSpPr>
          <p:nvPr/>
        </p:nvSpPr>
        <p:spPr bwMode="auto">
          <a:xfrm>
            <a:off x="3730625" y="46450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185372" name="AutoShape 28"/>
          <p:cNvCxnSpPr>
            <a:cxnSpLocks noChangeShapeType="1"/>
            <a:stCxn id="185348" idx="6"/>
            <a:endCxn id="185353" idx="2"/>
          </p:cNvCxnSpPr>
          <p:nvPr/>
        </p:nvCxnSpPr>
        <p:spPr bwMode="auto">
          <a:xfrm>
            <a:off x="3048000" y="3998913"/>
            <a:ext cx="144462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5373" name="Oval 29"/>
          <p:cNvSpPr>
            <a:spLocks noChangeArrowheads="1"/>
          </p:cNvSpPr>
          <p:nvPr/>
        </p:nvSpPr>
        <p:spPr bwMode="auto">
          <a:xfrm>
            <a:off x="17494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cxnSp>
        <p:nvCxnSpPr>
          <p:cNvPr id="185375" name="AutoShape 31"/>
          <p:cNvCxnSpPr>
            <a:cxnSpLocks noChangeShapeType="1"/>
            <a:stCxn id="185373" idx="6"/>
            <a:endCxn id="185348" idx="2"/>
          </p:cNvCxnSpPr>
          <p:nvPr/>
        </p:nvCxnSpPr>
        <p:spPr bwMode="auto">
          <a:xfrm>
            <a:off x="2133600" y="3998913"/>
            <a:ext cx="53022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85376" name="Oval 32"/>
          <p:cNvSpPr>
            <a:spLocks noChangeArrowheads="1"/>
          </p:cNvSpPr>
          <p:nvPr/>
        </p:nvSpPr>
        <p:spPr bwMode="auto">
          <a:xfrm>
            <a:off x="838200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15</a:t>
            </a:r>
          </a:p>
        </p:txBody>
      </p:sp>
      <p:sp>
        <p:nvSpPr>
          <p:cNvPr id="185377" name="Oval 33"/>
          <p:cNvSpPr>
            <a:spLocks noChangeArrowheads="1"/>
          </p:cNvSpPr>
          <p:nvPr/>
        </p:nvSpPr>
        <p:spPr bwMode="auto">
          <a:xfrm>
            <a:off x="838200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72</a:t>
            </a:r>
          </a:p>
        </p:txBody>
      </p:sp>
      <p:cxnSp>
        <p:nvCxnSpPr>
          <p:cNvPr id="185378" name="AutoShape 34"/>
          <p:cNvCxnSpPr>
            <a:cxnSpLocks noChangeShapeType="1"/>
            <a:endCxn id="185377" idx="0"/>
          </p:cNvCxnSpPr>
          <p:nvPr/>
        </p:nvCxnSpPr>
        <p:spPr bwMode="auto">
          <a:xfrm>
            <a:off x="1030288" y="4210050"/>
            <a:ext cx="0" cy="438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85379" name="AutoShape 35"/>
          <p:cNvCxnSpPr>
            <a:cxnSpLocks noChangeShapeType="1"/>
            <a:stCxn id="185376" idx="6"/>
            <a:endCxn id="185373" idx="2"/>
          </p:cNvCxnSpPr>
          <p:nvPr/>
        </p:nvCxnSpPr>
        <p:spPr bwMode="auto">
          <a:xfrm>
            <a:off x="1222375" y="3998913"/>
            <a:ext cx="5270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7141" name="Rectangle 38"/>
          <p:cNvSpPr>
            <a:spLocks noChangeArrowheads="1"/>
          </p:cNvSpPr>
          <p:nvPr/>
        </p:nvSpPr>
        <p:spPr bwMode="auto">
          <a:xfrm>
            <a:off x="5648325" y="6273800"/>
            <a:ext cx="28209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1"/>
                </a:solidFill>
                <a:latin typeface="Lucida Sans Italic" pitchFamily="1" charset="0"/>
              </a:rPr>
              <a:t>decrease-key of x from 35 to 5</a:t>
            </a:r>
          </a:p>
        </p:txBody>
      </p:sp>
      <p:sp>
        <p:nvSpPr>
          <p:cNvPr id="48166" name="Rectangle 39"/>
          <p:cNvSpPr>
            <a:spLocks noChangeArrowheads="1"/>
          </p:cNvSpPr>
          <p:nvPr/>
        </p:nvSpPr>
        <p:spPr bwMode="auto">
          <a:xfrm>
            <a:off x="1798638" y="3436938"/>
            <a:ext cx="266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x</a:t>
            </a:r>
          </a:p>
        </p:txBody>
      </p:sp>
      <p:sp>
        <p:nvSpPr>
          <p:cNvPr id="48167" name="Rectangle 40"/>
          <p:cNvSpPr>
            <a:spLocks noChangeArrowheads="1"/>
          </p:cNvSpPr>
          <p:nvPr/>
        </p:nvSpPr>
        <p:spPr bwMode="auto">
          <a:xfrm>
            <a:off x="2725738" y="3436938"/>
            <a:ext cx="276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p</a:t>
            </a:r>
          </a:p>
        </p:txBody>
      </p:sp>
      <p:sp>
        <p:nvSpPr>
          <p:cNvPr id="48168" name="Rectangle 41"/>
          <p:cNvSpPr>
            <a:spLocks noChangeArrowheads="1"/>
          </p:cNvSpPr>
          <p:nvPr/>
        </p:nvSpPr>
        <p:spPr bwMode="auto">
          <a:xfrm>
            <a:off x="3297238" y="4679950"/>
            <a:ext cx="309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p'</a:t>
            </a:r>
          </a:p>
        </p:txBody>
      </p:sp>
      <p:sp>
        <p:nvSpPr>
          <p:cNvPr id="48169" name="Rectangle 43"/>
          <p:cNvSpPr>
            <a:spLocks noChangeArrowheads="1"/>
          </p:cNvSpPr>
          <p:nvPr/>
        </p:nvSpPr>
        <p:spPr bwMode="auto">
          <a:xfrm>
            <a:off x="2408238" y="5643563"/>
            <a:ext cx="1393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" charset="0"/>
                <a:ea typeface="MS PGothic" charset="0"/>
                <a:cs typeface="MS PGothic" charset="0"/>
              </a:rPr>
              <a:t>second child cut</a:t>
            </a:r>
          </a:p>
        </p:txBody>
      </p:sp>
      <p:sp>
        <p:nvSpPr>
          <p:cNvPr id="48170" name="Line 44"/>
          <p:cNvSpPr>
            <a:spLocks noChangeShapeType="1"/>
          </p:cNvSpPr>
          <p:nvPr/>
        </p:nvSpPr>
        <p:spPr bwMode="auto">
          <a:xfrm flipV="1">
            <a:off x="3406775" y="5081588"/>
            <a:ext cx="358775" cy="511175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48171" name="Rectangle 45"/>
          <p:cNvSpPr>
            <a:spLocks noChangeArrowheads="1"/>
          </p:cNvSpPr>
          <p:nvPr/>
        </p:nvSpPr>
        <p:spPr bwMode="auto">
          <a:xfrm>
            <a:off x="1160463" y="3276600"/>
            <a:ext cx="4651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48172" name="Line 46"/>
          <p:cNvSpPr>
            <a:spLocks noChangeShapeType="1"/>
          </p:cNvSpPr>
          <p:nvPr/>
        </p:nvSpPr>
        <p:spPr bwMode="auto">
          <a:xfrm>
            <a:off x="1462088" y="3552825"/>
            <a:ext cx="296862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8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Decrease Key</a:t>
            </a:r>
          </a:p>
        </p:txBody>
      </p:sp>
      <p:sp>
        <p:nvSpPr>
          <p:cNvPr id="100354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914400"/>
            <a:ext cx="8074025" cy="5410200"/>
          </a:xfrm>
        </p:spPr>
        <p:txBody>
          <a:bodyPr/>
          <a:lstStyle/>
          <a:p>
            <a:pPr marL="0" indent="0">
              <a:defRPr/>
            </a:pPr>
            <a:r>
              <a:rPr kumimoji="0" lang="en-US" smtClean="0"/>
              <a:t>Case 2b.  </a:t>
            </a:r>
            <a:r>
              <a:rPr kumimoji="0" lang="en-US" smtClean="0">
                <a:solidFill>
                  <a:schemeClr val="hlink"/>
                </a:solidFill>
              </a:rPr>
              <a:t>[heap order violated]</a:t>
            </a:r>
            <a:endParaRPr kumimoji="0" lang="en-US" smtClean="0"/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Decrease key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Cut tree rooted at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x, </a:t>
            </a:r>
            <a:r>
              <a:rPr kumimoji="0" lang="en-US" smtClean="0">
                <a:solidFill>
                  <a:schemeClr val="tx2"/>
                </a:solidFill>
              </a:rPr>
              <a:t>meld into root list, and unmark.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If parent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</a:t>
            </a:r>
            <a:r>
              <a:rPr kumimoji="0" lang="en-US" smtClean="0">
                <a:solidFill>
                  <a:schemeClr val="tx2"/>
                </a:solidFill>
              </a:rPr>
              <a:t> of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x</a:t>
            </a:r>
            <a:r>
              <a:rPr kumimoji="0" lang="en-US" smtClean="0">
                <a:solidFill>
                  <a:schemeClr val="tx2"/>
                </a:solidFill>
              </a:rPr>
              <a:t> is unmarked (hasn't yet lost a child), mark it;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>
                <a:solidFill>
                  <a:schemeClr val="tx2"/>
                </a:solidFill>
              </a:rPr>
              <a:t>Otherwise, cut </a:t>
            </a:r>
            <a:r>
              <a:rPr kumimoji="0" lang="en-US" smtClean="0">
                <a:solidFill>
                  <a:schemeClr val="tx2"/>
                </a:solidFill>
                <a:latin typeface="Lucida Sans Italic" pitchFamily="1" charset="0"/>
              </a:rPr>
              <a:t>p,</a:t>
            </a:r>
            <a:r>
              <a:rPr kumimoji="0" lang="en-US" smtClean="0">
                <a:solidFill>
                  <a:schemeClr val="tx2"/>
                </a:solidFill>
              </a:rPr>
              <a:t> meld into root list, and unmark</a:t>
            </a:r>
            <a:br>
              <a:rPr kumimoji="0" lang="en-US" smtClean="0">
                <a:solidFill>
                  <a:schemeClr val="tx2"/>
                </a:solidFill>
              </a:rPr>
            </a:br>
            <a:r>
              <a:rPr kumimoji="0" lang="en-US" smtClean="0"/>
              <a:t>(and do so recursively for all ancestors that lose a second child).</a:t>
            </a:r>
          </a:p>
        </p:txBody>
      </p:sp>
      <p:sp>
        <p:nvSpPr>
          <p:cNvPr id="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38D9A24D-4451-46B9-A15C-18EACB8D9575}" type="slidenum">
              <a:rPr lang="en-US" sz="800" smtClean="0"/>
              <a:pPr>
                <a:defRPr/>
              </a:pPr>
              <a:t>45</a:t>
            </a:fld>
            <a:endParaRPr lang="en-US" sz="1400" smtClean="0"/>
          </a:p>
        </p:txBody>
      </p:sp>
      <p:sp>
        <p:nvSpPr>
          <p:cNvPr id="100355" name="Oval 3"/>
          <p:cNvSpPr>
            <a:spLocks noChangeArrowheads="1"/>
          </p:cNvSpPr>
          <p:nvPr/>
        </p:nvSpPr>
        <p:spPr bwMode="auto">
          <a:xfrm>
            <a:off x="26638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sp>
        <p:nvSpPr>
          <p:cNvPr id="100356" name="Oval 4"/>
          <p:cNvSpPr>
            <a:spLocks noChangeArrowheads="1"/>
          </p:cNvSpPr>
          <p:nvPr/>
        </p:nvSpPr>
        <p:spPr bwMode="auto">
          <a:xfrm>
            <a:off x="4492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100357" name="Oval 5"/>
          <p:cNvSpPr>
            <a:spLocks noChangeArrowheads="1"/>
          </p:cNvSpPr>
          <p:nvPr/>
        </p:nvSpPr>
        <p:spPr bwMode="auto">
          <a:xfrm>
            <a:off x="4492625" y="54832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cxnSp>
        <p:nvCxnSpPr>
          <p:cNvPr id="100358" name="AutoShape 6"/>
          <p:cNvCxnSpPr>
            <a:cxnSpLocks noChangeShapeType="1"/>
            <a:stCxn id="100356" idx="4"/>
            <a:endCxn id="100357" idx="0"/>
          </p:cNvCxnSpPr>
          <p:nvPr/>
        </p:nvCxnSpPr>
        <p:spPr bwMode="auto">
          <a:xfrm>
            <a:off x="4684713" y="50292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0359" name="Oval 7"/>
          <p:cNvSpPr>
            <a:spLocks noChangeArrowheads="1"/>
          </p:cNvSpPr>
          <p:nvPr/>
        </p:nvSpPr>
        <p:spPr bwMode="auto">
          <a:xfrm>
            <a:off x="5254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sp>
        <p:nvSpPr>
          <p:cNvPr id="100360" name="Oval 8"/>
          <p:cNvSpPr>
            <a:spLocks noChangeArrowheads="1"/>
          </p:cNvSpPr>
          <p:nvPr/>
        </p:nvSpPr>
        <p:spPr bwMode="auto">
          <a:xfrm>
            <a:off x="44926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100361" name="AutoShape 9"/>
          <p:cNvCxnSpPr>
            <a:cxnSpLocks noChangeShapeType="1"/>
            <a:stCxn id="100360" idx="4"/>
            <a:endCxn id="100356" idx="0"/>
          </p:cNvCxnSpPr>
          <p:nvPr/>
        </p:nvCxnSpPr>
        <p:spPr bwMode="auto">
          <a:xfrm>
            <a:off x="4684713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00362" name="AutoShape 10"/>
          <p:cNvCxnSpPr>
            <a:cxnSpLocks noChangeShapeType="1"/>
            <a:stCxn id="100360" idx="5"/>
            <a:endCxn id="100359" idx="1"/>
          </p:cNvCxnSpPr>
          <p:nvPr/>
        </p:nvCxnSpPr>
        <p:spPr bwMode="auto">
          <a:xfrm>
            <a:off x="4821238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0363" name="Oval 11"/>
          <p:cNvSpPr>
            <a:spLocks noChangeArrowheads="1"/>
          </p:cNvSpPr>
          <p:nvPr/>
        </p:nvSpPr>
        <p:spPr bwMode="auto">
          <a:xfrm>
            <a:off x="6040438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100364" name="Oval 12"/>
          <p:cNvSpPr>
            <a:spLocks noChangeArrowheads="1"/>
          </p:cNvSpPr>
          <p:nvPr/>
        </p:nvSpPr>
        <p:spPr bwMode="auto">
          <a:xfrm>
            <a:off x="6040438" y="54832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cxnSp>
        <p:nvCxnSpPr>
          <p:cNvPr id="100365" name="AutoShape 13"/>
          <p:cNvCxnSpPr>
            <a:cxnSpLocks noChangeShapeType="1"/>
            <a:stCxn id="100363" idx="4"/>
            <a:endCxn id="100364" idx="0"/>
          </p:cNvCxnSpPr>
          <p:nvPr/>
        </p:nvCxnSpPr>
        <p:spPr bwMode="auto">
          <a:xfrm>
            <a:off x="6232525" y="50292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0366" name="Oval 14"/>
          <p:cNvSpPr>
            <a:spLocks noChangeArrowheads="1"/>
          </p:cNvSpPr>
          <p:nvPr/>
        </p:nvSpPr>
        <p:spPr bwMode="auto">
          <a:xfrm>
            <a:off x="6802438" y="46450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sp>
        <p:nvSpPr>
          <p:cNvPr id="100367" name="Oval 15"/>
          <p:cNvSpPr>
            <a:spLocks noChangeArrowheads="1"/>
          </p:cNvSpPr>
          <p:nvPr/>
        </p:nvSpPr>
        <p:spPr bwMode="auto">
          <a:xfrm>
            <a:off x="6802438" y="3806825"/>
            <a:ext cx="384175" cy="384175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cxnSp>
        <p:nvCxnSpPr>
          <p:cNvPr id="100368" name="AutoShape 16"/>
          <p:cNvCxnSpPr>
            <a:cxnSpLocks noChangeShapeType="1"/>
            <a:stCxn id="100367" idx="4"/>
            <a:endCxn id="100366" idx="0"/>
          </p:cNvCxnSpPr>
          <p:nvPr/>
        </p:nvCxnSpPr>
        <p:spPr bwMode="auto">
          <a:xfrm>
            <a:off x="6994525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00369" name="AutoShape 17"/>
          <p:cNvCxnSpPr>
            <a:cxnSpLocks noChangeShapeType="1"/>
            <a:stCxn id="100367" idx="6"/>
            <a:endCxn id="100373" idx="2"/>
          </p:cNvCxnSpPr>
          <p:nvPr/>
        </p:nvCxnSpPr>
        <p:spPr bwMode="auto">
          <a:xfrm>
            <a:off x="7186613" y="3998913"/>
            <a:ext cx="735012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00370" name="AutoShape 18"/>
          <p:cNvCxnSpPr>
            <a:cxnSpLocks noChangeShapeType="1"/>
            <a:stCxn id="100367" idx="3"/>
            <a:endCxn id="100363" idx="7"/>
          </p:cNvCxnSpPr>
          <p:nvPr/>
        </p:nvCxnSpPr>
        <p:spPr bwMode="auto">
          <a:xfrm flipH="1">
            <a:off x="6369050" y="4135438"/>
            <a:ext cx="488950" cy="565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00371" name="AutoShape 19"/>
          <p:cNvCxnSpPr>
            <a:cxnSpLocks noChangeShapeType="1"/>
            <a:stCxn id="100367" idx="2"/>
            <a:endCxn id="100360" idx="6"/>
          </p:cNvCxnSpPr>
          <p:nvPr/>
        </p:nvCxnSpPr>
        <p:spPr bwMode="auto">
          <a:xfrm flipH="1">
            <a:off x="4876800" y="3998913"/>
            <a:ext cx="1925638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0372" name="Oval 20"/>
          <p:cNvSpPr>
            <a:spLocks noChangeArrowheads="1"/>
          </p:cNvSpPr>
          <p:nvPr/>
        </p:nvSpPr>
        <p:spPr bwMode="auto">
          <a:xfrm>
            <a:off x="7921625" y="46450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sp>
        <p:nvSpPr>
          <p:cNvPr id="100373" name="Oval 21"/>
          <p:cNvSpPr>
            <a:spLocks noChangeArrowheads="1"/>
          </p:cNvSpPr>
          <p:nvPr/>
        </p:nvSpPr>
        <p:spPr bwMode="auto">
          <a:xfrm>
            <a:off x="79216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38</a:t>
            </a:r>
          </a:p>
        </p:txBody>
      </p:sp>
      <p:cxnSp>
        <p:nvCxnSpPr>
          <p:cNvPr id="100374" name="AutoShape 22"/>
          <p:cNvCxnSpPr>
            <a:cxnSpLocks noChangeShapeType="1"/>
            <a:stCxn id="100373" idx="4"/>
            <a:endCxn id="100372" idx="0"/>
          </p:cNvCxnSpPr>
          <p:nvPr/>
        </p:nvCxnSpPr>
        <p:spPr bwMode="auto">
          <a:xfrm>
            <a:off x="8113713" y="4191000"/>
            <a:ext cx="0" cy="45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0376" name="Oval 24"/>
          <p:cNvSpPr>
            <a:spLocks noChangeArrowheads="1"/>
          </p:cNvSpPr>
          <p:nvPr/>
        </p:nvSpPr>
        <p:spPr bwMode="auto">
          <a:xfrm>
            <a:off x="2663825" y="464185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88</a:t>
            </a:r>
          </a:p>
        </p:txBody>
      </p:sp>
      <p:cxnSp>
        <p:nvCxnSpPr>
          <p:cNvPr id="100377" name="AutoShape 25"/>
          <p:cNvCxnSpPr>
            <a:cxnSpLocks noChangeShapeType="1"/>
            <a:stCxn id="100355" idx="4"/>
            <a:endCxn id="100376" idx="0"/>
          </p:cNvCxnSpPr>
          <p:nvPr/>
        </p:nvCxnSpPr>
        <p:spPr bwMode="auto">
          <a:xfrm>
            <a:off x="2855913" y="4191000"/>
            <a:ext cx="0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00378" name="AutoShape 26"/>
          <p:cNvCxnSpPr>
            <a:cxnSpLocks noChangeShapeType="1"/>
            <a:stCxn id="100355" idx="6"/>
            <a:endCxn id="100360" idx="2"/>
          </p:cNvCxnSpPr>
          <p:nvPr/>
        </p:nvCxnSpPr>
        <p:spPr bwMode="auto">
          <a:xfrm>
            <a:off x="3048000" y="3998913"/>
            <a:ext cx="144462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0379" name="Oval 27"/>
          <p:cNvSpPr>
            <a:spLocks noChangeArrowheads="1"/>
          </p:cNvSpPr>
          <p:nvPr/>
        </p:nvSpPr>
        <p:spPr bwMode="auto">
          <a:xfrm>
            <a:off x="1749425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5</a:t>
            </a:r>
          </a:p>
        </p:txBody>
      </p:sp>
      <p:cxnSp>
        <p:nvCxnSpPr>
          <p:cNvPr id="100381" name="AutoShape 29"/>
          <p:cNvCxnSpPr>
            <a:cxnSpLocks noChangeShapeType="1"/>
            <a:stCxn id="100379" idx="6"/>
            <a:endCxn id="100355" idx="2"/>
          </p:cNvCxnSpPr>
          <p:nvPr/>
        </p:nvCxnSpPr>
        <p:spPr bwMode="auto">
          <a:xfrm>
            <a:off x="2133600" y="3998913"/>
            <a:ext cx="53022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0382" name="Oval 30"/>
          <p:cNvSpPr>
            <a:spLocks noChangeArrowheads="1"/>
          </p:cNvSpPr>
          <p:nvPr/>
        </p:nvSpPr>
        <p:spPr bwMode="auto">
          <a:xfrm>
            <a:off x="838200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15</a:t>
            </a:r>
          </a:p>
        </p:txBody>
      </p:sp>
      <p:cxnSp>
        <p:nvCxnSpPr>
          <p:cNvPr id="100383" name="AutoShape 31"/>
          <p:cNvCxnSpPr>
            <a:cxnSpLocks noChangeShapeType="1"/>
            <a:stCxn id="100382" idx="6"/>
            <a:endCxn id="100379" idx="2"/>
          </p:cNvCxnSpPr>
          <p:nvPr/>
        </p:nvCxnSpPr>
        <p:spPr bwMode="auto">
          <a:xfrm>
            <a:off x="1222375" y="3998913"/>
            <a:ext cx="527050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0384" name="Oval 32"/>
          <p:cNvSpPr>
            <a:spLocks noChangeArrowheads="1"/>
          </p:cNvSpPr>
          <p:nvPr/>
        </p:nvSpPr>
        <p:spPr bwMode="auto">
          <a:xfrm>
            <a:off x="3581400" y="3806825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sp>
        <p:nvSpPr>
          <p:cNvPr id="100385" name="Oval 33"/>
          <p:cNvSpPr>
            <a:spLocks noChangeArrowheads="1"/>
          </p:cNvSpPr>
          <p:nvPr/>
        </p:nvSpPr>
        <p:spPr bwMode="auto">
          <a:xfrm>
            <a:off x="838200" y="4648200"/>
            <a:ext cx="384175" cy="3841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kumimoji="1" lang="en-US" sz="1600">
                <a:latin typeface="Lucida Sans" charset="0"/>
                <a:ea typeface="ＭＳ Ｐゴシック" charset="0"/>
                <a:cs typeface="ＭＳ Ｐゴシック" charset="0"/>
              </a:rPr>
              <a:t>72</a:t>
            </a:r>
          </a:p>
        </p:txBody>
      </p:sp>
      <p:cxnSp>
        <p:nvCxnSpPr>
          <p:cNvPr id="100386" name="AutoShape 34"/>
          <p:cNvCxnSpPr>
            <a:cxnSpLocks noChangeShapeType="1"/>
            <a:stCxn id="100382" idx="4"/>
            <a:endCxn id="100385" idx="0"/>
          </p:cNvCxnSpPr>
          <p:nvPr/>
        </p:nvCxnSpPr>
        <p:spPr bwMode="auto">
          <a:xfrm>
            <a:off x="1030288" y="41910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48163" name="Rectangle 41"/>
          <p:cNvSpPr>
            <a:spLocks noChangeArrowheads="1"/>
          </p:cNvSpPr>
          <p:nvPr/>
        </p:nvSpPr>
        <p:spPr bwMode="auto">
          <a:xfrm>
            <a:off x="5648325" y="6273800"/>
            <a:ext cx="28209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1"/>
                </a:solidFill>
                <a:latin typeface="Lucida Sans Italic" pitchFamily="1" charset="0"/>
              </a:rPr>
              <a:t>decrease-key of x from 35 to 5</a:t>
            </a:r>
          </a:p>
        </p:txBody>
      </p:sp>
      <p:sp>
        <p:nvSpPr>
          <p:cNvPr id="49188" name="Rectangle 42"/>
          <p:cNvSpPr>
            <a:spLocks noChangeArrowheads="1"/>
          </p:cNvSpPr>
          <p:nvPr/>
        </p:nvSpPr>
        <p:spPr bwMode="auto">
          <a:xfrm>
            <a:off x="1798638" y="3436938"/>
            <a:ext cx="266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x</a:t>
            </a:r>
          </a:p>
        </p:txBody>
      </p:sp>
      <p:sp>
        <p:nvSpPr>
          <p:cNvPr id="49189" name="Rectangle 43"/>
          <p:cNvSpPr>
            <a:spLocks noChangeArrowheads="1"/>
          </p:cNvSpPr>
          <p:nvPr/>
        </p:nvSpPr>
        <p:spPr bwMode="auto">
          <a:xfrm>
            <a:off x="2725738" y="3436938"/>
            <a:ext cx="276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p</a:t>
            </a:r>
          </a:p>
        </p:txBody>
      </p:sp>
      <p:sp>
        <p:nvSpPr>
          <p:cNvPr id="49190" name="Rectangle 44"/>
          <p:cNvSpPr>
            <a:spLocks noChangeArrowheads="1"/>
          </p:cNvSpPr>
          <p:nvPr/>
        </p:nvSpPr>
        <p:spPr bwMode="auto">
          <a:xfrm>
            <a:off x="3640138" y="3436938"/>
            <a:ext cx="3095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p'</a:t>
            </a:r>
          </a:p>
        </p:txBody>
      </p:sp>
      <p:sp>
        <p:nvSpPr>
          <p:cNvPr id="49191" name="Rectangle 49"/>
          <p:cNvSpPr>
            <a:spLocks noChangeArrowheads="1"/>
          </p:cNvSpPr>
          <p:nvPr/>
        </p:nvSpPr>
        <p:spPr bwMode="auto">
          <a:xfrm>
            <a:off x="1160463" y="3276600"/>
            <a:ext cx="4651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49192" name="Line 50"/>
          <p:cNvSpPr>
            <a:spLocks noChangeShapeType="1"/>
          </p:cNvSpPr>
          <p:nvPr/>
        </p:nvSpPr>
        <p:spPr bwMode="auto">
          <a:xfrm>
            <a:off x="1462088" y="3552825"/>
            <a:ext cx="296862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49193" name="Rectangle 51"/>
          <p:cNvSpPr>
            <a:spLocks noChangeArrowheads="1"/>
          </p:cNvSpPr>
          <p:nvPr/>
        </p:nvSpPr>
        <p:spPr bwMode="auto">
          <a:xfrm>
            <a:off x="3224213" y="4676775"/>
            <a:ext cx="98583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" charset="0"/>
                <a:ea typeface="MS PGothic" charset="0"/>
                <a:cs typeface="MS PGothic" charset="0"/>
              </a:rPr>
              <a:t>don't mark</a:t>
            </a:r>
            <a:br>
              <a:rPr kumimoji="1" lang="en-US">
                <a:solidFill>
                  <a:schemeClr val="accent1"/>
                </a:solidFill>
                <a:latin typeface="Lucida Sans" charset="0"/>
                <a:ea typeface="MS PGothic" charset="0"/>
                <a:cs typeface="MS PGothic" charset="0"/>
              </a:rPr>
            </a:br>
            <a:r>
              <a:rPr kumimoji="1" lang="en-US">
                <a:solidFill>
                  <a:schemeClr val="accent1"/>
                </a:solidFill>
                <a:latin typeface="Lucida Sans" charset="0"/>
                <a:ea typeface="MS PGothic" charset="0"/>
                <a:cs typeface="MS PGothic" charset="0"/>
              </a:rPr>
              <a:t>parent if</a:t>
            </a:r>
            <a:br>
              <a:rPr kumimoji="1" lang="en-US">
                <a:solidFill>
                  <a:schemeClr val="accent1"/>
                </a:solidFill>
                <a:latin typeface="Lucida Sans" charset="0"/>
                <a:ea typeface="MS PGothic" charset="0"/>
                <a:cs typeface="MS PGothic" charset="0"/>
              </a:rPr>
            </a:br>
            <a:r>
              <a:rPr kumimoji="1" lang="en-US">
                <a:solidFill>
                  <a:schemeClr val="accent1"/>
                </a:solidFill>
                <a:latin typeface="Lucida Sans" charset="0"/>
                <a:ea typeface="MS PGothic" charset="0"/>
                <a:cs typeface="MS PGothic" charset="0"/>
              </a:rPr>
              <a:t>it's a root</a:t>
            </a:r>
          </a:p>
        </p:txBody>
      </p:sp>
      <p:sp>
        <p:nvSpPr>
          <p:cNvPr id="49194" name="Line 52"/>
          <p:cNvSpPr>
            <a:spLocks noChangeShapeType="1"/>
          </p:cNvSpPr>
          <p:nvPr/>
        </p:nvSpPr>
        <p:spPr bwMode="auto">
          <a:xfrm flipV="1">
            <a:off x="3959225" y="4140200"/>
            <a:ext cx="525463" cy="54133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49195" name="Rectangle 54"/>
          <p:cNvSpPr>
            <a:spLocks noChangeArrowheads="1"/>
          </p:cNvSpPr>
          <p:nvPr/>
        </p:nvSpPr>
        <p:spPr bwMode="auto">
          <a:xfrm>
            <a:off x="4535488" y="3436938"/>
            <a:ext cx="342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p''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Decrease Key Analysis</a:t>
            </a:r>
          </a:p>
        </p:txBody>
      </p:sp>
      <p:sp>
        <p:nvSpPr>
          <p:cNvPr id="102402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912813"/>
            <a:ext cx="8015287" cy="5411787"/>
          </a:xfrm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marL="0" indent="0">
              <a:defRPr/>
            </a:pPr>
            <a:r>
              <a:rPr kumimoji="0" lang="en-US" dirty="0" smtClean="0"/>
              <a:t>Decrease-key.</a:t>
            </a:r>
          </a:p>
          <a:p>
            <a:pPr marL="0" indent="0">
              <a:defRPr/>
            </a:pPr>
            <a:endParaRPr kumimoji="0" lang="en-US" dirty="0" smtClean="0"/>
          </a:p>
          <a:p>
            <a:pPr marL="0" indent="0">
              <a:defRPr/>
            </a:pPr>
            <a:endParaRPr kumimoji="0" lang="en-US" dirty="0" smtClean="0"/>
          </a:p>
          <a:p>
            <a:pPr marL="0" indent="0">
              <a:defRPr/>
            </a:pPr>
            <a:endParaRPr kumimoji="0" lang="en-US" dirty="0" smtClean="0"/>
          </a:p>
          <a:p>
            <a:pPr marL="0" indent="0">
              <a:defRPr/>
            </a:pPr>
            <a:r>
              <a:rPr kumimoji="0" lang="en-US" dirty="0" smtClean="0"/>
              <a:t>Actual cost.  </a:t>
            </a:r>
            <a:r>
              <a:rPr kumimoji="0" lang="en-US" dirty="0">
                <a:solidFill>
                  <a:schemeClr val="hlink"/>
                </a:solidFill>
              </a:rPr>
              <a:t> </a:t>
            </a:r>
            <a:r>
              <a:rPr kumimoji="0" lang="en-US" dirty="0" smtClean="0">
                <a:solidFill>
                  <a:schemeClr val="hlink"/>
                </a:solidFill>
              </a:rPr>
              <a:t>    , where c is the number of cascading cuts</a:t>
            </a:r>
          </a:p>
          <a:p>
            <a:pPr lvl="1">
              <a:defRPr/>
            </a:pPr>
            <a:r>
              <a:rPr kumimoji="0" lang="en-US" dirty="0"/>
              <a:t> </a:t>
            </a:r>
            <a:r>
              <a:rPr kumimoji="0" lang="en-US" dirty="0" smtClean="0"/>
              <a:t>      time for changing the key.</a:t>
            </a:r>
          </a:p>
          <a:p>
            <a:pPr lvl="1">
              <a:defRPr/>
            </a:pPr>
            <a:r>
              <a:rPr kumimoji="0" lang="en-US" dirty="0"/>
              <a:t> </a:t>
            </a:r>
            <a:r>
              <a:rPr kumimoji="0" lang="en-US" dirty="0" smtClean="0"/>
              <a:t>      time for each of </a:t>
            </a:r>
            <a:r>
              <a:rPr kumimoji="0" lang="en-US" dirty="0" smtClean="0">
                <a:latin typeface="Lucida Sans Italic" pitchFamily="1" charset="0"/>
              </a:rPr>
              <a:t>c</a:t>
            </a:r>
            <a:r>
              <a:rPr kumimoji="0" lang="en-US" dirty="0" smtClean="0"/>
              <a:t> cuts, plus melding into root list.</a:t>
            </a:r>
          </a:p>
          <a:p>
            <a:pPr lvl="1">
              <a:defRPr/>
            </a:pPr>
            <a:endParaRPr kumimoji="0" lang="en-US" dirty="0" smtClean="0"/>
          </a:p>
          <a:p>
            <a:pPr marL="0" indent="0">
              <a:defRPr/>
            </a:pPr>
            <a:r>
              <a:rPr kumimoji="0" lang="en-US" dirty="0" smtClean="0"/>
              <a:t>Change in potential.  </a:t>
            </a:r>
            <a:endParaRPr kumimoji="0" lang="en-US" dirty="0" smtClean="0">
              <a:solidFill>
                <a:schemeClr val="hlink"/>
              </a:solidFill>
            </a:endParaRPr>
          </a:p>
          <a:p>
            <a:pPr lvl="1">
              <a:defRPr/>
            </a:pPr>
            <a:r>
              <a:rPr kumimoji="0" lang="en-US" dirty="0">
                <a:latin typeface="Lucida Sans Italic" pitchFamily="1" charset="0"/>
              </a:rPr>
              <a:t> </a:t>
            </a:r>
            <a:r>
              <a:rPr kumimoji="0" lang="en-US" dirty="0" smtClean="0">
                <a:latin typeface="Lucida Sans Italic" pitchFamily="1" charset="0"/>
              </a:rPr>
              <a:t>                      </a:t>
            </a:r>
            <a:r>
              <a:rPr kumimoji="0" lang="en-US" dirty="0" smtClean="0">
                <a:solidFill>
                  <a:srgbClr val="00B050"/>
                </a:solidFill>
                <a:latin typeface="Lucida Sans Italic" pitchFamily="1" charset="0"/>
              </a:rPr>
              <a:t>(the original </a:t>
            </a:r>
            <a:r>
              <a:rPr kumimoji="0" lang="en-US" dirty="0">
                <a:solidFill>
                  <a:srgbClr val="00B050"/>
                </a:solidFill>
                <a:latin typeface="Lucida Sans Italic" pitchFamily="1" charset="0"/>
              </a:rPr>
              <a:t> </a:t>
            </a:r>
            <a:r>
              <a:rPr kumimoji="0" lang="en-US" dirty="0" smtClean="0">
                <a:solidFill>
                  <a:srgbClr val="00B050"/>
                </a:solidFill>
                <a:latin typeface="Lucida Sans Italic" pitchFamily="1" charset="0"/>
              </a:rPr>
              <a:t>     trees and c trees produced by cascading cuts) </a:t>
            </a:r>
            <a:endParaRPr kumimoji="0" lang="en-US" dirty="0" smtClean="0"/>
          </a:p>
          <a:p>
            <a:pPr lvl="1">
              <a:defRPr/>
            </a:pPr>
            <a:r>
              <a:rPr kumimoji="0" lang="en-US" dirty="0">
                <a:latin typeface="Lucida Sans Italic" pitchFamily="1" charset="0"/>
              </a:rPr>
              <a:t> </a:t>
            </a:r>
            <a:r>
              <a:rPr kumimoji="0" lang="en-US" dirty="0" smtClean="0">
                <a:latin typeface="Lucida Sans Italic" pitchFamily="1" charset="0"/>
              </a:rPr>
              <a:t>                         </a:t>
            </a:r>
            <a:r>
              <a:rPr kumimoji="0" lang="en-US" dirty="0" smtClean="0"/>
              <a:t> </a:t>
            </a:r>
            <a:r>
              <a:rPr kumimoji="0" lang="en-US" dirty="0" smtClean="0">
                <a:solidFill>
                  <a:srgbClr val="00B050"/>
                </a:solidFill>
              </a:rPr>
              <a:t>(c-1 nodes were unmarked by the first c-1 cascading cuts and the last cut may have marked a node)</a:t>
            </a:r>
          </a:p>
          <a:p>
            <a:pPr lvl="1">
              <a:defRPr/>
            </a:pPr>
            <a:r>
              <a:rPr kumimoji="0" lang="en-US" dirty="0" smtClean="0">
                <a:sym typeface="Symbol" pitchFamily="18" charset="2"/>
              </a:rPr>
              <a:t>Difference in potential                                   .</a:t>
            </a:r>
          </a:p>
          <a:p>
            <a:pPr lvl="1">
              <a:defRPr/>
            </a:pPr>
            <a:endParaRPr kumimoji="0" lang="en-US" dirty="0" smtClean="0"/>
          </a:p>
          <a:p>
            <a:pPr marL="0" indent="0">
              <a:defRPr/>
            </a:pPr>
            <a:r>
              <a:rPr kumimoji="0" lang="en-US" dirty="0" smtClean="0"/>
              <a:t>Amortized cost. </a:t>
            </a:r>
            <a:endParaRPr kumimoji="0" lang="en-US" dirty="0" smtClean="0">
              <a:solidFill>
                <a:schemeClr val="hlink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577C67D8-02BB-4084-B835-D6FDEAE873C6}" type="slidenum">
              <a:rPr lang="en-US" sz="800" smtClean="0"/>
              <a:pPr>
                <a:defRPr/>
              </a:pPr>
              <a:t>46</a:t>
            </a:fld>
            <a:endParaRPr lang="en-US" sz="1400" smtClean="0"/>
          </a:p>
        </p:txBody>
      </p:sp>
      <p:sp>
        <p:nvSpPr>
          <p:cNvPr id="50182" name="Rectangle 13"/>
          <p:cNvSpPr>
            <a:spLocks noChangeArrowheads="1"/>
          </p:cNvSpPr>
          <p:nvPr/>
        </p:nvSpPr>
        <p:spPr bwMode="auto">
          <a:xfrm>
            <a:off x="6210300" y="1589088"/>
            <a:ext cx="14906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potential function</a:t>
            </a:r>
          </a:p>
        </p:txBody>
      </p:sp>
      <p:pic>
        <p:nvPicPr>
          <p:cNvPr id="49158" name="Picture 40" descr="C:\Users\Cheng\Dropbox\Ubuntu_Windows\nofont-Myfi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638" y="1165225"/>
            <a:ext cx="29083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9" name="Picture 6" descr="C:\Users\Cheng\Dropbox\Ubuntu_Windows\nofont-Myfi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925" y="2382838"/>
            <a:ext cx="3698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0" name="Picture 7" descr="C:\Users\Cheng\Dropbox\Ubuntu_Windows\nofont-Myfi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925" y="2706688"/>
            <a:ext cx="347663" cy="1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1" name="Picture 7" descr="C:\Users\Cheng\Dropbox\Ubuntu_Windows\nofont-Myfi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88" y="3041650"/>
            <a:ext cx="347662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2" name="Picture 8" descr="C:\Users\Cheng\Dropbox\Ubuntu_Windows\nofont-Myfil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394" y="3678010"/>
            <a:ext cx="73977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3" name="Picture 9" descr="C:\Users\Cheng\Dropbox\Ubuntu_Windows\nofont-Myfil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75" y="4038600"/>
            <a:ext cx="1438275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4" name="Picture 10" descr="C:\Users\Cheng\Dropbox\Ubuntu_Windows\nofont-Myfile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96" y="4707620"/>
            <a:ext cx="2000162" cy="236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5" name="Picture 11" descr="C:\Users\Cheng\Dropbox\Ubuntu_Windows\nofont-Myfile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569" y="5331957"/>
            <a:ext cx="3133958" cy="281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6" name="Picture 7" descr="C:\Users\Cheng\Dropbox\Ubuntu_Windows\nofont-Myfi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248" y="5973823"/>
            <a:ext cx="522831" cy="288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7" name="Picture 12" descr="C:\Users\Cheng\Dropbox\Ubuntu_Windows\nofont-Myfile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061" y="4020911"/>
            <a:ext cx="446631" cy="244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4E738101-3DA0-4E6F-B3AC-1DEAA848BA61}" type="slidenum">
              <a:rPr lang="en-US" sz="800" smtClean="0"/>
              <a:pPr>
                <a:defRPr/>
              </a:pPr>
              <a:t>47</a:t>
            </a:fld>
            <a:endParaRPr lang="en-US" sz="1400" smtClean="0"/>
          </a:p>
        </p:txBody>
      </p:sp>
      <p:sp>
        <p:nvSpPr>
          <p:cNvPr id="166914" name="Rectangle 2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en-US" sz="2800">
                <a:solidFill>
                  <a:schemeClr val="folHlink"/>
                </a:solidFill>
              </a:rPr>
              <a:t>Union</a:t>
            </a:r>
            <a:endParaRPr lang="en-US" sz="2400"/>
          </a:p>
        </p:txBody>
      </p:sp>
      <p:sp>
        <p:nvSpPr>
          <p:cNvPr id="166915" name="Line 3"/>
          <p:cNvSpPr>
            <a:spLocks noChangeShapeType="1"/>
          </p:cNvSpPr>
          <p:nvPr/>
        </p:nvSpPr>
        <p:spPr bwMode="auto">
          <a:xfrm>
            <a:off x="41275" y="1708150"/>
            <a:ext cx="9050338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Union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Union.  </a:t>
            </a:r>
            <a:r>
              <a:rPr kumimoji="0" lang="en-US" smtClean="0">
                <a:solidFill>
                  <a:schemeClr val="tx1"/>
                </a:solidFill>
              </a:rPr>
              <a:t>Combine two Fibonacci heaps.</a:t>
            </a:r>
          </a:p>
          <a:p>
            <a:pPr lvl="1">
              <a:defRPr/>
            </a:pPr>
            <a:endParaRPr kumimoji="0" lang="en-US" smtClean="0"/>
          </a:p>
          <a:p>
            <a:pPr marL="0" indent="0">
              <a:defRPr/>
            </a:pPr>
            <a:r>
              <a:rPr kumimoji="0" lang="en-US" smtClean="0"/>
              <a:t>Representation.  </a:t>
            </a:r>
            <a:r>
              <a:rPr kumimoji="0" lang="en-US" smtClean="0">
                <a:solidFill>
                  <a:schemeClr val="tx1"/>
                </a:solidFill>
              </a:rPr>
              <a:t>Root lists are circular, doubly linked lists.</a:t>
            </a:r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EDF49AAA-06D6-4154-949F-C0D0068209B9}" type="slidenum">
              <a:rPr lang="en-US" sz="800" smtClean="0"/>
              <a:pPr>
                <a:defRPr/>
              </a:pPr>
              <a:t>48</a:t>
            </a:fld>
            <a:endParaRPr lang="en-US" sz="1400" smtClean="0"/>
          </a:p>
        </p:txBody>
      </p:sp>
      <p:sp>
        <p:nvSpPr>
          <p:cNvPr id="160772" name="Oval 4"/>
          <p:cNvSpPr>
            <a:spLocks noChangeAspect="1" noChangeArrowheads="1"/>
          </p:cNvSpPr>
          <p:nvPr/>
        </p:nvSpPr>
        <p:spPr bwMode="auto">
          <a:xfrm>
            <a:off x="6340475" y="62563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160773" name="AutoShape 5"/>
          <p:cNvCxnSpPr>
            <a:cxnSpLocks noChangeShapeType="1"/>
            <a:stCxn id="160772" idx="0"/>
            <a:endCxn id="160779" idx="4"/>
          </p:cNvCxnSpPr>
          <p:nvPr/>
        </p:nvCxnSpPr>
        <p:spPr bwMode="auto">
          <a:xfrm flipV="1">
            <a:off x="6523038" y="59277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0774" name="Oval 6"/>
          <p:cNvSpPr>
            <a:spLocks noChangeAspect="1" noChangeArrowheads="1"/>
          </p:cNvSpPr>
          <p:nvPr/>
        </p:nvSpPr>
        <p:spPr bwMode="auto">
          <a:xfrm>
            <a:off x="7940675" y="55578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cxnSp>
        <p:nvCxnSpPr>
          <p:cNvPr id="160775" name="AutoShape 7"/>
          <p:cNvCxnSpPr>
            <a:cxnSpLocks noChangeShapeType="1"/>
            <a:stCxn id="160774" idx="0"/>
            <a:endCxn id="160781" idx="5"/>
          </p:cNvCxnSpPr>
          <p:nvPr/>
        </p:nvCxnSpPr>
        <p:spPr bwMode="auto">
          <a:xfrm flipH="1" flipV="1">
            <a:off x="7473950" y="4967288"/>
            <a:ext cx="649288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0776" name="Oval 8"/>
          <p:cNvSpPr>
            <a:spLocks noChangeAspect="1" noChangeArrowheads="1"/>
          </p:cNvSpPr>
          <p:nvPr/>
        </p:nvSpPr>
        <p:spPr bwMode="auto">
          <a:xfrm>
            <a:off x="5670550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160777" name="AutoShape 9"/>
          <p:cNvCxnSpPr>
            <a:cxnSpLocks noChangeShapeType="1"/>
            <a:stCxn id="160781" idx="2"/>
            <a:endCxn id="160776" idx="6"/>
          </p:cNvCxnSpPr>
          <p:nvPr/>
        </p:nvCxnSpPr>
        <p:spPr bwMode="auto">
          <a:xfrm flipH="1">
            <a:off x="6035675" y="4835525"/>
            <a:ext cx="1127125" cy="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0778" name="Oval 10"/>
          <p:cNvSpPr>
            <a:spLocks noChangeAspect="1" noChangeArrowheads="1"/>
          </p:cNvSpPr>
          <p:nvPr/>
        </p:nvSpPr>
        <p:spPr bwMode="auto">
          <a:xfrm>
            <a:off x="3673475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160779" name="Oval 11"/>
          <p:cNvSpPr>
            <a:spLocks noChangeAspect="1" noChangeArrowheads="1"/>
          </p:cNvSpPr>
          <p:nvPr/>
        </p:nvSpPr>
        <p:spPr bwMode="auto">
          <a:xfrm>
            <a:off x="6340475" y="5554663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160780" name="Oval 12"/>
          <p:cNvSpPr>
            <a:spLocks noChangeAspect="1" noChangeArrowheads="1"/>
          </p:cNvSpPr>
          <p:nvPr/>
        </p:nvSpPr>
        <p:spPr bwMode="auto">
          <a:xfrm>
            <a:off x="7162800" y="55546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160781" name="Oval 13"/>
          <p:cNvSpPr>
            <a:spLocks noChangeAspect="1" noChangeArrowheads="1"/>
          </p:cNvSpPr>
          <p:nvPr/>
        </p:nvSpPr>
        <p:spPr bwMode="auto">
          <a:xfrm>
            <a:off x="7162800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60782" name="Oval 14"/>
          <p:cNvSpPr>
            <a:spLocks noChangeAspect="1" noChangeArrowheads="1"/>
          </p:cNvSpPr>
          <p:nvPr/>
        </p:nvSpPr>
        <p:spPr bwMode="auto">
          <a:xfrm>
            <a:off x="1227138" y="5410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160783" name="Oval 15"/>
          <p:cNvSpPr>
            <a:spLocks noChangeAspect="1" noChangeArrowheads="1"/>
          </p:cNvSpPr>
          <p:nvPr/>
        </p:nvSpPr>
        <p:spPr bwMode="auto">
          <a:xfrm>
            <a:off x="1227138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160784" name="AutoShape 16"/>
          <p:cNvCxnSpPr>
            <a:cxnSpLocks noChangeShapeType="1"/>
            <a:stCxn id="160782" idx="0"/>
            <a:endCxn id="160783" idx="4"/>
          </p:cNvCxnSpPr>
          <p:nvPr/>
        </p:nvCxnSpPr>
        <p:spPr bwMode="auto">
          <a:xfrm flipV="1">
            <a:off x="1409700" y="5021263"/>
            <a:ext cx="0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0785" name="AutoShape 17"/>
          <p:cNvCxnSpPr>
            <a:cxnSpLocks noChangeShapeType="1"/>
            <a:stCxn id="160792" idx="2"/>
            <a:endCxn id="160783" idx="6"/>
          </p:cNvCxnSpPr>
          <p:nvPr/>
        </p:nvCxnSpPr>
        <p:spPr bwMode="auto">
          <a:xfrm flipH="1">
            <a:off x="1592263" y="4835525"/>
            <a:ext cx="1006475" cy="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0786" name="Oval 18"/>
          <p:cNvSpPr>
            <a:spLocks noChangeAspect="1" noChangeArrowheads="1"/>
          </p:cNvSpPr>
          <p:nvPr/>
        </p:nvSpPr>
        <p:spPr bwMode="auto">
          <a:xfrm>
            <a:off x="1997075" y="61039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160787" name="Oval 19"/>
          <p:cNvSpPr>
            <a:spLocks noChangeAspect="1" noChangeArrowheads="1"/>
          </p:cNvSpPr>
          <p:nvPr/>
        </p:nvSpPr>
        <p:spPr bwMode="auto">
          <a:xfrm>
            <a:off x="1997075" y="54181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160788" name="AutoShape 20"/>
          <p:cNvCxnSpPr>
            <a:cxnSpLocks noChangeShapeType="1"/>
            <a:stCxn id="160786" idx="0"/>
            <a:endCxn id="160787" idx="4"/>
          </p:cNvCxnSpPr>
          <p:nvPr/>
        </p:nvCxnSpPr>
        <p:spPr bwMode="auto">
          <a:xfrm flipV="1">
            <a:off x="2179638" y="5791200"/>
            <a:ext cx="0" cy="312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0789" name="Oval 21"/>
          <p:cNvSpPr>
            <a:spLocks noChangeAspect="1" noChangeArrowheads="1"/>
          </p:cNvSpPr>
          <p:nvPr/>
        </p:nvSpPr>
        <p:spPr bwMode="auto">
          <a:xfrm>
            <a:off x="2598738" y="54181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160790" name="AutoShape 22"/>
          <p:cNvCxnSpPr>
            <a:cxnSpLocks noChangeShapeType="1"/>
            <a:stCxn id="160789" idx="0"/>
            <a:endCxn id="160792" idx="4"/>
          </p:cNvCxnSpPr>
          <p:nvPr/>
        </p:nvCxnSpPr>
        <p:spPr bwMode="auto">
          <a:xfrm flipV="1">
            <a:off x="2781300" y="5021263"/>
            <a:ext cx="0" cy="396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0791" name="AutoShape 23"/>
          <p:cNvCxnSpPr>
            <a:cxnSpLocks noChangeShapeType="1"/>
            <a:stCxn id="160787" idx="7"/>
            <a:endCxn id="160792" idx="3"/>
          </p:cNvCxnSpPr>
          <p:nvPr/>
        </p:nvCxnSpPr>
        <p:spPr bwMode="auto">
          <a:xfrm flipV="1">
            <a:off x="2308225" y="4967288"/>
            <a:ext cx="344488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0792" name="Oval 24"/>
          <p:cNvSpPr>
            <a:spLocks noChangeAspect="1" noChangeArrowheads="1"/>
          </p:cNvSpPr>
          <p:nvPr/>
        </p:nvSpPr>
        <p:spPr bwMode="auto">
          <a:xfrm>
            <a:off x="2598738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160793" name="AutoShape 25"/>
          <p:cNvCxnSpPr>
            <a:cxnSpLocks noChangeShapeType="1"/>
            <a:stCxn id="160792" idx="6"/>
            <a:endCxn id="160778" idx="2"/>
          </p:cNvCxnSpPr>
          <p:nvPr/>
        </p:nvCxnSpPr>
        <p:spPr bwMode="auto">
          <a:xfrm>
            <a:off x="2963863" y="4835525"/>
            <a:ext cx="709612" cy="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0794" name="AutoShape 26"/>
          <p:cNvCxnSpPr>
            <a:cxnSpLocks noChangeShapeType="1"/>
            <a:stCxn id="160780" idx="0"/>
            <a:endCxn id="160781" idx="4"/>
          </p:cNvCxnSpPr>
          <p:nvPr/>
        </p:nvCxnSpPr>
        <p:spPr bwMode="auto">
          <a:xfrm flipV="1">
            <a:off x="7345363" y="5021263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0795" name="AutoShape 27"/>
          <p:cNvCxnSpPr>
            <a:cxnSpLocks noChangeShapeType="1"/>
            <a:stCxn id="160779" idx="7"/>
            <a:endCxn id="160781" idx="3"/>
          </p:cNvCxnSpPr>
          <p:nvPr/>
        </p:nvCxnSpPr>
        <p:spPr bwMode="auto">
          <a:xfrm flipV="1">
            <a:off x="6651625" y="4967288"/>
            <a:ext cx="565150" cy="641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0796" name="Oval 28"/>
          <p:cNvSpPr>
            <a:spLocks noChangeAspect="1" noChangeArrowheads="1"/>
          </p:cNvSpPr>
          <p:nvPr/>
        </p:nvSpPr>
        <p:spPr bwMode="auto">
          <a:xfrm>
            <a:off x="7940675" y="6240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160797" name="AutoShape 29"/>
          <p:cNvCxnSpPr>
            <a:cxnSpLocks noChangeShapeType="1"/>
            <a:stCxn id="160796" idx="0"/>
            <a:endCxn id="160774" idx="4"/>
          </p:cNvCxnSpPr>
          <p:nvPr/>
        </p:nvCxnSpPr>
        <p:spPr bwMode="auto">
          <a:xfrm flipV="1">
            <a:off x="8123238" y="5930900"/>
            <a:ext cx="0" cy="309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0798" name="Oval 30"/>
          <p:cNvSpPr>
            <a:spLocks noChangeAspect="1" noChangeArrowheads="1"/>
          </p:cNvSpPr>
          <p:nvPr/>
        </p:nvSpPr>
        <p:spPr bwMode="auto">
          <a:xfrm>
            <a:off x="8397875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cxnSp>
        <p:nvCxnSpPr>
          <p:cNvPr id="160799" name="AutoShape 31"/>
          <p:cNvCxnSpPr>
            <a:cxnSpLocks noChangeShapeType="1"/>
            <a:stCxn id="160781" idx="6"/>
            <a:endCxn id="160798" idx="2"/>
          </p:cNvCxnSpPr>
          <p:nvPr/>
        </p:nvCxnSpPr>
        <p:spPr bwMode="auto">
          <a:xfrm>
            <a:off x="7527925" y="4835525"/>
            <a:ext cx="869950" cy="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0800" name="AutoShape 32"/>
          <p:cNvCxnSpPr>
            <a:cxnSpLocks noChangeShapeType="1"/>
            <a:stCxn id="160778" idx="1"/>
            <a:endCxn id="160783" idx="7"/>
          </p:cNvCxnSpPr>
          <p:nvPr/>
        </p:nvCxnSpPr>
        <p:spPr bwMode="auto">
          <a:xfrm rot="-5400000" flipH="1" flipV="1">
            <a:off x="2632075" y="3608388"/>
            <a:ext cx="1588" cy="2189162"/>
          </a:xfrm>
          <a:prstGeom prst="curvedConnector3">
            <a:avLst>
              <a:gd name="adj1" fmla="val -17800000"/>
            </a:avLst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0801" name="AutoShape 33"/>
          <p:cNvCxnSpPr>
            <a:cxnSpLocks noChangeShapeType="1"/>
            <a:stCxn id="160798" idx="1"/>
            <a:endCxn id="160776" idx="0"/>
          </p:cNvCxnSpPr>
          <p:nvPr/>
        </p:nvCxnSpPr>
        <p:spPr bwMode="auto">
          <a:xfrm rot="5400000" flipH="1">
            <a:off x="7125494" y="3375819"/>
            <a:ext cx="53975" cy="2598737"/>
          </a:xfrm>
          <a:prstGeom prst="curvedConnector3">
            <a:avLst>
              <a:gd name="adj1" fmla="val 523528"/>
            </a:avLst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2259" name="Rectangle 34"/>
          <p:cNvSpPr>
            <a:spLocks noChangeArrowheads="1"/>
          </p:cNvSpPr>
          <p:nvPr/>
        </p:nvSpPr>
        <p:spPr bwMode="auto">
          <a:xfrm>
            <a:off x="3629025" y="3811588"/>
            <a:ext cx="4651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52260" name="Line 35"/>
          <p:cNvSpPr>
            <a:spLocks noChangeShapeType="1"/>
          </p:cNvSpPr>
          <p:nvPr/>
        </p:nvSpPr>
        <p:spPr bwMode="auto">
          <a:xfrm>
            <a:off x="3857625" y="4178300"/>
            <a:ext cx="0" cy="420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52261" name="Rectangle 36"/>
          <p:cNvSpPr>
            <a:spLocks noChangeArrowheads="1"/>
          </p:cNvSpPr>
          <p:nvPr/>
        </p:nvSpPr>
        <p:spPr bwMode="auto">
          <a:xfrm>
            <a:off x="7116763" y="3811588"/>
            <a:ext cx="4651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52262" name="Line 37"/>
          <p:cNvSpPr>
            <a:spLocks noChangeShapeType="1"/>
          </p:cNvSpPr>
          <p:nvPr/>
        </p:nvSpPr>
        <p:spPr bwMode="auto">
          <a:xfrm>
            <a:off x="7345363" y="4178300"/>
            <a:ext cx="0" cy="420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160806" name="Text Box 38"/>
          <p:cNvSpPr txBox="1">
            <a:spLocks noChangeArrowheads="1"/>
          </p:cNvSpPr>
          <p:nvPr/>
        </p:nvSpPr>
        <p:spPr bwMode="auto">
          <a:xfrm>
            <a:off x="234950" y="6156325"/>
            <a:ext cx="8509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Heap H'</a:t>
            </a:r>
          </a:p>
        </p:txBody>
      </p:sp>
      <p:sp>
        <p:nvSpPr>
          <p:cNvPr id="160807" name="Text Box 39"/>
          <p:cNvSpPr txBox="1">
            <a:spLocks noChangeArrowheads="1"/>
          </p:cNvSpPr>
          <p:nvPr/>
        </p:nvSpPr>
        <p:spPr bwMode="auto">
          <a:xfrm>
            <a:off x="4956175" y="6156325"/>
            <a:ext cx="889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Heap H''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Union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Union.  </a:t>
            </a:r>
            <a:r>
              <a:rPr kumimoji="0" lang="en-US" smtClean="0">
                <a:solidFill>
                  <a:schemeClr val="tx1"/>
                </a:solidFill>
              </a:rPr>
              <a:t>Combine two Fibonacci heaps.</a:t>
            </a:r>
          </a:p>
          <a:p>
            <a:pPr lvl="1">
              <a:defRPr/>
            </a:pPr>
            <a:endParaRPr kumimoji="0" lang="en-US" smtClean="0"/>
          </a:p>
          <a:p>
            <a:pPr marL="0" indent="0">
              <a:defRPr/>
            </a:pPr>
            <a:r>
              <a:rPr kumimoji="0" lang="en-US" smtClean="0"/>
              <a:t>Representation.  </a:t>
            </a:r>
            <a:r>
              <a:rPr kumimoji="0" lang="en-US" smtClean="0">
                <a:solidFill>
                  <a:schemeClr val="tx1"/>
                </a:solidFill>
              </a:rPr>
              <a:t>Root lists are circular, doubly linked lists.</a:t>
            </a:r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3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37A93278-9275-4CDD-9BA9-4101AD02B050}" type="slidenum">
              <a:rPr lang="en-US" sz="800" smtClean="0"/>
              <a:pPr>
                <a:defRPr/>
              </a:pPr>
              <a:t>49</a:t>
            </a:fld>
            <a:endParaRPr lang="en-US" sz="1400" smtClean="0"/>
          </a:p>
        </p:txBody>
      </p:sp>
      <p:sp>
        <p:nvSpPr>
          <p:cNvPr id="162820" name="Oval 4"/>
          <p:cNvSpPr>
            <a:spLocks noChangeAspect="1" noChangeArrowheads="1"/>
          </p:cNvSpPr>
          <p:nvPr/>
        </p:nvSpPr>
        <p:spPr bwMode="auto">
          <a:xfrm>
            <a:off x="6340475" y="62563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162821" name="AutoShape 5"/>
          <p:cNvCxnSpPr>
            <a:cxnSpLocks noChangeShapeType="1"/>
            <a:stCxn id="162820" idx="0"/>
            <a:endCxn id="162826" idx="4"/>
          </p:cNvCxnSpPr>
          <p:nvPr/>
        </p:nvCxnSpPr>
        <p:spPr bwMode="auto">
          <a:xfrm flipV="1">
            <a:off x="6523038" y="59277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2822" name="Oval 6"/>
          <p:cNvSpPr>
            <a:spLocks noChangeAspect="1" noChangeArrowheads="1"/>
          </p:cNvSpPr>
          <p:nvPr/>
        </p:nvSpPr>
        <p:spPr bwMode="auto">
          <a:xfrm>
            <a:off x="7940675" y="55578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cxnSp>
        <p:nvCxnSpPr>
          <p:cNvPr id="162823" name="AutoShape 7"/>
          <p:cNvCxnSpPr>
            <a:cxnSpLocks noChangeShapeType="1"/>
            <a:stCxn id="162822" idx="0"/>
            <a:endCxn id="162828" idx="5"/>
          </p:cNvCxnSpPr>
          <p:nvPr/>
        </p:nvCxnSpPr>
        <p:spPr bwMode="auto">
          <a:xfrm flipH="1" flipV="1">
            <a:off x="7473950" y="4967288"/>
            <a:ext cx="649288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2824" name="Oval 8"/>
          <p:cNvSpPr>
            <a:spLocks noChangeAspect="1" noChangeArrowheads="1"/>
          </p:cNvSpPr>
          <p:nvPr/>
        </p:nvSpPr>
        <p:spPr bwMode="auto">
          <a:xfrm>
            <a:off x="5670550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sp>
        <p:nvSpPr>
          <p:cNvPr id="162825" name="Oval 9"/>
          <p:cNvSpPr>
            <a:spLocks noChangeAspect="1" noChangeArrowheads="1"/>
          </p:cNvSpPr>
          <p:nvPr/>
        </p:nvSpPr>
        <p:spPr bwMode="auto">
          <a:xfrm>
            <a:off x="3673475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162826" name="Oval 10"/>
          <p:cNvSpPr>
            <a:spLocks noChangeAspect="1" noChangeArrowheads="1"/>
          </p:cNvSpPr>
          <p:nvPr/>
        </p:nvSpPr>
        <p:spPr bwMode="auto">
          <a:xfrm>
            <a:off x="6340475" y="5554663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162827" name="Oval 11"/>
          <p:cNvSpPr>
            <a:spLocks noChangeAspect="1" noChangeArrowheads="1"/>
          </p:cNvSpPr>
          <p:nvPr/>
        </p:nvSpPr>
        <p:spPr bwMode="auto">
          <a:xfrm>
            <a:off x="7162800" y="55546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162828" name="Oval 12"/>
          <p:cNvSpPr>
            <a:spLocks noChangeAspect="1" noChangeArrowheads="1"/>
          </p:cNvSpPr>
          <p:nvPr/>
        </p:nvSpPr>
        <p:spPr bwMode="auto">
          <a:xfrm>
            <a:off x="7162800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62829" name="Oval 13"/>
          <p:cNvSpPr>
            <a:spLocks noChangeAspect="1" noChangeArrowheads="1"/>
          </p:cNvSpPr>
          <p:nvPr/>
        </p:nvSpPr>
        <p:spPr bwMode="auto">
          <a:xfrm>
            <a:off x="1227138" y="5410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162830" name="Oval 14"/>
          <p:cNvSpPr>
            <a:spLocks noChangeAspect="1" noChangeArrowheads="1"/>
          </p:cNvSpPr>
          <p:nvPr/>
        </p:nvSpPr>
        <p:spPr bwMode="auto">
          <a:xfrm>
            <a:off x="1227138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162831" name="AutoShape 15"/>
          <p:cNvCxnSpPr>
            <a:cxnSpLocks noChangeShapeType="1"/>
            <a:stCxn id="162829" idx="0"/>
            <a:endCxn id="162830" idx="4"/>
          </p:cNvCxnSpPr>
          <p:nvPr/>
        </p:nvCxnSpPr>
        <p:spPr bwMode="auto">
          <a:xfrm flipV="1">
            <a:off x="1409700" y="5021263"/>
            <a:ext cx="0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2832" name="AutoShape 16"/>
          <p:cNvCxnSpPr>
            <a:cxnSpLocks noChangeShapeType="1"/>
            <a:stCxn id="162839" idx="2"/>
            <a:endCxn id="162830" idx="6"/>
          </p:cNvCxnSpPr>
          <p:nvPr/>
        </p:nvCxnSpPr>
        <p:spPr bwMode="auto">
          <a:xfrm flipH="1">
            <a:off x="1592263" y="4835525"/>
            <a:ext cx="1006475" cy="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2833" name="Oval 17"/>
          <p:cNvSpPr>
            <a:spLocks noChangeAspect="1" noChangeArrowheads="1"/>
          </p:cNvSpPr>
          <p:nvPr/>
        </p:nvSpPr>
        <p:spPr bwMode="auto">
          <a:xfrm>
            <a:off x="1997075" y="61039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162834" name="Oval 18"/>
          <p:cNvSpPr>
            <a:spLocks noChangeAspect="1" noChangeArrowheads="1"/>
          </p:cNvSpPr>
          <p:nvPr/>
        </p:nvSpPr>
        <p:spPr bwMode="auto">
          <a:xfrm>
            <a:off x="1997075" y="54181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162835" name="AutoShape 19"/>
          <p:cNvCxnSpPr>
            <a:cxnSpLocks noChangeShapeType="1"/>
            <a:stCxn id="162833" idx="0"/>
            <a:endCxn id="162834" idx="4"/>
          </p:cNvCxnSpPr>
          <p:nvPr/>
        </p:nvCxnSpPr>
        <p:spPr bwMode="auto">
          <a:xfrm flipV="1">
            <a:off x="2179638" y="5791200"/>
            <a:ext cx="0" cy="312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2836" name="Oval 20"/>
          <p:cNvSpPr>
            <a:spLocks noChangeAspect="1" noChangeArrowheads="1"/>
          </p:cNvSpPr>
          <p:nvPr/>
        </p:nvSpPr>
        <p:spPr bwMode="auto">
          <a:xfrm>
            <a:off x="2598738" y="54181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162837" name="AutoShape 21"/>
          <p:cNvCxnSpPr>
            <a:cxnSpLocks noChangeShapeType="1"/>
            <a:stCxn id="162836" idx="0"/>
            <a:endCxn id="162839" idx="4"/>
          </p:cNvCxnSpPr>
          <p:nvPr/>
        </p:nvCxnSpPr>
        <p:spPr bwMode="auto">
          <a:xfrm flipV="1">
            <a:off x="2781300" y="5021263"/>
            <a:ext cx="0" cy="396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2838" name="AutoShape 22"/>
          <p:cNvCxnSpPr>
            <a:cxnSpLocks noChangeShapeType="1"/>
            <a:stCxn id="162834" idx="7"/>
            <a:endCxn id="162839" idx="3"/>
          </p:cNvCxnSpPr>
          <p:nvPr/>
        </p:nvCxnSpPr>
        <p:spPr bwMode="auto">
          <a:xfrm flipV="1">
            <a:off x="2308225" y="4967288"/>
            <a:ext cx="344488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2839" name="Oval 23"/>
          <p:cNvSpPr>
            <a:spLocks noChangeAspect="1" noChangeArrowheads="1"/>
          </p:cNvSpPr>
          <p:nvPr/>
        </p:nvSpPr>
        <p:spPr bwMode="auto">
          <a:xfrm>
            <a:off x="2598738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162840" name="AutoShape 24"/>
          <p:cNvCxnSpPr>
            <a:cxnSpLocks noChangeShapeType="1"/>
            <a:stCxn id="162839" idx="6"/>
            <a:endCxn id="162825" idx="2"/>
          </p:cNvCxnSpPr>
          <p:nvPr/>
        </p:nvCxnSpPr>
        <p:spPr bwMode="auto">
          <a:xfrm>
            <a:off x="2963863" y="4835525"/>
            <a:ext cx="709612" cy="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2841" name="AutoShape 25"/>
          <p:cNvCxnSpPr>
            <a:cxnSpLocks noChangeShapeType="1"/>
            <a:stCxn id="162827" idx="0"/>
            <a:endCxn id="162828" idx="4"/>
          </p:cNvCxnSpPr>
          <p:nvPr/>
        </p:nvCxnSpPr>
        <p:spPr bwMode="auto">
          <a:xfrm flipV="1">
            <a:off x="7345363" y="5021263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2842" name="AutoShape 26"/>
          <p:cNvCxnSpPr>
            <a:cxnSpLocks noChangeShapeType="1"/>
            <a:stCxn id="162826" idx="7"/>
            <a:endCxn id="162828" idx="3"/>
          </p:cNvCxnSpPr>
          <p:nvPr/>
        </p:nvCxnSpPr>
        <p:spPr bwMode="auto">
          <a:xfrm flipV="1">
            <a:off x="6651625" y="4967288"/>
            <a:ext cx="565150" cy="641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2843" name="Oval 27"/>
          <p:cNvSpPr>
            <a:spLocks noChangeAspect="1" noChangeArrowheads="1"/>
          </p:cNvSpPr>
          <p:nvPr/>
        </p:nvSpPr>
        <p:spPr bwMode="auto">
          <a:xfrm>
            <a:off x="7940675" y="6240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162844" name="AutoShape 28"/>
          <p:cNvCxnSpPr>
            <a:cxnSpLocks noChangeShapeType="1"/>
            <a:stCxn id="162843" idx="0"/>
            <a:endCxn id="162822" idx="4"/>
          </p:cNvCxnSpPr>
          <p:nvPr/>
        </p:nvCxnSpPr>
        <p:spPr bwMode="auto">
          <a:xfrm flipV="1">
            <a:off x="8123238" y="5930900"/>
            <a:ext cx="0" cy="309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2845" name="Oval 29"/>
          <p:cNvSpPr>
            <a:spLocks noChangeAspect="1" noChangeArrowheads="1"/>
          </p:cNvSpPr>
          <p:nvPr/>
        </p:nvSpPr>
        <p:spPr bwMode="auto">
          <a:xfrm>
            <a:off x="8397875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cxnSp>
        <p:nvCxnSpPr>
          <p:cNvPr id="162846" name="AutoShape 30"/>
          <p:cNvCxnSpPr>
            <a:cxnSpLocks noChangeShapeType="1"/>
            <a:stCxn id="162828" idx="6"/>
            <a:endCxn id="162845" idx="2"/>
          </p:cNvCxnSpPr>
          <p:nvPr/>
        </p:nvCxnSpPr>
        <p:spPr bwMode="auto">
          <a:xfrm>
            <a:off x="7527925" y="4835525"/>
            <a:ext cx="869950" cy="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2847" name="AutoShape 31"/>
          <p:cNvCxnSpPr>
            <a:cxnSpLocks noChangeShapeType="1"/>
            <a:stCxn id="162824" idx="1"/>
            <a:endCxn id="162830" idx="7"/>
          </p:cNvCxnSpPr>
          <p:nvPr/>
        </p:nvCxnSpPr>
        <p:spPr bwMode="auto">
          <a:xfrm rot="-5400000" flipH="1" flipV="1">
            <a:off x="3630613" y="2609850"/>
            <a:ext cx="1588" cy="4186237"/>
          </a:xfrm>
          <a:prstGeom prst="curvedConnector3">
            <a:avLst>
              <a:gd name="adj1" fmla="val -17800000"/>
            </a:avLst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2848" name="AutoShape 32"/>
          <p:cNvCxnSpPr>
            <a:cxnSpLocks noChangeShapeType="1"/>
            <a:stCxn id="162845" idx="1"/>
            <a:endCxn id="162824" idx="0"/>
          </p:cNvCxnSpPr>
          <p:nvPr/>
        </p:nvCxnSpPr>
        <p:spPr bwMode="auto">
          <a:xfrm rot="5400000" flipH="1">
            <a:off x="7125494" y="3375819"/>
            <a:ext cx="53975" cy="2598737"/>
          </a:xfrm>
          <a:prstGeom prst="curvedConnector3">
            <a:avLst>
              <a:gd name="adj1" fmla="val 523528"/>
            </a:avLst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2849" name="AutoShape 33"/>
          <p:cNvCxnSpPr>
            <a:cxnSpLocks noChangeShapeType="1"/>
            <a:stCxn id="162825" idx="7"/>
            <a:endCxn id="162828" idx="1"/>
          </p:cNvCxnSpPr>
          <p:nvPr/>
        </p:nvCxnSpPr>
        <p:spPr bwMode="auto">
          <a:xfrm rot="5400000" flipV="1">
            <a:off x="5599906" y="3086894"/>
            <a:ext cx="1588" cy="3232150"/>
          </a:xfrm>
          <a:prstGeom prst="curvedConnector3">
            <a:avLst>
              <a:gd name="adj1" fmla="val -17800000"/>
            </a:avLst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3283" name="Rectangle 34"/>
          <p:cNvSpPr>
            <a:spLocks noChangeArrowheads="1"/>
          </p:cNvSpPr>
          <p:nvPr/>
        </p:nvSpPr>
        <p:spPr bwMode="auto">
          <a:xfrm>
            <a:off x="7116763" y="3811588"/>
            <a:ext cx="4651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53284" name="Line 35"/>
          <p:cNvSpPr>
            <a:spLocks noChangeShapeType="1"/>
          </p:cNvSpPr>
          <p:nvPr/>
        </p:nvSpPr>
        <p:spPr bwMode="auto">
          <a:xfrm>
            <a:off x="7345363" y="4178300"/>
            <a:ext cx="0" cy="420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162852" name="Text Box 36"/>
          <p:cNvSpPr txBox="1">
            <a:spLocks noChangeArrowheads="1"/>
          </p:cNvSpPr>
          <p:nvPr/>
        </p:nvSpPr>
        <p:spPr bwMode="auto">
          <a:xfrm>
            <a:off x="4362450" y="6156325"/>
            <a:ext cx="811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Heap 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10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dirty="0" smtClean="0">
                <a:ea typeface="+mj-ea"/>
                <a:cs typeface="+mj-cs"/>
              </a:rPr>
              <a:t>Fibonacci Heaps:  Structure</a:t>
            </a:r>
          </a:p>
        </p:txBody>
      </p:sp>
      <p:sp>
        <p:nvSpPr>
          <p:cNvPr id="148511" name="Rectangle 3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smtClean="0"/>
              <a:t>Fibonacci heap.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Set of heap-ordered trees.</a:t>
            </a:r>
          </a:p>
          <a:p>
            <a:pPr lvl="1">
              <a:defRPr/>
            </a:pPr>
            <a:r>
              <a:rPr kumimoji="0" lang="en-US" smtClean="0">
                <a:solidFill>
                  <a:schemeClr val="tx2"/>
                </a:solidFill>
              </a:rPr>
              <a:t>Maintain pointer to minimum element.</a:t>
            </a:r>
          </a:p>
          <a:p>
            <a:pPr lvl="1">
              <a:defRPr/>
            </a:pPr>
            <a:r>
              <a:rPr kumimoji="0" lang="en-US" smtClean="0"/>
              <a:t>Set of marked nodes.</a:t>
            </a:r>
          </a:p>
          <a:p>
            <a:pPr lvl="1">
              <a:defRPr/>
            </a:pPr>
            <a:endParaRPr kumimoji="0" lang="en-US" smtClean="0"/>
          </a:p>
        </p:txBody>
      </p:sp>
      <p:sp>
        <p:nvSpPr>
          <p:cNvPr id="3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85204155-A3E8-45F4-811A-0B574264306D}" type="slidenum">
              <a:rPr lang="en-US" sz="800" smtClean="0"/>
              <a:pPr>
                <a:defRPr/>
              </a:pPr>
              <a:t>5</a:t>
            </a:fld>
            <a:endParaRPr lang="en-US" sz="1400" smtClean="0"/>
          </a:p>
        </p:txBody>
      </p:sp>
      <p:sp>
        <p:nvSpPr>
          <p:cNvPr id="148482" name="Oval 2"/>
          <p:cNvSpPr>
            <a:spLocks noChangeAspect="1" noChangeArrowheads="1"/>
          </p:cNvSpPr>
          <p:nvPr/>
        </p:nvSpPr>
        <p:spPr bwMode="auto">
          <a:xfrm>
            <a:off x="490855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148483" name="AutoShape 3"/>
          <p:cNvCxnSpPr>
            <a:cxnSpLocks noChangeShapeType="1"/>
            <a:stCxn id="148505" idx="2"/>
            <a:endCxn id="148482" idx="6"/>
          </p:cNvCxnSpPr>
          <p:nvPr/>
        </p:nvCxnSpPr>
        <p:spPr bwMode="auto">
          <a:xfrm flipH="1">
            <a:off x="5273675" y="4903788"/>
            <a:ext cx="188912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8484" name="Oval 4"/>
          <p:cNvSpPr>
            <a:spLocks noChangeAspect="1" noChangeArrowheads="1"/>
          </p:cNvSpPr>
          <p:nvPr/>
        </p:nvSpPr>
        <p:spPr bwMode="auto">
          <a:xfrm>
            <a:off x="376555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148485" name="AutoShape 5"/>
          <p:cNvCxnSpPr>
            <a:cxnSpLocks noChangeShapeType="1"/>
            <a:stCxn id="148482" idx="2"/>
            <a:endCxn id="148484" idx="6"/>
          </p:cNvCxnSpPr>
          <p:nvPr/>
        </p:nvCxnSpPr>
        <p:spPr bwMode="auto">
          <a:xfrm flipH="1">
            <a:off x="4130675" y="4903788"/>
            <a:ext cx="7778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8486" name="Oval 6"/>
          <p:cNvSpPr>
            <a:spLocks noChangeAspect="1" noChangeArrowheads="1"/>
          </p:cNvSpPr>
          <p:nvPr/>
        </p:nvSpPr>
        <p:spPr bwMode="auto">
          <a:xfrm>
            <a:off x="1379538" y="5410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148487" name="Oval 7"/>
          <p:cNvSpPr>
            <a:spLocks noChangeAspect="1" noChangeArrowheads="1"/>
          </p:cNvSpPr>
          <p:nvPr/>
        </p:nvSpPr>
        <p:spPr bwMode="auto">
          <a:xfrm>
            <a:off x="1379538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148488" name="AutoShape 8"/>
          <p:cNvCxnSpPr>
            <a:cxnSpLocks noChangeShapeType="1"/>
            <a:stCxn id="148486" idx="0"/>
            <a:endCxn id="148487" idx="4"/>
          </p:cNvCxnSpPr>
          <p:nvPr/>
        </p:nvCxnSpPr>
        <p:spPr bwMode="auto">
          <a:xfrm flipV="1">
            <a:off x="1562100" y="5089525"/>
            <a:ext cx="0" cy="320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48489" name="AutoShape 9"/>
          <p:cNvCxnSpPr>
            <a:cxnSpLocks noChangeShapeType="1"/>
            <a:stCxn id="148496" idx="2"/>
            <a:endCxn id="148487" idx="6"/>
          </p:cNvCxnSpPr>
          <p:nvPr/>
        </p:nvCxnSpPr>
        <p:spPr bwMode="auto">
          <a:xfrm flipH="1">
            <a:off x="1744663" y="4903788"/>
            <a:ext cx="10064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8490" name="Oval 10"/>
          <p:cNvSpPr>
            <a:spLocks noChangeAspect="1" noChangeArrowheads="1"/>
          </p:cNvSpPr>
          <p:nvPr/>
        </p:nvSpPr>
        <p:spPr bwMode="auto">
          <a:xfrm>
            <a:off x="2149475" y="61039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148491" name="Oval 11"/>
          <p:cNvSpPr>
            <a:spLocks noChangeAspect="1" noChangeArrowheads="1"/>
          </p:cNvSpPr>
          <p:nvPr/>
        </p:nvSpPr>
        <p:spPr bwMode="auto">
          <a:xfrm>
            <a:off x="2149475" y="54181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148492" name="AutoShape 12"/>
          <p:cNvCxnSpPr>
            <a:cxnSpLocks noChangeShapeType="1"/>
            <a:stCxn id="148490" idx="0"/>
            <a:endCxn id="148491" idx="4"/>
          </p:cNvCxnSpPr>
          <p:nvPr/>
        </p:nvCxnSpPr>
        <p:spPr bwMode="auto">
          <a:xfrm flipV="1">
            <a:off x="2332038" y="5791200"/>
            <a:ext cx="0" cy="312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8493" name="Oval 13"/>
          <p:cNvSpPr>
            <a:spLocks noChangeAspect="1" noChangeArrowheads="1"/>
          </p:cNvSpPr>
          <p:nvPr/>
        </p:nvSpPr>
        <p:spPr bwMode="auto">
          <a:xfrm>
            <a:off x="2751138" y="54181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148494" name="AutoShape 14"/>
          <p:cNvCxnSpPr>
            <a:cxnSpLocks noChangeShapeType="1"/>
            <a:stCxn id="148493" idx="0"/>
            <a:endCxn id="148496" idx="4"/>
          </p:cNvCxnSpPr>
          <p:nvPr/>
        </p:nvCxnSpPr>
        <p:spPr bwMode="auto">
          <a:xfrm flipV="1">
            <a:off x="2933700" y="50895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48495" name="AutoShape 15"/>
          <p:cNvCxnSpPr>
            <a:cxnSpLocks noChangeShapeType="1"/>
            <a:stCxn id="148491" idx="7"/>
            <a:endCxn id="148496" idx="3"/>
          </p:cNvCxnSpPr>
          <p:nvPr/>
        </p:nvCxnSpPr>
        <p:spPr bwMode="auto">
          <a:xfrm flipV="1">
            <a:off x="2460625" y="5035550"/>
            <a:ext cx="344488" cy="436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8496" name="Oval 16"/>
          <p:cNvSpPr>
            <a:spLocks noChangeAspect="1" noChangeArrowheads="1"/>
          </p:cNvSpPr>
          <p:nvPr/>
        </p:nvSpPr>
        <p:spPr bwMode="auto">
          <a:xfrm>
            <a:off x="2751138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148497" name="AutoShape 17"/>
          <p:cNvCxnSpPr>
            <a:cxnSpLocks noChangeShapeType="1"/>
            <a:stCxn id="148496" idx="6"/>
            <a:endCxn id="148484" idx="2"/>
          </p:cNvCxnSpPr>
          <p:nvPr/>
        </p:nvCxnSpPr>
        <p:spPr bwMode="auto">
          <a:xfrm>
            <a:off x="3116263" y="4903788"/>
            <a:ext cx="649287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8498" name="Text Box 18"/>
          <p:cNvSpPr txBox="1">
            <a:spLocks noChangeArrowheads="1"/>
          </p:cNvSpPr>
          <p:nvPr/>
        </p:nvSpPr>
        <p:spPr bwMode="auto">
          <a:xfrm>
            <a:off x="234950" y="6156325"/>
            <a:ext cx="811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1" lang="en-US" sz="1400" smtClean="0">
                <a:latin typeface="Lucida Sans Italic" pitchFamily="1" charset="0"/>
              </a:rPr>
              <a:t>Heap H</a:t>
            </a:r>
            <a:endParaRPr kumimoji="1" lang="en-US" sz="1400" smtClean="0">
              <a:solidFill>
                <a:srgbClr val="003399"/>
              </a:solidFill>
              <a:latin typeface="Lucida Sans Italic" pitchFamily="1" charset="0"/>
            </a:endParaRPr>
          </a:p>
        </p:txBody>
      </p:sp>
      <p:sp>
        <p:nvSpPr>
          <p:cNvPr id="148499" name="Oval 19"/>
          <p:cNvSpPr>
            <a:spLocks noChangeAspect="1" noChangeArrowheads="1"/>
          </p:cNvSpPr>
          <p:nvPr/>
        </p:nvSpPr>
        <p:spPr bwMode="auto">
          <a:xfrm>
            <a:off x="6340475" y="62563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148500" name="AutoShape 20"/>
          <p:cNvCxnSpPr>
            <a:cxnSpLocks noChangeShapeType="1"/>
            <a:stCxn id="148499" idx="0"/>
            <a:endCxn id="148503" idx="4"/>
          </p:cNvCxnSpPr>
          <p:nvPr/>
        </p:nvCxnSpPr>
        <p:spPr bwMode="auto">
          <a:xfrm flipV="1">
            <a:off x="6523038" y="59277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8501" name="Oval 21"/>
          <p:cNvSpPr>
            <a:spLocks noChangeAspect="1" noChangeArrowheads="1"/>
          </p:cNvSpPr>
          <p:nvPr/>
        </p:nvSpPr>
        <p:spPr bwMode="auto">
          <a:xfrm>
            <a:off x="7940675" y="55578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cxnSp>
        <p:nvCxnSpPr>
          <p:cNvPr id="148502" name="AutoShape 22"/>
          <p:cNvCxnSpPr>
            <a:cxnSpLocks noChangeShapeType="1"/>
            <a:stCxn id="148501" idx="0"/>
            <a:endCxn id="148505" idx="5"/>
          </p:cNvCxnSpPr>
          <p:nvPr/>
        </p:nvCxnSpPr>
        <p:spPr bwMode="auto">
          <a:xfrm flipH="1" flipV="1">
            <a:off x="7473950" y="5035550"/>
            <a:ext cx="649288" cy="522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8503" name="Oval 23"/>
          <p:cNvSpPr>
            <a:spLocks noChangeAspect="1" noChangeArrowheads="1"/>
          </p:cNvSpPr>
          <p:nvPr/>
        </p:nvSpPr>
        <p:spPr bwMode="auto">
          <a:xfrm>
            <a:off x="6340475" y="5554663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148504" name="Oval 24"/>
          <p:cNvSpPr>
            <a:spLocks noChangeAspect="1" noChangeArrowheads="1"/>
          </p:cNvSpPr>
          <p:nvPr/>
        </p:nvSpPr>
        <p:spPr bwMode="auto">
          <a:xfrm>
            <a:off x="7162800" y="55546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148505" name="Oval 25"/>
          <p:cNvSpPr>
            <a:spLocks noChangeAspect="1" noChangeArrowheads="1"/>
          </p:cNvSpPr>
          <p:nvPr/>
        </p:nvSpPr>
        <p:spPr bwMode="auto">
          <a:xfrm>
            <a:off x="716280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cxnSp>
        <p:nvCxnSpPr>
          <p:cNvPr id="148506" name="AutoShape 26"/>
          <p:cNvCxnSpPr>
            <a:cxnSpLocks noChangeShapeType="1"/>
            <a:stCxn id="148504" idx="0"/>
            <a:endCxn id="148505" idx="4"/>
          </p:cNvCxnSpPr>
          <p:nvPr/>
        </p:nvCxnSpPr>
        <p:spPr bwMode="auto">
          <a:xfrm flipV="1">
            <a:off x="7345363" y="5089525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48507" name="AutoShape 27"/>
          <p:cNvCxnSpPr>
            <a:cxnSpLocks noChangeShapeType="1"/>
            <a:stCxn id="148503" idx="7"/>
            <a:endCxn id="148505" idx="3"/>
          </p:cNvCxnSpPr>
          <p:nvPr/>
        </p:nvCxnSpPr>
        <p:spPr bwMode="auto">
          <a:xfrm flipV="1">
            <a:off x="6651625" y="5035550"/>
            <a:ext cx="56515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8508" name="Oval 28"/>
          <p:cNvSpPr>
            <a:spLocks noChangeAspect="1" noChangeArrowheads="1"/>
          </p:cNvSpPr>
          <p:nvPr/>
        </p:nvSpPr>
        <p:spPr bwMode="auto">
          <a:xfrm>
            <a:off x="7940675" y="6240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148509" name="AutoShape 29"/>
          <p:cNvCxnSpPr>
            <a:cxnSpLocks noChangeShapeType="1"/>
            <a:stCxn id="148508" idx="0"/>
            <a:endCxn id="148501" idx="4"/>
          </p:cNvCxnSpPr>
          <p:nvPr/>
        </p:nvCxnSpPr>
        <p:spPr bwMode="auto">
          <a:xfrm flipV="1">
            <a:off x="8123238" y="5930900"/>
            <a:ext cx="0" cy="309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8225" name="Rectangle 32"/>
          <p:cNvSpPr>
            <a:spLocks noChangeArrowheads="1"/>
          </p:cNvSpPr>
          <p:nvPr/>
        </p:nvSpPr>
        <p:spPr bwMode="auto">
          <a:xfrm>
            <a:off x="7116763" y="3811588"/>
            <a:ext cx="4651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8226" name="Line 33"/>
          <p:cNvSpPr>
            <a:spLocks noChangeShapeType="1"/>
          </p:cNvSpPr>
          <p:nvPr/>
        </p:nvSpPr>
        <p:spPr bwMode="auto">
          <a:xfrm>
            <a:off x="7345363" y="4178300"/>
            <a:ext cx="0" cy="420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7203" name="Rectangle 34"/>
          <p:cNvSpPr>
            <a:spLocks noChangeArrowheads="1"/>
          </p:cNvSpPr>
          <p:nvPr/>
        </p:nvSpPr>
        <p:spPr bwMode="auto">
          <a:xfrm>
            <a:off x="2501900" y="2470150"/>
            <a:ext cx="27447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hlink"/>
                </a:solidFill>
              </a:rPr>
              <a:t>use to keep heaps flat (stay tuned)</a:t>
            </a:r>
          </a:p>
        </p:txBody>
      </p:sp>
      <p:sp>
        <p:nvSpPr>
          <p:cNvPr id="7204" name="Line 35"/>
          <p:cNvSpPr>
            <a:spLocks noChangeShapeType="1"/>
          </p:cNvSpPr>
          <p:nvPr/>
        </p:nvSpPr>
        <p:spPr bwMode="auto">
          <a:xfrm flipH="1" flipV="1">
            <a:off x="2314575" y="2287588"/>
            <a:ext cx="1920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9" name="Rectangle 36"/>
          <p:cNvSpPr>
            <a:spLocks noChangeArrowheads="1"/>
          </p:cNvSpPr>
          <p:nvPr/>
        </p:nvSpPr>
        <p:spPr bwMode="auto">
          <a:xfrm>
            <a:off x="5143500" y="6157913"/>
            <a:ext cx="7524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accent1"/>
                </a:solidFill>
                <a:latin typeface="Lucida Sans Italic" charset="0"/>
                <a:ea typeface="MS PGothic" charset="0"/>
                <a:cs typeface="MS PGothic" charset="0"/>
              </a:rPr>
              <a:t>marked</a:t>
            </a:r>
          </a:p>
        </p:txBody>
      </p:sp>
      <p:sp>
        <p:nvSpPr>
          <p:cNvPr id="8230" name="Line 37"/>
          <p:cNvSpPr>
            <a:spLocks noChangeShapeType="1"/>
          </p:cNvSpPr>
          <p:nvPr/>
        </p:nvSpPr>
        <p:spPr bwMode="auto">
          <a:xfrm flipV="1">
            <a:off x="5776913" y="5835650"/>
            <a:ext cx="498475" cy="29368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Union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dirty="0" smtClean="0"/>
              <a:t>Actual cost: </a:t>
            </a:r>
            <a:endParaRPr kumimoji="0" lang="en-US" dirty="0" smtClean="0">
              <a:solidFill>
                <a:schemeClr val="tx1"/>
              </a:solidFill>
            </a:endParaRPr>
          </a:p>
          <a:p>
            <a:pPr lvl="1">
              <a:defRPr/>
            </a:pPr>
            <a:endParaRPr kumimoji="0" lang="en-US" dirty="0" smtClean="0"/>
          </a:p>
          <a:p>
            <a:pPr marL="0" indent="0">
              <a:defRPr/>
            </a:pPr>
            <a:r>
              <a:rPr kumimoji="0" lang="en-US" dirty="0" smtClean="0"/>
              <a:t>Change in potential:  </a:t>
            </a:r>
            <a:r>
              <a:rPr kumimoji="0" lang="en-US" dirty="0" smtClean="0">
                <a:solidFill>
                  <a:schemeClr val="hlink"/>
                </a:solidFill>
              </a:rPr>
              <a:t>0 </a:t>
            </a:r>
            <a:r>
              <a:rPr kumimoji="0" lang="en-US" dirty="0" smtClean="0">
                <a:solidFill>
                  <a:srgbClr val="00B050"/>
                </a:solidFill>
              </a:rPr>
              <a:t>(</a:t>
            </a:r>
            <a:r>
              <a:rPr kumimoji="0" lang="en-US" dirty="0">
                <a:solidFill>
                  <a:srgbClr val="00B050"/>
                </a:solidFill>
              </a:rPr>
              <a:t> </a:t>
            </a:r>
            <a:r>
              <a:rPr kumimoji="0" lang="en-US" dirty="0" smtClean="0">
                <a:solidFill>
                  <a:srgbClr val="00B050"/>
                </a:solidFill>
              </a:rPr>
              <a:t>       and </a:t>
            </a:r>
            <a:r>
              <a:rPr kumimoji="0" lang="en-US" dirty="0">
                <a:solidFill>
                  <a:srgbClr val="00B050"/>
                </a:solidFill>
              </a:rPr>
              <a:t> </a:t>
            </a:r>
            <a:r>
              <a:rPr kumimoji="0" lang="en-US" dirty="0" smtClean="0">
                <a:solidFill>
                  <a:srgbClr val="00B050"/>
                </a:solidFill>
              </a:rPr>
              <a:t>       remain the same)</a:t>
            </a:r>
          </a:p>
          <a:p>
            <a:pPr lvl="1">
              <a:defRPr/>
            </a:pPr>
            <a:endParaRPr kumimoji="0" lang="en-US" dirty="0" smtClean="0"/>
          </a:p>
          <a:p>
            <a:pPr marL="0" indent="0">
              <a:defRPr/>
            </a:pPr>
            <a:r>
              <a:rPr kumimoji="0" lang="en-US" dirty="0" smtClean="0"/>
              <a:t>Amortized cost:  </a:t>
            </a:r>
          </a:p>
        </p:txBody>
      </p:sp>
      <p:sp>
        <p:nvSpPr>
          <p:cNvPr id="3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07921F8F-FA8C-4ADB-8D90-7C1FFC160078}" type="slidenum">
              <a:rPr lang="en-US" sz="800" smtClean="0"/>
              <a:pPr>
                <a:defRPr/>
              </a:pPr>
              <a:t>50</a:t>
            </a:fld>
            <a:endParaRPr lang="en-US" sz="1400" smtClean="0"/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6727825" y="1266825"/>
            <a:ext cx="14906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 dirty="0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potential function</a:t>
            </a:r>
          </a:p>
        </p:txBody>
      </p:sp>
      <p:sp>
        <p:nvSpPr>
          <p:cNvPr id="164870" name="Oval 6"/>
          <p:cNvSpPr>
            <a:spLocks noChangeAspect="1" noChangeArrowheads="1"/>
          </p:cNvSpPr>
          <p:nvPr/>
        </p:nvSpPr>
        <p:spPr bwMode="auto">
          <a:xfrm>
            <a:off x="6340475" y="62563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164871" name="AutoShape 7"/>
          <p:cNvCxnSpPr>
            <a:cxnSpLocks noChangeShapeType="1"/>
            <a:stCxn id="164870" idx="0"/>
            <a:endCxn id="164876" idx="4"/>
          </p:cNvCxnSpPr>
          <p:nvPr/>
        </p:nvCxnSpPr>
        <p:spPr bwMode="auto">
          <a:xfrm flipV="1">
            <a:off x="6523038" y="59277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4872" name="Oval 8"/>
          <p:cNvSpPr>
            <a:spLocks noChangeAspect="1" noChangeArrowheads="1"/>
          </p:cNvSpPr>
          <p:nvPr/>
        </p:nvSpPr>
        <p:spPr bwMode="auto">
          <a:xfrm>
            <a:off x="7940675" y="55578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cxnSp>
        <p:nvCxnSpPr>
          <p:cNvPr id="164873" name="AutoShape 9"/>
          <p:cNvCxnSpPr>
            <a:cxnSpLocks noChangeShapeType="1"/>
            <a:stCxn id="164872" idx="0"/>
            <a:endCxn id="164878" idx="5"/>
          </p:cNvCxnSpPr>
          <p:nvPr/>
        </p:nvCxnSpPr>
        <p:spPr bwMode="auto">
          <a:xfrm flipH="1" flipV="1">
            <a:off x="7473950" y="4967288"/>
            <a:ext cx="649288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4874" name="Oval 10"/>
          <p:cNvSpPr>
            <a:spLocks noChangeAspect="1" noChangeArrowheads="1"/>
          </p:cNvSpPr>
          <p:nvPr/>
        </p:nvSpPr>
        <p:spPr bwMode="auto">
          <a:xfrm>
            <a:off x="5670550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sp>
        <p:nvSpPr>
          <p:cNvPr id="164875" name="Oval 11"/>
          <p:cNvSpPr>
            <a:spLocks noChangeAspect="1" noChangeArrowheads="1"/>
          </p:cNvSpPr>
          <p:nvPr/>
        </p:nvSpPr>
        <p:spPr bwMode="auto">
          <a:xfrm>
            <a:off x="3673475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sp>
        <p:nvSpPr>
          <p:cNvPr id="164876" name="Oval 12"/>
          <p:cNvSpPr>
            <a:spLocks noChangeAspect="1" noChangeArrowheads="1"/>
          </p:cNvSpPr>
          <p:nvPr/>
        </p:nvSpPr>
        <p:spPr bwMode="auto">
          <a:xfrm>
            <a:off x="6340475" y="5554663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164877" name="Oval 13"/>
          <p:cNvSpPr>
            <a:spLocks noChangeAspect="1" noChangeArrowheads="1"/>
          </p:cNvSpPr>
          <p:nvPr/>
        </p:nvSpPr>
        <p:spPr bwMode="auto">
          <a:xfrm>
            <a:off x="7162800" y="55546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164878" name="Oval 14"/>
          <p:cNvSpPr>
            <a:spLocks noChangeAspect="1" noChangeArrowheads="1"/>
          </p:cNvSpPr>
          <p:nvPr/>
        </p:nvSpPr>
        <p:spPr bwMode="auto">
          <a:xfrm>
            <a:off x="7162800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sp>
        <p:nvSpPr>
          <p:cNvPr id="164879" name="Oval 15"/>
          <p:cNvSpPr>
            <a:spLocks noChangeAspect="1" noChangeArrowheads="1"/>
          </p:cNvSpPr>
          <p:nvPr/>
        </p:nvSpPr>
        <p:spPr bwMode="auto">
          <a:xfrm>
            <a:off x="1227138" y="5410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164880" name="Oval 16"/>
          <p:cNvSpPr>
            <a:spLocks noChangeAspect="1" noChangeArrowheads="1"/>
          </p:cNvSpPr>
          <p:nvPr/>
        </p:nvSpPr>
        <p:spPr bwMode="auto">
          <a:xfrm>
            <a:off x="1227138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164881" name="AutoShape 17"/>
          <p:cNvCxnSpPr>
            <a:cxnSpLocks noChangeShapeType="1"/>
            <a:stCxn id="164879" idx="0"/>
            <a:endCxn id="164880" idx="4"/>
          </p:cNvCxnSpPr>
          <p:nvPr/>
        </p:nvCxnSpPr>
        <p:spPr bwMode="auto">
          <a:xfrm flipV="1">
            <a:off x="1409700" y="5021263"/>
            <a:ext cx="0" cy="388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4882" name="AutoShape 18"/>
          <p:cNvCxnSpPr>
            <a:cxnSpLocks noChangeShapeType="1"/>
            <a:stCxn id="164889" idx="2"/>
            <a:endCxn id="164880" idx="6"/>
          </p:cNvCxnSpPr>
          <p:nvPr/>
        </p:nvCxnSpPr>
        <p:spPr bwMode="auto">
          <a:xfrm flipH="1">
            <a:off x="1592263" y="4835525"/>
            <a:ext cx="1006475" cy="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4883" name="Oval 19"/>
          <p:cNvSpPr>
            <a:spLocks noChangeAspect="1" noChangeArrowheads="1"/>
          </p:cNvSpPr>
          <p:nvPr/>
        </p:nvSpPr>
        <p:spPr bwMode="auto">
          <a:xfrm>
            <a:off x="1997075" y="61039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164884" name="Oval 20"/>
          <p:cNvSpPr>
            <a:spLocks noChangeAspect="1" noChangeArrowheads="1"/>
          </p:cNvSpPr>
          <p:nvPr/>
        </p:nvSpPr>
        <p:spPr bwMode="auto">
          <a:xfrm>
            <a:off x="1997075" y="54181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164885" name="AutoShape 21"/>
          <p:cNvCxnSpPr>
            <a:cxnSpLocks noChangeShapeType="1"/>
            <a:stCxn id="164883" idx="0"/>
            <a:endCxn id="164884" idx="4"/>
          </p:cNvCxnSpPr>
          <p:nvPr/>
        </p:nvCxnSpPr>
        <p:spPr bwMode="auto">
          <a:xfrm flipV="1">
            <a:off x="2179638" y="5791200"/>
            <a:ext cx="0" cy="312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4886" name="Oval 22"/>
          <p:cNvSpPr>
            <a:spLocks noChangeAspect="1" noChangeArrowheads="1"/>
          </p:cNvSpPr>
          <p:nvPr/>
        </p:nvSpPr>
        <p:spPr bwMode="auto">
          <a:xfrm>
            <a:off x="2598738" y="54181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164887" name="AutoShape 23"/>
          <p:cNvCxnSpPr>
            <a:cxnSpLocks noChangeShapeType="1"/>
            <a:stCxn id="164886" idx="0"/>
            <a:endCxn id="164889" idx="4"/>
          </p:cNvCxnSpPr>
          <p:nvPr/>
        </p:nvCxnSpPr>
        <p:spPr bwMode="auto">
          <a:xfrm flipV="1">
            <a:off x="2781300" y="5021263"/>
            <a:ext cx="0" cy="396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4888" name="AutoShape 24"/>
          <p:cNvCxnSpPr>
            <a:cxnSpLocks noChangeShapeType="1"/>
            <a:stCxn id="164884" idx="7"/>
            <a:endCxn id="164889" idx="3"/>
          </p:cNvCxnSpPr>
          <p:nvPr/>
        </p:nvCxnSpPr>
        <p:spPr bwMode="auto">
          <a:xfrm flipV="1">
            <a:off x="2308225" y="4967288"/>
            <a:ext cx="344488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4889" name="Oval 25"/>
          <p:cNvSpPr>
            <a:spLocks noChangeAspect="1" noChangeArrowheads="1"/>
          </p:cNvSpPr>
          <p:nvPr/>
        </p:nvSpPr>
        <p:spPr bwMode="auto">
          <a:xfrm>
            <a:off x="2598738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164890" name="AutoShape 26"/>
          <p:cNvCxnSpPr>
            <a:cxnSpLocks noChangeShapeType="1"/>
            <a:stCxn id="164889" idx="6"/>
            <a:endCxn id="164875" idx="2"/>
          </p:cNvCxnSpPr>
          <p:nvPr/>
        </p:nvCxnSpPr>
        <p:spPr bwMode="auto">
          <a:xfrm>
            <a:off x="2963863" y="4835525"/>
            <a:ext cx="709612" cy="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4891" name="AutoShape 27"/>
          <p:cNvCxnSpPr>
            <a:cxnSpLocks noChangeShapeType="1"/>
            <a:stCxn id="164877" idx="0"/>
            <a:endCxn id="164878" idx="4"/>
          </p:cNvCxnSpPr>
          <p:nvPr/>
        </p:nvCxnSpPr>
        <p:spPr bwMode="auto">
          <a:xfrm flipV="1">
            <a:off x="7345363" y="5021263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4892" name="AutoShape 28"/>
          <p:cNvCxnSpPr>
            <a:cxnSpLocks noChangeShapeType="1"/>
            <a:stCxn id="164876" idx="7"/>
            <a:endCxn id="164878" idx="3"/>
          </p:cNvCxnSpPr>
          <p:nvPr/>
        </p:nvCxnSpPr>
        <p:spPr bwMode="auto">
          <a:xfrm flipV="1">
            <a:off x="6651625" y="4967288"/>
            <a:ext cx="565150" cy="641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4893" name="Oval 29"/>
          <p:cNvSpPr>
            <a:spLocks noChangeAspect="1" noChangeArrowheads="1"/>
          </p:cNvSpPr>
          <p:nvPr/>
        </p:nvSpPr>
        <p:spPr bwMode="auto">
          <a:xfrm>
            <a:off x="7940675" y="6240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164894" name="AutoShape 30"/>
          <p:cNvCxnSpPr>
            <a:cxnSpLocks noChangeShapeType="1"/>
            <a:stCxn id="164893" idx="0"/>
            <a:endCxn id="164872" idx="4"/>
          </p:cNvCxnSpPr>
          <p:nvPr/>
        </p:nvCxnSpPr>
        <p:spPr bwMode="auto">
          <a:xfrm flipV="1">
            <a:off x="8123238" y="5930900"/>
            <a:ext cx="0" cy="309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4895" name="Oval 31"/>
          <p:cNvSpPr>
            <a:spLocks noChangeAspect="1" noChangeArrowheads="1"/>
          </p:cNvSpPr>
          <p:nvPr/>
        </p:nvSpPr>
        <p:spPr bwMode="auto">
          <a:xfrm>
            <a:off x="8397875" y="4648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cxnSp>
        <p:nvCxnSpPr>
          <p:cNvPr id="164896" name="AutoShape 32"/>
          <p:cNvCxnSpPr>
            <a:cxnSpLocks noChangeShapeType="1"/>
            <a:stCxn id="164878" idx="6"/>
            <a:endCxn id="164895" idx="2"/>
          </p:cNvCxnSpPr>
          <p:nvPr/>
        </p:nvCxnSpPr>
        <p:spPr bwMode="auto">
          <a:xfrm>
            <a:off x="7527925" y="4835525"/>
            <a:ext cx="869950" cy="0"/>
          </a:xfrm>
          <a:prstGeom prst="straightConnector1">
            <a:avLst/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4897" name="AutoShape 33"/>
          <p:cNvCxnSpPr>
            <a:cxnSpLocks noChangeShapeType="1"/>
            <a:stCxn id="164874" idx="1"/>
            <a:endCxn id="164880" idx="7"/>
          </p:cNvCxnSpPr>
          <p:nvPr/>
        </p:nvCxnSpPr>
        <p:spPr bwMode="auto">
          <a:xfrm rot="-5400000" flipH="1" flipV="1">
            <a:off x="3630613" y="2609850"/>
            <a:ext cx="1588" cy="4186237"/>
          </a:xfrm>
          <a:prstGeom prst="curvedConnector3">
            <a:avLst>
              <a:gd name="adj1" fmla="val -17800000"/>
            </a:avLst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4898" name="AutoShape 34"/>
          <p:cNvCxnSpPr>
            <a:cxnSpLocks noChangeShapeType="1"/>
            <a:stCxn id="164895" idx="1"/>
            <a:endCxn id="164874" idx="0"/>
          </p:cNvCxnSpPr>
          <p:nvPr/>
        </p:nvCxnSpPr>
        <p:spPr bwMode="auto">
          <a:xfrm rot="5400000" flipH="1">
            <a:off x="7125494" y="3375819"/>
            <a:ext cx="53975" cy="2598737"/>
          </a:xfrm>
          <a:prstGeom prst="curvedConnector3">
            <a:avLst>
              <a:gd name="adj1" fmla="val 523528"/>
            </a:avLst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4899" name="AutoShape 35"/>
          <p:cNvCxnSpPr>
            <a:cxnSpLocks noChangeShapeType="1"/>
            <a:stCxn id="164875" idx="7"/>
            <a:endCxn id="164878" idx="1"/>
          </p:cNvCxnSpPr>
          <p:nvPr/>
        </p:nvCxnSpPr>
        <p:spPr bwMode="auto">
          <a:xfrm rot="5400000" flipV="1">
            <a:off x="5599906" y="3086894"/>
            <a:ext cx="1588" cy="3232150"/>
          </a:xfrm>
          <a:prstGeom prst="curvedConnector3">
            <a:avLst>
              <a:gd name="adj1" fmla="val -17800000"/>
            </a:avLst>
          </a:prstGeom>
          <a:noFill/>
          <a:ln w="9525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54309" name="Rectangle 36"/>
          <p:cNvSpPr>
            <a:spLocks noChangeArrowheads="1"/>
          </p:cNvSpPr>
          <p:nvPr/>
        </p:nvSpPr>
        <p:spPr bwMode="auto">
          <a:xfrm>
            <a:off x="7116763" y="3811588"/>
            <a:ext cx="4651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54310" name="Line 37"/>
          <p:cNvSpPr>
            <a:spLocks noChangeShapeType="1"/>
          </p:cNvSpPr>
          <p:nvPr/>
        </p:nvSpPr>
        <p:spPr bwMode="auto">
          <a:xfrm>
            <a:off x="7345363" y="4178300"/>
            <a:ext cx="0" cy="420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164902" name="Text Box 38"/>
          <p:cNvSpPr txBox="1">
            <a:spLocks noChangeArrowheads="1"/>
          </p:cNvSpPr>
          <p:nvPr/>
        </p:nvSpPr>
        <p:spPr bwMode="auto">
          <a:xfrm>
            <a:off x="4362450" y="6156325"/>
            <a:ext cx="811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Heap H</a:t>
            </a:r>
          </a:p>
        </p:txBody>
      </p:sp>
      <p:pic>
        <p:nvPicPr>
          <p:cNvPr id="53287" name="Picture 40" descr="C:\Users\Cheng\Dropbox\Ubuntu_Windows\nofont-Myfi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475" y="947738"/>
            <a:ext cx="2908300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88" name="Picture 7" descr="C:\Users\Cheng\Dropbox\Ubuntu_Windows\nofont-Myfi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059" y="1042303"/>
            <a:ext cx="473377" cy="259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89" name="Picture 7" descr="C:\Users\Cheng\Dropbox\Ubuntu_Windows\nofont-Myfi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645" y="2389239"/>
            <a:ext cx="409661" cy="224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90" name="Picture 12" descr="C:\Users\Cheng\Dropbox\Ubuntu_Windows\nofont-Myfi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101" y="1750336"/>
            <a:ext cx="3857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91" name="Picture 39" descr="C:\Users\Cheng\Dropbox\Ubuntu_Windows\nofont-Myfil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132" y="1740128"/>
            <a:ext cx="538987" cy="235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422CFDAD-919F-4798-BF6F-0F7B4BAB243E}" type="slidenum">
              <a:rPr lang="en-US" sz="800" smtClean="0"/>
              <a:pPr>
                <a:defRPr/>
              </a:pPr>
              <a:t>51</a:t>
            </a:fld>
            <a:endParaRPr lang="en-US" sz="1400" smtClean="0"/>
          </a:p>
        </p:txBody>
      </p:sp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en-US" sz="2800">
                <a:solidFill>
                  <a:schemeClr val="folHlink"/>
                </a:solidFill>
              </a:rPr>
              <a:t>Delete</a:t>
            </a:r>
            <a:endParaRPr lang="en-US" sz="2400"/>
          </a:p>
        </p:txBody>
      </p:sp>
      <p:sp>
        <p:nvSpPr>
          <p:cNvPr id="140291" name="Line 3"/>
          <p:cNvSpPr>
            <a:spLocks noChangeShapeType="1"/>
          </p:cNvSpPr>
          <p:nvPr/>
        </p:nvSpPr>
        <p:spPr bwMode="auto">
          <a:xfrm>
            <a:off x="41275" y="1708150"/>
            <a:ext cx="9050338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Delete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912813"/>
            <a:ext cx="7851775" cy="5411787"/>
          </a:xfrm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 marL="0" indent="0">
              <a:defRPr/>
            </a:pPr>
            <a:r>
              <a:rPr kumimoji="0" lang="en-US" dirty="0" smtClean="0"/>
              <a:t>Delete node </a:t>
            </a:r>
            <a:r>
              <a:rPr kumimoji="0" lang="en-US" dirty="0" smtClean="0">
                <a:latin typeface="Lucida Sans Italic" pitchFamily="1" charset="0"/>
              </a:rPr>
              <a:t>x</a:t>
            </a:r>
            <a:r>
              <a:rPr kumimoji="0" lang="en-US" dirty="0" smtClean="0"/>
              <a:t>.</a:t>
            </a:r>
          </a:p>
          <a:p>
            <a:pPr lvl="1">
              <a:defRPr/>
            </a:pPr>
            <a:r>
              <a:rPr kumimoji="0" lang="en-US" dirty="0" smtClean="0">
                <a:latin typeface="Lucida Sans Italic" pitchFamily="1" charset="0"/>
              </a:rPr>
              <a:t>decrease-key</a:t>
            </a:r>
            <a:r>
              <a:rPr kumimoji="0" lang="en-US" dirty="0" smtClean="0"/>
              <a:t> of </a:t>
            </a:r>
            <a:r>
              <a:rPr kumimoji="0" lang="en-US" dirty="0" smtClean="0">
                <a:latin typeface="Lucida Sans Italic" pitchFamily="1" charset="0"/>
              </a:rPr>
              <a:t>x</a:t>
            </a:r>
            <a:r>
              <a:rPr kumimoji="0" lang="en-US" dirty="0" smtClean="0"/>
              <a:t> to -</a:t>
            </a:r>
            <a:r>
              <a:rPr kumimoji="0" lang="en-US" dirty="0" smtClean="0">
                <a:sym typeface="Symbol" pitchFamily="18" charset="2"/>
              </a:rPr>
              <a:t>.</a:t>
            </a:r>
          </a:p>
          <a:p>
            <a:pPr lvl="1">
              <a:defRPr/>
            </a:pPr>
            <a:r>
              <a:rPr kumimoji="0" lang="en-US" dirty="0" smtClean="0">
                <a:latin typeface="Lucida Sans Italic" pitchFamily="1" charset="0"/>
              </a:rPr>
              <a:t>extract-min</a:t>
            </a:r>
            <a:r>
              <a:rPr kumimoji="0" lang="en-US" dirty="0" smtClean="0">
                <a:sym typeface="Symbol" pitchFamily="18" charset="2"/>
              </a:rPr>
              <a:t> element in heap.</a:t>
            </a:r>
          </a:p>
          <a:p>
            <a:pPr lvl="1">
              <a:defRPr/>
            </a:pPr>
            <a:endParaRPr kumimoji="0" lang="en-US" dirty="0" smtClean="0">
              <a:sym typeface="Symbol" pitchFamily="18" charset="2"/>
            </a:endParaRPr>
          </a:p>
          <a:p>
            <a:pPr marL="0" indent="0">
              <a:defRPr/>
            </a:pPr>
            <a:r>
              <a:rPr kumimoji="0" lang="en-US" dirty="0" smtClean="0"/>
              <a:t>Amortized cost.  </a:t>
            </a:r>
          </a:p>
          <a:p>
            <a:pPr lvl="1">
              <a:defRPr/>
            </a:pPr>
            <a:r>
              <a:rPr kumimoji="0" lang="en-US" dirty="0"/>
              <a:t> </a:t>
            </a:r>
            <a:r>
              <a:rPr kumimoji="0" lang="en-US" dirty="0" smtClean="0"/>
              <a:t>      amortized for </a:t>
            </a:r>
            <a:r>
              <a:rPr kumimoji="0" lang="en-US" dirty="0" smtClean="0">
                <a:latin typeface="Lucida Sans Italic" pitchFamily="1" charset="0"/>
              </a:rPr>
              <a:t>decrease-key</a:t>
            </a:r>
            <a:r>
              <a:rPr kumimoji="0" lang="en-US" dirty="0" smtClean="0"/>
              <a:t>.</a:t>
            </a:r>
          </a:p>
          <a:p>
            <a:pPr lvl="1">
              <a:defRPr/>
            </a:pPr>
            <a:r>
              <a:rPr kumimoji="0" lang="en-US" dirty="0"/>
              <a:t> </a:t>
            </a:r>
            <a:r>
              <a:rPr kumimoji="0" lang="en-US" dirty="0" smtClean="0"/>
              <a:t>          amortized for </a:t>
            </a:r>
            <a:r>
              <a:rPr kumimoji="0" lang="en-US" dirty="0" smtClean="0">
                <a:latin typeface="Lucida Sans Italic" pitchFamily="1" charset="0"/>
              </a:rPr>
              <a:t>extract-min</a:t>
            </a:r>
            <a:r>
              <a:rPr kumimoji="0" lang="en-US" dirty="0" smtClean="0"/>
              <a:t>.</a:t>
            </a:r>
          </a:p>
          <a:p>
            <a:pPr lvl="1">
              <a:defRPr/>
            </a:pPr>
            <a:endParaRPr kumimoji="0"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C669C6B0-C3A5-423F-B26D-8BDDF8F7F50E}" type="slidenum">
              <a:rPr lang="en-US" sz="800" smtClean="0"/>
              <a:pPr>
                <a:defRPr/>
              </a:pPr>
              <a:t>52</a:t>
            </a:fld>
            <a:endParaRPr lang="en-US" sz="1400" smtClean="0"/>
          </a:p>
        </p:txBody>
      </p:sp>
      <p:sp>
        <p:nvSpPr>
          <p:cNvPr id="56326" name="Rectangle 7"/>
          <p:cNvSpPr>
            <a:spLocks noChangeArrowheads="1"/>
          </p:cNvSpPr>
          <p:nvPr/>
        </p:nvSpPr>
        <p:spPr bwMode="auto">
          <a:xfrm>
            <a:off x="6210300" y="1077913"/>
            <a:ext cx="14906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 dirty="0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potential function</a:t>
            </a:r>
          </a:p>
        </p:txBody>
      </p:sp>
      <p:pic>
        <p:nvPicPr>
          <p:cNvPr id="55302" name="Picture 40" descr="C:\Users\Cheng\Dropbox\Ubuntu_Windows\nofont-Myfi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663" y="681038"/>
            <a:ext cx="2906712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3" name="Picture 7" descr="C:\Users\Cheng\Dropbox\Ubuntu_Windows\nofont-Myfi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443" y="2732993"/>
            <a:ext cx="476155" cy="263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4" name="Picture 6" descr="C:\Users\Cheng\Dropbox\Ubuntu_Windows\nofont-Myfi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723" y="3052991"/>
            <a:ext cx="794159" cy="235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5" name="Picture 6" descr="C:\Users\Cheng\Dropbox\Ubuntu_Windows\nofont-Myfi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900" y="2374900"/>
            <a:ext cx="636588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545" name="Rectangle 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+mj-ea"/>
                <a:cs typeface="+mj-cs"/>
              </a:rPr>
              <a:t>Priority Queues Performance Cost Summary</a:t>
            </a:r>
          </a:p>
        </p:txBody>
      </p:sp>
      <p:sp>
        <p:nvSpPr>
          <p:cNvPr id="5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F30D1C40-DE0A-478D-9738-625F4123763B}" type="slidenum">
              <a:rPr lang="en-US" sz="800" smtClean="0"/>
              <a:pPr>
                <a:defRPr/>
              </a:pPr>
              <a:t>53</a:t>
            </a:fld>
            <a:endParaRPr lang="en-US" sz="1400" smtClean="0"/>
          </a:p>
        </p:txBody>
      </p:sp>
      <p:sp>
        <p:nvSpPr>
          <p:cNvPr id="191491" name="Rectangle 3"/>
          <p:cNvSpPr>
            <a:spLocks noChangeArrowheads="1"/>
          </p:cNvSpPr>
          <p:nvPr/>
        </p:nvSpPr>
        <p:spPr bwMode="auto">
          <a:xfrm>
            <a:off x="1087438" y="2160588"/>
            <a:ext cx="1539875" cy="38258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 Italic" pitchFamily="1" charset="0"/>
              </a:rPr>
              <a:t>make-heap</a:t>
            </a:r>
            <a:endParaRPr lang="en-US" sz="1400" baseline="30000">
              <a:latin typeface="Lucida Sans Italic" pitchFamily="1" charset="0"/>
            </a:endParaRPr>
          </a:p>
        </p:txBody>
      </p:sp>
      <p:sp>
        <p:nvSpPr>
          <p:cNvPr id="191492" name="Rectangle 4"/>
          <p:cNvSpPr>
            <a:spLocks noChangeArrowheads="1"/>
          </p:cNvSpPr>
          <p:nvPr/>
        </p:nvSpPr>
        <p:spPr bwMode="auto">
          <a:xfrm>
            <a:off x="1087438" y="1536700"/>
            <a:ext cx="1539875" cy="6238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Operation</a:t>
            </a:r>
          </a:p>
        </p:txBody>
      </p:sp>
      <p:sp>
        <p:nvSpPr>
          <p:cNvPr id="191493" name="Rectangle 5"/>
          <p:cNvSpPr>
            <a:spLocks noChangeArrowheads="1"/>
          </p:cNvSpPr>
          <p:nvPr/>
        </p:nvSpPr>
        <p:spPr bwMode="auto">
          <a:xfrm>
            <a:off x="1087438" y="2914650"/>
            <a:ext cx="1539875" cy="3825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 Italic" pitchFamily="1" charset="0"/>
              </a:rPr>
              <a:t>insert</a:t>
            </a:r>
            <a:endParaRPr lang="en-US" sz="1400" baseline="30000">
              <a:latin typeface="Lucida Sans Italic" pitchFamily="1" charset="0"/>
            </a:endParaRPr>
          </a:p>
        </p:txBody>
      </p:sp>
      <p:sp>
        <p:nvSpPr>
          <p:cNvPr id="191494" name="Rectangle 6"/>
          <p:cNvSpPr>
            <a:spLocks noChangeArrowheads="1"/>
          </p:cNvSpPr>
          <p:nvPr/>
        </p:nvSpPr>
        <p:spPr bwMode="auto">
          <a:xfrm>
            <a:off x="1087438" y="4822825"/>
            <a:ext cx="153987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 Italic" pitchFamily="1" charset="0"/>
              </a:rPr>
              <a:t>find-min</a:t>
            </a:r>
            <a:endParaRPr lang="en-US" sz="1400" baseline="30000">
              <a:latin typeface="Lucida Sans Italic" pitchFamily="1" charset="0"/>
            </a:endParaRPr>
          </a:p>
        </p:txBody>
      </p:sp>
      <p:sp>
        <p:nvSpPr>
          <p:cNvPr id="191495" name="Rectangle 7"/>
          <p:cNvSpPr>
            <a:spLocks noChangeArrowheads="1"/>
          </p:cNvSpPr>
          <p:nvPr/>
        </p:nvSpPr>
        <p:spPr bwMode="auto">
          <a:xfrm>
            <a:off x="1087438" y="3297238"/>
            <a:ext cx="1539875" cy="38258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 Italic" pitchFamily="1" charset="0"/>
              </a:rPr>
              <a:t>extract-min</a:t>
            </a:r>
            <a:endParaRPr lang="en-US" sz="1400" baseline="30000">
              <a:latin typeface="Lucida Sans Italic" pitchFamily="1" charset="0"/>
            </a:endParaRPr>
          </a:p>
        </p:txBody>
      </p:sp>
      <p:sp>
        <p:nvSpPr>
          <p:cNvPr id="191496" name="Rectangle 8"/>
          <p:cNvSpPr>
            <a:spLocks noChangeArrowheads="1"/>
          </p:cNvSpPr>
          <p:nvPr/>
        </p:nvSpPr>
        <p:spPr bwMode="auto">
          <a:xfrm>
            <a:off x="1087438" y="4441825"/>
            <a:ext cx="153987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 Italic" pitchFamily="1" charset="0"/>
              </a:rPr>
              <a:t>union</a:t>
            </a:r>
            <a:endParaRPr lang="en-US" sz="1400" baseline="30000">
              <a:latin typeface="Lucida Sans Italic" pitchFamily="1" charset="0"/>
            </a:endParaRPr>
          </a:p>
        </p:txBody>
      </p:sp>
      <p:sp>
        <p:nvSpPr>
          <p:cNvPr id="191497" name="Rectangle 9"/>
          <p:cNvSpPr>
            <a:spLocks noChangeArrowheads="1"/>
          </p:cNvSpPr>
          <p:nvPr/>
        </p:nvSpPr>
        <p:spPr bwMode="auto">
          <a:xfrm>
            <a:off x="1087438" y="3679825"/>
            <a:ext cx="1539875" cy="3825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 Italic" pitchFamily="1" charset="0"/>
              </a:rPr>
              <a:t>decrease-key</a:t>
            </a:r>
            <a:endParaRPr lang="en-US" sz="1400" baseline="30000">
              <a:latin typeface="Lucida Sans Italic" pitchFamily="1" charset="0"/>
            </a:endParaRPr>
          </a:p>
        </p:txBody>
      </p:sp>
      <p:sp>
        <p:nvSpPr>
          <p:cNvPr id="191498" name="Rectangle 10"/>
          <p:cNvSpPr>
            <a:spLocks noChangeArrowheads="1"/>
          </p:cNvSpPr>
          <p:nvPr/>
        </p:nvSpPr>
        <p:spPr bwMode="auto">
          <a:xfrm>
            <a:off x="1087438" y="4062413"/>
            <a:ext cx="1539875" cy="37941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 Italic" pitchFamily="1" charset="0"/>
              </a:rPr>
              <a:t>delete</a:t>
            </a:r>
            <a:endParaRPr lang="en-US" sz="1400" baseline="30000">
              <a:latin typeface="Lucida Sans Italic" pitchFamily="1" charset="0"/>
            </a:endParaRPr>
          </a:p>
        </p:txBody>
      </p:sp>
      <p:sp>
        <p:nvSpPr>
          <p:cNvPr id="191499" name="Rectangle 11"/>
          <p:cNvSpPr>
            <a:spLocks noChangeArrowheads="1"/>
          </p:cNvSpPr>
          <p:nvPr/>
        </p:nvSpPr>
        <p:spPr bwMode="auto">
          <a:xfrm>
            <a:off x="3600450" y="2160588"/>
            <a:ext cx="1025525" cy="38258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00" name="Rectangle 12"/>
          <p:cNvSpPr>
            <a:spLocks noChangeArrowheads="1"/>
          </p:cNvSpPr>
          <p:nvPr/>
        </p:nvSpPr>
        <p:spPr bwMode="auto">
          <a:xfrm>
            <a:off x="3600450" y="1536700"/>
            <a:ext cx="1025525" cy="6238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Binary</a:t>
            </a:r>
            <a:b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</a:b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191501" name="Rectangle 13"/>
          <p:cNvSpPr>
            <a:spLocks noChangeArrowheads="1"/>
          </p:cNvSpPr>
          <p:nvPr/>
        </p:nvSpPr>
        <p:spPr bwMode="auto">
          <a:xfrm>
            <a:off x="3600450" y="2914650"/>
            <a:ext cx="1025525" cy="3825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log </a:t>
            </a:r>
            <a:r>
              <a:rPr lang="en-US" sz="1400"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02" name="Rectangle 14"/>
          <p:cNvSpPr>
            <a:spLocks noChangeArrowheads="1"/>
          </p:cNvSpPr>
          <p:nvPr/>
        </p:nvSpPr>
        <p:spPr bwMode="auto">
          <a:xfrm>
            <a:off x="3600450" y="4822825"/>
            <a:ext cx="10255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03" name="Rectangle 15"/>
          <p:cNvSpPr>
            <a:spLocks noChangeArrowheads="1"/>
          </p:cNvSpPr>
          <p:nvPr/>
        </p:nvSpPr>
        <p:spPr bwMode="auto">
          <a:xfrm>
            <a:off x="3600450" y="3297238"/>
            <a:ext cx="1025525" cy="38258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log </a:t>
            </a:r>
            <a:r>
              <a:rPr lang="en-US" sz="1400"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04" name="Rectangle 16"/>
          <p:cNvSpPr>
            <a:spLocks noChangeArrowheads="1"/>
          </p:cNvSpPr>
          <p:nvPr/>
        </p:nvSpPr>
        <p:spPr bwMode="auto">
          <a:xfrm>
            <a:off x="3600450" y="4441825"/>
            <a:ext cx="10255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05" name="Rectangle 17"/>
          <p:cNvSpPr>
            <a:spLocks noChangeArrowheads="1"/>
          </p:cNvSpPr>
          <p:nvPr/>
        </p:nvSpPr>
        <p:spPr bwMode="auto">
          <a:xfrm>
            <a:off x="3600450" y="3679825"/>
            <a:ext cx="1025525" cy="3825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log </a:t>
            </a:r>
            <a:r>
              <a:rPr lang="en-US" sz="1400"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06" name="Rectangle 18"/>
          <p:cNvSpPr>
            <a:spLocks noChangeArrowheads="1"/>
          </p:cNvSpPr>
          <p:nvPr/>
        </p:nvSpPr>
        <p:spPr bwMode="auto">
          <a:xfrm>
            <a:off x="3600450" y="4062413"/>
            <a:ext cx="1025525" cy="37941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log </a:t>
            </a:r>
            <a:r>
              <a:rPr lang="en-US" sz="1400"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07" name="Rectangle 19"/>
          <p:cNvSpPr>
            <a:spLocks noChangeArrowheads="1"/>
          </p:cNvSpPr>
          <p:nvPr/>
        </p:nvSpPr>
        <p:spPr bwMode="auto">
          <a:xfrm>
            <a:off x="4625975" y="2160588"/>
            <a:ext cx="1090613" cy="38258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08" name="Rectangle 20"/>
          <p:cNvSpPr>
            <a:spLocks noChangeArrowheads="1"/>
          </p:cNvSpPr>
          <p:nvPr/>
        </p:nvSpPr>
        <p:spPr bwMode="auto">
          <a:xfrm>
            <a:off x="4625975" y="1536700"/>
            <a:ext cx="1090613" cy="6238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Binomial</a:t>
            </a:r>
            <a:b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</a:b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191509" name="Rectangle 21"/>
          <p:cNvSpPr>
            <a:spLocks noChangeArrowheads="1"/>
          </p:cNvSpPr>
          <p:nvPr/>
        </p:nvSpPr>
        <p:spPr bwMode="auto">
          <a:xfrm>
            <a:off x="4625975" y="2914650"/>
            <a:ext cx="1090613" cy="3825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log </a:t>
            </a:r>
            <a:r>
              <a:rPr lang="en-US" sz="1400"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10" name="Rectangle 22"/>
          <p:cNvSpPr>
            <a:spLocks noChangeArrowheads="1"/>
          </p:cNvSpPr>
          <p:nvPr/>
        </p:nvSpPr>
        <p:spPr bwMode="auto">
          <a:xfrm>
            <a:off x="4625975" y="4822825"/>
            <a:ext cx="1090613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log </a:t>
            </a:r>
            <a:r>
              <a:rPr lang="en-US" sz="1400"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11" name="Rectangle 23"/>
          <p:cNvSpPr>
            <a:spLocks noChangeArrowheads="1"/>
          </p:cNvSpPr>
          <p:nvPr/>
        </p:nvSpPr>
        <p:spPr bwMode="auto">
          <a:xfrm>
            <a:off x="4625975" y="3297238"/>
            <a:ext cx="1090613" cy="38258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log </a:t>
            </a:r>
            <a:r>
              <a:rPr lang="en-US" sz="1400"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12" name="Rectangle 24"/>
          <p:cNvSpPr>
            <a:spLocks noChangeArrowheads="1"/>
          </p:cNvSpPr>
          <p:nvPr/>
        </p:nvSpPr>
        <p:spPr bwMode="auto">
          <a:xfrm>
            <a:off x="4625975" y="4441825"/>
            <a:ext cx="1090613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log </a:t>
            </a:r>
            <a:r>
              <a:rPr lang="en-US" sz="1400"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13" name="Rectangle 25"/>
          <p:cNvSpPr>
            <a:spLocks noChangeArrowheads="1"/>
          </p:cNvSpPr>
          <p:nvPr/>
        </p:nvSpPr>
        <p:spPr bwMode="auto">
          <a:xfrm>
            <a:off x="4625975" y="3679825"/>
            <a:ext cx="1090613" cy="3825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log </a:t>
            </a:r>
            <a:r>
              <a:rPr lang="en-US" sz="1400"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14" name="Rectangle 26"/>
          <p:cNvSpPr>
            <a:spLocks noChangeArrowheads="1"/>
          </p:cNvSpPr>
          <p:nvPr/>
        </p:nvSpPr>
        <p:spPr bwMode="auto">
          <a:xfrm>
            <a:off x="4625975" y="4062413"/>
            <a:ext cx="1090613" cy="37941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log </a:t>
            </a:r>
            <a:r>
              <a:rPr lang="en-US" sz="1400"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15" name="Rectangle 27"/>
          <p:cNvSpPr>
            <a:spLocks noChangeArrowheads="1"/>
          </p:cNvSpPr>
          <p:nvPr/>
        </p:nvSpPr>
        <p:spPr bwMode="auto">
          <a:xfrm>
            <a:off x="5716588" y="2160588"/>
            <a:ext cx="1076325" cy="3825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16" name="Rectangle 28"/>
          <p:cNvSpPr>
            <a:spLocks noChangeArrowheads="1"/>
          </p:cNvSpPr>
          <p:nvPr/>
        </p:nvSpPr>
        <p:spPr bwMode="auto">
          <a:xfrm>
            <a:off x="5716588" y="1536700"/>
            <a:ext cx="1076325" cy="6238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solidFill>
                  <a:schemeClr val="bg1"/>
                </a:solidFill>
              </a:rPr>
              <a:t>Fibonacci</a:t>
            </a:r>
            <a:br>
              <a:rPr lang="en-US" sz="1400">
                <a:solidFill>
                  <a:schemeClr val="bg1"/>
                </a:solidFill>
              </a:rPr>
            </a:br>
            <a:r>
              <a:rPr lang="en-US" sz="1400">
                <a:solidFill>
                  <a:schemeClr val="bg1"/>
                </a:solidFill>
              </a:rPr>
              <a:t>Heap </a:t>
            </a:r>
            <a:r>
              <a:rPr lang="en-US" sz="1400" baseline="30000">
                <a:solidFill>
                  <a:schemeClr val="bg1"/>
                </a:solidFill>
                <a:cs typeface="Arial" pitchFamily="34" charset="0"/>
              </a:rPr>
              <a:t>†</a:t>
            </a:r>
          </a:p>
        </p:txBody>
      </p:sp>
      <p:sp>
        <p:nvSpPr>
          <p:cNvPr id="191517" name="Rectangle 29"/>
          <p:cNvSpPr>
            <a:spLocks noChangeArrowheads="1"/>
          </p:cNvSpPr>
          <p:nvPr/>
        </p:nvSpPr>
        <p:spPr bwMode="auto">
          <a:xfrm>
            <a:off x="5716588" y="2914650"/>
            <a:ext cx="1076325" cy="3825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18" name="Rectangle 30"/>
          <p:cNvSpPr>
            <a:spLocks noChangeArrowheads="1"/>
          </p:cNvSpPr>
          <p:nvPr/>
        </p:nvSpPr>
        <p:spPr bwMode="auto">
          <a:xfrm>
            <a:off x="5716588" y="4822825"/>
            <a:ext cx="1076325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19" name="Rectangle 31"/>
          <p:cNvSpPr>
            <a:spLocks noChangeArrowheads="1"/>
          </p:cNvSpPr>
          <p:nvPr/>
        </p:nvSpPr>
        <p:spPr bwMode="auto">
          <a:xfrm>
            <a:off x="5716588" y="3297238"/>
            <a:ext cx="1076325" cy="3825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log </a:t>
            </a:r>
            <a:r>
              <a:rPr lang="en-US" sz="1400">
                <a:solidFill>
                  <a:schemeClr val="bg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20" name="Rectangle 32"/>
          <p:cNvSpPr>
            <a:spLocks noChangeArrowheads="1"/>
          </p:cNvSpPr>
          <p:nvPr/>
        </p:nvSpPr>
        <p:spPr bwMode="auto">
          <a:xfrm>
            <a:off x="5716588" y="4441825"/>
            <a:ext cx="1076325" cy="381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21" name="Rectangle 33"/>
          <p:cNvSpPr>
            <a:spLocks noChangeArrowheads="1"/>
          </p:cNvSpPr>
          <p:nvPr/>
        </p:nvSpPr>
        <p:spPr bwMode="auto">
          <a:xfrm>
            <a:off x="5716588" y="3679825"/>
            <a:ext cx="1076325" cy="3825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22" name="Rectangle 34"/>
          <p:cNvSpPr>
            <a:spLocks noChangeArrowheads="1"/>
          </p:cNvSpPr>
          <p:nvPr/>
        </p:nvSpPr>
        <p:spPr bwMode="auto">
          <a:xfrm>
            <a:off x="5716588" y="4062413"/>
            <a:ext cx="1076325" cy="37941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log </a:t>
            </a:r>
            <a:r>
              <a:rPr lang="en-US" sz="1400">
                <a:solidFill>
                  <a:schemeClr val="bg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23" name="Rectangle 35"/>
          <p:cNvSpPr>
            <a:spLocks noChangeArrowheads="1"/>
          </p:cNvSpPr>
          <p:nvPr/>
        </p:nvSpPr>
        <p:spPr bwMode="auto">
          <a:xfrm>
            <a:off x="6792913" y="2160588"/>
            <a:ext cx="1055687" cy="38258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24" name="Rectangle 36"/>
          <p:cNvSpPr>
            <a:spLocks noChangeArrowheads="1"/>
          </p:cNvSpPr>
          <p:nvPr/>
        </p:nvSpPr>
        <p:spPr bwMode="auto">
          <a:xfrm>
            <a:off x="6792913" y="1536700"/>
            <a:ext cx="1055687" cy="6238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Relaxed</a:t>
            </a:r>
            <a:b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</a:b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Heap</a:t>
            </a:r>
          </a:p>
        </p:txBody>
      </p:sp>
      <p:sp>
        <p:nvSpPr>
          <p:cNvPr id="191525" name="Rectangle 37"/>
          <p:cNvSpPr>
            <a:spLocks noChangeArrowheads="1"/>
          </p:cNvSpPr>
          <p:nvPr/>
        </p:nvSpPr>
        <p:spPr bwMode="auto">
          <a:xfrm>
            <a:off x="6792913" y="2914650"/>
            <a:ext cx="1055687" cy="3825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26" name="Rectangle 38"/>
          <p:cNvSpPr>
            <a:spLocks noChangeArrowheads="1"/>
          </p:cNvSpPr>
          <p:nvPr/>
        </p:nvSpPr>
        <p:spPr bwMode="auto">
          <a:xfrm>
            <a:off x="6792913" y="4822825"/>
            <a:ext cx="1055687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27" name="Rectangle 39"/>
          <p:cNvSpPr>
            <a:spLocks noChangeArrowheads="1"/>
          </p:cNvSpPr>
          <p:nvPr/>
        </p:nvSpPr>
        <p:spPr bwMode="auto">
          <a:xfrm>
            <a:off x="6792913" y="3297238"/>
            <a:ext cx="1055687" cy="38258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log </a:t>
            </a:r>
            <a:r>
              <a:rPr lang="en-US" sz="1400"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28" name="Rectangle 40"/>
          <p:cNvSpPr>
            <a:spLocks noChangeArrowheads="1"/>
          </p:cNvSpPr>
          <p:nvPr/>
        </p:nvSpPr>
        <p:spPr bwMode="auto">
          <a:xfrm>
            <a:off x="6792913" y="4441825"/>
            <a:ext cx="1055687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29" name="Rectangle 41"/>
          <p:cNvSpPr>
            <a:spLocks noChangeArrowheads="1"/>
          </p:cNvSpPr>
          <p:nvPr/>
        </p:nvSpPr>
        <p:spPr bwMode="auto">
          <a:xfrm>
            <a:off x="6792913" y="3679825"/>
            <a:ext cx="1055687" cy="3825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30" name="Rectangle 42"/>
          <p:cNvSpPr>
            <a:spLocks noChangeArrowheads="1"/>
          </p:cNvSpPr>
          <p:nvPr/>
        </p:nvSpPr>
        <p:spPr bwMode="auto">
          <a:xfrm>
            <a:off x="6792913" y="4062413"/>
            <a:ext cx="1055687" cy="37941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log </a:t>
            </a:r>
            <a:r>
              <a:rPr lang="en-US" sz="1400"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31" name="Rectangle 43"/>
          <p:cNvSpPr>
            <a:spLocks noChangeArrowheads="1"/>
          </p:cNvSpPr>
          <p:nvPr/>
        </p:nvSpPr>
        <p:spPr bwMode="auto">
          <a:xfrm>
            <a:off x="2627313" y="2160588"/>
            <a:ext cx="973137" cy="38258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32" name="Rectangle 44"/>
          <p:cNvSpPr>
            <a:spLocks noChangeArrowheads="1"/>
          </p:cNvSpPr>
          <p:nvPr/>
        </p:nvSpPr>
        <p:spPr bwMode="auto">
          <a:xfrm>
            <a:off x="2627313" y="1536700"/>
            <a:ext cx="973137" cy="6238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Linked</a:t>
            </a:r>
            <a:b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</a:b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List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2627313" y="2914650"/>
            <a:ext cx="973137" cy="3825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34" name="Rectangle 46"/>
          <p:cNvSpPr>
            <a:spLocks noChangeArrowheads="1"/>
          </p:cNvSpPr>
          <p:nvPr/>
        </p:nvSpPr>
        <p:spPr bwMode="auto">
          <a:xfrm>
            <a:off x="2627313" y="4822825"/>
            <a:ext cx="973137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 Italic" pitchFamily="1" charset="0"/>
              </a:rPr>
              <a:t>n</a:t>
            </a:r>
            <a:endParaRPr lang="en-US" sz="1400"/>
          </a:p>
        </p:txBody>
      </p:sp>
      <p:sp>
        <p:nvSpPr>
          <p:cNvPr id="191535" name="Rectangle 47"/>
          <p:cNvSpPr>
            <a:spLocks noChangeArrowheads="1"/>
          </p:cNvSpPr>
          <p:nvPr/>
        </p:nvSpPr>
        <p:spPr bwMode="auto">
          <a:xfrm>
            <a:off x="2627313" y="3297238"/>
            <a:ext cx="973137" cy="38258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36" name="Rectangle 48"/>
          <p:cNvSpPr>
            <a:spLocks noChangeArrowheads="1"/>
          </p:cNvSpPr>
          <p:nvPr/>
        </p:nvSpPr>
        <p:spPr bwMode="auto">
          <a:xfrm>
            <a:off x="2627313" y="4441825"/>
            <a:ext cx="973137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37" name="Rectangle 49"/>
          <p:cNvSpPr>
            <a:spLocks noChangeArrowheads="1"/>
          </p:cNvSpPr>
          <p:nvPr/>
        </p:nvSpPr>
        <p:spPr bwMode="auto">
          <a:xfrm>
            <a:off x="2627313" y="3679825"/>
            <a:ext cx="973137" cy="382588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38" name="Rectangle 50"/>
          <p:cNvSpPr>
            <a:spLocks noChangeArrowheads="1"/>
          </p:cNvSpPr>
          <p:nvPr/>
        </p:nvSpPr>
        <p:spPr bwMode="auto">
          <a:xfrm>
            <a:off x="2627313" y="4062413"/>
            <a:ext cx="973137" cy="37941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 Italic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sp>
        <p:nvSpPr>
          <p:cNvPr id="191539" name="Rectangle 51"/>
          <p:cNvSpPr>
            <a:spLocks noChangeArrowheads="1"/>
          </p:cNvSpPr>
          <p:nvPr/>
        </p:nvSpPr>
        <p:spPr bwMode="auto">
          <a:xfrm>
            <a:off x="1087438" y="2532063"/>
            <a:ext cx="1539875" cy="38258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 Italic" pitchFamily="1" charset="0"/>
              </a:rPr>
              <a:t>is-empty</a:t>
            </a:r>
            <a:endParaRPr lang="en-US" sz="1400" baseline="30000">
              <a:latin typeface="Lucida Sans Italic" pitchFamily="1" charset="0"/>
            </a:endParaRPr>
          </a:p>
        </p:txBody>
      </p:sp>
      <p:sp>
        <p:nvSpPr>
          <p:cNvPr id="191540" name="Rectangle 52"/>
          <p:cNvSpPr>
            <a:spLocks noChangeArrowheads="1"/>
          </p:cNvSpPr>
          <p:nvPr/>
        </p:nvSpPr>
        <p:spPr bwMode="auto">
          <a:xfrm>
            <a:off x="3600450" y="2532063"/>
            <a:ext cx="1025525" cy="38258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41" name="Rectangle 53"/>
          <p:cNvSpPr>
            <a:spLocks noChangeArrowheads="1"/>
          </p:cNvSpPr>
          <p:nvPr/>
        </p:nvSpPr>
        <p:spPr bwMode="auto">
          <a:xfrm>
            <a:off x="4625975" y="2532063"/>
            <a:ext cx="1090613" cy="38258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42" name="Rectangle 54"/>
          <p:cNvSpPr>
            <a:spLocks noChangeArrowheads="1"/>
          </p:cNvSpPr>
          <p:nvPr/>
        </p:nvSpPr>
        <p:spPr bwMode="auto">
          <a:xfrm>
            <a:off x="5716588" y="2532063"/>
            <a:ext cx="1076325" cy="3825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43" name="Rectangle 55"/>
          <p:cNvSpPr>
            <a:spLocks noChangeArrowheads="1"/>
          </p:cNvSpPr>
          <p:nvPr/>
        </p:nvSpPr>
        <p:spPr bwMode="auto">
          <a:xfrm>
            <a:off x="6792913" y="2532063"/>
            <a:ext cx="1055687" cy="38258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44" name="Rectangle 56"/>
          <p:cNvSpPr>
            <a:spLocks noChangeArrowheads="1"/>
          </p:cNvSpPr>
          <p:nvPr/>
        </p:nvSpPr>
        <p:spPr bwMode="auto">
          <a:xfrm>
            <a:off x="2627313" y="2532063"/>
            <a:ext cx="973137" cy="382587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>
                <a:latin typeface="Lucida Sans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91546" name="Text Box 58"/>
          <p:cNvSpPr txBox="1">
            <a:spLocks noChangeArrowheads="1"/>
          </p:cNvSpPr>
          <p:nvPr/>
        </p:nvSpPr>
        <p:spPr bwMode="auto">
          <a:xfrm>
            <a:off x="5675313" y="5295900"/>
            <a:ext cx="1143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1" lang="en-US" smtClean="0">
                <a:solidFill>
                  <a:schemeClr val="hlink"/>
                </a:solidFill>
                <a:cs typeface="Arial" pitchFamily="34" charset="0"/>
              </a:rPr>
              <a:t>†  amortized</a:t>
            </a:r>
          </a:p>
        </p:txBody>
      </p:sp>
      <p:sp>
        <p:nvSpPr>
          <p:cNvPr id="191547" name="Text Box 59"/>
          <p:cNvSpPr txBox="1">
            <a:spLocks noChangeArrowheads="1"/>
          </p:cNvSpPr>
          <p:nvPr/>
        </p:nvSpPr>
        <p:spPr bwMode="auto">
          <a:xfrm>
            <a:off x="1066800" y="5295900"/>
            <a:ext cx="32464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1" lang="en-US" smtClean="0">
                <a:solidFill>
                  <a:schemeClr val="hlink"/>
                </a:solidFill>
                <a:latin typeface="Lucida Sans Italic" pitchFamily="1" charset="0"/>
                <a:cs typeface="Arial" pitchFamily="34" charset="0"/>
              </a:rPr>
              <a:t>n</a:t>
            </a:r>
            <a:r>
              <a:rPr kumimoji="1" lang="en-US" smtClean="0">
                <a:solidFill>
                  <a:schemeClr val="hlink"/>
                </a:solidFill>
                <a:cs typeface="Arial" pitchFamily="34" charset="0"/>
              </a:rPr>
              <a:t> = number of elements in priority queue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Notation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kumimoji="0" lang="en-US" dirty="0" smtClean="0"/>
              <a:t>Notation.</a:t>
            </a:r>
          </a:p>
          <a:p>
            <a:pPr lvl="1">
              <a:defRPr/>
            </a:pPr>
            <a:r>
              <a:rPr kumimoji="0" lang="en-US" dirty="0">
                <a:latin typeface="Lucida Sans Italic" pitchFamily="1" charset="0"/>
              </a:rPr>
              <a:t> </a:t>
            </a:r>
            <a:r>
              <a:rPr kumimoji="0" lang="en-US" dirty="0" smtClean="0">
                <a:latin typeface="Lucida Sans Italic" pitchFamily="1" charset="0"/>
              </a:rPr>
              <a:t>   </a:t>
            </a:r>
            <a:r>
              <a:rPr kumimoji="0" lang="en-US" dirty="0" smtClean="0"/>
              <a:t>= number of nodes in heap.</a:t>
            </a:r>
          </a:p>
          <a:p>
            <a:pPr lvl="1">
              <a:defRPr/>
            </a:pPr>
            <a:r>
              <a:rPr kumimoji="0" lang="en-US" dirty="0" smtClean="0">
                <a:latin typeface="Lucida Sans Italic" pitchFamily="1" charset="0"/>
              </a:rPr>
              <a:t>degree(x)</a:t>
            </a:r>
            <a:r>
              <a:rPr kumimoji="0" lang="en-US" dirty="0" smtClean="0"/>
              <a:t> = number of children of node </a:t>
            </a:r>
            <a:r>
              <a:rPr kumimoji="0" lang="en-US" dirty="0" smtClean="0">
                <a:latin typeface="Lucida Sans Italic" pitchFamily="1" charset="0"/>
              </a:rPr>
              <a:t>x</a:t>
            </a:r>
            <a:r>
              <a:rPr kumimoji="0" lang="en-US" dirty="0" smtClean="0"/>
              <a:t>.</a:t>
            </a:r>
          </a:p>
          <a:p>
            <a:pPr lvl="1">
              <a:defRPr/>
            </a:pPr>
            <a:r>
              <a:rPr kumimoji="0" lang="en-US" dirty="0">
                <a:latin typeface="Lucida Sans Italic" pitchFamily="1" charset="0"/>
              </a:rPr>
              <a:t> </a:t>
            </a:r>
            <a:r>
              <a:rPr kumimoji="0" lang="en-US" dirty="0" smtClean="0">
                <a:latin typeface="Lucida Sans Italic" pitchFamily="1" charset="0"/>
              </a:rPr>
              <a:t>   </a:t>
            </a:r>
            <a:r>
              <a:rPr kumimoji="0" lang="en-US" dirty="0" smtClean="0"/>
              <a:t>  = upper bound on the maximum degree of any node.</a:t>
            </a:r>
          </a:p>
          <a:p>
            <a:pPr lvl="1">
              <a:buFont typeface="Monotype Sorts" pitchFamily="-84" charset="2"/>
              <a:buNone/>
              <a:defRPr/>
            </a:pPr>
            <a:r>
              <a:rPr kumimoji="0" lang="en-US" dirty="0" smtClean="0"/>
              <a:t>    In fact, </a:t>
            </a:r>
            <a:r>
              <a:rPr kumimoji="0" lang="en-US" dirty="0">
                <a:latin typeface="Lucida Sans Italic" pitchFamily="1" charset="0"/>
              </a:rPr>
              <a:t> </a:t>
            </a:r>
            <a:r>
              <a:rPr kumimoji="0" lang="en-US" dirty="0" smtClean="0">
                <a:latin typeface="Lucida Sans Italic" pitchFamily="1" charset="0"/>
              </a:rPr>
              <a:t>                      </a:t>
            </a:r>
            <a:r>
              <a:rPr kumimoji="0" lang="en-US" dirty="0" smtClean="0"/>
              <a:t>. The proof (omitted) uses Fibonacci numbers.</a:t>
            </a:r>
          </a:p>
          <a:p>
            <a:pPr lvl="1">
              <a:defRPr/>
            </a:pPr>
            <a:r>
              <a:rPr kumimoji="0" lang="en-US" dirty="0">
                <a:latin typeface="Lucida Sans Italic" pitchFamily="1" charset="0"/>
              </a:rPr>
              <a:t> </a:t>
            </a:r>
            <a:r>
              <a:rPr kumimoji="0" lang="en-US" dirty="0" smtClean="0">
                <a:latin typeface="Lucida Sans Italic" pitchFamily="1" charset="0"/>
              </a:rPr>
              <a:t>   </a:t>
            </a:r>
            <a:r>
              <a:rPr kumimoji="0" lang="en-US" dirty="0" smtClean="0"/>
              <a:t> = number of trees in heap </a:t>
            </a:r>
            <a:r>
              <a:rPr kumimoji="0" lang="en-US" dirty="0" smtClean="0">
                <a:latin typeface="Lucida Sans Italic" pitchFamily="1" charset="0"/>
              </a:rPr>
              <a:t>H</a:t>
            </a:r>
            <a:r>
              <a:rPr kumimoji="0" lang="en-US" dirty="0" smtClean="0"/>
              <a:t>.</a:t>
            </a:r>
          </a:p>
          <a:p>
            <a:pPr lvl="1">
              <a:defRPr/>
            </a:pPr>
            <a:r>
              <a:rPr kumimoji="0" lang="en-US" dirty="0">
                <a:latin typeface="Lucida Sans Italic" pitchFamily="1" charset="0"/>
              </a:rPr>
              <a:t> </a:t>
            </a:r>
            <a:r>
              <a:rPr kumimoji="0" lang="en-US" dirty="0" smtClean="0">
                <a:latin typeface="Lucida Sans Italic" pitchFamily="1" charset="0"/>
              </a:rPr>
              <a:t>       </a:t>
            </a:r>
            <a:r>
              <a:rPr kumimoji="0" lang="en-US" dirty="0" smtClean="0"/>
              <a:t> = number of marked nodes in heap </a:t>
            </a:r>
            <a:r>
              <a:rPr kumimoji="0" lang="en-US" dirty="0" smtClean="0">
                <a:latin typeface="Lucida Sans Italic" pitchFamily="1" charset="0"/>
              </a:rPr>
              <a:t>H</a:t>
            </a:r>
            <a:r>
              <a:rPr kumimoji="0" lang="en-US" dirty="0" smtClean="0"/>
              <a:t>.</a:t>
            </a:r>
          </a:p>
          <a:p>
            <a:pPr lvl="1">
              <a:defRPr/>
            </a:pPr>
            <a:endParaRPr kumimoji="0" lang="en-US" dirty="0" smtClean="0"/>
          </a:p>
          <a:p>
            <a:pPr lvl="1">
              <a:defRPr/>
            </a:pPr>
            <a:endParaRPr kumimoji="0" lang="en-US" dirty="0" smtClean="0"/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0DAD208F-AD63-4C4E-9FA6-7DD9E3B8AADF}" type="slidenum">
              <a:rPr lang="en-US" sz="800" smtClean="0"/>
              <a:pPr>
                <a:defRPr/>
              </a:pPr>
              <a:t>6</a:t>
            </a:fld>
            <a:endParaRPr lang="en-US" sz="1400" smtClean="0"/>
          </a:p>
        </p:txBody>
      </p:sp>
      <p:sp>
        <p:nvSpPr>
          <p:cNvPr id="14340" name="Oval 4"/>
          <p:cNvSpPr>
            <a:spLocks noChangeAspect="1" noChangeArrowheads="1"/>
          </p:cNvSpPr>
          <p:nvPr/>
        </p:nvSpPr>
        <p:spPr bwMode="auto">
          <a:xfrm>
            <a:off x="490855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14341" name="AutoShape 5"/>
          <p:cNvCxnSpPr>
            <a:cxnSpLocks noChangeShapeType="1"/>
            <a:stCxn id="14362" idx="2"/>
            <a:endCxn id="14340" idx="6"/>
          </p:cNvCxnSpPr>
          <p:nvPr/>
        </p:nvCxnSpPr>
        <p:spPr bwMode="auto">
          <a:xfrm flipH="1">
            <a:off x="5273675" y="4903788"/>
            <a:ext cx="188912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342" name="Oval 6"/>
          <p:cNvSpPr>
            <a:spLocks noChangeAspect="1" noChangeArrowheads="1"/>
          </p:cNvSpPr>
          <p:nvPr/>
        </p:nvSpPr>
        <p:spPr bwMode="auto">
          <a:xfrm>
            <a:off x="376555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14343" name="AutoShape 7"/>
          <p:cNvCxnSpPr>
            <a:cxnSpLocks noChangeShapeType="1"/>
            <a:stCxn id="14340" idx="2"/>
            <a:endCxn id="14342" idx="6"/>
          </p:cNvCxnSpPr>
          <p:nvPr/>
        </p:nvCxnSpPr>
        <p:spPr bwMode="auto">
          <a:xfrm flipH="1">
            <a:off x="4130675" y="4903788"/>
            <a:ext cx="7778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344" name="Oval 8"/>
          <p:cNvSpPr>
            <a:spLocks noChangeAspect="1" noChangeArrowheads="1"/>
          </p:cNvSpPr>
          <p:nvPr/>
        </p:nvSpPr>
        <p:spPr bwMode="auto">
          <a:xfrm>
            <a:off x="1379538" y="5410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14345" name="Oval 9"/>
          <p:cNvSpPr>
            <a:spLocks noChangeAspect="1" noChangeArrowheads="1"/>
          </p:cNvSpPr>
          <p:nvPr/>
        </p:nvSpPr>
        <p:spPr bwMode="auto">
          <a:xfrm>
            <a:off x="1379538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14346" name="AutoShape 10"/>
          <p:cNvCxnSpPr>
            <a:cxnSpLocks noChangeShapeType="1"/>
            <a:stCxn id="14344" idx="0"/>
            <a:endCxn id="14345" idx="4"/>
          </p:cNvCxnSpPr>
          <p:nvPr/>
        </p:nvCxnSpPr>
        <p:spPr bwMode="auto">
          <a:xfrm flipV="1">
            <a:off x="1562100" y="5089525"/>
            <a:ext cx="0" cy="320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4347" name="AutoShape 11"/>
          <p:cNvCxnSpPr>
            <a:cxnSpLocks noChangeShapeType="1"/>
            <a:stCxn id="14354" idx="2"/>
            <a:endCxn id="14345" idx="6"/>
          </p:cNvCxnSpPr>
          <p:nvPr/>
        </p:nvCxnSpPr>
        <p:spPr bwMode="auto">
          <a:xfrm flipH="1">
            <a:off x="1744663" y="4903788"/>
            <a:ext cx="10064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348" name="Oval 12"/>
          <p:cNvSpPr>
            <a:spLocks noChangeAspect="1" noChangeArrowheads="1"/>
          </p:cNvSpPr>
          <p:nvPr/>
        </p:nvSpPr>
        <p:spPr bwMode="auto">
          <a:xfrm>
            <a:off x="2149475" y="61039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14349" name="Oval 13"/>
          <p:cNvSpPr>
            <a:spLocks noChangeAspect="1" noChangeArrowheads="1"/>
          </p:cNvSpPr>
          <p:nvPr/>
        </p:nvSpPr>
        <p:spPr bwMode="auto">
          <a:xfrm>
            <a:off x="2149475" y="54181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14350" name="AutoShape 14"/>
          <p:cNvCxnSpPr>
            <a:cxnSpLocks noChangeShapeType="1"/>
            <a:stCxn id="14348" idx="0"/>
            <a:endCxn id="14349" idx="4"/>
          </p:cNvCxnSpPr>
          <p:nvPr/>
        </p:nvCxnSpPr>
        <p:spPr bwMode="auto">
          <a:xfrm flipV="1">
            <a:off x="2332038" y="5791200"/>
            <a:ext cx="0" cy="312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351" name="Oval 15"/>
          <p:cNvSpPr>
            <a:spLocks noChangeAspect="1" noChangeArrowheads="1"/>
          </p:cNvSpPr>
          <p:nvPr/>
        </p:nvSpPr>
        <p:spPr bwMode="auto">
          <a:xfrm>
            <a:off x="2751138" y="54181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14352" name="AutoShape 16"/>
          <p:cNvCxnSpPr>
            <a:cxnSpLocks noChangeShapeType="1"/>
            <a:stCxn id="14351" idx="0"/>
            <a:endCxn id="14354" idx="4"/>
          </p:cNvCxnSpPr>
          <p:nvPr/>
        </p:nvCxnSpPr>
        <p:spPr bwMode="auto">
          <a:xfrm flipV="1">
            <a:off x="2933700" y="50895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4353" name="AutoShape 17"/>
          <p:cNvCxnSpPr>
            <a:cxnSpLocks noChangeShapeType="1"/>
            <a:stCxn id="14349" idx="7"/>
            <a:endCxn id="14354" idx="3"/>
          </p:cNvCxnSpPr>
          <p:nvPr/>
        </p:nvCxnSpPr>
        <p:spPr bwMode="auto">
          <a:xfrm flipV="1">
            <a:off x="2460625" y="5035550"/>
            <a:ext cx="344488" cy="436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354" name="Oval 18"/>
          <p:cNvSpPr>
            <a:spLocks noChangeAspect="1" noChangeArrowheads="1"/>
          </p:cNvSpPr>
          <p:nvPr/>
        </p:nvSpPr>
        <p:spPr bwMode="auto">
          <a:xfrm>
            <a:off x="2751138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14355" name="AutoShape 19"/>
          <p:cNvCxnSpPr>
            <a:cxnSpLocks noChangeShapeType="1"/>
            <a:stCxn id="14354" idx="6"/>
            <a:endCxn id="14342" idx="2"/>
          </p:cNvCxnSpPr>
          <p:nvPr/>
        </p:nvCxnSpPr>
        <p:spPr bwMode="auto">
          <a:xfrm>
            <a:off x="3116263" y="4903788"/>
            <a:ext cx="649287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356" name="Oval 20"/>
          <p:cNvSpPr>
            <a:spLocks noChangeAspect="1" noChangeArrowheads="1"/>
          </p:cNvSpPr>
          <p:nvPr/>
        </p:nvSpPr>
        <p:spPr bwMode="auto">
          <a:xfrm>
            <a:off x="6340475" y="62563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14357" name="AutoShape 21"/>
          <p:cNvCxnSpPr>
            <a:cxnSpLocks noChangeShapeType="1"/>
            <a:stCxn id="14356" idx="0"/>
            <a:endCxn id="14360" idx="4"/>
          </p:cNvCxnSpPr>
          <p:nvPr/>
        </p:nvCxnSpPr>
        <p:spPr bwMode="auto">
          <a:xfrm flipV="1">
            <a:off x="6523038" y="59277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358" name="Oval 22"/>
          <p:cNvSpPr>
            <a:spLocks noChangeAspect="1" noChangeArrowheads="1"/>
          </p:cNvSpPr>
          <p:nvPr/>
        </p:nvSpPr>
        <p:spPr bwMode="auto">
          <a:xfrm>
            <a:off x="7940675" y="55578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cxnSp>
        <p:nvCxnSpPr>
          <p:cNvPr id="14359" name="AutoShape 23"/>
          <p:cNvCxnSpPr>
            <a:cxnSpLocks noChangeShapeType="1"/>
            <a:stCxn id="14358" idx="0"/>
            <a:endCxn id="14362" idx="5"/>
          </p:cNvCxnSpPr>
          <p:nvPr/>
        </p:nvCxnSpPr>
        <p:spPr bwMode="auto">
          <a:xfrm flipH="1" flipV="1">
            <a:off x="7473950" y="5035550"/>
            <a:ext cx="649288" cy="522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360" name="Oval 24"/>
          <p:cNvSpPr>
            <a:spLocks noChangeAspect="1" noChangeArrowheads="1"/>
          </p:cNvSpPr>
          <p:nvPr/>
        </p:nvSpPr>
        <p:spPr bwMode="auto">
          <a:xfrm>
            <a:off x="6340475" y="5554663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14361" name="Oval 25"/>
          <p:cNvSpPr>
            <a:spLocks noChangeAspect="1" noChangeArrowheads="1"/>
          </p:cNvSpPr>
          <p:nvPr/>
        </p:nvSpPr>
        <p:spPr bwMode="auto">
          <a:xfrm>
            <a:off x="7162800" y="55546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14362" name="Oval 26"/>
          <p:cNvSpPr>
            <a:spLocks noChangeAspect="1" noChangeArrowheads="1"/>
          </p:cNvSpPr>
          <p:nvPr/>
        </p:nvSpPr>
        <p:spPr bwMode="auto">
          <a:xfrm>
            <a:off x="716280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cxnSp>
        <p:nvCxnSpPr>
          <p:cNvPr id="14363" name="AutoShape 27"/>
          <p:cNvCxnSpPr>
            <a:cxnSpLocks noChangeShapeType="1"/>
            <a:stCxn id="14361" idx="0"/>
            <a:endCxn id="14362" idx="4"/>
          </p:cNvCxnSpPr>
          <p:nvPr/>
        </p:nvCxnSpPr>
        <p:spPr bwMode="auto">
          <a:xfrm flipV="1">
            <a:off x="7345363" y="5089525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4364" name="AutoShape 28"/>
          <p:cNvCxnSpPr>
            <a:cxnSpLocks noChangeShapeType="1"/>
            <a:stCxn id="14360" idx="7"/>
            <a:endCxn id="14362" idx="3"/>
          </p:cNvCxnSpPr>
          <p:nvPr/>
        </p:nvCxnSpPr>
        <p:spPr bwMode="auto">
          <a:xfrm flipV="1">
            <a:off x="6651625" y="5035550"/>
            <a:ext cx="56515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365" name="Oval 29"/>
          <p:cNvSpPr>
            <a:spLocks noChangeAspect="1" noChangeArrowheads="1"/>
          </p:cNvSpPr>
          <p:nvPr/>
        </p:nvSpPr>
        <p:spPr bwMode="auto">
          <a:xfrm>
            <a:off x="7940675" y="6240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14366" name="AutoShape 30"/>
          <p:cNvCxnSpPr>
            <a:cxnSpLocks noChangeShapeType="1"/>
            <a:stCxn id="14365" idx="0"/>
            <a:endCxn id="14358" idx="4"/>
          </p:cNvCxnSpPr>
          <p:nvPr/>
        </p:nvCxnSpPr>
        <p:spPr bwMode="auto">
          <a:xfrm flipV="1">
            <a:off x="8123238" y="5930900"/>
            <a:ext cx="0" cy="309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4367" name="Oval 31"/>
          <p:cNvSpPr>
            <a:spLocks noChangeAspect="1" noChangeArrowheads="1"/>
          </p:cNvSpPr>
          <p:nvPr/>
        </p:nvSpPr>
        <p:spPr bwMode="auto">
          <a:xfrm>
            <a:off x="5876925" y="3798888"/>
            <a:ext cx="365125" cy="37306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 dirty="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degree = 3    </a:t>
            </a:r>
          </a:p>
        </p:txBody>
      </p:sp>
      <p:sp>
        <p:nvSpPr>
          <p:cNvPr id="9249" name="Rectangle 32"/>
          <p:cNvSpPr>
            <a:spLocks noChangeArrowheads="1"/>
          </p:cNvSpPr>
          <p:nvPr/>
        </p:nvSpPr>
        <p:spPr bwMode="auto">
          <a:xfrm>
            <a:off x="7116763" y="3811588"/>
            <a:ext cx="4651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34950" y="6156325"/>
            <a:ext cx="811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1" lang="en-US" sz="1400" smtClean="0">
                <a:latin typeface="Lucida Sans Italic" pitchFamily="1" charset="0"/>
              </a:rPr>
              <a:t>Heap H</a:t>
            </a:r>
            <a:endParaRPr kumimoji="1" lang="en-US" sz="1400" smtClean="0">
              <a:solidFill>
                <a:srgbClr val="003399"/>
              </a:solidFill>
              <a:latin typeface="Lucida Sans Italic" pitchFamily="1" charset="0"/>
            </a:endParaRPr>
          </a:p>
        </p:txBody>
      </p:sp>
      <p:sp>
        <p:nvSpPr>
          <p:cNvPr id="9251" name="Line 34"/>
          <p:cNvSpPr>
            <a:spLocks noChangeShapeType="1"/>
          </p:cNvSpPr>
          <p:nvPr/>
        </p:nvSpPr>
        <p:spPr bwMode="auto">
          <a:xfrm>
            <a:off x="6176963" y="4168775"/>
            <a:ext cx="890587" cy="542925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9252" name="Line 37"/>
          <p:cNvSpPr>
            <a:spLocks noChangeShapeType="1"/>
          </p:cNvSpPr>
          <p:nvPr/>
        </p:nvSpPr>
        <p:spPr bwMode="auto">
          <a:xfrm>
            <a:off x="7345363" y="4178300"/>
            <a:ext cx="0" cy="420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14376" name="Oval 40"/>
          <p:cNvSpPr>
            <a:spLocks noChangeAspect="1" noChangeArrowheads="1"/>
          </p:cNvSpPr>
          <p:nvPr/>
        </p:nvSpPr>
        <p:spPr bwMode="auto">
          <a:xfrm>
            <a:off x="1611313" y="3798888"/>
            <a:ext cx="365125" cy="37306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 dirty="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t(H) = 5</a:t>
            </a:r>
          </a:p>
        </p:txBody>
      </p:sp>
      <p:sp>
        <p:nvSpPr>
          <p:cNvPr id="14377" name="Oval 41"/>
          <p:cNvSpPr>
            <a:spLocks noChangeAspect="1" noChangeArrowheads="1"/>
          </p:cNvSpPr>
          <p:nvPr/>
        </p:nvSpPr>
        <p:spPr bwMode="auto">
          <a:xfrm>
            <a:off x="3073400" y="3789363"/>
            <a:ext cx="365125" cy="37306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r">
              <a:defRPr/>
            </a:pPr>
            <a:r>
              <a:rPr kumimoji="1" lang="en-US" sz="1400" dirty="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m(H) = 3</a:t>
            </a:r>
          </a:p>
        </p:txBody>
      </p:sp>
      <p:sp>
        <p:nvSpPr>
          <p:cNvPr id="9255" name="Rectangle 42"/>
          <p:cNvSpPr>
            <a:spLocks noChangeArrowheads="1"/>
          </p:cNvSpPr>
          <p:nvPr/>
        </p:nvSpPr>
        <p:spPr bwMode="auto">
          <a:xfrm>
            <a:off x="5143500" y="6157913"/>
            <a:ext cx="7524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latin typeface="Lucida Sans Italic" charset="0"/>
                <a:ea typeface="MS PGothic" charset="0"/>
                <a:cs typeface="MS PGothic" charset="0"/>
              </a:rPr>
              <a:t>marked</a:t>
            </a:r>
          </a:p>
        </p:txBody>
      </p:sp>
      <p:sp>
        <p:nvSpPr>
          <p:cNvPr id="9256" name="Line 43"/>
          <p:cNvSpPr>
            <a:spLocks noChangeShapeType="1"/>
          </p:cNvSpPr>
          <p:nvPr/>
        </p:nvSpPr>
        <p:spPr bwMode="auto">
          <a:xfrm flipV="1">
            <a:off x="5776913" y="5835650"/>
            <a:ext cx="498475" cy="293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14380" name="Oval 44"/>
          <p:cNvSpPr>
            <a:spLocks noChangeAspect="1" noChangeArrowheads="1"/>
          </p:cNvSpPr>
          <p:nvPr/>
        </p:nvSpPr>
        <p:spPr bwMode="auto">
          <a:xfrm>
            <a:off x="4519613" y="3789363"/>
            <a:ext cx="365125" cy="37306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n = 14</a:t>
            </a:r>
          </a:p>
        </p:txBody>
      </p:sp>
      <p:pic>
        <p:nvPicPr>
          <p:cNvPr id="8234" name="Picture 41" descr="C:\Users\Cheng\Dropbox\Ubuntu_Windows\nofont-Myfi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63" y="1406525"/>
            <a:ext cx="1905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92" y="2043972"/>
            <a:ext cx="546100" cy="266700"/>
          </a:xfrm>
          <a:prstGeom prst="rect">
            <a:avLst/>
          </a:prstGeom>
        </p:spPr>
      </p:pic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403" y="2374199"/>
            <a:ext cx="1612900" cy="2413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39" y="3372139"/>
            <a:ext cx="558800" cy="2413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12" y="3054613"/>
            <a:ext cx="444500" cy="241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Potential Function</a:t>
            </a:r>
          </a:p>
        </p:txBody>
      </p:sp>
      <p:sp>
        <p:nvSpPr>
          <p:cNvPr id="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E5D0762A-C2FE-4E54-9CB3-F42706E4F0C3}" type="slidenum">
              <a:rPr lang="en-US" sz="800" smtClean="0"/>
              <a:pPr>
                <a:defRPr/>
              </a:pPr>
              <a:t>7</a:t>
            </a:fld>
            <a:endParaRPr lang="en-US" sz="1400" smtClean="0"/>
          </a:p>
        </p:txBody>
      </p:sp>
      <p:sp>
        <p:nvSpPr>
          <p:cNvPr id="16388" name="Oval 4"/>
          <p:cNvSpPr>
            <a:spLocks noChangeAspect="1" noChangeArrowheads="1"/>
          </p:cNvSpPr>
          <p:nvPr/>
        </p:nvSpPr>
        <p:spPr bwMode="auto">
          <a:xfrm>
            <a:off x="4976587" y="218759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 dirty="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16389" name="AutoShape 5"/>
          <p:cNvCxnSpPr>
            <a:cxnSpLocks noChangeShapeType="1"/>
            <a:stCxn id="16411" idx="2"/>
            <a:endCxn id="16388" idx="6"/>
          </p:cNvCxnSpPr>
          <p:nvPr/>
        </p:nvCxnSpPr>
        <p:spPr bwMode="auto">
          <a:xfrm flipH="1">
            <a:off x="5341712" y="2374923"/>
            <a:ext cx="188912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390" name="Oval 6"/>
          <p:cNvSpPr>
            <a:spLocks noChangeAspect="1" noChangeArrowheads="1"/>
          </p:cNvSpPr>
          <p:nvPr/>
        </p:nvSpPr>
        <p:spPr bwMode="auto">
          <a:xfrm>
            <a:off x="3833587" y="218759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16391" name="AutoShape 7"/>
          <p:cNvCxnSpPr>
            <a:cxnSpLocks noChangeShapeType="1"/>
            <a:stCxn id="16388" idx="2"/>
            <a:endCxn id="16390" idx="6"/>
          </p:cNvCxnSpPr>
          <p:nvPr/>
        </p:nvCxnSpPr>
        <p:spPr bwMode="auto">
          <a:xfrm flipH="1">
            <a:off x="4198712" y="2374923"/>
            <a:ext cx="7778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392" name="Oval 8"/>
          <p:cNvSpPr>
            <a:spLocks noChangeAspect="1" noChangeArrowheads="1"/>
          </p:cNvSpPr>
          <p:nvPr/>
        </p:nvSpPr>
        <p:spPr bwMode="auto">
          <a:xfrm>
            <a:off x="1447575" y="2881335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16393" name="Oval 9"/>
          <p:cNvSpPr>
            <a:spLocks noChangeAspect="1" noChangeArrowheads="1"/>
          </p:cNvSpPr>
          <p:nvPr/>
        </p:nvSpPr>
        <p:spPr bwMode="auto">
          <a:xfrm>
            <a:off x="1447575" y="218759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16394" name="AutoShape 10"/>
          <p:cNvCxnSpPr>
            <a:cxnSpLocks noChangeShapeType="1"/>
            <a:stCxn id="16392" idx="0"/>
            <a:endCxn id="16393" idx="4"/>
          </p:cNvCxnSpPr>
          <p:nvPr/>
        </p:nvCxnSpPr>
        <p:spPr bwMode="auto">
          <a:xfrm flipV="1">
            <a:off x="1630137" y="2560660"/>
            <a:ext cx="0" cy="320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395" name="AutoShape 11"/>
          <p:cNvCxnSpPr>
            <a:cxnSpLocks noChangeShapeType="1"/>
            <a:stCxn id="16402" idx="2"/>
            <a:endCxn id="16393" idx="6"/>
          </p:cNvCxnSpPr>
          <p:nvPr/>
        </p:nvCxnSpPr>
        <p:spPr bwMode="auto">
          <a:xfrm flipH="1">
            <a:off x="1812700" y="2374923"/>
            <a:ext cx="10064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396" name="Oval 12"/>
          <p:cNvSpPr>
            <a:spLocks noChangeAspect="1" noChangeArrowheads="1"/>
          </p:cNvSpPr>
          <p:nvPr/>
        </p:nvSpPr>
        <p:spPr bwMode="auto">
          <a:xfrm>
            <a:off x="2217512" y="357507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16397" name="Oval 13"/>
          <p:cNvSpPr>
            <a:spLocks noChangeAspect="1" noChangeArrowheads="1"/>
          </p:cNvSpPr>
          <p:nvPr/>
        </p:nvSpPr>
        <p:spPr bwMode="auto">
          <a:xfrm>
            <a:off x="2217512" y="2889273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16398" name="AutoShape 14"/>
          <p:cNvCxnSpPr>
            <a:cxnSpLocks noChangeShapeType="1"/>
            <a:stCxn id="16396" idx="0"/>
            <a:endCxn id="16397" idx="4"/>
          </p:cNvCxnSpPr>
          <p:nvPr/>
        </p:nvCxnSpPr>
        <p:spPr bwMode="auto">
          <a:xfrm flipV="1">
            <a:off x="2400075" y="3262335"/>
            <a:ext cx="0" cy="312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399" name="Oval 15"/>
          <p:cNvSpPr>
            <a:spLocks noChangeAspect="1" noChangeArrowheads="1"/>
          </p:cNvSpPr>
          <p:nvPr/>
        </p:nvSpPr>
        <p:spPr bwMode="auto">
          <a:xfrm>
            <a:off x="2819175" y="288927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16400" name="AutoShape 16"/>
          <p:cNvCxnSpPr>
            <a:cxnSpLocks noChangeShapeType="1"/>
            <a:stCxn id="16399" idx="0"/>
            <a:endCxn id="16402" idx="4"/>
          </p:cNvCxnSpPr>
          <p:nvPr/>
        </p:nvCxnSpPr>
        <p:spPr bwMode="auto">
          <a:xfrm flipV="1">
            <a:off x="3001737" y="2560660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401" name="AutoShape 17"/>
          <p:cNvCxnSpPr>
            <a:cxnSpLocks noChangeShapeType="1"/>
            <a:stCxn id="16397" idx="7"/>
            <a:endCxn id="16402" idx="3"/>
          </p:cNvCxnSpPr>
          <p:nvPr/>
        </p:nvCxnSpPr>
        <p:spPr bwMode="auto">
          <a:xfrm flipV="1">
            <a:off x="2528662" y="2506685"/>
            <a:ext cx="344488" cy="436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402" name="Oval 18"/>
          <p:cNvSpPr>
            <a:spLocks noChangeAspect="1" noChangeArrowheads="1"/>
          </p:cNvSpPr>
          <p:nvPr/>
        </p:nvSpPr>
        <p:spPr bwMode="auto">
          <a:xfrm>
            <a:off x="2819175" y="218759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16403" name="AutoShape 19"/>
          <p:cNvCxnSpPr>
            <a:cxnSpLocks noChangeShapeType="1"/>
            <a:stCxn id="16402" idx="6"/>
            <a:endCxn id="16390" idx="2"/>
          </p:cNvCxnSpPr>
          <p:nvPr/>
        </p:nvCxnSpPr>
        <p:spPr bwMode="auto">
          <a:xfrm>
            <a:off x="3184300" y="2374923"/>
            <a:ext cx="649287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4622575" y="1314473"/>
            <a:ext cx="1847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1400" dirty="0">
                <a:solidFill>
                  <a:schemeClr val="accent1"/>
                </a:solidFill>
                <a:latin typeface="Lucida Sans" charset="0"/>
                <a:ea typeface="ＭＳ Ｐゴシック" charset="0"/>
                <a:cs typeface="ＭＳ Ｐゴシック" charset="0"/>
                <a:sym typeface="Symbol" charset="0"/>
              </a:rPr>
              <a:t>(</a:t>
            </a:r>
            <a:r>
              <a:rPr kumimoji="1" lang="en-US" sz="1400" dirty="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H</a:t>
            </a:r>
            <a:r>
              <a:rPr kumimoji="1" lang="en-US" sz="1400" dirty="0">
                <a:solidFill>
                  <a:schemeClr val="accent1"/>
                </a:solidFill>
                <a:latin typeface="Lucida Sans" charset="0"/>
                <a:ea typeface="ＭＳ Ｐゴシック" charset="0"/>
                <a:cs typeface="ＭＳ Ｐゴシック" charset="0"/>
                <a:sym typeface="Symbol" charset="0"/>
              </a:rPr>
              <a:t>) = 5 + 23 = 11</a:t>
            </a:r>
          </a:p>
        </p:txBody>
      </p:sp>
      <p:sp>
        <p:nvSpPr>
          <p:cNvPr id="16405" name="Oval 21"/>
          <p:cNvSpPr>
            <a:spLocks noChangeAspect="1" noChangeArrowheads="1"/>
          </p:cNvSpPr>
          <p:nvPr/>
        </p:nvSpPr>
        <p:spPr bwMode="auto">
          <a:xfrm>
            <a:off x="6408512" y="3727473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16406" name="AutoShape 22"/>
          <p:cNvCxnSpPr>
            <a:cxnSpLocks noChangeShapeType="1"/>
            <a:stCxn id="16405" idx="0"/>
            <a:endCxn id="16409" idx="4"/>
          </p:cNvCxnSpPr>
          <p:nvPr/>
        </p:nvCxnSpPr>
        <p:spPr bwMode="auto">
          <a:xfrm flipV="1">
            <a:off x="6591075" y="3398860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407" name="Oval 23"/>
          <p:cNvSpPr>
            <a:spLocks noChangeAspect="1" noChangeArrowheads="1"/>
          </p:cNvSpPr>
          <p:nvPr/>
        </p:nvSpPr>
        <p:spPr bwMode="auto">
          <a:xfrm>
            <a:off x="8008712" y="302897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cxnSp>
        <p:nvCxnSpPr>
          <p:cNvPr id="16408" name="AutoShape 24"/>
          <p:cNvCxnSpPr>
            <a:cxnSpLocks noChangeShapeType="1"/>
            <a:stCxn id="16407" idx="0"/>
            <a:endCxn id="16411" idx="5"/>
          </p:cNvCxnSpPr>
          <p:nvPr/>
        </p:nvCxnSpPr>
        <p:spPr bwMode="auto">
          <a:xfrm flipH="1" flipV="1">
            <a:off x="7541987" y="2506685"/>
            <a:ext cx="649288" cy="522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409" name="Oval 25"/>
          <p:cNvSpPr>
            <a:spLocks noChangeAspect="1" noChangeArrowheads="1"/>
          </p:cNvSpPr>
          <p:nvPr/>
        </p:nvSpPr>
        <p:spPr bwMode="auto">
          <a:xfrm>
            <a:off x="6408512" y="302579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16410" name="Oval 26"/>
          <p:cNvSpPr>
            <a:spLocks noChangeAspect="1" noChangeArrowheads="1"/>
          </p:cNvSpPr>
          <p:nvPr/>
        </p:nvSpPr>
        <p:spPr bwMode="auto">
          <a:xfrm>
            <a:off x="7230837" y="302579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 dirty="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16411" name="Oval 27"/>
          <p:cNvSpPr>
            <a:spLocks noChangeAspect="1" noChangeArrowheads="1"/>
          </p:cNvSpPr>
          <p:nvPr/>
        </p:nvSpPr>
        <p:spPr bwMode="auto">
          <a:xfrm>
            <a:off x="7230837" y="218759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cxnSp>
        <p:nvCxnSpPr>
          <p:cNvPr id="16412" name="AutoShape 28"/>
          <p:cNvCxnSpPr>
            <a:cxnSpLocks noChangeShapeType="1"/>
            <a:stCxn id="16410" idx="0"/>
            <a:endCxn id="16411" idx="4"/>
          </p:cNvCxnSpPr>
          <p:nvPr/>
        </p:nvCxnSpPr>
        <p:spPr bwMode="auto">
          <a:xfrm flipV="1">
            <a:off x="7413400" y="2560660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16413" name="AutoShape 29"/>
          <p:cNvCxnSpPr>
            <a:cxnSpLocks noChangeShapeType="1"/>
            <a:stCxn id="16409" idx="7"/>
            <a:endCxn id="16411" idx="3"/>
          </p:cNvCxnSpPr>
          <p:nvPr/>
        </p:nvCxnSpPr>
        <p:spPr bwMode="auto">
          <a:xfrm flipV="1">
            <a:off x="6719662" y="2506685"/>
            <a:ext cx="56515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6414" name="Oval 30"/>
          <p:cNvSpPr>
            <a:spLocks noChangeAspect="1" noChangeArrowheads="1"/>
          </p:cNvSpPr>
          <p:nvPr/>
        </p:nvSpPr>
        <p:spPr bwMode="auto">
          <a:xfrm>
            <a:off x="8008712" y="371159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 dirty="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16415" name="AutoShape 31"/>
          <p:cNvCxnSpPr>
            <a:cxnSpLocks noChangeShapeType="1"/>
            <a:stCxn id="16414" idx="0"/>
            <a:endCxn id="16407" idx="4"/>
          </p:cNvCxnSpPr>
          <p:nvPr/>
        </p:nvCxnSpPr>
        <p:spPr bwMode="auto">
          <a:xfrm flipV="1">
            <a:off x="8191275" y="3402035"/>
            <a:ext cx="0" cy="309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10272" name="Rectangle 32"/>
          <p:cNvSpPr>
            <a:spLocks noChangeArrowheads="1"/>
          </p:cNvSpPr>
          <p:nvPr/>
        </p:nvSpPr>
        <p:spPr bwMode="auto">
          <a:xfrm>
            <a:off x="7184800" y="1282723"/>
            <a:ext cx="4651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291647" y="2731583"/>
            <a:ext cx="811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1" lang="en-US" sz="1400" dirty="0" smtClean="0">
                <a:latin typeface="Lucida Sans Italic" pitchFamily="1" charset="0"/>
              </a:rPr>
              <a:t>Heap H</a:t>
            </a:r>
            <a:endParaRPr kumimoji="1" lang="en-US" sz="1400" dirty="0" smtClean="0">
              <a:solidFill>
                <a:srgbClr val="003399"/>
              </a:solidFill>
              <a:latin typeface="Lucida Sans Italic" pitchFamily="1" charset="0"/>
            </a:endParaRPr>
          </a:p>
        </p:txBody>
      </p:sp>
      <p:sp>
        <p:nvSpPr>
          <p:cNvPr id="10274" name="Line 35"/>
          <p:cNvSpPr>
            <a:spLocks noChangeShapeType="1"/>
          </p:cNvSpPr>
          <p:nvPr/>
        </p:nvSpPr>
        <p:spPr bwMode="auto">
          <a:xfrm>
            <a:off x="7413400" y="1649435"/>
            <a:ext cx="0" cy="420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sp>
        <p:nvSpPr>
          <p:cNvPr id="10276" name="Rectangle 37"/>
          <p:cNvSpPr>
            <a:spLocks noChangeArrowheads="1"/>
          </p:cNvSpPr>
          <p:nvPr/>
        </p:nvSpPr>
        <p:spPr bwMode="auto">
          <a:xfrm>
            <a:off x="2577385" y="626497"/>
            <a:ext cx="1718369" cy="27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 dirty="0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potential of heap </a:t>
            </a:r>
            <a:r>
              <a:rPr kumimoji="1" lang="en-US" dirty="0" smtClean="0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H :</a:t>
            </a:r>
            <a:endParaRPr kumimoji="1" lang="en-US" dirty="0">
              <a:solidFill>
                <a:schemeClr val="hlink"/>
              </a:solidFill>
              <a:latin typeface="Lucida Sans Italic" charset="0"/>
              <a:ea typeface="MS PGothic" charset="0"/>
              <a:cs typeface="MS PGothic" charset="0"/>
            </a:endParaRPr>
          </a:p>
        </p:txBody>
      </p:sp>
      <p:sp>
        <p:nvSpPr>
          <p:cNvPr id="16422" name="Oval 38"/>
          <p:cNvSpPr>
            <a:spLocks noChangeAspect="1" noChangeArrowheads="1"/>
          </p:cNvSpPr>
          <p:nvPr/>
        </p:nvSpPr>
        <p:spPr bwMode="auto">
          <a:xfrm>
            <a:off x="1679350" y="1270023"/>
            <a:ext cx="365125" cy="37306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 dirty="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t(H) = 5</a:t>
            </a:r>
          </a:p>
        </p:txBody>
      </p:sp>
      <p:sp>
        <p:nvSpPr>
          <p:cNvPr id="16423" name="Oval 39"/>
          <p:cNvSpPr>
            <a:spLocks noChangeAspect="1" noChangeArrowheads="1"/>
          </p:cNvSpPr>
          <p:nvPr/>
        </p:nvSpPr>
        <p:spPr bwMode="auto">
          <a:xfrm>
            <a:off x="3141437" y="1260498"/>
            <a:ext cx="365125" cy="373062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 dirty="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m(H) = 3</a:t>
            </a:r>
          </a:p>
        </p:txBody>
      </p:sp>
      <p:sp>
        <p:nvSpPr>
          <p:cNvPr id="10279" name="Rectangle 42"/>
          <p:cNvSpPr>
            <a:spLocks noChangeArrowheads="1"/>
          </p:cNvSpPr>
          <p:nvPr/>
        </p:nvSpPr>
        <p:spPr bwMode="auto">
          <a:xfrm>
            <a:off x="5211537" y="3629048"/>
            <a:ext cx="7524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latin typeface="Lucida Sans Italic" charset="0"/>
                <a:ea typeface="MS PGothic" charset="0"/>
                <a:cs typeface="MS PGothic" charset="0"/>
              </a:rPr>
              <a:t>marked</a:t>
            </a:r>
          </a:p>
        </p:txBody>
      </p:sp>
      <p:sp>
        <p:nvSpPr>
          <p:cNvPr id="10280" name="Line 43"/>
          <p:cNvSpPr>
            <a:spLocks noChangeShapeType="1"/>
          </p:cNvSpPr>
          <p:nvPr/>
        </p:nvSpPr>
        <p:spPr bwMode="auto">
          <a:xfrm flipV="1">
            <a:off x="5844950" y="3306785"/>
            <a:ext cx="498475" cy="293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734" y="661826"/>
            <a:ext cx="2273300" cy="241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5453" y="4411347"/>
            <a:ext cx="45698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lecture is not a complete treatment of Fibonacci heaps; in order to implement (code) and use them, more details are necessary (see book). Our main purpose here is to understand how the potential function works.</a:t>
            </a:r>
          </a:p>
          <a:p>
            <a:endParaRPr lang="en-US" dirty="0" smtClean="0"/>
          </a:p>
          <a:p>
            <a:r>
              <a:rPr lang="en-US" dirty="0" smtClean="0"/>
              <a:t>Next: analyze change in potential and amortized costs for heaps operations:</a:t>
            </a:r>
          </a:p>
          <a:p>
            <a:pPr marL="171450" indent="-171450">
              <a:buFontTx/>
              <a:buChar char="•"/>
            </a:pPr>
            <a:r>
              <a:rPr lang="en-US" dirty="0" smtClean="0"/>
              <a:t>Insert (easy, required)</a:t>
            </a:r>
          </a:p>
          <a:p>
            <a:pPr marL="171450" indent="-171450">
              <a:buFontTx/>
              <a:buChar char="•"/>
            </a:pPr>
            <a:r>
              <a:rPr lang="en-US" dirty="0" smtClean="0"/>
              <a:t>Extract min (medium, required)</a:t>
            </a:r>
          </a:p>
          <a:p>
            <a:pPr marL="171450" indent="-171450">
              <a:buFontTx/>
              <a:buChar char="•"/>
            </a:pPr>
            <a:r>
              <a:rPr lang="en-US" dirty="0" smtClean="0"/>
              <a:t>Decrease Key (difficult, optional)</a:t>
            </a:r>
          </a:p>
          <a:p>
            <a:pPr marL="171450" indent="-171450">
              <a:buFontTx/>
              <a:buChar char="•"/>
            </a:pPr>
            <a:r>
              <a:rPr lang="en-US" dirty="0" smtClean="0"/>
              <a:t>Union (easy, required)</a:t>
            </a:r>
          </a:p>
          <a:p>
            <a:pPr marL="171450" indent="-171450">
              <a:buFontTx/>
              <a:buChar char="•"/>
            </a:pPr>
            <a:r>
              <a:rPr lang="en-US" dirty="0" smtClean="0"/>
              <a:t>Delete (medium, required)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2D3ABCBD-0E63-4297-8463-9B7A5803B366}" type="slidenum">
              <a:rPr lang="en-US" sz="800" smtClean="0"/>
              <a:pPr>
                <a:defRPr/>
              </a:pPr>
              <a:t>8</a:t>
            </a:fld>
            <a:endParaRPr lang="en-US" sz="140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>
              <a:defRPr/>
            </a:pPr>
            <a:r>
              <a:rPr lang="en-US" sz="2800">
                <a:solidFill>
                  <a:schemeClr val="folHlink"/>
                </a:solidFill>
              </a:rPr>
              <a:t>Insert</a:t>
            </a:r>
            <a:endParaRPr lang="en-US" sz="2400"/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41275" y="1708150"/>
            <a:ext cx="9050338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en-US" smtClean="0">
                <a:ea typeface="+mj-ea"/>
                <a:cs typeface="+mj-cs"/>
              </a:rPr>
              <a:t>Fibonacci Heaps:  Insert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kumimoji="0" lang="en-US" smtClean="0">
                <a:ea typeface="+mn-ea"/>
                <a:cs typeface="+mn-cs"/>
              </a:rPr>
              <a:t>Insert.</a:t>
            </a:r>
          </a:p>
          <a:p>
            <a:pPr lvl="1">
              <a:buFont typeface="Monotype Sorts" charset="0"/>
              <a:buChar char="n"/>
              <a:defRPr/>
            </a:pPr>
            <a:r>
              <a:rPr kumimoji="0" lang="en-US" smtClean="0">
                <a:ea typeface="+mn-ea"/>
              </a:rPr>
              <a:t>Create a new singleton tree.</a:t>
            </a:r>
          </a:p>
          <a:p>
            <a:pPr lvl="1">
              <a:buFont typeface="Monotype Sorts" charset="0"/>
              <a:buChar char="n"/>
              <a:defRPr/>
            </a:pPr>
            <a:r>
              <a:rPr kumimoji="0" lang="en-US" smtClean="0">
                <a:solidFill>
                  <a:schemeClr val="tx2"/>
                </a:solidFill>
                <a:ea typeface="+mn-ea"/>
              </a:rPr>
              <a:t>Add to root list; update min pointer (if necessary).</a:t>
            </a:r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defRPr/>
            </a:pPr>
            <a:fld id="{D6BD3411-992B-4052-92B5-36D7245F8D2D}" type="slidenum">
              <a:rPr lang="en-US" sz="800" smtClean="0"/>
              <a:pPr>
                <a:defRPr/>
              </a:pPr>
              <a:t>9</a:t>
            </a:fld>
            <a:endParaRPr lang="en-US" sz="1400" smtClean="0"/>
          </a:p>
        </p:txBody>
      </p:sp>
      <p:sp>
        <p:nvSpPr>
          <p:cNvPr id="24580" name="Oval 4"/>
          <p:cNvSpPr>
            <a:spLocks noChangeAspect="1" noChangeArrowheads="1"/>
          </p:cNvSpPr>
          <p:nvPr/>
        </p:nvSpPr>
        <p:spPr bwMode="auto">
          <a:xfrm>
            <a:off x="490855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7</a:t>
            </a:r>
          </a:p>
        </p:txBody>
      </p:sp>
      <p:cxnSp>
        <p:nvCxnSpPr>
          <p:cNvPr id="24581" name="AutoShape 5"/>
          <p:cNvCxnSpPr>
            <a:cxnSpLocks noChangeShapeType="1"/>
            <a:stCxn id="24602" idx="2"/>
            <a:endCxn id="24580" idx="6"/>
          </p:cNvCxnSpPr>
          <p:nvPr/>
        </p:nvCxnSpPr>
        <p:spPr bwMode="auto">
          <a:xfrm flipH="1">
            <a:off x="5273675" y="4903788"/>
            <a:ext cx="188912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4582" name="Oval 6"/>
          <p:cNvSpPr>
            <a:spLocks noChangeAspect="1" noChangeArrowheads="1"/>
          </p:cNvSpPr>
          <p:nvPr/>
        </p:nvSpPr>
        <p:spPr bwMode="auto">
          <a:xfrm>
            <a:off x="376555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23</a:t>
            </a:r>
          </a:p>
        </p:txBody>
      </p:sp>
      <p:cxnSp>
        <p:nvCxnSpPr>
          <p:cNvPr id="24583" name="AutoShape 7"/>
          <p:cNvCxnSpPr>
            <a:cxnSpLocks noChangeShapeType="1"/>
            <a:stCxn id="24580" idx="2"/>
            <a:endCxn id="24582" idx="6"/>
          </p:cNvCxnSpPr>
          <p:nvPr/>
        </p:nvCxnSpPr>
        <p:spPr bwMode="auto">
          <a:xfrm flipH="1">
            <a:off x="4130675" y="4903788"/>
            <a:ext cx="7778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4584" name="Oval 8"/>
          <p:cNvSpPr>
            <a:spLocks noChangeAspect="1" noChangeArrowheads="1"/>
          </p:cNvSpPr>
          <p:nvPr/>
        </p:nvSpPr>
        <p:spPr bwMode="auto">
          <a:xfrm>
            <a:off x="1379538" y="5410200"/>
            <a:ext cx="365125" cy="3730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30</a:t>
            </a:r>
          </a:p>
        </p:txBody>
      </p:sp>
      <p:sp>
        <p:nvSpPr>
          <p:cNvPr id="24585" name="Oval 9"/>
          <p:cNvSpPr>
            <a:spLocks noChangeAspect="1" noChangeArrowheads="1"/>
          </p:cNvSpPr>
          <p:nvPr/>
        </p:nvSpPr>
        <p:spPr bwMode="auto">
          <a:xfrm>
            <a:off x="1379538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17</a:t>
            </a:r>
          </a:p>
        </p:txBody>
      </p:sp>
      <p:cxnSp>
        <p:nvCxnSpPr>
          <p:cNvPr id="24586" name="AutoShape 10"/>
          <p:cNvCxnSpPr>
            <a:cxnSpLocks noChangeShapeType="1"/>
            <a:stCxn id="24584" idx="0"/>
            <a:endCxn id="24585" idx="4"/>
          </p:cNvCxnSpPr>
          <p:nvPr/>
        </p:nvCxnSpPr>
        <p:spPr bwMode="auto">
          <a:xfrm flipV="1">
            <a:off x="1562100" y="5089525"/>
            <a:ext cx="0" cy="320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24587" name="AutoShape 11"/>
          <p:cNvCxnSpPr>
            <a:cxnSpLocks noChangeShapeType="1"/>
            <a:stCxn id="24594" idx="2"/>
            <a:endCxn id="24585" idx="6"/>
          </p:cNvCxnSpPr>
          <p:nvPr/>
        </p:nvCxnSpPr>
        <p:spPr bwMode="auto">
          <a:xfrm flipH="1">
            <a:off x="1744663" y="4903788"/>
            <a:ext cx="1006475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4588" name="Oval 12"/>
          <p:cNvSpPr>
            <a:spLocks noChangeAspect="1" noChangeArrowheads="1"/>
          </p:cNvSpPr>
          <p:nvPr/>
        </p:nvSpPr>
        <p:spPr bwMode="auto">
          <a:xfrm>
            <a:off x="2149475" y="61039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35</a:t>
            </a:r>
          </a:p>
        </p:txBody>
      </p:sp>
      <p:sp>
        <p:nvSpPr>
          <p:cNvPr id="24589" name="Oval 13"/>
          <p:cNvSpPr>
            <a:spLocks noChangeAspect="1" noChangeArrowheads="1"/>
          </p:cNvSpPr>
          <p:nvPr/>
        </p:nvSpPr>
        <p:spPr bwMode="auto">
          <a:xfrm>
            <a:off x="2149475" y="54181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26</a:t>
            </a:r>
          </a:p>
        </p:txBody>
      </p:sp>
      <p:cxnSp>
        <p:nvCxnSpPr>
          <p:cNvPr id="24590" name="AutoShape 14"/>
          <p:cNvCxnSpPr>
            <a:cxnSpLocks noChangeShapeType="1"/>
            <a:stCxn id="24588" idx="0"/>
            <a:endCxn id="24589" idx="4"/>
          </p:cNvCxnSpPr>
          <p:nvPr/>
        </p:nvCxnSpPr>
        <p:spPr bwMode="auto">
          <a:xfrm flipV="1">
            <a:off x="2332038" y="5791200"/>
            <a:ext cx="0" cy="312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4591" name="Oval 15"/>
          <p:cNvSpPr>
            <a:spLocks noChangeAspect="1" noChangeArrowheads="1"/>
          </p:cNvSpPr>
          <p:nvPr/>
        </p:nvSpPr>
        <p:spPr bwMode="auto">
          <a:xfrm>
            <a:off x="2751138" y="54181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46</a:t>
            </a:r>
          </a:p>
        </p:txBody>
      </p:sp>
      <p:cxnSp>
        <p:nvCxnSpPr>
          <p:cNvPr id="24592" name="AutoShape 16"/>
          <p:cNvCxnSpPr>
            <a:cxnSpLocks noChangeShapeType="1"/>
            <a:stCxn id="24591" idx="0"/>
            <a:endCxn id="24594" idx="4"/>
          </p:cNvCxnSpPr>
          <p:nvPr/>
        </p:nvCxnSpPr>
        <p:spPr bwMode="auto">
          <a:xfrm flipV="1">
            <a:off x="2933700" y="50895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24593" name="AutoShape 17"/>
          <p:cNvCxnSpPr>
            <a:cxnSpLocks noChangeShapeType="1"/>
            <a:stCxn id="24589" idx="7"/>
            <a:endCxn id="24594" idx="3"/>
          </p:cNvCxnSpPr>
          <p:nvPr/>
        </p:nvCxnSpPr>
        <p:spPr bwMode="auto">
          <a:xfrm flipV="1">
            <a:off x="2460625" y="5035550"/>
            <a:ext cx="344488" cy="436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4594" name="Oval 18"/>
          <p:cNvSpPr>
            <a:spLocks noChangeAspect="1" noChangeArrowheads="1"/>
          </p:cNvSpPr>
          <p:nvPr/>
        </p:nvSpPr>
        <p:spPr bwMode="auto">
          <a:xfrm>
            <a:off x="2751138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24</a:t>
            </a:r>
          </a:p>
        </p:txBody>
      </p:sp>
      <p:cxnSp>
        <p:nvCxnSpPr>
          <p:cNvPr id="24595" name="AutoShape 19"/>
          <p:cNvCxnSpPr>
            <a:cxnSpLocks noChangeShapeType="1"/>
            <a:stCxn id="24594" idx="6"/>
            <a:endCxn id="24582" idx="2"/>
          </p:cNvCxnSpPr>
          <p:nvPr/>
        </p:nvCxnSpPr>
        <p:spPr bwMode="auto">
          <a:xfrm>
            <a:off x="3116263" y="4903788"/>
            <a:ext cx="649287" cy="0"/>
          </a:xfrm>
          <a:prstGeom prst="straightConnector1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4596" name="Oval 20"/>
          <p:cNvSpPr>
            <a:spLocks noChangeAspect="1" noChangeArrowheads="1"/>
          </p:cNvSpPr>
          <p:nvPr/>
        </p:nvSpPr>
        <p:spPr bwMode="auto">
          <a:xfrm>
            <a:off x="6340475" y="6256338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39</a:t>
            </a:r>
          </a:p>
        </p:txBody>
      </p:sp>
      <p:cxnSp>
        <p:nvCxnSpPr>
          <p:cNvPr id="24597" name="AutoShape 21"/>
          <p:cNvCxnSpPr>
            <a:cxnSpLocks noChangeShapeType="1"/>
            <a:stCxn id="24596" idx="0"/>
            <a:endCxn id="24600" idx="4"/>
          </p:cNvCxnSpPr>
          <p:nvPr/>
        </p:nvCxnSpPr>
        <p:spPr bwMode="auto">
          <a:xfrm flipV="1">
            <a:off x="6523038" y="5927725"/>
            <a:ext cx="0" cy="3286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4598" name="Oval 22"/>
          <p:cNvSpPr>
            <a:spLocks noChangeAspect="1" noChangeArrowheads="1"/>
          </p:cNvSpPr>
          <p:nvPr/>
        </p:nvSpPr>
        <p:spPr bwMode="auto">
          <a:xfrm>
            <a:off x="7940675" y="5557838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41</a:t>
            </a:r>
          </a:p>
        </p:txBody>
      </p:sp>
      <p:cxnSp>
        <p:nvCxnSpPr>
          <p:cNvPr id="24599" name="AutoShape 23"/>
          <p:cNvCxnSpPr>
            <a:cxnSpLocks noChangeShapeType="1"/>
            <a:stCxn id="24598" idx="0"/>
            <a:endCxn id="24602" idx="5"/>
          </p:cNvCxnSpPr>
          <p:nvPr/>
        </p:nvCxnSpPr>
        <p:spPr bwMode="auto">
          <a:xfrm flipH="1" flipV="1">
            <a:off x="7473950" y="5035550"/>
            <a:ext cx="649288" cy="522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4600" name="Oval 24"/>
          <p:cNvSpPr>
            <a:spLocks noChangeAspect="1" noChangeArrowheads="1"/>
          </p:cNvSpPr>
          <p:nvPr/>
        </p:nvSpPr>
        <p:spPr bwMode="auto">
          <a:xfrm>
            <a:off x="6340475" y="5554663"/>
            <a:ext cx="365125" cy="3730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18</a:t>
            </a:r>
          </a:p>
        </p:txBody>
      </p:sp>
      <p:sp>
        <p:nvSpPr>
          <p:cNvPr id="24601" name="Oval 25"/>
          <p:cNvSpPr>
            <a:spLocks noChangeAspect="1" noChangeArrowheads="1"/>
          </p:cNvSpPr>
          <p:nvPr/>
        </p:nvSpPr>
        <p:spPr bwMode="auto">
          <a:xfrm>
            <a:off x="7162800" y="55546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52</a:t>
            </a:r>
          </a:p>
        </p:txBody>
      </p:sp>
      <p:sp>
        <p:nvSpPr>
          <p:cNvPr id="24602" name="Oval 26"/>
          <p:cNvSpPr>
            <a:spLocks noChangeAspect="1" noChangeArrowheads="1"/>
          </p:cNvSpPr>
          <p:nvPr/>
        </p:nvSpPr>
        <p:spPr bwMode="auto">
          <a:xfrm>
            <a:off x="7162800" y="4716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3</a:t>
            </a:r>
          </a:p>
        </p:txBody>
      </p:sp>
      <p:cxnSp>
        <p:nvCxnSpPr>
          <p:cNvPr id="24603" name="AutoShape 27"/>
          <p:cNvCxnSpPr>
            <a:cxnSpLocks noChangeShapeType="1"/>
            <a:stCxn id="24601" idx="0"/>
            <a:endCxn id="24602" idx="4"/>
          </p:cNvCxnSpPr>
          <p:nvPr/>
        </p:nvCxnSpPr>
        <p:spPr bwMode="auto">
          <a:xfrm flipV="1">
            <a:off x="7345363" y="5089525"/>
            <a:ext cx="0" cy="465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cxnSp>
        <p:nvCxnSpPr>
          <p:cNvPr id="24604" name="AutoShape 28"/>
          <p:cNvCxnSpPr>
            <a:cxnSpLocks noChangeShapeType="1"/>
            <a:stCxn id="24600" idx="7"/>
            <a:endCxn id="24602" idx="3"/>
          </p:cNvCxnSpPr>
          <p:nvPr/>
        </p:nvCxnSpPr>
        <p:spPr bwMode="auto">
          <a:xfrm flipV="1">
            <a:off x="6651625" y="5035550"/>
            <a:ext cx="56515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4605" name="Oval 29"/>
          <p:cNvSpPr>
            <a:spLocks noChangeAspect="1" noChangeArrowheads="1"/>
          </p:cNvSpPr>
          <p:nvPr/>
        </p:nvSpPr>
        <p:spPr bwMode="auto">
          <a:xfrm>
            <a:off x="7940675" y="6240463"/>
            <a:ext cx="365125" cy="3730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latin typeface="Lucida Sans" charset="0"/>
                <a:ea typeface="ＭＳ Ｐゴシック" charset="0"/>
                <a:cs typeface="ＭＳ Ｐゴシック" charset="0"/>
              </a:rPr>
              <a:t>44</a:t>
            </a:r>
          </a:p>
        </p:txBody>
      </p:sp>
      <p:cxnSp>
        <p:nvCxnSpPr>
          <p:cNvPr id="24606" name="AutoShape 30"/>
          <p:cNvCxnSpPr>
            <a:cxnSpLocks noChangeShapeType="1"/>
            <a:stCxn id="24605" idx="0"/>
            <a:endCxn id="24598" idx="4"/>
          </p:cNvCxnSpPr>
          <p:nvPr/>
        </p:nvCxnSpPr>
        <p:spPr bwMode="auto">
          <a:xfrm flipV="1">
            <a:off x="8123238" y="5930900"/>
            <a:ext cx="0" cy="309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cxnSp>
      <p:sp>
        <p:nvSpPr>
          <p:cNvPr id="24607" name="Oval 31"/>
          <p:cNvSpPr>
            <a:spLocks noChangeAspect="1" noChangeArrowheads="1"/>
          </p:cNvSpPr>
          <p:nvPr/>
        </p:nvSpPr>
        <p:spPr bwMode="auto">
          <a:xfrm>
            <a:off x="3762375" y="3657600"/>
            <a:ext cx="365125" cy="3730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kumimoji="1" lang="en-US" sz="1400">
                <a:solidFill>
                  <a:schemeClr val="bg1"/>
                </a:solidFill>
                <a:latin typeface="Lucida Sans" charset="0"/>
                <a:ea typeface="ＭＳ Ｐゴシック" charset="0"/>
                <a:cs typeface="ＭＳ Ｐゴシック" charset="0"/>
              </a:rPr>
              <a:t>21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3067050" y="3084513"/>
            <a:ext cx="1752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en-US" sz="1800">
                <a:solidFill>
                  <a:schemeClr val="accent1"/>
                </a:solidFill>
                <a:latin typeface="Lucida Sans Italic" charset="0"/>
                <a:ea typeface="ＭＳ Ｐゴシック" charset="0"/>
                <a:cs typeface="ＭＳ Ｐゴシック" charset="0"/>
              </a:rPr>
              <a:t>insert 21</a:t>
            </a:r>
          </a:p>
        </p:txBody>
      </p:sp>
      <p:sp>
        <p:nvSpPr>
          <p:cNvPr id="12322" name="Rectangle 33"/>
          <p:cNvSpPr>
            <a:spLocks noChangeArrowheads="1"/>
          </p:cNvSpPr>
          <p:nvPr/>
        </p:nvSpPr>
        <p:spPr bwMode="auto">
          <a:xfrm>
            <a:off x="7116763" y="3811588"/>
            <a:ext cx="4651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kumimoji="1" lang="en-US">
                <a:solidFill>
                  <a:schemeClr val="hlink"/>
                </a:solidFill>
                <a:latin typeface="Lucida Sans Italic" charset="0"/>
                <a:ea typeface="MS PGothic" charset="0"/>
                <a:cs typeface="MS PGothic" charset="0"/>
              </a:rPr>
              <a:t>min</a:t>
            </a: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234950" y="6156325"/>
            <a:ext cx="811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-8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1" lang="en-US" sz="1400" smtClean="0">
                <a:latin typeface="Lucida Sans Italic" pitchFamily="1" charset="0"/>
              </a:rPr>
              <a:t>Heap H</a:t>
            </a:r>
            <a:endParaRPr kumimoji="1" lang="en-US" sz="1400" smtClean="0">
              <a:solidFill>
                <a:srgbClr val="003399"/>
              </a:solidFill>
              <a:latin typeface="Lucida Sans Italic" pitchFamily="1" charset="0"/>
            </a:endParaRPr>
          </a:p>
        </p:txBody>
      </p:sp>
      <p:sp>
        <p:nvSpPr>
          <p:cNvPr id="12324" name="Line 35"/>
          <p:cNvSpPr>
            <a:spLocks noChangeShapeType="1"/>
          </p:cNvSpPr>
          <p:nvPr/>
        </p:nvSpPr>
        <p:spPr bwMode="auto">
          <a:xfrm>
            <a:off x="7345363" y="4178300"/>
            <a:ext cx="0" cy="420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Lucida Sans" charset="0"/>
              <a:ea typeface="MS PGothic" charset="0"/>
              <a:cs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s423">
  <a:themeElements>
    <a:clrScheme name="">
      <a:dk1>
        <a:srgbClr val="000000"/>
      </a:dk1>
      <a:lt1>
        <a:srgbClr val="FFFFFF"/>
      </a:lt1>
      <a:dk2>
        <a:srgbClr val="C0C0C0"/>
      </a:dk2>
      <a:lt2>
        <a:srgbClr val="010000"/>
      </a:lt2>
      <a:accent1>
        <a:srgbClr val="CC0000"/>
      </a:accent1>
      <a:accent2>
        <a:srgbClr val="777777"/>
      </a:accent2>
      <a:accent3>
        <a:srgbClr val="FFFFFF"/>
      </a:accent3>
      <a:accent4>
        <a:srgbClr val="000000"/>
      </a:accent4>
      <a:accent5>
        <a:srgbClr val="E2AAAA"/>
      </a:accent5>
      <a:accent6>
        <a:srgbClr val="6B6B6B"/>
      </a:accent6>
      <a:hlink>
        <a:srgbClr val="4D4D4D"/>
      </a:hlink>
      <a:folHlink>
        <a:srgbClr val="003399"/>
      </a:folHlink>
    </a:clrScheme>
    <a:fontScheme name="cos423">
      <a:majorFont>
        <a:latin typeface="Lucida Sans"/>
        <a:ea typeface="ＭＳ Ｐゴシック"/>
        <a:cs typeface=""/>
      </a:majorFont>
      <a:minorFont>
        <a:latin typeface="Lucida San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Sans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Sans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cos423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s423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s423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s423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s423 5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s423 6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s423 7">
        <a:dk1>
          <a:srgbClr val="000000"/>
        </a:dk1>
        <a:lt1>
          <a:srgbClr val="FFFFFF"/>
        </a:lt1>
        <a:dk2>
          <a:srgbClr val="C0C0C0"/>
        </a:dk2>
        <a:lt2>
          <a:srgbClr val="010000"/>
        </a:lt2>
        <a:accent1>
          <a:srgbClr val="CC00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6B6B6B"/>
        </a:accent6>
        <a:hlink>
          <a:srgbClr val="4D4D4D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5966</TotalTime>
  <Words>3727</Words>
  <Application>Microsoft Macintosh PowerPoint</Application>
  <PresentationFormat>On-screen Show (4:3)</PresentationFormat>
  <Paragraphs>1278</Paragraphs>
  <Slides>53</Slides>
  <Notes>53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cos423</vt:lpstr>
      <vt:lpstr>Fibonacci Heaps</vt:lpstr>
      <vt:lpstr>Fibonacci Heaps</vt:lpstr>
      <vt:lpstr>Fibonacci Heaps:  Structure</vt:lpstr>
      <vt:lpstr>Fibonacci Heaps:  Structure</vt:lpstr>
      <vt:lpstr>Fibonacci Heaps:  Structure</vt:lpstr>
      <vt:lpstr>Fibonacci Heaps:  Notation</vt:lpstr>
      <vt:lpstr>Fibonacci Heaps:  Potential Function</vt:lpstr>
      <vt:lpstr>PowerPoint Presentation</vt:lpstr>
      <vt:lpstr>Fibonacci Heaps:  Insert</vt:lpstr>
      <vt:lpstr>Fibonacci Heaps:  Insert</vt:lpstr>
      <vt:lpstr>Fibonacci Heaps:  Insert Analysis</vt:lpstr>
      <vt:lpstr>PowerPoint Presentation</vt:lpstr>
      <vt:lpstr>Linking Operation</vt:lpstr>
      <vt:lpstr>Fibonacci Heaps:  Extract-Min</vt:lpstr>
      <vt:lpstr>Fibonacci Heaps:  Extract-Min</vt:lpstr>
      <vt:lpstr>Fibonacci Heaps:  Extract-Min</vt:lpstr>
      <vt:lpstr>Fibonacci Heaps:  Extract-Min</vt:lpstr>
      <vt:lpstr>Fibonacci Heaps:  Extract-Min</vt:lpstr>
      <vt:lpstr>Fibonacci Heaps:  Extract-Min</vt:lpstr>
      <vt:lpstr>Fibonacci Heaps:  Extract-Min</vt:lpstr>
      <vt:lpstr>Fibonacci Heaps:  Extract-Min</vt:lpstr>
      <vt:lpstr>Fibonacci Heaps:  Extract-Min</vt:lpstr>
      <vt:lpstr>Fibonacci Heaps:  Extract-Min</vt:lpstr>
      <vt:lpstr>Fibonacci Heaps:  Extract-Min</vt:lpstr>
      <vt:lpstr>Fibonacci Heaps:  Extract-Min</vt:lpstr>
      <vt:lpstr>Fibonacci Heaps:  Extract-Min</vt:lpstr>
      <vt:lpstr>Fibonacci Heaps:  Extract-Min</vt:lpstr>
      <vt:lpstr>Fibonacci Heaps:  Extract-Min</vt:lpstr>
      <vt:lpstr>Fibonacci Heaps:  Extract-Min</vt:lpstr>
      <vt:lpstr>Fibonacci Heaps:  Extract-Min Analysis</vt:lpstr>
      <vt:lpstr>PowerPoint Presentation</vt:lpstr>
      <vt:lpstr>Fibonacci Heaps:  Decrease Key</vt:lpstr>
      <vt:lpstr>Fibonacci Heaps:  Decrease Key</vt:lpstr>
      <vt:lpstr>Fibonacci Heaps:  Decrease Key</vt:lpstr>
      <vt:lpstr>Fibonacci Heaps:  Decrease Key</vt:lpstr>
      <vt:lpstr>Fibonacci Heaps:  Decrease Key</vt:lpstr>
      <vt:lpstr>Fibonacci Heaps:  Decrease Key</vt:lpstr>
      <vt:lpstr>Fibonacci Heaps:  Decrease Key</vt:lpstr>
      <vt:lpstr>Fibonacci Heaps:  Decrease Key</vt:lpstr>
      <vt:lpstr>Fibonacci Heaps:  Decrease Key</vt:lpstr>
      <vt:lpstr>Fibonacci Heaps:  Decrease Key</vt:lpstr>
      <vt:lpstr>Fibonacci Heaps:  Decrease Key</vt:lpstr>
      <vt:lpstr>Fibonacci Heaps:  Decrease Key</vt:lpstr>
      <vt:lpstr>Fibonacci Heaps:  Decrease Key</vt:lpstr>
      <vt:lpstr>Fibonacci Heaps:  Decrease Key</vt:lpstr>
      <vt:lpstr>Fibonacci Heaps:  Decrease Key Analysis</vt:lpstr>
      <vt:lpstr>PowerPoint Presentation</vt:lpstr>
      <vt:lpstr>Fibonacci Heaps:  Union</vt:lpstr>
      <vt:lpstr>Fibonacci Heaps:  Union</vt:lpstr>
      <vt:lpstr>Fibonacci Heaps:  Union</vt:lpstr>
      <vt:lpstr>PowerPoint Presentation</vt:lpstr>
      <vt:lpstr>Fibonacci Heaps:  Delete</vt:lpstr>
      <vt:lpstr>Priority Queues Performance Cost Summary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Wayne</dc:creator>
  <cp:lastModifiedBy>Virgil Pavlu</cp:lastModifiedBy>
  <cp:revision>101</cp:revision>
  <cp:lastPrinted>2007-02-21T18:57:29Z</cp:lastPrinted>
  <dcterms:created xsi:type="dcterms:W3CDTF">2007-02-14T16:42:49Z</dcterms:created>
  <dcterms:modified xsi:type="dcterms:W3CDTF">2013-08-20T20:10:01Z</dcterms:modified>
</cp:coreProperties>
</file>