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304" r:id="rId3"/>
    <p:sldId id="305" r:id="rId4"/>
    <p:sldId id="302" r:id="rId5"/>
    <p:sldId id="306" r:id="rId6"/>
    <p:sldId id="286" r:id="rId7"/>
    <p:sldId id="307" r:id="rId8"/>
    <p:sldId id="262" r:id="rId9"/>
    <p:sldId id="303" r:id="rId10"/>
    <p:sldId id="309" r:id="rId11"/>
    <p:sldId id="263" r:id="rId12"/>
    <p:sldId id="311" r:id="rId13"/>
    <p:sldId id="271" r:id="rId14"/>
    <p:sldId id="312" r:id="rId15"/>
    <p:sldId id="272" r:id="rId16"/>
    <p:sldId id="313" r:id="rId17"/>
    <p:sldId id="265" r:id="rId18"/>
    <p:sldId id="314" r:id="rId19"/>
    <p:sldId id="267" r:id="rId20"/>
    <p:sldId id="316" r:id="rId21"/>
    <p:sldId id="266" r:id="rId22"/>
    <p:sldId id="269" r:id="rId23"/>
    <p:sldId id="315" r:id="rId24"/>
    <p:sldId id="270" r:id="rId25"/>
    <p:sldId id="273" r:id="rId26"/>
    <p:sldId id="274" r:id="rId27"/>
    <p:sldId id="294" r:id="rId28"/>
    <p:sldId id="295" r:id="rId29"/>
    <p:sldId id="300" r:id="rId30"/>
    <p:sldId id="301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9AF8DD4-DD7E-45DD-8118-BA9FC2728456}" type="datetimeFigureOut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D16754B-3A02-4E01-89A4-0B3112017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EF532-A9E4-424F-866F-396459CE5A88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E3912-36E9-4DB4-96EC-A64A3140CB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B28D-3ED3-457D-9C0B-0382F24DEE25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B1ACD-2D86-4AEC-ACBF-B3930370A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C33BA-5E7F-4C60-A27A-07CC9B4E0A38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D99C-D9F8-49F4-B525-217E0C7725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213A8-1615-480E-A07F-4DF45D31F368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BEBD2-B9B8-4E78-9E17-F7267E344A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43D5C-93F1-428C-B28E-873FE318DCB6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803C3-6639-4F77-974B-1D708F104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B46E-09E6-4EF9-B642-11B2C935809B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E145-883D-4613-AA4D-7BE77ACC8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EA5D5-F4D2-44D5-BD6B-D511E11B6636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1D46D-BC6F-4009-B07C-0C6DC0FA90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D8F9D-912B-4448-B767-D92DC685D616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46EE5-70D0-4020-A730-A27A32081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CD70-9F2F-4777-B9B1-E9E09E0EABBD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CC50-E4EC-4ADA-AEAA-221358AAC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0F715-AF6A-4084-A5D9-BBFD9655DDDD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28EFA-50DD-404F-A5D4-EFF11409B6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98403-E710-49C0-A00C-AC687C6ADCEE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CD4F1-D83E-4F70-A525-E2D045F46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DF8578-F4DF-4A4C-9BC4-358E83F4C2A1}" type="datetime1">
              <a:rPr lang="en-US"/>
              <a:pPr>
                <a:defRPr/>
              </a:pPr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SCG Lab Examples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35B1B7-51D2-4A62-A147-0B32281370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SCG Example Labs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Ahmed </a:t>
            </a:r>
            <a:r>
              <a:rPr lang="en-US" dirty="0" err="1" smtClean="0"/>
              <a:t>Abdelmeged</a:t>
            </a: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Karl </a:t>
            </a:r>
            <a:r>
              <a:rPr lang="en-US" dirty="0" err="1" smtClean="0"/>
              <a:t>Lieberherr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</a:t>
            </a:r>
            <a:r>
              <a:rPr lang="en-US" dirty="0" err="1" smtClean="0"/>
              <a:t>Satisfiability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lab is about a paper by David Johnson in the 1970’s which is covered now in some algorithm text books, like Kleinberg and </a:t>
            </a:r>
            <a:r>
              <a:rPr lang="en-US" dirty="0" err="1" smtClean="0"/>
              <a:t>Tardos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following </a:t>
            </a:r>
            <a:r>
              <a:rPr lang="en-US" dirty="0" err="1" smtClean="0"/>
              <a:t>MaxSat</a:t>
            </a:r>
            <a:r>
              <a:rPr lang="en-US" dirty="0" smtClean="0"/>
              <a:t> lab covers several skills, such as working with randomized algorithms and then </a:t>
            </a:r>
            <a:r>
              <a:rPr lang="en-US" dirty="0" err="1" smtClean="0"/>
              <a:t>derandomizing</a:t>
            </a:r>
            <a:r>
              <a:rPr lang="en-US" dirty="0" smtClean="0"/>
              <a:t> them.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Domain </a:t>
            </a:r>
          </a:p>
          <a:p>
            <a:r>
              <a:rPr lang="en-US" b="1" dirty="0">
                <a:latin typeface="Calibri" pitchFamily="34" charset="0"/>
              </a:rPr>
              <a:t>  Instance</a:t>
            </a:r>
          </a:p>
          <a:p>
            <a:r>
              <a:rPr lang="en-US" b="1" dirty="0">
                <a:latin typeface="Calibri" pitchFamily="34" charset="0"/>
              </a:rPr>
              <a:t>  Solution</a:t>
            </a:r>
          </a:p>
          <a:p>
            <a:r>
              <a:rPr lang="en-US" b="1" dirty="0">
                <a:latin typeface="Calibri" pitchFamily="34" charset="0"/>
              </a:rPr>
              <a:t>  valid(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 </a:t>
            </a:r>
          </a:p>
          <a:p>
            <a:r>
              <a:rPr lang="en-US" b="1" dirty="0">
                <a:latin typeface="Calibri" pitchFamily="34" charset="0"/>
              </a:rPr>
              <a:t>  quality(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</a:t>
            </a: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8197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36086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Satisfiability</a:t>
            </a:r>
          </a:p>
          <a:p>
            <a:r>
              <a:rPr lang="en-US">
                <a:latin typeface="Calibri" pitchFamily="34" charset="0"/>
              </a:rPr>
              <a:t>  CNF</a:t>
            </a:r>
          </a:p>
          <a:p>
            <a:r>
              <a:rPr lang="en-US">
                <a:latin typeface="Calibri" pitchFamily="34" charset="0"/>
              </a:rPr>
              <a:t>  Assignment</a:t>
            </a:r>
          </a:p>
          <a:p>
            <a:r>
              <a:rPr lang="en-US">
                <a:latin typeface="Calibri" pitchFamily="34" charset="0"/>
              </a:rPr>
              <a:t>  valid(i,s) = all variables in i assigned once</a:t>
            </a:r>
          </a:p>
          <a:p>
            <a:r>
              <a:rPr lang="en-US">
                <a:latin typeface="Calibri" pitchFamily="34" charset="0"/>
              </a:rPr>
              <a:t>  quality(i,s) = fraction of satisfied clauses in i</a:t>
            </a:r>
          </a:p>
        </p:txBody>
      </p:sp>
      <p:sp>
        <p:nvSpPr>
          <p:cNvPr id="8198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3528595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MaxSatLab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Satisfiability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O:I[0], P:S[1] of S[0]</a:t>
            </a:r>
          </a:p>
          <a:p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MSLClaim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q:[0,1</a:t>
            </a:r>
            <a:r>
              <a:rPr lang="en-US" dirty="0">
                <a:latin typeface="Calibri" pitchFamily="34" charset="0"/>
              </a:rPr>
              <a:t>], </a:t>
            </a:r>
            <a:r>
              <a:rPr lang="en-US" dirty="0" smtClean="0">
                <a:latin typeface="Calibri" pitchFamily="34" charset="0"/>
              </a:rPr>
              <a:t>k:Nat </a:t>
            </a:r>
            <a:r>
              <a:rPr lang="en-US" dirty="0">
                <a:latin typeface="Calibri" pitchFamily="34" charset="0"/>
              </a:rPr>
              <a:t>(clause length)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</a:t>
            </a:r>
            <a:r>
              <a:rPr lang="en-US" dirty="0">
                <a:latin typeface="Calibri" pitchFamily="34" charset="0"/>
              </a:rPr>
              <a:t>clauses in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have length &gt;=k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(I[0],S[1])&gt;=q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stronger(c2)=q&gt;c2.q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  distance(c2)=q-c2.q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8199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17891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MaxSat</a:t>
            </a:r>
          </a:p>
        </p:txBody>
      </p:sp>
      <p:sp>
        <p:nvSpPr>
          <p:cNvPr id="8200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286477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Lab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d: </a:t>
            </a:r>
            <a:r>
              <a:rPr lang="en-US" b="1" dirty="0" smtClean="0">
                <a:latin typeface="Calibri" pitchFamily="34" charset="0"/>
              </a:rPr>
              <a:t>Domain</a:t>
            </a:r>
          </a:p>
          <a:p>
            <a:r>
              <a:rPr lang="en-US" b="1" dirty="0" smtClean="0">
                <a:latin typeface="Calibri" pitchFamily="34" charset="0"/>
              </a:rPr>
              <a:t>  proto: Protocol</a:t>
            </a:r>
          </a:p>
          <a:p>
            <a:r>
              <a:rPr lang="en-US" b="1" dirty="0" smtClean="0">
                <a:latin typeface="Calibri" pitchFamily="34" charset="0"/>
              </a:rPr>
              <a:t>  Claim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claim parameters</a:t>
            </a:r>
          </a:p>
          <a:p>
            <a:r>
              <a:rPr lang="en-US" b="1" dirty="0" smtClean="0">
                <a:latin typeface="Calibri" pitchFamily="34" charset="0"/>
              </a:rPr>
              <a:t>  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(i:d.Instance)</a:t>
            </a:r>
          </a:p>
          <a:p>
            <a:r>
              <a:rPr lang="en-US" b="1" dirty="0" smtClean="0">
                <a:latin typeface="Calibri" pitchFamily="34" charset="0"/>
              </a:rPr>
              <a:t>    p(I:d.Instance[],S:d.Solution[])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stronger(c2</a:t>
            </a:r>
            <a:r>
              <a:rPr lang="en-US" b="1" dirty="0">
                <a:latin typeface="Calibri" pitchFamily="34" charset="0"/>
              </a:rPr>
              <a:t>: Claim)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distance(c2</a:t>
            </a:r>
            <a:r>
              <a:rPr lang="en-US" b="1" dirty="0">
                <a:latin typeface="Calibri" pitchFamily="34" charset="0"/>
              </a:rPr>
              <a:t>: Claim)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67000" y="5486400"/>
            <a:ext cx="337784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MSLClaim</a:t>
            </a:r>
            <a:r>
              <a:rPr lang="en-US" dirty="0" smtClean="0"/>
              <a:t>(q=</a:t>
            </a:r>
            <a:r>
              <a:rPr lang="en-US" dirty="0" smtClean="0">
                <a:latin typeface="Calibri" pitchFamily="34" charset="0"/>
              </a:rPr>
              <a:t>1-(1/2</a:t>
            </a:r>
            <a:r>
              <a:rPr lang="en-US" baseline="30000" dirty="0" smtClean="0">
                <a:latin typeface="Calibri" pitchFamily="34" charset="0"/>
              </a:rPr>
              <a:t>3</a:t>
            </a:r>
            <a:r>
              <a:rPr lang="en-US" dirty="0" smtClean="0">
                <a:latin typeface="Calibri" pitchFamily="34" charset="0"/>
              </a:rPr>
              <a:t>), k=3)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Generalized </a:t>
            </a:r>
            <a:r>
              <a:rPr lang="en-US" dirty="0" err="1" smtClean="0"/>
              <a:t>MaxSat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lab is based on a paper by </a:t>
            </a:r>
            <a:r>
              <a:rPr lang="en-US" dirty="0" err="1" smtClean="0"/>
              <a:t>Lieberherr</a:t>
            </a:r>
            <a:r>
              <a:rPr lang="en-US" dirty="0" smtClean="0"/>
              <a:t> and </a:t>
            </a:r>
            <a:r>
              <a:rPr lang="en-US" dirty="0" err="1" smtClean="0"/>
              <a:t>Specker</a:t>
            </a:r>
            <a:r>
              <a:rPr lang="en-US" dirty="0" smtClean="0"/>
              <a:t> (2012).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Domain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Instance</a:t>
            </a:r>
          </a:p>
          <a:p>
            <a:r>
              <a:rPr lang="en-US" b="1" dirty="0">
                <a:latin typeface="Calibri" pitchFamily="34" charset="0"/>
              </a:rPr>
              <a:t>  Solution</a:t>
            </a:r>
          </a:p>
          <a:p>
            <a:r>
              <a:rPr lang="en-US" b="1" dirty="0">
                <a:latin typeface="Calibri" pitchFamily="34" charset="0"/>
              </a:rPr>
              <a:t>  valid(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 </a:t>
            </a:r>
          </a:p>
          <a:p>
            <a:r>
              <a:rPr lang="en-US" b="1" dirty="0">
                <a:latin typeface="Calibri" pitchFamily="34" charset="0"/>
              </a:rPr>
              <a:t>  quality(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210833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BooleanCSP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Sequence of Boolean constraints</a:t>
            </a:r>
          </a:p>
          <a:p>
            <a:r>
              <a:rPr lang="en-US" dirty="0">
                <a:latin typeface="Calibri" pitchFamily="34" charset="0"/>
              </a:rPr>
              <a:t>  Assignment</a:t>
            </a:r>
          </a:p>
          <a:p>
            <a:r>
              <a:rPr lang="en-US" dirty="0">
                <a:latin typeface="Calibri" pitchFamily="34" charset="0"/>
              </a:rPr>
              <a:t>  valid(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 all variables in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assigned once</a:t>
            </a:r>
          </a:p>
          <a:p>
            <a:r>
              <a:rPr lang="en-US" dirty="0">
                <a:latin typeface="Calibri" pitchFamily="34" charset="0"/>
              </a:rPr>
              <a:t>  quality(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=fraction of </a:t>
            </a:r>
            <a:r>
              <a:rPr lang="en-US" dirty="0" smtClean="0">
                <a:latin typeface="Calibri" pitchFamily="34" charset="0"/>
              </a:rPr>
              <a:t>sat. </a:t>
            </a:r>
            <a:r>
              <a:rPr lang="en-US" dirty="0">
                <a:latin typeface="Calibri" pitchFamily="34" charset="0"/>
              </a:rPr>
              <a:t>constraints in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22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3299173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BooleanMaxCSPLab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BooleanCSP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O:I[0], P:S[1] of I[0]</a:t>
            </a:r>
          </a:p>
          <a:p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GenBooleanMaxSatClaim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q:[0,1</a:t>
            </a:r>
            <a:r>
              <a:rPr lang="en-US" dirty="0">
                <a:latin typeface="Calibri" pitchFamily="34" charset="0"/>
              </a:rPr>
              <a:t>], </a:t>
            </a:r>
            <a:r>
              <a:rPr lang="en-US" dirty="0" smtClean="0">
                <a:latin typeface="Calibri" pitchFamily="34" charset="0"/>
              </a:rPr>
              <a:t>r:{R1,R2</a:t>
            </a:r>
            <a:r>
              <a:rPr lang="en-US" dirty="0">
                <a:latin typeface="Calibri" pitchFamily="34" charset="0"/>
              </a:rPr>
              <a:t>,…} 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</a:t>
            </a:r>
            <a:r>
              <a:rPr lang="en-US" dirty="0">
                <a:latin typeface="Calibri" pitchFamily="34" charset="0"/>
              </a:rPr>
              <a:t>constraints in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use only r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(I[0],S[1])&gt;=q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stronger(c2)=q&gt;c2.q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distance(c2)=q-c2.q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4191000" y="228600"/>
            <a:ext cx="4824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Boolean GeneralizedMaxSat = BMaxCSP</a:t>
            </a:r>
          </a:p>
        </p:txBody>
      </p:sp>
      <p:sp>
        <p:nvSpPr>
          <p:cNvPr id="9224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286477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Lab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d: </a:t>
            </a:r>
            <a:r>
              <a:rPr lang="en-US" b="1" dirty="0" smtClean="0">
                <a:latin typeface="Calibri" pitchFamily="34" charset="0"/>
              </a:rPr>
              <a:t>Domain</a:t>
            </a:r>
          </a:p>
          <a:p>
            <a:r>
              <a:rPr lang="en-US" b="1" dirty="0" smtClean="0">
                <a:latin typeface="Calibri" pitchFamily="34" charset="0"/>
              </a:rPr>
              <a:t>  proto: Protocol</a:t>
            </a:r>
          </a:p>
          <a:p>
            <a:r>
              <a:rPr lang="en-US" b="1" dirty="0" smtClean="0">
                <a:latin typeface="Calibri" pitchFamily="34" charset="0"/>
              </a:rPr>
              <a:t>  Claim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claim parameters 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(i:d.Instance)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p(I:d.Instance[],S:d.Solution[])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stronger(c2</a:t>
            </a:r>
            <a:r>
              <a:rPr lang="en-US" b="1" dirty="0">
                <a:latin typeface="Calibri" pitchFamily="34" charset="0"/>
              </a:rPr>
              <a:t>: Claim)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distance(c2</a:t>
            </a:r>
            <a:r>
              <a:rPr lang="en-US" b="1" dirty="0">
                <a:latin typeface="Calibri" pitchFamily="34" charset="0"/>
              </a:rPr>
              <a:t>: Claim)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76400" y="5486400"/>
            <a:ext cx="522931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GenBooleanMaxSatClaim</a:t>
            </a:r>
            <a:r>
              <a:rPr lang="en-US" dirty="0" smtClean="0"/>
              <a:t>(</a:t>
            </a:r>
            <a:r>
              <a:rPr lang="en-US" dirty="0" smtClean="0">
                <a:latin typeface="Calibri" pitchFamily="34" charset="0"/>
              </a:rPr>
              <a:t>q=0.618, r={R1,R2})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to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lab is based on several papers inspired by a JACM paper by </a:t>
            </a:r>
            <a:r>
              <a:rPr lang="en-US" dirty="0" err="1" smtClean="0"/>
              <a:t>Lieberherr</a:t>
            </a:r>
            <a:r>
              <a:rPr lang="en-US" dirty="0" smtClean="0"/>
              <a:t> and </a:t>
            </a:r>
            <a:r>
              <a:rPr lang="en-US" dirty="0" err="1" smtClean="0"/>
              <a:t>Specker</a:t>
            </a:r>
            <a:r>
              <a:rPr lang="en-US" dirty="0" smtClean="0"/>
              <a:t> in 1981.</a:t>
            </a:r>
          </a:p>
          <a:p>
            <a:r>
              <a:rPr lang="en-US" dirty="0" smtClean="0"/>
              <a:t>The lab is about studying how local properties of a conjunctive normal form translate into global properties.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Domain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Instance</a:t>
            </a:r>
          </a:p>
          <a:p>
            <a:r>
              <a:rPr lang="en-US" b="1" dirty="0">
                <a:latin typeface="Calibri" pitchFamily="34" charset="0"/>
              </a:rPr>
              <a:t>  Solution</a:t>
            </a:r>
          </a:p>
          <a:p>
            <a:r>
              <a:rPr lang="en-US" b="1" dirty="0">
                <a:latin typeface="Calibri" pitchFamily="34" charset="0"/>
              </a:rPr>
              <a:t>  valid(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 </a:t>
            </a:r>
          </a:p>
          <a:p>
            <a:r>
              <a:rPr lang="en-US" b="1" dirty="0">
                <a:latin typeface="Calibri" pitchFamily="34" charset="0"/>
              </a:rPr>
              <a:t>  quality(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210833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BooleanCSP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Sequence of Boolean constraints</a:t>
            </a:r>
          </a:p>
          <a:p>
            <a:r>
              <a:rPr lang="en-US" dirty="0">
                <a:latin typeface="Calibri" pitchFamily="34" charset="0"/>
              </a:rPr>
              <a:t>  Assignment</a:t>
            </a:r>
          </a:p>
          <a:p>
            <a:r>
              <a:rPr lang="en-US" dirty="0">
                <a:latin typeface="Calibri" pitchFamily="34" charset="0"/>
              </a:rPr>
              <a:t>  valid(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 all variables in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assigned once</a:t>
            </a:r>
          </a:p>
          <a:p>
            <a:r>
              <a:rPr lang="en-US" dirty="0">
                <a:latin typeface="Calibri" pitchFamily="34" charset="0"/>
              </a:rPr>
              <a:t>  quality(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=fraction of </a:t>
            </a:r>
            <a:r>
              <a:rPr lang="en-US" dirty="0" smtClean="0">
                <a:latin typeface="Calibri" pitchFamily="34" charset="0"/>
              </a:rPr>
              <a:t>sat. </a:t>
            </a:r>
            <a:r>
              <a:rPr lang="en-US" dirty="0">
                <a:latin typeface="Calibri" pitchFamily="34" charset="0"/>
              </a:rPr>
              <a:t>constraints in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246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4303935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BooleanMaxCSPLab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BooleanCSP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O:I[0], P:S[1] of I[0]</a:t>
            </a:r>
          </a:p>
          <a:p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BMCLClaim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q:[0,1</a:t>
            </a:r>
            <a:r>
              <a:rPr lang="en-US" dirty="0">
                <a:latin typeface="Calibri" pitchFamily="34" charset="0"/>
              </a:rPr>
              <a:t>], </a:t>
            </a:r>
            <a:r>
              <a:rPr lang="en-US" dirty="0" smtClean="0">
                <a:latin typeface="Calibri" pitchFamily="34" charset="0"/>
              </a:rPr>
              <a:t>r:{R1,R2</a:t>
            </a:r>
            <a:r>
              <a:rPr lang="en-US" dirty="0">
                <a:latin typeface="Calibri" pitchFamily="34" charset="0"/>
              </a:rPr>
              <a:t>,…}, </a:t>
            </a:r>
            <a:r>
              <a:rPr lang="en-US" dirty="0" smtClean="0">
                <a:latin typeface="Calibri" pitchFamily="34" charset="0"/>
              </a:rPr>
              <a:t>k:Nat 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)=(</a:t>
            </a:r>
            <a:r>
              <a:rPr lang="en-US" dirty="0">
                <a:latin typeface="Calibri" pitchFamily="34" charset="0"/>
              </a:rPr>
              <a:t>constraints in 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 use only r)</a:t>
            </a:r>
          </a:p>
          <a:p>
            <a:r>
              <a:rPr lang="en-US" dirty="0">
                <a:latin typeface="Calibri" pitchFamily="34" charset="0"/>
              </a:rPr>
              <a:t>    </a:t>
            </a:r>
            <a:r>
              <a:rPr lang="en-US" dirty="0" smtClean="0">
                <a:latin typeface="Calibri" pitchFamily="34" charset="0"/>
              </a:rPr>
              <a:t>  and (any </a:t>
            </a:r>
            <a:r>
              <a:rPr lang="en-US" dirty="0">
                <a:latin typeface="Calibri" pitchFamily="34" charset="0"/>
              </a:rPr>
              <a:t>k </a:t>
            </a:r>
            <a:r>
              <a:rPr lang="en-US" dirty="0" smtClean="0">
                <a:latin typeface="Calibri" pitchFamily="34" charset="0"/>
              </a:rPr>
              <a:t>constraints in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are </a:t>
            </a:r>
            <a:r>
              <a:rPr lang="en-US" dirty="0" err="1" smtClean="0">
                <a:latin typeface="Calibri" pitchFamily="34" charset="0"/>
              </a:rPr>
              <a:t>satisfiable</a:t>
            </a:r>
            <a:r>
              <a:rPr lang="en-US" dirty="0" smtClean="0">
                <a:latin typeface="Calibri" pitchFamily="34" charset="0"/>
              </a:rPr>
              <a:t>)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  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[0</a:t>
            </a:r>
            <a:r>
              <a:rPr lang="en-US" dirty="0">
                <a:latin typeface="Calibri" pitchFamily="34" charset="0"/>
              </a:rPr>
              <a:t>],s[1])&gt; =</a:t>
            </a:r>
            <a:r>
              <a:rPr lang="en-US" dirty="0" smtClean="0">
                <a:latin typeface="Calibri" pitchFamily="34" charset="0"/>
              </a:rPr>
              <a:t>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stronger(c2)=q&gt;c2.q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distance(c2)=q-c2.q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>
            <a:off x="4191000" y="228600"/>
            <a:ext cx="3700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BooleanMaxCSPLocalGlobal</a:t>
            </a:r>
          </a:p>
        </p:txBody>
      </p:sp>
      <p:sp>
        <p:nvSpPr>
          <p:cNvPr id="10248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286477" cy="28623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Lab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d: </a:t>
            </a:r>
            <a:r>
              <a:rPr lang="en-US" b="1" dirty="0" smtClean="0">
                <a:latin typeface="Calibri" pitchFamily="34" charset="0"/>
              </a:rPr>
              <a:t>Domain</a:t>
            </a:r>
          </a:p>
          <a:p>
            <a:r>
              <a:rPr lang="en-US" b="1" dirty="0" smtClean="0">
                <a:latin typeface="Calibri" pitchFamily="34" charset="0"/>
              </a:rPr>
              <a:t>  proto: Protocol</a:t>
            </a:r>
          </a:p>
          <a:p>
            <a:r>
              <a:rPr lang="en-US" b="1" dirty="0" smtClean="0">
                <a:latin typeface="Calibri" pitchFamily="34" charset="0"/>
              </a:rPr>
              <a:t>  Claim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claim parameters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(i:d.Instance)</a:t>
            </a:r>
            <a:endParaRPr lang="en-US" b="1" dirty="0">
              <a:latin typeface="Calibri" pitchFamily="34" charset="0"/>
            </a:endParaRPr>
          </a:p>
          <a:p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</a:t>
            </a:r>
            <a:r>
              <a:rPr lang="en-US" b="1" dirty="0" smtClean="0">
                <a:latin typeface="Calibri" pitchFamily="34" charset="0"/>
              </a:rPr>
              <a:t>   p(I:d.Instance[],S:d.Solution[])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stronger(c2</a:t>
            </a:r>
            <a:r>
              <a:rPr lang="en-US" b="1" dirty="0">
                <a:latin typeface="Calibri" pitchFamily="34" charset="0"/>
              </a:rPr>
              <a:t>: Claim)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distance(c2</a:t>
            </a:r>
            <a:r>
              <a:rPr lang="en-US" b="1" dirty="0">
                <a:latin typeface="Calibri" pitchFamily="34" charset="0"/>
              </a:rPr>
              <a:t>: Claim)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9800" y="5791200"/>
            <a:ext cx="49231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BMCLClaim</a:t>
            </a:r>
            <a:r>
              <a:rPr lang="en-US" dirty="0" smtClean="0"/>
              <a:t>(</a:t>
            </a:r>
            <a:r>
              <a:rPr lang="en-US" dirty="0" smtClean="0">
                <a:latin typeface="Calibri" pitchFamily="34" charset="0"/>
              </a:rPr>
              <a:t>q=0.618, r={R1,R2,R3,R4}, k=2)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Manufacturing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lab is about an efficient manufacturing problem where raw materials are turned into a product.</a:t>
            </a:r>
          </a:p>
          <a:p>
            <a:r>
              <a:rPr lang="en-US" dirty="0" smtClean="0"/>
              <a:t>The lab is underspecified in that the details about the </a:t>
            </a:r>
            <a:r>
              <a:rPr lang="en-US" dirty="0" err="1" smtClean="0"/>
              <a:t>isp</a:t>
            </a:r>
            <a:r>
              <a:rPr lang="en-US" dirty="0" smtClean="0"/>
              <a:t> function are missing.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Domain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Instance</a:t>
            </a:r>
          </a:p>
          <a:p>
            <a:r>
              <a:rPr lang="en-US" b="1" dirty="0">
                <a:latin typeface="Calibri" pitchFamily="34" charset="0"/>
              </a:rPr>
              <a:t>  Solution</a:t>
            </a:r>
          </a:p>
          <a:p>
            <a:r>
              <a:rPr lang="en-US" b="1" dirty="0">
                <a:latin typeface="Calibri" pitchFamily="34" charset="0"/>
              </a:rPr>
              <a:t>  valid(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 </a:t>
            </a:r>
          </a:p>
          <a:p>
            <a:r>
              <a:rPr lang="en-US" b="1" dirty="0">
                <a:latin typeface="Calibri" pitchFamily="34" charset="0"/>
              </a:rPr>
              <a:t>  quality(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1269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3899337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SolarCells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RawMaterials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Product</a:t>
            </a:r>
          </a:p>
          <a:p>
            <a:r>
              <a:rPr lang="en-US" dirty="0">
                <a:latin typeface="Calibri" pitchFamily="34" charset="0"/>
              </a:rPr>
              <a:t>  valid(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 only raw materials used</a:t>
            </a:r>
          </a:p>
          <a:p>
            <a:r>
              <a:rPr lang="en-US" dirty="0">
                <a:latin typeface="Calibri" pitchFamily="34" charset="0"/>
              </a:rPr>
              <a:t>  quality(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 energy </a:t>
            </a:r>
            <a:r>
              <a:rPr lang="en-US" dirty="0" smtClean="0">
                <a:latin typeface="Calibri" pitchFamily="34" charset="0"/>
              </a:rPr>
              <a:t>efficiency of s for </a:t>
            </a:r>
            <a:r>
              <a:rPr lang="en-US" dirty="0" err="1" smtClean="0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270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4040786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Calibri" pitchFamily="34" charset="0"/>
              </a:rPr>
              <a:t>SolarCellsLab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SolarCells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O:I[0], P:S[1] of I[0]</a:t>
            </a:r>
          </a:p>
          <a:p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SCLClaim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q:[0,1</a:t>
            </a:r>
            <a:r>
              <a:rPr lang="en-US" dirty="0">
                <a:latin typeface="Calibri" pitchFamily="34" charset="0"/>
              </a:rPr>
              <a:t>], </a:t>
            </a:r>
            <a:r>
              <a:rPr lang="en-US" dirty="0" smtClean="0">
                <a:latin typeface="Calibri" pitchFamily="34" charset="0"/>
              </a:rPr>
              <a:t>k:Nat </a:t>
            </a:r>
            <a:r>
              <a:rPr lang="en-US" dirty="0">
                <a:latin typeface="Calibri" pitchFamily="34" charset="0"/>
              </a:rPr>
              <a:t>(raw material parameter)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 </a:t>
            </a:r>
            <a:r>
              <a:rPr lang="en-US" dirty="0">
                <a:latin typeface="Calibri" pitchFamily="34" charset="0"/>
              </a:rPr>
              <a:t>…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(I[0],S[1</a:t>
            </a:r>
            <a:r>
              <a:rPr lang="en-US" dirty="0">
                <a:latin typeface="Calibri" pitchFamily="34" charset="0"/>
              </a:rPr>
              <a:t>])&gt; </a:t>
            </a:r>
            <a:r>
              <a:rPr lang="en-US" dirty="0" smtClean="0">
                <a:latin typeface="Calibri" pitchFamily="34" charset="0"/>
              </a:rPr>
              <a:t>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stronger(c2)=q&gt;c2.q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distance(c2)=q-c2.q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1271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2051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Solar Cells</a:t>
            </a:r>
          </a:p>
        </p:txBody>
      </p:sp>
      <p:sp>
        <p:nvSpPr>
          <p:cNvPr id="11272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429000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Lab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d: </a:t>
            </a:r>
            <a:r>
              <a:rPr lang="en-US" b="1" dirty="0" smtClean="0">
                <a:latin typeface="Calibri" pitchFamily="34" charset="0"/>
              </a:rPr>
              <a:t>Domain</a:t>
            </a:r>
          </a:p>
          <a:p>
            <a:r>
              <a:rPr lang="en-US" b="1" dirty="0" smtClean="0">
                <a:latin typeface="Calibri" pitchFamily="34" charset="0"/>
              </a:rPr>
              <a:t>  proto: Protocol</a:t>
            </a:r>
          </a:p>
          <a:p>
            <a:r>
              <a:rPr lang="en-US" b="1" dirty="0" smtClean="0">
                <a:latin typeface="Calibri" pitchFamily="34" charset="0"/>
              </a:rPr>
              <a:t>  Claim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claim parameters</a:t>
            </a:r>
          </a:p>
          <a:p>
            <a:r>
              <a:rPr lang="en-US" b="1" dirty="0" smtClean="0">
                <a:latin typeface="Calibri" pitchFamily="34" charset="0"/>
              </a:rPr>
              <a:t>  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(i:d.Instance)</a:t>
            </a:r>
          </a:p>
          <a:p>
            <a:r>
              <a:rPr lang="en-US" b="1" dirty="0" smtClean="0">
                <a:latin typeface="Calibri" pitchFamily="34" charset="0"/>
              </a:rPr>
              <a:t>    p(I:d.Instance[],S:d.Solution[])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stronger(c2</a:t>
            </a:r>
            <a:r>
              <a:rPr lang="en-US" b="1" dirty="0">
                <a:latin typeface="Calibri" pitchFamily="34" charset="0"/>
              </a:rPr>
              <a:t>: Claim)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  distance(c2</a:t>
            </a:r>
            <a:r>
              <a:rPr lang="en-US" b="1" dirty="0">
                <a:latin typeface="Calibri" pitchFamily="34" charset="0"/>
              </a:rPr>
              <a:t>: Claim)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0" y="5638800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SCLClaim</a:t>
            </a:r>
            <a:r>
              <a:rPr lang="en-US" dirty="0" smtClean="0"/>
              <a:t>(q=0.7,k=3)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Sums of Arithmetic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next labs deal with skills needed to sum arithmetic sequences efficiently.</a:t>
            </a:r>
          </a:p>
          <a:p>
            <a:r>
              <a:rPr lang="en-US" dirty="0" smtClean="0"/>
              <a:t>We use the variables and notation introduced on the next slide.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2971800"/>
            <a:ext cx="87979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609600" y="1981200"/>
            <a:ext cx="59594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expression in a,d,n using multiplication, addition and division.</a:t>
            </a:r>
          </a:p>
          <a:p>
            <a:r>
              <a:rPr lang="en-US">
                <a:latin typeface="Calibri" pitchFamily="34" charset="0"/>
              </a:rPr>
              <a:t>To simplify, replace (1+2+ … +n) by n*(n+1)/2.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 of SCG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examples are to be read with the SCG paper as background.</a:t>
            </a:r>
          </a:p>
          <a:p>
            <a:r>
              <a:rPr lang="en-US" dirty="0" smtClean="0"/>
              <a:t>The best way to represent Domain, Lab and Claim is to have Domain and Lab as top-level classes and Claim nested inside Lab. Lab has a Domain as field to give all claims access to Domain functionality.</a:t>
            </a:r>
          </a:p>
          <a:p>
            <a:r>
              <a:rPr lang="en-US" dirty="0" smtClean="0"/>
              <a:t>Instance and Solution are nested inside Domain.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/ Proof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lab is constructive in that the solution is an expression which sums the arithmetic sequence efficiently.</a:t>
            </a:r>
          </a:p>
          <a:p>
            <a:r>
              <a:rPr lang="en-US" dirty="0" smtClean="0"/>
              <a:t>In the second lab, a specific expression is given and the lab only asks for an inductive proof.</a:t>
            </a:r>
          </a:p>
          <a:p>
            <a:r>
              <a:rPr lang="en-US" dirty="0" smtClean="0"/>
              <a:t>Key to the solution for the constructive lab is a reduced lab where the first n natural numbers are added. Formula is on previous slide.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with name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 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491358" cy="1477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ArithmeticSequences2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=triple (</a:t>
            </a:r>
            <a:r>
              <a:rPr lang="en-US" dirty="0" err="1" smtClean="0">
                <a:latin typeface="Calibri" pitchFamily="34" charset="0"/>
              </a:rPr>
              <a:t>a,d,n</a:t>
            </a:r>
            <a:r>
              <a:rPr lang="en-US" dirty="0">
                <a:latin typeface="Calibri" pitchFamily="34" charset="0"/>
              </a:rPr>
              <a:t>: </a:t>
            </a:r>
            <a:r>
              <a:rPr lang="en-US" dirty="0" smtClean="0">
                <a:latin typeface="Calibri" pitchFamily="34" charset="0"/>
              </a:rPr>
              <a:t>Nat)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expression in </a:t>
            </a:r>
            <a:r>
              <a:rPr lang="en-US" dirty="0" smtClean="0">
                <a:latin typeface="Calibri" pitchFamily="34" charset="0"/>
              </a:rPr>
              <a:t>variables </a:t>
            </a:r>
            <a:r>
              <a:rPr lang="en-US" dirty="0" err="1" smtClean="0">
                <a:latin typeface="Calibri" pitchFamily="34" charset="0"/>
              </a:rPr>
              <a:t>a,d,n</a:t>
            </a:r>
            <a:r>
              <a:rPr lang="en-US" dirty="0" smtClean="0">
                <a:latin typeface="Calibri" pitchFamily="34" charset="0"/>
              </a:rPr>
              <a:t> 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valid(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 s uses +,*,/ and </a:t>
            </a:r>
            <a:r>
              <a:rPr lang="en-US" dirty="0" err="1">
                <a:latin typeface="Calibri" pitchFamily="34" charset="0"/>
              </a:rPr>
              <a:t>vars</a:t>
            </a:r>
            <a:r>
              <a:rPr lang="en-US" dirty="0">
                <a:latin typeface="Calibri" pitchFamily="34" charset="0"/>
              </a:rPr>
              <a:t> in </a:t>
            </a:r>
            <a:r>
              <a:rPr lang="en-US" dirty="0" err="1">
                <a:latin typeface="Calibri" pitchFamily="34" charset="0"/>
              </a:rPr>
              <a:t>i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quality(</a:t>
            </a:r>
            <a:r>
              <a:rPr lang="en-US" dirty="0" err="1">
                <a:latin typeface="Calibri" pitchFamily="34" charset="0"/>
              </a:rPr>
              <a:t>i,s</a:t>
            </a:r>
            <a:r>
              <a:rPr lang="en-US" dirty="0">
                <a:latin typeface="Calibri" pitchFamily="34" charset="0"/>
              </a:rPr>
              <a:t>) = 1 if s is correct for 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, 0 otherwise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360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Arithmetic Sequences Sum</a:t>
            </a: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429000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Lab </a:t>
            </a:r>
          </a:p>
          <a:p>
            <a:r>
              <a:rPr lang="en-US" b="1" dirty="0">
                <a:latin typeface="Calibri" pitchFamily="34" charset="0"/>
              </a:rPr>
              <a:t>  d: Domain</a:t>
            </a:r>
          </a:p>
          <a:p>
            <a:r>
              <a:rPr lang="en-US" b="1" dirty="0">
                <a:latin typeface="Calibri" pitchFamily="34" charset="0"/>
              </a:rPr>
              <a:t>  proto: Protocol</a:t>
            </a:r>
          </a:p>
          <a:p>
            <a:r>
              <a:rPr lang="en-US" b="1" dirty="0">
                <a:latin typeface="Calibri" pitchFamily="34" charset="0"/>
              </a:rPr>
              <a:t>  Claim</a:t>
            </a:r>
          </a:p>
          <a:p>
            <a:r>
              <a:rPr lang="en-US" b="1" dirty="0">
                <a:latin typeface="Calibri" pitchFamily="34" charset="0"/>
              </a:rPr>
              <a:t>    claim parameters</a:t>
            </a:r>
          </a:p>
          <a:p>
            <a:r>
              <a:rPr lang="en-US" b="1" dirty="0">
                <a:latin typeface="Calibri" pitchFamily="34" charset="0"/>
              </a:rPr>
              <a:t>    </a:t>
            </a:r>
            <a:r>
              <a:rPr lang="en-US" b="1" dirty="0" err="1">
                <a:latin typeface="Calibri" pitchFamily="34" charset="0"/>
              </a:rPr>
              <a:t>isp</a:t>
            </a:r>
            <a:r>
              <a:rPr lang="en-US" b="1" dirty="0">
                <a:latin typeface="Calibri" pitchFamily="34" charset="0"/>
              </a:rPr>
              <a:t>(i:d.Instance)</a:t>
            </a:r>
          </a:p>
          <a:p>
            <a:r>
              <a:rPr lang="en-US" b="1" dirty="0">
                <a:latin typeface="Calibri" pitchFamily="34" charset="0"/>
              </a:rPr>
              <a:t>    p(I:d.Instance[],S:d.Solution[])</a:t>
            </a:r>
          </a:p>
          <a:p>
            <a:r>
              <a:rPr lang="en-US" b="1" dirty="0">
                <a:latin typeface="Calibri" pitchFamily="34" charset="0"/>
              </a:rPr>
              <a:t>    stronger(c2: Claim)</a:t>
            </a:r>
          </a:p>
          <a:p>
            <a:r>
              <a:rPr lang="en-US" b="1" dirty="0">
                <a:latin typeface="Calibri" pitchFamily="34" charset="0"/>
              </a:rPr>
              <a:t>    distance(c2: Claim)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0" y="2514601"/>
            <a:ext cx="4572000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/>
              <a:t>ArithmeticSequencesSumLab</a:t>
            </a:r>
            <a:endParaRPr lang="en-US" dirty="0" smtClean="0"/>
          </a:p>
          <a:p>
            <a:r>
              <a:rPr lang="en-US" dirty="0" smtClean="0"/>
              <a:t>  ArithmeticSequences2</a:t>
            </a:r>
          </a:p>
          <a:p>
            <a:r>
              <a:rPr lang="en-US" dirty="0" smtClean="0"/>
              <a:t> </a:t>
            </a:r>
            <a:r>
              <a:rPr lang="en-US" dirty="0" smtClean="0">
                <a:latin typeface="Calibri" pitchFamily="34" charset="0"/>
              </a:rPr>
              <a:t>O:I[0], P:S[1] of I[0], O:S[2] of I[0]</a:t>
            </a:r>
          </a:p>
          <a:p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ASeqSumALAGAYLClaim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i1:Instance</a:t>
            </a:r>
          </a:p>
          <a:p>
            <a:r>
              <a:rPr lang="en-US" dirty="0" smtClean="0">
                <a:latin typeface="Calibri" pitchFamily="34" charset="0"/>
              </a:rPr>
              <a:t>  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=i1)</a:t>
            </a:r>
          </a:p>
          <a:p>
            <a:r>
              <a:rPr lang="en-US" dirty="0" smtClean="0">
                <a:latin typeface="Calibri" pitchFamily="34" charset="0"/>
              </a:rPr>
              <a:t>   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(I[0],S[1])&gt;=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(I[0],S[2])</a:t>
            </a:r>
          </a:p>
          <a:p>
            <a:r>
              <a:rPr lang="en-US" dirty="0" smtClean="0">
                <a:latin typeface="Calibri" pitchFamily="34" charset="0"/>
              </a:rPr>
              <a:t>    stronger(c2)=false</a:t>
            </a:r>
          </a:p>
          <a:p>
            <a:r>
              <a:rPr lang="en-US" dirty="0" smtClean="0">
                <a:latin typeface="Calibri" pitchFamily="34" charset="0"/>
              </a:rPr>
              <a:t>    distance(c2)=0</a:t>
            </a:r>
            <a:endParaRPr lang="en-US" dirty="0"/>
          </a:p>
        </p:txBody>
      </p:sp>
      <p:sp>
        <p:nvSpPr>
          <p:cNvPr id="10" name="TextBox 12"/>
          <p:cNvSpPr txBox="1">
            <a:spLocks noChangeArrowheads="1"/>
          </p:cNvSpPr>
          <p:nvPr/>
        </p:nvSpPr>
        <p:spPr bwMode="auto">
          <a:xfrm>
            <a:off x="2590800" y="5486400"/>
            <a:ext cx="4180503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new </a:t>
            </a:r>
            <a:r>
              <a:rPr lang="en-US" dirty="0" err="1" smtClean="0">
                <a:latin typeface="Calibri" pitchFamily="34" charset="0"/>
              </a:rPr>
              <a:t>ASeqSumLClaim</a:t>
            </a:r>
            <a:r>
              <a:rPr lang="en-US" dirty="0" smtClean="0">
                <a:latin typeface="Calibri" pitchFamily="34" charset="0"/>
              </a:rPr>
              <a:t>((a=2,d=3,n=100000))</a:t>
            </a: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with name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 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2362200" y="5562600"/>
            <a:ext cx="5018874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new </a:t>
            </a:r>
            <a:r>
              <a:rPr lang="en-US" dirty="0" err="1" smtClean="0">
                <a:latin typeface="Calibri" pitchFamily="34" charset="0"/>
              </a:rPr>
              <a:t>ASLClaim</a:t>
            </a:r>
            <a:r>
              <a:rPr lang="en-US" dirty="0" smtClean="0">
                <a:latin typeface="Calibri" pitchFamily="34" charset="0"/>
              </a:rPr>
              <a:t>(sum[k=1</a:t>
            </a:r>
            <a:r>
              <a:rPr lang="en-US" dirty="0">
                <a:latin typeface="Calibri" pitchFamily="34" charset="0"/>
              </a:rPr>
              <a:t>..n] 2+3k </a:t>
            </a:r>
            <a:r>
              <a:rPr lang="en-US" dirty="0" smtClean="0">
                <a:latin typeface="Calibri" pitchFamily="34" charset="0"/>
              </a:rPr>
              <a:t>= 2n+3(n(n+1</a:t>
            </a:r>
            <a:r>
              <a:rPr lang="en-US" dirty="0">
                <a:latin typeface="Calibri" pitchFamily="34" charset="0"/>
              </a:rPr>
              <a:t>))/2)</a:t>
            </a:r>
          </a:p>
        </p:txBody>
      </p:sp>
      <p:sp>
        <p:nvSpPr>
          <p:cNvPr id="15365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051300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ArithmeticSequencesInduction</a:t>
            </a:r>
          </a:p>
          <a:p>
            <a:r>
              <a:rPr lang="en-US">
                <a:latin typeface="Calibri" pitchFamily="34" charset="0"/>
              </a:rPr>
              <a:t>  sum[k=1..n] 2+3k = 2n+3(n(n+1))/2</a:t>
            </a:r>
          </a:p>
          <a:p>
            <a:r>
              <a:rPr lang="en-US">
                <a:latin typeface="Calibri" pitchFamily="34" charset="0"/>
              </a:rPr>
              <a:t>  sequence of steps: induction proof</a:t>
            </a:r>
          </a:p>
          <a:p>
            <a:r>
              <a:rPr lang="en-US">
                <a:latin typeface="Calibri" pitchFamily="34" charset="0"/>
              </a:rPr>
              <a:t>  valid(i,s) = proof s is syntactically correct</a:t>
            </a:r>
          </a:p>
          <a:p>
            <a:r>
              <a:rPr lang="en-US">
                <a:latin typeface="Calibri" pitchFamily="34" charset="0"/>
              </a:rPr>
              <a:t>  quality(i,s) = 1 iff proof is correct</a:t>
            </a:r>
          </a:p>
        </p:txBody>
      </p:sp>
      <p:sp>
        <p:nvSpPr>
          <p:cNvPr id="15366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3405484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ArithmeticSequencesInductionLab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ArithmeticSequencesInduction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</a:rPr>
              <a:t> O:I[0], P:S[1] of I[0]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ASLClaim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i1:Instance</a:t>
            </a:r>
          </a:p>
          <a:p>
            <a:r>
              <a:rPr lang="en-US" dirty="0" smtClean="0">
                <a:latin typeface="Calibri" pitchFamily="34" charset="0"/>
              </a:rPr>
              <a:t>  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=i1) //singleton</a:t>
            </a:r>
          </a:p>
          <a:p>
            <a:r>
              <a:rPr lang="en-US" dirty="0" smtClean="0">
                <a:latin typeface="Calibri" pitchFamily="34" charset="0"/>
              </a:rPr>
              <a:t>    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(I[0],S[1</a:t>
            </a:r>
            <a:r>
              <a:rPr lang="en-US" dirty="0">
                <a:latin typeface="Calibri" pitchFamily="34" charset="0"/>
              </a:rPr>
              <a:t>])=</a:t>
            </a:r>
            <a:r>
              <a:rPr lang="en-US" dirty="0" smtClean="0">
                <a:latin typeface="Calibri" pitchFamily="34" charset="0"/>
              </a:rPr>
              <a:t>1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stronger(c2)=false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distance(c2)=0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5367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360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Arithmetic Sequences Sum</a:t>
            </a: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429000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Lab </a:t>
            </a:r>
          </a:p>
          <a:p>
            <a:r>
              <a:rPr lang="en-US" b="1">
                <a:latin typeface="Calibri" pitchFamily="34" charset="0"/>
              </a:rPr>
              <a:t>  d: Domain</a:t>
            </a:r>
          </a:p>
          <a:p>
            <a:r>
              <a:rPr lang="en-US" b="1">
                <a:latin typeface="Calibri" pitchFamily="34" charset="0"/>
              </a:rPr>
              <a:t>  proto: Protocol</a:t>
            </a:r>
          </a:p>
          <a:p>
            <a:r>
              <a:rPr lang="en-US" b="1">
                <a:latin typeface="Calibri" pitchFamily="34" charset="0"/>
              </a:rPr>
              <a:t>  Claim</a:t>
            </a:r>
          </a:p>
          <a:p>
            <a:r>
              <a:rPr lang="en-US" b="1">
                <a:latin typeface="Calibri" pitchFamily="34" charset="0"/>
              </a:rPr>
              <a:t>    claim parameters</a:t>
            </a:r>
          </a:p>
          <a:p>
            <a:r>
              <a:rPr lang="en-US" b="1">
                <a:latin typeface="Calibri" pitchFamily="34" charset="0"/>
              </a:rPr>
              <a:t>    isp(i:d.Instance)</a:t>
            </a:r>
          </a:p>
          <a:p>
            <a:r>
              <a:rPr lang="en-US" b="1">
                <a:latin typeface="Calibri" pitchFamily="34" charset="0"/>
              </a:rPr>
              <a:t>    p(I:d.Instance[],S:d.Solution[])</a:t>
            </a:r>
          </a:p>
          <a:p>
            <a:r>
              <a:rPr lang="en-US" b="1">
                <a:latin typeface="Calibri" pitchFamily="34" charset="0"/>
              </a:rPr>
              <a:t>    stronger(c2: Claim)</a:t>
            </a:r>
          </a:p>
          <a:p>
            <a:r>
              <a:rPr lang="en-US" b="1">
                <a:latin typeface="Calibri" pitchFamily="34" charset="0"/>
              </a:rPr>
              <a:t>    distance(c2: Claim)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Safe Rung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 fun lab which can be formulated in many different ways. Inspired by Kleinberg and </a:t>
            </a:r>
            <a:r>
              <a:rPr lang="en-US" dirty="0" err="1" smtClean="0"/>
              <a:t>Tardos</a:t>
            </a:r>
            <a:r>
              <a:rPr lang="en-US" dirty="0" smtClean="0"/>
              <a:t>’ Algorithm Design book.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with name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6389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3094038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HighestSafeRung</a:t>
            </a:r>
          </a:p>
          <a:p>
            <a:r>
              <a:rPr lang="en-US">
                <a:latin typeface="Calibri" pitchFamily="34" charset="0"/>
              </a:rPr>
              <a:t>  pair(n,k)</a:t>
            </a:r>
          </a:p>
          <a:p>
            <a:r>
              <a:rPr lang="en-US">
                <a:latin typeface="Calibri" pitchFamily="34" charset="0"/>
              </a:rPr>
              <a:t>  decision tree</a:t>
            </a:r>
          </a:p>
          <a:p>
            <a:r>
              <a:rPr lang="en-US">
                <a:latin typeface="Calibri" pitchFamily="34" charset="0"/>
              </a:rPr>
              <a:t>  valid(i,s) = s is correct for (n,k)</a:t>
            </a:r>
          </a:p>
          <a:p>
            <a:r>
              <a:rPr lang="en-US">
                <a:latin typeface="Calibri" pitchFamily="34" charset="0"/>
              </a:rPr>
              <a:t>  quality(i,s) = depth(s)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3470565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HighestSafeRungLab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HighestSafeRung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O:I[0], P:S[1] of I[0]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HSRClaim</a:t>
            </a:r>
            <a:endParaRPr lang="en-US" dirty="0" smtClean="0">
              <a:latin typeface="Calibri" pitchFamily="34" charset="0"/>
            </a:endParaRPr>
          </a:p>
          <a:p>
            <a:r>
              <a:rPr lang="en-US" dirty="0" smtClean="0">
                <a:latin typeface="Calibri" pitchFamily="34" charset="0"/>
              </a:rPr>
              <a:t>    n:Nat,k:Nat,q:Nat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 </a:t>
            </a:r>
            <a:r>
              <a:rPr lang="en-US" dirty="0" err="1" smtClean="0">
                <a:latin typeface="Calibri" pitchFamily="34" charset="0"/>
              </a:rPr>
              <a:t>isp</a:t>
            </a:r>
            <a:r>
              <a:rPr lang="en-US" dirty="0" smtClean="0">
                <a:latin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)=(</a:t>
            </a:r>
            <a:r>
              <a:rPr lang="en-US" dirty="0" err="1" smtClean="0">
                <a:latin typeface="Calibri" pitchFamily="34" charset="0"/>
              </a:rPr>
              <a:t>i</a:t>
            </a:r>
            <a:r>
              <a:rPr lang="en-US" dirty="0" smtClean="0">
                <a:latin typeface="Calibri" pitchFamily="34" charset="0"/>
              </a:rPr>
              <a:t>=(</a:t>
            </a:r>
            <a:r>
              <a:rPr lang="en-US" dirty="0" err="1" smtClean="0">
                <a:latin typeface="Calibri" pitchFamily="34" charset="0"/>
              </a:rPr>
              <a:t>n,k</a:t>
            </a:r>
            <a:r>
              <a:rPr lang="en-US" dirty="0" smtClean="0">
                <a:latin typeface="Calibri" pitchFamily="34" charset="0"/>
              </a:rPr>
              <a:t>)) // singleton </a:t>
            </a:r>
            <a:r>
              <a:rPr lang="en-US" dirty="0">
                <a:latin typeface="Calibri" pitchFamily="34" charset="0"/>
              </a:rPr>
              <a:t>{(</a:t>
            </a:r>
            <a:r>
              <a:rPr lang="en-US" dirty="0" err="1">
                <a:latin typeface="Calibri" pitchFamily="34" charset="0"/>
              </a:rPr>
              <a:t>n,k</a:t>
            </a:r>
            <a:r>
              <a:rPr lang="en-US" dirty="0">
                <a:latin typeface="Calibri" pitchFamily="34" charset="0"/>
              </a:rPr>
              <a:t>)}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p(I,S)=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(I[0],S[1</a:t>
            </a:r>
            <a:r>
              <a:rPr lang="en-US" dirty="0">
                <a:latin typeface="Calibri" pitchFamily="34" charset="0"/>
              </a:rPr>
              <a:t>])&lt;=</a:t>
            </a:r>
            <a:r>
              <a:rPr lang="en-US" dirty="0" smtClean="0">
                <a:latin typeface="Calibri" pitchFamily="34" charset="0"/>
              </a:rPr>
              <a:t>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stronger(c2)=q&lt;c2.q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distance(c2)=q-c2.q 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2673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HighestSafeRung</a:t>
            </a:r>
          </a:p>
        </p:txBody>
      </p:sp>
      <p:sp>
        <p:nvSpPr>
          <p:cNvPr id="16394" name="TextBox 12"/>
          <p:cNvSpPr txBox="1">
            <a:spLocks noChangeArrowheads="1"/>
          </p:cNvSpPr>
          <p:nvPr/>
        </p:nvSpPr>
        <p:spPr bwMode="auto">
          <a:xfrm>
            <a:off x="7162800" y="5410200"/>
            <a:ext cx="1463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lower quality </a:t>
            </a:r>
          </a:p>
          <a:p>
            <a:r>
              <a:rPr lang="en-US">
                <a:latin typeface="Calibri" pitchFamily="34" charset="0"/>
              </a:rPr>
              <a:t>is better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429000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Lab </a:t>
            </a:r>
          </a:p>
          <a:p>
            <a:r>
              <a:rPr lang="en-US" b="1">
                <a:latin typeface="Calibri" pitchFamily="34" charset="0"/>
              </a:rPr>
              <a:t>  d: Domain</a:t>
            </a:r>
          </a:p>
          <a:p>
            <a:r>
              <a:rPr lang="en-US" b="1">
                <a:latin typeface="Calibri" pitchFamily="34" charset="0"/>
              </a:rPr>
              <a:t>  proto: Protocol</a:t>
            </a:r>
          </a:p>
          <a:p>
            <a:r>
              <a:rPr lang="en-US" b="1">
                <a:latin typeface="Calibri" pitchFamily="34" charset="0"/>
              </a:rPr>
              <a:t>  Claim</a:t>
            </a:r>
          </a:p>
          <a:p>
            <a:r>
              <a:rPr lang="en-US" b="1">
                <a:latin typeface="Calibri" pitchFamily="34" charset="0"/>
              </a:rPr>
              <a:t>    claim parameters</a:t>
            </a:r>
          </a:p>
          <a:p>
            <a:r>
              <a:rPr lang="en-US" b="1">
                <a:latin typeface="Calibri" pitchFamily="34" charset="0"/>
              </a:rPr>
              <a:t>    isp(i:d.Instance)</a:t>
            </a:r>
          </a:p>
          <a:p>
            <a:r>
              <a:rPr lang="en-US" b="1">
                <a:latin typeface="Calibri" pitchFamily="34" charset="0"/>
              </a:rPr>
              <a:t>    p(I:d.Instance[],S:d.Solution[])</a:t>
            </a:r>
          </a:p>
          <a:p>
            <a:r>
              <a:rPr lang="en-US" b="1">
                <a:latin typeface="Calibri" pitchFamily="34" charset="0"/>
              </a:rPr>
              <a:t>    stronger(c2: Claim)</a:t>
            </a:r>
          </a:p>
          <a:p>
            <a:r>
              <a:rPr lang="en-US" b="1">
                <a:latin typeface="Calibri" pitchFamily="34" charset="0"/>
              </a:rPr>
              <a:t>    distance(c2: Claim)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1800" y="5638800"/>
            <a:ext cx="33201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HSRClaim</a:t>
            </a:r>
            <a:r>
              <a:rPr lang="en-US" dirty="0" smtClean="0"/>
              <a:t>(n=25,k=2,q=5)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with name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368800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LeafCovering</a:t>
            </a:r>
          </a:p>
          <a:p>
            <a:r>
              <a:rPr lang="en-US">
                <a:latin typeface="Calibri" pitchFamily="34" charset="0"/>
              </a:rPr>
              <a:t>  Set of trees.  Set M=subset of GCP of trees. </a:t>
            </a:r>
          </a:p>
          <a:p>
            <a:r>
              <a:rPr lang="en-US">
                <a:latin typeface="Calibri" pitchFamily="34" charset="0"/>
              </a:rPr>
              <a:t>  witness (leaf in GCP) of non-coverage by M</a:t>
            </a:r>
          </a:p>
          <a:p>
            <a:r>
              <a:rPr lang="en-US">
                <a:latin typeface="Calibri" pitchFamily="34" charset="0"/>
              </a:rPr>
              <a:t>  valid(i,s) = s is correct for i</a:t>
            </a:r>
          </a:p>
          <a:p>
            <a:r>
              <a:rPr lang="en-US">
                <a:latin typeface="Calibri" pitchFamily="34" charset="0"/>
              </a:rPr>
              <a:t>  quality(i,s) = unused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231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LeafCovering</a:t>
            </a:r>
          </a:p>
        </p:txBody>
      </p:sp>
      <p:sp>
        <p:nvSpPr>
          <p:cNvPr id="17414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2930525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Lab with name</a:t>
            </a:r>
          </a:p>
          <a:p>
            <a:r>
              <a:rPr lang="en-US" b="1">
                <a:latin typeface="Calibri" pitchFamily="34" charset="0"/>
              </a:rPr>
              <a:t>  d: Domain</a:t>
            </a:r>
          </a:p>
          <a:p>
            <a:r>
              <a:rPr lang="en-US" b="1">
                <a:latin typeface="Calibri" pitchFamily="34" charset="0"/>
              </a:rPr>
              <a:t>  claim parameter definitions</a:t>
            </a:r>
          </a:p>
          <a:p>
            <a:r>
              <a:rPr lang="en-US" b="1">
                <a:latin typeface="Calibri" pitchFamily="34" charset="0"/>
              </a:rPr>
              <a:t>  instance set predicate</a:t>
            </a:r>
          </a:p>
          <a:p>
            <a:r>
              <a:rPr lang="en-US" b="1">
                <a:latin typeface="Calibri" pitchFamily="34" charset="0"/>
              </a:rPr>
              <a:t>  refutation predicate</a:t>
            </a:r>
          </a:p>
          <a:p>
            <a:r>
              <a:rPr lang="en-US" b="1">
                <a:latin typeface="Calibri" pitchFamily="34" charset="0"/>
              </a:rPr>
              <a:t>  protocol</a:t>
            </a:r>
          </a:p>
          <a:p>
            <a:r>
              <a:rPr lang="en-US" b="1">
                <a:latin typeface="Calibri" pitchFamily="34" charset="0"/>
              </a:rPr>
              <a:t>  stronger(c1,c2: Claim)</a:t>
            </a:r>
          </a:p>
          <a:p>
            <a:r>
              <a:rPr lang="en-US" b="1">
                <a:latin typeface="Calibri" pitchFamily="34" charset="0"/>
              </a:rPr>
              <a:t>  distance(c1,c2: Claim)</a:t>
            </a:r>
          </a:p>
        </p:txBody>
      </p:sp>
      <p:sp>
        <p:nvSpPr>
          <p:cNvPr id="17415" name="TextBox 11"/>
          <p:cNvSpPr txBox="1">
            <a:spLocks noChangeArrowheads="1"/>
          </p:cNvSpPr>
          <p:nvPr/>
        </p:nvSpPr>
        <p:spPr bwMode="auto">
          <a:xfrm>
            <a:off x="914400" y="5105400"/>
            <a:ext cx="25908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Claim with name</a:t>
            </a:r>
          </a:p>
          <a:p>
            <a:r>
              <a:rPr lang="en-US" b="1">
                <a:latin typeface="Calibri" pitchFamily="34" charset="0"/>
              </a:rPr>
              <a:t>  proponent: Scholar</a:t>
            </a:r>
          </a:p>
          <a:p>
            <a:r>
              <a:rPr lang="en-US" b="1">
                <a:latin typeface="Calibri" pitchFamily="34" charset="0"/>
              </a:rPr>
              <a:t>  lab : Lab</a:t>
            </a:r>
          </a:p>
          <a:p>
            <a:r>
              <a:rPr lang="en-US" b="1">
                <a:latin typeface="Calibri" pitchFamily="34" charset="0"/>
              </a:rPr>
              <a:t>  claim parameter values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with name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 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18436" name="TextBox 6"/>
          <p:cNvSpPr txBox="1">
            <a:spLocks noChangeArrowheads="1"/>
          </p:cNvSpPr>
          <p:nvPr/>
        </p:nvSpPr>
        <p:spPr bwMode="auto">
          <a:xfrm>
            <a:off x="4572000" y="5105400"/>
            <a:ext cx="2311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HSRClaim(</a:t>
            </a:r>
          </a:p>
          <a:p>
            <a:r>
              <a:rPr lang="en-US">
                <a:latin typeface="Calibri" pitchFamily="34" charset="0"/>
              </a:rPr>
              <a:t>  Alice, </a:t>
            </a:r>
          </a:p>
          <a:p>
            <a:r>
              <a:rPr lang="en-US">
                <a:latin typeface="Calibri" pitchFamily="34" charset="0"/>
              </a:rPr>
              <a:t>  HighestSafeRungLab, </a:t>
            </a:r>
          </a:p>
          <a:p>
            <a:r>
              <a:rPr lang="en-US">
                <a:latin typeface="Calibri" pitchFamily="34" charset="0"/>
              </a:rPr>
              <a:t>  25,2,5)</a:t>
            </a:r>
          </a:p>
        </p:txBody>
      </p: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1052036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LeafCovering</a:t>
            </a:r>
          </a:p>
          <a:p>
            <a:r>
              <a:rPr lang="en-US">
                <a:latin typeface="Calibri" pitchFamily="34" charset="0"/>
              </a:rPr>
              <a:t>  LeafCoveringProblem : Set of trees. Set M=subset of GCP of trees. witness (leaf in GCP) of non-coverage by M</a:t>
            </a:r>
          </a:p>
          <a:p>
            <a:r>
              <a:rPr lang="en-US">
                <a:latin typeface="Calibri" pitchFamily="34" charset="0"/>
              </a:rPr>
              <a:t>  Program</a:t>
            </a:r>
          </a:p>
          <a:p>
            <a:r>
              <a:rPr lang="en-US">
                <a:latin typeface="Calibri" pitchFamily="34" charset="0"/>
              </a:rPr>
              <a:t>  valid(i,s) = s is correct for i</a:t>
            </a:r>
          </a:p>
          <a:p>
            <a:r>
              <a:rPr lang="en-US">
                <a:latin typeface="Calibri" pitchFamily="34" charset="0"/>
              </a:rPr>
              <a:t>  quality(i,s) = unused</a:t>
            </a:r>
          </a:p>
        </p:txBody>
      </p:sp>
      <p:sp>
        <p:nvSpPr>
          <p:cNvPr id="18438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2857500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LeafCoveringLab</a:t>
            </a:r>
          </a:p>
          <a:p>
            <a:r>
              <a:rPr lang="en-US">
                <a:latin typeface="Calibri" pitchFamily="34" charset="0"/>
              </a:rPr>
              <a:t>  LeafCovering</a:t>
            </a:r>
          </a:p>
          <a:p>
            <a:r>
              <a:rPr lang="en-US">
                <a:latin typeface="Calibri" pitchFamily="34" charset="0"/>
              </a:rPr>
              <a:t>  m: Nat (size of M)</a:t>
            </a:r>
          </a:p>
          <a:p>
            <a:r>
              <a:rPr lang="en-US">
                <a:latin typeface="Calibri" pitchFamily="34" charset="0"/>
              </a:rPr>
              <a:t> instanceSetP(i,m)= |i.M|=m</a:t>
            </a:r>
          </a:p>
          <a:p>
            <a:r>
              <a:rPr lang="en-US">
                <a:latin typeface="Calibri" pitchFamily="34" charset="0"/>
              </a:rPr>
              <a:t>  quality(i[0],s[1])&lt;=q</a:t>
            </a:r>
          </a:p>
          <a:p>
            <a:r>
              <a:rPr lang="en-US">
                <a:latin typeface="Calibri" pitchFamily="34" charset="0"/>
              </a:rPr>
              <a:t>  O:i[0], P:s[1] of s[0]</a:t>
            </a:r>
          </a:p>
          <a:p>
            <a:r>
              <a:rPr lang="en-US">
                <a:latin typeface="Calibri" pitchFamily="34" charset="0"/>
              </a:rPr>
              <a:t>  c1.q&gt;c2.q</a:t>
            </a:r>
          </a:p>
          <a:p>
            <a:r>
              <a:rPr lang="en-US">
                <a:latin typeface="Calibri" pitchFamily="34" charset="0"/>
              </a:rPr>
              <a:t>  c1.q-c2.q </a:t>
            </a:r>
          </a:p>
        </p:txBody>
      </p: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231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LeafCovering</a:t>
            </a: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2930525" cy="2308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Lab with name</a:t>
            </a:r>
          </a:p>
          <a:p>
            <a:r>
              <a:rPr lang="en-US" b="1">
                <a:latin typeface="Calibri" pitchFamily="34" charset="0"/>
              </a:rPr>
              <a:t>  d: Domain</a:t>
            </a:r>
          </a:p>
          <a:p>
            <a:r>
              <a:rPr lang="en-US" b="1">
                <a:latin typeface="Calibri" pitchFamily="34" charset="0"/>
              </a:rPr>
              <a:t>  claim parameter definitions</a:t>
            </a:r>
          </a:p>
          <a:p>
            <a:r>
              <a:rPr lang="en-US" b="1">
                <a:latin typeface="Calibri" pitchFamily="34" charset="0"/>
              </a:rPr>
              <a:t>  instance set predicate</a:t>
            </a:r>
          </a:p>
          <a:p>
            <a:r>
              <a:rPr lang="en-US" b="1">
                <a:latin typeface="Calibri" pitchFamily="34" charset="0"/>
              </a:rPr>
              <a:t>  refutation predicate</a:t>
            </a:r>
          </a:p>
          <a:p>
            <a:r>
              <a:rPr lang="en-US" b="1">
                <a:latin typeface="Calibri" pitchFamily="34" charset="0"/>
              </a:rPr>
              <a:t>  protocol</a:t>
            </a:r>
          </a:p>
          <a:p>
            <a:r>
              <a:rPr lang="en-US" b="1">
                <a:latin typeface="Calibri" pitchFamily="34" charset="0"/>
              </a:rPr>
              <a:t>  stronger(c1,c2: Claim)</a:t>
            </a:r>
          </a:p>
          <a:p>
            <a:r>
              <a:rPr lang="en-US" b="1">
                <a:latin typeface="Calibri" pitchFamily="34" charset="0"/>
              </a:rPr>
              <a:t>  distance(c1,c2: Claim)</a:t>
            </a: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914400" y="5105400"/>
            <a:ext cx="25908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Claim with name</a:t>
            </a:r>
          </a:p>
          <a:p>
            <a:r>
              <a:rPr lang="en-US" b="1">
                <a:latin typeface="Calibri" pitchFamily="34" charset="0"/>
              </a:rPr>
              <a:t>  proponent: Scholar</a:t>
            </a:r>
          </a:p>
          <a:p>
            <a:r>
              <a:rPr lang="en-US" b="1">
                <a:latin typeface="Calibri" pitchFamily="34" charset="0"/>
              </a:rPr>
              <a:t>  lab : Lab</a:t>
            </a:r>
          </a:p>
          <a:p>
            <a:r>
              <a:rPr lang="en-US" b="1">
                <a:latin typeface="Calibri" pitchFamily="34" charset="0"/>
              </a:rPr>
              <a:t>  claim parameter values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49363" y="841375"/>
          <a:ext cx="6470650" cy="5611813"/>
        </p:xfrm>
        <a:graphic>
          <a:graphicData uri="http://schemas.openxmlformats.org/presentationml/2006/ole">
            <p:oleObj spid="_x0000_s1026" name="Worksheet" r:id="rId3" imgW="5966480" imgH="5174034" progId="Excel.Sheet.8">
              <p:embed/>
            </p:oleObj>
          </a:graphicData>
        </a:graphic>
      </p:graphicFrame>
      <p:sp>
        <p:nvSpPr>
          <p:cNvPr id="1027" name="TextBox 5"/>
          <p:cNvSpPr txBox="1">
            <a:spLocks noChangeArrowheads="1"/>
          </p:cNvSpPr>
          <p:nvPr/>
        </p:nvSpPr>
        <p:spPr bwMode="auto">
          <a:xfrm>
            <a:off x="152400" y="1905000"/>
            <a:ext cx="1081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O not per</a:t>
            </a:r>
          </a:p>
        </p:txBody>
      </p:sp>
      <p:sp>
        <p:nvSpPr>
          <p:cNvPr id="1028" name="TextBox 6"/>
          <p:cNvSpPr txBox="1">
            <a:spLocks noChangeArrowheads="1"/>
          </p:cNvSpPr>
          <p:nvPr/>
        </p:nvSpPr>
        <p:spPr bwMode="auto">
          <a:xfrm>
            <a:off x="76200" y="2819400"/>
            <a:ext cx="10810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O not per</a:t>
            </a:r>
          </a:p>
        </p:txBody>
      </p:sp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152400" y="3505200"/>
            <a:ext cx="1047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 not per</a:t>
            </a:r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152400" y="1219200"/>
            <a:ext cx="11001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P not  per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SCG Truth Table Interpretation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competition: P 0 and O 0 everywhere</a:t>
            </a:r>
          </a:p>
          <a:p>
            <a:pPr eaLnBrk="1" hangingPunct="1"/>
            <a:r>
              <a:rPr lang="en-US" smtClean="0"/>
              <a:t>not fair: the player different from the “not perfect” player loses a point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3400" y="457200"/>
          <a:ext cx="7619996" cy="5410198"/>
        </p:xfrm>
        <a:graphic>
          <a:graphicData uri="http://schemas.openxmlformats.org/drawingml/2006/table">
            <a:tbl>
              <a:tblPr/>
              <a:tblGrid>
                <a:gridCol w="764636"/>
                <a:gridCol w="540519"/>
                <a:gridCol w="553702"/>
                <a:gridCol w="632802"/>
                <a:gridCol w="632802"/>
                <a:gridCol w="632802"/>
                <a:gridCol w="632802"/>
                <a:gridCol w="632802"/>
                <a:gridCol w="2597129"/>
              </a:tblGrid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claim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dec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out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cB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aB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oB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Blame Justification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612014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 *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 *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did not refute a claim it disputed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failed to support a claim it agreed with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 *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failed to support a claim it proposed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599773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*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328" marR="6328" marT="632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Structures of SCG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a Java-like syntax but the goal is to use only one or two lines per item for those simple introductory labs.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685800"/>
          <a:ext cx="8001002" cy="5486408"/>
        </p:xfrm>
        <a:graphic>
          <a:graphicData uri="http://schemas.openxmlformats.org/drawingml/2006/table">
            <a:tbl>
              <a:tblPr/>
              <a:tblGrid>
                <a:gridCol w="782559"/>
                <a:gridCol w="553188"/>
                <a:gridCol w="566682"/>
                <a:gridCol w="755574"/>
                <a:gridCol w="742082"/>
                <a:gridCol w="647637"/>
                <a:gridCol w="647637"/>
                <a:gridCol w="647637"/>
                <a:gridCol w="2658006"/>
              </a:tblGrid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claim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dec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out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cB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aB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oB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Blame Justification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64255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 *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paso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oaso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 *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pdsp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odsp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did not refute a claim it disputed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parp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oarp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failed to support a claim it agreed with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 *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pdro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odro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 failed to support a claim it proposed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CCE4"/>
                    </a:solidFill>
                  </a:tcPr>
                </a:tc>
              </a:tr>
              <a:tr h="605482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 *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 </a:t>
                      </a:r>
                    </a:p>
                  </a:txBody>
                  <a:tcPr marL="6168" marR="6168" marT="616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 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429000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latin typeface="Calibri" pitchFamily="34" charset="0"/>
              </a:rPr>
              <a:t>Lab 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d </a:t>
            </a:r>
            <a:r>
              <a:rPr lang="en-US" b="1" dirty="0">
                <a:latin typeface="Calibri" pitchFamily="34" charset="0"/>
              </a:rPr>
              <a:t>: Domain</a:t>
            </a:r>
          </a:p>
          <a:p>
            <a:r>
              <a:rPr lang="en-US" b="1" dirty="0">
                <a:latin typeface="Calibri" pitchFamily="34" charset="0"/>
              </a:rPr>
              <a:t>  proto: Protocol</a:t>
            </a:r>
          </a:p>
          <a:p>
            <a:r>
              <a:rPr lang="en-US" b="1" dirty="0">
                <a:latin typeface="Calibri" pitchFamily="34" charset="0"/>
              </a:rPr>
              <a:t>  Claim</a:t>
            </a:r>
          </a:p>
          <a:p>
            <a:r>
              <a:rPr lang="en-US" b="1" dirty="0">
                <a:latin typeface="Calibri" pitchFamily="34" charset="0"/>
              </a:rPr>
              <a:t>    claim parameters</a:t>
            </a:r>
          </a:p>
          <a:p>
            <a:r>
              <a:rPr lang="en-US" b="1" dirty="0">
                <a:latin typeface="Calibri" pitchFamily="34" charset="0"/>
              </a:rPr>
              <a:t>  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</a:t>
            </a:r>
            <a:r>
              <a:rPr lang="en-US" b="1" dirty="0">
                <a:latin typeface="Calibri" pitchFamily="34" charset="0"/>
              </a:rPr>
              <a:t>)</a:t>
            </a:r>
          </a:p>
          <a:p>
            <a:r>
              <a:rPr lang="en-US" b="1" dirty="0">
                <a:latin typeface="Calibri" pitchFamily="34" charset="0"/>
              </a:rPr>
              <a:t>    </a:t>
            </a:r>
            <a:r>
              <a:rPr lang="en-US" b="1" dirty="0" smtClean="0">
                <a:latin typeface="Calibri" pitchFamily="34" charset="0"/>
              </a:rPr>
              <a:t>p(I:d.Instance</a:t>
            </a:r>
            <a:r>
              <a:rPr lang="en-US" b="1" dirty="0">
                <a:latin typeface="Calibri" pitchFamily="34" charset="0"/>
              </a:rPr>
              <a:t>[],</a:t>
            </a:r>
            <a:r>
              <a:rPr lang="en-US" b="1" dirty="0" smtClean="0">
                <a:latin typeface="Calibri" pitchFamily="34" charset="0"/>
              </a:rPr>
              <a:t>S:d.Solution</a:t>
            </a:r>
            <a:r>
              <a:rPr lang="en-US" b="1" dirty="0">
                <a:latin typeface="Calibri" pitchFamily="34" charset="0"/>
              </a:rPr>
              <a:t>[])</a:t>
            </a:r>
          </a:p>
          <a:p>
            <a:r>
              <a:rPr lang="en-US" b="1" dirty="0">
                <a:latin typeface="Calibri" pitchFamily="34" charset="0"/>
              </a:rPr>
              <a:t>    stronger(c2: Claim)</a:t>
            </a:r>
          </a:p>
          <a:p>
            <a:r>
              <a:rPr lang="en-US" b="1" dirty="0">
                <a:latin typeface="Calibri" pitchFamily="34" charset="0"/>
              </a:rPr>
              <a:t>    distance(c2: Claim)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Calculus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your students mastered calculus (minimizing and maximizing functions)?</a:t>
            </a:r>
          </a:p>
          <a:p>
            <a:r>
              <a:rPr lang="en-US" dirty="0" smtClean="0"/>
              <a:t>The next lab shows a lab to test their skills.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914400" y="2514600"/>
            <a:ext cx="3286477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Lab 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d: Domain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proto: Protocol</a:t>
            </a:r>
          </a:p>
          <a:p>
            <a:r>
              <a:rPr lang="en-US" b="1" dirty="0">
                <a:latin typeface="Calibri" pitchFamily="34" charset="0"/>
              </a:rPr>
              <a:t>  Claim</a:t>
            </a:r>
          </a:p>
          <a:p>
            <a:r>
              <a:rPr lang="en-US" b="1" dirty="0">
                <a:latin typeface="Calibri" pitchFamily="34" charset="0"/>
              </a:rPr>
              <a:t>    </a:t>
            </a:r>
            <a:r>
              <a:rPr lang="en-US" b="1" dirty="0" smtClean="0">
                <a:latin typeface="Calibri" pitchFamily="34" charset="0"/>
              </a:rPr>
              <a:t>claim </a:t>
            </a:r>
            <a:r>
              <a:rPr lang="en-US" b="1" dirty="0">
                <a:latin typeface="Calibri" pitchFamily="34" charset="0"/>
              </a:rPr>
              <a:t>parameters</a:t>
            </a:r>
          </a:p>
          <a:p>
            <a:r>
              <a:rPr lang="en-US" b="1" dirty="0">
                <a:latin typeface="Calibri" pitchFamily="34" charset="0"/>
              </a:rPr>
              <a:t>  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</a:t>
            </a:r>
            <a:r>
              <a:rPr lang="en-US" b="1" dirty="0">
                <a:latin typeface="Calibri" pitchFamily="34" charset="0"/>
              </a:rPr>
              <a:t>)</a:t>
            </a:r>
          </a:p>
          <a:p>
            <a:r>
              <a:rPr lang="en-US" b="1" dirty="0">
                <a:latin typeface="Calibri" pitchFamily="34" charset="0"/>
              </a:rPr>
              <a:t>    </a:t>
            </a:r>
            <a:r>
              <a:rPr lang="en-US" b="1" dirty="0" smtClean="0">
                <a:latin typeface="Calibri" pitchFamily="34" charset="0"/>
              </a:rPr>
              <a:t>p(I:d.Instance</a:t>
            </a:r>
            <a:r>
              <a:rPr lang="en-US" b="1" dirty="0">
                <a:latin typeface="Calibri" pitchFamily="34" charset="0"/>
              </a:rPr>
              <a:t>[],</a:t>
            </a:r>
            <a:r>
              <a:rPr lang="en-US" b="1" dirty="0" smtClean="0">
                <a:latin typeface="Calibri" pitchFamily="34" charset="0"/>
              </a:rPr>
              <a:t>S:d.Solution</a:t>
            </a:r>
            <a:r>
              <a:rPr lang="en-US" b="1" dirty="0">
                <a:latin typeface="Calibri" pitchFamily="34" charset="0"/>
              </a:rPr>
              <a:t>[])</a:t>
            </a:r>
          </a:p>
          <a:p>
            <a:r>
              <a:rPr lang="en-US" b="1" dirty="0">
                <a:latin typeface="Calibri" pitchFamily="34" charset="0"/>
              </a:rPr>
              <a:t>    stronger(c2: Claim)</a:t>
            </a:r>
          </a:p>
          <a:p>
            <a:r>
              <a:rPr lang="en-US" b="1" dirty="0">
                <a:latin typeface="Calibri" pitchFamily="34" charset="0"/>
              </a:rPr>
              <a:t>    distance(c2: Claim)</a:t>
            </a:r>
          </a:p>
        </p:txBody>
      </p:sp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Domain </a:t>
            </a:r>
            <a:endParaRPr lang="en-US" b="1" dirty="0">
              <a:latin typeface="Calibri" pitchFamily="34" charset="0"/>
            </a:endParaRPr>
          </a:p>
          <a:p>
            <a:r>
              <a:rPr lang="en-US" b="1" dirty="0">
                <a:latin typeface="Calibri" pitchFamily="34" charset="0"/>
              </a:rPr>
              <a:t>  Instance</a:t>
            </a:r>
          </a:p>
          <a:p>
            <a:r>
              <a:rPr lang="en-US" b="1" dirty="0">
                <a:latin typeface="Calibri" pitchFamily="34" charset="0"/>
              </a:rPr>
              <a:t>  Solution</a:t>
            </a:r>
          </a:p>
          <a:p>
            <a:r>
              <a:rPr lang="en-US" b="1" dirty="0">
                <a:latin typeface="Calibri" pitchFamily="34" charset="0"/>
              </a:rPr>
              <a:t>  valid(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 </a:t>
            </a:r>
          </a:p>
          <a:p>
            <a:r>
              <a:rPr lang="en-US" b="1" dirty="0">
                <a:latin typeface="Calibri" pitchFamily="34" charset="0"/>
              </a:rPr>
              <a:t>  quality(</a:t>
            </a:r>
            <a:r>
              <a:rPr lang="en-US" b="1" dirty="0" err="1">
                <a:latin typeface="Calibri" pitchFamily="34" charset="0"/>
              </a:rPr>
              <a:t>i</a:t>
            </a:r>
            <a:r>
              <a:rPr lang="en-US" b="1" dirty="0">
                <a:latin typeface="Calibri" pitchFamily="34" charset="0"/>
              </a:rPr>
              <a:t>: Instance, s: Solution)</a:t>
            </a:r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1447800" y="5334000"/>
            <a:ext cx="3382963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new SaddlePointLab.Claim(q=0.6) </a:t>
            </a:r>
          </a:p>
          <a:p>
            <a:r>
              <a:rPr lang="en-US">
                <a:latin typeface="Calibri" pitchFamily="34" charset="0"/>
              </a:rPr>
              <a:t>  </a:t>
            </a:r>
          </a:p>
        </p:txBody>
      </p:sp>
      <p:sp>
        <p:nvSpPr>
          <p:cNvPr id="5126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2967038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SaddlePoint</a:t>
            </a:r>
          </a:p>
          <a:p>
            <a:r>
              <a:rPr lang="en-US">
                <a:latin typeface="Calibri" pitchFamily="34" charset="0"/>
              </a:rPr>
              <a:t>  Instance = [0,1]</a:t>
            </a:r>
          </a:p>
          <a:p>
            <a:r>
              <a:rPr lang="en-US">
                <a:latin typeface="Calibri" pitchFamily="34" charset="0"/>
              </a:rPr>
              <a:t>  Solution = [0,1]</a:t>
            </a:r>
          </a:p>
          <a:p>
            <a:r>
              <a:rPr lang="en-US">
                <a:latin typeface="Calibri" pitchFamily="34" charset="0"/>
              </a:rPr>
              <a:t>  valid(i,s) = true</a:t>
            </a:r>
          </a:p>
          <a:p>
            <a:r>
              <a:rPr lang="en-US">
                <a:latin typeface="Calibri" pitchFamily="34" charset="0"/>
              </a:rPr>
              <a:t>  quality(i,s) = i*s + (1-i)*(1-s</a:t>
            </a:r>
            <a:r>
              <a:rPr lang="en-US" baseline="30000">
                <a:latin typeface="Calibri" pitchFamily="34" charset="0"/>
              </a:rPr>
              <a:t>2</a:t>
            </a:r>
            <a:r>
              <a:rPr lang="en-US">
                <a:latin typeface="Calibri" pitchFamily="34" charset="0"/>
              </a:rPr>
              <a:t>)</a:t>
            </a:r>
          </a:p>
        </p:txBody>
      </p:sp>
      <p:sp>
        <p:nvSpPr>
          <p:cNvPr id="5127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3100529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SaddlePointLab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SaddlePoint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O:I[0], P:S[1] of I[0] 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SaddlePointLabClaim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  q: [0,1]</a:t>
            </a:r>
          </a:p>
          <a:p>
            <a:r>
              <a:rPr lang="en-US" dirty="0">
                <a:latin typeface="Calibri" pitchFamily="34" charset="0"/>
              </a:rPr>
              <a:t>    </a:t>
            </a:r>
            <a:r>
              <a:rPr lang="en-US" dirty="0" err="1">
                <a:latin typeface="Calibri" pitchFamily="34" charset="0"/>
              </a:rPr>
              <a:t>isp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)=true</a:t>
            </a:r>
          </a:p>
          <a:p>
            <a:r>
              <a:rPr lang="en-US" dirty="0">
                <a:latin typeface="Calibri" pitchFamily="34" charset="0"/>
              </a:rPr>
              <a:t>    p(I,S</a:t>
            </a:r>
            <a:r>
              <a:rPr lang="en-US" dirty="0" smtClean="0">
                <a:latin typeface="Calibri" pitchFamily="34" charset="0"/>
              </a:rPr>
              <a:t>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</a:t>
            </a:r>
            <a:r>
              <a:rPr lang="en-US" dirty="0">
                <a:latin typeface="Calibri" pitchFamily="34" charset="0"/>
              </a:rPr>
              <a:t>],S[1])&gt; =q</a:t>
            </a:r>
          </a:p>
          <a:p>
            <a:r>
              <a:rPr lang="en-US" dirty="0">
                <a:latin typeface="Calibri" pitchFamily="34" charset="0"/>
              </a:rPr>
              <a:t>    stronger(c2) = q&gt;c2.q</a:t>
            </a:r>
          </a:p>
          <a:p>
            <a:r>
              <a:rPr lang="en-US" dirty="0">
                <a:latin typeface="Calibri" pitchFamily="34" charset="0"/>
              </a:rPr>
              <a:t>    distance(c2) = q-c2.q</a:t>
            </a:r>
          </a:p>
        </p:txBody>
      </p:sp>
      <p:sp>
        <p:nvSpPr>
          <p:cNvPr id="5128" name="TextBox 10"/>
          <p:cNvSpPr txBox="1">
            <a:spLocks noChangeArrowheads="1"/>
          </p:cNvSpPr>
          <p:nvPr/>
        </p:nvSpPr>
        <p:spPr bwMode="auto">
          <a:xfrm>
            <a:off x="4572000" y="228600"/>
            <a:ext cx="2682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calculus problem</a:t>
            </a:r>
          </a:p>
        </p:txBody>
      </p:sp>
      <p:sp>
        <p:nvSpPr>
          <p:cNvPr id="5129" name="TextBox 14"/>
          <p:cNvSpPr txBox="1">
            <a:spLocks noChangeArrowheads="1"/>
          </p:cNvSpPr>
          <p:nvPr/>
        </p:nvSpPr>
        <p:spPr bwMode="auto">
          <a:xfrm>
            <a:off x="3276600" y="304800"/>
            <a:ext cx="650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NEW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an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your students understood the Gale-Shapley algorithm?</a:t>
            </a:r>
          </a:p>
          <a:p>
            <a:r>
              <a:rPr lang="en-US" dirty="0" smtClean="0"/>
              <a:t>Next come two labs where they can demonstrate their skills through their avatar in a full-round-robin tournament.</a:t>
            </a:r>
          </a:p>
          <a:p>
            <a:pPr lvl="1"/>
            <a:r>
              <a:rPr lang="en-US" dirty="0" smtClean="0"/>
              <a:t>In the first lab they test each other’s programs to see whether they match each other’s best solution.</a:t>
            </a:r>
          </a:p>
          <a:p>
            <a:pPr lvl="1"/>
            <a:r>
              <a:rPr lang="en-US" dirty="0" smtClean="0"/>
              <a:t>In the second lab, they find worst-case inputs.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 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4572000" y="5638800"/>
            <a:ext cx="354173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new </a:t>
            </a:r>
            <a:r>
              <a:rPr lang="en-US" dirty="0" err="1">
                <a:latin typeface="Calibri" pitchFamily="34" charset="0"/>
              </a:rPr>
              <a:t>GSAtLeastAsGoodAsYouClaim</a:t>
            </a:r>
            <a:r>
              <a:rPr lang="en-US" dirty="0">
                <a:latin typeface="Calibri" pitchFamily="34" charset="0"/>
              </a:rPr>
              <a:t>()</a:t>
            </a:r>
          </a:p>
        </p:txBody>
      </p:sp>
      <p:sp>
        <p:nvSpPr>
          <p:cNvPr id="6149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414337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GaleShapleyBasic </a:t>
            </a:r>
          </a:p>
          <a:p>
            <a:r>
              <a:rPr lang="en-US">
                <a:latin typeface="Calibri" pitchFamily="34" charset="0"/>
              </a:rPr>
              <a:t>  Instance = Preferences</a:t>
            </a:r>
          </a:p>
          <a:p>
            <a:r>
              <a:rPr lang="en-US">
                <a:latin typeface="Calibri" pitchFamily="34" charset="0"/>
              </a:rPr>
              <a:t>  Solution = Assignment</a:t>
            </a:r>
          </a:p>
          <a:p>
            <a:r>
              <a:rPr lang="en-US">
                <a:latin typeface="Calibri" pitchFamily="34" charset="0"/>
              </a:rPr>
              <a:t>  valid(i,s) = s is syntactically correct for i</a:t>
            </a:r>
          </a:p>
          <a:p>
            <a:r>
              <a:rPr lang="en-US">
                <a:latin typeface="Calibri" pitchFamily="34" charset="0"/>
              </a:rPr>
              <a:t>  quality(i,s) = s is semantically correct for i</a:t>
            </a:r>
          </a:p>
          <a:p>
            <a:r>
              <a:rPr lang="en-US">
                <a:latin typeface="Calibri" pitchFamily="34" charset="0"/>
              </a:rPr>
              <a:t>    1 if true, 0 if false.</a:t>
            </a:r>
          </a:p>
        </p:txBody>
      </p:sp>
      <p:sp>
        <p:nvSpPr>
          <p:cNvPr id="6150" name="TextBox 9"/>
          <p:cNvSpPr txBox="1">
            <a:spLocks noChangeArrowheads="1"/>
          </p:cNvSpPr>
          <p:nvPr/>
        </p:nvSpPr>
        <p:spPr bwMode="auto">
          <a:xfrm>
            <a:off x="4343400" y="2514600"/>
            <a:ext cx="4572000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GaleShapleyBasicLab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GaleShapleyBasic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O:I[0], P:S[1] of I[0], O:S[2] of I[0]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err="1">
                <a:latin typeface="Calibri" pitchFamily="34" charset="0"/>
              </a:rPr>
              <a:t>GSAtLeastAsGoodAsYouClaim</a:t>
            </a:r>
            <a:endParaRPr lang="en-US" dirty="0">
              <a:latin typeface="Calibri" pitchFamily="34" charset="0"/>
            </a:endParaRPr>
          </a:p>
          <a:p>
            <a:r>
              <a:rPr lang="en-US" dirty="0">
                <a:latin typeface="Calibri" pitchFamily="34" charset="0"/>
              </a:rPr>
              <a:t>   none</a:t>
            </a:r>
          </a:p>
          <a:p>
            <a:r>
              <a:rPr lang="en-US" dirty="0">
                <a:latin typeface="Calibri" pitchFamily="34" charset="0"/>
              </a:rPr>
              <a:t>   </a:t>
            </a:r>
            <a:r>
              <a:rPr lang="en-US" dirty="0" err="1">
                <a:latin typeface="Calibri" pitchFamily="34" charset="0"/>
              </a:rPr>
              <a:t>isp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i</a:t>
            </a:r>
            <a:r>
              <a:rPr lang="en-US" dirty="0">
                <a:latin typeface="Calibri" pitchFamily="34" charset="0"/>
              </a:rPr>
              <a:t>)=true</a:t>
            </a:r>
          </a:p>
          <a:p>
            <a:r>
              <a:rPr lang="en-US" dirty="0">
                <a:latin typeface="Calibri" pitchFamily="34" charset="0"/>
              </a:rPr>
              <a:t>   p(I,S</a:t>
            </a:r>
            <a:r>
              <a:rPr lang="en-US" dirty="0" smtClean="0">
                <a:latin typeface="Calibri" pitchFamily="34" charset="0"/>
              </a:rPr>
              <a:t>)=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</a:t>
            </a:r>
            <a:r>
              <a:rPr lang="en-US" dirty="0">
                <a:latin typeface="Calibri" pitchFamily="34" charset="0"/>
              </a:rPr>
              <a:t>],S[1</a:t>
            </a:r>
            <a:r>
              <a:rPr lang="en-US" dirty="0" smtClean="0">
                <a:latin typeface="Calibri" pitchFamily="34" charset="0"/>
              </a:rPr>
              <a:t>])&gt;=</a:t>
            </a:r>
            <a:r>
              <a:rPr lang="en-US" dirty="0" err="1" smtClean="0">
                <a:latin typeface="Calibri" pitchFamily="34" charset="0"/>
              </a:rPr>
              <a:t>d.quality</a:t>
            </a:r>
            <a:r>
              <a:rPr lang="en-US" dirty="0" smtClean="0">
                <a:latin typeface="Calibri" pitchFamily="34" charset="0"/>
              </a:rPr>
              <a:t>(I[0</a:t>
            </a:r>
            <a:r>
              <a:rPr lang="en-US" dirty="0">
                <a:latin typeface="Calibri" pitchFamily="34" charset="0"/>
              </a:rPr>
              <a:t>],S[2])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stronger(c2</a:t>
            </a:r>
            <a:r>
              <a:rPr lang="en-US" dirty="0">
                <a:latin typeface="Calibri" pitchFamily="34" charset="0"/>
              </a:rPr>
              <a:t>) = false</a:t>
            </a:r>
          </a:p>
          <a:p>
            <a:r>
              <a:rPr lang="en-US" dirty="0">
                <a:latin typeface="Calibri" pitchFamily="34" charset="0"/>
              </a:rPr>
              <a:t>  </a:t>
            </a:r>
            <a:r>
              <a:rPr lang="en-US" dirty="0" smtClean="0">
                <a:latin typeface="Calibri" pitchFamily="34" charset="0"/>
              </a:rPr>
              <a:t> distance(C2</a:t>
            </a:r>
            <a:r>
              <a:rPr lang="en-US" dirty="0">
                <a:latin typeface="Calibri" pitchFamily="34" charset="0"/>
              </a:rPr>
              <a:t>) = 0 </a:t>
            </a:r>
          </a:p>
        </p:txBody>
      </p:sp>
      <p:sp>
        <p:nvSpPr>
          <p:cNvPr id="6151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23066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GS algorithm</a:t>
            </a:r>
          </a:p>
        </p:txBody>
      </p:sp>
      <p:sp>
        <p:nvSpPr>
          <p:cNvPr id="6152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233578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alibri" pitchFamily="34" charset="0"/>
              </a:rPr>
              <a:t>Lab </a:t>
            </a:r>
          </a:p>
          <a:p>
            <a:r>
              <a:rPr lang="en-US" b="1" dirty="0">
                <a:latin typeface="Calibri" pitchFamily="34" charset="0"/>
              </a:rPr>
              <a:t>  </a:t>
            </a:r>
            <a:r>
              <a:rPr lang="en-US" b="1" dirty="0" smtClean="0">
                <a:latin typeface="Calibri" pitchFamily="34" charset="0"/>
              </a:rPr>
              <a:t>d: </a:t>
            </a:r>
            <a:r>
              <a:rPr lang="en-US" b="1" dirty="0">
                <a:latin typeface="Calibri" pitchFamily="34" charset="0"/>
              </a:rPr>
              <a:t>Domain</a:t>
            </a:r>
          </a:p>
          <a:p>
            <a:r>
              <a:rPr lang="en-US" b="1" dirty="0">
                <a:latin typeface="Calibri" pitchFamily="34" charset="0"/>
              </a:rPr>
              <a:t>  proto: Protocol</a:t>
            </a:r>
          </a:p>
          <a:p>
            <a:r>
              <a:rPr lang="en-US" b="1" dirty="0">
                <a:latin typeface="Calibri" pitchFamily="34" charset="0"/>
              </a:rPr>
              <a:t>  Claim</a:t>
            </a:r>
          </a:p>
          <a:p>
            <a:r>
              <a:rPr lang="en-US" b="1" dirty="0">
                <a:latin typeface="Calibri" pitchFamily="34" charset="0"/>
              </a:rPr>
              <a:t>   claim parameter definitions</a:t>
            </a:r>
          </a:p>
          <a:p>
            <a:r>
              <a:rPr lang="en-US" b="1" dirty="0">
                <a:latin typeface="Calibri" pitchFamily="34" charset="0"/>
              </a:rPr>
              <a:t>   </a:t>
            </a:r>
            <a:r>
              <a:rPr lang="en-US" b="1" dirty="0" err="1" smtClean="0">
                <a:latin typeface="Calibri" pitchFamily="34" charset="0"/>
              </a:rPr>
              <a:t>isp</a:t>
            </a:r>
            <a:r>
              <a:rPr lang="en-US" b="1" dirty="0" smtClean="0">
                <a:latin typeface="Calibri" pitchFamily="34" charset="0"/>
              </a:rPr>
              <a:t>(i:d.Instance</a:t>
            </a:r>
            <a:r>
              <a:rPr lang="en-US" b="1" dirty="0">
                <a:latin typeface="Calibri" pitchFamily="34" charset="0"/>
              </a:rPr>
              <a:t>)</a:t>
            </a:r>
          </a:p>
          <a:p>
            <a:r>
              <a:rPr lang="en-US" b="1" dirty="0">
                <a:latin typeface="Calibri" pitchFamily="34" charset="0"/>
              </a:rPr>
              <a:t>   </a:t>
            </a:r>
            <a:r>
              <a:rPr lang="en-US" b="1" dirty="0" smtClean="0">
                <a:latin typeface="Calibri" pitchFamily="34" charset="0"/>
              </a:rPr>
              <a:t>p(I:d.Instance</a:t>
            </a:r>
            <a:r>
              <a:rPr lang="en-US" b="1" dirty="0">
                <a:latin typeface="Calibri" pitchFamily="34" charset="0"/>
              </a:rPr>
              <a:t>[],</a:t>
            </a:r>
            <a:r>
              <a:rPr lang="en-US" b="1" dirty="0" smtClean="0">
                <a:latin typeface="Calibri" pitchFamily="34" charset="0"/>
              </a:rPr>
              <a:t>S:d.Solution</a:t>
            </a:r>
            <a:r>
              <a:rPr lang="en-US" b="1" dirty="0">
                <a:latin typeface="Calibri" pitchFamily="34" charset="0"/>
              </a:rPr>
              <a:t>[])</a:t>
            </a:r>
          </a:p>
          <a:p>
            <a:r>
              <a:rPr lang="en-US" b="1" dirty="0">
                <a:latin typeface="Calibri" pitchFamily="34" charset="0"/>
              </a:rPr>
              <a:t>   stronger(c2: Claim)</a:t>
            </a:r>
          </a:p>
          <a:p>
            <a:r>
              <a:rPr lang="en-US" b="1" dirty="0">
                <a:latin typeface="Calibri" pitchFamily="34" charset="0"/>
              </a:rPr>
              <a:t>   distance(c2: Claim)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914400" y="685800"/>
            <a:ext cx="3186113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alibri" pitchFamily="34" charset="0"/>
              </a:rPr>
              <a:t>Domain </a:t>
            </a:r>
          </a:p>
          <a:p>
            <a:r>
              <a:rPr lang="en-US" b="1">
                <a:latin typeface="Calibri" pitchFamily="34" charset="0"/>
              </a:rPr>
              <a:t>  Instance</a:t>
            </a:r>
          </a:p>
          <a:p>
            <a:r>
              <a:rPr lang="en-US" b="1">
                <a:latin typeface="Calibri" pitchFamily="34" charset="0"/>
              </a:rPr>
              <a:t>  Solution</a:t>
            </a:r>
          </a:p>
          <a:p>
            <a:r>
              <a:rPr lang="en-US" b="1">
                <a:latin typeface="Calibri" pitchFamily="34" charset="0"/>
              </a:rPr>
              <a:t>  valid(i: Instance, s: Solution) </a:t>
            </a:r>
          </a:p>
          <a:p>
            <a:r>
              <a:rPr lang="en-US" b="1">
                <a:latin typeface="Calibri" pitchFamily="34" charset="0"/>
              </a:rPr>
              <a:t>  quality(i: Instance, s: Solution)</a:t>
            </a: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914400" y="228600"/>
            <a:ext cx="1819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Structures of SCG</a:t>
            </a:r>
          </a:p>
        </p:txBody>
      </p:sp>
      <p:sp>
        <p:nvSpPr>
          <p:cNvPr id="6148" name="TextBox 7"/>
          <p:cNvSpPr txBox="1">
            <a:spLocks noChangeArrowheads="1"/>
          </p:cNvSpPr>
          <p:nvPr/>
        </p:nvSpPr>
        <p:spPr bwMode="auto">
          <a:xfrm>
            <a:off x="4572000" y="685800"/>
            <a:ext cx="3913188" cy="1477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GaleShapley (GS)</a:t>
            </a:r>
          </a:p>
          <a:p>
            <a:r>
              <a:rPr lang="en-US">
                <a:latin typeface="Calibri" pitchFamily="34" charset="0"/>
              </a:rPr>
              <a:t>  Instance = Nat //number of people</a:t>
            </a:r>
          </a:p>
          <a:p>
            <a:r>
              <a:rPr lang="en-US">
                <a:latin typeface="Calibri" pitchFamily="34" charset="0"/>
              </a:rPr>
              <a:t>  Solution = Preferences</a:t>
            </a:r>
          </a:p>
          <a:p>
            <a:r>
              <a:rPr lang="en-US">
                <a:latin typeface="Calibri" pitchFamily="34" charset="0"/>
              </a:rPr>
              <a:t>  valid(i,s) = s is syntactically correct for i</a:t>
            </a:r>
          </a:p>
          <a:p>
            <a:r>
              <a:rPr lang="en-US">
                <a:latin typeface="Calibri" pitchFamily="34" charset="0"/>
              </a:rPr>
              <a:t>  quality(i,s) = GS iterations for s and i</a:t>
            </a:r>
          </a:p>
        </p:txBody>
      </p:sp>
      <p:sp>
        <p:nvSpPr>
          <p:cNvPr id="6149" name="TextBox 9"/>
          <p:cNvSpPr txBox="1">
            <a:spLocks noChangeArrowheads="1"/>
          </p:cNvSpPr>
          <p:nvPr/>
        </p:nvSpPr>
        <p:spPr bwMode="auto">
          <a:xfrm>
            <a:off x="4572000" y="2514600"/>
            <a:ext cx="3100388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GaleShapleyWorstCaseLab</a:t>
            </a:r>
          </a:p>
          <a:p>
            <a:r>
              <a:rPr lang="en-US">
                <a:latin typeface="Calibri" pitchFamily="34" charset="0"/>
              </a:rPr>
              <a:t>  GaleShapley</a:t>
            </a:r>
          </a:p>
          <a:p>
            <a:r>
              <a:rPr lang="en-US">
                <a:latin typeface="Calibri" pitchFamily="34" charset="0"/>
              </a:rPr>
              <a:t>  O:I[0], P:S[1] of I[0]</a:t>
            </a:r>
          </a:p>
          <a:p>
            <a:r>
              <a:rPr lang="en-US">
                <a:latin typeface="Calibri" pitchFamily="34" charset="0"/>
              </a:rPr>
              <a:t>  GSWCLClaim </a:t>
            </a:r>
          </a:p>
          <a:p>
            <a:r>
              <a:rPr lang="en-US">
                <a:latin typeface="Calibri" pitchFamily="34" charset="0"/>
              </a:rPr>
              <a:t>    n:Nat, q:Nat</a:t>
            </a:r>
          </a:p>
          <a:p>
            <a:r>
              <a:rPr lang="en-US">
                <a:latin typeface="Calibri" pitchFamily="34" charset="0"/>
              </a:rPr>
              <a:t>    isp(i)=(i=n) //singleton</a:t>
            </a:r>
          </a:p>
          <a:p>
            <a:r>
              <a:rPr lang="en-US">
                <a:latin typeface="Calibri" pitchFamily="34" charset="0"/>
              </a:rPr>
              <a:t>    p(I,S)=d.quality(I[0],S[1])&gt;= q</a:t>
            </a:r>
          </a:p>
          <a:p>
            <a:r>
              <a:rPr lang="en-US">
                <a:latin typeface="Calibri" pitchFamily="34" charset="0"/>
              </a:rPr>
              <a:t>    stronger(c2)=this.q&gt;c2.q</a:t>
            </a:r>
          </a:p>
          <a:p>
            <a:r>
              <a:rPr lang="en-US">
                <a:latin typeface="Calibri" pitchFamily="34" charset="0"/>
              </a:rPr>
              <a:t>    distance(c2)=this.q-c2.q </a:t>
            </a:r>
          </a:p>
        </p:txBody>
      </p:sp>
      <p:sp>
        <p:nvSpPr>
          <p:cNvPr id="6150" name="TextBox 8"/>
          <p:cNvSpPr txBox="1">
            <a:spLocks noChangeArrowheads="1"/>
          </p:cNvSpPr>
          <p:nvPr/>
        </p:nvSpPr>
        <p:spPr bwMode="auto">
          <a:xfrm>
            <a:off x="4572000" y="228600"/>
            <a:ext cx="3643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Example: Worst-Case of GS algorithm</a:t>
            </a:r>
          </a:p>
        </p:txBody>
      </p:sp>
      <p:sp>
        <p:nvSpPr>
          <p:cNvPr id="6151" name="TextBox 10"/>
          <p:cNvSpPr txBox="1">
            <a:spLocks noChangeArrowheads="1"/>
          </p:cNvSpPr>
          <p:nvPr/>
        </p:nvSpPr>
        <p:spPr bwMode="auto">
          <a:xfrm>
            <a:off x="914400" y="2514600"/>
            <a:ext cx="3429000" cy="2586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Lab </a:t>
            </a:r>
          </a:p>
          <a:p>
            <a:r>
              <a:rPr lang="en-US" b="1">
                <a:latin typeface="Calibri" pitchFamily="34" charset="0"/>
              </a:rPr>
              <a:t>  d: Domain</a:t>
            </a:r>
          </a:p>
          <a:p>
            <a:r>
              <a:rPr lang="en-US" b="1">
                <a:latin typeface="Calibri" pitchFamily="34" charset="0"/>
              </a:rPr>
              <a:t>  proto: Protocol</a:t>
            </a:r>
          </a:p>
          <a:p>
            <a:r>
              <a:rPr lang="en-US" b="1">
                <a:latin typeface="Calibri" pitchFamily="34" charset="0"/>
              </a:rPr>
              <a:t>  Claim</a:t>
            </a:r>
          </a:p>
          <a:p>
            <a:r>
              <a:rPr lang="en-US" b="1">
                <a:latin typeface="Calibri" pitchFamily="34" charset="0"/>
              </a:rPr>
              <a:t>    claim parameters</a:t>
            </a:r>
          </a:p>
          <a:p>
            <a:r>
              <a:rPr lang="en-US" b="1">
                <a:latin typeface="Calibri" pitchFamily="34" charset="0"/>
              </a:rPr>
              <a:t>    isp(i:d.Instance)</a:t>
            </a:r>
          </a:p>
          <a:p>
            <a:r>
              <a:rPr lang="en-US" b="1">
                <a:latin typeface="Calibri" pitchFamily="34" charset="0"/>
              </a:rPr>
              <a:t>    p(I:d.Instance[],S:d.Solution[])</a:t>
            </a:r>
          </a:p>
          <a:p>
            <a:r>
              <a:rPr lang="en-US" b="1">
                <a:latin typeface="Calibri" pitchFamily="34" charset="0"/>
              </a:rPr>
              <a:t>    stronger(c2: Claim)</a:t>
            </a:r>
          </a:p>
          <a:p>
            <a:r>
              <a:rPr lang="en-US" b="1">
                <a:latin typeface="Calibri" pitchFamily="34" charset="0"/>
              </a:rPr>
              <a:t>    distance(c2: Claim)</a:t>
            </a:r>
          </a:p>
        </p:txBody>
      </p:sp>
      <p:sp>
        <p:nvSpPr>
          <p:cNvPr id="6152" name="TextBox 12"/>
          <p:cNvSpPr txBox="1">
            <a:spLocks noChangeArrowheads="1"/>
          </p:cNvSpPr>
          <p:nvPr/>
        </p:nvSpPr>
        <p:spPr bwMode="auto">
          <a:xfrm>
            <a:off x="2590800" y="5486400"/>
            <a:ext cx="29749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new GSWCLClaim(n=10,q=30)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21963</TotalTime>
  <Words>2508</Words>
  <Application>Microsoft Office PowerPoint</Application>
  <PresentationFormat>On-screen Show (4:3)</PresentationFormat>
  <Paragraphs>584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Worksheet</vt:lpstr>
      <vt:lpstr>SCG Example Labs</vt:lpstr>
      <vt:lpstr>Structures of SCG</vt:lpstr>
      <vt:lpstr>Structures of SCG</vt:lpstr>
      <vt:lpstr>Slide 4</vt:lpstr>
      <vt:lpstr>Calculus Lab</vt:lpstr>
      <vt:lpstr>Slide 6</vt:lpstr>
      <vt:lpstr>Programming an Algorithm</vt:lpstr>
      <vt:lpstr>Slide 8</vt:lpstr>
      <vt:lpstr>Slide 9</vt:lpstr>
      <vt:lpstr>Maximum Satisfiability</vt:lpstr>
      <vt:lpstr>Slide 11</vt:lpstr>
      <vt:lpstr>Generalized MaxSat</vt:lpstr>
      <vt:lpstr>Slide 13</vt:lpstr>
      <vt:lpstr>Local to Global</vt:lpstr>
      <vt:lpstr>Slide 15</vt:lpstr>
      <vt:lpstr>Manufacturing Lab</vt:lpstr>
      <vt:lpstr>Slide 17</vt:lpstr>
      <vt:lpstr>Sums of Arithmetic Sequences</vt:lpstr>
      <vt:lpstr>Slide 19</vt:lpstr>
      <vt:lpstr>Constructive / Proof only</vt:lpstr>
      <vt:lpstr>Slide 21</vt:lpstr>
      <vt:lpstr>Slide 22</vt:lpstr>
      <vt:lpstr>Highest Safe Rung</vt:lpstr>
      <vt:lpstr>Slide 24</vt:lpstr>
      <vt:lpstr>Slide 25</vt:lpstr>
      <vt:lpstr>Slide 26</vt:lpstr>
      <vt:lpstr>Slide 27</vt:lpstr>
      <vt:lpstr>SCG Truth Table Interpretation</vt:lpstr>
      <vt:lpstr>Slide 29</vt:lpstr>
      <vt:lpstr>Slide 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Karl Lieberherr</dc:creator>
  <cp:lastModifiedBy>Karl Lieberherr</cp:lastModifiedBy>
  <cp:revision>31</cp:revision>
  <dcterms:created xsi:type="dcterms:W3CDTF">2012-10-19T11:34:05Z</dcterms:created>
  <dcterms:modified xsi:type="dcterms:W3CDTF">2013-01-31T18:43:55Z</dcterms:modified>
</cp:coreProperties>
</file>