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326" r:id="rId4"/>
    <p:sldId id="327" r:id="rId5"/>
    <p:sldId id="331" r:id="rId6"/>
    <p:sldId id="332" r:id="rId7"/>
    <p:sldId id="329" r:id="rId8"/>
    <p:sldId id="328" r:id="rId9"/>
    <p:sldId id="330" r:id="rId10"/>
    <p:sldId id="333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3333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7" autoAdjust="0"/>
    <p:restoredTop sz="94645" autoAdjust="0"/>
  </p:normalViewPr>
  <p:slideViewPr>
    <p:cSldViewPr snapToGrid="0">
      <p:cViewPr varScale="1">
        <p:scale>
          <a:sx n="116" d="100"/>
          <a:sy n="116" d="100"/>
        </p:scale>
        <p:origin x="-272" y="-11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BD967-A4F9-5D4A-92A2-400B859B03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99AE1-7BFF-6342-89BE-4E8E11FA8A06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17AC7-D1FF-E94A-8A23-73E13C9987EA}" type="slidenum">
              <a:rPr lang="en-US"/>
              <a:pPr/>
              <a:t>18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61C15-8801-3E46-BB49-36FB14292A83}" type="slidenum">
              <a:rPr lang="en-US"/>
              <a:pPr/>
              <a:t>19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2528C-861F-704B-B8D2-AECDCC53E445}" type="slidenum">
              <a:rPr lang="en-US"/>
              <a:pPr/>
              <a:t>20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82498-E02C-7244-9E34-386A6155F292}" type="slidenum">
              <a:rPr lang="en-US"/>
              <a:pPr/>
              <a:t>21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16CEA-3244-8C4C-8566-7B9495CEE4AC}" type="slidenum">
              <a:rPr lang="en-US"/>
              <a:pPr/>
              <a:t>22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B6845-CDF3-BF41-9F7D-CA4A94F68196}" type="slidenum">
              <a:rPr lang="en-US"/>
              <a:pPr/>
              <a:t>23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97265-3F5B-8A46-950A-07A2D35B7CF7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61D07-F658-EE46-9F63-A6DB2E98B9C1}" type="slidenum">
              <a:rPr lang="en-US"/>
              <a:pPr/>
              <a:t>11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FE857-F0FA-AC44-AB7A-F922E7863069}" type="slidenum">
              <a:rPr lang="en-US"/>
              <a:pPr/>
              <a:t>12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A78E5-7DBC-564B-924E-53C58832BE1D}" type="slidenum">
              <a:rPr lang="en-US"/>
              <a:pPr/>
              <a:t>13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2500B-D440-E34F-9A6E-B89F17FF9B88}" type="slidenum">
              <a:rPr lang="en-US"/>
              <a:pPr/>
              <a:t>14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D0457-7842-A641-8A49-1CF8E2B0AAF9}" type="slidenum">
              <a:rPr lang="en-US"/>
              <a:pPr/>
              <a:t>15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67C03-E9F1-5748-9EC4-93360F6A2ED8}" type="slidenum">
              <a:rPr lang="en-US"/>
              <a:pPr/>
              <a:t>16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F7487-48D6-A844-AA5B-F67ED7919A3B}" type="slidenum">
              <a:rPr lang="en-US"/>
              <a:pPr/>
              <a:t>17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B7BF9C-8947-7845-A8B1-F3771FCBD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47723E-D646-7744-A334-2EAA27A86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CFA556-1014-8043-B289-D72461492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600200" cy="304800"/>
          </a:xfrm>
        </p:spPr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924800" y="6400800"/>
            <a:ext cx="762000" cy="320675"/>
          </a:xfrm>
        </p:spPr>
        <p:txBody>
          <a:bodyPr/>
          <a:lstStyle>
            <a:lvl1pPr>
              <a:defRPr smtClean="0"/>
            </a:lvl1pPr>
          </a:lstStyle>
          <a:p>
            <a:fld id="{0F3E7F94-B299-B040-95E6-F99CEEBD3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C6F9F5-7C60-B746-9D8C-E37B2AA3C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7483B1-2C02-184F-BEFF-8386D12EA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9DF9D-C647-B741-8554-E62871E8D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449B93-777A-974D-A3A5-333F543C8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DE8DE2-ACEA-0A40-9B3B-6386EF446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8C24FB-65DB-8947-9EF7-7F9F02889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0BDA45-F788-F143-B9D0-802A1DA78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6B69FA-033C-FD42-9BF0-5D0119BA8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47B60F-8281-5D40-A0B2-B85DF9B95F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6630" name="Picture 6" descr="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College of Computer and Information Science, Northeastern University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57200" y="1524000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iggraph.org/education/materials/HyperGraph/animation/character_animation/principles/prin_trad_anim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://commons.wikimedia.org/w/index.php?title=User:Blotwell&amp;action=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newgrounds.com/portal/view/1362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file:///C:\Program%20Files\Macromedia\Flash%208\Flash.ex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doftherings.net/effects/" TargetMode="External"/><Relationship Id="rId4" Type="http://schemas.openxmlformats.org/officeDocument/2006/relationships/hyperlink" Target="http://www.youtube.com/watch?v=4ul3zwO8W50&amp;noredirect=1" TargetMode="External"/><Relationship Id="rId5" Type="http://schemas.openxmlformats.org/officeDocument/2006/relationships/hyperlink" Target="http://www.lordoftherings.net/effects/helmsdeep_frame.html" TargetMode="External"/><Relationship Id="rId6" Type="http://schemas.openxmlformats.org/officeDocument/2006/relationships/hyperlink" Target="http://www.lordoftherings.net/legend/vide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_Trip_to_the_Moon" TargetMode="Externa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506C2-1165-3341-8469-BBB2A5774CA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dirty="0" smtClean="0"/>
              <a:t> </a:t>
            </a:r>
            <a:r>
              <a:rPr lang="en-US" dirty="0" smtClean="0"/>
              <a:t>4300</a:t>
            </a:r>
            <a:br>
              <a:rPr lang="en-US" dirty="0" smtClean="0"/>
            </a:br>
            <a:r>
              <a:rPr lang="en-US" dirty="0" smtClean="0"/>
              <a:t>Computer </a:t>
            </a:r>
            <a:r>
              <a:rPr lang="en-US" dirty="0"/>
              <a:t>Graphics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Prof. Harriet Fell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smtClean="0"/>
              <a:t>Fall </a:t>
            </a:r>
            <a:r>
              <a:rPr lang="en-US" sz="2800" smtClean="0"/>
              <a:t>2012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Lecture</a:t>
            </a:r>
            <a:r>
              <a:rPr lang="en-US" sz="2800" dirty="0" smtClean="0"/>
              <a:t> 33 </a:t>
            </a:r>
            <a:r>
              <a:rPr lang="en-US" sz="2800" dirty="0"/>
              <a:t>–</a:t>
            </a:r>
            <a:r>
              <a:rPr lang="en-US" sz="2800" dirty="0" smtClean="0"/>
              <a:t> November </a:t>
            </a:r>
            <a:r>
              <a:rPr lang="en-US" sz="2800" dirty="0" smtClean="0"/>
              <a:t>26, 2012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Computer or by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857" cy="4525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either case, it is possible for a human to specify each individual frame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exactly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lot of work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2H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 film: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>
              <a:buNone/>
            </a:pPr>
            <a:r>
              <a:rPr lang="en-US" sz="2400" dirty="0" smtClean="0"/>
              <a:t>(2H)(60m/H)(60s/m)(30f/s)=216000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roughly 1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10 man-hours to draw a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hours in a typical work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from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100 to 1000 man-years of work to draw all frames for a single feature length film!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E8542-0BC6-8149-AA87-67C371FDE658}" type="slidenum">
              <a:rPr lang="en-US"/>
              <a:pPr/>
              <a:t>11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Keyframing</a:t>
            </a:r>
          </a:p>
          <a:p>
            <a:pPr lvl="1"/>
            <a:r>
              <a:rPr lang="en-US"/>
              <a:t>Set data at key points and interpolate.</a:t>
            </a:r>
          </a:p>
          <a:p>
            <a:r>
              <a:rPr lang="en-US"/>
              <a:t>Procedural</a:t>
            </a:r>
          </a:p>
          <a:p>
            <a:pPr lvl="1"/>
            <a:r>
              <a:rPr lang="en-US"/>
              <a:t>Let mathematics make it happen.</a:t>
            </a:r>
          </a:p>
          <a:p>
            <a:r>
              <a:rPr lang="en-US"/>
              <a:t>Physics-based</a:t>
            </a:r>
          </a:p>
          <a:p>
            <a:pPr lvl="1"/>
            <a:r>
              <a:rPr lang="en-US"/>
              <a:t>Solve differential equations</a:t>
            </a:r>
          </a:p>
          <a:p>
            <a:r>
              <a:rPr lang="en-US"/>
              <a:t>Motion Capture</a:t>
            </a:r>
          </a:p>
          <a:p>
            <a:pPr lvl="1"/>
            <a:r>
              <a:rPr lang="en-US"/>
              <a:t>Turn real-world motion into animation.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A79135-0855-264A-BC43-D2A5C770B645}" type="slidenum">
              <a:rPr lang="en-US"/>
              <a:pPr/>
              <a:t>12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Key Principles of Animation</a:t>
            </a:r>
            <a:br>
              <a:rPr lang="en-US" sz="4000"/>
            </a:br>
            <a:r>
              <a:rPr lang="en-US" sz="2800"/>
              <a:t>John Lasseter 1987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Squash and stretch</a:t>
            </a:r>
          </a:p>
          <a:p>
            <a:pPr>
              <a:lnSpc>
                <a:spcPct val="80000"/>
              </a:lnSpc>
            </a:pPr>
            <a:r>
              <a:rPr lang="en-US" sz="2400"/>
              <a:t>Timing</a:t>
            </a:r>
          </a:p>
          <a:p>
            <a:pPr>
              <a:lnSpc>
                <a:spcPct val="80000"/>
              </a:lnSpc>
            </a:pPr>
            <a:r>
              <a:rPr lang="en-US" sz="2400"/>
              <a:t>Anticipation</a:t>
            </a:r>
          </a:p>
          <a:p>
            <a:pPr>
              <a:lnSpc>
                <a:spcPct val="80000"/>
              </a:lnSpc>
            </a:pPr>
            <a:r>
              <a:rPr lang="en-US" sz="2400"/>
              <a:t>Follow through and overlapping action</a:t>
            </a:r>
          </a:p>
          <a:p>
            <a:pPr>
              <a:lnSpc>
                <a:spcPct val="80000"/>
              </a:lnSpc>
            </a:pPr>
            <a:r>
              <a:rPr lang="en-US" sz="2400"/>
              <a:t>Slow-in and slow-out</a:t>
            </a:r>
          </a:p>
          <a:p>
            <a:pPr>
              <a:lnSpc>
                <a:spcPct val="80000"/>
              </a:lnSpc>
            </a:pPr>
            <a:r>
              <a:rPr lang="en-US" sz="2400"/>
              <a:t>Staging</a:t>
            </a:r>
          </a:p>
          <a:p>
            <a:pPr>
              <a:lnSpc>
                <a:spcPct val="80000"/>
              </a:lnSpc>
            </a:pPr>
            <a:r>
              <a:rPr lang="en-US" sz="2400"/>
              <a:t>Arcs</a:t>
            </a:r>
          </a:p>
          <a:p>
            <a:pPr>
              <a:lnSpc>
                <a:spcPct val="80000"/>
              </a:lnSpc>
            </a:pPr>
            <a:r>
              <a:rPr lang="en-US" sz="2400"/>
              <a:t>Secondary action</a:t>
            </a:r>
          </a:p>
          <a:p>
            <a:pPr>
              <a:lnSpc>
                <a:spcPct val="80000"/>
              </a:lnSpc>
            </a:pPr>
            <a:r>
              <a:rPr lang="en-US" sz="2400"/>
              <a:t>Straight ahead and pose-to-pose action</a:t>
            </a:r>
          </a:p>
          <a:p>
            <a:pPr>
              <a:lnSpc>
                <a:spcPct val="80000"/>
              </a:lnSpc>
            </a:pPr>
            <a:r>
              <a:rPr lang="en-US" sz="2400"/>
              <a:t>Exaggeration</a:t>
            </a:r>
          </a:p>
          <a:p>
            <a:pPr>
              <a:lnSpc>
                <a:spcPct val="80000"/>
              </a:lnSpc>
            </a:pPr>
            <a:r>
              <a:rPr lang="en-US" sz="2400"/>
              <a:t>Solid drawing skill</a:t>
            </a:r>
          </a:p>
          <a:p>
            <a:pPr>
              <a:lnSpc>
                <a:spcPct val="80000"/>
              </a:lnSpc>
            </a:pPr>
            <a:r>
              <a:rPr lang="en-US" sz="2400"/>
              <a:t>Appeal</a:t>
            </a:r>
          </a:p>
          <a:p>
            <a:pPr lvl="4">
              <a:lnSpc>
                <a:spcPct val="80000"/>
              </a:lnSpc>
            </a:pPr>
            <a:r>
              <a:rPr lang="en-US" sz="1600">
                <a:hlinkClick r:id="rId3"/>
              </a:rPr>
              <a:t>Siggraph web reference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D7EEE-8737-CB47-82C5-3B090550F702}" type="slidenum">
              <a:rPr lang="en-US"/>
              <a:pPr/>
              <a:t>13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PowerPoint Animation</a:t>
            </a: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914400" y="4114800"/>
            <a:ext cx="615950" cy="61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914400" y="1714500"/>
            <a:ext cx="615950" cy="61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3" name="Oval 5"/>
          <p:cNvSpPr>
            <a:spLocks noChangeArrowheads="1"/>
          </p:cNvSpPr>
          <p:nvPr/>
        </p:nvSpPr>
        <p:spPr bwMode="auto">
          <a:xfrm>
            <a:off x="914400" y="2514600"/>
            <a:ext cx="615950" cy="61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914400" y="3314700"/>
            <a:ext cx="615950" cy="61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75272E-6 L 0.7625 -2.7527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54291E-6 L 0.7625 1.54291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16146E-6 L 0.7625 -4.16146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3979 C 0.0401 -0.05228 0.08021 -0.06454 0.10399 -0.05737 C 0.12778 -0.04997 0.12865 -0.02915 0.14271 0.00393 C 0.15677 0.03701 0.16146 0.11381 0.1882 0.14111 C 0.21493 0.16817 0.27274 0.18436 0.30313 0.16632 C 0.33351 0.14851 0.36267 0.07472 0.37031 0.03308 C 0.37795 -0.00856 0.33785 -0.05297 0.34861 -0.08351 C 0.35938 -0.11404 0.40278 -0.14874 0.43472 -0.14966 C 0.46667 -0.15059 0.52483 -0.12861 0.54063 -0.08929 C 0.55642 -0.0502 0.53351 0.01966 0.52986 0.08559 C 0.52622 0.15151 0.49358 0.27458 0.51892 0.30627 C 0.54427 0.33819 0.64097 0.30581 0.68229 0.2762 C 0.72361 0.24659 0.74549 0.18737 0.76736 0.12838 " pathEditMode="relative" rAng="0" ptsTypes="aaaaaaaaaaaaA">
                                      <p:cBhvr>
                                        <p:cTn id="18" dur="30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nimBg="1"/>
      <p:bldP spid="252932" grpId="0" animBg="1"/>
      <p:bldP spid="252933" grpId="0" animBg="1"/>
      <p:bldP spid="2529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8DD5-E05D-C04F-B686-55D4CF46C98C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Animated gif</a:t>
            </a:r>
          </a:p>
        </p:txBody>
      </p:sp>
      <p:pic>
        <p:nvPicPr>
          <p:cNvPr id="254979" name="Picture 3" descr="toEart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2643188"/>
            <a:ext cx="2438400" cy="2438400"/>
          </a:xfrm>
          <a:ln/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714500" y="5372100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Johan Ovlinger’s Trip to Earth and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23CA2-A9E7-3A44-AC76-1CC54A7433B4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 of 35 Spheres </a:t>
            </a:r>
          </a:p>
        </p:txBody>
      </p:sp>
      <p:pic>
        <p:nvPicPr>
          <p:cNvPr id="257027" name="Picture 3" descr="Pyramid_of_35_spheres_animati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3290888"/>
            <a:ext cx="1524000" cy="1143000"/>
          </a:xfrm>
          <a:ln/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Rendered by </a:t>
            </a:r>
            <a:r>
              <a:rPr lang="en-US" sz="1800">
                <a:hlinkClick r:id="rId4" tooltip="User:Blotwell"/>
              </a:rPr>
              <a:t>Blotwell</a:t>
            </a:r>
            <a:r>
              <a:rPr lang="en-US" sz="1800"/>
              <a:t> using POV-Ray and converted with Adobe ImageReady.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CBA21-E8D8-3E44-9650-D70633469472}" type="slidenum">
              <a:rPr lang="en-US"/>
              <a:pPr/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Deformation</a:t>
            </a:r>
          </a:p>
        </p:txBody>
      </p:sp>
      <p:sp>
        <p:nvSpPr>
          <p:cNvPr id="259075" name="AutoShape 3"/>
          <p:cNvSpPr>
            <a:spLocks noChangeArrowheads="1"/>
          </p:cNvSpPr>
          <p:nvPr/>
        </p:nvSpPr>
        <p:spPr bwMode="auto">
          <a:xfrm>
            <a:off x="571500" y="2400300"/>
            <a:ext cx="1257300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6" name="AutoShape 4"/>
          <p:cNvSpPr>
            <a:spLocks noChangeArrowheads="1"/>
          </p:cNvSpPr>
          <p:nvPr/>
        </p:nvSpPr>
        <p:spPr bwMode="auto">
          <a:xfrm>
            <a:off x="800100" y="2743200"/>
            <a:ext cx="1371600" cy="1257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7" name="AutoShape 5"/>
          <p:cNvSpPr>
            <a:spLocks noChangeArrowheads="1"/>
          </p:cNvSpPr>
          <p:nvPr/>
        </p:nvSpPr>
        <p:spPr bwMode="auto">
          <a:xfrm>
            <a:off x="1028700" y="3086100"/>
            <a:ext cx="14859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8" name="AutoShape 6"/>
          <p:cNvSpPr>
            <a:spLocks noChangeArrowheads="1"/>
          </p:cNvSpPr>
          <p:nvPr/>
        </p:nvSpPr>
        <p:spPr bwMode="auto">
          <a:xfrm>
            <a:off x="1257300" y="3429000"/>
            <a:ext cx="1600200" cy="1028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9" name="AutoShape 7"/>
          <p:cNvSpPr>
            <a:spLocks noChangeArrowheads="1"/>
          </p:cNvSpPr>
          <p:nvPr/>
        </p:nvSpPr>
        <p:spPr bwMode="auto">
          <a:xfrm>
            <a:off x="1485900" y="3771900"/>
            <a:ext cx="1714500" cy="914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0" name="AutoShape 8"/>
          <p:cNvSpPr>
            <a:spLocks noChangeArrowheads="1"/>
          </p:cNvSpPr>
          <p:nvPr/>
        </p:nvSpPr>
        <p:spPr bwMode="auto">
          <a:xfrm>
            <a:off x="1714500" y="4114800"/>
            <a:ext cx="1828800" cy="8001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1" name="AutoShape 9"/>
          <p:cNvSpPr>
            <a:spLocks noChangeArrowheads="1"/>
          </p:cNvSpPr>
          <p:nvPr/>
        </p:nvSpPr>
        <p:spPr bwMode="auto">
          <a:xfrm>
            <a:off x="1943100" y="4457700"/>
            <a:ext cx="19431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2" name="AutoShape 10"/>
          <p:cNvSpPr>
            <a:spLocks noChangeArrowheads="1"/>
          </p:cNvSpPr>
          <p:nvPr/>
        </p:nvSpPr>
        <p:spPr bwMode="auto">
          <a:xfrm>
            <a:off x="2171700" y="4800600"/>
            <a:ext cx="2057400" cy="571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3" name="AutoShape 11"/>
          <p:cNvSpPr>
            <a:spLocks noChangeArrowheads="1"/>
          </p:cNvSpPr>
          <p:nvPr/>
        </p:nvSpPr>
        <p:spPr bwMode="auto">
          <a:xfrm>
            <a:off x="2400300" y="5143500"/>
            <a:ext cx="21717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4" name="AutoShape 12"/>
          <p:cNvSpPr>
            <a:spLocks noChangeArrowheads="1"/>
          </p:cNvSpPr>
          <p:nvPr/>
        </p:nvSpPr>
        <p:spPr bwMode="auto">
          <a:xfrm>
            <a:off x="2628900" y="5486400"/>
            <a:ext cx="2286000" cy="3429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5" name="AutoShape 13"/>
          <p:cNvSpPr>
            <a:spLocks noChangeArrowheads="1"/>
          </p:cNvSpPr>
          <p:nvPr/>
        </p:nvSpPr>
        <p:spPr bwMode="auto">
          <a:xfrm>
            <a:off x="2857500" y="5829300"/>
            <a:ext cx="2400300" cy="228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nimBg="1"/>
      <p:bldP spid="259076" grpId="0" animBg="1"/>
      <p:bldP spid="259076" grpId="1" animBg="1"/>
      <p:bldP spid="259077" grpId="0" animBg="1"/>
      <p:bldP spid="259077" grpId="1" animBg="1"/>
      <p:bldP spid="259078" grpId="0" animBg="1"/>
      <p:bldP spid="259078" grpId="1" animBg="1"/>
      <p:bldP spid="259079" grpId="0" animBg="1"/>
      <p:bldP spid="259079" grpId="1" animBg="1"/>
      <p:bldP spid="259080" grpId="0" animBg="1"/>
      <p:bldP spid="259080" grpId="1" animBg="1"/>
      <p:bldP spid="259081" grpId="0" animBg="1"/>
      <p:bldP spid="259081" grpId="1" animBg="1"/>
      <p:bldP spid="259082" grpId="0" animBg="1"/>
      <p:bldP spid="259082" grpId="1" animBg="1"/>
      <p:bldP spid="259083" grpId="0" animBg="1"/>
      <p:bldP spid="259083" grpId="1" animBg="1"/>
      <p:bldP spid="259084" grpId="0" animBg="1"/>
      <p:bldP spid="259084" grpId="1" animBg="1"/>
      <p:bldP spid="2590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7E5A0-6F0A-FC4E-BF67-CA1FA56BF9A3}" type="slidenum">
              <a:rPr lang="en-US"/>
              <a:pPr/>
              <a:t>17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/>
              <a:t>Blender</a:t>
            </a:r>
            <a:br>
              <a:rPr lang="en-US" sz="4000"/>
            </a:br>
            <a:r>
              <a:rPr lang="en-US" sz="2400"/>
              <a:t>free software, under the terms of the </a:t>
            </a:r>
            <a:br>
              <a:rPr lang="en-US" sz="2400"/>
            </a:br>
            <a:r>
              <a:rPr lang="en-US" sz="2400"/>
              <a:t>GNU General Public License</a:t>
            </a:r>
            <a:r>
              <a:rPr lang="en-US" sz="4000"/>
              <a:t> </a:t>
            </a:r>
          </a:p>
        </p:txBody>
      </p:sp>
      <p:pic>
        <p:nvPicPr>
          <p:cNvPr id="261123" name="Picture 3" descr="Blender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0575" y="1600200"/>
            <a:ext cx="7561263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195D5C-9979-B244-AFC3-2250DE958628}" type="slidenum">
              <a:rPr lang="en-US"/>
              <a:pPr/>
              <a:t>18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pic>
        <p:nvPicPr>
          <p:cNvPr id="263171" name="Picture 3" descr="walker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11363" y="1600200"/>
            <a:ext cx="5119687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CC2F1-3D1A-2841-8A80-8D82D67BC0FB}" type="slidenum">
              <a:rPr lang="en-US"/>
              <a:pPr/>
              <a:t>19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pic>
        <p:nvPicPr>
          <p:cNvPr id="265219" name="Picture 3" descr="physic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62238" y="2633663"/>
            <a:ext cx="3819525" cy="2457450"/>
          </a:xfrm>
          <a:ln/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71500" y="5600700"/>
            <a:ext cx="788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http://www.cs.ubc.ca/labs/imager/imager-web/Research/images/michiel.gif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9651A-7960-8E44-9A7F-E4C445369AAD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9EA9E-BB31-9042-9889-CF82B6D3F6FC}" type="slidenum">
              <a:rPr lang="en-US"/>
              <a:pPr/>
              <a:t>20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Animation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hlinkClick r:id="rId3"/>
              </a:rPr>
              <a:t>POWER OF THE GEEK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F5F91-AAB0-E34F-A462-DB2EEACDCAAA}" type="slidenum">
              <a:rPr lang="en-US"/>
              <a:pPr/>
              <a:t>21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Keyframing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i="1">
                <a:solidFill>
                  <a:schemeClr val="accent2"/>
                </a:solidFill>
              </a:rPr>
              <a:t>frame</a:t>
            </a:r>
            <a:r>
              <a:rPr lang="en-US" sz="2800" i="1"/>
              <a:t> </a:t>
            </a:r>
            <a:r>
              <a:rPr lang="en-US" sz="2800"/>
              <a:t>is one of the many still images that make up a moving picture. </a:t>
            </a:r>
          </a:p>
          <a:p>
            <a:pPr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i="1">
                <a:solidFill>
                  <a:schemeClr val="accent2"/>
                </a:solidFill>
              </a:rPr>
              <a:t>key frame</a:t>
            </a:r>
            <a:r>
              <a:rPr lang="en-US" sz="2800"/>
              <a:t> is a frame that was drawn or otherwise constructed directly by the user. </a:t>
            </a:r>
          </a:p>
          <a:p>
            <a:pPr>
              <a:lnSpc>
                <a:spcPct val="80000"/>
              </a:lnSpc>
            </a:pPr>
            <a:r>
              <a:rPr lang="en-US" sz="2800"/>
              <a:t>In hand-drawn animation, the senior artist would draw these frames; an apprentice would draw the "in between" frames. </a:t>
            </a:r>
          </a:p>
          <a:p>
            <a:pPr>
              <a:lnSpc>
                <a:spcPct val="80000"/>
              </a:lnSpc>
            </a:pPr>
            <a:r>
              <a:rPr lang="en-US" sz="2800"/>
              <a:t>In computer animation, the animator creates only the first and last frames of a simple sequence; the computer fills in the gap. </a:t>
            </a:r>
          </a:p>
          <a:p>
            <a:pPr>
              <a:lnSpc>
                <a:spcPct val="80000"/>
              </a:lnSpc>
            </a:pPr>
            <a:r>
              <a:rPr lang="en-US" sz="2800"/>
              <a:t>This is called </a:t>
            </a:r>
            <a:r>
              <a:rPr lang="en-US" sz="2800" i="1"/>
              <a:t>in-betweening or </a:t>
            </a:r>
            <a:r>
              <a:rPr lang="en-US" sz="2800" i="1">
                <a:solidFill>
                  <a:schemeClr val="accent2"/>
                </a:solidFill>
              </a:rPr>
              <a:t>tweening</a:t>
            </a:r>
            <a:r>
              <a:rPr lang="en-US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F7C3E-C92B-8849-9435-0D5191DDF28E}" type="slidenum">
              <a:rPr lang="en-US"/>
              <a:pPr/>
              <a:t>22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3" action="ppaction://program"/>
              </a:rPr>
              <a:t>Flash Basics</a:t>
            </a: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Media objects</a:t>
            </a:r>
          </a:p>
          <a:p>
            <a:pPr lvl="1">
              <a:lnSpc>
                <a:spcPct val="90000"/>
              </a:lnSpc>
            </a:pPr>
            <a:r>
              <a:rPr lang="en-US"/>
              <a:t>graphic, text, sound, video objects</a:t>
            </a:r>
          </a:p>
          <a:p>
            <a:pPr>
              <a:lnSpc>
                <a:spcPct val="90000"/>
              </a:lnSpc>
            </a:pPr>
            <a:r>
              <a:rPr lang="en-US" b="1"/>
              <a:t>The Timeline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when specific media objects should appear on the Stage</a:t>
            </a:r>
          </a:p>
          <a:p>
            <a:pPr>
              <a:lnSpc>
                <a:spcPct val="90000"/>
              </a:lnSpc>
            </a:pPr>
            <a:r>
              <a:rPr lang="en-US" b="1"/>
              <a:t>ActionScript code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programming code to make for user interactions and to finely control object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Lord of the Rings </a:t>
            </a:r>
            <a:br>
              <a:rPr lang="en-US" smtClean="0">
                <a:hlinkClick r:id="rId3"/>
              </a:rPr>
            </a:br>
            <a:r>
              <a:rPr lang="en-US" smtClean="0">
                <a:hlinkClick r:id="rId3"/>
              </a:rPr>
              <a:t>Inside Effects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making of Gollum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Helm's Deep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http://www.lordoftherings.net/legend/video/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smtClean="0"/>
              <a:t>=4ul3zwO8W50&amp;noredirect=1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E96B1-0CC8-4140-ACCB-A3AF17A579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to Animated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96"/>
            <a:ext cx="8229600" cy="4681851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mostly created 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 when we applied affine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transformations to set the </a:t>
            </a:r>
            <a:r>
              <a:rPr lang="en-US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(position and orientation)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local coordinate frame with respect to an enclosing global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change the transformation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change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redraw is small enough, the object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appears to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continuously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make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response to mouse motion events,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typically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 frequently enough that the relative motion from the last event is only a few pixels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this is how virtually all “moving pictures” work, whether they were recorded from live motion, generated by a computer, or drawn by hand: by quickly presenting a series of static images, each with an object in a slightly different pose, the human eye and brain “sees” an object which appears to actually be moving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18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the faster an object is moving, the more</a:t>
            </a:r>
            <a:r>
              <a:rPr lang="en-US" dirty="0" smtClean="0"/>
              <a:t> change there will be in subsequent frames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so </a:t>
            </a:r>
            <a:r>
              <a:rPr lang="en-US" dirty="0"/>
              <a:t>for a fixed </a:t>
            </a:r>
            <a:r>
              <a:rPr lang="en-US" dirty="0" err="1"/>
              <a:t>framerate</a:t>
            </a:r>
            <a:r>
              <a:rPr lang="en-US" dirty="0"/>
              <a:t>, as an object moves faster, its motion will be represented with fewer samples, and this eventually starts to look </a:t>
            </a:r>
            <a:r>
              <a:rPr lang="en-US" dirty="0" smtClean="0"/>
              <a:t>bad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this </a:t>
            </a:r>
            <a:r>
              <a:rPr lang="en-US" dirty="0"/>
              <a:t>is yet another instance of taking discrete samples of a continuous physical </a:t>
            </a:r>
            <a:r>
              <a:rPr lang="en-US" dirty="0" smtClean="0"/>
              <a:t>process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but </a:t>
            </a:r>
            <a:r>
              <a:rPr lang="en-US" dirty="0"/>
              <a:t>faster </a:t>
            </a:r>
            <a:r>
              <a:rPr lang="en-US" dirty="0" err="1"/>
              <a:t>framerates</a:t>
            </a:r>
            <a:r>
              <a:rPr lang="en-US" dirty="0"/>
              <a:t> are harder to implement, because more data needs to be captured, transmitted, and redisplayed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TV and Film vs.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6334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normal “live action” TV and film,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recorded by a camera which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series of pictures of the real world at the same rate at which they will be played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reserve the word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refer to motion sequences that were not captured as images of the real world, but instead were either drawn by hand or by computer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 of </a:t>
            </a:r>
            <a:r>
              <a:rPr lang="en-U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Stampfer's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Stroboscopic Discs. c1830s</a:t>
            </a:r>
            <a:endParaRPr lang="en-US" sz="4000" dirty="0"/>
          </a:p>
        </p:txBody>
      </p:sp>
      <p:pic>
        <p:nvPicPr>
          <p:cNvPr id="6" name="Content Placeholder 5" descr="Stampfer_dis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Helvetica"/>
              </a:rPr>
              <a:t>A scene from </a:t>
            </a:r>
            <a:r>
              <a:rPr lang="en-US" sz="2400" dirty="0">
                <a:latin typeface="Helvetica"/>
                <a:hlinkClick r:id="rId2"/>
              </a:rPr>
              <a:t>"A trip to the moon" (1902) by Georges Méliès.</a:t>
            </a:r>
            <a:endParaRPr lang="en-US" sz="2400" dirty="0">
              <a:latin typeface="Helvetica"/>
            </a:endParaRPr>
          </a:p>
        </p:txBody>
      </p:sp>
      <p:pic>
        <p:nvPicPr>
          <p:cNvPr id="6" name="Content Placeholder 5" descr="Le_Voyage_dans_la_lune_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3392" r="-43392"/>
          <a:stretch>
            <a:fillRect/>
          </a:stretch>
        </p:blipFill>
        <p:spPr>
          <a:xfrm>
            <a:off x="254906" y="1611438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and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this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image at a rate of about 30 times per second (30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frames per second or FPS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frame is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FPS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empirically found to be a good trade-off between visual quality and complexity of the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</a:t>
            </a:r>
            <a:endParaRPr lang="en-US" sz="2400" i="1" dirty="0" smtClean="0">
              <a:cs typeface="+mn-cs"/>
            </a:endParaRPr>
          </a:p>
          <a:p>
            <a:pPr lvl="1"/>
            <a:r>
              <a:rPr lang="en-US" sz="2400" i="1" dirty="0" smtClean="0"/>
              <a:t>actual </a:t>
            </a:r>
            <a:r>
              <a:rPr lang="en-US" sz="2400" i="1" dirty="0"/>
              <a:t>systems use slightly different </a:t>
            </a:r>
            <a:r>
              <a:rPr lang="en-US" sz="2400" i="1" dirty="0" smtClean="0"/>
              <a:t>rates in practice for various implementation reasons</a:t>
            </a:r>
            <a:endParaRPr lang="en-US" sz="24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777D-9BC3-2741-ABFD-6B99003263EB}" type="datetime4">
              <a:rPr lang="en-US" smtClean="0"/>
              <a:pPr/>
              <a:t>November 25,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6F9F5-7C60-B746-9D8C-E37B2AA3CE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">
  <a:themeElements>
    <a:clrScheme name="CSG1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SG1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CSG140</Template>
  <TotalTime>3797</TotalTime>
  <Words>909</Words>
  <Application>Microsoft Macintosh PowerPoint</Application>
  <PresentationFormat>On-screen Show (4:3)</PresentationFormat>
  <Paragraphs>154</Paragraphs>
  <Slides>23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CSG140</vt:lpstr>
      <vt:lpstr>CS 4300 Computer Graphics</vt:lpstr>
      <vt:lpstr>Today’s Topics</vt:lpstr>
      <vt:lpstr>Static to Animated</vt:lpstr>
      <vt:lpstr>Moving Pictures</vt:lpstr>
      <vt:lpstr>Aliasing</vt:lpstr>
      <vt:lpstr>Live TV and Film vs. Animation</vt:lpstr>
      <vt:lpstr>One of Stampfer's Stroboscopic Discs. c1830s</vt:lpstr>
      <vt:lpstr>A scene from "A trip to the moon" (1902) by Georges Méliès.</vt:lpstr>
      <vt:lpstr>TV and Film</vt:lpstr>
      <vt:lpstr>by Computer or by Hand</vt:lpstr>
      <vt:lpstr>Animation</vt:lpstr>
      <vt:lpstr>Key Principles of Animation John Lasseter 1987</vt:lpstr>
      <vt:lpstr>PowerPoint Animation</vt:lpstr>
      <vt:lpstr>Animated gif</vt:lpstr>
      <vt:lpstr>Pyramid of 35 Spheres </vt:lpstr>
      <vt:lpstr>Deformation</vt:lpstr>
      <vt:lpstr>Blender free software, under the terms of the  GNU General Public License </vt:lpstr>
      <vt:lpstr>Character Animation</vt:lpstr>
      <vt:lpstr>Physics-Based Animation</vt:lpstr>
      <vt:lpstr>Flash Animation</vt:lpstr>
      <vt:lpstr>Keyframing</vt:lpstr>
      <vt:lpstr>Flash Basics</vt:lpstr>
      <vt:lpstr>Lord of the Rings  Inside Effects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G140 Graduate Computer Graphics</dc:title>
  <dc:creator>fell</dc:creator>
  <cp:lastModifiedBy>Harriet Fell</cp:lastModifiedBy>
  <cp:revision>72</cp:revision>
  <dcterms:created xsi:type="dcterms:W3CDTF">2012-11-25T22:38:13Z</dcterms:created>
  <dcterms:modified xsi:type="dcterms:W3CDTF">2012-11-25T22:39:17Z</dcterms:modified>
</cp:coreProperties>
</file>