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1" r:id="rId6"/>
    <p:sldId id="262" r:id="rId7"/>
    <p:sldId id="279" r:id="rId8"/>
    <p:sldId id="264" r:id="rId9"/>
    <p:sldId id="265" r:id="rId10"/>
    <p:sldId id="280" r:id="rId11"/>
    <p:sldId id="277" r:id="rId12"/>
    <p:sldId id="266" r:id="rId13"/>
    <p:sldId id="278" r:id="rId14"/>
    <p:sldId id="267" r:id="rId15"/>
    <p:sldId id="268" r:id="rId16"/>
    <p:sldId id="269" r:id="rId17"/>
    <p:sldId id="270" r:id="rId18"/>
    <p:sldId id="272" r:id="rId19"/>
    <p:sldId id="271" r:id="rId20"/>
    <p:sldId id="273" r:id="rId21"/>
    <p:sldId id="274" r:id="rId22"/>
    <p:sldId id="276" r:id="rId23"/>
    <p:sldId id="275" r:id="rId24"/>
    <p:sldId id="260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73914"/>
    <a:srgbClr val="914425"/>
    <a:srgbClr val="CF85AE"/>
    <a:srgbClr val="3205F1"/>
    <a:srgbClr val="650FB6"/>
    <a:srgbClr val="9A4AB2"/>
    <a:srgbClr val="724AB2"/>
    <a:srgbClr val="8B50E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3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65" charset="0"/>
              </a:defRPr>
            </a:lvl1pPr>
          </a:lstStyle>
          <a:p>
            <a:pPr>
              <a:defRPr/>
            </a:pPr>
            <a:fld id="{87D4EDBD-1248-F640-93D1-83F32AFA4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84" charset="-128"/>
        <a:cs typeface="ＭＳ Ｐゴシック" pitchFamily="-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D5D2FD-6422-F746-A036-148E2388FC1B}" type="slidenum">
              <a:rPr lang="en-US">
                <a:latin typeface="Arial" pitchFamily="-84" charset="0"/>
              </a:rPr>
              <a:pPr/>
              <a:t>1</a:t>
            </a:fld>
            <a:endParaRPr lang="en-US">
              <a:latin typeface="Arial" pitchFamily="-84" charset="0"/>
            </a:endParaRPr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305CC3-3772-BD4D-BA10-929B839DC790}" type="slidenum">
              <a:rPr lang="en-US">
                <a:latin typeface="Arial" pitchFamily="-84" charset="0"/>
              </a:rPr>
              <a:pPr/>
              <a:t>10</a:t>
            </a:fld>
            <a:endParaRPr lang="en-US">
              <a:latin typeface="Arial" pitchFamily="-84" charset="0"/>
            </a:endParaRPr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047A52-E906-2142-9954-EAB65F32AAA8}" type="slidenum">
              <a:rPr lang="en-US">
                <a:latin typeface="Arial" pitchFamily="-84" charset="0"/>
              </a:rPr>
              <a:pPr/>
              <a:t>11</a:t>
            </a:fld>
            <a:endParaRPr lang="en-US">
              <a:latin typeface="Arial" pitchFamily="-84" charset="0"/>
            </a:endParaRPr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8158D4-7248-6E4E-8260-3BB9FA6EBDD6}" type="slidenum">
              <a:rPr lang="en-US">
                <a:latin typeface="Arial" pitchFamily="-84" charset="0"/>
              </a:rPr>
              <a:pPr/>
              <a:t>12</a:t>
            </a:fld>
            <a:endParaRPr lang="en-US">
              <a:latin typeface="Arial" pitchFamily="-84" charset="0"/>
            </a:endParaRPr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B65072-7E30-434A-A002-9D157D74E4FE}" type="slidenum">
              <a:rPr lang="en-US">
                <a:latin typeface="Arial" pitchFamily="-84" charset="0"/>
              </a:rPr>
              <a:pPr/>
              <a:t>13</a:t>
            </a:fld>
            <a:endParaRPr lang="en-US">
              <a:latin typeface="Arial" pitchFamily="-84" charset="0"/>
            </a:endParaRPr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AF8B1E-58B4-034C-928C-42F5CBB9E0AC}" type="slidenum">
              <a:rPr lang="en-US">
                <a:latin typeface="Arial" pitchFamily="-84" charset="0"/>
              </a:rPr>
              <a:pPr/>
              <a:t>14</a:t>
            </a:fld>
            <a:endParaRPr lang="en-US">
              <a:latin typeface="Arial" pitchFamily="-84" charset="0"/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8D3CC3-8DD5-864F-AB73-8CB4EFC988CB}" type="slidenum">
              <a:rPr lang="en-US">
                <a:latin typeface="Arial" pitchFamily="-84" charset="0"/>
              </a:rPr>
              <a:pPr/>
              <a:t>15</a:t>
            </a:fld>
            <a:endParaRPr lang="en-US">
              <a:latin typeface="Arial" pitchFamily="-84" charset="0"/>
            </a:endParaRPr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2FFA80-5A90-314E-9F20-1125ACB4217F}" type="slidenum">
              <a:rPr lang="en-US">
                <a:latin typeface="Arial" pitchFamily="-84" charset="0"/>
              </a:rPr>
              <a:pPr/>
              <a:t>16</a:t>
            </a:fld>
            <a:endParaRPr lang="en-US">
              <a:latin typeface="Arial" pitchFamily="-84" charset="0"/>
            </a:endParaRPr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7A7582-488F-C34B-A8B2-4D74CC26EA43}" type="slidenum">
              <a:rPr lang="en-US">
                <a:latin typeface="Arial" pitchFamily="-84" charset="0"/>
              </a:rPr>
              <a:pPr/>
              <a:t>17</a:t>
            </a:fld>
            <a:endParaRPr lang="en-US">
              <a:latin typeface="Arial" pitchFamily="-84" charset="0"/>
            </a:endParaRPr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2AE4D6-1348-5D4C-9C3C-EAE036E314C4}" type="slidenum">
              <a:rPr lang="en-US">
                <a:latin typeface="Arial" pitchFamily="-84" charset="0"/>
              </a:rPr>
              <a:pPr/>
              <a:t>18</a:t>
            </a:fld>
            <a:endParaRPr lang="en-US">
              <a:latin typeface="Arial" pitchFamily="-84" charset="0"/>
            </a:endParaRPr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3CEAB8-7B73-6144-AF36-1DEAC490506B}" type="slidenum">
              <a:rPr lang="en-US">
                <a:latin typeface="Arial" pitchFamily="-84" charset="0"/>
              </a:rPr>
              <a:pPr/>
              <a:t>19</a:t>
            </a:fld>
            <a:endParaRPr lang="en-US">
              <a:latin typeface="Arial" pitchFamily="-84" charset="0"/>
            </a:endParaRPr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015604-69C8-B842-9B3A-A42A7A5BCD19}" type="slidenum">
              <a:rPr lang="en-US">
                <a:latin typeface="Arial" pitchFamily="-84" charset="0"/>
              </a:rPr>
              <a:pPr/>
              <a:t>2</a:t>
            </a:fld>
            <a:endParaRPr lang="en-US">
              <a:latin typeface="Arial" pitchFamily="-84" charset="0"/>
            </a:endParaRPr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465123-B299-F543-B1FD-CF6F137BCC4D}" type="slidenum">
              <a:rPr lang="en-US">
                <a:latin typeface="Arial" pitchFamily="-84" charset="0"/>
              </a:rPr>
              <a:pPr/>
              <a:t>20</a:t>
            </a:fld>
            <a:endParaRPr lang="en-US">
              <a:latin typeface="Arial" pitchFamily="-84" charset="0"/>
            </a:endParaRPr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307385-73E0-4545-8E68-2C6366A4FCA6}" type="slidenum">
              <a:rPr lang="en-US">
                <a:latin typeface="Arial" pitchFamily="-84" charset="0"/>
              </a:rPr>
              <a:pPr/>
              <a:t>21</a:t>
            </a:fld>
            <a:endParaRPr lang="en-US">
              <a:latin typeface="Arial" pitchFamily="-84" charset="0"/>
            </a:endParaRPr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274CCE-5C9B-FF4F-BF6E-1CE299B02800}" type="slidenum">
              <a:rPr lang="en-US">
                <a:latin typeface="Arial" pitchFamily="-84" charset="0"/>
              </a:rPr>
              <a:pPr/>
              <a:t>22</a:t>
            </a:fld>
            <a:endParaRPr lang="en-US">
              <a:latin typeface="Arial" pitchFamily="-84" charset="0"/>
            </a:endParaRPr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1F6D2-367D-7F41-8366-81FE813F2053}" type="slidenum">
              <a:rPr lang="en-US">
                <a:latin typeface="Arial" pitchFamily="-84" charset="0"/>
              </a:rPr>
              <a:pPr/>
              <a:t>23</a:t>
            </a:fld>
            <a:endParaRPr lang="en-US">
              <a:latin typeface="Arial" pitchFamily="-84" charset="0"/>
            </a:endParaRPr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0816D2-6E85-FC4B-A0E9-63C487D1B89A}" type="slidenum">
              <a:rPr lang="en-US">
                <a:latin typeface="Arial" pitchFamily="-84" charset="0"/>
              </a:rPr>
              <a:pPr/>
              <a:t>24</a:t>
            </a:fld>
            <a:endParaRPr lang="en-US">
              <a:latin typeface="Arial" pitchFamily="-84" charset="0"/>
            </a:endParaRPr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1D0626-C58D-B24A-80E1-CC80BB1F4E3C}" type="slidenum">
              <a:rPr lang="en-US">
                <a:latin typeface="Arial" pitchFamily="-84" charset="0"/>
              </a:rPr>
              <a:pPr/>
              <a:t>3</a:t>
            </a:fld>
            <a:endParaRPr lang="en-US">
              <a:latin typeface="Arial" pitchFamily="-84" charset="0"/>
            </a:endParaRPr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69387F-8D3C-224E-B62A-11D1E68CEA0B}" type="slidenum">
              <a:rPr lang="en-US">
                <a:latin typeface="Arial" pitchFamily="-84" charset="0"/>
              </a:rPr>
              <a:pPr/>
              <a:t>4</a:t>
            </a:fld>
            <a:endParaRPr lang="en-US">
              <a:latin typeface="Arial" pitchFamily="-84" charset="0"/>
            </a:endParaRPr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3EEBDF-E773-5B4E-B0DF-D0BD4E5FDCCD}" type="slidenum">
              <a:rPr lang="en-US">
                <a:latin typeface="Arial" pitchFamily="-84" charset="0"/>
              </a:rPr>
              <a:pPr/>
              <a:t>5</a:t>
            </a:fld>
            <a:endParaRPr lang="en-US">
              <a:latin typeface="Arial" pitchFamily="-84" charset="0"/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622095-220A-8744-90A9-35FBE1307310}" type="slidenum">
              <a:rPr lang="en-US">
                <a:latin typeface="Arial" pitchFamily="-84" charset="0"/>
              </a:rPr>
              <a:pPr/>
              <a:t>6</a:t>
            </a:fld>
            <a:endParaRPr lang="en-US">
              <a:latin typeface="Arial" pitchFamily="-84" charset="0"/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5D44F2-C4AA-0C41-850C-B9526D62F8E9}" type="slidenum">
              <a:rPr lang="en-US">
                <a:latin typeface="Arial" pitchFamily="-84" charset="0"/>
              </a:rPr>
              <a:pPr/>
              <a:t>7</a:t>
            </a:fld>
            <a:endParaRPr lang="en-US">
              <a:latin typeface="Arial" pitchFamily="-84" charset="0"/>
            </a:endParaRPr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5EC6DC-C147-794B-A7AF-D0994800B357}" type="slidenum">
              <a:rPr lang="en-US">
                <a:latin typeface="Arial" pitchFamily="-84" charset="0"/>
              </a:rPr>
              <a:pPr/>
              <a:t>8</a:t>
            </a:fld>
            <a:endParaRPr lang="en-US">
              <a:latin typeface="Arial" pitchFamily="-84" charset="0"/>
            </a:endParaRPr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210CA1-52A6-D940-A5FE-A875C8ED1225}" type="slidenum">
              <a:rPr lang="en-US">
                <a:latin typeface="Arial" pitchFamily="-84" charset="0"/>
              </a:rPr>
              <a:pPr/>
              <a:t>9</a:t>
            </a:fld>
            <a:endParaRPr lang="en-US">
              <a:latin typeface="Arial" pitchFamily="-84" charset="0"/>
            </a:endParaRPr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8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E9818-B9DB-4549-8655-F93FCBB42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BD71E-517D-724E-99D4-F52C3F5F9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3A330-41B4-DD48-91A5-FEE6CC3D5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F7080-3DC4-B340-8DF6-3C30C2D70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07C26-00D1-B845-8855-24BC3CCEF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510C9-EA24-9844-8C61-8C18B77D1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31634-BE95-E34B-8409-99B104DBB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5CC4A-2024-3B4A-BD31-B8ACC8E96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A81A2-10FF-4344-9209-4DAC475E8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4C4B9-53BB-C049-BC2D-950C646C7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4A0C6-9571-7446-93E4-2E5230FD1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4E235-E202-0F44-BEA2-CD0B1A01F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2F3D0-45CA-B34D-B52C-B6DD9C086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72B26-6889-C349-8002-685997E5E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2B1B6550-0274-DE4D-9664-DB8AC52F9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omic Sans MS" pitchFamily="-65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omic Sans MS" pitchFamily="-65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omic Sans MS" pitchFamily="-65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omic Sans MS" pitchFamily="-65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omic Sans M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omic Sans M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omic Sans M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omic Sans MS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8" Type="http://schemas.openxmlformats.org/officeDocument/2006/relationships/image" Target="../media/image23.jpeg"/><Relationship Id="rId9" Type="http://schemas.openxmlformats.org/officeDocument/2006/relationships/image" Target="../media/image24.jpeg"/><Relationship Id="rId10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19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jpeg"/><Relationship Id="rId8" Type="http://schemas.openxmlformats.org/officeDocument/2006/relationships/image" Target="../media/image29.jpeg"/><Relationship Id="rId9" Type="http://schemas.openxmlformats.org/officeDocument/2006/relationships/image" Target="../media/image30.jpeg"/><Relationship Id="rId10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6" Type="http://schemas.openxmlformats.org/officeDocument/2006/relationships/image" Target="../media/image35.jpeg"/><Relationship Id="rId7" Type="http://schemas.openxmlformats.org/officeDocument/2006/relationships/image" Target="../media/image36.jpeg"/><Relationship Id="rId8" Type="http://schemas.openxmlformats.org/officeDocument/2006/relationships/image" Target="../media/image37.jpeg"/><Relationship Id="rId9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6" Type="http://schemas.openxmlformats.org/officeDocument/2006/relationships/image" Target="../media/image42.jpeg"/><Relationship Id="rId7" Type="http://schemas.openxmlformats.org/officeDocument/2006/relationships/image" Target="../media/image43.jpeg"/><Relationship Id="rId8" Type="http://schemas.openxmlformats.org/officeDocument/2006/relationships/image" Target="../media/image44.jpeg"/><Relationship Id="rId9" Type="http://schemas.openxmlformats.org/officeDocument/2006/relationships/image" Target="../media/image45.jpeg"/><Relationship Id="rId10" Type="http://schemas.openxmlformats.org/officeDocument/2006/relationships/image" Target="../media/image46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4" Type="http://schemas.openxmlformats.org/officeDocument/2006/relationships/image" Target="../media/image54.g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BernardoMickeyFrom He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2200" y="196850"/>
            <a:ext cx="69596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876800"/>
            <a:ext cx="7772400" cy="841375"/>
          </a:xfrm>
        </p:spPr>
        <p:txBody>
          <a:bodyPr/>
          <a:lstStyle/>
          <a:p>
            <a:pPr eaLnBrk="1" hangingPunct="1"/>
            <a:r>
              <a:rPr lang="en-US"/>
              <a:t>Perlin Noise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867400"/>
            <a:ext cx="6400800" cy="762000"/>
          </a:xfrm>
        </p:spPr>
        <p:txBody>
          <a:bodyPr/>
          <a:lstStyle/>
          <a:p>
            <a:pPr eaLnBrk="1" hangingPunct="1"/>
            <a:r>
              <a:rPr lang="en-US" smtClean="0"/>
              <a:t>CS4300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2D Linear Noise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2724150" y="2127250"/>
            <a:ext cx="3657600" cy="3657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5844" name="Line 5"/>
          <p:cNvSpPr>
            <a:spLocks noChangeShapeType="1"/>
          </p:cNvSpPr>
          <p:nvPr/>
        </p:nvSpPr>
        <p:spPr bwMode="auto">
          <a:xfrm>
            <a:off x="6381750" y="2127250"/>
            <a:ext cx="0" cy="3657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78" name="Line 6"/>
          <p:cNvSpPr>
            <a:spLocks noChangeShapeType="1"/>
          </p:cNvSpPr>
          <p:nvPr/>
        </p:nvSpPr>
        <p:spPr bwMode="auto">
          <a:xfrm>
            <a:off x="2724150" y="395605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6" name="Oval 7"/>
          <p:cNvSpPr>
            <a:spLocks noChangeArrowheads="1"/>
          </p:cNvSpPr>
          <p:nvPr/>
        </p:nvSpPr>
        <p:spPr bwMode="auto">
          <a:xfrm>
            <a:off x="2571750" y="1974850"/>
            <a:ext cx="300038" cy="300038"/>
          </a:xfrm>
          <a:prstGeom prst="ellipse">
            <a:avLst/>
          </a:prstGeom>
          <a:solidFill>
            <a:srgbClr val="FD2D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80" name="Oval 8"/>
          <p:cNvSpPr>
            <a:spLocks noChangeArrowheads="1"/>
          </p:cNvSpPr>
          <p:nvPr/>
        </p:nvSpPr>
        <p:spPr bwMode="auto">
          <a:xfrm>
            <a:off x="2551113" y="3803650"/>
            <a:ext cx="325437" cy="325438"/>
          </a:xfrm>
          <a:prstGeom prst="ellipse">
            <a:avLst/>
          </a:prstGeom>
          <a:solidFill>
            <a:srgbClr val="C7391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Oval 9"/>
          <p:cNvSpPr>
            <a:spLocks noChangeArrowheads="1"/>
          </p:cNvSpPr>
          <p:nvPr/>
        </p:nvSpPr>
        <p:spPr bwMode="auto">
          <a:xfrm>
            <a:off x="2563813" y="5637213"/>
            <a:ext cx="312737" cy="312737"/>
          </a:xfrm>
          <a:prstGeom prst="ellipse">
            <a:avLst/>
          </a:prstGeom>
          <a:solidFill>
            <a:srgbClr val="91442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82" name="Oval 10"/>
          <p:cNvSpPr>
            <a:spLocks noChangeArrowheads="1"/>
          </p:cNvSpPr>
          <p:nvPr/>
        </p:nvSpPr>
        <p:spPr bwMode="auto">
          <a:xfrm>
            <a:off x="6218238" y="3803650"/>
            <a:ext cx="315912" cy="315913"/>
          </a:xfrm>
          <a:prstGeom prst="ellipse">
            <a:avLst/>
          </a:prstGeom>
          <a:solidFill>
            <a:srgbClr val="8B50E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Oval 11"/>
          <p:cNvSpPr>
            <a:spLocks noChangeArrowheads="1"/>
          </p:cNvSpPr>
          <p:nvPr/>
        </p:nvSpPr>
        <p:spPr bwMode="auto">
          <a:xfrm>
            <a:off x="6227763" y="5627688"/>
            <a:ext cx="315912" cy="315912"/>
          </a:xfrm>
          <a:prstGeom prst="ellipse">
            <a:avLst/>
          </a:prstGeom>
          <a:solidFill>
            <a:srgbClr val="E49AD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1" name="Oval 12"/>
          <p:cNvSpPr>
            <a:spLocks noChangeArrowheads="1"/>
          </p:cNvSpPr>
          <p:nvPr/>
        </p:nvSpPr>
        <p:spPr bwMode="auto">
          <a:xfrm>
            <a:off x="6227763" y="1971675"/>
            <a:ext cx="315912" cy="315913"/>
          </a:xfrm>
          <a:prstGeom prst="ellipse">
            <a:avLst/>
          </a:prstGeom>
          <a:solidFill>
            <a:srgbClr val="3205F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2" name="Text Box 13"/>
          <p:cNvSpPr txBox="1">
            <a:spLocks noChangeArrowheads="1"/>
          </p:cNvSpPr>
          <p:nvPr/>
        </p:nvSpPr>
        <p:spPr bwMode="auto">
          <a:xfrm>
            <a:off x="1308100" y="1935163"/>
            <a:ext cx="1341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253  45  3</a:t>
            </a:r>
          </a:p>
        </p:txBody>
      </p:sp>
      <p:sp>
        <p:nvSpPr>
          <p:cNvPr id="35853" name="Text Box 14"/>
          <p:cNvSpPr txBox="1">
            <a:spLocks noChangeArrowheads="1"/>
          </p:cNvSpPr>
          <p:nvPr/>
        </p:nvSpPr>
        <p:spPr bwMode="auto">
          <a:xfrm>
            <a:off x="1238250" y="5592763"/>
            <a:ext cx="1341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145  68  37</a:t>
            </a:r>
          </a:p>
        </p:txBody>
      </p:sp>
      <p:sp>
        <p:nvSpPr>
          <p:cNvPr id="35854" name="Text Box 15"/>
          <p:cNvSpPr txBox="1">
            <a:spLocks noChangeArrowheads="1"/>
          </p:cNvSpPr>
          <p:nvPr/>
        </p:nvSpPr>
        <p:spPr bwMode="auto">
          <a:xfrm>
            <a:off x="6519863" y="1946275"/>
            <a:ext cx="1341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50  5  241</a:t>
            </a:r>
          </a:p>
        </p:txBody>
      </p:sp>
      <p:sp>
        <p:nvSpPr>
          <p:cNvPr id="35855" name="Text Box 16"/>
          <p:cNvSpPr txBox="1">
            <a:spLocks noChangeArrowheads="1"/>
          </p:cNvSpPr>
          <p:nvPr/>
        </p:nvSpPr>
        <p:spPr bwMode="auto">
          <a:xfrm>
            <a:off x="6518275" y="5597525"/>
            <a:ext cx="165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228  154  219</a:t>
            </a:r>
          </a:p>
        </p:txBody>
      </p:sp>
      <p:sp>
        <p:nvSpPr>
          <p:cNvPr id="105489" name="Text Box 17"/>
          <p:cNvSpPr txBox="1">
            <a:spLocks noChangeArrowheads="1"/>
          </p:cNvSpPr>
          <p:nvPr/>
        </p:nvSpPr>
        <p:spPr bwMode="auto">
          <a:xfrm>
            <a:off x="1201738" y="3775075"/>
            <a:ext cx="1341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199  57  20</a:t>
            </a:r>
          </a:p>
        </p:txBody>
      </p:sp>
      <p:sp>
        <p:nvSpPr>
          <p:cNvPr id="105490" name="Text Box 18"/>
          <p:cNvSpPr txBox="1">
            <a:spLocks noChangeArrowheads="1"/>
          </p:cNvSpPr>
          <p:nvPr/>
        </p:nvSpPr>
        <p:spPr bwMode="auto">
          <a:xfrm>
            <a:off x="6545263" y="3776663"/>
            <a:ext cx="164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139  80  230</a:t>
            </a:r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3956050" y="4048125"/>
            <a:ext cx="1468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154  74  178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981450" y="1539875"/>
            <a:ext cx="1685925" cy="4784725"/>
            <a:chOff x="2508" y="896"/>
            <a:chExt cx="1062" cy="3014"/>
          </a:xfrm>
        </p:grpSpPr>
        <p:sp>
          <p:nvSpPr>
            <p:cNvPr id="35861" name="Line 21"/>
            <p:cNvSpPr>
              <a:spLocks noChangeShapeType="1"/>
            </p:cNvSpPr>
            <p:nvPr/>
          </p:nvSpPr>
          <p:spPr bwMode="auto">
            <a:xfrm>
              <a:off x="3444" y="1266"/>
              <a:ext cx="0" cy="23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2" name="Oval 22"/>
            <p:cNvSpPr>
              <a:spLocks noChangeArrowheads="1"/>
            </p:cNvSpPr>
            <p:nvPr/>
          </p:nvSpPr>
          <p:spPr bwMode="auto">
            <a:xfrm>
              <a:off x="3344" y="1168"/>
              <a:ext cx="196" cy="196"/>
            </a:xfrm>
            <a:prstGeom prst="ellipse">
              <a:avLst/>
            </a:prstGeom>
            <a:solidFill>
              <a:srgbClr val="650FB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3" name="Oval 23"/>
            <p:cNvSpPr>
              <a:spLocks noChangeArrowheads="1"/>
            </p:cNvSpPr>
            <p:nvPr/>
          </p:nvSpPr>
          <p:spPr bwMode="auto">
            <a:xfrm>
              <a:off x="3346" y="3468"/>
              <a:ext cx="200" cy="200"/>
            </a:xfrm>
            <a:prstGeom prst="ellipse">
              <a:avLst/>
            </a:prstGeom>
            <a:solidFill>
              <a:srgbClr val="CF85A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4" name="Text Box 24"/>
            <p:cNvSpPr txBox="1">
              <a:spLocks noChangeArrowheads="1"/>
            </p:cNvSpPr>
            <p:nvPr/>
          </p:nvSpPr>
          <p:spPr bwMode="auto">
            <a:xfrm>
              <a:off x="2553" y="896"/>
              <a:ext cx="9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101  15  182</a:t>
              </a:r>
            </a:p>
          </p:txBody>
        </p:sp>
        <p:sp>
          <p:nvSpPr>
            <p:cNvPr id="35865" name="Text Box 25"/>
            <p:cNvSpPr txBox="1">
              <a:spLocks noChangeArrowheads="1"/>
            </p:cNvSpPr>
            <p:nvPr/>
          </p:nvSpPr>
          <p:spPr bwMode="auto">
            <a:xfrm>
              <a:off x="2508" y="3679"/>
              <a:ext cx="10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207  133  174</a:t>
              </a:r>
            </a:p>
          </p:txBody>
        </p:sp>
      </p:grpSp>
      <p:sp>
        <p:nvSpPr>
          <p:cNvPr id="105498" name="Oval 26"/>
          <p:cNvSpPr>
            <a:spLocks noChangeArrowheads="1"/>
          </p:cNvSpPr>
          <p:nvPr/>
        </p:nvSpPr>
        <p:spPr bwMode="auto">
          <a:xfrm>
            <a:off x="5308600" y="3813175"/>
            <a:ext cx="311150" cy="311150"/>
          </a:xfrm>
          <a:prstGeom prst="ellipse">
            <a:avLst/>
          </a:prstGeom>
          <a:solidFill>
            <a:srgbClr val="9A4A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8" grpId="0" animBg="1"/>
      <p:bldP spid="105480" grpId="0" animBg="1"/>
      <p:bldP spid="105482" grpId="0" animBg="1"/>
      <p:bldP spid="105489" grpId="0"/>
      <p:bldP spid="105490" grpId="0"/>
      <p:bldP spid="105491" grpId="0"/>
      <p:bldP spid="10549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3D Linear Noise</a:t>
            </a:r>
          </a:p>
        </p:txBody>
      </p:sp>
      <p:pic>
        <p:nvPicPr>
          <p:cNvPr id="37891" name="Picture 5" descr="3Dinterpolation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57400" y="1143000"/>
            <a:ext cx="4800600" cy="5715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/>
              <a:t>Noise is Smooth Randomness</a:t>
            </a:r>
          </a:p>
        </p:txBody>
      </p:sp>
      <p:pic>
        <p:nvPicPr>
          <p:cNvPr id="39939" name="Picture 3" descr="noise001"/>
          <p:cNvPicPr>
            <a:picLocks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1676400"/>
            <a:ext cx="1828800" cy="1828800"/>
          </a:xfrm>
          <a:noFill/>
        </p:spPr>
      </p:pic>
      <p:pic>
        <p:nvPicPr>
          <p:cNvPr id="39940" name="Picture 4" descr="noise032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2667000" y="3810000"/>
            <a:ext cx="1828800" cy="1828800"/>
          </a:xfrm>
          <a:noFill/>
        </p:spPr>
      </p:pic>
      <p:pic>
        <p:nvPicPr>
          <p:cNvPr id="39941" name="Picture 5" descr="noise002"/>
          <p:cNvPicPr>
            <a:picLocks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2667000" y="1676400"/>
            <a:ext cx="1828800" cy="1828800"/>
          </a:xfrm>
          <a:noFill/>
        </p:spPr>
      </p:pic>
      <p:pic>
        <p:nvPicPr>
          <p:cNvPr id="39942" name="Picture 6" descr="noise004"/>
          <p:cNvPicPr>
            <a:picLocks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4648200" y="1676400"/>
            <a:ext cx="1828800" cy="1828800"/>
          </a:xfrm>
          <a:noFill/>
        </p:spPr>
      </p:pic>
      <p:pic>
        <p:nvPicPr>
          <p:cNvPr id="39943" name="Picture 7" descr="noise00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9400" y="1676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8" descr="noise0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" y="3810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9" descr="noise06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8200" y="3810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0" descr="noise128Contac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29400" y="3810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Perlin Noise Sphere</a:t>
            </a:r>
          </a:p>
        </p:txBody>
      </p:sp>
      <p:pic>
        <p:nvPicPr>
          <p:cNvPr id="41987" name="Picture 5" descr="noiseball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08225" y="1600200"/>
            <a:ext cx="4525963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Turbulence or Sum 1/f(noise)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20800" y="1346200"/>
            <a:ext cx="6500813" cy="660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/>
              <a:t>noise(</a:t>
            </a:r>
            <a:r>
              <a:rPr lang="en-US" sz="2800" b="1"/>
              <a:t>p</a:t>
            </a:r>
            <a:r>
              <a:rPr lang="en-US" sz="2800"/>
              <a:t>) + ½ noise(2</a:t>
            </a:r>
            <a:r>
              <a:rPr lang="en-US" sz="2800" b="1"/>
              <a:t>p</a:t>
            </a:r>
            <a:r>
              <a:rPr lang="en-US" sz="2800"/>
              <a:t>) + ¼ noise(4</a:t>
            </a:r>
            <a:r>
              <a:rPr lang="en-US" sz="2800" b="1"/>
              <a:t>p</a:t>
            </a:r>
            <a:r>
              <a:rPr lang="en-US" sz="2800"/>
              <a:t>) ... </a:t>
            </a:r>
          </a:p>
        </p:txBody>
      </p:sp>
      <p:pic>
        <p:nvPicPr>
          <p:cNvPr id="44036" name="Picture 4" descr="perlin1d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20713" y="2214563"/>
            <a:ext cx="7839075" cy="3911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Perlin Sum 1/f(noise) Sphere</a:t>
            </a:r>
          </a:p>
        </p:txBody>
      </p:sp>
      <p:pic>
        <p:nvPicPr>
          <p:cNvPr id="46083" name="Picture 5" descr="cloudyball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08225" y="1600200"/>
            <a:ext cx="4525963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Perlin Sum 1/f(|noise|) Sphere</a:t>
            </a:r>
          </a:p>
        </p:txBody>
      </p:sp>
      <p:pic>
        <p:nvPicPr>
          <p:cNvPr id="48131" name="Picture 5" descr="flameball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08225" y="1600200"/>
            <a:ext cx="4525963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/>
              <a:t>2D Nornalized Turbulence</a:t>
            </a:r>
          </a:p>
        </p:txBody>
      </p:sp>
      <p:pic>
        <p:nvPicPr>
          <p:cNvPr id="50179" name="Picture 5" descr="normTurb001"/>
          <p:cNvPicPr>
            <a:picLocks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600200"/>
            <a:ext cx="1828800" cy="1828800"/>
          </a:xfrm>
          <a:noFill/>
        </p:spPr>
      </p:pic>
      <p:pic>
        <p:nvPicPr>
          <p:cNvPr id="50180" name="Picture 8" descr="turbulence002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2514600" y="1600200"/>
            <a:ext cx="1828800" cy="1828800"/>
          </a:xfrm>
          <a:noFill/>
        </p:spPr>
      </p:pic>
      <p:pic>
        <p:nvPicPr>
          <p:cNvPr id="50181" name="Picture 14" descr="normTurb008"/>
          <p:cNvPicPr>
            <a:picLocks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6629400" y="1600200"/>
            <a:ext cx="1828800" cy="1828800"/>
          </a:xfrm>
          <a:noFill/>
        </p:spPr>
      </p:pic>
      <p:pic>
        <p:nvPicPr>
          <p:cNvPr id="50182" name="Picture 18" descr="normTurb0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600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19" descr="normTurb0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3886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21" descr="normTurb032"/>
          <p:cNvPicPr>
            <a:picLocks noChangeAspect="1" noChangeArrowheads="1"/>
          </p:cNvPicPr>
          <p:nvPr>
            <p:ph sz="quarter" idx="3"/>
          </p:nvPr>
        </p:nvPicPr>
        <p:blipFill>
          <a:blip r:embed="rId8"/>
          <a:srcRect/>
          <a:stretch>
            <a:fillRect/>
          </a:stretch>
        </p:blipFill>
        <p:spPr>
          <a:xfrm>
            <a:off x="2493963" y="3886200"/>
            <a:ext cx="1828800" cy="1828800"/>
          </a:xfrm>
          <a:noFill/>
        </p:spPr>
      </p:pic>
      <p:pic>
        <p:nvPicPr>
          <p:cNvPr id="50185" name="Picture 24" descr="normTurb128Contac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3886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629400" y="3886200"/>
            <a:ext cx="1828800" cy="2514600"/>
            <a:chOff x="4176" y="2448"/>
            <a:chExt cx="1152" cy="1584"/>
          </a:xfrm>
        </p:grpSpPr>
        <p:pic>
          <p:nvPicPr>
            <p:cNvPr id="50187" name="Picture 25" descr="noise128Contact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176" y="2448"/>
              <a:ext cx="1152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8" name="Text Box 26"/>
            <p:cNvSpPr txBox="1">
              <a:spLocks noChangeArrowheads="1"/>
            </p:cNvSpPr>
            <p:nvPr/>
          </p:nvSpPr>
          <p:spPr bwMode="auto">
            <a:xfrm>
              <a:off x="4176" y="3744"/>
              <a:ext cx="11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Just Noise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/>
              <a:t>2D Turbulence - Clipped</a:t>
            </a:r>
          </a:p>
        </p:txBody>
      </p:sp>
      <p:pic>
        <p:nvPicPr>
          <p:cNvPr id="52227" name="Picture 5" descr="turbulence001"/>
          <p:cNvPicPr>
            <a:picLocks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600200"/>
            <a:ext cx="1828800" cy="1828800"/>
          </a:xfrm>
          <a:noFill/>
        </p:spPr>
      </p:pic>
      <p:pic>
        <p:nvPicPr>
          <p:cNvPr id="52228" name="Picture 8" descr="turbulence002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2514600" y="1600200"/>
            <a:ext cx="1828800" cy="1828800"/>
          </a:xfrm>
          <a:noFill/>
        </p:spPr>
      </p:pic>
      <p:pic>
        <p:nvPicPr>
          <p:cNvPr id="52229" name="Picture 11" descr="turbulence004"/>
          <p:cNvPicPr>
            <a:picLocks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4572000" y="1600200"/>
            <a:ext cx="1828800" cy="1828800"/>
          </a:xfrm>
          <a:noFill/>
        </p:spPr>
      </p:pic>
      <p:pic>
        <p:nvPicPr>
          <p:cNvPr id="52230" name="Picture 14" descr="turbulence008"/>
          <p:cNvPicPr>
            <a:picLocks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6629400" y="1600200"/>
            <a:ext cx="1828800" cy="1828800"/>
          </a:xfrm>
          <a:noFill/>
        </p:spPr>
      </p:pic>
      <p:pic>
        <p:nvPicPr>
          <p:cNvPr id="52231" name="Picture 17" descr="turbulence0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3886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18" descr="turbulence03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4600" y="3886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19" descr="turbulence064Contac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3886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Picture 20" descr="turbulence128Contac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29400" y="3886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/>
              <a:t>Marble</a:t>
            </a:r>
          </a:p>
        </p:txBody>
      </p:sp>
      <p:pic>
        <p:nvPicPr>
          <p:cNvPr id="54275" name="Picture 5" descr="marble001"/>
          <p:cNvPicPr>
            <a:picLocks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600200"/>
            <a:ext cx="1828800" cy="1828800"/>
          </a:xfrm>
          <a:noFill/>
        </p:spPr>
      </p:pic>
      <p:pic>
        <p:nvPicPr>
          <p:cNvPr id="54276" name="Picture 8" descr="marble002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2514600" y="1600200"/>
            <a:ext cx="1828800" cy="1828800"/>
          </a:xfrm>
          <a:noFill/>
        </p:spPr>
      </p:pic>
      <p:pic>
        <p:nvPicPr>
          <p:cNvPr id="54277" name="Picture 11" descr="marble004"/>
          <p:cNvPicPr>
            <a:picLocks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4572000" y="1600200"/>
            <a:ext cx="1828800" cy="1828800"/>
          </a:xfrm>
          <a:noFill/>
        </p:spPr>
      </p:pic>
      <p:pic>
        <p:nvPicPr>
          <p:cNvPr id="54278" name="Picture 14" descr="marble008"/>
          <p:cNvPicPr>
            <a:picLocks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6629400" y="1600200"/>
            <a:ext cx="1828800" cy="1828800"/>
          </a:xfrm>
          <a:noFill/>
        </p:spPr>
      </p:pic>
      <p:pic>
        <p:nvPicPr>
          <p:cNvPr id="54279" name="Picture 17" descr="marble0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3657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Picture 18" descr="marble03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4600" y="3657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1" name="Picture 20" descr="marble128Contac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3657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2" name="Rectangle 21"/>
          <p:cNvSpPr>
            <a:spLocks noChangeArrowheads="1"/>
          </p:cNvSpPr>
          <p:nvPr/>
        </p:nvSpPr>
        <p:spPr bwMode="auto">
          <a:xfrm>
            <a:off x="457200" y="5534025"/>
            <a:ext cx="800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400"/>
              <a:t>factorG  = sqrt(abs(sin(x + twist*turbulence(x, y, noise)))) </a:t>
            </a:r>
          </a:p>
          <a:p>
            <a:r>
              <a:rPr lang="en-US" sz="2400"/>
              <a:t>color = (0, trunc(factorG*255), 255);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Oscar™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b="1" i="1"/>
              <a:t>	To Ken Perlin for the development of Perlin Noise, a technique used to produce natural appearing textures on computer generated surfaces for motion picture visual effects.</a:t>
            </a:r>
            <a:r>
              <a:rPr lang="en-US" sz="2800"/>
              <a:t> </a:t>
            </a:r>
          </a:p>
        </p:txBody>
      </p:sp>
      <p:pic>
        <p:nvPicPr>
          <p:cNvPr id="19460" name="Picture 8" descr="oscar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68888" y="1600200"/>
            <a:ext cx="319722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5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Clouds</a:t>
            </a:r>
          </a:p>
        </p:txBody>
      </p:sp>
      <p:pic>
        <p:nvPicPr>
          <p:cNvPr id="56323" name="Picture 5" descr="clouds001"/>
          <p:cNvPicPr>
            <a:picLocks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143000"/>
            <a:ext cx="1828800" cy="1828800"/>
          </a:xfrm>
          <a:noFill/>
        </p:spPr>
      </p:pic>
      <p:pic>
        <p:nvPicPr>
          <p:cNvPr id="56324" name="Picture 8" descr="clouds002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2514600" y="1143000"/>
            <a:ext cx="1828800" cy="1828800"/>
          </a:xfrm>
          <a:noFill/>
        </p:spPr>
      </p:pic>
      <p:pic>
        <p:nvPicPr>
          <p:cNvPr id="56325" name="Picture 11" descr="clouds004"/>
          <p:cNvPicPr>
            <a:picLocks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4572000" y="1143000"/>
            <a:ext cx="1828800" cy="1828800"/>
          </a:xfrm>
          <a:noFill/>
        </p:spPr>
      </p:pic>
      <p:pic>
        <p:nvPicPr>
          <p:cNvPr id="56326" name="Picture 14" descr="clouds008"/>
          <p:cNvPicPr>
            <a:picLocks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6629400" y="1143000"/>
            <a:ext cx="1828800" cy="1828800"/>
          </a:xfrm>
          <a:noFill/>
        </p:spPr>
      </p:pic>
      <p:pic>
        <p:nvPicPr>
          <p:cNvPr id="56327" name="Picture 17" descr="clouds0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3200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18" descr="clouds03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4600" y="3200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19" descr="clouds06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3200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20" descr="clouds128Contac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29400" y="3200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Rectangle 21"/>
          <p:cNvSpPr>
            <a:spLocks noChangeArrowheads="1"/>
          </p:cNvSpPr>
          <p:nvPr/>
        </p:nvSpPr>
        <p:spPr bwMode="auto">
          <a:xfrm>
            <a:off x="228600" y="5122863"/>
            <a:ext cx="868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400"/>
              <a:t>r = sqrt((x-200/d)*(x-200/d) + (y-200/d)*(y-200/d)); </a:t>
            </a:r>
          </a:p>
          <a:p>
            <a:r>
              <a:rPr lang="en-US" sz="2400"/>
              <a:t>factorB = abs(cos(r + fluff*turbulence(x, y, noise)); </a:t>
            </a:r>
          </a:p>
          <a:p>
            <a:r>
              <a:rPr lang="en-US" sz="2400"/>
              <a:t>color=(127 + 128*(1 - factorB), 127 + 128*(1 - factorB), 255);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8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/>
              <a:t>Student Images</a:t>
            </a:r>
          </a:p>
        </p:txBody>
      </p:sp>
      <p:pic>
        <p:nvPicPr>
          <p:cNvPr id="58371" name="Picture 5" descr="BernardoMarbelizedSpheres"/>
          <p:cNvPicPr>
            <a:picLocks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574800"/>
            <a:ext cx="3968750" cy="4140200"/>
          </a:xfrm>
          <a:noFill/>
        </p:spPr>
      </p:pic>
      <p:pic>
        <p:nvPicPr>
          <p:cNvPr id="58372" name="Picture 17" descr="KormanBeachBalls"/>
          <p:cNvPicPr>
            <a:picLocks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0" y="1600200"/>
            <a:ext cx="411480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Student Images</a:t>
            </a:r>
          </a:p>
        </p:txBody>
      </p:sp>
      <p:pic>
        <p:nvPicPr>
          <p:cNvPr id="60419" name="Picture 5" descr="ChenWorl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3716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6" descr="Ig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3716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Student Images</a:t>
            </a:r>
          </a:p>
        </p:txBody>
      </p:sp>
      <p:pic>
        <p:nvPicPr>
          <p:cNvPr id="62467" name="Picture 5" descr="KormanDesk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843088"/>
            <a:ext cx="4038600" cy="4038600"/>
          </a:xfrm>
          <a:noFill/>
        </p:spPr>
      </p:pic>
      <p:pic>
        <p:nvPicPr>
          <p:cNvPr id="62468" name="Picture 8" descr="KormanWrinkles"/>
          <p:cNvPicPr>
            <a:picLocks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1843088"/>
            <a:ext cx="4038600" cy="4038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Perlin’s Clouds and Corona</a:t>
            </a:r>
          </a:p>
        </p:txBody>
      </p:sp>
      <p:pic>
        <p:nvPicPr>
          <p:cNvPr id="64515" name="Picture 7" descr="flame500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81575" y="2176463"/>
            <a:ext cx="3371850" cy="3371850"/>
          </a:xfrm>
          <a:noFill/>
        </p:spPr>
      </p:pic>
      <p:pic>
        <p:nvPicPr>
          <p:cNvPr id="64516" name="Picture 11" descr="clouds500"/>
          <p:cNvPicPr>
            <a:picLocks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" y="1843088"/>
            <a:ext cx="4038600" cy="4038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Movies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/>
              <a:t>James Cameron Movies (Abyss,Titanic,...)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/>
              <a:t>Animated Movies (Lion King, Moses,...)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/>
              <a:t>Arnold Movies (T2, True Lies, ...)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/>
              <a:t>Star Wars Episode I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/>
              <a:t>Star Trek Movies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/>
              <a:t>Batman Movies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i="1"/>
              <a:t>and lots of others</a:t>
            </a:r>
            <a:r>
              <a:rPr lang="en-US" sz="280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/>
              <a:t>	In fact, after around 1990 or so, </a:t>
            </a:r>
            <a:r>
              <a:rPr lang="en-US" sz="2800" i="1"/>
              <a:t>every</a:t>
            </a:r>
            <a:r>
              <a:rPr lang="en-US" sz="2800"/>
              <a:t> Hollywood effects film has used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What is Noise?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Noise is a mapping from R</a:t>
            </a:r>
            <a:r>
              <a:rPr lang="en-US" baseline="30000"/>
              <a:t>n</a:t>
            </a:r>
            <a:r>
              <a:rPr lang="en-US"/>
              <a:t> to R - you input an n-dimensional point with real coordinates, and it returns a real value.</a:t>
            </a:r>
          </a:p>
          <a:p>
            <a:pPr eaLnBrk="1" hangingPunct="1"/>
            <a:r>
              <a:rPr lang="en-US"/>
              <a:t>n=1	for animation</a:t>
            </a:r>
          </a:p>
          <a:p>
            <a:pPr eaLnBrk="1" hangingPunct="1"/>
            <a:r>
              <a:rPr lang="en-US"/>
              <a:t>n=2	cheap texture hacks</a:t>
            </a:r>
          </a:p>
          <a:p>
            <a:pPr eaLnBrk="1" hangingPunct="1"/>
            <a:r>
              <a:rPr lang="en-US"/>
              <a:t>n=3 	less-cheap texture hacks</a:t>
            </a:r>
          </a:p>
          <a:p>
            <a:pPr eaLnBrk="1" hangingPunct="1"/>
            <a:r>
              <a:rPr lang="en-US"/>
              <a:t>n=4	time-varying solid textures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/>
              <a:t>Noise is Smooth Randomness</a:t>
            </a:r>
          </a:p>
        </p:txBody>
      </p:sp>
      <p:pic>
        <p:nvPicPr>
          <p:cNvPr id="25603" name="Picture 5" descr="noise001"/>
          <p:cNvPicPr>
            <a:picLocks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1676400"/>
            <a:ext cx="1828800" cy="1828800"/>
          </a:xfrm>
          <a:noFill/>
        </p:spPr>
      </p:pic>
      <p:pic>
        <p:nvPicPr>
          <p:cNvPr id="25604" name="Picture 6" descr="noise032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2667000" y="3810000"/>
            <a:ext cx="1828800" cy="1828800"/>
          </a:xfrm>
          <a:noFill/>
        </p:spPr>
      </p:pic>
      <p:pic>
        <p:nvPicPr>
          <p:cNvPr id="25605" name="Picture 8" descr="noise002"/>
          <p:cNvPicPr>
            <a:picLocks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2667000" y="1676400"/>
            <a:ext cx="1828800" cy="1828800"/>
          </a:xfrm>
          <a:noFill/>
        </p:spPr>
      </p:pic>
      <p:pic>
        <p:nvPicPr>
          <p:cNvPr id="25606" name="Picture 10" descr="noise004"/>
          <p:cNvPicPr>
            <a:picLocks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4648200" y="1676400"/>
            <a:ext cx="1828800" cy="1828800"/>
          </a:xfrm>
          <a:noFill/>
        </p:spPr>
      </p:pic>
      <p:pic>
        <p:nvPicPr>
          <p:cNvPr id="25607" name="Picture 12" descr="noise00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9400" y="1676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13" descr="noise0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" y="3810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4" descr="noise06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8200" y="3810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5" descr="noise128Contac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29400" y="3810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Making Noise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800"/>
              <a:t>Generate random values at grid points.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2800"/>
          </a:p>
          <a:p>
            <a:pPr marL="609600" indent="-609600" eaLnBrk="1" hangingPunct="1">
              <a:buFontTx/>
              <a:buAutoNum type="arabicPeriod"/>
            </a:pPr>
            <a:r>
              <a:rPr lang="en-US" sz="2800"/>
              <a:t>Interpolate smoothly between these values.</a:t>
            </a:r>
          </a:p>
        </p:txBody>
      </p:sp>
      <p:pic>
        <p:nvPicPr>
          <p:cNvPr id="27652" name="Picture 4" descr="noise1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14950" y="1676400"/>
            <a:ext cx="2705100" cy="1285875"/>
          </a:xfrm>
          <a:noFill/>
        </p:spPr>
      </p:pic>
      <p:pic>
        <p:nvPicPr>
          <p:cNvPr id="27653" name="Picture 6" descr="noise2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291138" y="3581400"/>
            <a:ext cx="2752725" cy="1323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reeform 9"/>
          <p:cNvSpPr>
            <a:spLocks/>
          </p:cNvSpPr>
          <p:nvPr/>
        </p:nvSpPr>
        <p:spPr bwMode="auto">
          <a:xfrm>
            <a:off x="1466850" y="2425700"/>
            <a:ext cx="6808788" cy="2625725"/>
          </a:xfrm>
          <a:custGeom>
            <a:avLst/>
            <a:gdLst>
              <a:gd name="T0" fmla="*/ 0 w 4289"/>
              <a:gd name="T1" fmla="*/ 1472 h 1654"/>
              <a:gd name="T2" fmla="*/ 336 w 4289"/>
              <a:gd name="T3" fmla="*/ 1306 h 1654"/>
              <a:gd name="T4" fmla="*/ 667 w 4289"/>
              <a:gd name="T5" fmla="*/ 1597 h 1654"/>
              <a:gd name="T6" fmla="*/ 986 w 4289"/>
              <a:gd name="T7" fmla="*/ 411 h 1654"/>
              <a:gd name="T8" fmla="*/ 1317 w 4289"/>
              <a:gd name="T9" fmla="*/ 1016 h 1654"/>
              <a:gd name="T10" fmla="*/ 1648 w 4289"/>
              <a:gd name="T11" fmla="*/ 0 h 1654"/>
              <a:gd name="T12" fmla="*/ 1979 w 4289"/>
              <a:gd name="T13" fmla="*/ 1306 h 1654"/>
              <a:gd name="T14" fmla="*/ 2304 w 4289"/>
              <a:gd name="T15" fmla="*/ 679 h 1654"/>
              <a:gd name="T16" fmla="*/ 2635 w 4289"/>
              <a:gd name="T17" fmla="*/ 434 h 1654"/>
              <a:gd name="T18" fmla="*/ 2971 w 4289"/>
              <a:gd name="T19" fmla="*/ 1654 h 1654"/>
              <a:gd name="T20" fmla="*/ 3290 w 4289"/>
              <a:gd name="T21" fmla="*/ 1323 h 1654"/>
              <a:gd name="T22" fmla="*/ 3627 w 4289"/>
              <a:gd name="T23" fmla="*/ 1540 h 1654"/>
              <a:gd name="T24" fmla="*/ 3958 w 4289"/>
              <a:gd name="T25" fmla="*/ 143 h 1654"/>
              <a:gd name="T26" fmla="*/ 4289 w 4289"/>
              <a:gd name="T27" fmla="*/ 1112 h 165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89"/>
              <a:gd name="T43" fmla="*/ 0 h 1654"/>
              <a:gd name="T44" fmla="*/ 4289 w 4289"/>
              <a:gd name="T45" fmla="*/ 1654 h 165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89" h="1654">
                <a:moveTo>
                  <a:pt x="0" y="1472"/>
                </a:moveTo>
                <a:lnTo>
                  <a:pt x="336" y="1306"/>
                </a:lnTo>
                <a:lnTo>
                  <a:pt x="667" y="1597"/>
                </a:lnTo>
                <a:lnTo>
                  <a:pt x="986" y="411"/>
                </a:lnTo>
                <a:lnTo>
                  <a:pt x="1317" y="1016"/>
                </a:lnTo>
                <a:lnTo>
                  <a:pt x="1648" y="0"/>
                </a:lnTo>
                <a:lnTo>
                  <a:pt x="1979" y="1306"/>
                </a:lnTo>
                <a:lnTo>
                  <a:pt x="2304" y="679"/>
                </a:lnTo>
                <a:lnTo>
                  <a:pt x="2635" y="434"/>
                </a:lnTo>
                <a:lnTo>
                  <a:pt x="2971" y="1654"/>
                </a:lnTo>
                <a:lnTo>
                  <a:pt x="3290" y="1323"/>
                </a:lnTo>
                <a:lnTo>
                  <a:pt x="3627" y="1540"/>
                </a:lnTo>
                <a:lnTo>
                  <a:pt x="3958" y="143"/>
                </a:lnTo>
                <a:lnTo>
                  <a:pt x="4289" y="1112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Linear Noise</a:t>
            </a:r>
          </a:p>
        </p:txBody>
      </p:sp>
      <p:pic>
        <p:nvPicPr>
          <p:cNvPr id="29700" name="Picture 5" descr="noise1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906588"/>
            <a:ext cx="8229600" cy="3911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lerp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The basic operation of linear interpolation between two values is so commonly used in computer graphics that it is sometimes called a </a:t>
            </a:r>
            <a:r>
              <a:rPr lang="en-US" b="1" i="1"/>
              <a:t>lerp</a:t>
            </a:r>
            <a:r>
              <a:rPr lang="en-US"/>
              <a:t> in the jargon of computer graphics. </a:t>
            </a:r>
          </a:p>
          <a:p>
            <a:pPr eaLnBrk="1" hangingPunct="1"/>
            <a:r>
              <a:rPr lang="en-US"/>
              <a:t>Lerp operations are built into the hardware of all modern computer graphics processors.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lerping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/>
              <a:t>lerp(v1, v2, t) = (1 – t)v1 + tv2</a:t>
            </a:r>
          </a:p>
          <a:p>
            <a:pPr algn="ctr" eaLnBrk="1" hangingPunct="1">
              <a:buFontTx/>
              <a:buNone/>
            </a:pPr>
            <a:endParaRPr lang="en-US"/>
          </a:p>
          <a:p>
            <a:pPr algn="ctr" eaLnBrk="1" hangingPunct="1">
              <a:buFontTx/>
              <a:buNone/>
            </a:pPr>
            <a:endParaRPr lang="en-US"/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1376363" y="52419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6142038" y="32480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 flipV="1">
            <a:off x="1447800" y="3313113"/>
            <a:ext cx="4789488" cy="1992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4776788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1017588" y="5214938"/>
            <a:ext cx="44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6365875" y="3062288"/>
            <a:ext cx="44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Q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5033963" y="3857625"/>
            <a:ext cx="321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(1-t)P + tQ</a:t>
            </a:r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3802063" y="3429000"/>
            <a:ext cx="769937" cy="328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468313" y="3014663"/>
            <a:ext cx="4518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 of the distance from P to 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522</Words>
  <Application>Microsoft Macintosh PowerPoint</Application>
  <PresentationFormat>On-screen Show (4:3)</PresentationFormat>
  <Paragraphs>90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ＭＳ Ｐゴシック</vt:lpstr>
      <vt:lpstr>Comic Sans MS</vt:lpstr>
      <vt:lpstr>Default Design</vt:lpstr>
      <vt:lpstr>Perlin Noise</vt:lpstr>
      <vt:lpstr>The Oscar™</vt:lpstr>
      <vt:lpstr>The Movies</vt:lpstr>
      <vt:lpstr>What is Noise?</vt:lpstr>
      <vt:lpstr>Noise is Smooth Randomness</vt:lpstr>
      <vt:lpstr>Making Noise</vt:lpstr>
      <vt:lpstr>Linear Noise</vt:lpstr>
      <vt:lpstr>lerp</vt:lpstr>
      <vt:lpstr>lerping</vt:lpstr>
      <vt:lpstr>2D Linear Noise</vt:lpstr>
      <vt:lpstr>3D Linear Noise</vt:lpstr>
      <vt:lpstr>Noise is Smooth Randomness</vt:lpstr>
      <vt:lpstr>Perlin Noise Sphere</vt:lpstr>
      <vt:lpstr>Turbulence or Sum 1/f(noise) </vt:lpstr>
      <vt:lpstr>Perlin Sum 1/f(noise) Sphere</vt:lpstr>
      <vt:lpstr>Perlin Sum 1/f(|noise|) Sphere</vt:lpstr>
      <vt:lpstr>2D Nornalized Turbulence</vt:lpstr>
      <vt:lpstr>2D Turbulence - Clipped</vt:lpstr>
      <vt:lpstr>Marble</vt:lpstr>
      <vt:lpstr>Clouds</vt:lpstr>
      <vt:lpstr>Student Images</vt:lpstr>
      <vt:lpstr>Student Images</vt:lpstr>
      <vt:lpstr>Student Images</vt:lpstr>
      <vt:lpstr>Perlin’s Clouds and Corona</vt:lpstr>
    </vt:vector>
  </TitlesOfParts>
  <Company>Northeastern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Perlin Noise</dc:title>
  <dc:creator>fell</dc:creator>
  <cp:lastModifiedBy>Harriet Fell</cp:lastModifiedBy>
  <cp:revision>20</cp:revision>
  <dcterms:created xsi:type="dcterms:W3CDTF">2012-11-28T12:34:04Z</dcterms:created>
  <dcterms:modified xsi:type="dcterms:W3CDTF">2012-11-28T12:34:47Z</dcterms:modified>
</cp:coreProperties>
</file>