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embeddings/Microsoft_PowerPoint_97_-_2003_Presentation1.bin" ContentType="application/vnd.openxmlformats-officedocument.oleObject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2" r:id="rId1"/>
  </p:sldMasterIdLst>
  <p:notesMasterIdLst>
    <p:notesMasterId r:id="rId23"/>
  </p:notesMasterIdLst>
  <p:sldIdLst>
    <p:sldId id="277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08DE8-4A8D-3349-9D34-6E29D011EE91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9FACC-5AAB-FD4A-9EF8-CF6171326C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29D9D-CA00-1E45-8943-9EDB8E629CBA}" type="slidenum">
              <a:rPr lang="en-US"/>
              <a:pPr/>
              <a:t>1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DA0E8-CCE0-A54C-B1C2-2A903C8710D8}" type="slidenum">
              <a:rPr lang="en-US"/>
              <a:pPr/>
              <a:t>10</a:t>
            </a:fld>
            <a:endParaRPr lang="en-US"/>
          </a:p>
        </p:txBody>
      </p:sp>
      <p:sp>
        <p:nvSpPr>
          <p:cNvPr id="154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E03E4-BE8B-AE4C-8B4C-B2DADCDF9F1B}" type="slidenum">
              <a:rPr lang="en-US"/>
              <a:pPr/>
              <a:t>11</a:t>
            </a:fld>
            <a:endParaRPr lang="en-US"/>
          </a:p>
        </p:txBody>
      </p:sp>
      <p:sp>
        <p:nvSpPr>
          <p:cNvPr id="168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9E2E0B-FA03-3141-BC66-E8E2E6072DD7}" type="slidenum">
              <a:rPr lang="en-US"/>
              <a:pPr/>
              <a:t>12</a:t>
            </a:fld>
            <a:endParaRPr lang="en-US"/>
          </a:p>
        </p:txBody>
      </p:sp>
      <p:sp>
        <p:nvSpPr>
          <p:cNvPr id="221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E61208-E42D-CD43-A7AE-28E515E766CD}" type="slidenum">
              <a:rPr lang="en-US"/>
              <a:pPr/>
              <a:t>13</a:t>
            </a:fld>
            <a:endParaRPr lang="en-US"/>
          </a:p>
        </p:txBody>
      </p:sp>
      <p:sp>
        <p:nvSpPr>
          <p:cNvPr id="237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E635F-C436-6340-9608-177F017BD9DB}" type="slidenum">
              <a:rPr lang="en-US"/>
              <a:pPr/>
              <a:t>14</a:t>
            </a:fld>
            <a:endParaRPr lang="en-US"/>
          </a:p>
        </p:txBody>
      </p:sp>
      <p:sp>
        <p:nvSpPr>
          <p:cNvPr id="227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5FE6FE-CBCE-1741-A70C-E96F8A302A52}" type="slidenum">
              <a:rPr lang="en-US"/>
              <a:pPr/>
              <a:t>15</a:t>
            </a:fld>
            <a:endParaRPr lang="en-US"/>
          </a:p>
        </p:txBody>
      </p:sp>
      <p:sp>
        <p:nvSpPr>
          <p:cNvPr id="228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38850A-98CE-1A41-9BC6-772BEC157B35}" type="slidenum">
              <a:rPr lang="en-US"/>
              <a:pPr/>
              <a:t>16</a:t>
            </a:fld>
            <a:endParaRPr lang="en-US"/>
          </a:p>
        </p:txBody>
      </p:sp>
      <p:sp>
        <p:nvSpPr>
          <p:cNvPr id="155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62D54D-A9BD-0C4F-AD24-AB215033F65B}" type="slidenum">
              <a:rPr lang="en-US"/>
              <a:pPr/>
              <a:t>17</a:t>
            </a:fld>
            <a:endParaRPr lang="en-US"/>
          </a:p>
        </p:txBody>
      </p:sp>
      <p:sp>
        <p:nvSpPr>
          <p:cNvPr id="156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114A80-3BEF-C442-B9E8-B32B3574BBE7}" type="slidenum">
              <a:rPr lang="en-US"/>
              <a:pPr/>
              <a:t>18</a:t>
            </a:fld>
            <a:endParaRPr lang="en-US"/>
          </a:p>
        </p:txBody>
      </p:sp>
      <p:sp>
        <p:nvSpPr>
          <p:cNvPr id="157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F76C19-C4AA-A242-972D-4DA41E83B667}" type="slidenum">
              <a:rPr lang="en-US"/>
              <a:pPr/>
              <a:t>19</a:t>
            </a:fld>
            <a:endParaRPr lang="en-US"/>
          </a:p>
        </p:txBody>
      </p:sp>
      <p:sp>
        <p:nvSpPr>
          <p:cNvPr id="158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29D9D-CA00-1E45-8943-9EDB8E629CBA}" type="slidenum">
              <a:rPr lang="en-US"/>
              <a:pPr/>
              <a:t>2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9962E3-AD61-A440-AB2F-8592E0E42C94}" type="slidenum">
              <a:rPr lang="en-US"/>
              <a:pPr/>
              <a:t>20</a:t>
            </a:fld>
            <a:endParaRPr lang="en-US"/>
          </a:p>
        </p:txBody>
      </p:sp>
      <p:sp>
        <p:nvSpPr>
          <p:cNvPr id="169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F91DB9-EA07-4F48-8437-CFAAEE7CA672}" type="slidenum">
              <a:rPr lang="en-US"/>
              <a:pPr/>
              <a:t>21</a:t>
            </a:fld>
            <a:endParaRPr lang="en-US"/>
          </a:p>
        </p:txBody>
      </p:sp>
      <p:sp>
        <p:nvSpPr>
          <p:cNvPr id="171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77BC4-E2D5-CF4A-9DCF-7DFD07015A07}" type="slidenum">
              <a:rPr lang="en-US"/>
              <a:pPr/>
              <a:t>3</a:t>
            </a:fld>
            <a:endParaRPr lang="en-US"/>
          </a:p>
        </p:txBody>
      </p:sp>
      <p:sp>
        <p:nvSpPr>
          <p:cNvPr id="245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E6C94-F6B4-6C42-BB42-2C1A784C24CE}" type="slidenum">
              <a:rPr lang="en-US"/>
              <a:pPr/>
              <a:t>4</a:t>
            </a:fld>
            <a:endParaRPr lang="en-US"/>
          </a:p>
        </p:txBody>
      </p:sp>
      <p:sp>
        <p:nvSpPr>
          <p:cNvPr id="148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60F2B5-A329-B745-82C2-5F4CD3824538}" type="slidenum">
              <a:rPr lang="en-US"/>
              <a:pPr/>
              <a:t>5</a:t>
            </a:fld>
            <a:endParaRPr lang="en-US"/>
          </a:p>
        </p:txBody>
      </p:sp>
      <p:sp>
        <p:nvSpPr>
          <p:cNvPr id="149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9B8B9-4CE7-7541-9C69-C8517ADE816D}" type="slidenum">
              <a:rPr lang="en-US"/>
              <a:pPr/>
              <a:t>6</a:t>
            </a:fld>
            <a:endParaRPr lang="en-US"/>
          </a:p>
        </p:txBody>
      </p:sp>
      <p:sp>
        <p:nvSpPr>
          <p:cNvPr id="150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43ED7-A87B-604A-BD88-6557A5426C7E}" type="slidenum">
              <a:rPr lang="en-US"/>
              <a:pPr/>
              <a:t>7</a:t>
            </a:fld>
            <a:endParaRPr lang="en-US"/>
          </a:p>
        </p:txBody>
      </p:sp>
      <p:sp>
        <p:nvSpPr>
          <p:cNvPr id="151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A18CB-C1F2-EE4E-811D-83F4A8908B4B}" type="slidenum">
              <a:rPr lang="en-US"/>
              <a:pPr/>
              <a:t>8</a:t>
            </a:fld>
            <a:endParaRPr lang="en-US"/>
          </a:p>
        </p:txBody>
      </p:sp>
      <p:sp>
        <p:nvSpPr>
          <p:cNvPr id="152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E98163-0AF9-5044-8C4C-67B092EEDF49}" type="slidenum">
              <a:rPr lang="en-US"/>
              <a:pPr/>
              <a:t>9</a:t>
            </a:fld>
            <a:endParaRPr lang="en-US"/>
          </a:p>
        </p:txBody>
      </p:sp>
      <p:sp>
        <p:nvSpPr>
          <p:cNvPr id="153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9A8B7-71EA-7C49-B48E-FD7066A4C24D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10EBB-296A-3741-813E-9EFDE9D34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9A8B7-71EA-7C49-B48E-FD7066A4C24D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10EBB-296A-3741-813E-9EFDE9D34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9A8B7-71EA-7C49-B48E-FD7066A4C24D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10EBB-296A-3741-813E-9EFDE9D34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9A8B7-71EA-7C49-B48E-FD7066A4C24D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10EBB-296A-3741-813E-9EFDE9D34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9A8B7-71EA-7C49-B48E-FD7066A4C24D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10EBB-296A-3741-813E-9EFDE9D34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9A8B7-71EA-7C49-B48E-FD7066A4C24D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10EBB-296A-3741-813E-9EFDE9D34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DCB04-9E88-CF4B-832D-2448D891F9CE}" type="datetime4">
              <a:rPr lang="en-US" smtClean="0"/>
              <a:pPr/>
              <a:t>November 14, 2012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E450AF-93C9-3F4C-A720-37381102C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DCB04-9E88-CF4B-832D-2448D891F9CE}" type="datetime4">
              <a:rPr lang="en-US" smtClean="0"/>
              <a:pPr/>
              <a:t>November 14, 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AEBB68-2C51-5849-99C7-758CA2F916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9A8B7-71EA-7C49-B48E-FD7066A4C24D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10EBB-296A-3741-813E-9EFDE9D34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9A8B7-71EA-7C49-B48E-FD7066A4C24D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10EBB-296A-3741-813E-9EFDE9D34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9A8B7-71EA-7C49-B48E-FD7066A4C24D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10EBB-296A-3741-813E-9EFDE9D34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9A8B7-71EA-7C49-B48E-FD7066A4C24D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10EBB-296A-3741-813E-9EFDE9D34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9A8B7-71EA-7C49-B48E-FD7066A4C24D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10EBB-296A-3741-813E-9EFDE9D34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9A8B7-71EA-7C49-B48E-FD7066A4C24D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10EBB-296A-3741-813E-9EFDE9D34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9A8B7-71EA-7C49-B48E-FD7066A4C24D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10EBB-296A-3741-813E-9EFDE9D34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9A8B7-71EA-7C49-B48E-FD7066A4C24D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10EBB-296A-3741-813E-9EFDE9D34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oleObject" Target="../embeddings/Microsoft_PowerPoint_97_-_2003_Presentation1.bin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vmlDrawing" Target="../drawings/vmlDrawing1.v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C909A8B7-71EA-7C49-B48E-FD7066A4C24D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400800"/>
            <a:ext cx="762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4710EBB-296A-3741-813E-9EFDE9D3487C}" type="slidenum">
              <a:rPr lang="en-US" smtClean="0"/>
              <a:t>‹#›</a:t>
            </a:fld>
            <a:endParaRPr lang="en-US"/>
          </a:p>
        </p:txBody>
      </p:sp>
      <p:pic>
        <p:nvPicPr>
          <p:cNvPr id="1031" name="Picture 6" descr="background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57200" y="269875"/>
            <a:ext cx="1095375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209800" y="6400800"/>
            <a:ext cx="565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b="0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362200" y="6400800"/>
            <a:ext cx="5180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0">
                <a:ea typeface="Arial" charset="0"/>
                <a:cs typeface="Arial" charset="0"/>
              </a:rPr>
              <a:t>©</a:t>
            </a:r>
            <a:r>
              <a:rPr lang="en-US" sz="1200" b="0"/>
              <a:t>College of Computer and Information Science, Northeastern University</a:t>
            </a:r>
          </a:p>
        </p:txBody>
      </p:sp>
      <p:graphicFrame>
        <p:nvGraphicFramePr>
          <p:cNvPr id="1026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60418" r:id="rId20" imgW="0" imgH="0" progId="PowerPoint.Show.8">
              <p:embed/>
            </p:oleObj>
          </a:graphicData>
        </a:graphic>
      </p:graphicFrame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447675" y="1520825"/>
            <a:ext cx="6629400" cy="0"/>
          </a:xfrm>
          <a:prstGeom prst="line">
            <a:avLst/>
          </a:prstGeom>
          <a:noFill/>
          <a:ln w="57150">
            <a:solidFill>
              <a:srgbClr val="33CC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</a:t>
            </a:r>
            <a:r>
              <a:rPr lang="en-US" dirty="0" smtClean="0"/>
              <a:t> 4300</a:t>
            </a:r>
            <a:br>
              <a:rPr lang="en-US" dirty="0" smtClean="0"/>
            </a:br>
            <a:r>
              <a:rPr lang="en-US" dirty="0"/>
              <a:t>Computer Graphics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Prof. Harriet Fell</a:t>
            </a: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Fall 2012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Lecture</a:t>
            </a:r>
            <a:r>
              <a:rPr lang="en-US" sz="2800" dirty="0" smtClean="0"/>
              <a:t> </a:t>
            </a:r>
            <a:r>
              <a:rPr lang="en-US" sz="2800" dirty="0" smtClean="0"/>
              <a:t>29 </a:t>
            </a:r>
            <a:r>
              <a:rPr lang="en-US" sz="2800" dirty="0"/>
              <a:t>–</a:t>
            </a:r>
            <a:r>
              <a:rPr lang="en-US" sz="2800" dirty="0" smtClean="0"/>
              <a:t> November</a:t>
            </a:r>
            <a:r>
              <a:rPr lang="en-US" sz="2800" dirty="0" smtClean="0"/>
              <a:t> 14, </a:t>
            </a:r>
            <a:r>
              <a:rPr lang="en-US" sz="2800" dirty="0" smtClean="0"/>
              <a:t>2012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BA2D-CB88-FF48-AE27-86CA1A0A8E06}" type="datetime4">
              <a:rPr lang="en-US"/>
              <a:pPr/>
              <a:t>November 14,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E19689-516B-7042-A557-2C264669D742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Textures on 2 Planes</a:t>
            </a:r>
          </a:p>
        </p:txBody>
      </p:sp>
      <p:pic>
        <p:nvPicPr>
          <p:cNvPr id="128004" name="Picture 4" descr="korman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-40915" r="-40915"/>
          <a:stretch>
            <a:fillRect/>
          </a:stretch>
        </p:blipFill>
        <p:spPr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CB04-9E88-CF4B-832D-2448D891F9CE}" type="datetime4">
              <a:rPr lang="en-US"/>
              <a:pPr/>
              <a:t>November 14,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573EDD-C765-4D45-BED4-4BBE9F6B3DCD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Mapping a Picture to a Plane</a:t>
            </a:r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59700" cy="2979738"/>
          </a:xfrm>
        </p:spPr>
        <p:txBody>
          <a:bodyPr/>
          <a:lstStyle/>
          <a:p>
            <a:r>
              <a:rPr lang="en-US" sz="2400"/>
              <a:t>Use an image in a ppm file.</a:t>
            </a:r>
          </a:p>
          <a:p>
            <a:r>
              <a:rPr lang="en-US" sz="2400"/>
              <a:t>Read the image into an array of RGB values.  </a:t>
            </a:r>
          </a:p>
          <a:p>
            <a:pPr lvl="1">
              <a:buFont typeface="Wingdings" pitchFamily="-84" charset="2"/>
              <a:buNone/>
            </a:pPr>
            <a:r>
              <a:rPr lang="en-US" sz="2000"/>
              <a:t>	Color myImage[width][height]</a:t>
            </a:r>
          </a:p>
          <a:p>
            <a:r>
              <a:rPr lang="en-US" sz="2400"/>
              <a:t>For a point on the plane (x, y, d)</a:t>
            </a:r>
          </a:p>
          <a:p>
            <a:pPr lvl="1">
              <a:buFont typeface="Wingdings" pitchFamily="-84" charset="2"/>
              <a:buNone/>
            </a:pPr>
            <a:r>
              <a:rPr lang="en-US" sz="2000"/>
              <a:t>	theColor(x, y, d) = myImage(x % width, y % height)</a:t>
            </a:r>
          </a:p>
          <a:p>
            <a:r>
              <a:rPr lang="en-US" sz="2400"/>
              <a:t>How do you stretch a small image onto a large planar area?</a:t>
            </a:r>
          </a:p>
        </p:txBody>
      </p:sp>
      <p:pic>
        <p:nvPicPr>
          <p:cNvPr id="159751" name="Picture 7" descr="Mona Lis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112838" y="5230813"/>
            <a:ext cx="814387" cy="1063625"/>
          </a:xfrm>
          <a:noFill/>
          <a:ln/>
        </p:spPr>
      </p:pic>
      <p:pic>
        <p:nvPicPr>
          <p:cNvPr id="159753" name="Picture 9" descr="Mona Lis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114425" y="4748213"/>
            <a:ext cx="2525713" cy="1535112"/>
          </a:xfrm>
          <a:noFill/>
          <a:ln/>
        </p:spPr>
      </p:pic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CB04-9E88-CF4B-832D-2448D891F9CE}" type="datetime4">
              <a:rPr lang="en-US"/>
              <a:pPr/>
              <a:t>November 14, 2012</a:t>
            </a:fld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A5AB16-12BE-954E-8FFA-314F41C1F3C0}" type="slidenum">
              <a:rPr lang="en-US"/>
              <a:pPr/>
              <a:t>11</a:t>
            </a:fld>
            <a:endParaRPr lang="en-US"/>
          </a:p>
        </p:txBody>
      </p:sp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4427538" y="4716463"/>
            <a:ext cx="2517775" cy="1539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11 -0.00023 L 0.36284 -0.004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planes and Triangles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CB04-9E88-CF4B-832D-2448D891F9CE}" type="datetime4">
              <a:rPr lang="en-US"/>
              <a:pPr/>
              <a:t>November 14, 2012</a:t>
            </a:fld>
            <a:endParaRPr lang="en-US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AF9A7-0087-FD4D-99E8-AE9727165AAC}" type="slidenum">
              <a:rPr lang="en-US"/>
              <a:pPr/>
              <a:t>12</a:t>
            </a:fld>
            <a:endParaRPr lang="en-US"/>
          </a:p>
        </p:txBody>
      </p:sp>
      <p:sp>
        <p:nvSpPr>
          <p:cNvPr id="219140" name="AutoShape 4"/>
          <p:cNvSpPr>
            <a:spLocks noChangeArrowheads="1"/>
          </p:cNvSpPr>
          <p:nvPr/>
        </p:nvSpPr>
        <p:spPr bwMode="auto">
          <a:xfrm>
            <a:off x="850900" y="2090738"/>
            <a:ext cx="4038600" cy="2363787"/>
          </a:xfrm>
          <a:prstGeom prst="parallelogram">
            <a:avLst>
              <a:gd name="adj" fmla="val 427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41" name="Line 5"/>
          <p:cNvSpPr>
            <a:spLocks noChangeShapeType="1"/>
          </p:cNvSpPr>
          <p:nvPr/>
        </p:nvSpPr>
        <p:spPr bwMode="auto">
          <a:xfrm flipH="1" flipV="1">
            <a:off x="2408238" y="1720850"/>
            <a:ext cx="488950" cy="1465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2428875" y="1568450"/>
            <a:ext cx="49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N</a:t>
            </a:r>
          </a:p>
        </p:txBody>
      </p:sp>
      <p:sp>
        <p:nvSpPr>
          <p:cNvPr id="219143" name="Oval 7"/>
          <p:cNvSpPr>
            <a:spLocks noChangeArrowheads="1"/>
          </p:cNvSpPr>
          <p:nvPr/>
        </p:nvSpPr>
        <p:spPr bwMode="auto">
          <a:xfrm>
            <a:off x="2851150" y="3141663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44" name="Oval 8"/>
          <p:cNvSpPr>
            <a:spLocks noChangeArrowheads="1"/>
          </p:cNvSpPr>
          <p:nvPr/>
        </p:nvSpPr>
        <p:spPr bwMode="auto">
          <a:xfrm>
            <a:off x="3975100" y="2573338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45" name="Line 9"/>
          <p:cNvSpPr>
            <a:spLocks noChangeShapeType="1"/>
          </p:cNvSpPr>
          <p:nvPr/>
        </p:nvSpPr>
        <p:spPr bwMode="auto">
          <a:xfrm flipV="1">
            <a:off x="2879725" y="2625725"/>
            <a:ext cx="1130300" cy="560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46" name="Line 10"/>
          <p:cNvSpPr>
            <a:spLocks noChangeShapeType="1"/>
          </p:cNvSpPr>
          <p:nvPr/>
        </p:nvSpPr>
        <p:spPr bwMode="auto">
          <a:xfrm flipH="1" flipV="1">
            <a:off x="2190750" y="2281238"/>
            <a:ext cx="679450" cy="877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3670300" y="260032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u</a:t>
            </a:r>
          </a:p>
        </p:txBody>
      </p:sp>
      <p:sp>
        <p:nvSpPr>
          <p:cNvPr id="219148" name="Text Box 12"/>
          <p:cNvSpPr txBox="1">
            <a:spLocks noChangeArrowheads="1"/>
          </p:cNvSpPr>
          <p:nvPr/>
        </p:nvSpPr>
        <p:spPr bwMode="auto">
          <a:xfrm>
            <a:off x="968375" y="2411413"/>
            <a:ext cx="162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N </a:t>
            </a:r>
            <a:r>
              <a:rPr lang="en-US" sz="2400"/>
              <a:t>x</a:t>
            </a:r>
            <a:r>
              <a:rPr lang="en-US" sz="2400" b="1"/>
              <a:t> u </a:t>
            </a:r>
            <a:r>
              <a:rPr lang="en-US" sz="2400"/>
              <a:t>=</a:t>
            </a:r>
            <a:r>
              <a:rPr lang="en-US" sz="2400" b="1"/>
              <a:t> v</a:t>
            </a:r>
          </a:p>
        </p:txBody>
      </p:sp>
      <p:sp>
        <p:nvSpPr>
          <p:cNvPr id="219149" name="Text Box 13"/>
          <p:cNvSpPr txBox="1">
            <a:spLocks noChangeArrowheads="1"/>
          </p:cNvSpPr>
          <p:nvPr/>
        </p:nvSpPr>
        <p:spPr bwMode="auto">
          <a:xfrm>
            <a:off x="5168900" y="1819275"/>
            <a:ext cx="31877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Given a normal and 2 points on the plane:</a:t>
            </a:r>
          </a:p>
          <a:p>
            <a:pPr>
              <a:spcBef>
                <a:spcPct val="50000"/>
              </a:spcBef>
            </a:pPr>
            <a:r>
              <a:rPr lang="en-US" sz="2400"/>
              <a:t>Make </a:t>
            </a:r>
            <a:r>
              <a:rPr lang="en-US" sz="2400" b="1"/>
              <a:t>u </a:t>
            </a:r>
            <a:r>
              <a:rPr lang="en-US" sz="2400"/>
              <a:t>from the two points.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v </a:t>
            </a:r>
            <a:r>
              <a:rPr lang="en-US" sz="2400"/>
              <a:t>=</a:t>
            </a:r>
            <a:r>
              <a:rPr lang="en-US" sz="2400" b="1"/>
              <a:t> N </a:t>
            </a:r>
            <a:r>
              <a:rPr lang="en-US" sz="2400"/>
              <a:t>x</a:t>
            </a:r>
            <a:r>
              <a:rPr lang="en-US" sz="2400" b="1"/>
              <a:t> u </a:t>
            </a:r>
          </a:p>
          <a:p>
            <a:pPr>
              <a:spcBef>
                <a:spcPct val="50000"/>
              </a:spcBef>
            </a:pPr>
            <a:r>
              <a:rPr lang="en-US" sz="2400"/>
              <a:t>Express </a:t>
            </a:r>
            <a:r>
              <a:rPr lang="en-US" sz="2400" b="1"/>
              <a:t>P </a:t>
            </a:r>
            <a:r>
              <a:rPr lang="en-US" sz="2400"/>
              <a:t>on the plane as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P</a:t>
            </a:r>
            <a:r>
              <a:rPr lang="en-US" sz="2400"/>
              <a:t> = </a:t>
            </a:r>
            <a:r>
              <a:rPr lang="en-US" sz="2400" b="1"/>
              <a:t>P</a:t>
            </a:r>
            <a:r>
              <a:rPr lang="en-US" sz="2400" b="1" baseline="-25000"/>
              <a:t>0</a:t>
            </a:r>
            <a:r>
              <a:rPr lang="en-US" sz="2400" b="1"/>
              <a:t> </a:t>
            </a:r>
            <a:r>
              <a:rPr lang="en-US" sz="2400"/>
              <a:t>+ a</a:t>
            </a:r>
            <a:r>
              <a:rPr lang="en-US" sz="2400" b="1"/>
              <a:t>u </a:t>
            </a:r>
            <a:r>
              <a:rPr lang="en-US" sz="2400"/>
              <a:t>+ b</a:t>
            </a:r>
            <a:r>
              <a:rPr lang="en-US" sz="2400" b="1"/>
              <a:t>v.</a:t>
            </a:r>
            <a:endParaRPr lang="en-US" sz="2400"/>
          </a:p>
          <a:p>
            <a:pPr>
              <a:spcBef>
                <a:spcPct val="50000"/>
              </a:spcBef>
            </a:pPr>
            <a:endParaRPr lang="en-US" sz="2400" b="1"/>
          </a:p>
        </p:txBody>
      </p:sp>
      <p:sp>
        <p:nvSpPr>
          <p:cNvPr id="219150" name="Text Box 14"/>
          <p:cNvSpPr txBox="1">
            <a:spLocks noChangeArrowheads="1"/>
          </p:cNvSpPr>
          <p:nvPr/>
        </p:nvSpPr>
        <p:spPr bwMode="auto">
          <a:xfrm>
            <a:off x="2566988" y="3200400"/>
            <a:ext cx="614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P</a:t>
            </a:r>
            <a:r>
              <a:rPr lang="en-US" sz="2400" b="1" baseline="-25000"/>
              <a:t>0</a:t>
            </a:r>
          </a:p>
        </p:txBody>
      </p:sp>
      <p:sp>
        <p:nvSpPr>
          <p:cNvPr id="219151" name="Text Box 15"/>
          <p:cNvSpPr txBox="1">
            <a:spLocks noChangeArrowheads="1"/>
          </p:cNvSpPr>
          <p:nvPr/>
        </p:nvSpPr>
        <p:spPr bwMode="auto">
          <a:xfrm>
            <a:off x="4011613" y="2239963"/>
            <a:ext cx="636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P</a:t>
            </a:r>
            <a:r>
              <a:rPr lang="en-US" sz="2400" b="1" baseline="-2500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Rectangle 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Image to Triangle - 1</a:t>
            </a:r>
          </a:p>
        </p:txBody>
      </p:sp>
      <p:pic>
        <p:nvPicPr>
          <p:cNvPr id="236548" name="Picture 4" descr="Mona Lis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l="-70600" r="-70600"/>
          <a:stretch>
            <a:fillRect/>
          </a:stretch>
        </p:blipFill>
        <p:spPr>
          <a:noFill/>
          <a:ln/>
        </p:spPr>
      </p:pic>
      <p:pic>
        <p:nvPicPr>
          <p:cNvPr id="236554" name="Picture 10" descr="Mona Lis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91200" y="1685925"/>
            <a:ext cx="1674813" cy="2185988"/>
          </a:xfrm>
          <a:noFill/>
          <a:ln/>
        </p:spPr>
      </p:pic>
      <p:pic>
        <p:nvPicPr>
          <p:cNvPr id="236556" name="Picture 12" descr="Mona Lis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114800" y="3870325"/>
            <a:ext cx="1674813" cy="2187575"/>
          </a:xfrm>
          <a:noFill/>
          <a:ln/>
        </p:spPr>
      </p:pic>
      <p:pic>
        <p:nvPicPr>
          <p:cNvPr id="236560" name="Picture 16" descr="Mona Lis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781675" y="3862388"/>
            <a:ext cx="1674813" cy="2187575"/>
          </a:xfrm>
          <a:noFill/>
          <a:ln/>
        </p:spPr>
      </p:pic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CB04-9E88-CF4B-832D-2448D891F9CE}" type="datetime4">
              <a:rPr lang="en-US"/>
              <a:pPr/>
              <a:t>November 14, 2012</a:t>
            </a:fld>
            <a:endParaRPr lang="en-US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B45127-E2BE-DF4D-B426-690BB51C2774}" type="slidenum">
              <a:rPr lang="en-US"/>
              <a:pPr/>
              <a:t>13</a:t>
            </a:fld>
            <a:endParaRPr lang="en-US"/>
          </a:p>
        </p:txBody>
      </p:sp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3830638" y="3938588"/>
            <a:ext cx="54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A</a:t>
            </a:r>
          </a:p>
        </p:txBody>
      </p:sp>
      <p:sp>
        <p:nvSpPr>
          <p:cNvPr id="236551" name="Text Box 7"/>
          <p:cNvSpPr txBox="1">
            <a:spLocks noChangeArrowheads="1"/>
          </p:cNvSpPr>
          <p:nvPr/>
        </p:nvSpPr>
        <p:spPr bwMode="auto">
          <a:xfrm>
            <a:off x="7189788" y="2355850"/>
            <a:ext cx="54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B</a:t>
            </a:r>
          </a:p>
        </p:txBody>
      </p:sp>
      <p:sp>
        <p:nvSpPr>
          <p:cNvPr id="236552" name="Text Box 8"/>
          <p:cNvSpPr txBox="1">
            <a:spLocks noChangeArrowheads="1"/>
          </p:cNvSpPr>
          <p:nvPr/>
        </p:nvSpPr>
        <p:spPr bwMode="auto">
          <a:xfrm>
            <a:off x="6607175" y="5526088"/>
            <a:ext cx="54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</a:t>
            </a:r>
          </a:p>
        </p:txBody>
      </p:sp>
      <p:pic>
        <p:nvPicPr>
          <p:cNvPr id="236562" name="Picture 18" descr="Mona Li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1075" y="2519363"/>
            <a:ext cx="167322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549" name="Freeform 5"/>
          <p:cNvSpPr>
            <a:spLocks/>
          </p:cNvSpPr>
          <p:nvPr/>
        </p:nvSpPr>
        <p:spPr bwMode="auto">
          <a:xfrm>
            <a:off x="4227513" y="2733675"/>
            <a:ext cx="3033712" cy="2943225"/>
          </a:xfrm>
          <a:custGeom>
            <a:avLst/>
            <a:gdLst/>
            <a:ahLst/>
            <a:cxnLst>
              <a:cxn ang="0">
                <a:pos x="0" y="913"/>
              </a:cxn>
              <a:cxn ang="0">
                <a:pos x="17" y="901"/>
              </a:cxn>
              <a:cxn ang="0">
                <a:pos x="40" y="890"/>
              </a:cxn>
              <a:cxn ang="0">
                <a:pos x="1911" y="0"/>
              </a:cxn>
              <a:cxn ang="0">
                <a:pos x="1517" y="1854"/>
              </a:cxn>
              <a:cxn ang="0">
                <a:pos x="0" y="913"/>
              </a:cxn>
            </a:cxnLst>
            <a:rect l="0" t="0" r="r" b="b"/>
            <a:pathLst>
              <a:path w="1911" h="1854">
                <a:moveTo>
                  <a:pt x="0" y="913"/>
                </a:moveTo>
                <a:cubicBezTo>
                  <a:pt x="6" y="909"/>
                  <a:pt x="11" y="904"/>
                  <a:pt x="17" y="901"/>
                </a:cubicBezTo>
                <a:cubicBezTo>
                  <a:pt x="24" y="897"/>
                  <a:pt x="40" y="890"/>
                  <a:pt x="40" y="890"/>
                </a:cubicBezTo>
                <a:lnTo>
                  <a:pt x="1911" y="0"/>
                </a:lnTo>
                <a:lnTo>
                  <a:pt x="1517" y="1854"/>
                </a:lnTo>
                <a:lnTo>
                  <a:pt x="0" y="91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53 0.12283 L 3.33333E-6 3.01642E-6 " pathEditMode="relative" ptsTypes="AA">
                                      <p:cBhvr>
                                        <p:cTn id="14" dur="20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674 0.11867 L 5.55556E-7 7.54106E-7 " pathEditMode="relative" ptsTypes="AA">
                                      <p:cBhvr>
                                        <p:cTn id="16" dur="2000" fill="hold"/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771 -0.21259 L 4.72222E-6 4.89938E-6 " pathEditMode="relative" ptsTypes="AA">
                                      <p:cBhvr>
                                        <p:cTn id="18" dur="2000" fill="hold"/>
                                        <p:tgtEl>
                                          <p:spTgt spid="236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444 -0.20957 L 6.94444E-6 -2.26694E-6 " pathEditMode="relative" ptsTypes="AA">
                                      <p:cBhvr>
                                        <p:cTn id="20" dur="2000" fill="hold"/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23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0" grpId="0"/>
      <p:bldP spid="236551" grpId="0"/>
      <p:bldP spid="2365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to Triangle - 2</a:t>
            </a:r>
          </a:p>
        </p:txBody>
      </p:sp>
      <p:pic>
        <p:nvPicPr>
          <p:cNvPr id="222212" name="Picture 4" descr="Mona Lis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-8249" r="-8249"/>
          <a:stretch>
            <a:fillRect/>
          </a:stretch>
        </p:blipFill>
        <p:spPr>
          <a:noFill/>
          <a:ln/>
        </p:spPr>
      </p:pic>
      <p:pic>
        <p:nvPicPr>
          <p:cNvPr id="222219" name="Picture 11" descr="Mona Lis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 rot="1905240">
            <a:off x="2684463" y="1597025"/>
            <a:ext cx="2811462" cy="3621088"/>
          </a:xfrm>
          <a:noFill/>
          <a:ln/>
        </p:spPr>
      </p:pic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CB04-9E88-CF4B-832D-2448D891F9CE}" type="datetime4">
              <a:rPr lang="en-US"/>
              <a:pPr/>
              <a:t>November 14, 2012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F350BD-E21A-A242-88A7-75EF3F4F8ECC}" type="slidenum">
              <a:rPr lang="en-US"/>
              <a:pPr/>
              <a:t>14</a:t>
            </a:fld>
            <a:endParaRPr lang="en-US"/>
          </a:p>
        </p:txBody>
      </p:sp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3830638" y="3938588"/>
            <a:ext cx="54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A</a:t>
            </a:r>
          </a:p>
        </p:txBody>
      </p:sp>
      <p:sp>
        <p:nvSpPr>
          <p:cNvPr id="222217" name="Text Box 9"/>
          <p:cNvSpPr txBox="1">
            <a:spLocks noChangeArrowheads="1"/>
          </p:cNvSpPr>
          <p:nvPr/>
        </p:nvSpPr>
        <p:spPr bwMode="auto">
          <a:xfrm>
            <a:off x="7189788" y="2355850"/>
            <a:ext cx="54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B</a:t>
            </a:r>
          </a:p>
        </p:txBody>
      </p:sp>
      <p:sp>
        <p:nvSpPr>
          <p:cNvPr id="222218" name="Text Box 10"/>
          <p:cNvSpPr txBox="1">
            <a:spLocks noChangeArrowheads="1"/>
          </p:cNvSpPr>
          <p:nvPr/>
        </p:nvSpPr>
        <p:spPr bwMode="auto">
          <a:xfrm>
            <a:off x="6607175" y="5526088"/>
            <a:ext cx="54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</a:t>
            </a:r>
          </a:p>
        </p:txBody>
      </p:sp>
      <p:sp>
        <p:nvSpPr>
          <p:cNvPr id="222215" name="Freeform 7"/>
          <p:cNvSpPr>
            <a:spLocks/>
          </p:cNvSpPr>
          <p:nvPr/>
        </p:nvSpPr>
        <p:spPr bwMode="auto">
          <a:xfrm>
            <a:off x="4227513" y="2733675"/>
            <a:ext cx="3033712" cy="2943225"/>
          </a:xfrm>
          <a:custGeom>
            <a:avLst/>
            <a:gdLst/>
            <a:ahLst/>
            <a:cxnLst>
              <a:cxn ang="0">
                <a:pos x="0" y="913"/>
              </a:cxn>
              <a:cxn ang="0">
                <a:pos x="17" y="901"/>
              </a:cxn>
              <a:cxn ang="0">
                <a:pos x="40" y="890"/>
              </a:cxn>
              <a:cxn ang="0">
                <a:pos x="1911" y="0"/>
              </a:cxn>
              <a:cxn ang="0">
                <a:pos x="1517" y="1854"/>
              </a:cxn>
              <a:cxn ang="0">
                <a:pos x="0" y="913"/>
              </a:cxn>
            </a:cxnLst>
            <a:rect l="0" t="0" r="r" b="b"/>
            <a:pathLst>
              <a:path w="1911" h="1854">
                <a:moveTo>
                  <a:pt x="0" y="913"/>
                </a:moveTo>
                <a:cubicBezTo>
                  <a:pt x="6" y="909"/>
                  <a:pt x="11" y="904"/>
                  <a:pt x="17" y="901"/>
                </a:cubicBezTo>
                <a:cubicBezTo>
                  <a:pt x="24" y="897"/>
                  <a:pt x="40" y="890"/>
                  <a:pt x="40" y="890"/>
                </a:cubicBezTo>
                <a:lnTo>
                  <a:pt x="1911" y="0"/>
                </a:lnTo>
                <a:lnTo>
                  <a:pt x="1517" y="1854"/>
                </a:lnTo>
                <a:lnTo>
                  <a:pt x="0" y="91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198 -4.71432E-6 L 0.25 -4.7143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to Triangle - 3</a:t>
            </a:r>
          </a:p>
        </p:txBody>
      </p:sp>
      <p:pic>
        <p:nvPicPr>
          <p:cNvPr id="226308" name="Picture 4" descr="Mona Lis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77863" y="2519363"/>
            <a:ext cx="2057400" cy="2686050"/>
          </a:xfrm>
          <a:noFill/>
          <a:ln/>
        </p:spPr>
      </p:pic>
      <p:pic>
        <p:nvPicPr>
          <p:cNvPr id="226316" name="Picture 12" descr="monaShe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 rot="301249">
            <a:off x="1006475" y="2176463"/>
            <a:ext cx="5475288" cy="3795712"/>
          </a:xfrm>
          <a:noFill/>
          <a:ln/>
        </p:spPr>
      </p:pic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CB04-9E88-CF4B-832D-2448D891F9CE}" type="datetime4">
              <a:rPr lang="en-US"/>
              <a:pPr/>
              <a:t>November 14, 2012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93AC37-FAE5-634B-8DA0-5DC8A86B2048}" type="slidenum">
              <a:rPr lang="en-US"/>
              <a:pPr/>
              <a:t>15</a:t>
            </a:fld>
            <a:endParaRPr lang="en-US"/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3294063" y="4057650"/>
            <a:ext cx="54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A</a:t>
            </a:r>
          </a:p>
        </p:txBody>
      </p:sp>
      <p:sp>
        <p:nvSpPr>
          <p:cNvPr id="226311" name="Text Box 7"/>
          <p:cNvSpPr txBox="1">
            <a:spLocks noChangeArrowheads="1"/>
          </p:cNvSpPr>
          <p:nvPr/>
        </p:nvSpPr>
        <p:spPr bwMode="auto">
          <a:xfrm>
            <a:off x="6249988" y="1939925"/>
            <a:ext cx="54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B</a:t>
            </a:r>
          </a:p>
        </p:txBody>
      </p:sp>
      <p:sp>
        <p:nvSpPr>
          <p:cNvPr id="226312" name="Text Box 8"/>
          <p:cNvSpPr txBox="1">
            <a:spLocks noChangeArrowheads="1"/>
          </p:cNvSpPr>
          <p:nvPr/>
        </p:nvSpPr>
        <p:spPr bwMode="auto">
          <a:xfrm>
            <a:off x="5322888" y="5694363"/>
            <a:ext cx="54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</a:t>
            </a:r>
          </a:p>
        </p:txBody>
      </p:sp>
      <p:sp>
        <p:nvSpPr>
          <p:cNvPr id="226318" name="Freeform 14"/>
          <p:cNvSpPr>
            <a:spLocks/>
          </p:cNvSpPr>
          <p:nvPr/>
        </p:nvSpPr>
        <p:spPr bwMode="auto">
          <a:xfrm>
            <a:off x="3605213" y="2333625"/>
            <a:ext cx="2854325" cy="3433763"/>
          </a:xfrm>
          <a:custGeom>
            <a:avLst/>
            <a:gdLst/>
            <a:ahLst/>
            <a:cxnLst>
              <a:cxn ang="0">
                <a:pos x="0" y="1238"/>
              </a:cxn>
              <a:cxn ang="0">
                <a:pos x="1798" y="0"/>
              </a:cxn>
              <a:cxn ang="0">
                <a:pos x="1258" y="2163"/>
              </a:cxn>
              <a:cxn ang="0">
                <a:pos x="0" y="1238"/>
              </a:cxn>
            </a:cxnLst>
            <a:rect l="0" t="0" r="r" b="b"/>
            <a:pathLst>
              <a:path w="1798" h="2163">
                <a:moveTo>
                  <a:pt x="0" y="1238"/>
                </a:moveTo>
                <a:lnTo>
                  <a:pt x="1798" y="0"/>
                </a:lnTo>
                <a:lnTo>
                  <a:pt x="1258" y="2163"/>
                </a:lnTo>
                <a:lnTo>
                  <a:pt x="0" y="123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62 7.19408E-7 L 0.25001 7.19408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2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Mandrill Sphere</a:t>
            </a:r>
          </a:p>
        </p:txBody>
      </p:sp>
      <p:pic>
        <p:nvPicPr>
          <p:cNvPr id="103429" name="Picture 5" descr="mandri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t="-6034" b="-6034"/>
          <a:stretch>
            <a:fillRect/>
          </a:stretch>
        </p:blipFill>
        <p:spPr>
          <a:noFill/>
          <a:ln/>
        </p:spPr>
      </p:pic>
      <p:pic>
        <p:nvPicPr>
          <p:cNvPr id="103432" name="Picture 8" descr="mandrillB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t="-6034" b="-6034"/>
          <a:stretch>
            <a:fillRect/>
          </a:stretch>
        </p:blipFill>
        <p:spPr>
          <a:noFill/>
          <a:ln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CB04-9E88-CF4B-832D-2448D891F9CE}" type="datetime4">
              <a:rPr lang="en-US"/>
              <a:pPr/>
              <a:t>November 14,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39698C-AC12-B641-9634-0F44B8517E40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Mona Spheres</a:t>
            </a:r>
          </a:p>
        </p:txBody>
      </p:sp>
      <p:pic>
        <p:nvPicPr>
          <p:cNvPr id="107524" name="Picture 4" descr="Mona Lis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-8249" r="-8249"/>
          <a:stretch>
            <a:fillRect/>
          </a:stretch>
        </p:blipFill>
        <p:spPr>
          <a:noFill/>
          <a:ln/>
        </p:spPr>
      </p:pic>
      <p:pic>
        <p:nvPicPr>
          <p:cNvPr id="107526" name="Picture 6" descr="MonaBal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t="-6034" b="-6034"/>
          <a:stretch>
            <a:fillRect/>
          </a:stretch>
        </p:blipFill>
        <p:spPr>
          <a:noFill/>
          <a:ln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CB04-9E88-CF4B-832D-2448D891F9CE}" type="datetime4">
              <a:rPr lang="en-US"/>
              <a:pPr/>
              <a:t>November 14,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299A61-0A6E-DF4F-B278-B38E298F28A5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Tova Sphere</a:t>
            </a:r>
          </a:p>
        </p:txBody>
      </p:sp>
      <p:pic>
        <p:nvPicPr>
          <p:cNvPr id="111627" name="Picture 11" descr="kne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-538" r="-538"/>
          <a:stretch>
            <a:fillRect/>
          </a:stretch>
        </p:blipFill>
        <p:spPr>
          <a:noFill/>
          <a:ln/>
        </p:spPr>
      </p:pic>
      <p:pic>
        <p:nvPicPr>
          <p:cNvPr id="111629" name="Picture 13" descr="TovaB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t="-6034" b="-6034"/>
          <a:stretch>
            <a:fillRect/>
          </a:stretch>
        </p:blipFill>
        <p:spPr>
          <a:noFill/>
          <a:ln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CB04-9E88-CF4B-832D-2448D891F9CE}" type="datetime4">
              <a:rPr lang="en-US"/>
              <a:pPr/>
              <a:t>November 14,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7DCF4A-3DAF-5B45-B9F6-64A58F1F0FBB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Textured Spheres</a:t>
            </a:r>
          </a:p>
        </p:txBody>
      </p:sp>
      <p:pic>
        <p:nvPicPr>
          <p:cNvPr id="120836" name="Picture 4" descr="lang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-40915" r="-40915"/>
          <a:stretch>
            <a:fillRect/>
          </a:stretch>
        </p:blipFill>
        <p:spPr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CB04-9E88-CF4B-832D-2448D891F9CE}" type="datetime4">
              <a:rPr lang="en-US"/>
              <a:pPr/>
              <a:t>November 14,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E0A315-0B91-A34F-8602-8EC98F74B522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</a:t>
            </a:r>
            <a:r>
              <a:rPr lang="en-US" dirty="0" smtClean="0"/>
              <a:t> 4300</a:t>
            </a:r>
            <a:br>
              <a:rPr lang="en-US" dirty="0" smtClean="0"/>
            </a:br>
            <a:r>
              <a:rPr lang="en-US" dirty="0"/>
              <a:t>Computer Graphics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Prof. Harriet Fell</a:t>
            </a: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Fall 2012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Lecture</a:t>
            </a:r>
            <a:r>
              <a:rPr lang="en-US" sz="2800" dirty="0" smtClean="0"/>
              <a:t> 28 </a:t>
            </a:r>
            <a:r>
              <a:rPr lang="en-US" sz="2800" dirty="0"/>
              <a:t>–</a:t>
            </a:r>
            <a:r>
              <a:rPr lang="en-US" sz="2800" dirty="0" smtClean="0"/>
              <a:t> November 8, 2012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BA2D-CB88-FF48-AE27-86CA1A0A8E06}" type="datetime4">
              <a:rPr lang="en-US"/>
              <a:pPr/>
              <a:t>November 14,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E19689-516B-7042-A557-2C264669D742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Spherical Geometry</a:t>
            </a:r>
          </a:p>
        </p:txBody>
      </p:sp>
      <p:sp>
        <p:nvSpPr>
          <p:cNvPr id="3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CB04-9E88-CF4B-832D-2448D891F9CE}" type="datetime4">
              <a:rPr lang="en-US"/>
              <a:pPr/>
              <a:t>November 14, 2012</a:t>
            </a:fld>
            <a:endParaRPr lang="en-US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F21719-D836-FA46-B70E-DC01C42EAE89}" type="slidenum">
              <a:rPr lang="en-US"/>
              <a:pPr/>
              <a:t>20</a:t>
            </a:fld>
            <a:endParaRPr lang="en-US"/>
          </a:p>
        </p:txBody>
      </p:sp>
      <p:sp>
        <p:nvSpPr>
          <p:cNvPr id="166918" name="Oval 6"/>
          <p:cNvSpPr>
            <a:spLocks noChangeArrowheads="1"/>
          </p:cNvSpPr>
          <p:nvPr/>
        </p:nvSpPr>
        <p:spPr bwMode="auto">
          <a:xfrm>
            <a:off x="685800" y="2057400"/>
            <a:ext cx="4113213" cy="4113213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20" name="Line 8"/>
          <p:cNvSpPr>
            <a:spLocks noChangeShapeType="1"/>
          </p:cNvSpPr>
          <p:nvPr/>
        </p:nvSpPr>
        <p:spPr bwMode="auto">
          <a:xfrm flipV="1">
            <a:off x="2743200" y="182880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21" name="Line 9"/>
          <p:cNvSpPr>
            <a:spLocks noChangeShapeType="1"/>
          </p:cNvSpPr>
          <p:nvPr/>
        </p:nvSpPr>
        <p:spPr bwMode="auto">
          <a:xfrm>
            <a:off x="2743200" y="4114800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22" name="Line 10"/>
          <p:cNvSpPr>
            <a:spLocks noChangeShapeType="1"/>
          </p:cNvSpPr>
          <p:nvPr/>
        </p:nvSpPr>
        <p:spPr bwMode="auto">
          <a:xfrm flipH="1">
            <a:off x="1143000" y="4114800"/>
            <a:ext cx="16002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24" name="Line 12"/>
          <p:cNvSpPr>
            <a:spLocks noChangeShapeType="1"/>
          </p:cNvSpPr>
          <p:nvPr/>
        </p:nvSpPr>
        <p:spPr bwMode="auto">
          <a:xfrm>
            <a:off x="3886200" y="32004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25" name="Line 13"/>
          <p:cNvSpPr>
            <a:spLocks noChangeShapeType="1"/>
          </p:cNvSpPr>
          <p:nvPr/>
        </p:nvSpPr>
        <p:spPr bwMode="auto">
          <a:xfrm flipH="1">
            <a:off x="2743200" y="3200400"/>
            <a:ext cx="1143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26" name="Line 14"/>
          <p:cNvSpPr>
            <a:spLocks noChangeShapeType="1"/>
          </p:cNvSpPr>
          <p:nvPr/>
        </p:nvSpPr>
        <p:spPr bwMode="auto">
          <a:xfrm>
            <a:off x="2743200" y="4114800"/>
            <a:ext cx="1143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28" name="Oval 16"/>
          <p:cNvSpPr>
            <a:spLocks noChangeArrowheads="1"/>
          </p:cNvSpPr>
          <p:nvPr/>
        </p:nvSpPr>
        <p:spPr bwMode="auto">
          <a:xfrm>
            <a:off x="3849688" y="3132138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29" name="Line 17"/>
          <p:cNvSpPr>
            <a:spLocks noChangeShapeType="1"/>
          </p:cNvSpPr>
          <p:nvPr/>
        </p:nvSpPr>
        <p:spPr bwMode="auto">
          <a:xfrm flipH="1">
            <a:off x="4010025" y="2743200"/>
            <a:ext cx="796925" cy="398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30" name="Text Box 18"/>
          <p:cNvSpPr txBox="1">
            <a:spLocks noChangeArrowheads="1"/>
          </p:cNvSpPr>
          <p:nvPr/>
        </p:nvSpPr>
        <p:spPr bwMode="auto">
          <a:xfrm>
            <a:off x="5014913" y="2444750"/>
            <a:ext cx="2101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Times New Roman" pitchFamily="-84" charset="0"/>
              </a:rPr>
              <a:t>P</a:t>
            </a:r>
            <a:r>
              <a:rPr lang="en-US" sz="2400" i="1">
                <a:latin typeface="Times New Roman" pitchFamily="-84" charset="0"/>
              </a:rPr>
              <a:t> = (x, y, z)</a:t>
            </a:r>
          </a:p>
        </p:txBody>
      </p:sp>
      <p:sp>
        <p:nvSpPr>
          <p:cNvPr id="166931" name="Text Box 19"/>
          <p:cNvSpPr txBox="1">
            <a:spLocks noChangeArrowheads="1"/>
          </p:cNvSpPr>
          <p:nvPr/>
        </p:nvSpPr>
        <p:spPr bwMode="auto">
          <a:xfrm>
            <a:off x="2816225" y="3200400"/>
            <a:ext cx="47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ym typeface="Symbol" pitchFamily="-84" charset="2"/>
              </a:rPr>
              <a:t>φ</a:t>
            </a:r>
            <a:endParaRPr lang="en-US" sz="2400" dirty="0">
              <a:sym typeface="Symbol" pitchFamily="-84" charset="2"/>
            </a:endParaRPr>
          </a:p>
        </p:txBody>
      </p:sp>
      <p:sp>
        <p:nvSpPr>
          <p:cNvPr id="166932" name="Freeform 20"/>
          <p:cNvSpPr>
            <a:spLocks/>
          </p:cNvSpPr>
          <p:nvPr/>
        </p:nvSpPr>
        <p:spPr bwMode="auto">
          <a:xfrm>
            <a:off x="2752725" y="3016250"/>
            <a:ext cx="787400" cy="4619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3" y="103"/>
              </a:cxn>
              <a:cxn ang="0">
                <a:pos x="496" y="291"/>
              </a:cxn>
            </a:cxnLst>
            <a:rect l="0" t="0" r="r" b="b"/>
            <a:pathLst>
              <a:path w="496" h="291">
                <a:moveTo>
                  <a:pt x="0" y="0"/>
                </a:moveTo>
                <a:cubicBezTo>
                  <a:pt x="115" y="27"/>
                  <a:pt x="230" y="55"/>
                  <a:pt x="313" y="103"/>
                </a:cubicBezTo>
                <a:cubicBezTo>
                  <a:pt x="396" y="151"/>
                  <a:pt x="446" y="221"/>
                  <a:pt x="496" y="2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33" name="Text Box 21"/>
          <p:cNvSpPr txBox="1">
            <a:spLocks noChangeArrowheads="1"/>
          </p:cNvSpPr>
          <p:nvPr/>
        </p:nvSpPr>
        <p:spPr bwMode="auto">
          <a:xfrm>
            <a:off x="2579688" y="4176713"/>
            <a:ext cx="47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ym typeface="Symbol" pitchFamily="-84" charset="2"/>
              </a:rPr>
              <a:t>θ</a:t>
            </a:r>
            <a:endParaRPr lang="en-US" sz="2400" dirty="0">
              <a:sym typeface="Symbol" pitchFamily="-84" charset="2"/>
            </a:endParaRPr>
          </a:p>
        </p:txBody>
      </p:sp>
      <p:sp>
        <p:nvSpPr>
          <p:cNvPr id="166934" name="Freeform 22"/>
          <p:cNvSpPr>
            <a:spLocks/>
          </p:cNvSpPr>
          <p:nvPr/>
        </p:nvSpPr>
        <p:spPr bwMode="auto">
          <a:xfrm rot="16434767" flipH="1">
            <a:off x="2610644" y="4074319"/>
            <a:ext cx="250825" cy="1182687"/>
          </a:xfrm>
          <a:custGeom>
            <a:avLst/>
            <a:gdLst/>
            <a:ahLst/>
            <a:cxnLst>
              <a:cxn ang="0">
                <a:pos x="142" y="0"/>
              </a:cxn>
              <a:cxn ang="0">
                <a:pos x="137" y="211"/>
              </a:cxn>
              <a:cxn ang="0">
                <a:pos x="0" y="325"/>
              </a:cxn>
            </a:cxnLst>
            <a:rect l="0" t="0" r="r" b="b"/>
            <a:pathLst>
              <a:path w="161" h="325">
                <a:moveTo>
                  <a:pt x="142" y="0"/>
                </a:moveTo>
                <a:cubicBezTo>
                  <a:pt x="151" y="78"/>
                  <a:pt x="161" y="157"/>
                  <a:pt x="137" y="211"/>
                </a:cubicBezTo>
                <a:cubicBezTo>
                  <a:pt x="113" y="265"/>
                  <a:pt x="56" y="295"/>
                  <a:pt x="0" y="32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35" name="Text Box 23"/>
          <p:cNvSpPr txBox="1">
            <a:spLocks noChangeArrowheads="1"/>
          </p:cNvSpPr>
          <p:nvPr/>
        </p:nvSpPr>
        <p:spPr bwMode="auto">
          <a:xfrm>
            <a:off x="5130800" y="3906838"/>
            <a:ext cx="47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Times New Roman" pitchFamily="-84" charset="0"/>
                <a:sym typeface="Symbol" pitchFamily="-84" charset="2"/>
              </a:rPr>
              <a:t>x</a:t>
            </a:r>
          </a:p>
        </p:txBody>
      </p:sp>
      <p:sp>
        <p:nvSpPr>
          <p:cNvPr id="166936" name="Text Box 24"/>
          <p:cNvSpPr txBox="1">
            <a:spLocks noChangeArrowheads="1"/>
          </p:cNvSpPr>
          <p:nvPr/>
        </p:nvSpPr>
        <p:spPr bwMode="auto">
          <a:xfrm>
            <a:off x="822325" y="5592763"/>
            <a:ext cx="47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Times New Roman" pitchFamily="-84" charset="0"/>
                <a:sym typeface="Symbol" pitchFamily="-84" charset="2"/>
              </a:rPr>
              <a:t>z</a:t>
            </a:r>
          </a:p>
        </p:txBody>
      </p:sp>
      <p:sp>
        <p:nvSpPr>
          <p:cNvPr id="166937" name="Text Box 25"/>
          <p:cNvSpPr txBox="1">
            <a:spLocks noChangeArrowheads="1"/>
          </p:cNvSpPr>
          <p:nvPr/>
        </p:nvSpPr>
        <p:spPr bwMode="auto">
          <a:xfrm>
            <a:off x="2574925" y="1397000"/>
            <a:ext cx="47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Times New Roman" pitchFamily="-84" charset="0"/>
                <a:sym typeface="Symbol" pitchFamily="-84" charset="2"/>
              </a:rPr>
              <a:t>y</a:t>
            </a:r>
          </a:p>
        </p:txBody>
      </p:sp>
      <p:sp>
        <p:nvSpPr>
          <p:cNvPr id="166938" name="Text Box 26"/>
          <p:cNvSpPr txBox="1">
            <a:spLocks noChangeArrowheads="1"/>
          </p:cNvSpPr>
          <p:nvPr/>
        </p:nvSpPr>
        <p:spPr bwMode="auto">
          <a:xfrm>
            <a:off x="5532438" y="3159125"/>
            <a:ext cx="3113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latin typeface="Times New Roman" pitchFamily="-84" charset="0"/>
              </a:rPr>
              <a:t>φ</a:t>
            </a:r>
            <a:r>
              <a:rPr lang="en-US" sz="2400" dirty="0" smtClean="0">
                <a:latin typeface="Times New Roman" pitchFamily="-84" charset="0"/>
              </a:rPr>
              <a:t> </a:t>
            </a:r>
            <a:r>
              <a:rPr lang="en-US" sz="2400" dirty="0">
                <a:latin typeface="Times New Roman" pitchFamily="-84" charset="0"/>
              </a:rPr>
              <a:t>= </a:t>
            </a:r>
            <a:r>
              <a:rPr lang="en-US" sz="2400" dirty="0" err="1">
                <a:latin typeface="Times New Roman" pitchFamily="-84" charset="0"/>
              </a:rPr>
              <a:t>arccos(</a:t>
            </a:r>
            <a:r>
              <a:rPr lang="en-US" sz="2400" i="1" dirty="0" err="1">
                <a:latin typeface="Times New Roman" pitchFamily="-84" charset="0"/>
              </a:rPr>
              <a:t>y</a:t>
            </a:r>
            <a:r>
              <a:rPr lang="en-US" sz="2400" dirty="0">
                <a:latin typeface="Times New Roman" pitchFamily="-84" charset="0"/>
              </a:rPr>
              <a:t>/</a:t>
            </a:r>
            <a:r>
              <a:rPr lang="en-US" sz="2400" i="1" dirty="0">
                <a:latin typeface="Times New Roman" pitchFamily="-84" charset="0"/>
              </a:rPr>
              <a:t>R</a:t>
            </a:r>
            <a:r>
              <a:rPr lang="en-US" sz="2400" dirty="0">
                <a:latin typeface="Times New Roman" pitchFamily="-84" charset="0"/>
              </a:rPr>
              <a:t>)</a:t>
            </a:r>
          </a:p>
        </p:txBody>
      </p:sp>
      <p:sp>
        <p:nvSpPr>
          <p:cNvPr id="166939" name="Text Box 27"/>
          <p:cNvSpPr txBox="1">
            <a:spLocks noChangeArrowheads="1"/>
          </p:cNvSpPr>
          <p:nvPr/>
        </p:nvSpPr>
        <p:spPr bwMode="auto">
          <a:xfrm>
            <a:off x="3243263" y="3484563"/>
            <a:ext cx="47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Times New Roman" pitchFamily="-84" charset="0"/>
                <a:sym typeface="Symbol" pitchFamily="-84" charset="2"/>
              </a:rPr>
              <a:t>R</a:t>
            </a:r>
          </a:p>
        </p:txBody>
      </p:sp>
      <p:sp>
        <p:nvSpPr>
          <p:cNvPr id="166942" name="Text Box 30"/>
          <p:cNvSpPr txBox="1">
            <a:spLocks noChangeArrowheads="1"/>
          </p:cNvSpPr>
          <p:nvPr/>
        </p:nvSpPr>
        <p:spPr bwMode="auto">
          <a:xfrm>
            <a:off x="2212975" y="2924175"/>
            <a:ext cx="47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Times New Roman" pitchFamily="-84" charset="0"/>
                <a:sym typeface="Symbol" pitchFamily="-84" charset="2"/>
              </a:rPr>
              <a:t>y</a:t>
            </a:r>
          </a:p>
        </p:txBody>
      </p:sp>
      <p:sp>
        <p:nvSpPr>
          <p:cNvPr id="166943" name="Line 31"/>
          <p:cNvSpPr>
            <a:spLocks noChangeShapeType="1"/>
          </p:cNvSpPr>
          <p:nvPr/>
        </p:nvSpPr>
        <p:spPr bwMode="auto">
          <a:xfrm flipH="1" flipV="1">
            <a:off x="2733675" y="2252663"/>
            <a:ext cx="1150938" cy="923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44" name="AutoShape 32"/>
          <p:cNvSpPr>
            <a:spLocks/>
          </p:cNvSpPr>
          <p:nvPr/>
        </p:nvSpPr>
        <p:spPr bwMode="auto">
          <a:xfrm>
            <a:off x="2490788" y="2271713"/>
            <a:ext cx="217487" cy="1838325"/>
          </a:xfrm>
          <a:prstGeom prst="leftBrace">
            <a:avLst>
              <a:gd name="adj1" fmla="val 704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45" name="Text Box 33"/>
          <p:cNvSpPr txBox="1">
            <a:spLocks noChangeArrowheads="1"/>
          </p:cNvSpPr>
          <p:nvPr/>
        </p:nvSpPr>
        <p:spPr bwMode="auto">
          <a:xfrm>
            <a:off x="5572125" y="3719513"/>
            <a:ext cx="311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latin typeface="Times New Roman" pitchFamily="-84" charset="0"/>
              </a:rPr>
              <a:t>θ</a:t>
            </a:r>
            <a:r>
              <a:rPr lang="en-US" sz="2400" dirty="0" smtClean="0">
                <a:latin typeface="Times New Roman" pitchFamily="-84" charset="0"/>
              </a:rPr>
              <a:t> </a:t>
            </a:r>
            <a:r>
              <a:rPr lang="en-US" sz="2400" dirty="0">
                <a:latin typeface="Times New Roman" pitchFamily="-84" charset="0"/>
              </a:rPr>
              <a:t>= </a:t>
            </a:r>
            <a:r>
              <a:rPr lang="en-US" sz="2400" dirty="0" err="1">
                <a:latin typeface="Times New Roman" pitchFamily="-84" charset="0"/>
              </a:rPr>
              <a:t>arctan(</a:t>
            </a:r>
            <a:r>
              <a:rPr lang="en-US" sz="2400" i="1" dirty="0" err="1">
                <a:latin typeface="Times New Roman" pitchFamily="-84" charset="0"/>
              </a:rPr>
              <a:t>x</a:t>
            </a:r>
            <a:r>
              <a:rPr lang="en-US" sz="2400" dirty="0" err="1">
                <a:latin typeface="Times New Roman" pitchFamily="-84" charset="0"/>
              </a:rPr>
              <a:t>/</a:t>
            </a:r>
            <a:r>
              <a:rPr lang="en-US" sz="2400" i="1" dirty="0" err="1">
                <a:latin typeface="Times New Roman" pitchFamily="-84" charset="0"/>
              </a:rPr>
              <a:t>z</a:t>
            </a:r>
            <a:r>
              <a:rPr lang="en-US" sz="2400" dirty="0">
                <a:latin typeface="Times New Roman" pitchFamily="-84" charset="0"/>
              </a:rPr>
              <a:t>)</a:t>
            </a:r>
          </a:p>
        </p:txBody>
      </p:sp>
      <p:sp>
        <p:nvSpPr>
          <p:cNvPr id="166949" name="Text Box 37"/>
          <p:cNvSpPr txBox="1">
            <a:spLocks noChangeArrowheads="1"/>
          </p:cNvSpPr>
          <p:nvPr/>
        </p:nvSpPr>
        <p:spPr bwMode="auto">
          <a:xfrm>
            <a:off x="1851025" y="4102100"/>
            <a:ext cx="47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Times New Roman" pitchFamily="-84" charset="0"/>
                <a:sym typeface="Symbol" pitchFamily="-84" charset="2"/>
              </a:rPr>
              <a:t>z</a:t>
            </a:r>
          </a:p>
        </p:txBody>
      </p:sp>
      <p:sp>
        <p:nvSpPr>
          <p:cNvPr id="166950" name="Line 38"/>
          <p:cNvSpPr>
            <a:spLocks noChangeShapeType="1"/>
          </p:cNvSpPr>
          <p:nvPr/>
        </p:nvSpPr>
        <p:spPr bwMode="auto">
          <a:xfrm>
            <a:off x="1822450" y="5033963"/>
            <a:ext cx="2065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51" name="AutoShape 39"/>
          <p:cNvSpPr>
            <a:spLocks/>
          </p:cNvSpPr>
          <p:nvPr/>
        </p:nvSpPr>
        <p:spPr bwMode="auto">
          <a:xfrm rot="2731772">
            <a:off x="2136775" y="3840163"/>
            <a:ext cx="166688" cy="1312862"/>
          </a:xfrm>
          <a:prstGeom prst="leftBrace">
            <a:avLst>
              <a:gd name="adj1" fmla="val 6563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52" name="Text Box 40"/>
          <p:cNvSpPr txBox="1">
            <a:spLocks noChangeArrowheads="1"/>
          </p:cNvSpPr>
          <p:nvPr/>
        </p:nvSpPr>
        <p:spPr bwMode="auto">
          <a:xfrm>
            <a:off x="2692400" y="5110163"/>
            <a:ext cx="47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Times New Roman" pitchFamily="-84" charset="0"/>
                <a:sym typeface="Symbol" pitchFamily="-84" charset="2"/>
              </a:rPr>
              <a:t>x</a:t>
            </a:r>
          </a:p>
        </p:txBody>
      </p:sp>
      <p:sp>
        <p:nvSpPr>
          <p:cNvPr id="166953" name="AutoShape 41"/>
          <p:cNvSpPr>
            <a:spLocks/>
          </p:cNvSpPr>
          <p:nvPr/>
        </p:nvSpPr>
        <p:spPr bwMode="auto">
          <a:xfrm rot="-5400000">
            <a:off x="2749550" y="4121151"/>
            <a:ext cx="217487" cy="2055812"/>
          </a:xfrm>
          <a:prstGeom prst="leftBrace">
            <a:avLst>
              <a:gd name="adj1" fmla="val 7877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38" grpId="0"/>
      <p:bldP spid="1669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442913" y="155575"/>
            <a:ext cx="8256587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tabLst>
                <a:tab pos="461963" algn="l"/>
              </a:tabLst>
            </a:pPr>
            <a:r>
              <a:rPr lang="en-US" sz="2000"/>
              <a:t>// for texture map – in lieu of using sphere color</a:t>
            </a:r>
          </a:p>
          <a:p>
            <a:pPr>
              <a:tabLst>
                <a:tab pos="461963" algn="l"/>
              </a:tabLst>
            </a:pPr>
            <a:r>
              <a:rPr lang="en-US" sz="2000"/>
              <a:t>double phi, theta;  	// for spherical coordinates</a:t>
            </a:r>
          </a:p>
          <a:p>
            <a:pPr>
              <a:tabLst>
                <a:tab pos="461963" algn="l"/>
              </a:tabLst>
            </a:pPr>
            <a:r>
              <a:rPr lang="en-US" sz="2000"/>
              <a:t>double x, y, z; 	// sphere vector coordinates</a:t>
            </a:r>
          </a:p>
          <a:p>
            <a:pPr>
              <a:tabLst>
                <a:tab pos="461963" algn="l"/>
              </a:tabLst>
            </a:pPr>
            <a:r>
              <a:rPr lang="en-US" sz="2000"/>
              <a:t>int h, v;		// ppm buffer coordinates</a:t>
            </a:r>
          </a:p>
          <a:p>
            <a:pPr>
              <a:tabLst>
                <a:tab pos="461963" algn="l"/>
              </a:tabLst>
            </a:pPr>
            <a:r>
              <a:rPr lang="en-US" sz="2000"/>
              <a:t>Vector3D V; </a:t>
            </a:r>
          </a:p>
          <a:p>
            <a:pPr>
              <a:tabLst>
                <a:tab pos="461963" algn="l"/>
              </a:tabLst>
            </a:pPr>
            <a:endParaRPr lang="en-US" sz="2000"/>
          </a:p>
          <a:p>
            <a:pPr>
              <a:tabLst>
                <a:tab pos="461963" algn="l"/>
              </a:tabLst>
            </a:pPr>
            <a:r>
              <a:rPr lang="en-US" sz="2000"/>
              <a:t>	V = SP - theSpheres[hitObject].center;</a:t>
            </a:r>
          </a:p>
          <a:p>
            <a:pPr>
              <a:tabLst>
                <a:tab pos="461963" algn="l"/>
              </a:tabLst>
            </a:pPr>
            <a:r>
              <a:rPr lang="en-US" sz="2000"/>
              <a:t>	V.Get(x, y, z);</a:t>
            </a:r>
          </a:p>
          <a:p>
            <a:pPr>
              <a:tabLst>
                <a:tab pos="461963" algn="l"/>
              </a:tabLst>
            </a:pPr>
            <a:r>
              <a:rPr lang="en-US" sz="2000"/>
              <a:t>	phi = acos(y/theSpheres[hitObject].radius);</a:t>
            </a:r>
          </a:p>
          <a:p>
            <a:pPr>
              <a:tabLst>
                <a:tab pos="461963" algn="l"/>
              </a:tabLst>
            </a:pPr>
            <a:r>
              <a:rPr lang="en-US" sz="2000"/>
              <a:t>	if (z != 0) theta = atan(x/z); else phi = 0;   // ???</a:t>
            </a:r>
          </a:p>
          <a:p>
            <a:pPr>
              <a:tabLst>
                <a:tab pos="461963" algn="l"/>
              </a:tabLst>
            </a:pPr>
            <a:r>
              <a:rPr lang="en-US" sz="2000"/>
              <a:t>	v = (phi)*ppmH/pi; </a:t>
            </a:r>
          </a:p>
          <a:p>
            <a:pPr>
              <a:tabLst>
                <a:tab pos="461963" algn="l"/>
              </a:tabLst>
            </a:pPr>
            <a:r>
              <a:rPr lang="en-US" sz="2000"/>
              <a:t>	h = (theta + pi/2)*ppmW/pi;  	</a:t>
            </a:r>
          </a:p>
          <a:p>
            <a:pPr>
              <a:tabLst>
                <a:tab pos="461963" algn="l"/>
              </a:tabLst>
            </a:pPr>
            <a:endParaRPr lang="en-US" sz="2000"/>
          </a:p>
          <a:p>
            <a:pPr>
              <a:tabLst>
                <a:tab pos="461963" algn="l"/>
              </a:tabLst>
            </a:pPr>
            <a:r>
              <a:rPr lang="en-US" sz="2000"/>
              <a:t>	if (v &lt; 0) v = 0; else if (v &gt;= ppmH) v = ppmH - 1; </a:t>
            </a:r>
          </a:p>
          <a:p>
            <a:pPr>
              <a:tabLst>
                <a:tab pos="461963" algn="l"/>
              </a:tabLst>
            </a:pPr>
            <a:r>
              <a:rPr lang="en-US" sz="2000"/>
              <a:t>	v = ppmH -v -1; //v = (v + 85*ppmH/100)%ppmH;//9</a:t>
            </a:r>
          </a:p>
          <a:p>
            <a:pPr>
              <a:tabLst>
                <a:tab pos="461963" algn="l"/>
              </a:tabLst>
            </a:pPr>
            <a:r>
              <a:rPr lang="en-US" sz="2000"/>
              <a:t>	if (h &lt; 0) h = 0; else if (h &gt;= ppmW) h = ppmW - 1;	</a:t>
            </a:r>
          </a:p>
          <a:p>
            <a:pPr>
              <a:tabLst>
                <a:tab pos="461963" algn="l"/>
              </a:tabLst>
            </a:pPr>
            <a:r>
              <a:rPr lang="en-US" sz="2000"/>
              <a:t>	h = ppmW -h -1; 	//h = (h + 1*ppmW/10)%ppmW;</a:t>
            </a:r>
          </a:p>
          <a:p>
            <a:pPr>
              <a:tabLst>
                <a:tab pos="461963" algn="l"/>
              </a:tabLst>
            </a:pPr>
            <a:r>
              <a:rPr lang="en-US" sz="2000"/>
              <a:t>	</a:t>
            </a:r>
          </a:p>
          <a:p>
            <a:pPr>
              <a:tabLst>
                <a:tab pos="461963" algn="l"/>
              </a:tabLst>
            </a:pPr>
            <a:r>
              <a:rPr lang="en-US" sz="2000"/>
              <a:t>	rd  = fullFactor*((double)(byte)myImage[h][v][0]/255); clip(rd);</a:t>
            </a:r>
          </a:p>
          <a:p>
            <a:pPr>
              <a:tabLst>
                <a:tab pos="461963" algn="l"/>
              </a:tabLst>
            </a:pPr>
            <a:r>
              <a:rPr lang="en-US" sz="2000"/>
              <a:t>	gd  = fullFactor*((double)(byte)myImage[h][v][1]/255); clip(gd);</a:t>
            </a:r>
          </a:p>
          <a:p>
            <a:pPr>
              <a:tabLst>
                <a:tab pos="461963" algn="l"/>
              </a:tabLst>
            </a:pPr>
            <a:r>
              <a:rPr lang="en-US" sz="2000"/>
              <a:t>	bd  = fullFactor*((double)(byte) myImage[h][v][2]/255); clip(bd);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Bump Map from an Image</a:t>
            </a:r>
            <a:br>
              <a:rPr lang="en-US" sz="4000"/>
            </a:br>
            <a:r>
              <a:rPr lang="en-US" sz="2400"/>
              <a:t>Victor Ortenberg</a:t>
            </a:r>
            <a:endParaRPr lang="en-US" sz="400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CB04-9E88-CF4B-832D-2448D891F9CE}" type="datetime4">
              <a:rPr lang="en-US"/>
              <a:pPr/>
              <a:t>November 14, 2012</a:t>
            </a:fld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FD1E95-F664-ED4B-8B95-C3A285EF02BF}" type="slidenum">
              <a:rPr lang="en-US"/>
              <a:pPr/>
              <a:t>3</a:t>
            </a:fld>
            <a:endParaRPr lang="en-US"/>
          </a:p>
        </p:txBody>
      </p:sp>
      <p:pic>
        <p:nvPicPr>
          <p:cNvPr id="243717" name="Picture 5" descr="ortenber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6625" y="162560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Simple Textures on Planes Parallel to Coordinate Planes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CB04-9E88-CF4B-832D-2448D891F9CE}" type="datetime4">
              <a:rPr lang="en-US"/>
              <a:pPr/>
              <a:t>November 14, 2012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43ADB4-B128-A243-AF41-72EFB3CBBCE0}" type="slidenum">
              <a:rPr lang="en-US"/>
              <a:pPr/>
              <a:t>4</a:t>
            </a:fld>
            <a:endParaRPr lang="en-US"/>
          </a:p>
        </p:txBody>
      </p:sp>
      <p:pic>
        <p:nvPicPr>
          <p:cNvPr id="125957" name="Picture 5" descr="g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43088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8" name="Picture 6" descr="log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347913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Stripes</a:t>
            </a:r>
          </a:p>
        </p:txBody>
      </p:sp>
      <p:pic>
        <p:nvPicPr>
          <p:cNvPr id="123919" name="Picture 15" descr="gw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t="-6034" b="-6034"/>
          <a:stretch>
            <a:fillRect/>
          </a:stretch>
        </p:blipFill>
        <p:spPr>
          <a:noFill/>
          <a:ln/>
        </p:spPr>
      </p:pic>
      <p:pic>
        <p:nvPicPr>
          <p:cNvPr id="123920" name="Picture 16" descr="fisher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t="-6034" b="-6034"/>
          <a:stretch>
            <a:fillRect/>
          </a:stretch>
        </p:blipFill>
        <p:spPr>
          <a:noFill/>
          <a:ln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CB04-9E88-CF4B-832D-2448D891F9CE}" type="datetime4">
              <a:rPr lang="en-US"/>
              <a:pPr/>
              <a:t>November 14,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E17C60-6F45-0B44-9B9C-E79CAFF330B6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Checks</a:t>
            </a:r>
          </a:p>
        </p:txBody>
      </p:sp>
      <p:pic>
        <p:nvPicPr>
          <p:cNvPr id="134149" name="Picture 5" descr="korman2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t="-3560" b="-3560"/>
          <a:stretch>
            <a:fillRect/>
          </a:stretch>
        </p:blipFill>
        <p:spPr>
          <a:noFill/>
          <a:ln/>
        </p:spPr>
      </p:pic>
      <p:pic>
        <p:nvPicPr>
          <p:cNvPr id="134152" name="Picture 8" descr="korman2c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t="-6034" b="-6034"/>
          <a:stretch>
            <a:fillRect/>
          </a:stretch>
        </p:blipFill>
        <p:spPr>
          <a:noFill/>
          <a:ln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CB04-9E88-CF4B-832D-2448D891F9CE}" type="datetime4">
              <a:rPr lang="en-US"/>
              <a:pPr/>
              <a:t>November 14,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239151-528C-0142-9AA4-946B22AFEFBC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Stripes and Checks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748338" cy="156845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solidFill>
                  <a:srgbClr val="FF0000"/>
                </a:solidFill>
              </a:rPr>
              <a:t>Red</a:t>
            </a:r>
            <a:r>
              <a:rPr lang="en-US" sz="2400"/>
              <a:t> and </a:t>
            </a:r>
            <a:r>
              <a:rPr lang="en-US" sz="2400">
                <a:solidFill>
                  <a:schemeClr val="accent2"/>
                </a:solidFill>
              </a:rPr>
              <a:t>Blue</a:t>
            </a:r>
            <a:r>
              <a:rPr lang="en-US" sz="2400"/>
              <a:t> Stripes</a:t>
            </a:r>
          </a:p>
          <a:p>
            <a:pPr>
              <a:buFontTx/>
              <a:buNone/>
            </a:pPr>
            <a:r>
              <a:rPr lang="en-US" sz="2400"/>
              <a:t>	if ((x % 50) &lt; 25) color = red</a:t>
            </a:r>
          </a:p>
          <a:p>
            <a:pPr>
              <a:buFontTx/>
              <a:buNone/>
            </a:pPr>
            <a:r>
              <a:rPr lang="en-US" sz="2400"/>
              <a:t>	else color = blue</a:t>
            </a:r>
          </a:p>
          <a:p>
            <a:pPr>
              <a:buFontTx/>
              <a:buNone/>
            </a:pPr>
            <a:endParaRPr lang="en-US" sz="240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CB04-9E88-CF4B-832D-2448D891F9CE}" type="datetime4">
              <a:rPr lang="en-US"/>
              <a:pPr/>
              <a:t>November 14, 2012</a:t>
            </a:fld>
            <a:endParaRPr lang="en-US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C19762-2C4B-7C40-8931-9334BD6F882F}" type="slidenum">
              <a:rPr lang="en-US"/>
              <a:pPr/>
              <a:t>7</a:t>
            </a:fld>
            <a:endParaRPr lang="en-US"/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6383338" y="1593850"/>
            <a:ext cx="941387" cy="1835150"/>
          </a:xfrm>
          <a:prstGeom prst="rect">
            <a:avLst/>
          </a:prstGeom>
          <a:solidFill>
            <a:srgbClr val="FF0000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7327900" y="1593850"/>
            <a:ext cx="941388" cy="18351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6227763" y="3429000"/>
            <a:ext cx="45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0</a:t>
            </a: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7032625" y="3429000"/>
            <a:ext cx="63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24</a:t>
            </a:r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7988300" y="3429000"/>
            <a:ext cx="63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49</a:t>
            </a: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76200" y="4168775"/>
            <a:ext cx="6318250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solidFill>
                  <a:schemeClr val="hlink"/>
                </a:solidFill>
              </a:rPr>
              <a:t>Cyan</a:t>
            </a:r>
            <a:r>
              <a:rPr lang="en-US" sz="2400"/>
              <a:t> and </a:t>
            </a:r>
            <a:r>
              <a:rPr lang="en-US" sz="2400">
                <a:solidFill>
                  <a:srgbClr val="CC0099"/>
                </a:solidFill>
              </a:rPr>
              <a:t>Magenta</a:t>
            </a:r>
            <a:r>
              <a:rPr lang="en-US" sz="2400"/>
              <a:t> Checks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/>
              <a:t>if (((x % 50) &lt; 25 &amp;&amp; (y % 50) &lt; 25)) ||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/>
              <a:t>	(((x % 50) &gt;= 25 &amp;&amp; (y % 50) &gt;= 25)))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/>
              <a:t>		color = cyan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/>
              <a:t>	else color = magenta</a:t>
            </a:r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6391275" y="4337050"/>
            <a:ext cx="933450" cy="922338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43" name="Rectangle 11"/>
          <p:cNvSpPr>
            <a:spLocks noChangeArrowheads="1"/>
          </p:cNvSpPr>
          <p:nvPr/>
        </p:nvSpPr>
        <p:spPr bwMode="auto">
          <a:xfrm>
            <a:off x="7326313" y="4340225"/>
            <a:ext cx="933450" cy="922338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44" name="Rectangle 12"/>
          <p:cNvSpPr>
            <a:spLocks noChangeArrowheads="1"/>
          </p:cNvSpPr>
          <p:nvPr/>
        </p:nvSpPr>
        <p:spPr bwMode="auto">
          <a:xfrm>
            <a:off x="7329488" y="5256213"/>
            <a:ext cx="933450" cy="922337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45" name="Rectangle 13"/>
          <p:cNvSpPr>
            <a:spLocks noChangeArrowheads="1"/>
          </p:cNvSpPr>
          <p:nvPr/>
        </p:nvSpPr>
        <p:spPr bwMode="auto">
          <a:xfrm>
            <a:off x="6397625" y="5256213"/>
            <a:ext cx="933450" cy="922337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446" name="Text Box 14"/>
          <p:cNvSpPr txBox="1">
            <a:spLocks noChangeArrowheads="1"/>
          </p:cNvSpPr>
          <p:nvPr/>
        </p:nvSpPr>
        <p:spPr bwMode="auto">
          <a:xfrm>
            <a:off x="63500" y="6048375"/>
            <a:ext cx="6630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What happens when you cross x = 0 or y = 0?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1" grpId="0"/>
      <p:bldP spid="146442" grpId="0" animBg="1"/>
      <p:bldP spid="146443" grpId="0" animBg="1"/>
      <p:bldP spid="146444" grpId="0" animBg="1"/>
      <p:bldP spid="146445" grpId="0" animBg="1"/>
      <p:bldP spid="1464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Stripes, Checks, Image</a:t>
            </a:r>
          </a:p>
        </p:txBody>
      </p:sp>
      <p:pic>
        <p:nvPicPr>
          <p:cNvPr id="142341" name="Picture 5" descr="gitels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t="-6034" b="-6034"/>
          <a:stretch>
            <a:fillRect/>
          </a:stretch>
        </p:blipFill>
        <p:spPr>
          <a:noFill/>
          <a:ln/>
        </p:spPr>
      </p:pic>
      <p:pic>
        <p:nvPicPr>
          <p:cNvPr id="142344" name="Picture 8" descr="thadani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t="-6034" b="-6034"/>
          <a:stretch>
            <a:fillRect/>
          </a:stretch>
        </p:blipFill>
        <p:spPr>
          <a:noFill/>
          <a:ln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CB04-9E88-CF4B-832D-2448D891F9CE}" type="datetime4">
              <a:rPr lang="en-US"/>
              <a:pPr/>
              <a:t>November 14,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DA259A-1577-9447-B6B2-EC993DD5FAD7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Mona Scroll</a:t>
            </a:r>
          </a:p>
        </p:txBody>
      </p:sp>
      <p:pic>
        <p:nvPicPr>
          <p:cNvPr id="131077" name="Picture 5" descr="wchen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-18187" r="-18187"/>
          <a:stretch>
            <a:fillRect/>
          </a:stretch>
        </p:blipFill>
        <p:spPr>
          <a:noFill/>
          <a:ln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CB04-9E88-CF4B-832D-2448D891F9CE}" type="datetime4">
              <a:rPr lang="en-US"/>
              <a:pPr/>
              <a:t>November 14,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143C5A-0068-4542-A357-C40EBD160B1F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G140 Template">
  <a:themeElements>
    <a:clrScheme name="CSG140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SG140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G140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G140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G140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CSgraphics.potx</Template>
  <TotalTime>1528</TotalTime>
  <Words>767</Words>
  <Application>Microsoft Macintosh PowerPoint</Application>
  <PresentationFormat>On-screen Show (4:3)</PresentationFormat>
  <Paragraphs>159</Paragraphs>
  <Slides>21</Slides>
  <Notes>21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CSG140 Template</vt:lpstr>
      <vt:lpstr>PowerPoint.Show.8</vt:lpstr>
      <vt:lpstr>CS 4300 Computer Graphics</vt:lpstr>
      <vt:lpstr>CS 4300 Computer Graphics</vt:lpstr>
      <vt:lpstr>Bump Map from an Image Victor Ortenberg</vt:lpstr>
      <vt:lpstr>Simple Textures on Planes Parallel to Coordinate Planes</vt:lpstr>
      <vt:lpstr>Stripes</vt:lpstr>
      <vt:lpstr>Checks</vt:lpstr>
      <vt:lpstr>Stripes and Checks</vt:lpstr>
      <vt:lpstr>Stripes, Checks, Image</vt:lpstr>
      <vt:lpstr>Mona Scroll</vt:lpstr>
      <vt:lpstr>Textures on 2 Planes</vt:lpstr>
      <vt:lpstr>Mapping a Picture to a Plane</vt:lpstr>
      <vt:lpstr>Other planes and Triangles</vt:lpstr>
      <vt:lpstr>Image to Triangle - 1</vt:lpstr>
      <vt:lpstr>Image to Triangle - 2</vt:lpstr>
      <vt:lpstr>Image to Triangle - 3</vt:lpstr>
      <vt:lpstr>Mandrill Sphere</vt:lpstr>
      <vt:lpstr>Mona Spheres</vt:lpstr>
      <vt:lpstr>Tova Sphere</vt:lpstr>
      <vt:lpstr>More Textured Spheres</vt:lpstr>
      <vt:lpstr>Spherical Geometry</vt:lpstr>
      <vt:lpstr>Slide 21</vt:lpstr>
    </vt:vector>
  </TitlesOfParts>
  <Company>Northeastern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4300 Computer Graphics</dc:title>
  <dc:creator>Harriet Fell</dc:creator>
  <cp:lastModifiedBy>Harriet Fell</cp:lastModifiedBy>
  <cp:revision>3</cp:revision>
  <dcterms:created xsi:type="dcterms:W3CDTF">2012-11-14T11:26:07Z</dcterms:created>
  <dcterms:modified xsi:type="dcterms:W3CDTF">2012-11-15T12:54:54Z</dcterms:modified>
</cp:coreProperties>
</file>