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8" r:id="rId1"/>
  </p:sldMasterIdLst>
  <p:notesMasterIdLst>
    <p:notesMasterId r:id="rId29"/>
  </p:notesMasterIdLst>
  <p:sldIdLst>
    <p:sldId id="256" r:id="rId2"/>
    <p:sldId id="257" r:id="rId3"/>
    <p:sldId id="290" r:id="rId4"/>
    <p:sldId id="286" r:id="rId5"/>
    <p:sldId id="285" r:id="rId6"/>
    <p:sldId id="287" r:id="rId7"/>
    <p:sldId id="312" r:id="rId8"/>
    <p:sldId id="288" r:id="rId9"/>
    <p:sldId id="289" r:id="rId10"/>
    <p:sldId id="291" r:id="rId11"/>
    <p:sldId id="292" r:id="rId12"/>
    <p:sldId id="293"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13" r:id="rId27"/>
    <p:sldId id="314"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mn-ea"/>
        <a:cs typeface="+mn-cs"/>
      </a:defRPr>
    </a:lvl1pPr>
    <a:lvl2pPr marL="457200" algn="l" rtl="0" fontAlgn="base">
      <a:spcBef>
        <a:spcPct val="0"/>
      </a:spcBef>
      <a:spcAft>
        <a:spcPct val="0"/>
      </a:spcAft>
      <a:defRPr sz="2400" kern="1200">
        <a:solidFill>
          <a:schemeClr val="tx1"/>
        </a:solidFill>
        <a:latin typeface="Arial" pitchFamily="-1" charset="0"/>
        <a:ea typeface="+mn-ea"/>
        <a:cs typeface="+mn-cs"/>
      </a:defRPr>
    </a:lvl2pPr>
    <a:lvl3pPr marL="914400" algn="l" rtl="0" fontAlgn="base">
      <a:spcBef>
        <a:spcPct val="0"/>
      </a:spcBef>
      <a:spcAft>
        <a:spcPct val="0"/>
      </a:spcAft>
      <a:defRPr sz="2400" kern="1200">
        <a:solidFill>
          <a:schemeClr val="tx1"/>
        </a:solidFill>
        <a:latin typeface="Arial" pitchFamily="-1" charset="0"/>
        <a:ea typeface="+mn-ea"/>
        <a:cs typeface="+mn-cs"/>
      </a:defRPr>
    </a:lvl3pPr>
    <a:lvl4pPr marL="1371600" algn="l" rtl="0" fontAlgn="base">
      <a:spcBef>
        <a:spcPct val="0"/>
      </a:spcBef>
      <a:spcAft>
        <a:spcPct val="0"/>
      </a:spcAft>
      <a:defRPr sz="2400" kern="1200">
        <a:solidFill>
          <a:schemeClr val="tx1"/>
        </a:solidFill>
        <a:latin typeface="Arial" pitchFamily="-1" charset="0"/>
        <a:ea typeface="+mn-ea"/>
        <a:cs typeface="+mn-cs"/>
      </a:defRPr>
    </a:lvl4pPr>
    <a:lvl5pPr marL="1828800" algn="l" rtl="0" fontAlgn="base">
      <a:spcBef>
        <a:spcPct val="0"/>
      </a:spcBef>
      <a:spcAft>
        <a:spcPct val="0"/>
      </a:spcAft>
      <a:defRPr sz="2400" kern="1200">
        <a:solidFill>
          <a:schemeClr val="tx1"/>
        </a:solidFill>
        <a:latin typeface="Arial" pitchFamily="-1" charset="0"/>
        <a:ea typeface="+mn-ea"/>
        <a:cs typeface="+mn-cs"/>
      </a:defRPr>
    </a:lvl5pPr>
    <a:lvl6pPr marL="2286000" algn="l" defTabSz="457200" rtl="0" eaLnBrk="1" latinLnBrk="0" hangingPunct="1">
      <a:defRPr sz="2400" kern="1200">
        <a:solidFill>
          <a:schemeClr val="tx1"/>
        </a:solidFill>
        <a:latin typeface="Arial" pitchFamily="-1" charset="0"/>
        <a:ea typeface="+mn-ea"/>
        <a:cs typeface="+mn-cs"/>
      </a:defRPr>
    </a:lvl6pPr>
    <a:lvl7pPr marL="2743200" algn="l" defTabSz="457200" rtl="0" eaLnBrk="1" latinLnBrk="0" hangingPunct="1">
      <a:defRPr sz="2400" kern="1200">
        <a:solidFill>
          <a:schemeClr val="tx1"/>
        </a:solidFill>
        <a:latin typeface="Arial" pitchFamily="-1" charset="0"/>
        <a:ea typeface="+mn-ea"/>
        <a:cs typeface="+mn-cs"/>
      </a:defRPr>
    </a:lvl7pPr>
    <a:lvl8pPr marL="3200400" algn="l" defTabSz="457200" rtl="0" eaLnBrk="1" latinLnBrk="0" hangingPunct="1">
      <a:defRPr sz="2400" kern="1200">
        <a:solidFill>
          <a:schemeClr val="tx1"/>
        </a:solidFill>
        <a:latin typeface="Arial" pitchFamily="-1" charset="0"/>
        <a:ea typeface="+mn-ea"/>
        <a:cs typeface="+mn-cs"/>
      </a:defRPr>
    </a:lvl8pPr>
    <a:lvl9pPr marL="3657600" algn="l" defTabSz="457200" rtl="0" eaLnBrk="1" latinLnBrk="0" hangingPunct="1">
      <a:defRPr sz="2400"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3333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7" autoAdjust="0"/>
    <p:restoredTop sz="94645" autoAdjust="0"/>
  </p:normalViewPr>
  <p:slideViewPr>
    <p:cSldViewPr snapToGrid="0">
      <p:cViewPr varScale="1">
        <p:scale>
          <a:sx n="112" d="100"/>
          <a:sy n="112" d="100"/>
        </p:scale>
        <p:origin x="-176" y="-112"/>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 Id="rId2"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6FF814-B987-594D-8C60-4301CB42B8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 charset="0"/>
        <a:ea typeface="+mn-ea"/>
        <a:cs typeface="+mn-cs"/>
      </a:defRPr>
    </a:lvl1pPr>
    <a:lvl2pPr marL="4572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9D9D-CA00-1E45-8943-9EDB8E629CBA}" type="slidenum">
              <a:rPr lang="en-US"/>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CADFA-2FE0-9040-82A5-2F596339C256}" type="slidenum">
              <a:rPr lang="en-US"/>
              <a:pPr/>
              <a:t>10</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6DFE6-0FE2-9E48-A235-70164E4A41B8}" type="slidenum">
              <a:rPr lang="en-US"/>
              <a:pPr/>
              <a:t>11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C0A0B-35C6-F642-BCF3-B57481DA6412}" type="slidenum">
              <a:rPr lang="en-US"/>
              <a:pPr/>
              <a:t>12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947F4-1763-354F-AB18-E26504A79849}" type="slidenum">
              <a:rPr lang="en-US"/>
              <a:pPr/>
              <a:t>13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21FD4-5B66-D14C-9B0F-C8C944F72649}" type="slidenum">
              <a:rPr lang="en-US"/>
              <a:pPr/>
              <a:t>14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F16A5-1478-5040-95EC-CFAABB7F487D}" type="slidenum">
              <a:rPr lang="en-US"/>
              <a:pPr/>
              <a:t>15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FAED6-60D0-2F44-BD25-4D7C94A7D49E}" type="slidenum">
              <a:rPr lang="en-US"/>
              <a:pPr/>
              <a:t>16</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95119-E5A4-124E-9894-4ED083E37864}" type="slidenum">
              <a:rPr lang="en-US"/>
              <a:pPr/>
              <a:t>17</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2265E-CF9E-4F42-9170-2504DFBD2F19}" type="slidenum">
              <a:rPr lang="en-US"/>
              <a:pPr/>
              <a:t>18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B6D95-EE9F-1B4A-BB18-273004AE9146}" type="slidenum">
              <a:rPr lang="en-US"/>
              <a:pPr/>
              <a:t>19</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D3E2E-E904-3D42-873F-9B9520838599}"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0D932-6926-AC44-ACF3-86E365462AD7}" type="slidenum">
              <a:rPr lang="en-US"/>
              <a:pPr/>
              <a:t>20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907C0-B7B5-2F45-95F1-0A820B80897B}" type="slidenum">
              <a:rPr lang="en-US"/>
              <a:pPr/>
              <a:t>21</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44613-9CBB-E940-8359-ADE164A53DD3}" type="slidenum">
              <a:rPr lang="en-US"/>
              <a:pPr/>
              <a:t>22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CAFEA-B628-8642-92EC-0F242375855D}" type="slidenum">
              <a:rPr lang="en-US"/>
              <a:pPr/>
              <a:t>23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D6F2-4ED6-FD4E-8D1E-0C615DF07677}" type="slidenum">
              <a:rPr lang="en-US"/>
              <a:pPr/>
              <a:t>24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C3AA2-CC08-7A4F-A2F4-2C8D98166030}" type="slidenum">
              <a:rPr lang="en-US"/>
              <a:pPr/>
              <a:t>25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3A29D-B21B-7343-9B5B-1EAAC65361FD}" type="slidenum">
              <a:rPr lang="en-US"/>
              <a:pPr/>
              <a:t>3</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1935E-925A-D64E-939C-893A8004D51E}" type="slidenum">
              <a:rPr lang="en-US"/>
              <a:pPr/>
              <a:t>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F5E74-6C2D-CC40-B40C-BB129772DA19}" type="slidenum">
              <a:rPr lang="en-US"/>
              <a:pPr/>
              <a:t>5</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DA6AC-07CB-1449-B43E-09486CDF11DA}" type="slidenum">
              <a:rPr lang="en-US"/>
              <a:pPr/>
              <a:t>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0C120-1EBC-F14E-883B-B5C4E3AE1F35}" type="slidenum">
              <a:rPr lang="en-US"/>
              <a:pPr/>
              <a:t>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EFC8D-B2DE-D949-A693-C6EC6101D193}" type="slidenum">
              <a:rPr lang="en-US"/>
              <a:pPr/>
              <a:t>8</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95A9D-AD66-2046-82E9-E88A2BF6DA66}" type="slidenum">
              <a:rPr lang="en-US"/>
              <a:pPr/>
              <a:t>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lvl1pPr>
              <a:defRPr smtClean="0"/>
            </a:lvl1pPr>
          </a:lstStyle>
          <a:p>
            <a:fld id="{C055AE1C-B5BC-EE40-B06D-3741197B4A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lvl1pPr>
              <a:defRPr smtClean="0"/>
            </a:lvl1pPr>
          </a:lstStyle>
          <a:p>
            <a:fld id="{392BCF60-B682-6D4C-852C-DBDDE08741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lvl1pPr>
              <a:defRPr smtClean="0"/>
            </a:lvl1pPr>
          </a:lstStyle>
          <a:p>
            <a:fld id="{7BFA4EC7-9F42-4A49-A190-BC4533EA00B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00800"/>
            <a:ext cx="1600200" cy="304800"/>
          </a:xfrm>
        </p:spPr>
        <p:txBody>
          <a:bodyPr/>
          <a:lstStyle>
            <a:lvl1pPr>
              <a:defRPr smtClean="0"/>
            </a:lvl1pPr>
          </a:lstStyle>
          <a:p>
            <a:fld id="{B573BA2D-CB88-FF48-AE27-86CA1A0A8E06}" type="datetime4">
              <a:rPr lang="en-US"/>
              <a:pPr/>
              <a:t>November 13, 2012</a:t>
            </a:fld>
            <a:endParaRPr lang="en-US"/>
          </a:p>
        </p:txBody>
      </p:sp>
      <p:sp>
        <p:nvSpPr>
          <p:cNvPr id="8" name="Slide Number Placeholder 7"/>
          <p:cNvSpPr>
            <a:spLocks noGrp="1"/>
          </p:cNvSpPr>
          <p:nvPr>
            <p:ph type="sldNum" sz="quarter" idx="11"/>
          </p:nvPr>
        </p:nvSpPr>
        <p:spPr>
          <a:xfrm>
            <a:off x="7924800" y="6400800"/>
            <a:ext cx="762000" cy="320675"/>
          </a:xfrm>
        </p:spPr>
        <p:txBody>
          <a:bodyPr/>
          <a:lstStyle>
            <a:lvl1pPr>
              <a:defRPr smtClean="0"/>
            </a:lvl1pPr>
          </a:lstStyle>
          <a:p>
            <a:fld id="{9331BAEE-56AC-EE4C-A92B-F55D5EC425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lvl1pPr>
              <a:defRPr smtClean="0"/>
            </a:lvl1pPr>
          </a:lstStyle>
          <a:p>
            <a:fld id="{2C880D7A-B610-3D48-B389-AD49BD19A5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lvl1pPr>
              <a:defRPr smtClean="0"/>
            </a:lvl1pPr>
          </a:lstStyle>
          <a:p>
            <a:fld id="{9A7A1759-CFF8-5A49-9FFA-E723AA41EE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6" name="Slide Number Placeholder 5"/>
          <p:cNvSpPr>
            <a:spLocks noGrp="1"/>
          </p:cNvSpPr>
          <p:nvPr>
            <p:ph type="sldNum" sz="quarter" idx="11"/>
          </p:nvPr>
        </p:nvSpPr>
        <p:spPr/>
        <p:txBody>
          <a:bodyPr/>
          <a:lstStyle>
            <a:lvl1pPr>
              <a:defRPr smtClean="0"/>
            </a:lvl1pPr>
          </a:lstStyle>
          <a:p>
            <a:fld id="{AD287154-7E72-344A-BF1A-F88D56E04C5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8" name="Slide Number Placeholder 7"/>
          <p:cNvSpPr>
            <a:spLocks noGrp="1"/>
          </p:cNvSpPr>
          <p:nvPr>
            <p:ph type="sldNum" sz="quarter" idx="11"/>
          </p:nvPr>
        </p:nvSpPr>
        <p:spPr/>
        <p:txBody>
          <a:bodyPr/>
          <a:lstStyle>
            <a:lvl1pPr>
              <a:defRPr smtClean="0"/>
            </a:lvl1pPr>
          </a:lstStyle>
          <a:p>
            <a:fld id="{C1DB7D8E-05C6-4C4A-BC93-23335D474F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4" name="Slide Number Placeholder 3"/>
          <p:cNvSpPr>
            <a:spLocks noGrp="1"/>
          </p:cNvSpPr>
          <p:nvPr>
            <p:ph type="sldNum" sz="quarter" idx="11"/>
          </p:nvPr>
        </p:nvSpPr>
        <p:spPr/>
        <p:txBody>
          <a:bodyPr/>
          <a:lstStyle>
            <a:lvl1pPr>
              <a:defRPr smtClean="0"/>
            </a:lvl1pPr>
          </a:lstStyle>
          <a:p>
            <a:fld id="{E00BAA66-CE2D-3544-AD14-7CB35C5E4A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3" name="Slide Number Placeholder 2"/>
          <p:cNvSpPr>
            <a:spLocks noGrp="1"/>
          </p:cNvSpPr>
          <p:nvPr>
            <p:ph type="sldNum" sz="quarter" idx="11"/>
          </p:nvPr>
        </p:nvSpPr>
        <p:spPr/>
        <p:txBody>
          <a:bodyPr/>
          <a:lstStyle>
            <a:lvl1pPr>
              <a:defRPr smtClean="0"/>
            </a:lvl1pPr>
          </a:lstStyle>
          <a:p>
            <a:fld id="{1DE465A1-F9F9-4C42-BA6F-9FEDC71A70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6" name="Slide Number Placeholder 5"/>
          <p:cNvSpPr>
            <a:spLocks noGrp="1"/>
          </p:cNvSpPr>
          <p:nvPr>
            <p:ph type="sldNum" sz="quarter" idx="11"/>
          </p:nvPr>
        </p:nvSpPr>
        <p:spPr/>
        <p:txBody>
          <a:bodyPr/>
          <a:lstStyle>
            <a:lvl1pPr>
              <a:defRPr smtClean="0"/>
            </a:lvl1pPr>
          </a:lstStyle>
          <a:p>
            <a:fld id="{145601D7-9DEC-1046-93DB-F2D228B3FA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13, 2012</a:t>
            </a:fld>
            <a:endParaRPr lang="en-US"/>
          </a:p>
        </p:txBody>
      </p:sp>
      <p:sp>
        <p:nvSpPr>
          <p:cNvPr id="6" name="Slide Number Placeholder 5"/>
          <p:cNvSpPr>
            <a:spLocks noGrp="1"/>
          </p:cNvSpPr>
          <p:nvPr>
            <p:ph type="sldNum" sz="quarter" idx="11"/>
          </p:nvPr>
        </p:nvSpPr>
        <p:spPr/>
        <p:txBody>
          <a:bodyPr/>
          <a:lstStyle>
            <a:lvl1pPr>
              <a:defRPr smtClean="0"/>
            </a:lvl1pPr>
          </a:lstStyle>
          <a:p>
            <a:fld id="{EC8DEB77-76FF-FD46-882B-4E16B2BE38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4008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B573BA2D-CB88-FF48-AE27-86CA1A0A8E06}" type="datetime4">
              <a:rPr lang="en-US"/>
              <a:pPr/>
              <a:t>November 13, 2012</a:t>
            </a:fld>
            <a:endParaRPr lang="en-US"/>
          </a:p>
        </p:txBody>
      </p:sp>
      <p:sp>
        <p:nvSpPr>
          <p:cNvPr id="26629" name="Rectangle 5"/>
          <p:cNvSpPr>
            <a:spLocks noGrp="1" noChangeArrowheads="1"/>
          </p:cNvSpPr>
          <p:nvPr>
            <p:ph type="sldNum" sz="quarter" idx="4"/>
          </p:nvPr>
        </p:nvSpPr>
        <p:spPr bwMode="auto">
          <a:xfrm>
            <a:off x="7924800" y="6400800"/>
            <a:ext cx="762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BA6D86B-E491-DF4C-97D4-94C8E44F24D8}" type="slidenum">
              <a:rPr lang="en-US"/>
              <a:pPr/>
              <a:t>‹#›</a:t>
            </a:fld>
            <a:endParaRPr lang="en-US"/>
          </a:p>
        </p:txBody>
      </p:sp>
      <p:pic>
        <p:nvPicPr>
          <p:cNvPr id="26630" name="Picture 6" descr="background"/>
          <p:cNvPicPr>
            <a:picLocks noChangeAspect="1" noChangeArrowheads="1"/>
          </p:cNvPicPr>
          <p:nvPr/>
        </p:nvPicPr>
        <p:blipFill>
          <a:blip r:embed="rId14"/>
          <a:srcRect/>
          <a:stretch>
            <a:fillRect/>
          </a:stretch>
        </p:blipFill>
        <p:spPr bwMode="auto">
          <a:xfrm>
            <a:off x="457200" y="269875"/>
            <a:ext cx="1095375" cy="1144588"/>
          </a:xfrm>
          <a:prstGeom prst="rect">
            <a:avLst/>
          </a:prstGeom>
          <a:noFill/>
          <a:ln w="9525">
            <a:noFill/>
            <a:miter lim="800000"/>
            <a:headEnd/>
            <a:tailEnd/>
          </a:ln>
        </p:spPr>
      </p:pic>
      <p:sp>
        <p:nvSpPr>
          <p:cNvPr id="26631" name="Text Box 7"/>
          <p:cNvSpPr txBox="1">
            <a:spLocks noChangeArrowheads="1"/>
          </p:cNvSpPr>
          <p:nvPr/>
        </p:nvSpPr>
        <p:spPr bwMode="auto">
          <a:xfrm>
            <a:off x="2209800" y="6400800"/>
            <a:ext cx="5654675" cy="366713"/>
          </a:xfrm>
          <a:prstGeom prst="rect">
            <a:avLst/>
          </a:prstGeom>
          <a:noFill/>
          <a:ln w="9525">
            <a:noFill/>
            <a:miter lim="800000"/>
            <a:headEnd/>
            <a:tailEnd/>
          </a:ln>
          <a:effectLst/>
        </p:spPr>
        <p:txBody>
          <a:bodyPr>
            <a:prstTxWarp prst="textNoShape">
              <a:avLst/>
            </a:prstTxWarp>
            <a:spAutoFit/>
          </a:bodyPr>
          <a:lstStyle/>
          <a:p>
            <a:endParaRPr lang="en-US" sz="1800"/>
          </a:p>
        </p:txBody>
      </p:sp>
      <p:sp>
        <p:nvSpPr>
          <p:cNvPr id="26632" name="Text Box 8"/>
          <p:cNvSpPr txBox="1">
            <a:spLocks noChangeArrowheads="1"/>
          </p:cNvSpPr>
          <p:nvPr/>
        </p:nvSpPr>
        <p:spPr bwMode="auto">
          <a:xfrm>
            <a:off x="2362200" y="6400800"/>
            <a:ext cx="50292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College of Computer and Information Science, Northeastern University</a:t>
            </a:r>
          </a:p>
        </p:txBody>
      </p:sp>
      <p:sp>
        <p:nvSpPr>
          <p:cNvPr id="26633" name="Line 9"/>
          <p:cNvSpPr>
            <a:spLocks noChangeShapeType="1"/>
          </p:cNvSpPr>
          <p:nvPr/>
        </p:nvSpPr>
        <p:spPr bwMode="auto">
          <a:xfrm>
            <a:off x="457200" y="1524000"/>
            <a:ext cx="6629400" cy="0"/>
          </a:xfrm>
          <a:prstGeom prst="line">
            <a:avLst/>
          </a:prstGeom>
          <a:noFill/>
          <a:ln w="57150">
            <a:solidFill>
              <a:srgbClr val="33CCCC"/>
            </a:solidFill>
            <a:round/>
            <a:headEnd/>
            <a:tailEnd/>
          </a:ln>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 charset="2"/>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algorithmicbotany.org/pap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en.wikipedia.org/wiki/Turtle_graph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file:///C:\Program%20Files\eclipse\eclipse.ex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algorithmicbotany.org/lstudio/CPFGman.pdf"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algorithmicbotany.org/paper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mem/MWredirect.html?MW=http://custom.marketwatch.com/custom/nyt-com/html-companyprofile.asp&amp;symb=MSF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ser:Evercat"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8CE19689-516B-7042-A557-2C264669D742}" type="slidenum">
              <a:rPr lang="en-US"/>
              <a:pPr/>
              <a:t>1</a:t>
            </a:fld>
            <a:endParaRPr lang="en-US"/>
          </a:p>
        </p:txBody>
      </p:sp>
      <p:sp>
        <p:nvSpPr>
          <p:cNvPr id="2050" name="Rectangle 2"/>
          <p:cNvSpPr>
            <a:spLocks noGrp="1" noChangeArrowheads="1"/>
          </p:cNvSpPr>
          <p:nvPr>
            <p:ph type="ctrTitle"/>
          </p:nvPr>
        </p:nvSpPr>
        <p:spPr/>
        <p:txBody>
          <a:bodyPr/>
          <a:lstStyle/>
          <a:p>
            <a:r>
              <a:rPr lang="en-US" dirty="0"/>
              <a:t>CS</a:t>
            </a:r>
            <a:r>
              <a:rPr lang="en-US" dirty="0" smtClean="0"/>
              <a:t> 4300</a:t>
            </a:r>
            <a:br>
              <a:rPr lang="en-US" dirty="0" smtClean="0"/>
            </a:br>
            <a:r>
              <a:rPr lang="en-US" dirty="0"/>
              <a:t>Computer Graphics</a:t>
            </a:r>
          </a:p>
        </p:txBody>
      </p:sp>
      <p:sp>
        <p:nvSpPr>
          <p:cNvPr id="2051" name="Rectangle 3"/>
          <p:cNvSpPr>
            <a:spLocks noGrp="1" noChangeArrowheads="1"/>
          </p:cNvSpPr>
          <p:nvPr>
            <p:ph type="subTitle" idx="1"/>
          </p:nvPr>
        </p:nvSpPr>
        <p:spPr/>
        <p:txBody>
          <a:bodyPr/>
          <a:lstStyle/>
          <a:p>
            <a:pPr>
              <a:lnSpc>
                <a:spcPct val="80000"/>
              </a:lnSpc>
            </a:pPr>
            <a:endParaRPr lang="en-US" sz="2800" dirty="0"/>
          </a:p>
          <a:p>
            <a:pPr>
              <a:lnSpc>
                <a:spcPct val="80000"/>
              </a:lnSpc>
            </a:pPr>
            <a:r>
              <a:rPr lang="en-US" sz="2800" dirty="0"/>
              <a:t>Prof. Harriet Fell</a:t>
            </a:r>
            <a:endParaRPr lang="en-US" sz="2800" dirty="0" smtClean="0"/>
          </a:p>
          <a:p>
            <a:pPr>
              <a:lnSpc>
                <a:spcPct val="80000"/>
              </a:lnSpc>
            </a:pPr>
            <a:r>
              <a:rPr lang="en-US" sz="2800" dirty="0" smtClean="0"/>
              <a:t>Fall 2012</a:t>
            </a:r>
          </a:p>
          <a:p>
            <a:pPr>
              <a:lnSpc>
                <a:spcPct val="80000"/>
              </a:lnSpc>
            </a:pPr>
            <a:r>
              <a:rPr lang="en-US" sz="2800" dirty="0"/>
              <a:t>Lecture</a:t>
            </a:r>
            <a:r>
              <a:rPr lang="en-US" sz="2800" dirty="0" smtClean="0"/>
              <a:t> 28 </a:t>
            </a:r>
            <a:r>
              <a:rPr lang="en-US" sz="2800" dirty="0"/>
              <a:t>–</a:t>
            </a:r>
            <a:r>
              <a:rPr lang="en-US" sz="2800" dirty="0" smtClean="0"/>
              <a:t> November 8</a:t>
            </a:r>
            <a:r>
              <a:rPr lang="en-US" sz="2800" smtClean="0"/>
              <a:t>, 2012</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BAD808A4-FAE7-4D47-B144-A4356E38B547}" type="slidenum">
              <a:rPr lang="en-US"/>
              <a:pPr/>
              <a:t>10</a:t>
            </a:fld>
            <a:endParaRPr lang="en-US"/>
          </a:p>
        </p:txBody>
      </p:sp>
      <p:sp>
        <p:nvSpPr>
          <p:cNvPr id="173060" name="Rectangle 4"/>
          <p:cNvSpPr>
            <a:spLocks noGrp="1" noChangeArrowheads="1"/>
          </p:cNvSpPr>
          <p:nvPr>
            <p:ph type="title"/>
          </p:nvPr>
        </p:nvSpPr>
        <p:spPr/>
        <p:txBody>
          <a:bodyPr/>
          <a:lstStyle/>
          <a:p>
            <a:pPr algn="l"/>
            <a:r>
              <a:rPr lang="en-US" sz="2800"/>
              <a:t>A fractal is formed when pulling apart two glue-covered acrylic sheets.</a:t>
            </a:r>
          </a:p>
        </p:txBody>
      </p:sp>
      <p:pic>
        <p:nvPicPr>
          <p:cNvPr id="173061" name="Picture 5" descr="Glue1_800x600"/>
          <p:cNvPicPr>
            <a:picLocks noGrp="1" noChangeAspect="1" noChangeArrowheads="1"/>
          </p:cNvPicPr>
          <p:nvPr>
            <p:ph idx="1"/>
          </p:nvPr>
        </p:nvPicPr>
        <p:blipFill>
          <a:blip r:embed="rId3"/>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C04AEA7C-FA97-274A-99F7-852EFC47A2BF}" type="slidenum">
              <a:rPr lang="en-US"/>
              <a:pPr/>
              <a:t>11</a:t>
            </a:fld>
            <a:endParaRPr lang="en-US"/>
          </a:p>
        </p:txBody>
      </p:sp>
      <p:sp>
        <p:nvSpPr>
          <p:cNvPr id="175106" name="Rectangle 2"/>
          <p:cNvSpPr>
            <a:spLocks noGrp="1" noChangeArrowheads="1"/>
          </p:cNvSpPr>
          <p:nvPr>
            <p:ph type="title"/>
          </p:nvPr>
        </p:nvSpPr>
        <p:spPr/>
        <p:txBody>
          <a:bodyPr/>
          <a:lstStyle/>
          <a:p>
            <a:r>
              <a:rPr lang="en-US" sz="2800"/>
              <a:t>Fractal Form of a Romanesco Broccoli</a:t>
            </a:r>
            <a:br>
              <a:rPr lang="en-US" sz="2800"/>
            </a:br>
            <a:r>
              <a:rPr lang="en-US" sz="2800"/>
              <a:t>photo by Jon Sullivan</a:t>
            </a:r>
            <a:r>
              <a:rPr lang="en-US" sz="4000"/>
              <a:t> </a:t>
            </a:r>
          </a:p>
        </p:txBody>
      </p:sp>
      <p:pic>
        <p:nvPicPr>
          <p:cNvPr id="175108" name="Picture 4" descr="Fractal_Broccoli"/>
          <p:cNvPicPr>
            <a:picLocks noGrp="1" noChangeAspect="1" noChangeArrowheads="1"/>
          </p:cNvPicPr>
          <p:nvPr>
            <p:ph idx="1"/>
          </p:nvPr>
        </p:nvPicPr>
        <p:blipFill>
          <a:blip r:embed="rId3"/>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ACD023BF-6B88-A249-B773-FFA6E1CF1EAE}" type="slidenum">
              <a:rPr lang="en-US"/>
              <a:pPr/>
              <a:t>12</a:t>
            </a:fld>
            <a:endParaRPr lang="en-US"/>
          </a:p>
        </p:txBody>
      </p:sp>
      <p:sp>
        <p:nvSpPr>
          <p:cNvPr id="179202" name="Rectangle 2"/>
          <p:cNvSpPr>
            <a:spLocks noGrp="1" noChangeArrowheads="1"/>
          </p:cNvSpPr>
          <p:nvPr>
            <p:ph type="title"/>
          </p:nvPr>
        </p:nvSpPr>
        <p:spPr/>
        <p:txBody>
          <a:bodyPr/>
          <a:lstStyle/>
          <a:p>
            <a:r>
              <a:rPr lang="en-US"/>
              <a:t>L-Systems</a:t>
            </a:r>
          </a:p>
        </p:txBody>
      </p:sp>
      <p:sp>
        <p:nvSpPr>
          <p:cNvPr id="179203" name="Rectangle 3"/>
          <p:cNvSpPr>
            <a:spLocks noGrp="1" noChangeArrowheads="1"/>
          </p:cNvSpPr>
          <p:nvPr>
            <p:ph type="body" idx="1"/>
          </p:nvPr>
        </p:nvSpPr>
        <p:spPr/>
        <p:txBody>
          <a:bodyPr/>
          <a:lstStyle/>
          <a:p>
            <a:r>
              <a:rPr lang="en-US" sz="2800"/>
              <a:t>An </a:t>
            </a:r>
            <a:r>
              <a:rPr lang="en-US" sz="2800" i="1">
                <a:hlinkClick r:id="rId3"/>
              </a:rPr>
              <a:t>L-system</a:t>
            </a:r>
            <a:r>
              <a:rPr lang="en-US" sz="2800">
                <a:hlinkClick r:id="rId3"/>
              </a:rPr>
              <a:t> or </a:t>
            </a:r>
            <a:r>
              <a:rPr lang="en-US" sz="2800" i="1">
                <a:hlinkClick r:id="rId3"/>
              </a:rPr>
              <a:t>Lindenmayer system</a:t>
            </a:r>
            <a:r>
              <a:rPr lang="en-US" sz="2800" i="1"/>
              <a:t>,</a:t>
            </a:r>
            <a:r>
              <a:rPr lang="en-US" sz="2800"/>
              <a:t> after Aristid Lindenmayer (1925–1989), is a formal grammar (a set of rules and symbols) most famously used to model the growth processes of plant development, though able to model the morphology of a variety of organisms. </a:t>
            </a:r>
          </a:p>
          <a:p>
            <a:r>
              <a:rPr lang="en-US" sz="2800"/>
              <a:t>L-systems can also be used to generate self-similar fractals such as iterated function systems.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34FA0E34-7191-A54E-8B18-797DA0AFD7AA}" type="slidenum">
              <a:rPr lang="en-US"/>
              <a:pPr/>
              <a:t>13</a:t>
            </a:fld>
            <a:endParaRPr lang="en-US"/>
          </a:p>
        </p:txBody>
      </p:sp>
      <p:sp>
        <p:nvSpPr>
          <p:cNvPr id="189442" name="Rectangle 2"/>
          <p:cNvSpPr>
            <a:spLocks noGrp="1" noChangeArrowheads="1"/>
          </p:cNvSpPr>
          <p:nvPr>
            <p:ph type="title"/>
          </p:nvPr>
        </p:nvSpPr>
        <p:spPr/>
        <p:txBody>
          <a:bodyPr/>
          <a:lstStyle/>
          <a:p>
            <a:r>
              <a:rPr lang="en-US"/>
              <a:t>L-System References</a:t>
            </a:r>
          </a:p>
        </p:txBody>
      </p:sp>
      <p:sp>
        <p:nvSpPr>
          <p:cNvPr id="189443" name="Rectangle 3"/>
          <p:cNvSpPr>
            <a:spLocks noGrp="1" noChangeArrowheads="1"/>
          </p:cNvSpPr>
          <p:nvPr>
            <p:ph type="body" idx="1"/>
          </p:nvPr>
        </p:nvSpPr>
        <p:spPr/>
        <p:txBody>
          <a:bodyPr/>
          <a:lstStyle/>
          <a:p>
            <a:r>
              <a:rPr lang="en-US"/>
              <a:t>Przemyslaw Prusinkiewicz &amp; Aristid Lindenmayer, “The Algorithmic Beauty of Plants,” Springer, 1996.</a:t>
            </a:r>
          </a:p>
          <a:p>
            <a:r>
              <a:rPr lang="en-US"/>
              <a:t>http://en.wikipedia.org/wiki/L-System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67832BB3-7771-AF45-862A-B048D09B3D4E}" type="slidenum">
              <a:rPr lang="en-US"/>
              <a:pPr/>
              <a:t>14</a:t>
            </a:fld>
            <a:endParaRPr lang="en-US"/>
          </a:p>
        </p:txBody>
      </p:sp>
      <p:sp>
        <p:nvSpPr>
          <p:cNvPr id="191490" name="Rectangle 2"/>
          <p:cNvSpPr>
            <a:spLocks noGrp="1" noChangeArrowheads="1"/>
          </p:cNvSpPr>
          <p:nvPr>
            <p:ph type="title"/>
          </p:nvPr>
        </p:nvSpPr>
        <p:spPr/>
        <p:txBody>
          <a:bodyPr/>
          <a:lstStyle/>
          <a:p>
            <a:r>
              <a:rPr lang="en-US"/>
              <a:t>L-System Grammar</a:t>
            </a:r>
          </a:p>
        </p:txBody>
      </p:sp>
      <p:sp>
        <p:nvSpPr>
          <p:cNvPr id="191491" name="Rectangle 3"/>
          <p:cNvSpPr>
            <a:spLocks noGrp="1" noChangeArrowheads="1"/>
          </p:cNvSpPr>
          <p:nvPr>
            <p:ph type="body" idx="1"/>
          </p:nvPr>
        </p:nvSpPr>
        <p:spPr/>
        <p:txBody>
          <a:bodyPr/>
          <a:lstStyle/>
          <a:p>
            <a:r>
              <a:rPr lang="en-US" sz="2800" b="1"/>
              <a:t>G</a:t>
            </a:r>
            <a:r>
              <a:rPr lang="en-US" sz="2800"/>
              <a:t> = {</a:t>
            </a:r>
            <a:r>
              <a:rPr lang="en-US" sz="2800" i="1"/>
              <a:t>V</a:t>
            </a:r>
            <a:r>
              <a:rPr lang="en-US" sz="2800"/>
              <a:t>, </a:t>
            </a:r>
            <a:r>
              <a:rPr lang="en-US" sz="2800" i="1"/>
              <a:t>S</a:t>
            </a:r>
            <a:r>
              <a:rPr lang="en-US" sz="2800"/>
              <a:t>, ω, </a:t>
            </a:r>
            <a:r>
              <a:rPr lang="en-US" sz="2800" i="1"/>
              <a:t>P</a:t>
            </a:r>
            <a:r>
              <a:rPr lang="en-US" sz="2800"/>
              <a:t>}, where</a:t>
            </a:r>
          </a:p>
          <a:p>
            <a:pPr lvl="1"/>
            <a:r>
              <a:rPr lang="en-US" sz="2400" b="1"/>
              <a:t>V</a:t>
            </a:r>
            <a:r>
              <a:rPr lang="en-US" sz="2400"/>
              <a:t> (the </a:t>
            </a:r>
            <a:r>
              <a:rPr lang="en-US" sz="2400" i="1"/>
              <a:t>alphabet</a:t>
            </a:r>
            <a:r>
              <a:rPr lang="en-US" sz="2400"/>
              <a:t>) is a set of variables</a:t>
            </a:r>
          </a:p>
          <a:p>
            <a:pPr lvl="1"/>
            <a:r>
              <a:rPr lang="en-US" sz="2400" b="1"/>
              <a:t>S</a:t>
            </a:r>
            <a:r>
              <a:rPr lang="en-US" sz="2400"/>
              <a:t> is a set of constant symbols</a:t>
            </a:r>
          </a:p>
          <a:p>
            <a:pPr lvl="1"/>
            <a:r>
              <a:rPr lang="en-US" sz="2400" b="1"/>
              <a:t>ω</a:t>
            </a:r>
            <a:r>
              <a:rPr lang="en-US" sz="2400"/>
              <a:t> (</a:t>
            </a:r>
            <a:r>
              <a:rPr lang="en-US" sz="2400" i="1"/>
              <a:t>start</a:t>
            </a:r>
            <a:r>
              <a:rPr lang="en-US" sz="2400"/>
              <a:t>, </a:t>
            </a:r>
            <a:r>
              <a:rPr lang="en-US" sz="2400" i="1"/>
              <a:t>axiom</a:t>
            </a:r>
            <a:r>
              <a:rPr lang="en-US" sz="2400"/>
              <a:t> or </a:t>
            </a:r>
            <a:r>
              <a:rPr lang="en-US" sz="2400" i="1"/>
              <a:t>initiator</a:t>
            </a:r>
            <a:r>
              <a:rPr lang="en-US" sz="2400"/>
              <a:t>) is a string of symbols from </a:t>
            </a:r>
            <a:r>
              <a:rPr lang="en-US" sz="2400" b="1"/>
              <a:t>V</a:t>
            </a:r>
            <a:r>
              <a:rPr lang="en-US" sz="2400"/>
              <a:t> defining the initial state of the system </a:t>
            </a:r>
          </a:p>
          <a:p>
            <a:pPr lvl="1"/>
            <a:r>
              <a:rPr lang="en-US" sz="2400" b="1"/>
              <a:t>P</a:t>
            </a:r>
            <a:r>
              <a:rPr lang="en-US" sz="2400"/>
              <a:t> is a set of </a:t>
            </a:r>
            <a:r>
              <a:rPr lang="en-US" sz="2400" i="1"/>
              <a:t>rules</a:t>
            </a:r>
            <a:r>
              <a:rPr lang="en-US" sz="2400"/>
              <a:t> or </a:t>
            </a:r>
            <a:r>
              <a:rPr lang="en-US" sz="2400" i="1"/>
              <a:t>productions</a:t>
            </a:r>
            <a:r>
              <a:rPr lang="en-US" sz="2400"/>
              <a:t> defining the way variables can be replaced with combinations of constants and other variables. </a:t>
            </a:r>
          </a:p>
          <a:p>
            <a:pPr lvl="2"/>
            <a:r>
              <a:rPr lang="en-US"/>
              <a:t>A production consists of two strings - the </a:t>
            </a:r>
            <a:r>
              <a:rPr lang="en-US" i="1"/>
              <a:t>predecessor</a:t>
            </a:r>
            <a:r>
              <a:rPr lang="en-US"/>
              <a:t> and the </a:t>
            </a:r>
            <a:r>
              <a:rPr lang="en-US" i="1"/>
              <a:t>successor</a:t>
            </a:r>
            <a:r>
              <a:rPr lang="en-US"/>
              <a:t>. </a:t>
            </a:r>
          </a:p>
          <a:p>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E78F3F41-B354-3B43-95CD-785D0FA3A531}" type="slidenum">
              <a:rPr lang="en-US"/>
              <a:pPr/>
              <a:t>15</a:t>
            </a:fld>
            <a:endParaRPr lang="en-US"/>
          </a:p>
        </p:txBody>
      </p:sp>
      <p:sp>
        <p:nvSpPr>
          <p:cNvPr id="193538" name="Rectangle 2"/>
          <p:cNvSpPr>
            <a:spLocks noGrp="1" noChangeArrowheads="1"/>
          </p:cNvSpPr>
          <p:nvPr>
            <p:ph type="title"/>
          </p:nvPr>
        </p:nvSpPr>
        <p:spPr/>
        <p:txBody>
          <a:bodyPr/>
          <a:lstStyle/>
          <a:p>
            <a:r>
              <a:rPr lang="en-US"/>
              <a:t>L-System Examples</a:t>
            </a:r>
          </a:p>
        </p:txBody>
      </p:sp>
      <p:sp>
        <p:nvSpPr>
          <p:cNvPr id="193539" name="Rectangle 3"/>
          <p:cNvSpPr>
            <a:spLocks noGrp="1" noChangeArrowheads="1"/>
          </p:cNvSpPr>
          <p:nvPr>
            <p:ph type="body" idx="1"/>
          </p:nvPr>
        </p:nvSpPr>
        <p:spPr/>
        <p:txBody>
          <a:bodyPr/>
          <a:lstStyle/>
          <a:p>
            <a:pPr>
              <a:lnSpc>
                <a:spcPct val="90000"/>
              </a:lnSpc>
            </a:pPr>
            <a:r>
              <a:rPr lang="en-US" b="1"/>
              <a:t>Koch curve </a:t>
            </a:r>
            <a:r>
              <a:rPr lang="en-US"/>
              <a:t>(from wikipedia)</a:t>
            </a:r>
            <a:endParaRPr lang="en-US" b="1"/>
          </a:p>
          <a:p>
            <a:pPr>
              <a:lnSpc>
                <a:spcPct val="90000"/>
              </a:lnSpc>
            </a:pPr>
            <a:r>
              <a:rPr lang="en-US"/>
              <a:t>A variant which uses only right-angles.</a:t>
            </a:r>
          </a:p>
          <a:p>
            <a:pPr lvl="1">
              <a:lnSpc>
                <a:spcPct val="90000"/>
              </a:lnSpc>
            </a:pPr>
            <a:r>
              <a:rPr lang="en-US" b="1"/>
              <a:t>variables</a:t>
            </a:r>
            <a:r>
              <a:rPr lang="en-US"/>
              <a:t> : F </a:t>
            </a:r>
          </a:p>
          <a:p>
            <a:pPr lvl="1">
              <a:lnSpc>
                <a:spcPct val="90000"/>
              </a:lnSpc>
            </a:pPr>
            <a:r>
              <a:rPr lang="en-US" b="1"/>
              <a:t>constants</a:t>
            </a:r>
            <a:r>
              <a:rPr lang="en-US"/>
              <a:t> : + − </a:t>
            </a:r>
          </a:p>
          <a:p>
            <a:pPr lvl="1">
              <a:lnSpc>
                <a:spcPct val="90000"/>
              </a:lnSpc>
            </a:pPr>
            <a:r>
              <a:rPr lang="en-US" b="1"/>
              <a:t>start</a:t>
            </a:r>
            <a:r>
              <a:rPr lang="en-US"/>
              <a:t>  : F </a:t>
            </a:r>
          </a:p>
          <a:p>
            <a:pPr lvl="1">
              <a:lnSpc>
                <a:spcPct val="90000"/>
              </a:lnSpc>
            </a:pPr>
            <a:r>
              <a:rPr lang="en-US" b="1"/>
              <a:t>rules</a:t>
            </a:r>
            <a:r>
              <a:rPr lang="en-US"/>
              <a:t>  : (F </a:t>
            </a:r>
            <a:r>
              <a:rPr lang="en-US">
                <a:ea typeface="Lucida Grande" pitchFamily="-1" charset="0"/>
                <a:cs typeface="Lucida Grande" pitchFamily="-1" charset="0"/>
              </a:rPr>
              <a:t>→</a:t>
            </a:r>
            <a:r>
              <a:rPr lang="en-US"/>
              <a:t> F+F−F−F+F) </a:t>
            </a:r>
          </a:p>
          <a:p>
            <a:pPr>
              <a:lnSpc>
                <a:spcPct val="90000"/>
              </a:lnSpc>
            </a:pPr>
            <a:r>
              <a:rPr lang="en-US"/>
              <a:t>Here, </a:t>
            </a:r>
            <a:r>
              <a:rPr lang="en-US" i="1"/>
              <a:t>F</a:t>
            </a:r>
            <a:r>
              <a:rPr lang="en-US"/>
              <a:t> means "draw forward", </a:t>
            </a:r>
            <a:r>
              <a:rPr lang="en-US" i="1"/>
              <a:t>+</a:t>
            </a:r>
            <a:r>
              <a:rPr lang="en-US"/>
              <a:t> means "turn left 90°", and </a:t>
            </a:r>
            <a:r>
              <a:rPr lang="en-US" i="1"/>
              <a:t>-</a:t>
            </a:r>
            <a:r>
              <a:rPr lang="en-US"/>
              <a:t> means "turn right 90°" (see </a:t>
            </a:r>
            <a:r>
              <a:rPr lang="en-US">
                <a:hlinkClick r:id="rId3" tooltip="Turtle graphics"/>
              </a:rPr>
              <a:t>turtle graphics</a:t>
            </a:r>
            <a:r>
              <a:rPr lang="en-US"/>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66800" y="114300"/>
            <a:ext cx="7010400" cy="571500"/>
          </a:xfrm>
        </p:spPr>
        <p:txBody>
          <a:bodyPr/>
          <a:lstStyle/>
          <a:p>
            <a:r>
              <a:rPr lang="en-US" sz="2800"/>
              <a:t>Turtle Graphics</a:t>
            </a:r>
          </a:p>
        </p:txBody>
      </p:sp>
      <p:sp>
        <p:nvSpPr>
          <p:cNvPr id="194564" name="Text Box 4"/>
          <p:cNvSpPr txBox="1">
            <a:spLocks noChangeArrowheads="1"/>
          </p:cNvSpPr>
          <p:nvPr/>
        </p:nvSpPr>
        <p:spPr bwMode="auto">
          <a:xfrm>
            <a:off x="457200" y="685800"/>
            <a:ext cx="8229600" cy="5295900"/>
          </a:xfrm>
          <a:prstGeom prst="rect">
            <a:avLst/>
          </a:prstGeom>
          <a:noFill/>
          <a:ln w="9525">
            <a:noFill/>
            <a:miter lim="800000"/>
            <a:headEnd/>
            <a:tailEnd/>
          </a:ln>
          <a:effectLst/>
        </p:spPr>
        <p:txBody>
          <a:bodyPr>
            <a:prstTxWarp prst="textNoShape">
              <a:avLst/>
            </a:prstTxWarp>
            <a:spAutoFit/>
          </a:bodyPr>
          <a:lstStyle/>
          <a:p>
            <a:r>
              <a:rPr lang="en-US"/>
              <a:t>class Turtle {</a:t>
            </a:r>
          </a:p>
          <a:p>
            <a:r>
              <a:rPr lang="en-US"/>
              <a:t>    double angle;	</a:t>
            </a:r>
            <a:r>
              <a:rPr lang="en-US">
                <a:solidFill>
                  <a:srgbClr val="3333FF"/>
                </a:solidFill>
              </a:rPr>
              <a:t>// direction of turtle motion in degrees</a:t>
            </a:r>
          </a:p>
          <a:p>
            <a:r>
              <a:rPr lang="en-US"/>
              <a:t>    double X;		</a:t>
            </a:r>
            <a:r>
              <a:rPr lang="en-US">
                <a:solidFill>
                  <a:srgbClr val="3333FF"/>
                </a:solidFill>
              </a:rPr>
              <a:t>// current x position</a:t>
            </a:r>
          </a:p>
          <a:p>
            <a:r>
              <a:rPr lang="en-US"/>
              <a:t>    double Y;		</a:t>
            </a:r>
            <a:r>
              <a:rPr lang="en-US">
                <a:solidFill>
                  <a:srgbClr val="3333FF"/>
                </a:solidFill>
              </a:rPr>
              <a:t>// current y position</a:t>
            </a:r>
          </a:p>
          <a:p>
            <a:r>
              <a:rPr lang="en-US"/>
              <a:t>    double step;	</a:t>
            </a:r>
            <a:r>
              <a:rPr lang="en-US">
                <a:solidFill>
                  <a:srgbClr val="3333FF"/>
                </a:solidFill>
              </a:rPr>
              <a:t>// step size of turtle motion</a:t>
            </a:r>
          </a:p>
          <a:p>
            <a:r>
              <a:rPr lang="en-US"/>
              <a:t>    boolean pen;	</a:t>
            </a:r>
            <a:r>
              <a:rPr lang="en-US">
                <a:solidFill>
                  <a:srgbClr val="3333FF"/>
                </a:solidFill>
              </a:rPr>
              <a:t>// true if the pen is down</a:t>
            </a:r>
          </a:p>
          <a:p>
            <a:endParaRPr lang="en-US" sz="1000"/>
          </a:p>
          <a:p>
            <a:r>
              <a:rPr lang="en-US"/>
              <a:t> public void forward(Graphics g) </a:t>
            </a:r>
          </a:p>
          <a:p>
            <a:r>
              <a:rPr lang="en-US">
                <a:solidFill>
                  <a:srgbClr val="3333FF"/>
                </a:solidFill>
              </a:rPr>
              <a:t>// moves turtle forward distance</a:t>
            </a:r>
            <a:r>
              <a:rPr lang="en-US">
                <a:solidFill>
                  <a:schemeClr val="accent2"/>
                </a:solidFill>
              </a:rPr>
              <a:t> </a:t>
            </a:r>
            <a:r>
              <a:rPr lang="en-US"/>
              <a:t>step</a:t>
            </a:r>
            <a:r>
              <a:rPr lang="en-US">
                <a:solidFill>
                  <a:schemeClr val="accent2"/>
                </a:solidFill>
              </a:rPr>
              <a:t> </a:t>
            </a:r>
            <a:r>
              <a:rPr lang="en-US">
                <a:solidFill>
                  <a:srgbClr val="3333FF"/>
                </a:solidFill>
              </a:rPr>
              <a:t>in direction</a:t>
            </a:r>
            <a:r>
              <a:rPr lang="en-US">
                <a:solidFill>
                  <a:schemeClr val="accent2"/>
                </a:solidFill>
              </a:rPr>
              <a:t> </a:t>
            </a:r>
            <a:r>
              <a:rPr lang="en-US"/>
              <a:t>angle</a:t>
            </a:r>
          </a:p>
          <a:p>
            <a:endParaRPr lang="en-US" sz="1000">
              <a:solidFill>
                <a:schemeClr val="accent2"/>
              </a:solidFill>
            </a:endParaRPr>
          </a:p>
          <a:p>
            <a:r>
              <a:rPr lang="en-US"/>
              <a:t>public void turn(double ang)</a:t>
            </a:r>
          </a:p>
          <a:p>
            <a:r>
              <a:rPr lang="en-US">
                <a:solidFill>
                  <a:srgbClr val="3333FF"/>
                </a:solidFill>
              </a:rPr>
              <a:t>// sets</a:t>
            </a:r>
            <a:r>
              <a:rPr lang="en-US">
                <a:solidFill>
                  <a:schemeClr val="accent2"/>
                </a:solidFill>
              </a:rPr>
              <a:t> </a:t>
            </a:r>
            <a:r>
              <a:rPr lang="en-US"/>
              <a:t>angle = angle + ang;</a:t>
            </a:r>
          </a:p>
          <a:p>
            <a:endParaRPr lang="en-US" sz="1000">
              <a:solidFill>
                <a:schemeClr val="accent2"/>
              </a:solidFill>
            </a:endParaRPr>
          </a:p>
          <a:p>
            <a:r>
              <a:rPr lang="en-US"/>
              <a:t>public void penDown(), public void penUp()</a:t>
            </a:r>
          </a:p>
          <a:p>
            <a:r>
              <a:rPr lang="en-US">
                <a:solidFill>
                  <a:srgbClr val="3333FF"/>
                </a:solidFill>
              </a:rPr>
              <a:t>// set</a:t>
            </a:r>
            <a:r>
              <a:rPr lang="en-US">
                <a:solidFill>
                  <a:schemeClr val="accent2"/>
                </a:solidFill>
              </a:rPr>
              <a:t> </a:t>
            </a:r>
            <a:r>
              <a:rPr lang="en-US"/>
              <a:t>pen</a:t>
            </a:r>
            <a:r>
              <a:rPr lang="en-US">
                <a:solidFill>
                  <a:schemeClr val="accent2"/>
                </a:solidFill>
              </a:rPr>
              <a:t> </a:t>
            </a:r>
            <a:r>
              <a:rPr lang="en-US">
                <a:solidFill>
                  <a:srgbClr val="3333FF"/>
                </a:solidFill>
              </a:rPr>
              <a:t>to </a:t>
            </a:r>
            <a:r>
              <a:rPr lang="en-US" i="1">
                <a:solidFill>
                  <a:srgbClr val="3333FF"/>
                </a:solidFill>
              </a:rPr>
              <a:t>true </a:t>
            </a:r>
            <a:r>
              <a:rPr lang="en-US">
                <a:solidFill>
                  <a:srgbClr val="3333FF"/>
                </a:solidFill>
              </a:rPr>
              <a:t> or </a:t>
            </a:r>
            <a:r>
              <a:rPr lang="en-US" i="1">
                <a:solidFill>
                  <a:srgbClr val="3333FF"/>
                </a:solidFill>
              </a:rPr>
              <a:t> false</a:t>
            </a:r>
          </a:p>
          <a:p>
            <a:r>
              <a:rPr lang="en-US"/>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48" name="Slide Number Placeholder 3"/>
          <p:cNvSpPr>
            <a:spLocks noGrp="1"/>
          </p:cNvSpPr>
          <p:nvPr>
            <p:ph type="sldNum" sz="quarter" idx="11"/>
          </p:nvPr>
        </p:nvSpPr>
        <p:spPr/>
        <p:txBody>
          <a:bodyPr/>
          <a:lstStyle/>
          <a:p>
            <a:fld id="{D3F1367B-8E0E-8B49-BC13-5CC9387364CD}" type="slidenum">
              <a:rPr lang="en-US"/>
              <a:pPr/>
              <a:t>17</a:t>
            </a:fld>
            <a:endParaRPr lang="en-US"/>
          </a:p>
        </p:txBody>
      </p:sp>
      <p:sp>
        <p:nvSpPr>
          <p:cNvPr id="198658" name="Rectangle 2"/>
          <p:cNvSpPr>
            <a:spLocks noGrp="1" noChangeArrowheads="1"/>
          </p:cNvSpPr>
          <p:nvPr>
            <p:ph type="title"/>
          </p:nvPr>
        </p:nvSpPr>
        <p:spPr/>
        <p:txBody>
          <a:bodyPr/>
          <a:lstStyle/>
          <a:p>
            <a:r>
              <a:rPr lang="en-US"/>
              <a:t>My L-System Data Files</a:t>
            </a:r>
          </a:p>
        </p:txBody>
      </p:sp>
      <p:sp>
        <p:nvSpPr>
          <p:cNvPr id="198660" name="Text Box 4"/>
          <p:cNvSpPr txBox="1">
            <a:spLocks noChangeArrowheads="1"/>
          </p:cNvSpPr>
          <p:nvPr/>
        </p:nvSpPr>
        <p:spPr bwMode="auto">
          <a:xfrm>
            <a:off x="457200" y="1828800"/>
            <a:ext cx="8001000" cy="1917700"/>
          </a:xfrm>
          <a:prstGeom prst="rect">
            <a:avLst/>
          </a:prstGeom>
          <a:noFill/>
          <a:ln w="9525">
            <a:noFill/>
            <a:miter lim="800000"/>
            <a:headEnd/>
            <a:tailEnd/>
          </a:ln>
          <a:effectLst/>
        </p:spPr>
        <p:txBody>
          <a:bodyPr>
            <a:prstTxWarp prst="textNoShape">
              <a:avLst/>
            </a:prstTxWarp>
            <a:spAutoFit/>
          </a:bodyPr>
          <a:lstStyle/>
          <a:p>
            <a:r>
              <a:rPr lang="en-US"/>
              <a:t>Koch Triangle Form		</a:t>
            </a:r>
            <a:r>
              <a:rPr lang="en-US">
                <a:solidFill>
                  <a:srgbClr val="3333FF"/>
                </a:solidFill>
              </a:rPr>
              <a:t>// title</a:t>
            </a:r>
          </a:p>
          <a:p>
            <a:r>
              <a:rPr lang="en-US"/>
              <a:t>4				</a:t>
            </a:r>
            <a:r>
              <a:rPr lang="en-US">
                <a:solidFill>
                  <a:srgbClr val="3333FF"/>
                </a:solidFill>
              </a:rPr>
              <a:t>// number of levels to iterate</a:t>
            </a:r>
          </a:p>
          <a:p>
            <a:r>
              <a:rPr lang="en-US"/>
              <a:t>90				</a:t>
            </a:r>
            <a:r>
              <a:rPr lang="en-US">
                <a:solidFill>
                  <a:srgbClr val="3333FF"/>
                </a:solidFill>
              </a:rPr>
              <a:t>// angle to turn</a:t>
            </a:r>
          </a:p>
          <a:p>
            <a:r>
              <a:rPr lang="en-US"/>
              <a:t>F				</a:t>
            </a:r>
            <a:r>
              <a:rPr lang="en-US">
                <a:solidFill>
                  <a:srgbClr val="3333FF"/>
                </a:solidFill>
              </a:rPr>
              <a:t>// starting shape</a:t>
            </a:r>
          </a:p>
          <a:p>
            <a:r>
              <a:rPr lang="en-US"/>
              <a:t>F:F+F-F-F+F			</a:t>
            </a:r>
            <a:r>
              <a:rPr lang="en-US">
                <a:solidFill>
                  <a:srgbClr val="3333FF"/>
                </a:solidFill>
              </a:rPr>
              <a:t>// a rule</a:t>
            </a:r>
          </a:p>
        </p:txBody>
      </p:sp>
      <p:grpSp>
        <p:nvGrpSpPr>
          <p:cNvPr id="198704" name="Group 48"/>
          <p:cNvGrpSpPr>
            <a:grpSpLocks/>
          </p:cNvGrpSpPr>
          <p:nvPr/>
        </p:nvGrpSpPr>
        <p:grpSpPr bwMode="auto">
          <a:xfrm>
            <a:off x="457200" y="4800600"/>
            <a:ext cx="914400" cy="1371600"/>
            <a:chOff x="288" y="3024"/>
            <a:chExt cx="576" cy="864"/>
          </a:xfrm>
        </p:grpSpPr>
        <p:sp>
          <p:nvSpPr>
            <p:cNvPr id="198661"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9" name="Text Box 13"/>
            <p:cNvSpPr txBox="1">
              <a:spLocks noChangeArrowheads="1"/>
            </p:cNvSpPr>
            <p:nvPr/>
          </p:nvSpPr>
          <p:spPr bwMode="auto">
            <a:xfrm>
              <a:off x="288" y="3600"/>
              <a:ext cx="576"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F</a:t>
              </a:r>
            </a:p>
          </p:txBody>
        </p:sp>
      </p:grpSp>
      <p:grpSp>
        <p:nvGrpSpPr>
          <p:cNvPr id="198705" name="Group 49"/>
          <p:cNvGrpSpPr>
            <a:grpSpLocks/>
          </p:cNvGrpSpPr>
          <p:nvPr/>
        </p:nvGrpSpPr>
        <p:grpSpPr bwMode="auto">
          <a:xfrm>
            <a:off x="1371600" y="3886200"/>
            <a:ext cx="1828800" cy="2286000"/>
            <a:chOff x="864" y="2448"/>
            <a:chExt cx="1152" cy="1440"/>
          </a:xfrm>
        </p:grpSpPr>
        <p:grpSp>
          <p:nvGrpSpPr>
            <p:cNvPr id="198668" name="Group 12"/>
            <p:cNvGrpSpPr>
              <a:grpSpLocks/>
            </p:cNvGrpSpPr>
            <p:nvPr/>
          </p:nvGrpSpPr>
          <p:grpSpPr bwMode="auto">
            <a:xfrm>
              <a:off x="1152" y="2448"/>
              <a:ext cx="288" cy="864"/>
              <a:chOff x="1728" y="2736"/>
              <a:chExt cx="288" cy="864"/>
            </a:xfrm>
          </p:grpSpPr>
          <p:sp>
            <p:nvSpPr>
              <p:cNvPr id="198662" name="Line 6"/>
              <p:cNvSpPr>
                <a:spLocks noChangeShapeType="1"/>
              </p:cNvSpPr>
              <p:nvPr/>
            </p:nvSpPr>
            <p:spPr bwMode="auto">
              <a:xfrm flipV="1">
                <a:off x="2016"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3" name="Line 7"/>
              <p:cNvSpPr>
                <a:spLocks noChangeShapeType="1"/>
              </p:cNvSpPr>
              <p:nvPr/>
            </p:nvSpPr>
            <p:spPr bwMode="auto">
              <a:xfrm flipH="1">
                <a:off x="1728"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4" name="Line 8"/>
              <p:cNvSpPr>
                <a:spLocks noChangeShapeType="1"/>
              </p:cNvSpPr>
              <p:nvPr/>
            </p:nvSpPr>
            <p:spPr bwMode="auto">
              <a:xfrm flipV="1">
                <a:off x="1728"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5" name="Line 9"/>
              <p:cNvSpPr>
                <a:spLocks noChangeShapeType="1"/>
              </p:cNvSpPr>
              <p:nvPr/>
            </p:nvSpPr>
            <p:spPr bwMode="auto">
              <a:xfrm>
                <a:off x="1728"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6" name="Line 10"/>
              <p:cNvSpPr>
                <a:spLocks noChangeShapeType="1"/>
              </p:cNvSpPr>
              <p:nvPr/>
            </p:nvSpPr>
            <p:spPr bwMode="auto">
              <a:xfrm flipV="1">
                <a:off x="2016" y="2736"/>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198671" name="Text Box 15"/>
            <p:cNvSpPr txBox="1">
              <a:spLocks noChangeArrowheads="1"/>
            </p:cNvSpPr>
            <p:nvPr/>
          </p:nvSpPr>
          <p:spPr bwMode="auto">
            <a:xfrm>
              <a:off x="864" y="3600"/>
              <a:ext cx="1152"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F+F-F-F+F</a:t>
              </a:r>
            </a:p>
          </p:txBody>
        </p:sp>
      </p:grpSp>
      <p:sp>
        <p:nvSpPr>
          <p:cNvPr id="198672" name="Text Box 16"/>
          <p:cNvSpPr txBox="1">
            <a:spLocks noChangeArrowheads="1"/>
          </p:cNvSpPr>
          <p:nvPr/>
        </p:nvSpPr>
        <p:spPr bwMode="auto">
          <a:xfrm>
            <a:off x="3200400" y="5715000"/>
            <a:ext cx="54864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p>
        </p:txBody>
      </p:sp>
      <p:grpSp>
        <p:nvGrpSpPr>
          <p:cNvPr id="198679" name="Group 23"/>
          <p:cNvGrpSpPr>
            <a:grpSpLocks/>
          </p:cNvGrpSpPr>
          <p:nvPr/>
        </p:nvGrpSpPr>
        <p:grpSpPr bwMode="auto">
          <a:xfrm>
            <a:off x="5257800" y="5029200"/>
            <a:ext cx="228600" cy="685800"/>
            <a:chOff x="3312" y="3168"/>
            <a:chExt cx="144" cy="432"/>
          </a:xfrm>
        </p:grpSpPr>
        <p:sp>
          <p:nvSpPr>
            <p:cNvPr id="198673" name="Line 17"/>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4" name="Line 18"/>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5" name="Line 19"/>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6" name="Line 20"/>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7" name="Line 21"/>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198680" name="Group 24"/>
          <p:cNvGrpSpPr>
            <a:grpSpLocks/>
          </p:cNvGrpSpPr>
          <p:nvPr/>
        </p:nvGrpSpPr>
        <p:grpSpPr bwMode="auto">
          <a:xfrm rot="-5400000">
            <a:off x="5029200" y="4800600"/>
            <a:ext cx="228600" cy="685800"/>
            <a:chOff x="3312" y="3168"/>
            <a:chExt cx="144" cy="432"/>
          </a:xfrm>
        </p:grpSpPr>
        <p:sp>
          <p:nvSpPr>
            <p:cNvPr id="198681" name="Line 25"/>
            <p:cNvSpPr>
              <a:spLocks noChangeShapeType="1"/>
            </p:cNvSpPr>
            <p:nvPr/>
          </p:nvSpPr>
          <p:spPr bwMode="auto">
            <a:xfrm flipV="1">
              <a:off x="3456" y="3456"/>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2" name="Line 26"/>
            <p:cNvSpPr>
              <a:spLocks noChangeShapeType="1"/>
            </p:cNvSpPr>
            <p:nvPr/>
          </p:nvSpPr>
          <p:spPr bwMode="auto">
            <a:xfrm flipH="1">
              <a:off x="3312" y="3456"/>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3" name="Line 27"/>
            <p:cNvSpPr>
              <a:spLocks noChangeShapeType="1"/>
            </p:cNvSpPr>
            <p:nvPr/>
          </p:nvSpPr>
          <p:spPr bwMode="auto">
            <a:xfrm flipV="1">
              <a:off x="3312" y="3312"/>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4" name="Line 28"/>
            <p:cNvSpPr>
              <a:spLocks noChangeShapeType="1"/>
            </p:cNvSpPr>
            <p:nvPr/>
          </p:nvSpPr>
          <p:spPr bwMode="auto">
            <a:xfrm>
              <a:off x="3312" y="3312"/>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5" name="Line 29"/>
            <p:cNvSpPr>
              <a:spLocks noChangeShapeType="1"/>
            </p:cNvSpPr>
            <p:nvPr/>
          </p:nvSpPr>
          <p:spPr bwMode="auto">
            <a:xfrm flipV="1">
              <a:off x="3456" y="3168"/>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nvGrpSpPr>
          <p:cNvPr id="198686" name="Group 30"/>
          <p:cNvGrpSpPr>
            <a:grpSpLocks/>
          </p:cNvGrpSpPr>
          <p:nvPr/>
        </p:nvGrpSpPr>
        <p:grpSpPr bwMode="auto">
          <a:xfrm>
            <a:off x="4572000" y="4343400"/>
            <a:ext cx="228600" cy="685800"/>
            <a:chOff x="3312" y="3168"/>
            <a:chExt cx="144" cy="432"/>
          </a:xfrm>
        </p:grpSpPr>
        <p:sp>
          <p:nvSpPr>
            <p:cNvPr id="198687" name="Line 31"/>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88" name="Line 32"/>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89" name="Line 33"/>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90" name="Line 34"/>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91" name="Line 35"/>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198692" name="Group 36"/>
          <p:cNvGrpSpPr>
            <a:grpSpLocks/>
          </p:cNvGrpSpPr>
          <p:nvPr/>
        </p:nvGrpSpPr>
        <p:grpSpPr bwMode="auto">
          <a:xfrm rot="5400000">
            <a:off x="5029200" y="3886200"/>
            <a:ext cx="228600" cy="685800"/>
            <a:chOff x="3312" y="3168"/>
            <a:chExt cx="144" cy="432"/>
          </a:xfrm>
        </p:grpSpPr>
        <p:sp>
          <p:nvSpPr>
            <p:cNvPr id="198693" name="Line 37"/>
            <p:cNvSpPr>
              <a:spLocks noChangeShapeType="1"/>
            </p:cNvSpPr>
            <p:nvPr/>
          </p:nvSpPr>
          <p:spPr bwMode="auto">
            <a:xfrm flipV="1">
              <a:off x="3456" y="3456"/>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4" name="Line 38"/>
            <p:cNvSpPr>
              <a:spLocks noChangeShapeType="1"/>
            </p:cNvSpPr>
            <p:nvPr/>
          </p:nvSpPr>
          <p:spPr bwMode="auto">
            <a:xfrm flipH="1">
              <a:off x="3312" y="3456"/>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5" name="Line 39"/>
            <p:cNvSpPr>
              <a:spLocks noChangeShapeType="1"/>
            </p:cNvSpPr>
            <p:nvPr/>
          </p:nvSpPr>
          <p:spPr bwMode="auto">
            <a:xfrm flipV="1">
              <a:off x="3312" y="3312"/>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6" name="Line 40"/>
            <p:cNvSpPr>
              <a:spLocks noChangeShapeType="1"/>
            </p:cNvSpPr>
            <p:nvPr/>
          </p:nvSpPr>
          <p:spPr bwMode="auto">
            <a:xfrm>
              <a:off x="3312" y="3312"/>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7" name="Line 41"/>
            <p:cNvSpPr>
              <a:spLocks noChangeShapeType="1"/>
            </p:cNvSpPr>
            <p:nvPr/>
          </p:nvSpPr>
          <p:spPr bwMode="auto">
            <a:xfrm flipV="1">
              <a:off x="3456" y="3168"/>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nvGrpSpPr>
          <p:cNvPr id="198698" name="Group 42"/>
          <p:cNvGrpSpPr>
            <a:grpSpLocks/>
          </p:cNvGrpSpPr>
          <p:nvPr/>
        </p:nvGrpSpPr>
        <p:grpSpPr bwMode="auto">
          <a:xfrm>
            <a:off x="5257800" y="3657600"/>
            <a:ext cx="228600" cy="685800"/>
            <a:chOff x="3312" y="3168"/>
            <a:chExt cx="144" cy="432"/>
          </a:xfrm>
        </p:grpSpPr>
        <p:sp>
          <p:nvSpPr>
            <p:cNvPr id="198699" name="Line 43"/>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0" name="Line 44"/>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1" name="Line 45"/>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2" name="Line 46"/>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3" name="Line 47"/>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198706" name="Text Box 50"/>
          <p:cNvSpPr txBox="1">
            <a:spLocks noChangeArrowheads="1"/>
          </p:cNvSpPr>
          <p:nvPr/>
        </p:nvSpPr>
        <p:spPr bwMode="auto">
          <a:xfrm>
            <a:off x="6400800" y="3886200"/>
            <a:ext cx="22860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hlinkClick r:id="rId3" action="ppaction://program"/>
              </a:rPr>
              <a:t>Go to Eclipse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6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6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6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6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8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p:bldP spid="19870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31" name="Slide Number Placeholder 3"/>
          <p:cNvSpPr>
            <a:spLocks noGrp="1"/>
          </p:cNvSpPr>
          <p:nvPr>
            <p:ph type="sldNum" sz="quarter" idx="11"/>
          </p:nvPr>
        </p:nvSpPr>
        <p:spPr/>
        <p:txBody>
          <a:bodyPr/>
          <a:lstStyle/>
          <a:p>
            <a:fld id="{43512522-3151-4240-875B-BA44FE16BF6B}" type="slidenum">
              <a:rPr lang="en-US"/>
              <a:pPr/>
              <a:t>18</a:t>
            </a:fld>
            <a:endParaRPr lang="en-US"/>
          </a:p>
        </p:txBody>
      </p:sp>
      <p:sp>
        <p:nvSpPr>
          <p:cNvPr id="200706" name="Rectangle 2"/>
          <p:cNvSpPr>
            <a:spLocks noGrp="1" noChangeArrowheads="1"/>
          </p:cNvSpPr>
          <p:nvPr>
            <p:ph type="title"/>
          </p:nvPr>
        </p:nvSpPr>
        <p:spPr/>
        <p:txBody>
          <a:bodyPr/>
          <a:lstStyle/>
          <a:p>
            <a:r>
              <a:rPr lang="en-US"/>
              <a:t>More Variables</a:t>
            </a:r>
          </a:p>
        </p:txBody>
      </p:sp>
      <p:sp>
        <p:nvSpPr>
          <p:cNvPr id="200708" name="Text Box 4"/>
          <p:cNvSpPr txBox="1">
            <a:spLocks noChangeArrowheads="1"/>
          </p:cNvSpPr>
          <p:nvPr/>
        </p:nvSpPr>
        <p:spPr bwMode="auto">
          <a:xfrm>
            <a:off x="457200" y="1828800"/>
            <a:ext cx="8229600" cy="2282825"/>
          </a:xfrm>
          <a:prstGeom prst="rect">
            <a:avLst/>
          </a:prstGeom>
          <a:noFill/>
          <a:ln w="9525">
            <a:noFill/>
            <a:miter lim="800000"/>
            <a:headEnd/>
            <a:tailEnd/>
          </a:ln>
          <a:effectLst/>
        </p:spPr>
        <p:txBody>
          <a:bodyPr>
            <a:prstTxWarp prst="textNoShape">
              <a:avLst/>
            </a:prstTxWarp>
            <a:spAutoFit/>
          </a:bodyPr>
          <a:lstStyle/>
          <a:p>
            <a:r>
              <a:rPr lang="en-US"/>
              <a:t>Dragon	      When drawing, treat L and R just like F.</a:t>
            </a:r>
          </a:p>
          <a:p>
            <a:r>
              <a:rPr lang="en-US"/>
              <a:t>10</a:t>
            </a:r>
          </a:p>
          <a:p>
            <a:r>
              <a:rPr lang="en-US"/>
              <a:t>90</a:t>
            </a:r>
          </a:p>
          <a:p>
            <a:r>
              <a:rPr lang="en-US"/>
              <a:t>L</a:t>
            </a:r>
          </a:p>
          <a:p>
            <a:r>
              <a:rPr lang="en-US"/>
              <a:t>L:L+R+</a:t>
            </a:r>
          </a:p>
          <a:p>
            <a:r>
              <a:rPr lang="en-US"/>
              <a:t>R:-L-R</a:t>
            </a:r>
          </a:p>
        </p:txBody>
      </p:sp>
      <p:grpSp>
        <p:nvGrpSpPr>
          <p:cNvPr id="200755" name="Group 51"/>
          <p:cNvGrpSpPr>
            <a:grpSpLocks/>
          </p:cNvGrpSpPr>
          <p:nvPr/>
        </p:nvGrpSpPr>
        <p:grpSpPr bwMode="auto">
          <a:xfrm>
            <a:off x="457200" y="4800600"/>
            <a:ext cx="914400" cy="1371600"/>
            <a:chOff x="288" y="3024"/>
            <a:chExt cx="576" cy="864"/>
          </a:xfrm>
        </p:grpSpPr>
        <p:sp>
          <p:nvSpPr>
            <p:cNvPr id="200709"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0" name="Text Box 6"/>
            <p:cNvSpPr txBox="1">
              <a:spLocks noChangeArrowheads="1"/>
            </p:cNvSpPr>
            <p:nvPr/>
          </p:nvSpPr>
          <p:spPr bwMode="auto">
            <a:xfrm>
              <a:off x="288" y="3600"/>
              <a:ext cx="576"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a:t>
              </a:r>
            </a:p>
          </p:txBody>
        </p:sp>
      </p:grpSp>
      <p:grpSp>
        <p:nvGrpSpPr>
          <p:cNvPr id="200760" name="Group 56"/>
          <p:cNvGrpSpPr>
            <a:grpSpLocks/>
          </p:cNvGrpSpPr>
          <p:nvPr/>
        </p:nvGrpSpPr>
        <p:grpSpPr bwMode="auto">
          <a:xfrm>
            <a:off x="1371600" y="4800600"/>
            <a:ext cx="1371600" cy="1371600"/>
            <a:chOff x="864" y="3024"/>
            <a:chExt cx="864" cy="864"/>
          </a:xfrm>
        </p:grpSpPr>
        <p:sp>
          <p:nvSpPr>
            <p:cNvPr id="200711" name="Line 7"/>
            <p:cNvSpPr>
              <a:spLocks noChangeShapeType="1"/>
            </p:cNvSpPr>
            <p:nvPr/>
          </p:nvSpPr>
          <p:spPr bwMode="auto">
            <a:xfrm flipV="1">
              <a:off x="1440"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nvGrpSpPr>
            <p:cNvPr id="200756" name="Group 52"/>
            <p:cNvGrpSpPr>
              <a:grpSpLocks/>
            </p:cNvGrpSpPr>
            <p:nvPr/>
          </p:nvGrpSpPr>
          <p:grpSpPr bwMode="auto">
            <a:xfrm>
              <a:off x="864" y="3024"/>
              <a:ext cx="864" cy="864"/>
              <a:chOff x="864" y="3024"/>
              <a:chExt cx="864" cy="864"/>
            </a:xfrm>
          </p:grpSpPr>
          <p:sp>
            <p:nvSpPr>
              <p:cNvPr id="200712" name="Line 8"/>
              <p:cNvSpPr>
                <a:spLocks noChangeShapeType="1"/>
              </p:cNvSpPr>
              <p:nvPr/>
            </p:nvSpPr>
            <p:spPr bwMode="auto">
              <a:xfrm flipH="1">
                <a:off x="1152"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3" name="Text Box 9"/>
              <p:cNvSpPr txBox="1">
                <a:spLocks noChangeArrowheads="1"/>
              </p:cNvSpPr>
              <p:nvPr/>
            </p:nvSpPr>
            <p:spPr bwMode="auto">
              <a:xfrm>
                <a:off x="864" y="3600"/>
                <a:ext cx="864"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L+R+</a:t>
                </a:r>
              </a:p>
            </p:txBody>
          </p:sp>
        </p:grpSp>
      </p:grpSp>
      <p:grpSp>
        <p:nvGrpSpPr>
          <p:cNvPr id="200757" name="Group 53"/>
          <p:cNvGrpSpPr>
            <a:grpSpLocks/>
          </p:cNvGrpSpPr>
          <p:nvPr/>
        </p:nvGrpSpPr>
        <p:grpSpPr bwMode="auto">
          <a:xfrm>
            <a:off x="2743200" y="4800600"/>
            <a:ext cx="2286000" cy="1371600"/>
            <a:chOff x="1728" y="3024"/>
            <a:chExt cx="1440" cy="864"/>
          </a:xfrm>
        </p:grpSpPr>
        <p:sp>
          <p:nvSpPr>
            <p:cNvPr id="200716" name="Text Box 12"/>
            <p:cNvSpPr txBox="1">
              <a:spLocks noChangeArrowheads="1"/>
            </p:cNvSpPr>
            <p:nvPr/>
          </p:nvSpPr>
          <p:spPr bwMode="auto">
            <a:xfrm>
              <a:off x="1728" y="3600"/>
              <a:ext cx="1440"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3333FF"/>
                  </a:solidFill>
                </a:rPr>
                <a:t>L+R+</a:t>
              </a:r>
              <a:r>
                <a:rPr lang="en-US"/>
                <a:t> + </a:t>
              </a:r>
              <a:r>
                <a:rPr lang="en-US">
                  <a:solidFill>
                    <a:srgbClr val="3333FF"/>
                  </a:solidFill>
                </a:rPr>
                <a:t>-L-R</a:t>
              </a:r>
              <a:r>
                <a:rPr lang="en-US"/>
                <a:t> +</a:t>
              </a:r>
            </a:p>
          </p:txBody>
        </p:sp>
        <p:sp>
          <p:nvSpPr>
            <p:cNvPr id="200717" name="Line 13"/>
            <p:cNvSpPr>
              <a:spLocks noChangeShapeType="1"/>
            </p:cNvSpPr>
            <p:nvPr/>
          </p:nvSpPr>
          <p:spPr bwMode="auto">
            <a:xfrm flipV="1">
              <a:off x="2592"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8" name="Line 14"/>
            <p:cNvSpPr>
              <a:spLocks noChangeShapeType="1"/>
            </p:cNvSpPr>
            <p:nvPr/>
          </p:nvSpPr>
          <p:spPr bwMode="auto">
            <a:xfrm flipH="1">
              <a:off x="2304"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24" name="Line 20"/>
            <p:cNvSpPr>
              <a:spLocks noChangeShapeType="1"/>
            </p:cNvSpPr>
            <p:nvPr/>
          </p:nvSpPr>
          <p:spPr bwMode="auto">
            <a:xfrm>
              <a:off x="2304" y="3024"/>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25" name="Line 21"/>
            <p:cNvSpPr>
              <a:spLocks noChangeShapeType="1"/>
            </p:cNvSpPr>
            <p:nvPr/>
          </p:nvSpPr>
          <p:spPr bwMode="auto">
            <a:xfrm flipH="1">
              <a:off x="2016" y="3312"/>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grpSp>
      <p:sp>
        <p:nvSpPr>
          <p:cNvPr id="200727" name="Text Box 23"/>
          <p:cNvSpPr txBox="1">
            <a:spLocks noChangeArrowheads="1"/>
          </p:cNvSpPr>
          <p:nvPr/>
        </p:nvSpPr>
        <p:spPr bwMode="auto">
          <a:xfrm>
            <a:off x="5029200" y="5715000"/>
            <a:ext cx="3200400"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L+R+ </a:t>
            </a:r>
            <a:r>
              <a:rPr lang="en-US">
                <a:solidFill>
                  <a:srgbClr val="3333FF"/>
                </a:solidFill>
              </a:rPr>
              <a:t>+ </a:t>
            </a:r>
            <a:r>
              <a:rPr lang="en-US"/>
              <a:t>-L-R </a:t>
            </a:r>
            <a:r>
              <a:rPr lang="en-US">
                <a:solidFill>
                  <a:srgbClr val="3333FF"/>
                </a:solidFill>
              </a:rPr>
              <a:t>+</a:t>
            </a:r>
            <a:r>
              <a:rPr lang="en-US"/>
              <a:t> </a:t>
            </a:r>
            <a:r>
              <a:rPr lang="en-US">
                <a:solidFill>
                  <a:srgbClr val="3333FF"/>
                </a:solidFill>
              </a:rPr>
              <a:t>+</a:t>
            </a:r>
            <a:r>
              <a:rPr lang="en-US"/>
              <a:t> </a:t>
            </a:r>
            <a:r>
              <a:rPr lang="en-US">
                <a:solidFill>
                  <a:srgbClr val="3333FF"/>
                </a:solidFill>
              </a:rPr>
              <a:t>- </a:t>
            </a:r>
            <a:r>
              <a:rPr lang="en-US"/>
              <a:t>L+R+ </a:t>
            </a:r>
            <a:r>
              <a:rPr lang="en-US">
                <a:solidFill>
                  <a:srgbClr val="3333FF"/>
                </a:solidFill>
              </a:rPr>
              <a:t>- </a:t>
            </a:r>
            <a:r>
              <a:rPr lang="en-US"/>
              <a:t>-L-R </a:t>
            </a:r>
            <a:r>
              <a:rPr lang="en-US">
                <a:solidFill>
                  <a:srgbClr val="3333FF"/>
                </a:solidFill>
              </a:rPr>
              <a:t>+</a:t>
            </a:r>
          </a:p>
        </p:txBody>
      </p:sp>
      <p:grpSp>
        <p:nvGrpSpPr>
          <p:cNvPr id="200740" name="Group 36"/>
          <p:cNvGrpSpPr>
            <a:grpSpLocks/>
          </p:cNvGrpSpPr>
          <p:nvPr/>
        </p:nvGrpSpPr>
        <p:grpSpPr bwMode="auto">
          <a:xfrm>
            <a:off x="6400800" y="3886200"/>
            <a:ext cx="914400" cy="457200"/>
            <a:chOff x="4608" y="3312"/>
            <a:chExt cx="576" cy="288"/>
          </a:xfrm>
        </p:grpSpPr>
        <p:sp>
          <p:nvSpPr>
            <p:cNvPr id="200728" name="Line 24"/>
            <p:cNvSpPr>
              <a:spLocks noChangeShapeType="1"/>
            </p:cNvSpPr>
            <p:nvPr/>
          </p:nvSpPr>
          <p:spPr bwMode="auto">
            <a:xfrm flipV="1">
              <a:off x="5184"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29" name="Line 25"/>
            <p:cNvSpPr>
              <a:spLocks noChangeShapeType="1"/>
            </p:cNvSpPr>
            <p:nvPr/>
          </p:nvSpPr>
          <p:spPr bwMode="auto">
            <a:xfrm flipH="1">
              <a:off x="4896"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30" name="Line 26"/>
            <p:cNvSpPr>
              <a:spLocks noChangeShapeType="1"/>
            </p:cNvSpPr>
            <p:nvPr/>
          </p:nvSpPr>
          <p:spPr bwMode="auto">
            <a:xfrm>
              <a:off x="4896"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31" name="Line 27"/>
            <p:cNvSpPr>
              <a:spLocks noChangeShapeType="1"/>
            </p:cNvSpPr>
            <p:nvPr/>
          </p:nvSpPr>
          <p:spPr bwMode="auto">
            <a:xfrm flipH="1">
              <a:off x="4608" y="3600"/>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00759" name="Group 55"/>
          <p:cNvGrpSpPr>
            <a:grpSpLocks/>
          </p:cNvGrpSpPr>
          <p:nvPr/>
        </p:nvGrpSpPr>
        <p:grpSpPr bwMode="auto">
          <a:xfrm>
            <a:off x="6400800" y="4343400"/>
            <a:ext cx="457200" cy="914400"/>
            <a:chOff x="4032" y="2736"/>
            <a:chExt cx="288" cy="576"/>
          </a:xfrm>
        </p:grpSpPr>
        <p:sp>
          <p:nvSpPr>
            <p:cNvPr id="200749" name="Line 45"/>
            <p:cNvSpPr>
              <a:spLocks noChangeShapeType="1"/>
            </p:cNvSpPr>
            <p:nvPr/>
          </p:nvSpPr>
          <p:spPr bwMode="auto">
            <a:xfrm flipV="1">
              <a:off x="4032" y="2736"/>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grpSp>
          <p:nvGrpSpPr>
            <p:cNvPr id="200758" name="Group 54"/>
            <p:cNvGrpSpPr>
              <a:grpSpLocks/>
            </p:cNvGrpSpPr>
            <p:nvPr/>
          </p:nvGrpSpPr>
          <p:grpSpPr bwMode="auto">
            <a:xfrm>
              <a:off x="4032" y="3024"/>
              <a:ext cx="288" cy="288"/>
              <a:chOff x="4032" y="3024"/>
              <a:chExt cx="288" cy="288"/>
            </a:xfrm>
          </p:grpSpPr>
          <p:sp>
            <p:nvSpPr>
              <p:cNvPr id="200750" name="Line 46"/>
              <p:cNvSpPr>
                <a:spLocks noChangeShapeType="1"/>
              </p:cNvSpPr>
              <p:nvPr/>
            </p:nvSpPr>
            <p:spPr bwMode="auto">
              <a:xfrm>
                <a:off x="4032" y="3024"/>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51" name="Line 47"/>
              <p:cNvSpPr>
                <a:spLocks noChangeShapeType="1"/>
              </p:cNvSpPr>
              <p:nvPr/>
            </p:nvSpPr>
            <p:spPr bwMode="auto">
              <a:xfrm flipV="1">
                <a:off x="4320" y="3024"/>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52" name="Line 48"/>
              <p:cNvSpPr>
                <a:spLocks noChangeShapeType="1"/>
              </p:cNvSpPr>
              <p:nvPr/>
            </p:nvSpPr>
            <p:spPr bwMode="auto">
              <a:xfrm flipH="1">
                <a:off x="4032" y="3312"/>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24" name="Slide Number Placeholder 3"/>
          <p:cNvSpPr>
            <a:spLocks noGrp="1"/>
          </p:cNvSpPr>
          <p:nvPr>
            <p:ph type="sldNum" sz="quarter" idx="11"/>
          </p:nvPr>
        </p:nvSpPr>
        <p:spPr/>
        <p:txBody>
          <a:bodyPr/>
          <a:lstStyle/>
          <a:p>
            <a:fld id="{0F07BAD2-B699-D842-89C7-821BEAD80458}" type="slidenum">
              <a:rPr lang="en-US"/>
              <a:pPr/>
              <a:t>19</a:t>
            </a:fld>
            <a:endParaRPr lang="en-US"/>
          </a:p>
        </p:txBody>
      </p:sp>
      <p:sp>
        <p:nvSpPr>
          <p:cNvPr id="204802" name="Rectangle 2"/>
          <p:cNvSpPr>
            <a:spLocks noGrp="1" noChangeArrowheads="1"/>
          </p:cNvSpPr>
          <p:nvPr>
            <p:ph type="title"/>
          </p:nvPr>
        </p:nvSpPr>
        <p:spPr/>
        <p:txBody>
          <a:bodyPr/>
          <a:lstStyle/>
          <a:p>
            <a:r>
              <a:rPr lang="en-US"/>
              <a:t>A Different Angle</a:t>
            </a:r>
          </a:p>
        </p:txBody>
      </p:sp>
      <p:sp>
        <p:nvSpPr>
          <p:cNvPr id="204804" name="Text Box 4"/>
          <p:cNvSpPr txBox="1">
            <a:spLocks noChangeArrowheads="1"/>
          </p:cNvSpPr>
          <p:nvPr/>
        </p:nvSpPr>
        <p:spPr bwMode="auto">
          <a:xfrm>
            <a:off x="457200" y="1600200"/>
            <a:ext cx="8229600" cy="2282825"/>
          </a:xfrm>
          <a:prstGeom prst="rect">
            <a:avLst/>
          </a:prstGeom>
          <a:noFill/>
          <a:ln w="9525">
            <a:noFill/>
            <a:miter lim="800000"/>
            <a:headEnd/>
            <a:tailEnd/>
          </a:ln>
          <a:effectLst/>
        </p:spPr>
        <p:txBody>
          <a:bodyPr>
            <a:prstTxWarp prst="textNoShape">
              <a:avLst/>
            </a:prstTxWarp>
            <a:spAutoFit/>
          </a:bodyPr>
          <a:lstStyle/>
          <a:p>
            <a:r>
              <a:rPr lang="en-US"/>
              <a:t>Sierpinski Gasket</a:t>
            </a:r>
          </a:p>
          <a:p>
            <a:r>
              <a:rPr lang="en-US"/>
              <a:t>6</a:t>
            </a:r>
          </a:p>
          <a:p>
            <a:r>
              <a:rPr lang="en-US"/>
              <a:t>60</a:t>
            </a:r>
          </a:p>
          <a:p>
            <a:r>
              <a:rPr lang="en-US"/>
              <a:t>R</a:t>
            </a:r>
          </a:p>
          <a:p>
            <a:r>
              <a:rPr lang="en-US"/>
              <a:t>L:R+L+R</a:t>
            </a:r>
          </a:p>
          <a:p>
            <a:r>
              <a:rPr lang="en-US"/>
              <a:t>R:L-R-L</a:t>
            </a:r>
          </a:p>
        </p:txBody>
      </p:sp>
      <p:grpSp>
        <p:nvGrpSpPr>
          <p:cNvPr id="204826" name="Group 26"/>
          <p:cNvGrpSpPr>
            <a:grpSpLocks/>
          </p:cNvGrpSpPr>
          <p:nvPr/>
        </p:nvGrpSpPr>
        <p:grpSpPr bwMode="auto">
          <a:xfrm>
            <a:off x="2252663" y="4667250"/>
            <a:ext cx="858837" cy="590550"/>
            <a:chOff x="1419" y="2940"/>
            <a:chExt cx="541" cy="372"/>
          </a:xfrm>
        </p:grpSpPr>
        <p:sp>
          <p:nvSpPr>
            <p:cNvPr id="204806" name="Line 6"/>
            <p:cNvSpPr>
              <a:spLocks noChangeShapeType="1"/>
            </p:cNvSpPr>
            <p:nvPr/>
          </p:nvSpPr>
          <p:spPr bwMode="auto">
            <a:xfrm flipV="1">
              <a:off x="1440"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08" name="Line 8"/>
            <p:cNvSpPr>
              <a:spLocks noChangeShapeType="1"/>
            </p:cNvSpPr>
            <p:nvPr/>
          </p:nvSpPr>
          <p:spPr bwMode="auto">
            <a:xfrm rot="18000000" flipV="1">
              <a:off x="1816" y="2796"/>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09" name="Line 9"/>
            <p:cNvSpPr>
              <a:spLocks noChangeShapeType="1"/>
            </p:cNvSpPr>
            <p:nvPr/>
          </p:nvSpPr>
          <p:spPr bwMode="auto">
            <a:xfrm rot="14400000" flipV="1">
              <a:off x="1563" y="280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04827" name="Group 27"/>
          <p:cNvGrpSpPr>
            <a:grpSpLocks/>
          </p:cNvGrpSpPr>
          <p:nvPr/>
        </p:nvGrpSpPr>
        <p:grpSpPr bwMode="auto">
          <a:xfrm>
            <a:off x="542925" y="4800600"/>
            <a:ext cx="696913" cy="1397000"/>
            <a:chOff x="342" y="3024"/>
            <a:chExt cx="439" cy="880"/>
          </a:xfrm>
        </p:grpSpPr>
        <p:sp>
          <p:nvSpPr>
            <p:cNvPr id="204805"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0" name="Text Box 10"/>
            <p:cNvSpPr txBox="1">
              <a:spLocks noChangeArrowheads="1"/>
            </p:cNvSpPr>
            <p:nvPr/>
          </p:nvSpPr>
          <p:spPr bwMode="auto">
            <a:xfrm>
              <a:off x="342" y="3616"/>
              <a:ext cx="439"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R</a:t>
              </a:r>
            </a:p>
          </p:txBody>
        </p:sp>
      </p:grpSp>
      <p:sp>
        <p:nvSpPr>
          <p:cNvPr id="204812" name="Text Box 12"/>
          <p:cNvSpPr txBox="1">
            <a:spLocks noChangeArrowheads="1"/>
          </p:cNvSpPr>
          <p:nvPr/>
        </p:nvSpPr>
        <p:spPr bwMode="auto">
          <a:xfrm>
            <a:off x="2222500" y="5767388"/>
            <a:ext cx="9683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L-R-L</a:t>
            </a:r>
          </a:p>
        </p:txBody>
      </p:sp>
      <p:sp>
        <p:nvSpPr>
          <p:cNvPr id="204813" name="Text Box 13"/>
          <p:cNvSpPr txBox="1">
            <a:spLocks noChangeArrowheads="1"/>
          </p:cNvSpPr>
          <p:nvPr/>
        </p:nvSpPr>
        <p:spPr bwMode="auto">
          <a:xfrm>
            <a:off x="3667125" y="5773738"/>
            <a:ext cx="347662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R+L+R</a:t>
            </a:r>
            <a:r>
              <a:rPr lang="en-US">
                <a:solidFill>
                  <a:srgbClr val="3333FF"/>
                </a:solidFill>
              </a:rPr>
              <a:t>- </a:t>
            </a:r>
            <a:r>
              <a:rPr lang="en-US"/>
              <a:t>L-R-L </a:t>
            </a:r>
            <a:r>
              <a:rPr lang="en-US">
                <a:solidFill>
                  <a:srgbClr val="3333FF"/>
                </a:solidFill>
              </a:rPr>
              <a:t>-</a:t>
            </a:r>
            <a:r>
              <a:rPr lang="en-US"/>
              <a:t>R+L+R</a:t>
            </a:r>
          </a:p>
        </p:txBody>
      </p:sp>
      <p:grpSp>
        <p:nvGrpSpPr>
          <p:cNvPr id="204825" name="Group 25"/>
          <p:cNvGrpSpPr>
            <a:grpSpLocks/>
          </p:cNvGrpSpPr>
          <p:nvPr/>
        </p:nvGrpSpPr>
        <p:grpSpPr bwMode="auto">
          <a:xfrm>
            <a:off x="4500563" y="3400425"/>
            <a:ext cx="1258887" cy="1857375"/>
            <a:chOff x="2391" y="2142"/>
            <a:chExt cx="793" cy="1170"/>
          </a:xfrm>
        </p:grpSpPr>
        <p:sp>
          <p:nvSpPr>
            <p:cNvPr id="204816" name="Line 16"/>
            <p:cNvSpPr>
              <a:spLocks noChangeShapeType="1"/>
            </p:cNvSpPr>
            <p:nvPr/>
          </p:nvSpPr>
          <p:spPr bwMode="auto">
            <a:xfrm rot="14400000" flipV="1">
              <a:off x="2787" y="280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7" name="Line 17"/>
            <p:cNvSpPr>
              <a:spLocks noChangeShapeType="1"/>
            </p:cNvSpPr>
            <p:nvPr/>
          </p:nvSpPr>
          <p:spPr bwMode="auto">
            <a:xfrm flipV="1">
              <a:off x="3168"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8" name="Line 18"/>
            <p:cNvSpPr>
              <a:spLocks noChangeShapeType="1"/>
            </p:cNvSpPr>
            <p:nvPr/>
          </p:nvSpPr>
          <p:spPr bwMode="auto">
            <a:xfrm rot="18000000" flipV="1">
              <a:off x="3040" y="280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9" name="Line 19"/>
            <p:cNvSpPr>
              <a:spLocks noChangeShapeType="1"/>
            </p:cNvSpPr>
            <p:nvPr/>
          </p:nvSpPr>
          <p:spPr bwMode="auto">
            <a:xfrm rot="18000000" flipV="1">
              <a:off x="2535" y="2799"/>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0" name="Line 20"/>
            <p:cNvSpPr>
              <a:spLocks noChangeShapeType="1"/>
            </p:cNvSpPr>
            <p:nvPr/>
          </p:nvSpPr>
          <p:spPr bwMode="auto">
            <a:xfrm flipV="1">
              <a:off x="2418" y="258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1" name="Line 21"/>
            <p:cNvSpPr>
              <a:spLocks noChangeShapeType="1"/>
            </p:cNvSpPr>
            <p:nvPr/>
          </p:nvSpPr>
          <p:spPr bwMode="auto">
            <a:xfrm rot="14400000" flipV="1">
              <a:off x="2541" y="235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2" name="Line 22"/>
            <p:cNvSpPr>
              <a:spLocks noChangeShapeType="1"/>
            </p:cNvSpPr>
            <p:nvPr/>
          </p:nvSpPr>
          <p:spPr bwMode="auto">
            <a:xfrm rot="18000000" flipV="1">
              <a:off x="2782" y="235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3" name="Line 23"/>
            <p:cNvSpPr>
              <a:spLocks noChangeShapeType="1"/>
            </p:cNvSpPr>
            <p:nvPr/>
          </p:nvSpPr>
          <p:spPr bwMode="auto">
            <a:xfrm rot="14400000" flipV="1">
              <a:off x="3032" y="236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4" name="Line 24"/>
            <p:cNvSpPr>
              <a:spLocks noChangeShapeType="1"/>
            </p:cNvSpPr>
            <p:nvPr/>
          </p:nvSpPr>
          <p:spPr bwMode="auto">
            <a:xfrm flipV="1">
              <a:off x="3160" y="214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2" grpId="0"/>
      <p:bldP spid="2048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9A2F1655-0050-7A4B-9B09-CE51FACD4856}" type="slidenum">
              <a:rPr lang="en-US"/>
              <a:pPr/>
              <a:t>2</a:t>
            </a:fld>
            <a:endParaRPr lang="en-US"/>
          </a:p>
        </p:txBody>
      </p:sp>
      <p:sp>
        <p:nvSpPr>
          <p:cNvPr id="19458" name="Rectangle 2"/>
          <p:cNvSpPr>
            <a:spLocks noGrp="1" noChangeArrowheads="1"/>
          </p:cNvSpPr>
          <p:nvPr>
            <p:ph type="title"/>
          </p:nvPr>
        </p:nvSpPr>
        <p:spPr/>
        <p:txBody>
          <a:bodyPr/>
          <a:lstStyle/>
          <a:p>
            <a:r>
              <a:rPr lang="en-US"/>
              <a:t>Today’s Topics</a:t>
            </a:r>
          </a:p>
        </p:txBody>
      </p:sp>
      <p:sp>
        <p:nvSpPr>
          <p:cNvPr id="19459" name="Rectangle 3"/>
          <p:cNvSpPr>
            <a:spLocks noGrp="1" noChangeArrowheads="1"/>
          </p:cNvSpPr>
          <p:nvPr>
            <p:ph type="body" idx="1"/>
          </p:nvPr>
        </p:nvSpPr>
        <p:spPr/>
        <p:txBody>
          <a:bodyPr/>
          <a:lstStyle/>
          <a:p>
            <a:r>
              <a:rPr lang="en-US"/>
              <a:t>Fractals</a:t>
            </a:r>
          </a:p>
          <a:p>
            <a:pPr lvl="1"/>
            <a:r>
              <a:rPr lang="en-US"/>
              <a:t>Mandelbrot Set</a:t>
            </a:r>
          </a:p>
          <a:p>
            <a:pPr lvl="2"/>
            <a:r>
              <a:rPr lang="en-US"/>
              <a:t>Julia Sets</a:t>
            </a:r>
          </a:p>
          <a:p>
            <a:pPr lvl="1"/>
            <a:r>
              <a:rPr lang="en-US"/>
              <a:t>L-Systems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15" name="Slide Number Placeholder 3"/>
          <p:cNvSpPr>
            <a:spLocks noGrp="1"/>
          </p:cNvSpPr>
          <p:nvPr>
            <p:ph type="sldNum" sz="quarter" idx="11"/>
          </p:nvPr>
        </p:nvSpPr>
        <p:spPr/>
        <p:txBody>
          <a:bodyPr/>
          <a:lstStyle/>
          <a:p>
            <a:fld id="{F96A163F-5FE6-0B4D-8FBA-81C3A9264113}" type="slidenum">
              <a:rPr lang="en-US"/>
              <a:pPr/>
              <a:t>20</a:t>
            </a:fld>
            <a:endParaRPr lang="en-US"/>
          </a:p>
        </p:txBody>
      </p:sp>
      <p:sp>
        <p:nvSpPr>
          <p:cNvPr id="206850" name="Rectangle 2"/>
          <p:cNvSpPr>
            <a:spLocks noGrp="1" noChangeArrowheads="1"/>
          </p:cNvSpPr>
          <p:nvPr>
            <p:ph type="title"/>
          </p:nvPr>
        </p:nvSpPr>
        <p:spPr/>
        <p:txBody>
          <a:bodyPr/>
          <a:lstStyle/>
          <a:p>
            <a:r>
              <a:rPr lang="en-US"/>
              <a:t>Moving with Pen Up</a:t>
            </a:r>
          </a:p>
        </p:txBody>
      </p:sp>
      <p:sp>
        <p:nvSpPr>
          <p:cNvPr id="206852" name="Text Box 4"/>
          <p:cNvSpPr txBox="1">
            <a:spLocks noChangeArrowheads="1"/>
          </p:cNvSpPr>
          <p:nvPr/>
        </p:nvSpPr>
        <p:spPr bwMode="auto">
          <a:xfrm>
            <a:off x="442913" y="1738313"/>
            <a:ext cx="8275637" cy="2282825"/>
          </a:xfrm>
          <a:prstGeom prst="rect">
            <a:avLst/>
          </a:prstGeom>
          <a:noFill/>
          <a:ln w="9525">
            <a:noFill/>
            <a:miter lim="800000"/>
            <a:headEnd/>
            <a:tailEnd/>
          </a:ln>
          <a:effectLst/>
        </p:spPr>
        <p:txBody>
          <a:bodyPr>
            <a:prstTxWarp prst="textNoShape">
              <a:avLst/>
            </a:prstTxWarp>
            <a:spAutoFit/>
          </a:bodyPr>
          <a:lstStyle/>
          <a:p>
            <a:r>
              <a:rPr lang="en-US"/>
              <a:t>Islands and Lakes</a:t>
            </a:r>
          </a:p>
          <a:p>
            <a:r>
              <a:rPr lang="en-US"/>
              <a:t>2</a:t>
            </a:r>
          </a:p>
          <a:p>
            <a:r>
              <a:rPr lang="en-US"/>
              <a:t>90</a:t>
            </a:r>
          </a:p>
          <a:p>
            <a:r>
              <a:rPr lang="en-US"/>
              <a:t>F+F+F+F</a:t>
            </a:r>
          </a:p>
          <a:p>
            <a:r>
              <a:rPr lang="en-US"/>
              <a:t>F:F+f-FF+F+FF+Ff+FF-f+FF-F-FF-Ff-FFF</a:t>
            </a:r>
          </a:p>
          <a:p>
            <a:r>
              <a:rPr lang="en-US"/>
              <a:t>f:ffffff		// f means move forward with the pen up</a:t>
            </a:r>
          </a:p>
        </p:txBody>
      </p:sp>
      <p:grpSp>
        <p:nvGrpSpPr>
          <p:cNvPr id="206858" name="Group 10"/>
          <p:cNvGrpSpPr>
            <a:grpSpLocks/>
          </p:cNvGrpSpPr>
          <p:nvPr/>
        </p:nvGrpSpPr>
        <p:grpSpPr bwMode="auto">
          <a:xfrm>
            <a:off x="914400" y="4800600"/>
            <a:ext cx="457200" cy="457200"/>
            <a:chOff x="576" y="3024"/>
            <a:chExt cx="288" cy="288"/>
          </a:xfrm>
        </p:grpSpPr>
        <p:sp>
          <p:nvSpPr>
            <p:cNvPr id="206853"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4" name="Line 6"/>
            <p:cNvSpPr>
              <a:spLocks noChangeShapeType="1"/>
            </p:cNvSpPr>
            <p:nvPr/>
          </p:nvSpPr>
          <p:spPr bwMode="auto">
            <a:xfrm>
              <a:off x="576"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5" name="Line 7"/>
            <p:cNvSpPr>
              <a:spLocks noChangeShapeType="1"/>
            </p:cNvSpPr>
            <p:nvPr/>
          </p:nvSpPr>
          <p:spPr bwMode="auto">
            <a:xfrm flipV="1">
              <a:off x="864"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6" name="Line 8"/>
            <p:cNvSpPr>
              <a:spLocks noChangeShapeType="1"/>
            </p:cNvSpPr>
            <p:nvPr/>
          </p:nvSpPr>
          <p:spPr bwMode="auto">
            <a:xfrm flipH="1">
              <a:off x="576"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06859" name="Text Box 11"/>
          <p:cNvSpPr txBox="1">
            <a:spLocks noChangeArrowheads="1"/>
          </p:cNvSpPr>
          <p:nvPr/>
        </p:nvSpPr>
        <p:spPr bwMode="auto">
          <a:xfrm>
            <a:off x="0" y="5715000"/>
            <a:ext cx="1828800" cy="4572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a:t>F+F+F+F</a:t>
            </a:r>
          </a:p>
        </p:txBody>
      </p:sp>
      <p:sp>
        <p:nvSpPr>
          <p:cNvPr id="206904" name="Line 56"/>
          <p:cNvSpPr>
            <a:spLocks noChangeShapeType="1"/>
          </p:cNvSpPr>
          <p:nvPr/>
        </p:nvSpPr>
        <p:spPr bwMode="auto">
          <a:xfrm>
            <a:off x="1992313" y="5029200"/>
            <a:ext cx="3951287" cy="3175"/>
          </a:xfrm>
          <a:prstGeom prst="line">
            <a:avLst/>
          </a:prstGeom>
          <a:noFill/>
          <a:ln w="9525">
            <a:solidFill>
              <a:srgbClr val="3333FF"/>
            </a:solidFill>
            <a:round/>
            <a:headEnd/>
            <a:tailEnd type="triangle" w="med" len="med"/>
          </a:ln>
          <a:effectLst/>
        </p:spPr>
        <p:txBody>
          <a:bodyPr>
            <a:prstTxWarp prst="textNoShape">
              <a:avLst/>
            </a:prstTxWarp>
          </a:bodyPr>
          <a:lstStyle/>
          <a:p>
            <a:endParaRPr lang="en-US"/>
          </a:p>
        </p:txBody>
      </p:sp>
      <p:sp>
        <p:nvSpPr>
          <p:cNvPr id="206905" name="Text Box 57"/>
          <p:cNvSpPr txBox="1">
            <a:spLocks noChangeArrowheads="1"/>
          </p:cNvSpPr>
          <p:nvPr/>
        </p:nvSpPr>
        <p:spPr bwMode="auto">
          <a:xfrm>
            <a:off x="6156325" y="4754563"/>
            <a:ext cx="1616075" cy="466725"/>
          </a:xfrm>
          <a:prstGeom prst="rect">
            <a:avLst/>
          </a:prstGeom>
          <a:noFill/>
          <a:ln w="9525">
            <a:solidFill>
              <a:srgbClr val="3333FF"/>
            </a:solidFill>
            <a:miter lim="800000"/>
            <a:headEnd/>
            <a:tailEnd/>
          </a:ln>
          <a:effectLst/>
        </p:spPr>
        <p:txBody>
          <a:bodyPr>
            <a:prstTxWarp prst="textNoShape">
              <a:avLst/>
            </a:prstTxWarp>
            <a:spAutoFit/>
          </a:bodyPr>
          <a:lstStyle/>
          <a:p>
            <a:pPr>
              <a:spcBef>
                <a:spcPct val="50000"/>
              </a:spcBef>
            </a:pPr>
            <a:r>
              <a:rPr lang="en-US">
                <a:solidFill>
                  <a:srgbClr val="3333FF"/>
                </a:solidFill>
              </a:rPr>
              <a:t>next slide</a:t>
            </a:r>
          </a:p>
        </p:txBody>
      </p:sp>
      <p:sp>
        <p:nvSpPr>
          <p:cNvPr id="206907" name="AutoShape 59"/>
          <p:cNvSpPr>
            <a:spLocks/>
          </p:cNvSpPr>
          <p:nvPr/>
        </p:nvSpPr>
        <p:spPr bwMode="auto">
          <a:xfrm>
            <a:off x="1371600" y="4800600"/>
            <a:ext cx="457200" cy="457200"/>
          </a:xfrm>
          <a:prstGeom prst="rightBrace">
            <a:avLst>
              <a:gd name="adj1" fmla="val 8333"/>
              <a:gd name="adj2" fmla="val 50000"/>
            </a:avLst>
          </a:prstGeom>
          <a:noFill/>
          <a:ln w="9525">
            <a:solidFill>
              <a:srgbClr val="3333FF"/>
            </a:solidFill>
            <a:round/>
            <a:headEnd/>
            <a:tailEnd/>
          </a:ln>
          <a:effectLst/>
        </p:spPr>
        <p:txBody>
          <a:bodyPr wrap="none" anchor="ctr">
            <a:prstTxWarp prst="textNoShape">
              <a:avLst/>
            </a:prstTxWarp>
          </a:bodyPr>
          <a:lstStyle/>
          <a:p>
            <a:endParaRPr lang="en-US"/>
          </a:p>
        </p:txBody>
      </p:sp>
      <p:sp>
        <p:nvSpPr>
          <p:cNvPr id="206908" name="Text Box 60"/>
          <p:cNvSpPr txBox="1">
            <a:spLocks noChangeArrowheads="1"/>
          </p:cNvSpPr>
          <p:nvPr/>
        </p:nvSpPr>
        <p:spPr bwMode="auto">
          <a:xfrm>
            <a:off x="3182938" y="5372100"/>
            <a:ext cx="5618162"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a:t>
            </a:r>
            <a:r>
              <a:rPr lang="en-US">
                <a:solidFill>
                  <a:schemeClr val="hlink"/>
                </a:solidFill>
              </a:rPr>
              <a:t>f</a:t>
            </a:r>
            <a:r>
              <a:rPr lang="en-US"/>
              <a:t>-FF+F+FF+F</a:t>
            </a:r>
            <a:r>
              <a:rPr lang="en-US">
                <a:solidFill>
                  <a:srgbClr val="FF0000"/>
                </a:solidFill>
              </a:rPr>
              <a:t>f</a:t>
            </a:r>
            <a:r>
              <a:rPr lang="en-US"/>
              <a:t>+FF-</a:t>
            </a:r>
            <a:r>
              <a:rPr lang="en-US">
                <a:solidFill>
                  <a:srgbClr val="FF0000"/>
                </a:solidFill>
              </a:rPr>
              <a:t>f</a:t>
            </a:r>
            <a:r>
              <a:rPr lang="en-US"/>
              <a:t>+FF-F-FF-F</a:t>
            </a:r>
            <a:r>
              <a:rPr lang="en-US">
                <a:solidFill>
                  <a:schemeClr val="hlink"/>
                </a:solidFill>
              </a:rPr>
              <a:t>f</a:t>
            </a:r>
            <a:r>
              <a:rPr lang="en-US"/>
              <a:t>-FFF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9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9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9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04" grpId="0" animBg="1"/>
      <p:bldP spid="206905" grpId="0" animBg="1"/>
      <p:bldP spid="206907" grpId="0" animBg="1"/>
      <p:bldP spid="20690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37" name="Slide Number Placeholder 3"/>
          <p:cNvSpPr>
            <a:spLocks noGrp="1"/>
          </p:cNvSpPr>
          <p:nvPr>
            <p:ph type="sldNum" sz="quarter" idx="11"/>
          </p:nvPr>
        </p:nvSpPr>
        <p:spPr/>
        <p:txBody>
          <a:bodyPr/>
          <a:lstStyle/>
          <a:p>
            <a:fld id="{55BDC414-06B5-AA4C-9A98-5CD7BC2A1D24}" type="slidenum">
              <a:rPr lang="en-US"/>
              <a:pPr/>
              <a:t>21</a:t>
            </a:fld>
            <a:endParaRPr lang="en-US"/>
          </a:p>
        </p:txBody>
      </p:sp>
      <p:sp>
        <p:nvSpPr>
          <p:cNvPr id="208900" name="Rectangle 4"/>
          <p:cNvSpPr>
            <a:spLocks noGrp="1" noChangeArrowheads="1"/>
          </p:cNvSpPr>
          <p:nvPr>
            <p:ph type="title"/>
          </p:nvPr>
        </p:nvSpPr>
        <p:spPr/>
        <p:txBody>
          <a:bodyPr/>
          <a:lstStyle/>
          <a:p>
            <a:r>
              <a:rPr lang="en-US" sz="4000"/>
              <a:t>Islands and Lakes</a:t>
            </a:r>
            <a:br>
              <a:rPr lang="en-US" sz="4000"/>
            </a:br>
            <a:r>
              <a:rPr lang="en-US" sz="4000"/>
              <a:t>One Side of the Box</a:t>
            </a:r>
          </a:p>
        </p:txBody>
      </p:sp>
      <p:sp>
        <p:nvSpPr>
          <p:cNvPr id="208901" name="Text Box 5"/>
          <p:cNvSpPr txBox="1">
            <a:spLocks noChangeArrowheads="1"/>
          </p:cNvSpPr>
          <p:nvPr/>
        </p:nvSpPr>
        <p:spPr bwMode="auto">
          <a:xfrm>
            <a:off x="457200" y="5715000"/>
            <a:ext cx="56038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a:t>
            </a:r>
            <a:r>
              <a:rPr lang="en-US">
                <a:solidFill>
                  <a:schemeClr val="hlink"/>
                </a:solidFill>
              </a:rPr>
              <a:t>f</a:t>
            </a:r>
            <a:r>
              <a:rPr lang="en-US"/>
              <a:t>-FF+F+FF+F</a:t>
            </a:r>
            <a:r>
              <a:rPr lang="en-US">
                <a:solidFill>
                  <a:srgbClr val="FF0000"/>
                </a:solidFill>
              </a:rPr>
              <a:t>f</a:t>
            </a:r>
            <a:r>
              <a:rPr lang="en-US"/>
              <a:t>+FF-</a:t>
            </a:r>
            <a:r>
              <a:rPr lang="en-US">
                <a:solidFill>
                  <a:srgbClr val="FF0000"/>
                </a:solidFill>
              </a:rPr>
              <a:t>f</a:t>
            </a:r>
            <a:r>
              <a:rPr lang="en-US"/>
              <a:t>+FF-F-FF-F</a:t>
            </a:r>
            <a:r>
              <a:rPr lang="en-US">
                <a:solidFill>
                  <a:schemeClr val="hlink"/>
                </a:solidFill>
              </a:rPr>
              <a:t>f</a:t>
            </a:r>
            <a:r>
              <a:rPr lang="en-US"/>
              <a:t>-FFF</a:t>
            </a:r>
          </a:p>
        </p:txBody>
      </p:sp>
      <p:sp>
        <p:nvSpPr>
          <p:cNvPr id="208902" name="Line 6"/>
          <p:cNvSpPr>
            <a:spLocks noChangeShapeType="1"/>
          </p:cNvSpPr>
          <p:nvPr/>
        </p:nvSpPr>
        <p:spPr bwMode="auto">
          <a:xfrm flipV="1">
            <a:off x="4572000" y="4343400"/>
            <a:ext cx="0" cy="457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09" name="Line 13"/>
          <p:cNvSpPr>
            <a:spLocks noChangeShapeType="1"/>
          </p:cNvSpPr>
          <p:nvPr/>
        </p:nvSpPr>
        <p:spPr bwMode="auto">
          <a:xfrm flipH="1">
            <a:off x="4114800" y="4343400"/>
            <a:ext cx="457200" cy="0"/>
          </a:xfrm>
          <a:prstGeom prst="line">
            <a:avLst/>
          </a:prstGeom>
          <a:noFill/>
          <a:ln w="19050">
            <a:solidFill>
              <a:schemeClr val="hlink"/>
            </a:solidFill>
            <a:round/>
            <a:headEnd/>
            <a:tailEnd type="triangle" w="med" len="med"/>
          </a:ln>
          <a:effectLst/>
        </p:spPr>
        <p:txBody>
          <a:bodyPr>
            <a:prstTxWarp prst="textNoShape">
              <a:avLst/>
            </a:prstTxWarp>
          </a:bodyPr>
          <a:lstStyle/>
          <a:p>
            <a:endParaRPr lang="en-US"/>
          </a:p>
        </p:txBody>
      </p:sp>
      <p:grpSp>
        <p:nvGrpSpPr>
          <p:cNvPr id="208949" name="Group 53"/>
          <p:cNvGrpSpPr>
            <a:grpSpLocks/>
          </p:cNvGrpSpPr>
          <p:nvPr/>
        </p:nvGrpSpPr>
        <p:grpSpPr bwMode="auto">
          <a:xfrm>
            <a:off x="4114800" y="3429000"/>
            <a:ext cx="0" cy="914400"/>
            <a:chOff x="1152" y="2160"/>
            <a:chExt cx="0" cy="576"/>
          </a:xfrm>
        </p:grpSpPr>
        <p:sp>
          <p:nvSpPr>
            <p:cNvPr id="208910" name="Line 14"/>
            <p:cNvSpPr>
              <a:spLocks noChangeShapeType="1"/>
            </p:cNvSpPr>
            <p:nvPr/>
          </p:nvSpPr>
          <p:spPr bwMode="auto">
            <a:xfrm flipV="1">
              <a:off x="1152" y="244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1" name="Line 15"/>
            <p:cNvSpPr>
              <a:spLocks noChangeShapeType="1"/>
            </p:cNvSpPr>
            <p:nvPr/>
          </p:nvSpPr>
          <p:spPr bwMode="auto">
            <a:xfrm flipV="1">
              <a:off x="1152" y="216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08912" name="Line 16"/>
          <p:cNvSpPr>
            <a:spLocks noChangeShapeType="1"/>
          </p:cNvSpPr>
          <p:nvPr/>
        </p:nvSpPr>
        <p:spPr bwMode="auto">
          <a:xfrm flipH="1">
            <a:off x="3657600" y="34290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3" name="Line 17"/>
          <p:cNvSpPr>
            <a:spLocks noChangeShapeType="1"/>
          </p:cNvSpPr>
          <p:nvPr/>
        </p:nvSpPr>
        <p:spPr bwMode="auto">
          <a:xfrm>
            <a:off x="3657600" y="34290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4" name="Line 18"/>
          <p:cNvSpPr>
            <a:spLocks noChangeShapeType="1"/>
          </p:cNvSpPr>
          <p:nvPr/>
        </p:nvSpPr>
        <p:spPr bwMode="auto">
          <a:xfrm>
            <a:off x="3657600" y="43434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6" name="Line 20"/>
          <p:cNvSpPr>
            <a:spLocks noChangeShapeType="1"/>
          </p:cNvSpPr>
          <p:nvPr/>
        </p:nvSpPr>
        <p:spPr bwMode="auto">
          <a:xfrm>
            <a:off x="4114800" y="4384675"/>
            <a:ext cx="457200"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208922" name="Line 26"/>
          <p:cNvSpPr>
            <a:spLocks noChangeShapeType="1"/>
          </p:cNvSpPr>
          <p:nvPr/>
        </p:nvSpPr>
        <p:spPr bwMode="auto">
          <a:xfrm flipV="1">
            <a:off x="4572000" y="34290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29" name="Line 33"/>
          <p:cNvSpPr>
            <a:spLocks noChangeShapeType="1"/>
          </p:cNvSpPr>
          <p:nvPr/>
        </p:nvSpPr>
        <p:spPr bwMode="auto">
          <a:xfrm>
            <a:off x="4572000" y="3429000"/>
            <a:ext cx="457200"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208933" name="Line 37"/>
          <p:cNvSpPr>
            <a:spLocks noChangeShapeType="1"/>
          </p:cNvSpPr>
          <p:nvPr/>
        </p:nvSpPr>
        <p:spPr bwMode="auto">
          <a:xfrm flipH="1">
            <a:off x="5029200" y="34290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0" name="Line 34"/>
          <p:cNvSpPr>
            <a:spLocks noChangeShapeType="1"/>
          </p:cNvSpPr>
          <p:nvPr/>
        </p:nvSpPr>
        <p:spPr bwMode="auto">
          <a:xfrm flipV="1">
            <a:off x="5029200" y="25146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1" name="Line 35"/>
          <p:cNvSpPr>
            <a:spLocks noChangeShapeType="1"/>
          </p:cNvSpPr>
          <p:nvPr/>
        </p:nvSpPr>
        <p:spPr bwMode="auto">
          <a:xfrm>
            <a:off x="5029200" y="25146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2" name="Line 36"/>
          <p:cNvSpPr>
            <a:spLocks noChangeShapeType="1"/>
          </p:cNvSpPr>
          <p:nvPr/>
        </p:nvSpPr>
        <p:spPr bwMode="auto">
          <a:xfrm>
            <a:off x="5486400" y="25146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40" name="Line 44"/>
          <p:cNvSpPr>
            <a:spLocks noChangeShapeType="1"/>
          </p:cNvSpPr>
          <p:nvPr/>
        </p:nvSpPr>
        <p:spPr bwMode="auto">
          <a:xfrm flipH="1">
            <a:off x="4572000" y="3390900"/>
            <a:ext cx="457200" cy="0"/>
          </a:xfrm>
          <a:prstGeom prst="line">
            <a:avLst/>
          </a:prstGeom>
          <a:noFill/>
          <a:ln w="19050">
            <a:solidFill>
              <a:schemeClr val="hlink"/>
            </a:solidFill>
            <a:round/>
            <a:headEnd/>
            <a:tailEnd type="triangle" w="med" len="med"/>
          </a:ln>
          <a:effectLst/>
        </p:spPr>
        <p:txBody>
          <a:bodyPr>
            <a:prstTxWarp prst="textNoShape">
              <a:avLst/>
            </a:prstTxWarp>
          </a:bodyPr>
          <a:lstStyle/>
          <a:p>
            <a:endParaRPr lang="en-US"/>
          </a:p>
        </p:txBody>
      </p:sp>
      <p:sp>
        <p:nvSpPr>
          <p:cNvPr id="208941" name="Line 45"/>
          <p:cNvSpPr>
            <a:spLocks noChangeShapeType="1"/>
          </p:cNvSpPr>
          <p:nvPr/>
        </p:nvSpPr>
        <p:spPr bwMode="auto">
          <a:xfrm flipV="1">
            <a:off x="4572000" y="2057400"/>
            <a:ext cx="0" cy="1371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46" name="Rectangle 50"/>
          <p:cNvSpPr>
            <a:spLocks noChangeArrowheads="1"/>
          </p:cNvSpPr>
          <p:nvPr/>
        </p:nvSpPr>
        <p:spPr bwMode="auto">
          <a:xfrm>
            <a:off x="457200" y="5715000"/>
            <a:ext cx="2714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47" name="Rectangle 51"/>
          <p:cNvSpPr>
            <a:spLocks noChangeArrowheads="1"/>
          </p:cNvSpPr>
          <p:nvPr/>
        </p:nvSpPr>
        <p:spPr bwMode="auto">
          <a:xfrm>
            <a:off x="720725" y="5715000"/>
            <a:ext cx="2825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48" name="Rectangle 52"/>
          <p:cNvSpPr>
            <a:spLocks noChangeArrowheads="1"/>
          </p:cNvSpPr>
          <p:nvPr/>
        </p:nvSpPr>
        <p:spPr bwMode="auto">
          <a:xfrm>
            <a:off x="1000125" y="5715000"/>
            <a:ext cx="4746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0" name="Rectangle 54"/>
          <p:cNvSpPr>
            <a:spLocks noChangeArrowheads="1"/>
          </p:cNvSpPr>
          <p:nvPr/>
        </p:nvSpPr>
        <p:spPr bwMode="auto">
          <a:xfrm>
            <a:off x="1455738" y="5715000"/>
            <a:ext cx="3810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1" name="Rectangle 55"/>
          <p:cNvSpPr>
            <a:spLocks noChangeArrowheads="1"/>
          </p:cNvSpPr>
          <p:nvPr/>
        </p:nvSpPr>
        <p:spPr bwMode="auto">
          <a:xfrm>
            <a:off x="1835150" y="5715000"/>
            <a:ext cx="55562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2" name="Rectangle 56"/>
          <p:cNvSpPr>
            <a:spLocks noChangeArrowheads="1"/>
          </p:cNvSpPr>
          <p:nvPr/>
        </p:nvSpPr>
        <p:spPr bwMode="auto">
          <a:xfrm>
            <a:off x="2387600" y="5715000"/>
            <a:ext cx="3476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pPr algn="ctr"/>
            <a:endParaRPr lang="en-US">
              <a:solidFill>
                <a:srgbClr val="3333FF"/>
              </a:solidFill>
            </a:endParaRPr>
          </a:p>
        </p:txBody>
      </p:sp>
      <p:sp>
        <p:nvSpPr>
          <p:cNvPr id="208953" name="Rectangle 57"/>
          <p:cNvSpPr>
            <a:spLocks noChangeArrowheads="1"/>
          </p:cNvSpPr>
          <p:nvPr/>
        </p:nvSpPr>
        <p:spPr bwMode="auto">
          <a:xfrm>
            <a:off x="2744788" y="5715000"/>
            <a:ext cx="1047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0" name="Rectangle 64"/>
          <p:cNvSpPr>
            <a:spLocks noChangeArrowheads="1"/>
          </p:cNvSpPr>
          <p:nvPr/>
        </p:nvSpPr>
        <p:spPr bwMode="auto">
          <a:xfrm>
            <a:off x="2849563" y="5715000"/>
            <a:ext cx="541337"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1" name="Rectangle 65"/>
          <p:cNvSpPr>
            <a:spLocks noChangeArrowheads="1"/>
          </p:cNvSpPr>
          <p:nvPr/>
        </p:nvSpPr>
        <p:spPr bwMode="auto">
          <a:xfrm>
            <a:off x="3378200" y="5715000"/>
            <a:ext cx="20161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2" name="Rectangle 66"/>
          <p:cNvSpPr>
            <a:spLocks noChangeArrowheads="1"/>
          </p:cNvSpPr>
          <p:nvPr/>
        </p:nvSpPr>
        <p:spPr bwMode="auto">
          <a:xfrm>
            <a:off x="3581400" y="5715000"/>
            <a:ext cx="5334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3" name="Rectangle 67"/>
          <p:cNvSpPr>
            <a:spLocks noChangeArrowheads="1"/>
          </p:cNvSpPr>
          <p:nvPr/>
        </p:nvSpPr>
        <p:spPr bwMode="auto">
          <a:xfrm>
            <a:off x="4108450" y="5715000"/>
            <a:ext cx="293688"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4" name="Rectangle 68"/>
          <p:cNvSpPr>
            <a:spLocks noChangeArrowheads="1"/>
          </p:cNvSpPr>
          <p:nvPr/>
        </p:nvSpPr>
        <p:spPr bwMode="auto">
          <a:xfrm>
            <a:off x="4394200" y="5715000"/>
            <a:ext cx="47625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5" name="Rectangle 69"/>
          <p:cNvSpPr>
            <a:spLocks noChangeArrowheads="1"/>
          </p:cNvSpPr>
          <p:nvPr/>
        </p:nvSpPr>
        <p:spPr bwMode="auto">
          <a:xfrm>
            <a:off x="4864100" y="5715000"/>
            <a:ext cx="2952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6" name="Rectangle 70"/>
          <p:cNvSpPr>
            <a:spLocks noChangeArrowheads="1"/>
          </p:cNvSpPr>
          <p:nvPr/>
        </p:nvSpPr>
        <p:spPr bwMode="auto">
          <a:xfrm>
            <a:off x="5146675" y="5715000"/>
            <a:ext cx="1143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7" name="Rectangle 71"/>
          <p:cNvSpPr>
            <a:spLocks noChangeArrowheads="1"/>
          </p:cNvSpPr>
          <p:nvPr/>
        </p:nvSpPr>
        <p:spPr bwMode="auto">
          <a:xfrm>
            <a:off x="5262563" y="5715000"/>
            <a:ext cx="704850" cy="457200"/>
          </a:xfrm>
          <a:prstGeom prst="rect">
            <a:avLst/>
          </a:prstGeom>
          <a:solidFill>
            <a:srgbClr val="FFFFFF">
              <a:alpha val="75000"/>
            </a:srgbClr>
          </a:solidFill>
          <a:ln w="9525">
            <a:solidFill>
              <a:srgbClr val="FFFFFF"/>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89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89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0894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8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894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89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0895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089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895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89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0895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89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895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089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89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89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0896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89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08962"/>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089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0896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089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20896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089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0896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089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208966"/>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089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08967"/>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2089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0890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0891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0892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089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animBg="1"/>
      <p:bldP spid="208909" grpId="0" animBg="1"/>
      <p:bldP spid="208909" grpId="1" animBg="1"/>
      <p:bldP spid="208912" grpId="0" animBg="1"/>
      <p:bldP spid="208913" grpId="0" animBg="1"/>
      <p:bldP spid="208914" grpId="0" animBg="1"/>
      <p:bldP spid="208916" grpId="0" animBg="1"/>
      <p:bldP spid="208916" grpId="1" animBg="1"/>
      <p:bldP spid="208922" grpId="0" animBg="1"/>
      <p:bldP spid="208929" grpId="0" animBg="1"/>
      <p:bldP spid="208929" grpId="1" animBg="1"/>
      <p:bldP spid="208933" grpId="0" animBg="1"/>
      <p:bldP spid="208930" grpId="0" animBg="1"/>
      <p:bldP spid="208931" grpId="0" animBg="1"/>
      <p:bldP spid="208932" grpId="0" animBg="1"/>
      <p:bldP spid="208940" grpId="0" animBg="1"/>
      <p:bldP spid="208940" grpId="1" animBg="1"/>
      <p:bldP spid="208941" grpId="0" animBg="1"/>
      <p:bldP spid="208946" grpId="0" animBg="1"/>
      <p:bldP spid="208947" grpId="0" animBg="1"/>
      <p:bldP spid="208948" grpId="0" animBg="1"/>
      <p:bldP spid="208950" grpId="0" animBg="1"/>
      <p:bldP spid="208951" grpId="0" animBg="1"/>
      <p:bldP spid="208952" grpId="0" animBg="1"/>
      <p:bldP spid="208953" grpId="0" animBg="1"/>
      <p:bldP spid="208960" grpId="0" animBg="1"/>
      <p:bldP spid="208961" grpId="0" animBg="1"/>
      <p:bldP spid="208962" grpId="0" animBg="1"/>
      <p:bldP spid="208963" grpId="0" animBg="1"/>
      <p:bldP spid="208964" grpId="0" animBg="1"/>
      <p:bldP spid="208965" grpId="0" animBg="1"/>
      <p:bldP spid="208966" grpId="0" animBg="1"/>
      <p:bldP spid="208967"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fld id="{B573BA2D-CB88-FF48-AE27-86CA1A0A8E06}" type="datetime4">
              <a:rPr lang="en-US"/>
              <a:pPr/>
              <a:t>November 14, 2012</a:t>
            </a:fld>
            <a:endParaRPr lang="en-US"/>
          </a:p>
        </p:txBody>
      </p:sp>
      <p:sp>
        <p:nvSpPr>
          <p:cNvPr id="34" name="Slide Number Placeholder 3"/>
          <p:cNvSpPr>
            <a:spLocks noGrp="1"/>
          </p:cNvSpPr>
          <p:nvPr>
            <p:ph type="sldNum" sz="quarter" idx="11"/>
          </p:nvPr>
        </p:nvSpPr>
        <p:spPr/>
        <p:txBody>
          <a:bodyPr/>
          <a:lstStyle/>
          <a:p>
            <a:fld id="{99ADFAF0-E2E5-614F-A0A9-60726CAB26D6}" type="slidenum">
              <a:rPr lang="en-US"/>
              <a:pPr/>
              <a:t>22</a:t>
            </a:fld>
            <a:endParaRPr lang="en-US"/>
          </a:p>
        </p:txBody>
      </p:sp>
      <p:sp>
        <p:nvSpPr>
          <p:cNvPr id="214021" name="Text Box 5"/>
          <p:cNvSpPr txBox="1">
            <a:spLocks noChangeArrowheads="1"/>
          </p:cNvSpPr>
          <p:nvPr/>
        </p:nvSpPr>
        <p:spPr bwMode="auto">
          <a:xfrm>
            <a:off x="588963" y="5757863"/>
            <a:ext cx="3249612" cy="457200"/>
          </a:xfrm>
          <a:prstGeom prst="rect">
            <a:avLst/>
          </a:prstGeom>
          <a:noFill/>
          <a:ln w="9525">
            <a:noFill/>
            <a:miter lim="800000"/>
            <a:headEnd/>
            <a:tailEnd/>
          </a:ln>
          <a:effectLst/>
        </p:spPr>
        <p:txBody>
          <a:bodyPr>
            <a:prstTxWarp prst="textNoShape">
              <a:avLst/>
            </a:prstTxWarp>
            <a:spAutoFit/>
          </a:bodyPr>
          <a:lstStyle/>
          <a:p>
            <a:r>
              <a:rPr lang="en-US"/>
              <a:t>FF-[-F+F+F]</a:t>
            </a:r>
            <a:r>
              <a:rPr lang="en-US">
                <a:solidFill>
                  <a:srgbClr val="3333FF"/>
                </a:solidFill>
              </a:rPr>
              <a:t>+[+F-F-F]</a:t>
            </a:r>
          </a:p>
        </p:txBody>
      </p:sp>
      <p:sp>
        <p:nvSpPr>
          <p:cNvPr id="214050" name="Rectangle 34"/>
          <p:cNvSpPr>
            <a:spLocks noChangeArrowheads="1"/>
          </p:cNvSpPr>
          <p:nvPr/>
        </p:nvSpPr>
        <p:spPr bwMode="auto">
          <a:xfrm>
            <a:off x="3521075" y="5765800"/>
            <a:ext cx="1936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18" name="Rectangle 2"/>
          <p:cNvSpPr>
            <a:spLocks noGrp="1" noChangeArrowheads="1"/>
          </p:cNvSpPr>
          <p:nvPr>
            <p:ph type="title"/>
          </p:nvPr>
        </p:nvSpPr>
        <p:spPr/>
        <p:txBody>
          <a:bodyPr/>
          <a:lstStyle/>
          <a:p>
            <a:r>
              <a:rPr lang="en-US" sz="4000"/>
              <a:t>Using a Stack to Make Trees</a:t>
            </a:r>
          </a:p>
        </p:txBody>
      </p:sp>
      <p:sp>
        <p:nvSpPr>
          <p:cNvPr id="214020" name="Text Box 4"/>
          <p:cNvSpPr txBox="1">
            <a:spLocks noChangeArrowheads="1"/>
          </p:cNvSpPr>
          <p:nvPr/>
        </p:nvSpPr>
        <p:spPr bwMode="auto">
          <a:xfrm>
            <a:off x="461963" y="1684338"/>
            <a:ext cx="7912100" cy="1917700"/>
          </a:xfrm>
          <a:prstGeom prst="rect">
            <a:avLst/>
          </a:prstGeom>
          <a:noFill/>
          <a:ln w="9525">
            <a:noFill/>
            <a:miter lim="800000"/>
            <a:headEnd/>
            <a:tailEnd/>
          </a:ln>
          <a:effectLst/>
        </p:spPr>
        <p:txBody>
          <a:bodyPr>
            <a:prstTxWarp prst="textNoShape">
              <a:avLst/>
            </a:prstTxWarp>
            <a:spAutoFit/>
          </a:bodyPr>
          <a:lstStyle/>
          <a:p>
            <a:r>
              <a:rPr lang="en-US"/>
              <a:t>Tree1		         [    push the turtle state onto the stack</a:t>
            </a:r>
          </a:p>
          <a:p>
            <a:r>
              <a:rPr lang="en-US"/>
              <a:t>4		         ]    pop the turtle state from the stack</a:t>
            </a:r>
          </a:p>
          <a:p>
            <a:r>
              <a:rPr lang="en-US"/>
              <a:t>22.5</a:t>
            </a:r>
          </a:p>
          <a:p>
            <a:r>
              <a:rPr lang="en-US"/>
              <a:t>F</a:t>
            </a:r>
          </a:p>
          <a:p>
            <a:r>
              <a:rPr lang="en-US"/>
              <a:t>F:FF-[-F+F+F]+[+F-F-F]</a:t>
            </a:r>
          </a:p>
        </p:txBody>
      </p:sp>
      <p:sp>
        <p:nvSpPr>
          <p:cNvPr id="214023" name="Line 7"/>
          <p:cNvSpPr>
            <a:spLocks noChangeShapeType="1"/>
          </p:cNvSpPr>
          <p:nvPr/>
        </p:nvSpPr>
        <p:spPr bwMode="auto">
          <a:xfrm flipV="1">
            <a:off x="6858000" y="52578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rot="1320000" flipV="1">
            <a:off x="1257300" y="5062538"/>
            <a:ext cx="0" cy="45720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214026" name="Oval 10"/>
          <p:cNvSpPr>
            <a:spLocks noChangeArrowheads="1"/>
          </p:cNvSpPr>
          <p:nvPr/>
        </p:nvSpPr>
        <p:spPr bwMode="auto">
          <a:xfrm>
            <a:off x="6772275" y="5168900"/>
            <a:ext cx="161925" cy="161925"/>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
        <p:nvSpPr>
          <p:cNvPr id="214031" name="Freeform 15"/>
          <p:cNvSpPr>
            <a:spLocks/>
          </p:cNvSpPr>
          <p:nvPr/>
        </p:nvSpPr>
        <p:spPr bwMode="auto">
          <a:xfrm>
            <a:off x="2290763" y="5183188"/>
            <a:ext cx="4264025" cy="565150"/>
          </a:xfrm>
          <a:custGeom>
            <a:avLst/>
            <a:gdLst/>
            <a:ahLst/>
            <a:cxnLst>
              <a:cxn ang="0">
                <a:pos x="0" y="356"/>
              </a:cxn>
              <a:cxn ang="0">
                <a:pos x="918" y="54"/>
              </a:cxn>
              <a:cxn ang="0">
                <a:pos x="2686" y="31"/>
              </a:cxn>
            </a:cxnLst>
            <a:rect l="0" t="0" r="r" b="b"/>
            <a:pathLst>
              <a:path w="2686" h="356">
                <a:moveTo>
                  <a:pt x="0" y="356"/>
                </a:moveTo>
                <a:cubicBezTo>
                  <a:pt x="235" y="232"/>
                  <a:pt x="470" y="108"/>
                  <a:pt x="918" y="54"/>
                </a:cubicBezTo>
                <a:cubicBezTo>
                  <a:pt x="1366" y="0"/>
                  <a:pt x="2026" y="15"/>
                  <a:pt x="2686" y="31"/>
                </a:cubicBezTo>
              </a:path>
            </a:pathLst>
          </a:custGeom>
          <a:noFill/>
          <a:ln w="12700" cmpd="sng">
            <a:solidFill>
              <a:srgbClr val="3333FF"/>
            </a:solidFill>
            <a:round/>
            <a:headEnd type="none" w="med" len="med"/>
            <a:tailEnd type="triangle" w="med" len="med"/>
          </a:ln>
          <a:effectLst/>
        </p:spPr>
        <p:txBody>
          <a:bodyPr>
            <a:prstTxWarp prst="textNoShape">
              <a:avLst/>
            </a:prstTxWarp>
          </a:bodyPr>
          <a:lstStyle/>
          <a:p>
            <a:endParaRPr lang="en-US"/>
          </a:p>
        </p:txBody>
      </p:sp>
      <p:grpSp>
        <p:nvGrpSpPr>
          <p:cNvPr id="214044" name="Group 28"/>
          <p:cNvGrpSpPr>
            <a:grpSpLocks/>
          </p:cNvGrpSpPr>
          <p:nvPr/>
        </p:nvGrpSpPr>
        <p:grpSpPr bwMode="auto">
          <a:xfrm>
            <a:off x="7015163" y="4040188"/>
            <a:ext cx="330200" cy="1277937"/>
            <a:chOff x="4419" y="2545"/>
            <a:chExt cx="208" cy="805"/>
          </a:xfrm>
        </p:grpSpPr>
        <p:sp>
          <p:nvSpPr>
            <p:cNvPr id="214028" name="Line 12"/>
            <p:cNvSpPr>
              <a:spLocks noChangeShapeType="1"/>
            </p:cNvSpPr>
            <p:nvPr/>
          </p:nvSpPr>
          <p:spPr bwMode="auto">
            <a:xfrm rot="2700000" flipV="1">
              <a:off x="4419" y="306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0" name="Line 14"/>
            <p:cNvSpPr>
              <a:spLocks noChangeShapeType="1"/>
            </p:cNvSpPr>
            <p:nvPr/>
          </p:nvSpPr>
          <p:spPr bwMode="auto">
            <a:xfrm flipV="1">
              <a:off x="4627" y="2545"/>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2" name="Line 16"/>
            <p:cNvSpPr>
              <a:spLocks noChangeShapeType="1"/>
            </p:cNvSpPr>
            <p:nvPr/>
          </p:nvSpPr>
          <p:spPr bwMode="auto">
            <a:xfrm rot="-20280000" flipH="1" flipV="1">
              <a:off x="4576" y="2827"/>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14049" name="Group 33"/>
          <p:cNvGrpSpPr>
            <a:grpSpLocks/>
          </p:cNvGrpSpPr>
          <p:nvPr/>
        </p:nvGrpSpPr>
        <p:grpSpPr bwMode="auto">
          <a:xfrm>
            <a:off x="6686550" y="3924300"/>
            <a:ext cx="93663" cy="1343025"/>
            <a:chOff x="4212" y="2472"/>
            <a:chExt cx="59" cy="846"/>
          </a:xfrm>
        </p:grpSpPr>
        <p:sp>
          <p:nvSpPr>
            <p:cNvPr id="214029" name="Line 13"/>
            <p:cNvSpPr>
              <a:spLocks noChangeShapeType="1"/>
            </p:cNvSpPr>
            <p:nvPr/>
          </p:nvSpPr>
          <p:spPr bwMode="auto">
            <a:xfrm rot="20280000" flipV="1">
              <a:off x="4266" y="303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5" name="Line 19"/>
            <p:cNvSpPr>
              <a:spLocks noChangeShapeType="1"/>
            </p:cNvSpPr>
            <p:nvPr/>
          </p:nvSpPr>
          <p:spPr bwMode="auto">
            <a:xfrm flipV="1">
              <a:off x="4212" y="2751"/>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6" name="Line 20"/>
            <p:cNvSpPr>
              <a:spLocks noChangeShapeType="1"/>
            </p:cNvSpPr>
            <p:nvPr/>
          </p:nvSpPr>
          <p:spPr bwMode="auto">
            <a:xfrm rot="-20280000" flipH="1" flipV="1">
              <a:off x="4271" y="247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14037" name="Text Box 21"/>
          <p:cNvSpPr txBox="1">
            <a:spLocks noChangeArrowheads="1"/>
          </p:cNvSpPr>
          <p:nvPr/>
        </p:nvSpPr>
        <p:spPr bwMode="auto">
          <a:xfrm>
            <a:off x="3463925" y="2409825"/>
            <a:ext cx="324961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and I add leaves here</a:t>
            </a:r>
          </a:p>
        </p:txBody>
      </p:sp>
      <p:grpSp>
        <p:nvGrpSpPr>
          <p:cNvPr id="214040" name="Group 24"/>
          <p:cNvGrpSpPr>
            <a:grpSpLocks/>
          </p:cNvGrpSpPr>
          <p:nvPr/>
        </p:nvGrpSpPr>
        <p:grpSpPr bwMode="auto">
          <a:xfrm>
            <a:off x="6786563" y="3467100"/>
            <a:ext cx="628650" cy="622300"/>
            <a:chOff x="4275" y="2184"/>
            <a:chExt cx="396" cy="392"/>
          </a:xfrm>
        </p:grpSpPr>
        <p:sp>
          <p:nvSpPr>
            <p:cNvPr id="214038" name="Oval 22"/>
            <p:cNvSpPr>
              <a:spLocks noChangeArrowheads="1"/>
            </p:cNvSpPr>
            <p:nvPr/>
          </p:nvSpPr>
          <p:spPr bwMode="auto">
            <a:xfrm>
              <a:off x="4580" y="2251"/>
              <a:ext cx="91" cy="325"/>
            </a:xfrm>
            <a:prstGeom prst="ellipse">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US"/>
            </a:p>
          </p:txBody>
        </p:sp>
        <p:sp>
          <p:nvSpPr>
            <p:cNvPr id="214039" name="Oval 23"/>
            <p:cNvSpPr>
              <a:spLocks noChangeArrowheads="1"/>
            </p:cNvSpPr>
            <p:nvPr/>
          </p:nvSpPr>
          <p:spPr bwMode="auto">
            <a:xfrm>
              <a:off x="4275" y="2184"/>
              <a:ext cx="91" cy="325"/>
            </a:xfrm>
            <a:prstGeom prst="ellipse">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US"/>
            </a:p>
          </p:txBody>
        </p:sp>
      </p:grpSp>
      <p:sp>
        <p:nvSpPr>
          <p:cNvPr id="214041" name="Rectangle 25"/>
          <p:cNvSpPr>
            <a:spLocks noChangeArrowheads="1"/>
          </p:cNvSpPr>
          <p:nvPr/>
        </p:nvSpPr>
        <p:spPr bwMode="auto">
          <a:xfrm>
            <a:off x="619125" y="5715000"/>
            <a:ext cx="528638"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2" name="Rectangle 26"/>
          <p:cNvSpPr>
            <a:spLocks noChangeArrowheads="1"/>
          </p:cNvSpPr>
          <p:nvPr/>
        </p:nvSpPr>
        <p:spPr bwMode="auto">
          <a:xfrm>
            <a:off x="1160463" y="5838825"/>
            <a:ext cx="8255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3" name="Rectangle 27"/>
          <p:cNvSpPr>
            <a:spLocks noChangeArrowheads="1"/>
          </p:cNvSpPr>
          <p:nvPr/>
        </p:nvSpPr>
        <p:spPr bwMode="auto">
          <a:xfrm>
            <a:off x="1230313" y="5792788"/>
            <a:ext cx="102552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5" name="Rectangle 29"/>
          <p:cNvSpPr>
            <a:spLocks noChangeArrowheads="1"/>
          </p:cNvSpPr>
          <p:nvPr/>
        </p:nvSpPr>
        <p:spPr bwMode="auto">
          <a:xfrm>
            <a:off x="2252663" y="5800725"/>
            <a:ext cx="93662"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6" name="Rectangle 30"/>
          <p:cNvSpPr>
            <a:spLocks noChangeArrowheads="1"/>
          </p:cNvSpPr>
          <p:nvPr/>
        </p:nvSpPr>
        <p:spPr bwMode="auto">
          <a:xfrm>
            <a:off x="2343150" y="5846763"/>
            <a:ext cx="2667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8" name="Rectangle 32"/>
          <p:cNvSpPr>
            <a:spLocks noChangeArrowheads="1"/>
          </p:cNvSpPr>
          <p:nvPr/>
        </p:nvSpPr>
        <p:spPr bwMode="auto">
          <a:xfrm>
            <a:off x="2606675" y="5810250"/>
            <a:ext cx="9271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52" name="Freeform 36"/>
          <p:cNvSpPr>
            <a:spLocks/>
          </p:cNvSpPr>
          <p:nvPr/>
        </p:nvSpPr>
        <p:spPr bwMode="auto">
          <a:xfrm>
            <a:off x="3567113" y="5314950"/>
            <a:ext cx="2951162" cy="488950"/>
          </a:xfrm>
          <a:custGeom>
            <a:avLst/>
            <a:gdLst/>
            <a:ahLst/>
            <a:cxnLst>
              <a:cxn ang="0">
                <a:pos x="0" y="308"/>
              </a:cxn>
              <a:cxn ang="0">
                <a:pos x="393" y="114"/>
              </a:cxn>
              <a:cxn ang="0">
                <a:pos x="1859" y="0"/>
              </a:cxn>
            </a:cxnLst>
            <a:rect l="0" t="0" r="r" b="b"/>
            <a:pathLst>
              <a:path w="1859" h="308">
                <a:moveTo>
                  <a:pt x="0" y="308"/>
                </a:moveTo>
                <a:cubicBezTo>
                  <a:pt x="41" y="236"/>
                  <a:pt x="83" y="165"/>
                  <a:pt x="393" y="114"/>
                </a:cubicBezTo>
                <a:cubicBezTo>
                  <a:pt x="703" y="63"/>
                  <a:pt x="1281" y="31"/>
                  <a:pt x="1859" y="0"/>
                </a:cubicBezTo>
              </a:path>
            </a:pathLst>
          </a:custGeom>
          <a:noFill/>
          <a:ln w="12700" cmpd="sng">
            <a:solidFill>
              <a:srgbClr val="3333FF"/>
            </a:solidFill>
            <a:round/>
            <a:headEnd type="none" w="med" len="med"/>
            <a:tailEnd type="triangle" w="med" len="med"/>
          </a:ln>
          <a:effectLst/>
        </p:spPr>
        <p:txBody>
          <a:bodyPr>
            <a:prstTxWarp prst="textNoShape">
              <a:avLst/>
            </a:prstTxWarp>
          </a:bodyPr>
          <a:lstStyle/>
          <a:p>
            <a:endParaRPr lang="en-US"/>
          </a:p>
        </p:txBody>
      </p:sp>
      <p:grpSp>
        <p:nvGrpSpPr>
          <p:cNvPr id="214047" name="Group 31"/>
          <p:cNvGrpSpPr>
            <a:grpSpLocks/>
          </p:cNvGrpSpPr>
          <p:nvPr/>
        </p:nvGrpSpPr>
        <p:grpSpPr bwMode="auto">
          <a:xfrm>
            <a:off x="2489200" y="5094288"/>
            <a:ext cx="161925" cy="725487"/>
            <a:chOff x="1568" y="3209"/>
            <a:chExt cx="102" cy="457"/>
          </a:xfrm>
        </p:grpSpPr>
        <p:sp>
          <p:nvSpPr>
            <p:cNvPr id="214033" name="Oval 17"/>
            <p:cNvSpPr>
              <a:spLocks noChangeArrowheads="1"/>
            </p:cNvSpPr>
            <p:nvPr/>
          </p:nvSpPr>
          <p:spPr bwMode="auto">
            <a:xfrm>
              <a:off x="1568" y="3564"/>
              <a:ext cx="102" cy="102"/>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
          <p:nvSpPr>
            <p:cNvPr id="214034" name="Line 18"/>
            <p:cNvSpPr>
              <a:spLocks noChangeShapeType="1"/>
            </p:cNvSpPr>
            <p:nvPr/>
          </p:nvSpPr>
          <p:spPr bwMode="auto">
            <a:xfrm flipV="1">
              <a:off x="1613" y="3209"/>
              <a:ext cx="0" cy="288"/>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grpSp>
      <p:sp>
        <p:nvSpPr>
          <p:cNvPr id="214027" name="Oval 11"/>
          <p:cNvSpPr>
            <a:spLocks noChangeArrowheads="1"/>
          </p:cNvSpPr>
          <p:nvPr/>
        </p:nvSpPr>
        <p:spPr bwMode="auto">
          <a:xfrm>
            <a:off x="1135063" y="5626100"/>
            <a:ext cx="161925" cy="161925"/>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404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40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1404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4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0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40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404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40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140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140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404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140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1404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140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1405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140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40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50" grpId="0" animBg="1"/>
      <p:bldP spid="214023" grpId="0" animBg="1"/>
      <p:bldP spid="214024" grpId="0" animBg="1"/>
      <p:bldP spid="214026" grpId="0" animBg="1"/>
      <p:bldP spid="214031" grpId="0" animBg="1"/>
      <p:bldP spid="214037" grpId="0"/>
      <p:bldP spid="214041" grpId="0" animBg="1"/>
      <p:bldP spid="214042" grpId="0" animBg="1"/>
      <p:bldP spid="214043" grpId="0" animBg="1"/>
      <p:bldP spid="214045" grpId="0" animBg="1"/>
      <p:bldP spid="214046" grpId="0" animBg="1"/>
      <p:bldP spid="214048" grpId="0" animBg="1"/>
      <p:bldP spid="214052" grpId="0" animBg="1"/>
      <p:bldP spid="21402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17094" name="Rectangle 6"/>
          <p:cNvSpPr>
            <a:spLocks noGrp="1" noChangeArrowheads="1"/>
          </p:cNvSpPr>
          <p:nvPr>
            <p:ph type="title"/>
          </p:nvPr>
        </p:nvSpPr>
        <p:spPr>
          <a:xfrm>
            <a:off x="1371600" y="274638"/>
            <a:ext cx="7010400" cy="1143000"/>
          </a:xfrm>
        </p:spPr>
        <p:txBody>
          <a:bodyPr/>
          <a:lstStyle/>
          <a:p>
            <a:r>
              <a:rPr lang="en-US"/>
              <a:t>Stochastic L-Systems</a:t>
            </a:r>
            <a:br>
              <a:rPr lang="en-US"/>
            </a:br>
            <a:r>
              <a:rPr lang="en-US" sz="2000">
                <a:hlinkClick r:id="rId3"/>
              </a:rPr>
              <a:t>http://algorithmicbotany.org/lstudio/CPFGman.pdf</a:t>
            </a:r>
            <a:endParaRPr lang="en-US" sz="2000"/>
          </a:p>
        </p:txBody>
      </p:sp>
      <p:pic>
        <p:nvPicPr>
          <p:cNvPr id="217093" name="Picture 5"/>
          <p:cNvPicPr>
            <a:picLocks noGrp="1" noChangeAspect="1" noChangeArrowheads="1"/>
          </p:cNvPicPr>
          <p:nvPr>
            <p:ph idx="1"/>
          </p:nvPr>
        </p:nvPicPr>
        <p:blipFill>
          <a:blip r:embed="rId4"/>
          <a:srcRect/>
          <a:stretch>
            <a:fillRect/>
          </a:stretch>
        </p:blipFill>
        <p:spPr>
          <a:xfrm>
            <a:off x="1497013" y="1349375"/>
            <a:ext cx="6149975" cy="3140075"/>
          </a:xfrm>
          <a:noFill/>
          <a:ln/>
        </p:spPr>
      </p:pic>
      <p:sp>
        <p:nvSpPr>
          <p:cNvPr id="217096" name="Text Box 8"/>
          <p:cNvSpPr txBox="1">
            <a:spLocks noChangeArrowheads="1"/>
          </p:cNvSpPr>
          <p:nvPr/>
        </p:nvSpPr>
        <p:spPr bwMode="auto">
          <a:xfrm>
            <a:off x="1425575" y="4443413"/>
            <a:ext cx="6804025" cy="2282825"/>
          </a:xfrm>
          <a:prstGeom prst="rect">
            <a:avLst/>
          </a:prstGeom>
          <a:noFill/>
          <a:ln w="9525">
            <a:noFill/>
            <a:miter lim="800000"/>
            <a:headEnd/>
            <a:tailEnd/>
          </a:ln>
          <a:effectLst/>
        </p:spPr>
        <p:txBody>
          <a:bodyPr>
            <a:prstTxWarp prst="textNoShape">
              <a:avLst/>
            </a:prstTxWarp>
            <a:spAutoFit/>
          </a:bodyPr>
          <a:lstStyle/>
          <a:p>
            <a:r>
              <a:rPr lang="en-US"/>
              <a:t>seed: 2454  // different seeds for different trees</a:t>
            </a:r>
          </a:p>
          <a:p>
            <a:r>
              <a:rPr lang="en-US"/>
              <a:t>derivation length: 3</a:t>
            </a:r>
          </a:p>
          <a:p>
            <a:r>
              <a:rPr lang="en-US"/>
              <a:t>axiom: F</a:t>
            </a:r>
          </a:p>
          <a:p>
            <a:r>
              <a:rPr lang="en-US"/>
              <a:t>F--&gt; F[+F]F[-F]F : 1/3</a:t>
            </a:r>
          </a:p>
          <a:p>
            <a:r>
              <a:rPr lang="en-US"/>
              <a:t>F--&gt; F[+F]F : 1/3</a:t>
            </a:r>
          </a:p>
          <a:p>
            <a:r>
              <a:rPr lang="en-US"/>
              <a:t>F--&gt; F[-F]F : 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B573BA2D-CB88-FF48-AE27-86CA1A0A8E06}" type="datetime4">
              <a:rPr lang="en-US"/>
              <a:pPr/>
              <a:t>November 14, 2012</a:t>
            </a:fld>
            <a:endParaRPr lang="en-US"/>
          </a:p>
        </p:txBody>
      </p:sp>
      <p:sp>
        <p:nvSpPr>
          <p:cNvPr id="5" name="Slide Number Placeholder 3"/>
          <p:cNvSpPr>
            <a:spLocks noGrp="1"/>
          </p:cNvSpPr>
          <p:nvPr>
            <p:ph type="sldNum" sz="quarter" idx="11"/>
          </p:nvPr>
        </p:nvSpPr>
        <p:spPr/>
        <p:txBody>
          <a:bodyPr/>
          <a:lstStyle/>
          <a:p>
            <a:fld id="{B1469EE2-A428-9A4C-9AAF-329B0D05D637}" type="slidenum">
              <a:rPr lang="en-US"/>
              <a:pPr/>
              <a:t>24</a:t>
            </a:fld>
            <a:endParaRPr lang="en-US"/>
          </a:p>
        </p:txBody>
      </p:sp>
      <p:sp>
        <p:nvSpPr>
          <p:cNvPr id="221188" name="Rectangle 4"/>
          <p:cNvSpPr>
            <a:spLocks noGrp="1" noChangeArrowheads="1"/>
          </p:cNvSpPr>
          <p:nvPr>
            <p:ph type="title"/>
          </p:nvPr>
        </p:nvSpPr>
        <p:spPr/>
        <p:txBody>
          <a:bodyPr/>
          <a:lstStyle/>
          <a:p>
            <a:r>
              <a:rPr lang="en-US"/>
              <a:t>3D Turtle Rotations</a:t>
            </a:r>
          </a:p>
        </p:txBody>
      </p:sp>
      <p:sp>
        <p:nvSpPr>
          <p:cNvPr id="221189" name="Text Box 5"/>
          <p:cNvSpPr txBox="1">
            <a:spLocks noChangeArrowheads="1"/>
          </p:cNvSpPr>
          <p:nvPr/>
        </p:nvSpPr>
        <p:spPr bwMode="auto">
          <a:xfrm>
            <a:off x="457200" y="1600200"/>
            <a:ext cx="8229600" cy="3743325"/>
          </a:xfrm>
          <a:prstGeom prst="rect">
            <a:avLst/>
          </a:prstGeom>
          <a:noFill/>
          <a:ln w="9525">
            <a:noFill/>
            <a:miter lim="800000"/>
            <a:headEnd/>
            <a:tailEnd/>
          </a:ln>
          <a:effectLst/>
        </p:spPr>
        <p:txBody>
          <a:bodyPr>
            <a:prstTxWarp prst="textNoShape">
              <a:avLst/>
            </a:prstTxWarp>
            <a:spAutoFit/>
          </a:bodyPr>
          <a:lstStyle/>
          <a:p>
            <a:r>
              <a:rPr lang="en-US">
                <a:solidFill>
                  <a:srgbClr val="3333FF"/>
                </a:solidFill>
              </a:rPr>
              <a:t>H</a:t>
            </a:r>
            <a:r>
              <a:rPr lang="en-US"/>
              <a:t>eading, </a:t>
            </a:r>
            <a:r>
              <a:rPr lang="en-US">
                <a:solidFill>
                  <a:srgbClr val="3333FF"/>
                </a:solidFill>
              </a:rPr>
              <a:t>L</a:t>
            </a:r>
            <a:r>
              <a:rPr lang="en-US"/>
              <a:t>eft, or, </a:t>
            </a:r>
            <a:r>
              <a:rPr lang="en-US">
                <a:solidFill>
                  <a:srgbClr val="3333FF"/>
                </a:solidFill>
              </a:rPr>
              <a:t>U</a:t>
            </a:r>
            <a:r>
              <a:rPr lang="en-US"/>
              <a:t>p vector tell turtle direction.</a:t>
            </a:r>
          </a:p>
          <a:p>
            <a:r>
              <a:rPr lang="en-US"/>
              <a:t>+(</a:t>
            </a:r>
            <a:r>
              <a:rPr lang="en-US" i="1"/>
              <a:t>θ</a:t>
            </a:r>
            <a:r>
              <a:rPr lang="en-US"/>
              <a:t>) 	Turn left by angle </a:t>
            </a:r>
            <a:r>
              <a:rPr lang="en-US" i="1"/>
              <a:t>θ◦ </a:t>
            </a:r>
            <a:r>
              <a:rPr lang="en-US"/>
              <a:t>around the </a:t>
            </a:r>
            <a:r>
              <a:rPr lang="en-US" i="1"/>
              <a:t>U </a:t>
            </a:r>
            <a:r>
              <a:rPr lang="en-US"/>
              <a:t>axis.</a:t>
            </a:r>
          </a:p>
          <a:p>
            <a:r>
              <a:rPr lang="en-US" i="1"/>
              <a:t>−</a:t>
            </a:r>
            <a:r>
              <a:rPr lang="en-US"/>
              <a:t>(</a:t>
            </a:r>
            <a:r>
              <a:rPr lang="en-US" i="1"/>
              <a:t>θ</a:t>
            </a:r>
            <a:r>
              <a:rPr lang="en-US"/>
              <a:t>) 	Turn right by angle </a:t>
            </a:r>
            <a:r>
              <a:rPr lang="en-US" i="1"/>
              <a:t>θ◦ </a:t>
            </a:r>
            <a:r>
              <a:rPr lang="en-US"/>
              <a:t>around the </a:t>
            </a:r>
            <a:r>
              <a:rPr lang="en-US" i="1"/>
              <a:t>U </a:t>
            </a:r>
            <a:r>
              <a:rPr lang="en-US"/>
              <a:t>axis.</a:t>
            </a:r>
          </a:p>
          <a:p>
            <a:r>
              <a:rPr lang="en-US"/>
              <a:t>&amp;(</a:t>
            </a:r>
            <a:r>
              <a:rPr lang="en-US" i="1"/>
              <a:t>θ</a:t>
            </a:r>
            <a:r>
              <a:rPr lang="en-US"/>
              <a:t>) 	Pitch down by angle </a:t>
            </a:r>
            <a:r>
              <a:rPr lang="en-US" i="1"/>
              <a:t>θ◦ </a:t>
            </a:r>
            <a:r>
              <a:rPr lang="en-US"/>
              <a:t>around the </a:t>
            </a:r>
            <a:r>
              <a:rPr lang="en-US" i="1"/>
              <a:t>L </a:t>
            </a:r>
            <a:r>
              <a:rPr lang="en-US"/>
              <a:t>axis.</a:t>
            </a:r>
          </a:p>
          <a:p>
            <a:r>
              <a:rPr lang="en-US" i="1"/>
              <a:t>∧</a:t>
            </a:r>
            <a:r>
              <a:rPr lang="en-US"/>
              <a:t>(</a:t>
            </a:r>
            <a:r>
              <a:rPr lang="en-US" i="1"/>
              <a:t>θ</a:t>
            </a:r>
            <a:r>
              <a:rPr lang="en-US"/>
              <a:t>) 	Pitch up by angle </a:t>
            </a:r>
            <a:r>
              <a:rPr lang="en-US" i="1"/>
              <a:t>θ◦ </a:t>
            </a:r>
            <a:r>
              <a:rPr lang="en-US"/>
              <a:t>around the </a:t>
            </a:r>
            <a:r>
              <a:rPr lang="en-US" i="1"/>
              <a:t>L </a:t>
            </a:r>
            <a:r>
              <a:rPr lang="en-US"/>
              <a:t>axis.</a:t>
            </a:r>
          </a:p>
          <a:p>
            <a:r>
              <a:rPr lang="en-US" i="1"/>
              <a:t>\</a:t>
            </a:r>
            <a:r>
              <a:rPr lang="en-US"/>
              <a:t>(</a:t>
            </a:r>
            <a:r>
              <a:rPr lang="en-US" i="1"/>
              <a:t>θ</a:t>
            </a:r>
            <a:r>
              <a:rPr lang="en-US"/>
              <a:t>) 	Rollleftbyangle</a:t>
            </a:r>
            <a:r>
              <a:rPr lang="en-US" i="1"/>
              <a:t>θ◦ </a:t>
            </a:r>
            <a:r>
              <a:rPr lang="en-US"/>
              <a:t>around the </a:t>
            </a:r>
            <a:r>
              <a:rPr lang="en-US" i="1"/>
              <a:t>H </a:t>
            </a:r>
            <a:r>
              <a:rPr lang="en-US"/>
              <a:t>axis.</a:t>
            </a:r>
          </a:p>
          <a:p>
            <a:r>
              <a:rPr lang="en-US"/>
              <a:t>/(</a:t>
            </a:r>
            <a:r>
              <a:rPr lang="en-US" i="1"/>
              <a:t>θ</a:t>
            </a:r>
            <a:r>
              <a:rPr lang="en-US"/>
              <a:t>) 	Roll right by angle </a:t>
            </a:r>
            <a:r>
              <a:rPr lang="en-US" i="1"/>
              <a:t>θ◦ </a:t>
            </a:r>
            <a:r>
              <a:rPr lang="en-US"/>
              <a:t>around the </a:t>
            </a:r>
            <a:r>
              <a:rPr lang="en-US" i="1"/>
              <a:t>H </a:t>
            </a:r>
            <a:r>
              <a:rPr lang="en-US"/>
              <a:t>axis.</a:t>
            </a:r>
          </a:p>
          <a:p>
            <a:r>
              <a:rPr lang="en-US" i="1"/>
              <a:t>| 	</a:t>
            </a:r>
            <a:r>
              <a:rPr lang="en-US"/>
              <a:t>Turn around 180</a:t>
            </a:r>
            <a:r>
              <a:rPr lang="en-US" i="1"/>
              <a:t>◦ </a:t>
            </a:r>
            <a:r>
              <a:rPr lang="en-US"/>
              <a:t>around the </a:t>
            </a:r>
            <a:r>
              <a:rPr lang="en-US" i="1"/>
              <a:t>U </a:t>
            </a:r>
            <a:r>
              <a:rPr lang="en-US"/>
              <a:t>axis. </a:t>
            </a:r>
          </a:p>
          <a:p>
            <a:r>
              <a:rPr lang="en-US"/>
              <a:t>@v 	Roll the turtle around the </a:t>
            </a:r>
            <a:r>
              <a:rPr lang="en-US" i="1"/>
              <a:t>H </a:t>
            </a:r>
            <a:r>
              <a:rPr lang="en-US"/>
              <a:t>axis so that </a:t>
            </a:r>
            <a:r>
              <a:rPr lang="en-US" i="1"/>
              <a:t>H </a:t>
            </a:r>
            <a:r>
              <a:rPr lang="en-US"/>
              <a:t>and </a:t>
            </a:r>
            <a:r>
              <a:rPr lang="en-US" i="1"/>
              <a:t>U </a:t>
            </a:r>
            <a:r>
              <a:rPr lang="en-US"/>
              <a:t>lie in a common vertical plane with </a:t>
            </a:r>
            <a:r>
              <a:rPr lang="en-US" i="1"/>
              <a:t>U </a:t>
            </a:r>
            <a:r>
              <a:rPr lang="en-US"/>
              <a:t>closest to 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573BA2D-CB88-FF48-AE27-86CA1A0A8E06}" type="datetime4">
              <a:rPr lang="en-US"/>
              <a:pPr/>
              <a:t>November 14, 2012</a:t>
            </a:fld>
            <a:endParaRPr lang="en-US"/>
          </a:p>
        </p:txBody>
      </p:sp>
      <p:sp>
        <p:nvSpPr>
          <p:cNvPr id="6" name="Slide Number Placeholder 4"/>
          <p:cNvSpPr>
            <a:spLocks noGrp="1"/>
          </p:cNvSpPr>
          <p:nvPr>
            <p:ph type="sldNum" sz="quarter" idx="11"/>
          </p:nvPr>
        </p:nvSpPr>
        <p:spPr/>
        <p:txBody>
          <a:bodyPr/>
          <a:lstStyle/>
          <a:p>
            <a:fld id="{8DAD2781-470B-A745-8740-EFA784D77485}" type="slidenum">
              <a:rPr lang="en-US"/>
              <a:pPr/>
              <a:t>25</a:t>
            </a:fld>
            <a:endParaRPr lang="en-US"/>
          </a:p>
        </p:txBody>
      </p:sp>
      <p:sp>
        <p:nvSpPr>
          <p:cNvPr id="224262" name="Rectangle 6"/>
          <p:cNvSpPr>
            <a:spLocks noGrp="1" noChangeArrowheads="1"/>
          </p:cNvSpPr>
          <p:nvPr>
            <p:ph type="title"/>
          </p:nvPr>
        </p:nvSpPr>
        <p:spPr/>
        <p:txBody>
          <a:bodyPr/>
          <a:lstStyle/>
          <a:p>
            <a:r>
              <a:rPr lang="en-US"/>
              <a:t>A Mint </a:t>
            </a:r>
            <a:br>
              <a:rPr lang="en-US"/>
            </a:br>
            <a:r>
              <a:rPr lang="en-US" sz="2000">
                <a:hlinkClick r:id="rId3"/>
              </a:rPr>
              <a:t>http://algorithmicbotany.org/papers/</a:t>
            </a:r>
            <a:endParaRPr lang="en-US" sz="2000"/>
          </a:p>
        </p:txBody>
      </p:sp>
      <p:pic>
        <p:nvPicPr>
          <p:cNvPr id="224261" name="Picture 5"/>
          <p:cNvPicPr>
            <a:picLocks noGrp="1" noChangeAspect="1" noChangeArrowheads="1"/>
          </p:cNvPicPr>
          <p:nvPr>
            <p:ph idx="1"/>
          </p:nvPr>
        </p:nvPicPr>
        <p:blipFill>
          <a:blip r:embed="rId4"/>
          <a:srcRect/>
          <a:stretch>
            <a:fillRect/>
          </a:stretch>
        </p:blipFill>
        <p:spPr>
          <a:xfrm>
            <a:off x="1563688" y="1600200"/>
            <a:ext cx="3273425" cy="4525963"/>
          </a:xfrm>
          <a:noFill/>
          <a:ln/>
        </p:spPr>
      </p:pic>
      <p:sp>
        <p:nvSpPr>
          <p:cNvPr id="224264" name="Text Box 8"/>
          <p:cNvSpPr txBox="1">
            <a:spLocks noChangeArrowheads="1"/>
          </p:cNvSpPr>
          <p:nvPr/>
        </p:nvSpPr>
        <p:spPr bwMode="auto">
          <a:xfrm>
            <a:off x="5486400" y="2057400"/>
            <a:ext cx="1828800" cy="3560763"/>
          </a:xfrm>
          <a:prstGeom prst="rect">
            <a:avLst/>
          </a:prstGeom>
          <a:noFill/>
          <a:ln w="9525">
            <a:noFill/>
            <a:miter lim="800000"/>
            <a:headEnd/>
            <a:tailEnd/>
          </a:ln>
          <a:effectLst/>
        </p:spPr>
        <p:txBody>
          <a:bodyPr>
            <a:prstTxWarp prst="textNoShape">
              <a:avLst/>
            </a:prstTxWarp>
            <a:spAutoFit/>
          </a:bodyPr>
          <a:lstStyle/>
          <a:p>
            <a:r>
              <a:rPr lang="en-US"/>
              <a:t>A model of a member of the mint family that exhibits a basipetal</a:t>
            </a:r>
          </a:p>
          <a:p>
            <a:r>
              <a:rPr lang="en-US"/>
              <a:t>flowering sequence.</a:t>
            </a:r>
          </a:p>
          <a:p>
            <a:pPr>
              <a:spcBef>
                <a:spcPct val="50000"/>
              </a:spcBef>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14, 2012</a:t>
            </a:fld>
            <a:endParaRPr lang="en-US"/>
          </a:p>
        </p:txBody>
      </p:sp>
      <p:sp>
        <p:nvSpPr>
          <p:cNvPr id="5" name="Slide Number Placeholder 4"/>
          <p:cNvSpPr>
            <a:spLocks noGrp="1"/>
          </p:cNvSpPr>
          <p:nvPr>
            <p:ph type="sldNum" sz="quarter" idx="11"/>
          </p:nvPr>
        </p:nvSpPr>
        <p:spPr/>
        <p:txBody>
          <a:bodyPr/>
          <a:lstStyle/>
          <a:p>
            <a:fld id="{4076CAFF-9693-3148-B48E-AF44AEB403A8}" type="slidenum">
              <a:rPr lang="en-US"/>
              <a:pPr/>
              <a:t>26</a:t>
            </a:fld>
            <a:endParaRPr lang="en-US"/>
          </a:p>
        </p:txBody>
      </p:sp>
      <p:sp>
        <p:nvSpPr>
          <p:cNvPr id="276482" name="Rectangle 2"/>
          <p:cNvSpPr>
            <a:spLocks noGrp="1" noChangeArrowheads="1"/>
          </p:cNvSpPr>
          <p:nvPr>
            <p:ph type="title"/>
          </p:nvPr>
        </p:nvSpPr>
        <p:spPr/>
        <p:txBody>
          <a:bodyPr/>
          <a:lstStyle/>
          <a:p>
            <a:r>
              <a:rPr lang="en-US"/>
              <a:t>Flow</a:t>
            </a:r>
          </a:p>
        </p:txBody>
      </p:sp>
      <p:sp>
        <p:nvSpPr>
          <p:cNvPr id="276484" name="Text Box 4"/>
          <p:cNvSpPr txBox="1">
            <a:spLocks noChangeArrowheads="1"/>
          </p:cNvSpPr>
          <p:nvPr/>
        </p:nvSpPr>
        <p:spPr bwMode="auto">
          <a:xfrm>
            <a:off x="547688" y="1868488"/>
            <a:ext cx="7588250" cy="13287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i="1">
                <a:solidFill>
                  <a:srgbClr val="333333"/>
                </a:solidFill>
              </a:rPr>
              <a:t>“Flow means we need a certain amount of time to load our knowledge and skills into our brain RAM. And the more big or small interruptions we have, the less likely we are to ever get there.”</a:t>
            </a:r>
          </a:p>
          <a:p>
            <a:pPr>
              <a:spcBef>
                <a:spcPct val="50000"/>
              </a:spcBef>
            </a:pPr>
            <a:r>
              <a:rPr lang="en-US" sz="1800" i="1">
                <a:solidFill>
                  <a:srgbClr val="333333"/>
                </a:solidFill>
              </a:rPr>
              <a:t>	-- Kathy Sierra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14, 2012</a:t>
            </a:fld>
            <a:endParaRPr lang="en-US"/>
          </a:p>
        </p:txBody>
      </p:sp>
      <p:sp>
        <p:nvSpPr>
          <p:cNvPr id="5" name="Slide Number Placeholder 4"/>
          <p:cNvSpPr>
            <a:spLocks noGrp="1"/>
          </p:cNvSpPr>
          <p:nvPr>
            <p:ph type="sldNum" sz="quarter" idx="11"/>
          </p:nvPr>
        </p:nvSpPr>
        <p:spPr/>
        <p:txBody>
          <a:bodyPr/>
          <a:lstStyle/>
          <a:p>
            <a:fld id="{13563B53-818A-594C-9FEF-F9A9CFC9680B}" type="slidenum">
              <a:rPr lang="en-US"/>
              <a:pPr/>
              <a:t>27</a:t>
            </a:fld>
            <a:endParaRPr lang="en-US"/>
          </a:p>
        </p:txBody>
      </p:sp>
      <p:sp>
        <p:nvSpPr>
          <p:cNvPr id="277506" name="Rectangle 2"/>
          <p:cNvSpPr>
            <a:spLocks noGrp="1" noChangeArrowheads="1"/>
          </p:cNvSpPr>
          <p:nvPr>
            <p:ph type="title"/>
          </p:nvPr>
        </p:nvSpPr>
        <p:spPr/>
        <p:txBody>
          <a:bodyPr/>
          <a:lstStyle/>
          <a:p>
            <a:r>
              <a:rPr lang="en-US" sz="3600">
                <a:latin typeface="Georgia" pitchFamily="-1" charset="0"/>
              </a:rPr>
              <a:t>Slow Down, Brave Multitasker, and Don</a:t>
            </a:r>
            <a:r>
              <a:rPr lang="en-US" sz="3600">
                <a:latin typeface="Georgia" pitchFamily="-1" charset="0"/>
                <a:ea typeface="ヒラギノ角ゴ Pro W3" pitchFamily="-1" charset="-128"/>
                <a:cs typeface="ヒラギノ角ゴ Pro W3" pitchFamily="-1" charset="-128"/>
              </a:rPr>
              <a:t>’</a:t>
            </a:r>
            <a:r>
              <a:rPr lang="en-US" sz="3600">
                <a:latin typeface="Georgia" pitchFamily="-1" charset="0"/>
              </a:rPr>
              <a:t>t Read This in Traffic</a:t>
            </a:r>
            <a:endParaRPr lang="en-US">
              <a:latin typeface="Georgia" pitchFamily="-1" charset="0"/>
            </a:endParaRPr>
          </a:p>
        </p:txBody>
      </p:sp>
      <p:sp>
        <p:nvSpPr>
          <p:cNvPr id="277508" name="Rectangle 4"/>
          <p:cNvSpPr>
            <a:spLocks noGrp="1" noChangeArrowheads="1"/>
          </p:cNvSpPr>
          <p:nvPr>
            <p:ph type="body" idx="1"/>
          </p:nvPr>
        </p:nvSpPr>
        <p:spPr/>
        <p:txBody>
          <a:bodyPr/>
          <a:lstStyle/>
          <a:p>
            <a:r>
              <a:rPr lang="en-US">
                <a:latin typeface="Georgia" pitchFamily="-1" charset="0"/>
              </a:rPr>
              <a:t>Check e-mail messages once an hour, at most. </a:t>
            </a:r>
          </a:p>
          <a:p>
            <a:r>
              <a:rPr lang="en-US">
                <a:latin typeface="Georgia" pitchFamily="-1" charset="0"/>
              </a:rPr>
              <a:t>In a recent study, a group of </a:t>
            </a:r>
            <a:r>
              <a:rPr lang="en-US" u="sng">
                <a:solidFill>
                  <a:srgbClr val="174374"/>
                </a:solidFill>
                <a:latin typeface="Georgia" pitchFamily="-1" charset="0"/>
                <a:hlinkClick r:id="rId2"/>
              </a:rPr>
              <a:t>Microsoft</a:t>
            </a:r>
            <a:r>
              <a:rPr lang="en-US">
                <a:latin typeface="Georgia" pitchFamily="-1" charset="0"/>
              </a:rPr>
              <a:t> workers took, on average, 15 minutes to return to serious mental tasks, like writing reports or computer code, after responding to incoming e-mail or instant messages.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4"/>
          <p:cNvSpPr>
            <a:spLocks noGrp="1"/>
          </p:cNvSpPr>
          <p:nvPr>
            <p:ph type="sldNum" sz="quarter" idx="11"/>
          </p:nvPr>
        </p:nvSpPr>
        <p:spPr/>
        <p:txBody>
          <a:bodyPr/>
          <a:lstStyle/>
          <a:p>
            <a:fld id="{B22BFF1F-679F-7D45-8456-CEF9B2CD6D7B}" type="slidenum">
              <a:rPr lang="en-US"/>
              <a:pPr/>
              <a:t>3</a:t>
            </a:fld>
            <a:endParaRPr lang="en-US"/>
          </a:p>
        </p:txBody>
      </p:sp>
      <p:sp>
        <p:nvSpPr>
          <p:cNvPr id="172034" name="Rectangle 2"/>
          <p:cNvSpPr>
            <a:spLocks noGrp="1" noChangeArrowheads="1"/>
          </p:cNvSpPr>
          <p:nvPr>
            <p:ph type="title"/>
          </p:nvPr>
        </p:nvSpPr>
        <p:spPr/>
        <p:txBody>
          <a:bodyPr/>
          <a:lstStyle/>
          <a:p>
            <a:r>
              <a:rPr lang="en-US"/>
              <a:t>Fractals</a:t>
            </a:r>
          </a:p>
        </p:txBody>
      </p:sp>
      <p:sp>
        <p:nvSpPr>
          <p:cNvPr id="172035" name="Rectangle 3"/>
          <p:cNvSpPr>
            <a:spLocks noGrp="1" noChangeArrowheads="1"/>
          </p:cNvSpPr>
          <p:nvPr>
            <p:ph type="body" idx="1"/>
          </p:nvPr>
        </p:nvSpPr>
        <p:spPr/>
        <p:txBody>
          <a:bodyPr/>
          <a:lstStyle/>
          <a:p>
            <a:pPr>
              <a:buFontTx/>
              <a:buNone/>
            </a:pPr>
            <a:r>
              <a:rPr lang="en-US" sz="2800"/>
              <a:t>The term </a:t>
            </a:r>
            <a:r>
              <a:rPr lang="en-US" sz="2800" i="1">
                <a:solidFill>
                  <a:schemeClr val="accent2"/>
                </a:solidFill>
              </a:rPr>
              <a:t>fractal</a:t>
            </a:r>
            <a:r>
              <a:rPr lang="en-US" sz="2800"/>
              <a:t> was coined in 1975 by Benoît Mandelbrot, from the Latin </a:t>
            </a:r>
            <a:r>
              <a:rPr lang="en-US" sz="2800" i="1"/>
              <a:t>fractus</a:t>
            </a:r>
            <a:r>
              <a:rPr lang="en-US" sz="2800"/>
              <a:t>, meaning "broken" or "fractured".</a:t>
            </a:r>
          </a:p>
          <a:p>
            <a:pPr>
              <a:buFontTx/>
              <a:buNone/>
            </a:pPr>
            <a:r>
              <a:rPr lang="en-US" sz="2800"/>
              <a:t>(colloquial) a shape that is recursively constructed or self-similar, that is, a shape that appears similar at all scales of magnification.</a:t>
            </a:r>
          </a:p>
          <a:p>
            <a:pPr>
              <a:buFontTx/>
              <a:buNone/>
            </a:pPr>
            <a:r>
              <a:rPr lang="en-US" sz="2800"/>
              <a:t>(mathematics) a geometric object that has a Hausdorff dimension greater than its topological dimension.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fade">
                                      <p:cBhvr>
                                        <p:cTn id="7" dur="1000"/>
                                        <p:tgtEl>
                                          <p:spTgt spid="172035">
                                            <p:txEl>
                                              <p:pRg st="1" end="1"/>
                                            </p:txEl>
                                          </p:spTgt>
                                        </p:tgtEl>
                                      </p:cBhvr>
                                    </p:animEffect>
                                    <p:anim calcmode="lin" valueType="num">
                                      <p:cBhvr>
                                        <p:cTn id="8"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2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2035">
                                            <p:txEl>
                                              <p:pRg st="2" end="2"/>
                                            </p:txEl>
                                          </p:spTgt>
                                        </p:tgtEl>
                                        <p:attrNameLst>
                                          <p:attrName>style.visibility</p:attrName>
                                        </p:attrNameLst>
                                      </p:cBhvr>
                                      <p:to>
                                        <p:strVal val="visible"/>
                                      </p:to>
                                    </p:set>
                                    <p:animEffect transition="in" filter="fade">
                                      <p:cBhvr>
                                        <p:cTn id="14" dur="1000"/>
                                        <p:tgtEl>
                                          <p:spTgt spid="172035">
                                            <p:txEl>
                                              <p:pRg st="2" end="2"/>
                                            </p:txEl>
                                          </p:spTgt>
                                        </p:tgtEl>
                                      </p:cBhvr>
                                    </p:animEffect>
                                    <p:anim calcmode="lin" valueType="num">
                                      <p:cBhvr>
                                        <p:cTn id="15" dur="10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20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6" name="Slide Number Placeholder 4"/>
          <p:cNvSpPr>
            <a:spLocks noGrp="1"/>
          </p:cNvSpPr>
          <p:nvPr>
            <p:ph type="sldNum" sz="quarter" idx="11"/>
          </p:nvPr>
        </p:nvSpPr>
        <p:spPr/>
        <p:txBody>
          <a:bodyPr/>
          <a:lstStyle/>
          <a:p>
            <a:fld id="{18D78DD3-24DA-C14A-BA9B-5BE22AD5150D}" type="slidenum">
              <a:rPr lang="en-US"/>
              <a:pPr/>
              <a:t>4</a:t>
            </a:fld>
            <a:endParaRPr lang="en-US"/>
          </a:p>
        </p:txBody>
      </p:sp>
      <p:sp>
        <p:nvSpPr>
          <p:cNvPr id="145415" name="Rectangle 7"/>
          <p:cNvSpPr>
            <a:spLocks noGrp="1" noChangeArrowheads="1"/>
          </p:cNvSpPr>
          <p:nvPr>
            <p:ph type="title"/>
          </p:nvPr>
        </p:nvSpPr>
        <p:spPr/>
        <p:txBody>
          <a:bodyPr/>
          <a:lstStyle/>
          <a:p>
            <a:r>
              <a:rPr lang="en-US"/>
              <a:t>Mandelbrot Set</a:t>
            </a:r>
          </a:p>
        </p:txBody>
      </p:sp>
      <p:sp>
        <p:nvSpPr>
          <p:cNvPr id="145413" name="Text Box 5"/>
          <p:cNvSpPr txBox="1">
            <a:spLocks noChangeArrowheads="1"/>
          </p:cNvSpPr>
          <p:nvPr/>
        </p:nvSpPr>
        <p:spPr bwMode="auto">
          <a:xfrm>
            <a:off x="3413125" y="6146800"/>
            <a:ext cx="5170488"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Mandelbrotset, rendered with </a:t>
            </a:r>
            <a:r>
              <a:rPr lang="en-US" sz="1800">
                <a:hlinkClick r:id="rId3" tooltip="en:User:Evercat"/>
              </a:rPr>
              <a:t>Evercat</a:t>
            </a:r>
            <a:r>
              <a:rPr lang="en-US" sz="1800"/>
              <a:t>'s program. </a:t>
            </a:r>
          </a:p>
        </p:txBody>
      </p:sp>
      <p:pic>
        <p:nvPicPr>
          <p:cNvPr id="145414" name="Picture 6" descr="Mandelbrotset"/>
          <p:cNvPicPr>
            <a:picLocks noGrp="1" noChangeAspect="1" noChangeArrowheads="1"/>
          </p:cNvPicPr>
          <p:nvPr>
            <p:ph idx="1"/>
          </p:nvPr>
        </p:nvPicPr>
        <p:blipFill>
          <a:blip r:embed="rId4"/>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73BA2D-CB88-FF48-AE27-86CA1A0A8E06}" type="datetime4">
              <a:rPr lang="en-US"/>
              <a:pPr/>
              <a:t>November 13, 2012</a:t>
            </a:fld>
            <a:endParaRPr lang="en-US"/>
          </a:p>
        </p:txBody>
      </p:sp>
      <p:sp>
        <p:nvSpPr>
          <p:cNvPr id="6" name="Slide Number Placeholder 5"/>
          <p:cNvSpPr>
            <a:spLocks noGrp="1"/>
          </p:cNvSpPr>
          <p:nvPr>
            <p:ph type="sldNum" sz="quarter" idx="11"/>
          </p:nvPr>
        </p:nvSpPr>
        <p:spPr/>
        <p:txBody>
          <a:bodyPr/>
          <a:lstStyle/>
          <a:p>
            <a:fld id="{5802E5B7-CECB-EA44-B6CA-9F9740E6C7D8}" type="slidenum">
              <a:rPr lang="en-US"/>
              <a:pPr/>
              <a:t>5</a:t>
            </a:fld>
            <a:endParaRPr lang="en-US"/>
          </a:p>
        </p:txBody>
      </p:sp>
      <p:sp>
        <p:nvSpPr>
          <p:cNvPr id="141324" name="Rectangle 12"/>
          <p:cNvSpPr>
            <a:spLocks noGrp="1" noChangeArrowheads="1"/>
          </p:cNvSpPr>
          <p:nvPr>
            <p:ph type="title"/>
          </p:nvPr>
        </p:nvSpPr>
        <p:spPr/>
        <p:txBody>
          <a:bodyPr/>
          <a:lstStyle/>
          <a:p>
            <a:r>
              <a:rPr lang="en-US"/>
              <a:t>Mandelbrot Set</a:t>
            </a:r>
          </a:p>
        </p:txBody>
      </p:sp>
      <p:pic>
        <p:nvPicPr>
          <p:cNvPr id="141321" name="Picture 9" descr="mandelbrot 1"/>
          <p:cNvPicPr>
            <a:picLocks noGrp="1" noChangeAspect="1" noChangeArrowheads="1"/>
          </p:cNvPicPr>
          <p:nvPr>
            <p:ph sz="half" idx="1"/>
          </p:nvPr>
        </p:nvPicPr>
        <p:blipFill>
          <a:blip r:embed="rId3"/>
          <a:srcRect/>
          <a:stretch>
            <a:fillRect/>
          </a:stretch>
        </p:blipFill>
        <p:spPr>
          <a:xfrm>
            <a:off x="457200" y="1739900"/>
            <a:ext cx="4038600" cy="4244975"/>
          </a:xfrm>
          <a:noFill/>
          <a:ln/>
        </p:spPr>
      </p:pic>
      <p:pic>
        <p:nvPicPr>
          <p:cNvPr id="141323" name="Picture 11" descr="mandelbrot 0"/>
          <p:cNvPicPr>
            <a:picLocks noGrp="1" noChangeAspect="1" noChangeArrowheads="1"/>
          </p:cNvPicPr>
          <p:nvPr>
            <p:ph sz="half" idx="2"/>
          </p:nvPr>
        </p:nvPicPr>
        <p:blipFill>
          <a:blip r:embed="rId4"/>
          <a:srcRect/>
          <a:stretch>
            <a:fillRect/>
          </a:stretch>
        </p:blipFill>
        <p:spPr>
          <a:xfrm>
            <a:off x="4648200" y="1739900"/>
            <a:ext cx="4038600" cy="42449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8" name="Slide Number Placeholder 3"/>
          <p:cNvSpPr>
            <a:spLocks noGrp="1"/>
          </p:cNvSpPr>
          <p:nvPr>
            <p:ph type="sldNum" sz="quarter" idx="11"/>
          </p:nvPr>
        </p:nvSpPr>
        <p:spPr/>
        <p:txBody>
          <a:bodyPr/>
          <a:lstStyle/>
          <a:p>
            <a:fld id="{EAEA7D5D-A637-E345-9C63-42F741153191}" type="slidenum">
              <a:rPr lang="en-US"/>
              <a:pPr/>
              <a:t>6</a:t>
            </a:fld>
            <a:endParaRPr lang="en-US"/>
          </a:p>
        </p:txBody>
      </p:sp>
      <p:sp>
        <p:nvSpPr>
          <p:cNvPr id="148482" name="Rectangle 2"/>
          <p:cNvSpPr>
            <a:spLocks noGrp="1" noChangeArrowheads="1"/>
          </p:cNvSpPr>
          <p:nvPr>
            <p:ph type="title"/>
          </p:nvPr>
        </p:nvSpPr>
        <p:spPr/>
        <p:txBody>
          <a:bodyPr/>
          <a:lstStyle/>
          <a:p>
            <a:r>
              <a:rPr lang="en-US" sz="4000"/>
              <a:t>What is the Mandelbrot Set?</a:t>
            </a:r>
          </a:p>
        </p:txBody>
      </p:sp>
      <p:graphicFrame>
        <p:nvGraphicFramePr>
          <p:cNvPr id="148484" name="Object 4"/>
          <p:cNvGraphicFramePr>
            <a:graphicFrameLocks noChangeAspect="1"/>
          </p:cNvGraphicFramePr>
          <p:nvPr/>
        </p:nvGraphicFramePr>
        <p:xfrm>
          <a:off x="2401888" y="2266950"/>
          <a:ext cx="1824037" cy="1108075"/>
        </p:xfrm>
        <a:graphic>
          <a:graphicData uri="http://schemas.openxmlformats.org/presentationml/2006/ole">
            <p:oleObj spid="_x0000_s148484" name="Equation" r:id="rId4" imgW="711288" imgH="432009" progId="Equation.DSMT4">
              <p:embed/>
            </p:oleObj>
          </a:graphicData>
        </a:graphic>
      </p:graphicFrame>
      <p:graphicFrame>
        <p:nvGraphicFramePr>
          <p:cNvPr id="148485" name="Object 5"/>
          <p:cNvGraphicFramePr>
            <a:graphicFrameLocks noChangeAspect="1"/>
          </p:cNvGraphicFramePr>
          <p:nvPr/>
        </p:nvGraphicFramePr>
        <p:xfrm>
          <a:off x="1187450" y="4056063"/>
          <a:ext cx="7083425" cy="1133475"/>
        </p:xfrm>
        <a:graphic>
          <a:graphicData uri="http://schemas.openxmlformats.org/presentationml/2006/ole">
            <p:oleObj spid="_x0000_s148485" name="Equation" r:id="rId5" imgW="3175397" imgH="508397" progId="Equation.DSMT4">
              <p:embed/>
            </p:oleObj>
          </a:graphicData>
        </a:graphic>
      </p:graphicFrame>
      <p:sp>
        <p:nvSpPr>
          <p:cNvPr id="148486" name="Text Box 6"/>
          <p:cNvSpPr txBox="1">
            <a:spLocks noChangeArrowheads="1"/>
          </p:cNvSpPr>
          <p:nvPr/>
        </p:nvSpPr>
        <p:spPr bwMode="auto">
          <a:xfrm>
            <a:off x="471488" y="1774825"/>
            <a:ext cx="8093075"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We start with a quadratic function on the complex numbers.</a:t>
            </a:r>
          </a:p>
        </p:txBody>
      </p:sp>
      <p:sp>
        <p:nvSpPr>
          <p:cNvPr id="148487" name="Text Box 7"/>
          <p:cNvSpPr txBox="1">
            <a:spLocks noChangeArrowheads="1"/>
          </p:cNvSpPr>
          <p:nvPr/>
        </p:nvSpPr>
        <p:spPr bwMode="auto">
          <a:xfrm>
            <a:off x="471488" y="3403600"/>
            <a:ext cx="80930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The </a:t>
            </a:r>
            <a:r>
              <a:rPr lang="en-US" i="1">
                <a:solidFill>
                  <a:schemeClr val="accent2"/>
                </a:solidFill>
              </a:rPr>
              <a:t>Mandelbrot Set</a:t>
            </a:r>
            <a:r>
              <a:rPr lang="en-US"/>
              <a:t> is the set of complex </a:t>
            </a:r>
            <a:r>
              <a:rPr lang="en-US" i="1">
                <a:latin typeface="Times New Roman" pitchFamily="-1" charset="0"/>
              </a:rPr>
              <a:t>c</a:t>
            </a:r>
            <a:r>
              <a:rPr lang="en-US" i="1"/>
              <a:t> </a:t>
            </a:r>
            <a:r>
              <a:rPr lang="en-US"/>
              <a:t>such that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B573BA2D-CB88-FF48-AE27-86CA1A0A8E06}" type="datetime4">
              <a:rPr lang="en-US"/>
              <a:pPr/>
              <a:t>November 13, 2012</a:t>
            </a:fld>
            <a:endParaRPr lang="en-US"/>
          </a:p>
        </p:txBody>
      </p:sp>
      <p:sp>
        <p:nvSpPr>
          <p:cNvPr id="5" name="Slide Number Placeholder 3"/>
          <p:cNvSpPr>
            <a:spLocks noGrp="1"/>
          </p:cNvSpPr>
          <p:nvPr>
            <p:ph type="sldNum" sz="quarter" idx="11"/>
          </p:nvPr>
        </p:nvSpPr>
        <p:spPr/>
        <p:txBody>
          <a:bodyPr/>
          <a:lstStyle/>
          <a:p>
            <a:fld id="{0A21F25E-4C5F-F44B-907C-4E7B3C1BB8A3}" type="slidenum">
              <a:rPr lang="en-US"/>
              <a:pPr/>
              <a:t>7</a:t>
            </a:fld>
            <a:endParaRPr lang="en-US"/>
          </a:p>
        </p:txBody>
      </p:sp>
      <p:sp>
        <p:nvSpPr>
          <p:cNvPr id="245764" name="Rectangle 4"/>
          <p:cNvSpPr>
            <a:spLocks noGrp="1" noChangeArrowheads="1"/>
          </p:cNvSpPr>
          <p:nvPr>
            <p:ph type="title"/>
          </p:nvPr>
        </p:nvSpPr>
        <p:spPr/>
        <p:txBody>
          <a:bodyPr/>
          <a:lstStyle/>
          <a:p>
            <a:r>
              <a:rPr lang="en-US"/>
              <a:t>Example</a:t>
            </a:r>
          </a:p>
        </p:txBody>
      </p:sp>
      <p:graphicFrame>
        <p:nvGraphicFramePr>
          <p:cNvPr id="245765" name="Object 5"/>
          <p:cNvGraphicFramePr>
            <a:graphicFrameLocks noChangeAspect="1"/>
          </p:cNvGraphicFramePr>
          <p:nvPr/>
        </p:nvGraphicFramePr>
        <p:xfrm>
          <a:off x="1371600" y="1600200"/>
          <a:ext cx="6400800" cy="4403725"/>
        </p:xfrm>
        <a:graphic>
          <a:graphicData uri="http://schemas.openxmlformats.org/presentationml/2006/ole">
            <p:oleObj spid="_x0000_s245765" name="Equation" r:id="rId4" imgW="2972197" imgH="2045097"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6"/>
          <p:cNvSpPr>
            <a:spLocks noGrp="1"/>
          </p:cNvSpPr>
          <p:nvPr>
            <p:ph type="dt" sz="half" idx="10"/>
          </p:nvPr>
        </p:nvSpPr>
        <p:spPr/>
        <p:txBody>
          <a:bodyPr/>
          <a:lstStyle/>
          <a:p>
            <a:fld id="{B573BA2D-CB88-FF48-AE27-86CA1A0A8E06}" type="datetime4">
              <a:rPr lang="en-US"/>
              <a:pPr/>
              <a:t>November 13, 2012</a:t>
            </a:fld>
            <a:endParaRPr lang="en-US"/>
          </a:p>
        </p:txBody>
      </p:sp>
      <p:sp>
        <p:nvSpPr>
          <p:cNvPr id="12" name="Slide Number Placeholder 7"/>
          <p:cNvSpPr>
            <a:spLocks noGrp="1"/>
          </p:cNvSpPr>
          <p:nvPr>
            <p:ph type="sldNum" sz="quarter" idx="11"/>
          </p:nvPr>
        </p:nvSpPr>
        <p:spPr/>
        <p:txBody>
          <a:bodyPr/>
          <a:lstStyle/>
          <a:p>
            <a:fld id="{5BC2CF78-A10F-114C-93BC-7FECA7EB1B22}" type="slidenum">
              <a:rPr lang="en-US"/>
              <a:pPr/>
              <a:t>8</a:t>
            </a:fld>
            <a:endParaRPr lang="en-US"/>
          </a:p>
        </p:txBody>
      </p:sp>
      <p:sp>
        <p:nvSpPr>
          <p:cNvPr id="150530" name="Rectangle 2"/>
          <p:cNvSpPr>
            <a:spLocks noGrp="1" noChangeArrowheads="1"/>
          </p:cNvSpPr>
          <p:nvPr>
            <p:ph type="title" sz="quarter"/>
          </p:nvPr>
        </p:nvSpPr>
        <p:spPr/>
        <p:txBody>
          <a:bodyPr/>
          <a:lstStyle/>
          <a:p>
            <a:r>
              <a:rPr lang="en-US"/>
              <a:t>(Filled-in) Julia Sets</a:t>
            </a:r>
          </a:p>
        </p:txBody>
      </p:sp>
      <p:pic>
        <p:nvPicPr>
          <p:cNvPr id="150553" name="Picture 25" descr="julia -1"/>
          <p:cNvPicPr>
            <a:picLocks noGrp="1" noChangeAspect="1" noChangeArrowheads="1"/>
          </p:cNvPicPr>
          <p:nvPr>
            <p:ph sz="quarter" idx="1"/>
          </p:nvPr>
        </p:nvPicPr>
        <p:blipFill>
          <a:blip r:embed="rId4"/>
          <a:srcRect/>
          <a:stretch>
            <a:fillRect/>
          </a:stretch>
        </p:blipFill>
        <p:spPr>
          <a:xfrm>
            <a:off x="457200" y="1585913"/>
            <a:ext cx="2079625" cy="2185987"/>
          </a:xfrm>
          <a:noFill/>
          <a:ln/>
        </p:spPr>
      </p:pic>
      <p:pic>
        <p:nvPicPr>
          <p:cNvPr id="150555" name="Picture 27" descr="julia -0"/>
          <p:cNvPicPr>
            <a:picLocks noGrp="1" noChangeAspect="1" noChangeArrowheads="1"/>
          </p:cNvPicPr>
          <p:nvPr>
            <p:ph sz="quarter" idx="2"/>
          </p:nvPr>
        </p:nvPicPr>
        <p:blipFill>
          <a:blip r:embed="rId5"/>
          <a:srcRect/>
          <a:stretch>
            <a:fillRect/>
          </a:stretch>
        </p:blipFill>
        <p:spPr>
          <a:xfrm>
            <a:off x="2949575" y="1585913"/>
            <a:ext cx="2079625" cy="2185987"/>
          </a:xfrm>
          <a:noFill/>
          <a:ln/>
        </p:spPr>
      </p:pic>
      <p:pic>
        <p:nvPicPr>
          <p:cNvPr id="150557" name="Picture 29" descr="julia -0"/>
          <p:cNvPicPr>
            <a:picLocks noGrp="1" noChangeAspect="1" noChangeArrowheads="1"/>
          </p:cNvPicPr>
          <p:nvPr>
            <p:ph sz="quarter" idx="3"/>
          </p:nvPr>
        </p:nvPicPr>
        <p:blipFill>
          <a:blip r:embed="rId6"/>
          <a:srcRect/>
          <a:stretch>
            <a:fillRect/>
          </a:stretch>
        </p:blipFill>
        <p:spPr>
          <a:xfrm>
            <a:off x="5462588" y="1584325"/>
            <a:ext cx="2081212" cy="2187575"/>
          </a:xfrm>
          <a:noFill/>
          <a:ln/>
        </p:spPr>
      </p:pic>
      <p:graphicFrame>
        <p:nvGraphicFramePr>
          <p:cNvPr id="150563" name="Object 35"/>
          <p:cNvGraphicFramePr>
            <a:graphicFrameLocks noChangeAspect="1"/>
          </p:cNvGraphicFramePr>
          <p:nvPr>
            <p:ph sz="quarter" idx="4"/>
          </p:nvPr>
        </p:nvGraphicFramePr>
        <p:xfrm>
          <a:off x="509588" y="4451350"/>
          <a:ext cx="1516062" cy="920750"/>
        </p:xfrm>
        <a:graphic>
          <a:graphicData uri="http://schemas.openxmlformats.org/presentationml/2006/ole">
            <p:oleObj spid="_x0000_s150563" name="Equation" r:id="rId7" imgW="711288" imgH="432009" progId="Equation.DSMT4">
              <p:embed/>
            </p:oleObj>
          </a:graphicData>
        </a:graphic>
      </p:graphicFrame>
      <p:sp>
        <p:nvSpPr>
          <p:cNvPr id="150565" name="Text Box 37"/>
          <p:cNvSpPr txBox="1">
            <a:spLocks noChangeArrowheads="1"/>
          </p:cNvSpPr>
          <p:nvPr/>
        </p:nvSpPr>
        <p:spPr bwMode="auto">
          <a:xfrm>
            <a:off x="2332038" y="4187825"/>
            <a:ext cx="6283325" cy="2282825"/>
          </a:xfrm>
          <a:prstGeom prst="rect">
            <a:avLst/>
          </a:prstGeom>
          <a:noFill/>
          <a:ln w="9525">
            <a:noFill/>
            <a:miter lim="800000"/>
            <a:headEnd/>
            <a:tailEnd/>
          </a:ln>
          <a:effectLst/>
        </p:spPr>
        <p:txBody>
          <a:bodyPr>
            <a:prstTxWarp prst="textNoShape">
              <a:avLst/>
            </a:prstTxWarp>
            <a:spAutoFit/>
          </a:bodyPr>
          <a:lstStyle/>
          <a:p>
            <a:r>
              <a:rPr lang="en-US"/>
              <a:t>The </a:t>
            </a:r>
            <a:r>
              <a:rPr lang="en-US" i="1">
                <a:solidFill>
                  <a:schemeClr val="accent2"/>
                </a:solidFill>
              </a:rPr>
              <a:t>Julia Set</a:t>
            </a:r>
            <a:r>
              <a:rPr lang="en-US"/>
              <a:t> of </a:t>
            </a:r>
            <a:r>
              <a:rPr lang="en-US" i="1">
                <a:latin typeface="Times New Roman" pitchFamily="-1" charset="0"/>
              </a:rPr>
              <a:t>f</a:t>
            </a:r>
            <a:r>
              <a:rPr lang="en-US" i="1" baseline="-25000">
                <a:latin typeface="Times New Roman" pitchFamily="-1" charset="0"/>
              </a:rPr>
              <a:t>c</a:t>
            </a:r>
            <a:r>
              <a:rPr lang="en-US"/>
              <a:t> is the set of points with 'chaotic' behavior under iteration.</a:t>
            </a:r>
          </a:p>
          <a:p>
            <a:r>
              <a:rPr lang="en-US"/>
              <a:t>The</a:t>
            </a:r>
            <a:r>
              <a:rPr lang="en-US" i="1"/>
              <a:t> </a:t>
            </a:r>
            <a:r>
              <a:rPr lang="en-US" i="1">
                <a:solidFill>
                  <a:schemeClr val="accent2"/>
                </a:solidFill>
              </a:rPr>
              <a:t>filled-in Julia set</a:t>
            </a:r>
            <a:r>
              <a:rPr lang="en-US"/>
              <a:t> (or Prisoner Set), is the set of all </a:t>
            </a:r>
            <a:r>
              <a:rPr lang="en-US" i="1"/>
              <a:t>z</a:t>
            </a:r>
            <a:r>
              <a:rPr lang="en-US"/>
              <a:t> whos orbits do not tend towards infinity. The "normal" Julia set is the boundary of the filled-in Julia set. </a:t>
            </a:r>
          </a:p>
        </p:txBody>
      </p:sp>
      <p:sp>
        <p:nvSpPr>
          <p:cNvPr id="150566" name="Text Box 38"/>
          <p:cNvSpPr txBox="1">
            <a:spLocks noChangeArrowheads="1"/>
          </p:cNvSpPr>
          <p:nvPr/>
        </p:nvSpPr>
        <p:spPr bwMode="auto">
          <a:xfrm>
            <a:off x="4572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a:t>
            </a:r>
            <a:r>
              <a:rPr lang="en-US">
                <a:latin typeface="Times New Roman" pitchFamily="-1" charset="0"/>
              </a:rPr>
              <a:t>1</a:t>
            </a:r>
          </a:p>
        </p:txBody>
      </p:sp>
      <p:sp>
        <p:nvSpPr>
          <p:cNvPr id="150567" name="Text Box 39"/>
          <p:cNvSpPr txBox="1">
            <a:spLocks noChangeArrowheads="1"/>
          </p:cNvSpPr>
          <p:nvPr/>
        </p:nvSpPr>
        <p:spPr bwMode="auto">
          <a:xfrm>
            <a:off x="29718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a:t>
            </a:r>
            <a:r>
              <a:rPr lang="en-US">
                <a:latin typeface="Times New Roman" pitchFamily="-1" charset="0"/>
              </a:rPr>
              <a:t>.5 +.5</a:t>
            </a:r>
            <a:r>
              <a:rPr lang="en-US" i="1">
                <a:latin typeface="Times New Roman" pitchFamily="-1" charset="0"/>
              </a:rPr>
              <a:t>i</a:t>
            </a:r>
          </a:p>
        </p:txBody>
      </p:sp>
      <p:sp>
        <p:nvSpPr>
          <p:cNvPr id="150568" name="Text Box 40"/>
          <p:cNvSpPr txBox="1">
            <a:spLocks noChangeArrowheads="1"/>
          </p:cNvSpPr>
          <p:nvPr/>
        </p:nvSpPr>
        <p:spPr bwMode="auto">
          <a:xfrm>
            <a:off x="54864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 </a:t>
            </a:r>
            <a:r>
              <a:rPr lang="en-US">
                <a:latin typeface="Times New Roman" pitchFamily="-1" charset="0"/>
              </a:rPr>
              <a:t>5 +.5</a:t>
            </a:r>
            <a:r>
              <a:rPr lang="en-US" i="1">
                <a:latin typeface="Times New Roman" pitchFamily="-1" charset="0"/>
              </a:rPr>
              <a: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B573BA2D-CB88-FF48-AE27-86CA1A0A8E06}" type="datetime4">
              <a:rPr lang="en-US"/>
              <a:pPr/>
              <a:t>November 13, 2012</a:t>
            </a:fld>
            <a:endParaRPr lang="en-US"/>
          </a:p>
        </p:txBody>
      </p:sp>
      <p:sp>
        <p:nvSpPr>
          <p:cNvPr id="7" name="Slide Number Placeholder 4"/>
          <p:cNvSpPr>
            <a:spLocks noGrp="1"/>
          </p:cNvSpPr>
          <p:nvPr>
            <p:ph type="sldNum" sz="quarter" idx="11"/>
          </p:nvPr>
        </p:nvSpPr>
        <p:spPr/>
        <p:txBody>
          <a:bodyPr/>
          <a:lstStyle/>
          <a:p>
            <a:fld id="{790ECDCE-DEBB-7442-86C5-EA7A1A65127F}" type="slidenum">
              <a:rPr lang="en-US"/>
              <a:pPr/>
              <a:t>9</a:t>
            </a:fld>
            <a:endParaRPr lang="en-US"/>
          </a:p>
        </p:txBody>
      </p:sp>
      <p:sp>
        <p:nvSpPr>
          <p:cNvPr id="163842" name="Rectangle 2"/>
          <p:cNvSpPr>
            <a:spLocks noGrp="1" noChangeArrowheads="1"/>
          </p:cNvSpPr>
          <p:nvPr>
            <p:ph type="title"/>
          </p:nvPr>
        </p:nvSpPr>
        <p:spPr/>
        <p:txBody>
          <a:bodyPr/>
          <a:lstStyle/>
          <a:p>
            <a:r>
              <a:rPr lang="en-US" sz="3200"/>
              <a:t>Julia Sets and the Mandelbrot Set</a:t>
            </a:r>
          </a:p>
        </p:txBody>
      </p:sp>
      <p:pic>
        <p:nvPicPr>
          <p:cNvPr id="163844" name="Picture 4" descr="Mandelbrot_and_Julia"/>
          <p:cNvPicPr>
            <a:picLocks noGrp="1" noChangeAspect="1" noChangeArrowheads="1"/>
          </p:cNvPicPr>
          <p:nvPr>
            <p:ph idx="1"/>
          </p:nvPr>
        </p:nvPicPr>
        <p:blipFill>
          <a:blip r:embed="rId3"/>
          <a:srcRect/>
          <a:stretch>
            <a:fillRect/>
          </a:stretch>
        </p:blipFill>
        <p:spPr>
          <a:xfrm>
            <a:off x="457200" y="1600200"/>
            <a:ext cx="4525963" cy="4525963"/>
          </a:xfrm>
          <a:noFill/>
          <a:ln/>
        </p:spPr>
      </p:pic>
      <p:sp>
        <p:nvSpPr>
          <p:cNvPr id="163846" name="Text Box 6"/>
          <p:cNvSpPr txBox="1">
            <a:spLocks noChangeArrowheads="1"/>
          </p:cNvSpPr>
          <p:nvPr/>
        </p:nvSpPr>
        <p:spPr bwMode="auto">
          <a:xfrm>
            <a:off x="5372100" y="1714500"/>
            <a:ext cx="3429000" cy="323165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Some Julia sets are connected others are not.</a:t>
            </a:r>
          </a:p>
          <a:p>
            <a:pPr>
              <a:spcBef>
                <a:spcPct val="50000"/>
              </a:spcBef>
            </a:pPr>
            <a:r>
              <a:rPr lang="en-US" dirty="0"/>
              <a:t>The Mandelbrot set is the set of</a:t>
            </a:r>
            <a:r>
              <a:rPr lang="en-US" dirty="0" smtClean="0"/>
              <a:t> Complex numbers </a:t>
            </a:r>
            <a:r>
              <a:rPr lang="en-US" i="1" dirty="0" err="1" smtClean="0">
                <a:latin typeface="Times New Roman" pitchFamily="-1" charset="0"/>
              </a:rPr>
              <a:t>c</a:t>
            </a:r>
            <a:r>
              <a:rPr lang="en-US" dirty="0" smtClean="0">
                <a:latin typeface="Times New Roman" pitchFamily="-1" charset="0"/>
              </a:rPr>
              <a:t> </a:t>
            </a:r>
            <a:r>
              <a:rPr lang="en-US" dirty="0" smtClean="0"/>
              <a:t>for </a:t>
            </a:r>
            <a:r>
              <a:rPr lang="en-US" dirty="0"/>
              <a:t>which the Julia set of </a:t>
            </a:r>
            <a:r>
              <a:rPr lang="en-US" i="1" dirty="0" err="1">
                <a:latin typeface="Times New Roman" pitchFamily="-1" charset="0"/>
              </a:rPr>
              <a:t>f</a:t>
            </a:r>
            <a:r>
              <a:rPr lang="en-US" i="1" baseline="-25000" dirty="0" err="1">
                <a:latin typeface="Times New Roman" pitchFamily="-1" charset="0"/>
              </a:rPr>
              <a:t>c</a:t>
            </a:r>
            <a:r>
              <a:rPr lang="en-US" dirty="0" err="1">
                <a:latin typeface="Times New Roman" pitchFamily="-1" charset="0"/>
              </a:rPr>
              <a:t>(</a:t>
            </a:r>
            <a:r>
              <a:rPr lang="en-US" i="1" dirty="0" err="1">
                <a:latin typeface="Times New Roman" pitchFamily="-1" charset="0"/>
              </a:rPr>
              <a:t>z</a:t>
            </a:r>
            <a:r>
              <a:rPr lang="en-US" dirty="0">
                <a:latin typeface="Times New Roman" pitchFamily="-1" charset="0"/>
              </a:rPr>
              <a:t>) = </a:t>
            </a:r>
            <a:r>
              <a:rPr lang="en-US" i="1" dirty="0">
                <a:latin typeface="Times New Roman" pitchFamily="-1" charset="0"/>
              </a:rPr>
              <a:t>z</a:t>
            </a:r>
            <a:r>
              <a:rPr lang="en-US" baseline="30000" dirty="0">
                <a:latin typeface="Times New Roman" pitchFamily="-1" charset="0"/>
              </a:rPr>
              <a:t>2</a:t>
            </a:r>
            <a:r>
              <a:rPr lang="en-US" dirty="0">
                <a:latin typeface="Times New Roman" pitchFamily="-1" charset="0"/>
              </a:rPr>
              <a:t> + </a:t>
            </a:r>
            <a:r>
              <a:rPr lang="en-US" i="1" dirty="0" err="1">
                <a:latin typeface="Times New Roman" pitchFamily="-1" charset="0"/>
              </a:rPr>
              <a:t>c</a:t>
            </a:r>
            <a:r>
              <a:rPr lang="en-US" dirty="0"/>
              <a:t> is connected. </a:t>
            </a:r>
          </a:p>
        </p:txBody>
      </p:sp>
      <p:sp>
        <p:nvSpPr>
          <p:cNvPr id="163847" name="Text Box 7"/>
          <p:cNvSpPr txBox="1">
            <a:spLocks noChangeArrowheads="1"/>
          </p:cNvSpPr>
          <p:nvPr/>
        </p:nvSpPr>
        <p:spPr bwMode="auto">
          <a:xfrm>
            <a:off x="5029200" y="5530850"/>
            <a:ext cx="37719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Map of 121 Julia sets in position over the Mandelbrot set (wikipedia)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G140">
  <a:themeElements>
    <a:clrScheme name="CSG1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G1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SG1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G1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G1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G1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G1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G1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G1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G1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G1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G1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G1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G1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CSG140</Template>
  <TotalTime>3538</TotalTime>
  <Words>1573</Words>
  <Application>Microsoft Macintosh PowerPoint</Application>
  <PresentationFormat>On-screen Show (4:3)</PresentationFormat>
  <Paragraphs>223</Paragraphs>
  <Slides>27</Slides>
  <Notes>25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CSG140</vt:lpstr>
      <vt:lpstr>Equation</vt:lpstr>
      <vt:lpstr>CS 4300 Computer Graphics</vt:lpstr>
      <vt:lpstr>Today’s Topics</vt:lpstr>
      <vt:lpstr>Fractals</vt:lpstr>
      <vt:lpstr>Mandelbrot Set</vt:lpstr>
      <vt:lpstr>Mandelbrot Set</vt:lpstr>
      <vt:lpstr>What is the Mandelbrot Set?</vt:lpstr>
      <vt:lpstr>Example</vt:lpstr>
      <vt:lpstr>(Filled-in) Julia Sets</vt:lpstr>
      <vt:lpstr>Julia Sets and the Mandelbrot Set</vt:lpstr>
      <vt:lpstr>A fractal is formed when pulling apart two glue-covered acrylic sheets.</vt:lpstr>
      <vt:lpstr>Fractal Form of a Romanesco Broccoli photo by Jon Sullivan </vt:lpstr>
      <vt:lpstr>L-Systems</vt:lpstr>
      <vt:lpstr>L-System References</vt:lpstr>
      <vt:lpstr>L-System Grammar</vt:lpstr>
      <vt:lpstr>L-System Examples</vt:lpstr>
      <vt:lpstr>Turtle Graphics</vt:lpstr>
      <vt:lpstr>My L-System Data Files</vt:lpstr>
      <vt:lpstr>More Variables</vt:lpstr>
      <vt:lpstr>A Different Angle</vt:lpstr>
      <vt:lpstr>Moving with Pen Up</vt:lpstr>
      <vt:lpstr>Islands and Lakes One Side of the Box</vt:lpstr>
      <vt:lpstr>Using a Stack to Make Trees</vt:lpstr>
      <vt:lpstr>Stochastic L-Systems http://algorithmicbotany.org/lstudio/CPFGman.pdf</vt:lpstr>
      <vt:lpstr>3D Turtle Rotations</vt:lpstr>
      <vt:lpstr>A Mint  http://algorithmicbotany.org/papers/</vt:lpstr>
      <vt:lpstr>Flow</vt:lpstr>
      <vt:lpstr>Slow Down, Brave Multitasker, and Don’t Read This in Traffic</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G140 Graduate Computer Graphics</dc:title>
  <dc:creator>fell</dc:creator>
  <cp:lastModifiedBy>Harriet Fell</cp:lastModifiedBy>
  <cp:revision>67</cp:revision>
  <dcterms:created xsi:type="dcterms:W3CDTF">2012-11-14T02:44:26Z</dcterms:created>
  <dcterms:modified xsi:type="dcterms:W3CDTF">2012-11-14T18:52:13Z</dcterms:modified>
</cp:coreProperties>
</file>