
<file path=[Content_Types].xml><?xml version="1.0" encoding="utf-8"?>
<Types xmlns="http://schemas.openxmlformats.org/package/2006/content-types">
  <Override PartName="/ppt/slides/slide14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embeddings/oleObject10.bin" ContentType="application/vnd.openxmlformats-officedocument.oleObject"/>
  <Default Extension="bin" ContentType="application/vnd.openxmlformats-officedocument.presentationml.printerSettings"/>
  <Override PartName="/ppt/notesSlides/notesSlide30.xml" ContentType="application/vnd.openxmlformats-officedocument.presentationml.notesSlide+xml"/>
  <Override PartName="/ppt/embeddings/oleObject5.bin" ContentType="application/vnd.openxmlformats-officedocument.oleObject"/>
  <Override PartName="/ppt/slideLayouts/slideLayout17.xml" ContentType="application/vnd.openxmlformats-officedocument.presentationml.slideLayout+xml"/>
  <Override PartName="/ppt/notesSlides/notesSlide13.xml" ContentType="application/vnd.openxmlformats-officedocument.presentationml.notesSlide+xml"/>
  <Default Extension="wmf" ContentType="image/x-wmf"/>
  <Override PartName="/ppt/notesSlides/notesSlide29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18.xml" ContentType="application/vnd.openxmlformats-officedocument.presentationml.slide+xml"/>
  <Override PartName="/ppt/slides/slide37.xml" ContentType="application/vnd.openxmlformats-officedocument.presentationml.slide+xml"/>
  <Override PartName="/ppt/slides/slide3.xml" ContentType="application/vnd.openxmlformats-officedocument.presentationml.slide+xml"/>
  <Override PartName="/ppt/slideLayouts/slideLayout1.xml" ContentType="application/vnd.openxmlformats-officedocument.presentationml.slideLayout+xml"/>
  <Override PartName="/ppt/embeddings/Microsoft_PowerPoint_97_-_2003_Presentation1.bin" ContentType="application/vnd.openxmlformats-officedocument.oleObject"/>
  <Override PartName="/ppt/slides/slide23.xml" ContentType="application/vnd.openxmlformats-officedocument.presentationml.slide+xml"/>
  <Override PartName="/ppt/embeddings/oleObject9.bin" ContentType="application/vnd.openxmlformats-officedocument.oleObject"/>
  <Override PartName="/ppt/theme/theme1.xml" ContentType="application/vnd.openxmlformats-officedocument.theme+xml"/>
  <Override PartName="/ppt/notesSlides/notesSlide34.xml" ContentType="application/vnd.openxmlformats-officedocument.presentationml.notesSlide+xml"/>
  <Override PartName="/ppt/embeddings/oleObject16.bin" ContentType="application/vnd.openxmlformats-officedocument.oleObject"/>
  <Override PartName="/ppt/slideLayouts/slideLayout10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22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27.xml" ContentType="application/vnd.openxmlformats-officedocument.presentationml.slide+xml"/>
  <Override PartName="/ppt/slides/slide11.xml" ContentType="application/vnd.openxmlformats-officedocument.presentationml.slide+xml"/>
  <Override PartName="/ppt/notesSlides/notesSlide8.xml" ContentType="application/vnd.openxmlformats-officedocument.presentationml.notesSlide+xml"/>
  <Override PartName="/ppt/embeddings/oleObject2.bin" ContentType="application/vnd.openxmlformats-officedocument.oleObject"/>
  <Override PartName="/ppt/slideLayouts/slideLayout14.xml" ContentType="application/vnd.openxmlformats-officedocument.presentationml.slideLayout+xml"/>
  <Override PartName="/ppt/notesSlides/notesSlide26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embeddings/oleObject11.bin" ContentType="application/vnd.openxmlformats-officedocument.oleObject"/>
  <Override PartName="/ppt/slides/slide15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20.xml" ContentType="application/vnd.openxmlformats-officedocument.presentationml.slide+xml"/>
  <Override PartName="/ppt/embeddings/oleObject6.bin" ContentType="application/vnd.openxmlformats-officedocument.oleObject"/>
  <Override PartName="/ppt/presProps.xml" ContentType="application/vnd.openxmlformats-officedocument.presentationml.presProps+xml"/>
  <Override PartName="/ppt/embeddings/oleObject13.bin" ContentType="application/vnd.openxmlformats-officedocument.oleObject"/>
  <Override PartName="/ppt/notesSlides/notesSlide14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19.xml" ContentType="application/vnd.openxmlformats-officedocument.presentationml.slide+xml"/>
  <Override PartName="/ppt/slides/slide38.xml" ContentType="application/vnd.openxmlformats-officedocument.presentationml.slide+xml"/>
  <Override PartName="/ppt/slides/slide4.xml" ContentType="application/vnd.openxmlformats-officedocument.presentationml.slide+xml"/>
  <Override PartName="/ppt/slideLayouts/slideLayout2.xml" ContentType="application/vnd.openxmlformats-officedocument.presentationml.slideLayout+xml"/>
  <Override PartName="/ppt/notesSlides/notesSlide35.xml" ContentType="application/vnd.openxmlformats-officedocument.presentationml.notesSlide+xml"/>
  <Override PartName="/ppt/slides/slide24.xml" ContentType="application/vnd.openxmlformats-officedocument.presentationml.slide+xml"/>
  <Override PartName="/ppt/theme/theme2.xml" ContentType="application/vnd.openxmlformats-officedocument.theme+xml"/>
  <Override PartName="/ppt/embeddings/oleObject17.bin" ContentType="application/vnd.openxmlformats-officedocument.oleObject"/>
  <Override PartName="/ppt/slideLayouts/slideLayout11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Default Extension="jpeg" ContentType="image/jpeg"/>
  <Override PartName="/ppt/notesSlides/notesSlide23.xml" ContentType="application/vnd.openxmlformats-officedocument.presentationml.notesSlide+xml"/>
  <Default Extension="vml" ContentType="application/vnd.openxmlformats-officedocument.vmlDrawing"/>
  <Override PartName="/ppt/slides/slide12.xml" ContentType="application/vnd.openxmlformats-officedocument.presentationml.slide+xml"/>
  <Override PartName="/ppt/slides/slide8.xml" ContentType="application/vnd.openxmlformats-officedocument.presentationml.slide+xml"/>
  <Override PartName="/ppt/slides/slide2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Override PartName="/ppt/notesSlides/notesSlide9.xml" ContentType="application/vnd.openxmlformats-officedocument.presentationml.notesSlide+xml"/>
  <Override PartName="/ppt/embeddings/oleObject3.bin" ContentType="application/vnd.openxmlformats-officedocument.oleObject"/>
  <Override PartName="/ppt/slideLayouts/slideLayout15.xml" ContentType="application/vnd.openxmlformats-officedocument.presentationml.slideLayout+xml"/>
  <Override PartName="/ppt/notesSlides/notesSlide11.xml" ContentType="application/vnd.openxmlformats-officedocument.presentationml.notesSlide+xml"/>
  <Default Extension="rels" ContentType="application/vnd.openxmlformats-package.relationships+xml"/>
  <Override PartName="/ppt/notesSlides/notesSlide27.xml" ContentType="application/vnd.openxmlformats-officedocument.presentationml.notesSlide+xml"/>
  <Override PartName="/ppt/slides/slide16.xml" ContentType="application/vnd.openxmlformats-officedocument.presentationml.slide+xml"/>
  <Override PartName="/ppt/slides/slide35.xml" ContentType="application/vnd.openxmlformats-officedocument.presentationml.slide+xml"/>
  <Override PartName="/ppt/embeddings/oleObject12.bin" ContentType="application/vnd.openxmlformats-officedocument.oleObject"/>
  <Override PartName="/ppt/slides/slide1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21.xml" ContentType="application/vnd.openxmlformats-officedocument.presentationml.slide+xml"/>
  <Override PartName="/ppt/embeddings/oleObject7.bin" ContentType="application/vnd.openxmlformats-officedocument.oleObject"/>
  <Override PartName="/ppt/embeddings/oleObject14.bin" ContentType="application/vnd.openxmlformats-officedocument.oleObject"/>
  <Override PartName="/ppt/notesSlides/notesSlide1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20.xml" ContentType="application/vnd.openxmlformats-officedocument.presentationml.notes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s/slide25.xml" ContentType="application/vnd.openxmlformats-officedocument.presentationml.slide+xml"/>
  <Override PartName="/ppt/embeddings/oleObject18.bin" ContentType="application/vnd.openxmlformats-officedocument.oleObject"/>
  <Override PartName="/ppt/slideLayouts/slideLayout12.xml" ContentType="application/vnd.openxmlformats-officedocument.presentationml.slideLayout+xml"/>
  <Override PartName="/ppt/notesSlides/notesSlide19.xml" ContentType="application/vnd.openxmlformats-officedocument.presentationml.notesSlide+xml"/>
  <Override PartName="/ppt/notesSlides/notesSlide24.xml" ContentType="application/vnd.openxmlformats-officedocument.presentationml.notesSlide+xml"/>
  <Override PartName="/ppt/slides/slide9.xml" ContentType="application/vnd.openxmlformats-officedocument.presentationml.slide+xml"/>
  <Override PartName="/ppt/slides/slide13.xml" ContentType="application/vnd.openxmlformats-officedocument.presentationml.slide+xml"/>
  <Default Extension="xml" ContentType="application/xml"/>
  <Override PartName="/ppt/tableStyles.xml" ContentType="application/vnd.openxmlformats-officedocument.presentationml.tableStyles+xml"/>
  <Override PartName="/ppt/slideLayouts/slideLayout7.xml" ContentType="application/vnd.openxmlformats-officedocument.presentationml.slideLayout+xml"/>
  <Override PartName="/ppt/notesSlides/notesSlide10.xml" ContentType="application/vnd.openxmlformats-officedocument.presentationml.notesSlide+xml"/>
  <Override PartName="/ppt/slides/slide32.xml" ContentType="application/vnd.openxmlformats-officedocument.presentationml.slide+xml"/>
  <Override PartName="/ppt/slides/slide29.xml" ContentType="application/vnd.openxmlformats-officedocument.presentationml.slide+xml"/>
  <Override PartName="/docProps/app.xml" ContentType="application/vnd.openxmlformats-officedocument.extended-properties+xml"/>
  <Override PartName="/ppt/embeddings/oleObject4.bin" ContentType="application/vnd.openxmlformats-officedocument.oleObject"/>
  <Override PartName="/ppt/viewProps.xml" ContentType="application/vnd.openxmlformats-officedocument.presentationml.viewProps+xml"/>
  <Override PartName="/ppt/slideLayouts/slideLayout16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Slides/notesSlide12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17.xml" ContentType="application/vnd.openxmlformats-officedocument.presentationml.slide+xml"/>
  <Override PartName="/ppt/slides/slide36.xml" ContentType="application/vnd.openxmlformats-officedocument.presentationml.slide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22.xml" ContentType="application/vnd.openxmlformats-officedocument.presentationml.slide+xml"/>
  <Override PartName="/ppt/embeddings/oleObject8.bin" ContentType="application/vnd.openxmlformats-officedocument.oleObject"/>
  <Override PartName="/ppt/embeddings/oleObject15.bin" ContentType="application/vnd.openxmlformats-officedocument.oleObject"/>
  <Override PartName="/ppt/notesSlides/notesSlide16.xml" ContentType="application/vnd.openxmlformats-officedocument.presentationml.notesSlide+xml"/>
  <Override PartName="/ppt/notesSlides/notesSlide5.xml" ContentType="application/vnd.openxmlformats-officedocument.presentationml.notesSlide+xml"/>
  <Default Extension="pict" ContentType="image/pict"/>
  <Override PartName="/ppt/notesSlides/notesSlide2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10.xml" ContentType="application/vnd.openxmlformats-officedocument.presentationml.slide+xml"/>
  <Override PartName="/ppt/slides/slide26.xml" ContentType="application/vnd.openxmlformats-officedocument.presentationml.slide+xml"/>
  <Override PartName="/ppt/slides/slide6.xml" ContentType="application/vnd.openxmlformats-officedocument.presentationml.slide+xml"/>
  <Override PartName="/ppt/embeddings/oleObject1.bin" ContentType="application/vnd.openxmlformats-officedocument.oleObject"/>
  <Override PartName="/ppt/slideLayouts/slideLayout13.xml" ContentType="application/vnd.openxmlformats-officedocument.presentationml.slideLayout+xml"/>
  <Default Extension="png" ContentType="image/png"/>
  <Override PartName="/ppt/notesSlides/notesSlide25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1" r:id="rId1"/>
  </p:sldMasterIdLst>
  <p:notesMasterIdLst>
    <p:notesMasterId r:id="rId40"/>
  </p:notes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57" r:id="rId9"/>
    <p:sldId id="258" r:id="rId10"/>
    <p:sldId id="259" r:id="rId11"/>
    <p:sldId id="260" r:id="rId12"/>
    <p:sldId id="261" r:id="rId13"/>
    <p:sldId id="269" r:id="rId14"/>
    <p:sldId id="270" r:id="rId15"/>
    <p:sldId id="271" r:id="rId16"/>
    <p:sldId id="272" r:id="rId17"/>
    <p:sldId id="273" r:id="rId18"/>
    <p:sldId id="274" r:id="rId19"/>
    <p:sldId id="29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3" d="100"/>
          <a:sy n="93" d="100"/>
        </p:scale>
        <p:origin x="-29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notesMaster" Target="notesMasters/notesMaster1.xml"/><Relationship Id="rId41" Type="http://schemas.openxmlformats.org/officeDocument/2006/relationships/printerSettings" Target="printerSettings/printerSettings1.bin"/><Relationship Id="rId42" Type="http://schemas.openxmlformats.org/officeDocument/2006/relationships/presProps" Target="presProps.xml"/><Relationship Id="rId43" Type="http://schemas.openxmlformats.org/officeDocument/2006/relationships/viewProps" Target="viewProps.xml"/><Relationship Id="rId44" Type="http://schemas.openxmlformats.org/officeDocument/2006/relationships/theme" Target="theme/theme1.xml"/><Relationship Id="rId45" Type="http://schemas.openxmlformats.org/officeDocument/2006/relationships/tableStyles" Target="tableStyles.xml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ict"/><Relationship Id="rId2" Type="http://schemas.openxmlformats.org/officeDocument/2006/relationships/image" Target="../media/image3.pict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ict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ict"/><Relationship Id="rId2" Type="http://schemas.openxmlformats.org/officeDocument/2006/relationships/image" Target="../media/image6.pict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ict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ict"/><Relationship Id="rId4" Type="http://schemas.openxmlformats.org/officeDocument/2006/relationships/image" Target="../media/image11.pict"/><Relationship Id="rId1" Type="http://schemas.openxmlformats.org/officeDocument/2006/relationships/image" Target="../media/image8.pict"/><Relationship Id="rId2" Type="http://schemas.openxmlformats.org/officeDocument/2006/relationships/image" Target="../media/image9.pict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ict"/><Relationship Id="rId4" Type="http://schemas.openxmlformats.org/officeDocument/2006/relationships/image" Target="../media/image15.pict"/><Relationship Id="rId1" Type="http://schemas.openxmlformats.org/officeDocument/2006/relationships/image" Target="../media/image12.pict"/><Relationship Id="rId2" Type="http://schemas.openxmlformats.org/officeDocument/2006/relationships/image" Target="../media/image13.pict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ict"/><Relationship Id="rId4" Type="http://schemas.openxmlformats.org/officeDocument/2006/relationships/image" Target="../media/image15.pict"/><Relationship Id="rId1" Type="http://schemas.openxmlformats.org/officeDocument/2006/relationships/image" Target="../media/image12.pict"/><Relationship Id="rId2" Type="http://schemas.openxmlformats.org/officeDocument/2006/relationships/image" Target="../media/image13.pict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DF67CA-0286-0941-B13D-380E9F999478}" type="datetimeFigureOut">
              <a:rPr lang="en-US" smtClean="0"/>
              <a:pPr/>
              <a:t>9/29/11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78F7DE-7670-A34E-A7DC-EA4A012C2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CC6C52-E577-5C44-9948-F9C260CC2728}" type="slidenum">
              <a:rPr lang="en-US">
                <a:latin typeface="Arial" pitchFamily="-1" charset="0"/>
              </a:rPr>
              <a:pPr/>
              <a:t>2</a:t>
            </a:fld>
            <a:endParaRPr lang="en-US">
              <a:latin typeface="Arial" pitchFamily="-1" charset="0"/>
            </a:endParaRPr>
          </a:p>
        </p:txBody>
      </p:sp>
      <p:sp>
        <p:nvSpPr>
          <p:cNvPr id="146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1BE51E7-08B7-C247-99B5-53343A764F09}" type="slidenum">
              <a:rPr lang="en-US">
                <a:latin typeface="Arial" pitchFamily="-1" charset="0"/>
              </a:rPr>
              <a:pPr/>
              <a:t>11</a:t>
            </a:fld>
            <a:endParaRPr lang="en-US">
              <a:latin typeface="Arial" pitchFamily="-1" charset="0"/>
            </a:endParaRPr>
          </a:p>
        </p:txBody>
      </p:sp>
      <p:sp>
        <p:nvSpPr>
          <p:cNvPr id="164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747C31-E6BE-2C4D-A9E6-94E776581472}" type="slidenum">
              <a:rPr lang="en-US">
                <a:latin typeface="Arial" pitchFamily="-1" charset="0"/>
              </a:rPr>
              <a:pPr/>
              <a:t>12</a:t>
            </a:fld>
            <a:endParaRPr lang="en-US">
              <a:latin typeface="Arial" pitchFamily="-1" charset="0"/>
            </a:endParaRPr>
          </a:p>
        </p:txBody>
      </p:sp>
      <p:sp>
        <p:nvSpPr>
          <p:cNvPr id="166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3DD28B7-BB6B-B844-B2EE-8636B1A04663}" type="slidenum">
              <a:rPr lang="en-US">
                <a:latin typeface="Arial" pitchFamily="-1" charset="0"/>
              </a:rPr>
              <a:pPr/>
              <a:t>13</a:t>
            </a:fld>
            <a:endParaRPr lang="en-US">
              <a:latin typeface="Arial" pitchFamily="-1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B65E491-D239-684C-9C32-DB1C66C47BF6}" type="slidenum">
              <a:rPr lang="en-US">
                <a:latin typeface="Arial" pitchFamily="-1" charset="0"/>
              </a:rPr>
              <a:pPr/>
              <a:t>14</a:t>
            </a:fld>
            <a:endParaRPr lang="en-US">
              <a:latin typeface="Arial" pitchFamily="-1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F198008-9C76-BD4E-A496-95ADC9BDD246}" type="slidenum">
              <a:rPr lang="en-US">
                <a:latin typeface="Arial" pitchFamily="-1" charset="0"/>
              </a:rPr>
              <a:pPr/>
              <a:t>15</a:t>
            </a:fld>
            <a:endParaRPr lang="en-US">
              <a:latin typeface="Arial" pitchFamily="-1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724102C-BF49-704B-9F7E-D08EDC82110E}" type="slidenum">
              <a:rPr lang="en-US">
                <a:latin typeface="Arial" pitchFamily="-1" charset="0"/>
              </a:rPr>
              <a:pPr/>
              <a:t>16</a:t>
            </a:fld>
            <a:endParaRPr lang="en-US">
              <a:latin typeface="Arial" pitchFamily="-1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8AAE96B-DCAB-2C4C-903C-D07ED1DDF982}" type="slidenum">
              <a:rPr lang="en-US">
                <a:latin typeface="Arial" pitchFamily="-1" charset="0"/>
              </a:rPr>
              <a:pPr/>
              <a:t>17</a:t>
            </a:fld>
            <a:endParaRPr lang="en-US">
              <a:latin typeface="Arial" pitchFamily="-1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28D38F7-6C12-C345-B8E0-4C61348B72DC}" type="slidenum">
              <a:rPr lang="en-US">
                <a:latin typeface="Arial" pitchFamily="-1" charset="0"/>
              </a:rPr>
              <a:pPr/>
              <a:t>18</a:t>
            </a:fld>
            <a:endParaRPr lang="en-US">
              <a:latin typeface="Arial" pitchFamily="-1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8D49658-AEFB-4B42-A3A5-BE5550CEB758}" type="slidenum">
              <a:rPr lang="en-US">
                <a:latin typeface="Arial" pitchFamily="-1" charset="0"/>
              </a:rPr>
              <a:pPr/>
              <a:t>19</a:t>
            </a:fld>
            <a:endParaRPr lang="en-US">
              <a:latin typeface="Arial" pitchFamily="-1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EDBA8F3-5962-5F4B-9FBE-2E15F13A6A24}" type="slidenum">
              <a:rPr lang="en-US">
                <a:latin typeface="Arial" pitchFamily="-1" charset="0"/>
              </a:rPr>
              <a:pPr/>
              <a:t>20</a:t>
            </a:fld>
            <a:endParaRPr lang="en-US">
              <a:latin typeface="Arial" pitchFamily="-1" charset="0"/>
            </a:endParaRPr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2390CE-BDFD-E048-A7F3-7591BD288DEF}" type="slidenum">
              <a:rPr lang="en-US">
                <a:latin typeface="Arial" pitchFamily="-1" charset="0"/>
              </a:rPr>
              <a:pPr/>
              <a:t>3</a:t>
            </a:fld>
            <a:endParaRPr lang="en-US">
              <a:latin typeface="Arial" pitchFamily="-1" charset="0"/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E434B7D-7D7E-EE4E-A22B-F919A707160D}" type="slidenum">
              <a:rPr lang="en-US">
                <a:latin typeface="Arial" pitchFamily="-1" charset="0"/>
              </a:rPr>
              <a:pPr/>
              <a:t>21</a:t>
            </a:fld>
            <a:endParaRPr lang="en-US">
              <a:latin typeface="Arial" pitchFamily="-1" charset="0"/>
            </a:endParaRPr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EBEE321-72C0-9045-88DA-AD2C05DB98CE}" type="slidenum">
              <a:rPr lang="en-US">
                <a:latin typeface="Arial" pitchFamily="-1" charset="0"/>
              </a:rPr>
              <a:pPr/>
              <a:t>22</a:t>
            </a:fld>
            <a:endParaRPr lang="en-US">
              <a:latin typeface="Arial" pitchFamily="-1" charset="0"/>
            </a:endParaRPr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E0A0949-0376-794E-B440-5BF14433DEBC}" type="slidenum">
              <a:rPr lang="en-US">
                <a:latin typeface="Arial" pitchFamily="-1" charset="0"/>
              </a:rPr>
              <a:pPr/>
              <a:t>23</a:t>
            </a:fld>
            <a:endParaRPr lang="en-US">
              <a:latin typeface="Arial" pitchFamily="-1" charset="0"/>
            </a:endParaRPr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1B678D8-3FDA-844B-8E71-6A578E8FBA69}" type="slidenum">
              <a:rPr lang="en-US">
                <a:latin typeface="Arial" pitchFamily="-1" charset="0"/>
              </a:rPr>
              <a:pPr/>
              <a:t>24</a:t>
            </a:fld>
            <a:endParaRPr lang="en-US">
              <a:latin typeface="Arial" pitchFamily="-1" charset="0"/>
            </a:endParaRPr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F0C4C60-C5D6-BA4C-9082-9891AF2178B0}" type="slidenum">
              <a:rPr lang="en-US">
                <a:latin typeface="Arial" pitchFamily="-1" charset="0"/>
              </a:rPr>
              <a:pPr/>
              <a:t>25</a:t>
            </a:fld>
            <a:endParaRPr lang="en-US">
              <a:latin typeface="Arial" pitchFamily="-1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1A02D4C-3DBB-D644-8C6F-F583BFCF94A3}" type="slidenum">
              <a:rPr lang="en-US">
                <a:latin typeface="Arial" pitchFamily="-1" charset="0"/>
              </a:rPr>
              <a:pPr/>
              <a:t>26</a:t>
            </a:fld>
            <a:endParaRPr lang="en-US">
              <a:latin typeface="Arial" pitchFamily="-1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E7E0CCB-174E-5748-B7FF-8A6545383523}" type="slidenum">
              <a:rPr lang="en-US">
                <a:latin typeface="Arial" pitchFamily="-1" charset="0"/>
              </a:rPr>
              <a:pPr/>
              <a:t>27</a:t>
            </a:fld>
            <a:endParaRPr lang="en-US">
              <a:latin typeface="Arial" pitchFamily="-1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23034F1-7D43-804A-9F43-6826C021C14B}" type="slidenum">
              <a:rPr lang="en-US">
                <a:latin typeface="Arial" pitchFamily="-1" charset="0"/>
              </a:rPr>
              <a:pPr/>
              <a:t>28</a:t>
            </a:fld>
            <a:endParaRPr lang="en-US">
              <a:latin typeface="Arial" pitchFamily="-1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FE0C29A-1621-CD40-AEE8-7D3575F10E25}" type="slidenum">
              <a:rPr lang="en-US">
                <a:latin typeface="Arial" pitchFamily="-1" charset="0"/>
              </a:rPr>
              <a:pPr/>
              <a:t>29</a:t>
            </a:fld>
            <a:endParaRPr lang="en-US">
              <a:latin typeface="Arial" pitchFamily="-1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3AACDEC-640A-4148-AD41-53EE894EB7D4}" type="slidenum">
              <a:rPr lang="en-US">
                <a:latin typeface="Arial" pitchFamily="-1" charset="0"/>
              </a:rPr>
              <a:pPr/>
              <a:t>30</a:t>
            </a:fld>
            <a:endParaRPr lang="en-US">
              <a:latin typeface="Arial" pitchFamily="-1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83C774-6349-DF40-A12A-DBF5896C2AA2}" type="slidenum">
              <a:rPr lang="en-US">
                <a:latin typeface="Arial" pitchFamily="-1" charset="0"/>
              </a:rPr>
              <a:pPr/>
              <a:t>4</a:t>
            </a:fld>
            <a:endParaRPr lang="en-US">
              <a:latin typeface="Arial" pitchFamily="-1" charset="0"/>
            </a:endParaRPr>
          </a:p>
        </p:txBody>
      </p:sp>
      <p:sp>
        <p:nvSpPr>
          <p:cNvPr id="150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D82ACE0-2EC7-264F-A584-B5107C814A5A}" type="slidenum">
              <a:rPr lang="en-US">
                <a:latin typeface="Arial" pitchFamily="-1" charset="0"/>
              </a:rPr>
              <a:pPr/>
              <a:t>31</a:t>
            </a:fld>
            <a:endParaRPr lang="en-US">
              <a:latin typeface="Arial" pitchFamily="-1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F16FC8D-E2E6-6242-A8E0-9494BFA4335D}" type="slidenum">
              <a:rPr lang="en-US">
                <a:latin typeface="Arial" pitchFamily="-1" charset="0"/>
              </a:rPr>
              <a:pPr/>
              <a:t>32</a:t>
            </a:fld>
            <a:endParaRPr lang="en-US">
              <a:latin typeface="Arial" pitchFamily="-1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DC665D7-D574-3F49-9D4D-64006DE2384C}" type="slidenum">
              <a:rPr lang="en-US">
                <a:latin typeface="Arial" pitchFamily="-1" charset="0"/>
              </a:rPr>
              <a:pPr/>
              <a:t>33</a:t>
            </a:fld>
            <a:endParaRPr lang="en-US">
              <a:latin typeface="Arial" pitchFamily="-1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D380842-0639-A548-B059-8E335FF1DCB6}" type="slidenum">
              <a:rPr lang="en-US">
                <a:latin typeface="Arial" pitchFamily="-1" charset="0"/>
              </a:rPr>
              <a:pPr/>
              <a:t>34</a:t>
            </a:fld>
            <a:endParaRPr lang="en-US">
              <a:latin typeface="Arial" pitchFamily="-1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7ADE054-8278-1448-BE3E-670B9B5A8FA7}" type="slidenum">
              <a:rPr lang="en-US">
                <a:latin typeface="Arial" pitchFamily="-1" charset="0"/>
              </a:rPr>
              <a:pPr/>
              <a:t>35</a:t>
            </a:fld>
            <a:endParaRPr lang="en-US">
              <a:latin typeface="Arial" pitchFamily="-1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E83F873-857F-1348-A2B3-44992538B0F1}" type="slidenum">
              <a:rPr lang="en-US">
                <a:latin typeface="Arial" pitchFamily="-1" charset="0"/>
              </a:rPr>
              <a:pPr/>
              <a:t>36</a:t>
            </a:fld>
            <a:endParaRPr lang="en-US">
              <a:latin typeface="Arial" pitchFamily="-1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8011087-3860-B846-95F0-87195391F987}" type="slidenum">
              <a:rPr lang="en-US">
                <a:latin typeface="Arial" pitchFamily="-1" charset="0"/>
              </a:rPr>
              <a:pPr/>
              <a:t>37</a:t>
            </a:fld>
            <a:endParaRPr lang="en-US">
              <a:latin typeface="Arial" pitchFamily="-1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2FA67E4-5AA4-C946-8D21-06D3BC9DE3F6}" type="slidenum">
              <a:rPr lang="en-US">
                <a:latin typeface="Arial" pitchFamily="-1" charset="0"/>
              </a:rPr>
              <a:pPr/>
              <a:t>38</a:t>
            </a:fld>
            <a:endParaRPr lang="en-US">
              <a:latin typeface="Arial" pitchFamily="-1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9406B7-076D-6C4D-9383-C500E203AB7B}" type="slidenum">
              <a:rPr lang="en-US">
                <a:latin typeface="Arial" pitchFamily="-1" charset="0"/>
              </a:rPr>
              <a:pPr/>
              <a:t>5</a:t>
            </a:fld>
            <a:endParaRPr lang="en-US">
              <a:latin typeface="Arial" pitchFamily="-1" charset="0"/>
            </a:endParaRPr>
          </a:p>
        </p:txBody>
      </p:sp>
      <p:sp>
        <p:nvSpPr>
          <p:cNvPr id="152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7A67763-5DB2-FB4A-A303-65EA5ED3F3E6}" type="slidenum">
              <a:rPr lang="en-US">
                <a:latin typeface="Arial" pitchFamily="-1" charset="0"/>
              </a:rPr>
              <a:pPr/>
              <a:t>6</a:t>
            </a:fld>
            <a:endParaRPr lang="en-US">
              <a:latin typeface="Arial" pitchFamily="-1" charset="0"/>
            </a:endParaRPr>
          </a:p>
        </p:txBody>
      </p:sp>
      <p:sp>
        <p:nvSpPr>
          <p:cNvPr id="154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F52B41-51B1-BC45-B877-C11272BAD04D}" type="slidenum">
              <a:rPr lang="en-US">
                <a:latin typeface="Arial" pitchFamily="-1" charset="0"/>
              </a:rPr>
              <a:pPr/>
              <a:t>7</a:t>
            </a:fld>
            <a:endParaRPr lang="en-US">
              <a:latin typeface="Arial" pitchFamily="-1" charset="0"/>
            </a:endParaRPr>
          </a:p>
        </p:txBody>
      </p:sp>
      <p:sp>
        <p:nvSpPr>
          <p:cNvPr id="156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6F5160-63B6-3B40-869C-448E84DEBA24}" type="slidenum">
              <a:rPr lang="en-US">
                <a:latin typeface="Arial" pitchFamily="-1" charset="0"/>
              </a:rPr>
              <a:pPr/>
              <a:t>8</a:t>
            </a:fld>
            <a:endParaRPr lang="en-US">
              <a:latin typeface="Arial" pitchFamily="-1" charset="0"/>
            </a:endParaRPr>
          </a:p>
        </p:txBody>
      </p:sp>
      <p:sp>
        <p:nvSpPr>
          <p:cNvPr id="158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87E921-DADF-B04B-B953-0A7552E35CEF}" type="slidenum">
              <a:rPr lang="en-US">
                <a:latin typeface="Arial" pitchFamily="-1" charset="0"/>
              </a:rPr>
              <a:pPr/>
              <a:t>9</a:t>
            </a:fld>
            <a:endParaRPr lang="en-US">
              <a:latin typeface="Arial" pitchFamily="-1" charset="0"/>
            </a:endParaRPr>
          </a:p>
        </p:txBody>
      </p:sp>
      <p:sp>
        <p:nvSpPr>
          <p:cNvPr id="160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0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527C14-3A09-4941-835E-FDF4C6E16800}" type="slidenum">
              <a:rPr lang="en-US">
                <a:latin typeface="Arial" pitchFamily="-1" charset="0"/>
              </a:rPr>
              <a:pPr/>
              <a:t>10</a:t>
            </a:fld>
            <a:endParaRPr lang="en-US">
              <a:latin typeface="Arial" pitchFamily="-1" charset="0"/>
            </a:endParaRPr>
          </a:p>
        </p:txBody>
      </p:sp>
      <p:sp>
        <p:nvSpPr>
          <p:cNvPr id="162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F141A-2C9D-F543-916C-EF83AB7203F5}" type="datetimeFigureOut">
              <a:rPr lang="en-US" smtClean="0"/>
              <a:pPr/>
              <a:t>9/29/11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86CEEE-55EC-794B-BCFC-7ACB130250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F141A-2C9D-F543-916C-EF83AB7203F5}" type="datetimeFigureOut">
              <a:rPr lang="en-US" smtClean="0"/>
              <a:pPr/>
              <a:t>9/29/11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86CEEE-55EC-794B-BCFC-7ACB130250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F141A-2C9D-F543-916C-EF83AB7203F5}" type="datetimeFigureOut">
              <a:rPr lang="en-US" smtClean="0"/>
              <a:pPr/>
              <a:t>9/29/11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86CEEE-55EC-794B-BCFC-7ACB130250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74638"/>
            <a:ext cx="7010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F141A-2C9D-F543-916C-EF83AB7203F5}" type="datetimeFigureOut">
              <a:rPr lang="en-US" smtClean="0"/>
              <a:pPr/>
              <a:t>9/29/11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86CEEE-55EC-794B-BCFC-7ACB130250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74638"/>
            <a:ext cx="7010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F141A-2C9D-F543-916C-EF83AB7203F5}" type="datetimeFigureOut">
              <a:rPr lang="en-US" smtClean="0"/>
              <a:pPr/>
              <a:t>9/29/11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86CEEE-55EC-794B-BCFC-7ACB130250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74638"/>
            <a:ext cx="7010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F141A-2C9D-F543-916C-EF83AB7203F5}" type="datetimeFigureOut">
              <a:rPr lang="en-US" smtClean="0"/>
              <a:pPr/>
              <a:t>9/29/11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86CEEE-55EC-794B-BCFC-7ACB130250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74638"/>
            <a:ext cx="7010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F141A-2C9D-F543-916C-EF83AB7203F5}" type="datetimeFigureOut">
              <a:rPr lang="en-US" smtClean="0"/>
              <a:pPr/>
              <a:t>9/29/11</a:t>
            </a:fld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86CEEE-55EC-794B-BCFC-7ACB130250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676400" y="274638"/>
            <a:ext cx="7010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B521CC-0F71-0144-99BF-E22D8B7EFEA3}" type="datetime1">
              <a:rPr lang="en-US" smtClean="0"/>
              <a:pPr>
                <a:defRPr/>
              </a:pPr>
              <a:t>9/29/11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DAA64B-7EA6-684B-9062-15855BB0514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74638"/>
            <a:ext cx="7010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C48B39-5A6D-E944-B3BB-5FBEFBDD81E6}" type="datetime1">
              <a:rPr lang="en-US"/>
              <a:pPr>
                <a:defRPr/>
              </a:pPr>
              <a:t>9/29/11</a:t>
            </a:fld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5530ED-5D59-4047-9490-591F5A45C0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F141A-2C9D-F543-916C-EF83AB7203F5}" type="datetimeFigureOut">
              <a:rPr lang="en-US" smtClean="0"/>
              <a:pPr/>
              <a:t>9/29/11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86CEEE-55EC-794B-BCFC-7ACB130250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F141A-2C9D-F543-916C-EF83AB7203F5}" type="datetimeFigureOut">
              <a:rPr lang="en-US" smtClean="0"/>
              <a:pPr/>
              <a:t>9/29/11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86CEEE-55EC-794B-BCFC-7ACB130250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F141A-2C9D-F543-916C-EF83AB7203F5}" type="datetimeFigureOut">
              <a:rPr lang="en-US" smtClean="0"/>
              <a:pPr/>
              <a:t>9/29/11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86CEEE-55EC-794B-BCFC-7ACB130250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F141A-2C9D-F543-916C-EF83AB7203F5}" type="datetimeFigureOut">
              <a:rPr lang="en-US" smtClean="0"/>
              <a:pPr/>
              <a:t>9/29/11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86CEEE-55EC-794B-BCFC-7ACB130250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F141A-2C9D-F543-916C-EF83AB7203F5}" type="datetimeFigureOut">
              <a:rPr lang="en-US" smtClean="0"/>
              <a:pPr/>
              <a:t>9/29/11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86CEEE-55EC-794B-BCFC-7ACB130250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F141A-2C9D-F543-916C-EF83AB7203F5}" type="datetimeFigureOut">
              <a:rPr lang="en-US" smtClean="0"/>
              <a:pPr/>
              <a:t>9/29/11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86CEEE-55EC-794B-BCFC-7ACB130250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F141A-2C9D-F543-916C-EF83AB7203F5}" type="datetimeFigureOut">
              <a:rPr lang="en-US" smtClean="0"/>
              <a:pPr/>
              <a:t>9/29/11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86CEEE-55EC-794B-BCFC-7ACB130250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F141A-2C9D-F543-916C-EF83AB7203F5}" type="datetimeFigureOut">
              <a:rPr lang="en-US" smtClean="0"/>
              <a:pPr/>
              <a:t>9/29/11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86CEEE-55EC-794B-BCFC-7ACB130250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image" Target="../media/image1.jpeg"/><Relationship Id="rId21" Type="http://schemas.openxmlformats.org/officeDocument/2006/relationships/oleObject" Target="../embeddings/Microsoft_PowerPoint_97_-_2003_Presentation1.bin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vmlDrawing" Target="../drawings/vmlDrawing1.v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274638"/>
            <a:ext cx="7010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1600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fld id="{DE8F141A-2C9D-F543-916C-EF83AB7203F5}" type="datetimeFigureOut">
              <a:rPr lang="en-US" smtClean="0"/>
              <a:pPr/>
              <a:t>9/29/11</a:t>
            </a:fld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24800" y="6400800"/>
            <a:ext cx="7620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FC86CEEE-55EC-794B-BCFC-7ACB130250C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31" name="Picture 6" descr="background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457200" y="269875"/>
            <a:ext cx="1095375" cy="1144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2209800" y="6400800"/>
            <a:ext cx="5654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endParaRPr lang="en-US" b="0"/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2362200" y="6400800"/>
            <a:ext cx="51800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0">
                <a:ea typeface="Arial" charset="0"/>
                <a:cs typeface="Arial" charset="0"/>
              </a:rPr>
              <a:t>©</a:t>
            </a:r>
            <a:r>
              <a:rPr lang="en-US" sz="1200" b="0"/>
              <a:t>College of Computer and Information Science, Northeastern University</a:t>
            </a:r>
          </a:p>
        </p:txBody>
      </p:sp>
      <p:graphicFrame>
        <p:nvGraphicFramePr>
          <p:cNvPr id="1026" name="Base" hidden="1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27650" r:id="rId21" imgW="0" imgH="0" progId="PowerPoint.Show.8">
              <p:embed/>
            </p:oleObj>
          </a:graphicData>
        </a:graphic>
      </p:graphicFrame>
      <p:sp>
        <p:nvSpPr>
          <p:cNvPr id="13322" name="Line 10"/>
          <p:cNvSpPr>
            <a:spLocks noChangeShapeType="1"/>
          </p:cNvSpPr>
          <p:nvPr/>
        </p:nvSpPr>
        <p:spPr bwMode="auto">
          <a:xfrm>
            <a:off x="447675" y="1520825"/>
            <a:ext cx="6629400" cy="0"/>
          </a:xfrm>
          <a:prstGeom prst="line">
            <a:avLst/>
          </a:prstGeom>
          <a:noFill/>
          <a:ln w="57150">
            <a:solidFill>
              <a:srgbClr val="33CCCC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4" Type="http://schemas.openxmlformats.org/officeDocument/2006/relationships/oleObject" Target="../embeddings/oleObject7.bin"/><Relationship Id="rId5" Type="http://schemas.openxmlformats.org/officeDocument/2006/relationships/oleObject" Target="../embeddings/oleObject8.bin"/><Relationship Id="rId6" Type="http://schemas.openxmlformats.org/officeDocument/2006/relationships/oleObject" Target="../embeddings/oleObject9.bin"/><Relationship Id="rId7" Type="http://schemas.openxmlformats.org/officeDocument/2006/relationships/oleObject" Target="../embeddings/oleObject10.bin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4" Type="http://schemas.openxmlformats.org/officeDocument/2006/relationships/oleObject" Target="../embeddings/oleObject11.bin"/><Relationship Id="rId5" Type="http://schemas.openxmlformats.org/officeDocument/2006/relationships/oleObject" Target="../embeddings/oleObject12.bin"/><Relationship Id="rId6" Type="http://schemas.openxmlformats.org/officeDocument/2006/relationships/oleObject" Target="../embeddings/oleObject13.bin"/><Relationship Id="rId7" Type="http://schemas.openxmlformats.org/officeDocument/2006/relationships/oleObject" Target="../embeddings/oleObject14.bin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4" Type="http://schemas.openxmlformats.org/officeDocument/2006/relationships/oleObject" Target="../embeddings/oleObject15.bin"/><Relationship Id="rId5" Type="http://schemas.openxmlformats.org/officeDocument/2006/relationships/oleObject" Target="../embeddings/oleObject16.bin"/><Relationship Id="rId6" Type="http://schemas.openxmlformats.org/officeDocument/2006/relationships/oleObject" Target="../embeddings/oleObject17.bin"/><Relationship Id="rId7" Type="http://schemas.openxmlformats.org/officeDocument/2006/relationships/oleObject" Target="../embeddings/oleObject18.bin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4" Type="http://schemas.openxmlformats.org/officeDocument/2006/relationships/image" Target="../media/image17.png"/><Relationship Id="rId5" Type="http://schemas.openxmlformats.org/officeDocument/2006/relationships/image" Target="../media/image18.png"/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hyperlink" Target="http://en.wikipedia.org/wiki/Hidden_face_removal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4" Type="http://schemas.openxmlformats.org/officeDocument/2006/relationships/oleObject" Target="../embeddings/oleObject1.bin"/><Relationship Id="rId5" Type="http://schemas.openxmlformats.org/officeDocument/2006/relationships/oleObject" Target="../embeddings/oleObject2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9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9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9.w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Creative_Commons" TargetMode="External"/><Relationship Id="rId4" Type="http://schemas.openxmlformats.org/officeDocument/2006/relationships/hyperlink" Target="http://creativecommons.org/licenses/by/2.0/" TargetMode="External"/><Relationship Id="rId5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4" Type="http://schemas.openxmlformats.org/officeDocument/2006/relationships/oleObject" Target="../embeddings/oleObject3.bin"/><Relationship Id="rId5" Type="http://schemas.openxmlformats.org/officeDocument/2006/relationships/image" Target="../media/image5.png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4.xml"/><Relationship Id="rId3" Type="http://schemas.openxmlformats.org/officeDocument/2006/relationships/hyperlink" Target="http://www.symbolcraft.com/graphics/bsp/index.php" TargetMode="Externa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4" Type="http://schemas.openxmlformats.org/officeDocument/2006/relationships/oleObject" Target="../embeddings/oleObject4.bin"/><Relationship Id="rId5" Type="http://schemas.openxmlformats.org/officeDocument/2006/relationships/oleObject" Target="../embeddings/oleObject5.bin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4" Type="http://schemas.openxmlformats.org/officeDocument/2006/relationships/oleObject" Target="../embeddings/oleObject6.bin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CS 4300</a:t>
            </a:r>
            <a:br>
              <a:rPr lang="en-US" dirty="0" smtClean="0"/>
            </a:br>
            <a:r>
              <a:rPr lang="en-US" dirty="0" smtClean="0"/>
              <a:t>Computer Graphics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Prof. Harriet Fell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Fall 2011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Lecture 10 – September 28,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800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	Computing</a:t>
            </a:r>
            <a:br>
              <a:rPr lang="en-US" sz="400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</a:br>
            <a:r>
              <a:rPr lang="en-US" sz="400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Barycentric Coordinates</a:t>
            </a:r>
          </a:p>
        </p:txBody>
      </p:sp>
      <p:graphicFrame>
        <p:nvGraphicFramePr>
          <p:cNvPr id="101383" name="Object 2"/>
          <p:cNvGraphicFramePr>
            <a:graphicFrameLocks noChangeAspect="1"/>
          </p:cNvGraphicFramePr>
          <p:nvPr>
            <p:ph sz="quarter" idx="1"/>
          </p:nvPr>
        </p:nvGraphicFramePr>
        <p:xfrm>
          <a:off x="1219200" y="2566988"/>
          <a:ext cx="2514600" cy="254000"/>
        </p:xfrm>
        <a:graphic>
          <a:graphicData uri="http://schemas.openxmlformats.org/presentationml/2006/ole">
            <p:oleObj spid="_x0000_s21506" name="Equation" r:id="rId4" imgW="2514997" imgH="254397" progId="Equation.DSMT4">
              <p:embed/>
            </p:oleObj>
          </a:graphicData>
        </a:graphic>
      </p:graphicFrame>
      <p:graphicFrame>
        <p:nvGraphicFramePr>
          <p:cNvPr id="101385" name="Object 3"/>
          <p:cNvGraphicFramePr>
            <a:graphicFrameLocks noChangeAspect="1"/>
          </p:cNvGraphicFramePr>
          <p:nvPr>
            <p:ph sz="quarter" idx="2"/>
          </p:nvPr>
        </p:nvGraphicFramePr>
        <p:xfrm>
          <a:off x="4249738" y="1728788"/>
          <a:ext cx="2360612" cy="955675"/>
        </p:xfrm>
        <a:graphic>
          <a:graphicData uri="http://schemas.openxmlformats.org/presentationml/2006/ole">
            <p:oleObj spid="_x0000_s21507" name="Equation" r:id="rId5" imgW="1067197" imgH="432197" progId="Equation.DSMT4">
              <p:embed/>
            </p:oleObj>
          </a:graphicData>
        </a:graphic>
      </p:graphicFrame>
      <p:graphicFrame>
        <p:nvGraphicFramePr>
          <p:cNvPr id="101387" name="Object 4"/>
          <p:cNvGraphicFramePr>
            <a:graphicFrameLocks noChangeAspect="1"/>
          </p:cNvGraphicFramePr>
          <p:nvPr>
            <p:ph sz="quarter" idx="3"/>
          </p:nvPr>
        </p:nvGraphicFramePr>
        <p:xfrm>
          <a:off x="2957513" y="3916363"/>
          <a:ext cx="5888037" cy="501650"/>
        </p:xfrm>
        <a:graphic>
          <a:graphicData uri="http://schemas.openxmlformats.org/presentationml/2006/ole">
            <p:oleObj spid="_x0000_s21508" name="Equation" r:id="rId6" imgW="2984897" imgH="254397" progId="Equation.DSMT4">
              <p:embed/>
            </p:oleObj>
          </a:graphicData>
        </a:graphic>
      </p:graphicFrame>
      <p:graphicFrame>
        <p:nvGraphicFramePr>
          <p:cNvPr id="101393" name="Object 5"/>
          <p:cNvGraphicFramePr>
            <a:graphicFrameLocks noChangeAspect="1"/>
          </p:cNvGraphicFramePr>
          <p:nvPr>
            <p:ph sz="quarter" idx="4"/>
          </p:nvPr>
        </p:nvGraphicFramePr>
        <p:xfrm>
          <a:off x="3652838" y="4670425"/>
          <a:ext cx="2400300" cy="1184275"/>
        </p:xfrm>
        <a:graphic>
          <a:graphicData uri="http://schemas.openxmlformats.org/presentationml/2006/ole">
            <p:oleObj spid="_x0000_s21509" name="Equation" r:id="rId7" imgW="952483" imgH="470093" progId="Equation.DSMT4">
              <p:embed/>
            </p:oleObj>
          </a:graphicData>
        </a:graphic>
      </p:graphicFrame>
      <p:sp>
        <p:nvSpPr>
          <p:cNvPr id="161798" name="Date Placeholder 6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7CB45F7D-253F-9748-B04E-091484E77000}" type="datetime4">
              <a:rPr lang="en-US" smtClean="0">
                <a:latin typeface="Arial" pitchFamily="-1" charset="0"/>
              </a:rPr>
              <a:pPr/>
              <a:t>September 29, 2011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61799" name="Slide Number Placeholder 7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DB17A41C-FCC0-7E40-AFB6-D1D5B1D86628}" type="slidenum">
              <a:rPr lang="en-US" smtClean="0">
                <a:latin typeface="Arial" pitchFamily="-1" charset="0"/>
              </a:rPr>
              <a:pPr/>
              <a:t>10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61801" name="Line 4"/>
          <p:cNvSpPr>
            <a:spLocks noChangeShapeType="1"/>
          </p:cNvSpPr>
          <p:nvPr/>
        </p:nvSpPr>
        <p:spPr bwMode="auto">
          <a:xfrm flipV="1">
            <a:off x="569913" y="1882775"/>
            <a:ext cx="1368425" cy="1177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802" name="Text Box 5"/>
          <p:cNvSpPr txBox="1">
            <a:spLocks noChangeArrowheads="1"/>
          </p:cNvSpPr>
          <p:nvPr/>
        </p:nvSpPr>
        <p:spPr bwMode="auto">
          <a:xfrm>
            <a:off x="1966913" y="1562100"/>
            <a:ext cx="3794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latin typeface="Trebuchet MS" pitchFamily="-1" charset="0"/>
              </a:rPr>
              <a:t>a</a:t>
            </a:r>
          </a:p>
        </p:txBody>
      </p:sp>
      <p:sp>
        <p:nvSpPr>
          <p:cNvPr id="161803" name="Text Box 6"/>
          <p:cNvSpPr txBox="1">
            <a:spLocks noChangeArrowheads="1"/>
          </p:cNvSpPr>
          <p:nvPr/>
        </p:nvSpPr>
        <p:spPr bwMode="auto">
          <a:xfrm>
            <a:off x="228600" y="2994025"/>
            <a:ext cx="3984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b</a:t>
            </a:r>
          </a:p>
        </p:txBody>
      </p:sp>
      <p:sp>
        <p:nvSpPr>
          <p:cNvPr id="161804" name="Text Box 13"/>
          <p:cNvSpPr txBox="1">
            <a:spLocks noChangeArrowheads="1"/>
          </p:cNvSpPr>
          <p:nvPr/>
        </p:nvSpPr>
        <p:spPr bwMode="auto">
          <a:xfrm>
            <a:off x="1890713" y="3362325"/>
            <a:ext cx="3984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c</a:t>
            </a:r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1349375" y="2282825"/>
            <a:ext cx="760413" cy="1003300"/>
            <a:chOff x="850" y="1438"/>
            <a:chExt cx="479" cy="632"/>
          </a:xfrm>
        </p:grpSpPr>
        <p:sp>
          <p:nvSpPr>
            <p:cNvPr id="161815" name="Line 14"/>
            <p:cNvSpPr>
              <a:spLocks noChangeShapeType="1"/>
            </p:cNvSpPr>
            <p:nvPr/>
          </p:nvSpPr>
          <p:spPr bwMode="auto">
            <a:xfrm>
              <a:off x="850" y="1530"/>
              <a:ext cx="479" cy="5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816" name="Line 15"/>
            <p:cNvSpPr>
              <a:spLocks noChangeShapeType="1"/>
            </p:cNvSpPr>
            <p:nvPr/>
          </p:nvSpPr>
          <p:spPr bwMode="auto">
            <a:xfrm>
              <a:off x="947" y="1438"/>
              <a:ext cx="97" cy="1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817" name="Line 16"/>
            <p:cNvSpPr>
              <a:spLocks noChangeShapeType="1"/>
            </p:cNvSpPr>
            <p:nvPr/>
          </p:nvSpPr>
          <p:spPr bwMode="auto">
            <a:xfrm flipH="1">
              <a:off x="947" y="1558"/>
              <a:ext cx="97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1806" name="Oval 19"/>
          <p:cNvSpPr>
            <a:spLocks noChangeArrowheads="1"/>
          </p:cNvSpPr>
          <p:nvPr/>
        </p:nvSpPr>
        <p:spPr bwMode="auto">
          <a:xfrm>
            <a:off x="506413" y="3041650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807" name="Oval 20"/>
          <p:cNvSpPr>
            <a:spLocks noChangeArrowheads="1"/>
          </p:cNvSpPr>
          <p:nvPr/>
        </p:nvSpPr>
        <p:spPr bwMode="auto">
          <a:xfrm>
            <a:off x="1928813" y="1811338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808" name="Oval 21"/>
          <p:cNvSpPr>
            <a:spLocks noChangeArrowheads="1"/>
          </p:cNvSpPr>
          <p:nvPr/>
        </p:nvSpPr>
        <p:spPr bwMode="auto">
          <a:xfrm>
            <a:off x="1882775" y="3403600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29"/>
          <p:cNvGrpSpPr>
            <a:grpSpLocks/>
          </p:cNvGrpSpPr>
          <p:nvPr/>
        </p:nvGrpSpPr>
        <p:grpSpPr bwMode="auto">
          <a:xfrm>
            <a:off x="522288" y="2290763"/>
            <a:ext cx="688975" cy="366712"/>
            <a:chOff x="329" y="1443"/>
            <a:chExt cx="434" cy="231"/>
          </a:xfrm>
        </p:grpSpPr>
        <p:sp>
          <p:nvSpPr>
            <p:cNvPr id="161813" name="Oval 25"/>
            <p:cNvSpPr>
              <a:spLocks noChangeArrowheads="1"/>
            </p:cNvSpPr>
            <p:nvPr/>
          </p:nvSpPr>
          <p:spPr bwMode="auto">
            <a:xfrm>
              <a:off x="697" y="1578"/>
              <a:ext cx="56" cy="5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814" name="Text Box 26"/>
            <p:cNvSpPr txBox="1">
              <a:spLocks noChangeArrowheads="1"/>
            </p:cNvSpPr>
            <p:nvPr/>
          </p:nvSpPr>
          <p:spPr bwMode="auto">
            <a:xfrm>
              <a:off x="329" y="1443"/>
              <a:ext cx="43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/>
                <a:t>(</a:t>
              </a:r>
              <a:r>
                <a:rPr lang="en-US" b="0" i="1"/>
                <a:t>x,y</a:t>
              </a:r>
              <a:r>
                <a:rPr lang="en-US" b="0"/>
                <a:t>)</a:t>
              </a:r>
            </a:p>
          </p:txBody>
        </p:sp>
      </p:grpSp>
      <p:grpSp>
        <p:nvGrpSpPr>
          <p:cNvPr id="4" name="Group 30"/>
          <p:cNvGrpSpPr>
            <a:grpSpLocks/>
          </p:cNvGrpSpPr>
          <p:nvPr/>
        </p:nvGrpSpPr>
        <p:grpSpPr bwMode="auto">
          <a:xfrm>
            <a:off x="1631950" y="2608263"/>
            <a:ext cx="738188" cy="366712"/>
            <a:chOff x="1028" y="1643"/>
            <a:chExt cx="465" cy="231"/>
          </a:xfrm>
        </p:grpSpPr>
        <p:sp>
          <p:nvSpPr>
            <p:cNvPr id="161811" name="Oval 22"/>
            <p:cNvSpPr>
              <a:spLocks noChangeArrowheads="1"/>
            </p:cNvSpPr>
            <p:nvPr/>
          </p:nvSpPr>
          <p:spPr bwMode="auto">
            <a:xfrm>
              <a:off x="1028" y="1735"/>
              <a:ext cx="56" cy="5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812" name="Text Box 23"/>
            <p:cNvSpPr txBox="1">
              <a:spLocks noChangeArrowheads="1"/>
            </p:cNvSpPr>
            <p:nvPr/>
          </p:nvSpPr>
          <p:spPr bwMode="auto">
            <a:xfrm>
              <a:off x="1059" y="1643"/>
              <a:ext cx="43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/>
                <a:t>(</a:t>
              </a:r>
              <a:r>
                <a:rPr lang="en-US" b="0" i="1"/>
                <a:t>x,y</a:t>
              </a:r>
              <a:r>
                <a:rPr lang="en-US" b="0"/>
                <a:t>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8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>
                <a:ea typeface="ＭＳ Ｐゴシック" pitchFamily="-1" charset="-128"/>
                <a:cs typeface="ＭＳ Ｐゴシック" pitchFamily="-1" charset="-128"/>
              </a:rPr>
              <a:t>Barycentric Coordinates </a:t>
            </a:r>
            <a:br>
              <a:rPr lang="en-US" sz="4000">
                <a:ea typeface="ＭＳ Ｐゴシック" pitchFamily="-1" charset="-128"/>
                <a:cs typeface="ＭＳ Ｐゴシック" pitchFamily="-1" charset="-128"/>
              </a:rPr>
            </a:br>
            <a:r>
              <a:rPr lang="en-US" sz="4000">
                <a:ea typeface="ＭＳ Ｐゴシック" pitchFamily="-1" charset="-128"/>
                <a:cs typeface="ＭＳ Ｐゴシック" pitchFamily="-1" charset="-128"/>
              </a:rPr>
              <a:t>as Areas</a:t>
            </a:r>
          </a:p>
        </p:txBody>
      </p:sp>
      <p:graphicFrame>
        <p:nvGraphicFramePr>
          <p:cNvPr id="163842" name="Object 2"/>
          <p:cNvGraphicFramePr>
            <a:graphicFrameLocks noChangeAspect="1"/>
          </p:cNvGraphicFramePr>
          <p:nvPr>
            <p:ph sz="quarter" idx="1"/>
          </p:nvPr>
        </p:nvGraphicFramePr>
        <p:xfrm>
          <a:off x="4571999" y="1873250"/>
          <a:ext cx="1682175" cy="1781126"/>
        </p:xfrm>
        <a:graphic>
          <a:graphicData uri="http://schemas.openxmlformats.org/presentationml/2006/ole">
            <p:oleObj spid="_x0000_s23554" name="Equation" r:id="rId4" imgW="648097" imgH="686197" progId="Equation.DSMT4">
              <p:embed/>
            </p:oleObj>
          </a:graphicData>
        </a:graphic>
      </p:graphicFrame>
      <p:graphicFrame>
        <p:nvGraphicFramePr>
          <p:cNvPr id="163843" name="Object 3"/>
          <p:cNvGraphicFramePr>
            <a:graphicFrameLocks noChangeAspect="1"/>
          </p:cNvGraphicFramePr>
          <p:nvPr>
            <p:ph sz="quarter" idx="2"/>
          </p:nvPr>
        </p:nvGraphicFramePr>
        <p:xfrm>
          <a:off x="2914650" y="3429000"/>
          <a:ext cx="463550" cy="555625"/>
        </p:xfrm>
        <a:graphic>
          <a:graphicData uri="http://schemas.openxmlformats.org/presentationml/2006/ole">
            <p:oleObj spid="_x0000_s23555" name="Equation" r:id="rId5" imgW="190897" imgH="228997" progId="Equation.DSMT4">
              <p:embed/>
            </p:oleObj>
          </a:graphicData>
        </a:graphic>
      </p:graphicFrame>
      <p:graphicFrame>
        <p:nvGraphicFramePr>
          <p:cNvPr id="163844" name="Object 4"/>
          <p:cNvGraphicFramePr>
            <a:graphicFrameLocks noChangeAspect="1"/>
          </p:cNvGraphicFramePr>
          <p:nvPr>
            <p:ph sz="quarter" idx="3"/>
          </p:nvPr>
        </p:nvGraphicFramePr>
        <p:xfrm>
          <a:off x="2351088" y="4460875"/>
          <a:ext cx="492125" cy="590550"/>
        </p:xfrm>
        <a:graphic>
          <a:graphicData uri="http://schemas.openxmlformats.org/presentationml/2006/ole">
            <p:oleObj spid="_x0000_s23556" name="Equation" r:id="rId6" imgW="190897" imgH="228997" progId="Equation.DSMT4">
              <p:embed/>
            </p:oleObj>
          </a:graphicData>
        </a:graphic>
      </p:graphicFrame>
      <p:graphicFrame>
        <p:nvGraphicFramePr>
          <p:cNvPr id="163845" name="Object 5"/>
          <p:cNvGraphicFramePr>
            <a:graphicFrameLocks noChangeAspect="1"/>
          </p:cNvGraphicFramePr>
          <p:nvPr>
            <p:ph sz="quarter" idx="4"/>
          </p:nvPr>
        </p:nvGraphicFramePr>
        <p:xfrm>
          <a:off x="2003425" y="3579813"/>
          <a:ext cx="461963" cy="554037"/>
        </p:xfrm>
        <a:graphic>
          <a:graphicData uri="http://schemas.openxmlformats.org/presentationml/2006/ole">
            <p:oleObj spid="_x0000_s23557" name="Equation" r:id="rId7" imgW="190897" imgH="228997" progId="Equation.DSMT4">
              <p:embed/>
            </p:oleObj>
          </a:graphicData>
        </a:graphic>
      </p:graphicFrame>
      <p:sp>
        <p:nvSpPr>
          <p:cNvPr id="163846" name="Date Placeholder 6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0FA016F6-7834-E449-AA4F-BDED1A65FF1D}" type="datetime4">
              <a:rPr lang="en-US" smtClean="0">
                <a:latin typeface="Arial" pitchFamily="-1" charset="0"/>
              </a:rPr>
              <a:pPr/>
              <a:t>September 29, 2011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63847" name="Slide Number Placeholder 7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34D731A2-2196-DA46-BA94-1F8826F12675}" type="slidenum">
              <a:rPr lang="en-US" smtClean="0">
                <a:latin typeface="Arial" pitchFamily="-1" charset="0"/>
              </a:rPr>
              <a:pPr/>
              <a:t>11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63849" name="Line 7"/>
          <p:cNvSpPr>
            <a:spLocks noChangeShapeType="1"/>
          </p:cNvSpPr>
          <p:nvPr/>
        </p:nvSpPr>
        <p:spPr bwMode="auto">
          <a:xfrm flipH="1">
            <a:off x="2654300" y="1919288"/>
            <a:ext cx="100013" cy="2308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50" name="Line 8"/>
          <p:cNvSpPr>
            <a:spLocks noChangeShapeType="1"/>
          </p:cNvSpPr>
          <p:nvPr/>
        </p:nvSpPr>
        <p:spPr bwMode="auto">
          <a:xfrm flipV="1">
            <a:off x="1014413" y="4237038"/>
            <a:ext cx="1611312" cy="1258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51" name="Line 9"/>
          <p:cNvSpPr>
            <a:spLocks noChangeShapeType="1"/>
          </p:cNvSpPr>
          <p:nvPr/>
        </p:nvSpPr>
        <p:spPr bwMode="auto">
          <a:xfrm flipH="1" flipV="1">
            <a:off x="2625725" y="4237038"/>
            <a:ext cx="1466850" cy="561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52" name="Freeform 5"/>
          <p:cNvSpPr>
            <a:spLocks/>
          </p:cNvSpPr>
          <p:nvPr/>
        </p:nvSpPr>
        <p:spPr bwMode="auto">
          <a:xfrm>
            <a:off x="996950" y="1873250"/>
            <a:ext cx="3095625" cy="3640138"/>
          </a:xfrm>
          <a:custGeom>
            <a:avLst/>
            <a:gdLst>
              <a:gd name="T0" fmla="*/ 0 w 1950"/>
              <a:gd name="T1" fmla="*/ 3640138 h 2293"/>
              <a:gd name="T2" fmla="*/ 1765300 w 1950"/>
              <a:gd name="T3" fmla="*/ 0 h 2293"/>
              <a:gd name="T4" fmla="*/ 3095625 w 1950"/>
              <a:gd name="T5" fmla="*/ 2924175 h 2293"/>
              <a:gd name="T6" fmla="*/ 0 w 1950"/>
              <a:gd name="T7" fmla="*/ 3640138 h 2293"/>
              <a:gd name="T8" fmla="*/ 0 60000 65536"/>
              <a:gd name="T9" fmla="*/ 0 60000 65536"/>
              <a:gd name="T10" fmla="*/ 0 60000 65536"/>
              <a:gd name="T11" fmla="*/ 0 60000 65536"/>
              <a:gd name="T12" fmla="*/ 0 w 1950"/>
              <a:gd name="T13" fmla="*/ 0 h 2293"/>
              <a:gd name="T14" fmla="*/ 1950 w 1950"/>
              <a:gd name="T15" fmla="*/ 2293 h 229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50" h="2293">
                <a:moveTo>
                  <a:pt x="0" y="2293"/>
                </a:moveTo>
                <a:lnTo>
                  <a:pt x="1112" y="0"/>
                </a:lnTo>
                <a:lnTo>
                  <a:pt x="1950" y="1842"/>
                </a:lnTo>
                <a:lnTo>
                  <a:pt x="0" y="2293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53" name="Oval 6"/>
          <p:cNvSpPr>
            <a:spLocks noChangeArrowheads="1"/>
          </p:cNvSpPr>
          <p:nvPr/>
        </p:nvSpPr>
        <p:spPr bwMode="auto">
          <a:xfrm>
            <a:off x="2589213" y="4191000"/>
            <a:ext cx="88900" cy="889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54" name="Text Box 12"/>
          <p:cNvSpPr txBox="1">
            <a:spLocks noChangeArrowheads="1"/>
          </p:cNvSpPr>
          <p:nvPr/>
        </p:nvSpPr>
        <p:spPr bwMode="auto">
          <a:xfrm>
            <a:off x="2576513" y="1449388"/>
            <a:ext cx="3794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/>
              <a:t>a</a:t>
            </a:r>
          </a:p>
        </p:txBody>
      </p:sp>
      <p:sp>
        <p:nvSpPr>
          <p:cNvPr id="163855" name="Text Box 13"/>
          <p:cNvSpPr txBox="1">
            <a:spLocks noChangeArrowheads="1"/>
          </p:cNvSpPr>
          <p:nvPr/>
        </p:nvSpPr>
        <p:spPr bwMode="auto">
          <a:xfrm>
            <a:off x="700088" y="5437188"/>
            <a:ext cx="3984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/>
              <a:t>b</a:t>
            </a:r>
          </a:p>
        </p:txBody>
      </p:sp>
      <p:sp>
        <p:nvSpPr>
          <p:cNvPr id="163856" name="Text Box 14"/>
          <p:cNvSpPr txBox="1">
            <a:spLocks noChangeArrowheads="1"/>
          </p:cNvSpPr>
          <p:nvPr/>
        </p:nvSpPr>
        <p:spPr bwMode="auto">
          <a:xfrm>
            <a:off x="4056063" y="4710113"/>
            <a:ext cx="3984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/>
              <a:t>c</a:t>
            </a:r>
          </a:p>
        </p:txBody>
      </p:sp>
      <p:sp>
        <p:nvSpPr>
          <p:cNvPr id="163857" name="Oval 18"/>
          <p:cNvSpPr>
            <a:spLocks noChangeArrowheads="1"/>
          </p:cNvSpPr>
          <p:nvPr/>
        </p:nvSpPr>
        <p:spPr bwMode="auto">
          <a:xfrm>
            <a:off x="958850" y="5467350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58" name="Oval 19"/>
          <p:cNvSpPr>
            <a:spLocks noChangeArrowheads="1"/>
          </p:cNvSpPr>
          <p:nvPr/>
        </p:nvSpPr>
        <p:spPr bwMode="auto">
          <a:xfrm>
            <a:off x="2717800" y="1844675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59" name="Oval 20"/>
          <p:cNvSpPr>
            <a:spLocks noChangeArrowheads="1"/>
          </p:cNvSpPr>
          <p:nvPr/>
        </p:nvSpPr>
        <p:spPr bwMode="auto">
          <a:xfrm>
            <a:off x="4048125" y="4751388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60" name="Text Box 22"/>
          <p:cNvSpPr txBox="1">
            <a:spLocks noChangeArrowheads="1"/>
          </p:cNvSpPr>
          <p:nvPr/>
        </p:nvSpPr>
        <p:spPr bwMode="auto">
          <a:xfrm>
            <a:off x="2630488" y="3924300"/>
            <a:ext cx="6889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/>
              <a:t>(</a:t>
            </a:r>
            <a:r>
              <a:rPr lang="en-US" b="0" i="1"/>
              <a:t>x,y</a:t>
            </a:r>
            <a:r>
              <a:rPr lang="en-US" b="0"/>
              <a:t>)</a:t>
            </a:r>
          </a:p>
        </p:txBody>
      </p:sp>
      <p:sp>
        <p:nvSpPr>
          <p:cNvPr id="163861" name="Text Box 32"/>
          <p:cNvSpPr txBox="1">
            <a:spLocks noChangeArrowheads="1"/>
          </p:cNvSpPr>
          <p:nvPr/>
        </p:nvSpPr>
        <p:spPr bwMode="auto">
          <a:xfrm>
            <a:off x="4572000" y="4429125"/>
            <a:ext cx="3884613" cy="1347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0"/>
              <a:t>where </a:t>
            </a:r>
            <a:r>
              <a:rPr lang="en-US" sz="2400" b="0" i="1"/>
              <a:t>A</a:t>
            </a:r>
            <a:r>
              <a:rPr lang="en-US" sz="2400" b="0"/>
              <a:t> is the area of the </a:t>
            </a:r>
          </a:p>
          <a:p>
            <a:pPr>
              <a:spcBef>
                <a:spcPct val="20000"/>
              </a:spcBef>
            </a:pPr>
            <a:r>
              <a:rPr lang="en-US" sz="2400" b="0"/>
              <a:t>triangle.</a:t>
            </a:r>
          </a:p>
          <a:p>
            <a:pPr>
              <a:spcBef>
                <a:spcPct val="20000"/>
              </a:spcBef>
            </a:pPr>
            <a:r>
              <a:rPr lang="en-US" sz="2400" b="0">
                <a:sym typeface="Symbol" pitchFamily="-1" charset="2"/>
              </a:rPr>
              <a:t>           α + β + γ =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3D Triangles</a:t>
            </a:r>
          </a:p>
        </p:txBody>
      </p:sp>
      <p:sp>
        <p:nvSpPr>
          <p:cNvPr id="165894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63C2D53B-1475-084E-A24D-E09D15F14C25}" type="datetime4">
              <a:rPr lang="en-US" smtClean="0">
                <a:latin typeface="Arial" pitchFamily="-1" charset="0"/>
              </a:rPr>
              <a:pPr/>
              <a:t>September 29, 2011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65895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EFE1B889-4E65-BB4A-8FBC-C1573FF86F97}" type="slidenum">
              <a:rPr lang="en-US" smtClean="0">
                <a:latin typeface="Arial" pitchFamily="-1" charset="0"/>
              </a:rPr>
              <a:pPr/>
              <a:t>12</a:t>
            </a:fld>
            <a:endParaRPr lang="en-US" smtClean="0">
              <a:latin typeface="Arial" pitchFamily="-1" charset="0"/>
            </a:endParaRPr>
          </a:p>
        </p:txBody>
      </p:sp>
      <p:graphicFrame>
        <p:nvGraphicFramePr>
          <p:cNvPr id="165890" name="Object 2"/>
          <p:cNvGraphicFramePr>
            <a:graphicFrameLocks noChangeAspect="1"/>
          </p:cNvGraphicFramePr>
          <p:nvPr/>
        </p:nvGraphicFramePr>
        <p:xfrm>
          <a:off x="5592763" y="2005013"/>
          <a:ext cx="2249487" cy="2382837"/>
        </p:xfrm>
        <a:graphic>
          <a:graphicData uri="http://schemas.openxmlformats.org/presentationml/2006/ole">
            <p:oleObj spid="_x0000_s25602" name="Equation" r:id="rId4" imgW="648097" imgH="686197" progId="Equation.DSMT4">
              <p:embed/>
            </p:oleObj>
          </a:graphicData>
        </a:graphic>
      </p:graphicFrame>
      <p:graphicFrame>
        <p:nvGraphicFramePr>
          <p:cNvPr id="165891" name="Object 3"/>
          <p:cNvGraphicFramePr>
            <a:graphicFrameLocks noChangeAspect="1"/>
          </p:cNvGraphicFramePr>
          <p:nvPr/>
        </p:nvGraphicFramePr>
        <p:xfrm>
          <a:off x="2914650" y="3429000"/>
          <a:ext cx="463550" cy="557213"/>
        </p:xfrm>
        <a:graphic>
          <a:graphicData uri="http://schemas.openxmlformats.org/presentationml/2006/ole">
            <p:oleObj spid="_x0000_s25603" name="Equation" r:id="rId5" imgW="190897" imgH="228997" progId="Equation.DSMT4">
              <p:embed/>
            </p:oleObj>
          </a:graphicData>
        </a:graphic>
      </p:graphicFrame>
      <p:graphicFrame>
        <p:nvGraphicFramePr>
          <p:cNvPr id="165892" name="Object 4"/>
          <p:cNvGraphicFramePr>
            <a:graphicFrameLocks noChangeAspect="1"/>
          </p:cNvGraphicFramePr>
          <p:nvPr/>
        </p:nvGraphicFramePr>
        <p:xfrm>
          <a:off x="2351088" y="4460875"/>
          <a:ext cx="492125" cy="590550"/>
        </p:xfrm>
        <a:graphic>
          <a:graphicData uri="http://schemas.openxmlformats.org/presentationml/2006/ole">
            <p:oleObj spid="_x0000_s25604" name="Equation" r:id="rId6" imgW="190897" imgH="228997" progId="Equation.DSMT4">
              <p:embed/>
            </p:oleObj>
          </a:graphicData>
        </a:graphic>
      </p:graphicFrame>
      <p:sp>
        <p:nvSpPr>
          <p:cNvPr id="165897" name="Line 7"/>
          <p:cNvSpPr>
            <a:spLocks noChangeShapeType="1"/>
          </p:cNvSpPr>
          <p:nvPr/>
        </p:nvSpPr>
        <p:spPr bwMode="auto">
          <a:xfrm flipH="1">
            <a:off x="2654300" y="1919288"/>
            <a:ext cx="100013" cy="2308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898" name="Line 8"/>
          <p:cNvSpPr>
            <a:spLocks noChangeShapeType="1"/>
          </p:cNvSpPr>
          <p:nvPr/>
        </p:nvSpPr>
        <p:spPr bwMode="auto">
          <a:xfrm flipV="1">
            <a:off x="1014413" y="4237038"/>
            <a:ext cx="1611312" cy="1258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899" name="Line 9"/>
          <p:cNvSpPr>
            <a:spLocks noChangeShapeType="1"/>
          </p:cNvSpPr>
          <p:nvPr/>
        </p:nvSpPr>
        <p:spPr bwMode="auto">
          <a:xfrm flipH="1" flipV="1">
            <a:off x="2625725" y="4237038"/>
            <a:ext cx="1466850" cy="561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900" name="Freeform 10"/>
          <p:cNvSpPr>
            <a:spLocks/>
          </p:cNvSpPr>
          <p:nvPr/>
        </p:nvSpPr>
        <p:spPr bwMode="auto">
          <a:xfrm>
            <a:off x="996950" y="1873250"/>
            <a:ext cx="3095625" cy="3640138"/>
          </a:xfrm>
          <a:custGeom>
            <a:avLst/>
            <a:gdLst>
              <a:gd name="T0" fmla="*/ 0 w 1950"/>
              <a:gd name="T1" fmla="*/ 3640138 h 2293"/>
              <a:gd name="T2" fmla="*/ 1765300 w 1950"/>
              <a:gd name="T3" fmla="*/ 0 h 2293"/>
              <a:gd name="T4" fmla="*/ 3095625 w 1950"/>
              <a:gd name="T5" fmla="*/ 2924175 h 2293"/>
              <a:gd name="T6" fmla="*/ 0 w 1950"/>
              <a:gd name="T7" fmla="*/ 3640138 h 2293"/>
              <a:gd name="T8" fmla="*/ 0 60000 65536"/>
              <a:gd name="T9" fmla="*/ 0 60000 65536"/>
              <a:gd name="T10" fmla="*/ 0 60000 65536"/>
              <a:gd name="T11" fmla="*/ 0 60000 65536"/>
              <a:gd name="T12" fmla="*/ 0 w 1950"/>
              <a:gd name="T13" fmla="*/ 0 h 2293"/>
              <a:gd name="T14" fmla="*/ 1950 w 1950"/>
              <a:gd name="T15" fmla="*/ 2293 h 229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50" h="2293">
                <a:moveTo>
                  <a:pt x="0" y="2293"/>
                </a:moveTo>
                <a:lnTo>
                  <a:pt x="1112" y="0"/>
                </a:lnTo>
                <a:lnTo>
                  <a:pt x="1950" y="1842"/>
                </a:lnTo>
                <a:lnTo>
                  <a:pt x="0" y="2293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901" name="Oval 11"/>
          <p:cNvSpPr>
            <a:spLocks noChangeArrowheads="1"/>
          </p:cNvSpPr>
          <p:nvPr/>
        </p:nvSpPr>
        <p:spPr bwMode="auto">
          <a:xfrm>
            <a:off x="2589213" y="4191000"/>
            <a:ext cx="88900" cy="889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902" name="Text Box 12"/>
          <p:cNvSpPr txBox="1">
            <a:spLocks noChangeArrowheads="1"/>
          </p:cNvSpPr>
          <p:nvPr/>
        </p:nvSpPr>
        <p:spPr bwMode="auto">
          <a:xfrm>
            <a:off x="700088" y="5437188"/>
            <a:ext cx="3984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/>
              <a:t>b</a:t>
            </a:r>
          </a:p>
        </p:txBody>
      </p:sp>
      <p:sp>
        <p:nvSpPr>
          <p:cNvPr id="165903" name="Text Box 13"/>
          <p:cNvSpPr txBox="1">
            <a:spLocks noChangeArrowheads="1"/>
          </p:cNvSpPr>
          <p:nvPr/>
        </p:nvSpPr>
        <p:spPr bwMode="auto">
          <a:xfrm>
            <a:off x="4056063" y="4710113"/>
            <a:ext cx="3984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/>
              <a:t>c</a:t>
            </a:r>
          </a:p>
        </p:txBody>
      </p:sp>
      <p:sp>
        <p:nvSpPr>
          <p:cNvPr id="165904" name="Oval 14"/>
          <p:cNvSpPr>
            <a:spLocks noChangeArrowheads="1"/>
          </p:cNvSpPr>
          <p:nvPr/>
        </p:nvSpPr>
        <p:spPr bwMode="auto">
          <a:xfrm>
            <a:off x="958850" y="5467350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905" name="Oval 15"/>
          <p:cNvSpPr>
            <a:spLocks noChangeArrowheads="1"/>
          </p:cNvSpPr>
          <p:nvPr/>
        </p:nvSpPr>
        <p:spPr bwMode="auto">
          <a:xfrm>
            <a:off x="2717800" y="1844675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906" name="Oval 16"/>
          <p:cNvSpPr>
            <a:spLocks noChangeArrowheads="1"/>
          </p:cNvSpPr>
          <p:nvPr/>
        </p:nvSpPr>
        <p:spPr bwMode="auto">
          <a:xfrm>
            <a:off x="4048125" y="4751388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907" name="Text Box 17"/>
          <p:cNvSpPr txBox="1">
            <a:spLocks noChangeArrowheads="1"/>
          </p:cNvSpPr>
          <p:nvPr/>
        </p:nvSpPr>
        <p:spPr bwMode="auto">
          <a:xfrm>
            <a:off x="2630488" y="3924300"/>
            <a:ext cx="10525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/>
              <a:t>(</a:t>
            </a:r>
            <a:r>
              <a:rPr lang="en-US" b="0" i="1"/>
              <a:t>x,y,z</a:t>
            </a:r>
            <a:r>
              <a:rPr lang="en-US" b="0"/>
              <a:t>)</a:t>
            </a:r>
          </a:p>
        </p:txBody>
      </p:sp>
      <p:graphicFrame>
        <p:nvGraphicFramePr>
          <p:cNvPr id="165893" name="Object 5"/>
          <p:cNvGraphicFramePr>
            <a:graphicFrameLocks noChangeAspect="1"/>
          </p:cNvGraphicFramePr>
          <p:nvPr/>
        </p:nvGraphicFramePr>
        <p:xfrm>
          <a:off x="1987550" y="3560763"/>
          <a:ext cx="495300" cy="593725"/>
        </p:xfrm>
        <a:graphic>
          <a:graphicData uri="http://schemas.openxmlformats.org/presentationml/2006/ole">
            <p:oleObj spid="_x0000_s25605" name="Equation" r:id="rId7" imgW="190897" imgH="228997" progId="Equation.DSMT4">
              <p:embed/>
            </p:oleObj>
          </a:graphicData>
        </a:graphic>
      </p:graphicFrame>
      <p:sp>
        <p:nvSpPr>
          <p:cNvPr id="165908" name="Text Box 19"/>
          <p:cNvSpPr txBox="1">
            <a:spLocks noChangeArrowheads="1"/>
          </p:cNvSpPr>
          <p:nvPr/>
        </p:nvSpPr>
        <p:spPr bwMode="auto">
          <a:xfrm>
            <a:off x="4572000" y="4429125"/>
            <a:ext cx="3884613" cy="1347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0"/>
              <a:t>where </a:t>
            </a:r>
            <a:r>
              <a:rPr lang="en-US" sz="2400" b="0" i="1"/>
              <a:t>A</a:t>
            </a:r>
            <a:r>
              <a:rPr lang="en-US" sz="2400" b="0"/>
              <a:t> is the area of the </a:t>
            </a:r>
          </a:p>
          <a:p>
            <a:pPr>
              <a:spcBef>
                <a:spcPct val="20000"/>
              </a:spcBef>
            </a:pPr>
            <a:r>
              <a:rPr lang="en-US" sz="2400" b="0"/>
              <a:t>triangle.</a:t>
            </a:r>
          </a:p>
          <a:p>
            <a:pPr>
              <a:spcBef>
                <a:spcPct val="20000"/>
              </a:spcBef>
            </a:pPr>
            <a:r>
              <a:rPr lang="en-US" sz="2400" b="0">
                <a:sym typeface="Symbol" pitchFamily="-1" charset="2"/>
              </a:rPr>
              <a:t>           α + β + γ = 1</a:t>
            </a:r>
          </a:p>
        </p:txBody>
      </p:sp>
      <p:sp>
        <p:nvSpPr>
          <p:cNvPr id="165909" name="Line 21"/>
          <p:cNvSpPr>
            <a:spLocks noChangeShapeType="1"/>
          </p:cNvSpPr>
          <p:nvPr/>
        </p:nvSpPr>
        <p:spPr bwMode="auto">
          <a:xfrm flipH="1">
            <a:off x="3449638" y="2978150"/>
            <a:ext cx="1584325" cy="107791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910" name="Text Box 22"/>
          <p:cNvSpPr txBox="1">
            <a:spLocks noChangeArrowheads="1"/>
          </p:cNvSpPr>
          <p:nvPr/>
        </p:nvSpPr>
        <p:spPr bwMode="auto">
          <a:xfrm>
            <a:off x="3584575" y="2417763"/>
            <a:ext cx="1657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This all still works in 3D.</a:t>
            </a:r>
          </a:p>
        </p:txBody>
      </p:sp>
      <p:sp>
        <p:nvSpPr>
          <p:cNvPr id="165911" name="Text Box 24"/>
          <p:cNvSpPr txBox="1">
            <a:spLocks noChangeArrowheads="1"/>
          </p:cNvSpPr>
          <p:nvPr/>
        </p:nvSpPr>
        <p:spPr bwMode="auto">
          <a:xfrm>
            <a:off x="2374900" y="1530350"/>
            <a:ext cx="3984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/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5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AC08B88-1355-564D-B792-88772B7D5EA7}" type="datetime4">
              <a:rPr lang="en-US">
                <a:latin typeface="Arial" pitchFamily="-1" charset="0"/>
              </a:rPr>
              <a:pPr/>
              <a:t>September 29, 2011</a:t>
            </a:fld>
            <a:endParaRPr lang="en-US">
              <a:latin typeface="Arial" pitchFamily="-1" charset="0"/>
            </a:endParaRPr>
          </a:p>
        </p:txBody>
      </p:sp>
      <p:sp>
        <p:nvSpPr>
          <p:cNvPr id="25603" name="Slide Number Placeholder 6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3E088AF-5645-CA48-B103-FCF101A5C270}" type="slidenum">
              <a:rPr lang="en-US">
                <a:latin typeface="Arial" pitchFamily="-1" charset="0"/>
              </a:rPr>
              <a:pPr/>
              <a:t>13</a:t>
            </a:fld>
            <a:endParaRPr lang="en-US">
              <a:latin typeface="Arial" pitchFamily="-1" charset="0"/>
            </a:endParaRPr>
          </a:p>
        </p:txBody>
      </p:sp>
      <p:sp>
        <p:nvSpPr>
          <p:cNvPr id="25604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Wireframe Rendering</a:t>
            </a:r>
          </a:p>
        </p:txBody>
      </p:sp>
      <p:pic>
        <p:nvPicPr>
          <p:cNvPr id="115718" name="Picture 6" descr="Obj_lineremoval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6372225" y="1828800"/>
            <a:ext cx="2085975" cy="1838325"/>
          </a:xfrm>
          <a:noFill/>
        </p:spPr>
      </p:pic>
      <p:pic>
        <p:nvPicPr>
          <p:cNvPr id="25606" name="Picture 9" descr="Wireframe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/>
          <a:srcRect/>
          <a:stretch>
            <a:fillRect/>
          </a:stretch>
        </p:blipFill>
        <p:spPr>
          <a:xfrm>
            <a:off x="409575" y="2349500"/>
            <a:ext cx="3798888" cy="1536700"/>
          </a:xfrm>
          <a:noFill/>
        </p:spPr>
      </p:pic>
      <p:sp>
        <p:nvSpPr>
          <p:cNvPr id="25607" name="Text Box 5"/>
          <p:cNvSpPr txBox="1">
            <a:spLocks noChangeArrowheads="1"/>
          </p:cNvSpPr>
          <p:nvPr/>
        </p:nvSpPr>
        <p:spPr bwMode="auto">
          <a:xfrm>
            <a:off x="363538" y="4954588"/>
            <a:ext cx="4437062" cy="1217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0"/>
              <a:t>Copyright (C) 2000,2001,2002 Free Software Foundation, Inc. 51 Franklin St, Fifth Floor, Boston, MA 02110-1301 USA Everyone is permitted to copy and distribute verbatim copies of this license document, but changing it is not allowed</a:t>
            </a:r>
            <a:r>
              <a:rPr lang="en-US" i="0"/>
              <a:t>. </a:t>
            </a:r>
          </a:p>
        </p:txBody>
      </p:sp>
      <p:pic>
        <p:nvPicPr>
          <p:cNvPr id="115728" name="Picture 16" descr="Obj_shaded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5"/>
          <a:srcRect/>
          <a:stretch>
            <a:fillRect/>
          </a:stretch>
        </p:blipFill>
        <p:spPr>
          <a:xfrm>
            <a:off x="6372225" y="4114800"/>
            <a:ext cx="2085975" cy="1838325"/>
          </a:xfrm>
          <a:noFill/>
        </p:spPr>
      </p:pic>
      <p:sp>
        <p:nvSpPr>
          <p:cNvPr id="115730" name="Text Box 18"/>
          <p:cNvSpPr txBox="1">
            <a:spLocks noChangeArrowheads="1"/>
          </p:cNvSpPr>
          <p:nvPr/>
        </p:nvSpPr>
        <p:spPr bwMode="auto">
          <a:xfrm>
            <a:off x="4572000" y="2057400"/>
            <a:ext cx="16002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0"/>
              <a:t>Hidden-Line Removal</a:t>
            </a:r>
          </a:p>
        </p:txBody>
      </p:sp>
      <p:sp>
        <p:nvSpPr>
          <p:cNvPr id="115731" name="Text Box 19"/>
          <p:cNvSpPr txBox="1">
            <a:spLocks noChangeArrowheads="1"/>
          </p:cNvSpPr>
          <p:nvPr/>
        </p:nvSpPr>
        <p:spPr bwMode="auto">
          <a:xfrm>
            <a:off x="4572000" y="4343400"/>
            <a:ext cx="16002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0"/>
              <a:t>Hidden-Face Removal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57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57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5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5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57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57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5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5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30" grpId="0"/>
      <p:bldP spid="11573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ate Placeholder 2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E4FEBF0-BC0E-3B46-A533-4A97955883EF}" type="datetime4">
              <a:rPr lang="en-US">
                <a:latin typeface="Arial" pitchFamily="-1" charset="0"/>
              </a:rPr>
              <a:pPr/>
              <a:t>September 29, 2011</a:t>
            </a:fld>
            <a:endParaRPr lang="en-US">
              <a:latin typeface="Arial" pitchFamily="-1" charset="0"/>
            </a:endParaRPr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E90719E-951F-A447-9806-288E3B76F056}" type="slidenum">
              <a:rPr lang="en-US">
                <a:latin typeface="Arial" pitchFamily="-1" charset="0"/>
              </a:rPr>
              <a:pPr/>
              <a:t>14</a:t>
            </a:fld>
            <a:endParaRPr lang="en-US">
              <a:latin typeface="Arial" pitchFamily="-1" charset="0"/>
            </a:endParaRP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Convex Polyhedra</a:t>
            </a: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914400" y="1600200"/>
            <a:ext cx="3200400" cy="3200400"/>
            <a:chOff x="1728" y="1008"/>
            <a:chExt cx="2016" cy="2016"/>
          </a:xfrm>
        </p:grpSpPr>
        <p:sp>
          <p:nvSpPr>
            <p:cNvPr id="27657" name="Freeform 6"/>
            <p:cNvSpPr>
              <a:spLocks/>
            </p:cNvSpPr>
            <p:nvPr/>
          </p:nvSpPr>
          <p:spPr bwMode="auto">
            <a:xfrm>
              <a:off x="2304" y="1440"/>
              <a:ext cx="1440" cy="1440"/>
            </a:xfrm>
            <a:custGeom>
              <a:avLst/>
              <a:gdLst>
                <a:gd name="T0" fmla="*/ 0 w 1440"/>
                <a:gd name="T1" fmla="*/ 864 h 1440"/>
                <a:gd name="T2" fmla="*/ 288 w 1440"/>
                <a:gd name="T3" fmla="*/ 288 h 1440"/>
                <a:gd name="T4" fmla="*/ 1152 w 1440"/>
                <a:gd name="T5" fmla="*/ 0 h 1440"/>
                <a:gd name="T6" fmla="*/ 1440 w 1440"/>
                <a:gd name="T7" fmla="*/ 864 h 1440"/>
                <a:gd name="T8" fmla="*/ 576 w 1440"/>
                <a:gd name="T9" fmla="*/ 1440 h 1440"/>
                <a:gd name="T10" fmla="*/ 0 w 1440"/>
                <a:gd name="T11" fmla="*/ 864 h 144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40"/>
                <a:gd name="T19" fmla="*/ 0 h 1440"/>
                <a:gd name="T20" fmla="*/ 1440 w 1440"/>
                <a:gd name="T21" fmla="*/ 1440 h 144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40" h="1440">
                  <a:moveTo>
                    <a:pt x="0" y="864"/>
                  </a:moveTo>
                  <a:lnTo>
                    <a:pt x="288" y="288"/>
                  </a:lnTo>
                  <a:lnTo>
                    <a:pt x="1152" y="0"/>
                  </a:lnTo>
                  <a:lnTo>
                    <a:pt x="1440" y="864"/>
                  </a:lnTo>
                  <a:lnTo>
                    <a:pt x="576" y="1440"/>
                  </a:lnTo>
                  <a:lnTo>
                    <a:pt x="0" y="864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58" name="Freeform 7"/>
            <p:cNvSpPr>
              <a:spLocks/>
            </p:cNvSpPr>
            <p:nvPr/>
          </p:nvSpPr>
          <p:spPr bwMode="auto">
            <a:xfrm>
              <a:off x="1728" y="2304"/>
              <a:ext cx="1152" cy="583"/>
            </a:xfrm>
            <a:custGeom>
              <a:avLst/>
              <a:gdLst>
                <a:gd name="T0" fmla="*/ 576 w 1152"/>
                <a:gd name="T1" fmla="*/ 0 h 583"/>
                <a:gd name="T2" fmla="*/ 0 w 1152"/>
                <a:gd name="T3" fmla="*/ 0 h 583"/>
                <a:gd name="T4" fmla="*/ 291 w 1152"/>
                <a:gd name="T5" fmla="*/ 583 h 583"/>
                <a:gd name="T6" fmla="*/ 1152 w 1152"/>
                <a:gd name="T7" fmla="*/ 576 h 583"/>
                <a:gd name="T8" fmla="*/ 576 w 1152"/>
                <a:gd name="T9" fmla="*/ 0 h 58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52"/>
                <a:gd name="T16" fmla="*/ 0 h 583"/>
                <a:gd name="T17" fmla="*/ 1152 w 1152"/>
                <a:gd name="T18" fmla="*/ 583 h 58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52" h="583">
                  <a:moveTo>
                    <a:pt x="576" y="0"/>
                  </a:moveTo>
                  <a:lnTo>
                    <a:pt x="0" y="0"/>
                  </a:lnTo>
                  <a:lnTo>
                    <a:pt x="291" y="583"/>
                  </a:lnTo>
                  <a:lnTo>
                    <a:pt x="1152" y="576"/>
                  </a:lnTo>
                  <a:lnTo>
                    <a:pt x="576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59" name="Freeform 8"/>
            <p:cNvSpPr>
              <a:spLocks/>
            </p:cNvSpPr>
            <p:nvPr/>
          </p:nvSpPr>
          <p:spPr bwMode="auto">
            <a:xfrm>
              <a:off x="1728" y="1440"/>
              <a:ext cx="864" cy="864"/>
            </a:xfrm>
            <a:custGeom>
              <a:avLst/>
              <a:gdLst>
                <a:gd name="T0" fmla="*/ 576 w 864"/>
                <a:gd name="T1" fmla="*/ 864 h 864"/>
                <a:gd name="T2" fmla="*/ 0 w 864"/>
                <a:gd name="T3" fmla="*/ 864 h 864"/>
                <a:gd name="T4" fmla="*/ 576 w 864"/>
                <a:gd name="T5" fmla="*/ 0 h 864"/>
                <a:gd name="T6" fmla="*/ 864 w 864"/>
                <a:gd name="T7" fmla="*/ 288 h 864"/>
                <a:gd name="T8" fmla="*/ 576 w 864"/>
                <a:gd name="T9" fmla="*/ 864 h 8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4"/>
                <a:gd name="T16" fmla="*/ 0 h 864"/>
                <a:gd name="T17" fmla="*/ 864 w 864"/>
                <a:gd name="T18" fmla="*/ 864 h 8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4" h="864">
                  <a:moveTo>
                    <a:pt x="576" y="864"/>
                  </a:moveTo>
                  <a:lnTo>
                    <a:pt x="0" y="864"/>
                  </a:lnTo>
                  <a:lnTo>
                    <a:pt x="576" y="0"/>
                  </a:lnTo>
                  <a:lnTo>
                    <a:pt x="864" y="288"/>
                  </a:lnTo>
                  <a:lnTo>
                    <a:pt x="576" y="864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60" name="Freeform 9"/>
            <p:cNvSpPr>
              <a:spLocks/>
            </p:cNvSpPr>
            <p:nvPr/>
          </p:nvSpPr>
          <p:spPr bwMode="auto">
            <a:xfrm>
              <a:off x="2304" y="1440"/>
              <a:ext cx="1152" cy="288"/>
            </a:xfrm>
            <a:custGeom>
              <a:avLst/>
              <a:gdLst>
                <a:gd name="T0" fmla="*/ 0 w 1152"/>
                <a:gd name="T1" fmla="*/ 0 h 288"/>
                <a:gd name="T2" fmla="*/ 1152 w 1152"/>
                <a:gd name="T3" fmla="*/ 0 h 288"/>
                <a:gd name="T4" fmla="*/ 288 w 1152"/>
                <a:gd name="T5" fmla="*/ 288 h 288"/>
                <a:gd name="T6" fmla="*/ 0 w 1152"/>
                <a:gd name="T7" fmla="*/ 0 h 2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52"/>
                <a:gd name="T13" fmla="*/ 0 h 288"/>
                <a:gd name="T14" fmla="*/ 1152 w 1152"/>
                <a:gd name="T15" fmla="*/ 288 h 2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52" h="288">
                  <a:moveTo>
                    <a:pt x="0" y="0"/>
                  </a:moveTo>
                  <a:lnTo>
                    <a:pt x="1152" y="0"/>
                  </a:lnTo>
                  <a:lnTo>
                    <a:pt x="288" y="2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61" name="Line 10"/>
            <p:cNvSpPr>
              <a:spLocks noChangeShapeType="1"/>
            </p:cNvSpPr>
            <p:nvPr/>
          </p:nvSpPr>
          <p:spPr bwMode="auto">
            <a:xfrm>
              <a:off x="3024" y="2160"/>
              <a:ext cx="576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62" name="Line 11"/>
            <p:cNvSpPr>
              <a:spLocks noChangeShapeType="1"/>
            </p:cNvSpPr>
            <p:nvPr/>
          </p:nvSpPr>
          <p:spPr bwMode="auto">
            <a:xfrm flipV="1">
              <a:off x="2736" y="1008"/>
              <a:ext cx="0" cy="5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63" name="Line 12"/>
            <p:cNvSpPr>
              <a:spLocks noChangeShapeType="1"/>
            </p:cNvSpPr>
            <p:nvPr/>
          </p:nvSpPr>
          <p:spPr bwMode="auto">
            <a:xfrm flipH="1" flipV="1">
              <a:off x="1728" y="1728"/>
              <a:ext cx="576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64" name="Line 13"/>
            <p:cNvSpPr>
              <a:spLocks noChangeShapeType="1"/>
            </p:cNvSpPr>
            <p:nvPr/>
          </p:nvSpPr>
          <p:spPr bwMode="auto">
            <a:xfrm flipH="1">
              <a:off x="1872" y="2592"/>
              <a:ext cx="432" cy="4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734" name="Text Box 14"/>
          <p:cNvSpPr txBox="1">
            <a:spLocks noChangeArrowheads="1"/>
          </p:cNvSpPr>
          <p:nvPr/>
        </p:nvSpPr>
        <p:spPr bwMode="auto">
          <a:xfrm>
            <a:off x="4343400" y="1920875"/>
            <a:ext cx="4572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0"/>
              <a:t>We can see a face if and only if its normal has a component toward us.</a:t>
            </a:r>
          </a:p>
        </p:txBody>
      </p:sp>
      <p:sp>
        <p:nvSpPr>
          <p:cNvPr id="30742" name="Text Box 22"/>
          <p:cNvSpPr txBox="1">
            <a:spLocks noChangeArrowheads="1"/>
          </p:cNvSpPr>
          <p:nvPr/>
        </p:nvSpPr>
        <p:spPr bwMode="auto">
          <a:xfrm>
            <a:off x="4343400" y="3216275"/>
            <a:ext cx="457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0"/>
              <a:t>	</a:t>
            </a:r>
            <a:r>
              <a:rPr lang="en-US" sz="2400" b="1">
                <a:latin typeface="Times New Roman" pitchFamily="-1" charset="0"/>
              </a:rPr>
              <a:t>N</a:t>
            </a:r>
            <a:r>
              <a:rPr lang="en-US" sz="2400" b="1">
                <a:latin typeface="Times New Roman" pitchFamily="-1" charset="0"/>
                <a:ea typeface="Arial" pitchFamily="-1" charset="0"/>
                <a:cs typeface="Arial" pitchFamily="-1" charset="0"/>
              </a:rPr>
              <a:t>·V</a:t>
            </a:r>
            <a:r>
              <a:rPr lang="en-US" sz="2400">
                <a:latin typeface="Times New Roman" pitchFamily="-1" charset="0"/>
                <a:ea typeface="Arial" pitchFamily="-1" charset="0"/>
                <a:cs typeface="Arial" pitchFamily="-1" charset="0"/>
              </a:rPr>
              <a:t> &gt; </a:t>
            </a:r>
            <a:r>
              <a:rPr lang="en-US" sz="2400" i="0">
                <a:latin typeface="Times New Roman" pitchFamily="-1" charset="0"/>
                <a:ea typeface="Arial" pitchFamily="-1" charset="0"/>
                <a:cs typeface="Arial" pitchFamily="-1" charset="0"/>
              </a:rPr>
              <a:t>0</a:t>
            </a:r>
          </a:p>
        </p:txBody>
      </p:sp>
      <p:sp>
        <p:nvSpPr>
          <p:cNvPr id="30743" name="Text Box 23"/>
          <p:cNvSpPr txBox="1">
            <a:spLocks noChangeArrowheads="1"/>
          </p:cNvSpPr>
          <p:nvPr/>
        </p:nvSpPr>
        <p:spPr bwMode="auto">
          <a:xfrm>
            <a:off x="4343400" y="3692525"/>
            <a:ext cx="4572000" cy="173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-1" charset="0"/>
                <a:ea typeface="Arial" pitchFamily="-1" charset="0"/>
                <a:cs typeface="Arial" pitchFamily="-1" charset="0"/>
              </a:rPr>
              <a:t>V</a:t>
            </a:r>
            <a:r>
              <a:rPr lang="en-US" sz="2400" i="0"/>
              <a:t> points from the face toward the viewer.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-1" charset="0"/>
              </a:rPr>
              <a:t>N</a:t>
            </a:r>
            <a:r>
              <a:rPr lang="en-US" sz="2400" i="0"/>
              <a:t> point toward the outside of the polyhedra.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4" grpId="0"/>
      <p:bldP spid="30742" grpId="0"/>
      <p:bldP spid="3074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ate Placeholder 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19D74FA-6901-9742-BCC7-5A52B9380871}" type="datetime4">
              <a:rPr lang="en-US">
                <a:latin typeface="Arial" pitchFamily="-1" charset="0"/>
              </a:rPr>
              <a:pPr/>
              <a:t>September 29, 2011</a:t>
            </a:fld>
            <a:endParaRPr lang="en-US">
              <a:latin typeface="Arial" pitchFamily="-1" charset="0"/>
            </a:endParaRPr>
          </a:p>
        </p:txBody>
      </p:sp>
      <p:sp>
        <p:nvSpPr>
          <p:cNvPr id="2969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34C40BE-CBB3-5E44-B80C-1A5C96757AA5}" type="slidenum">
              <a:rPr lang="en-US">
                <a:latin typeface="Arial" pitchFamily="-1" charset="0"/>
              </a:rPr>
              <a:pPr/>
              <a:t>15</a:t>
            </a:fld>
            <a:endParaRPr lang="en-US">
              <a:latin typeface="Arial" pitchFamily="-1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Hidden Surface Removal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 err="1">
                <a:ea typeface="ＭＳ Ｐゴシック" pitchFamily="-1" charset="-128"/>
                <a:cs typeface="ＭＳ Ｐゴシック" pitchFamily="-1" charset="-128"/>
              </a:rPr>
              <a:t>Backface</a:t>
            </a:r>
            <a:r>
              <a:rPr lang="en-US" sz="2800" dirty="0">
                <a:ea typeface="ＭＳ Ｐゴシック" pitchFamily="-1" charset="-128"/>
                <a:cs typeface="ＭＳ Ｐゴシック" pitchFamily="-1" charset="-128"/>
              </a:rPr>
              <a:t> culling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Never show the back of a polygon.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>
                <a:ea typeface="ＭＳ Ｐゴシック" pitchFamily="-1" charset="-128"/>
                <a:cs typeface="ＭＳ Ｐゴシック" pitchFamily="-1" charset="-128"/>
              </a:rPr>
              <a:t>Viewing frustum culling 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Discard objects outside the camera’s view.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>
                <a:ea typeface="ＭＳ Ｐゴシック" pitchFamily="-1" charset="-128"/>
                <a:cs typeface="ＭＳ Ｐゴシック" pitchFamily="-1" charset="-128"/>
              </a:rPr>
              <a:t>Occlusion culling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Determining when portions of objects are hidden.</a:t>
            </a:r>
          </a:p>
          <a:p>
            <a:pPr lvl="2" eaLnBrk="1" hangingPunct="1">
              <a:lnSpc>
                <a:spcPct val="80000"/>
              </a:lnSpc>
            </a:pPr>
            <a:r>
              <a:rPr lang="en-US" dirty="0">
                <a:ea typeface="ＭＳ Ｐゴシック" pitchFamily="-1" charset="-128"/>
              </a:rPr>
              <a:t>Painter’s Algorithm</a:t>
            </a:r>
          </a:p>
          <a:p>
            <a:pPr lvl="2" eaLnBrk="1" hangingPunct="1">
              <a:lnSpc>
                <a:spcPct val="80000"/>
              </a:lnSpc>
            </a:pPr>
            <a:r>
              <a:rPr lang="en-US" dirty="0">
                <a:ea typeface="ＭＳ Ｐゴシック" pitchFamily="-1" charset="-128"/>
              </a:rPr>
              <a:t>Z-Buffer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>
                <a:ea typeface="ＭＳ Ｐゴシック" pitchFamily="-1" charset="-128"/>
                <a:cs typeface="ＭＳ Ｐゴシック" pitchFamily="-1" charset="-128"/>
              </a:rPr>
              <a:t>Contribution culling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Discard objects that are too far away to be seen.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dirty="0">
                <a:ea typeface="ＭＳ Ｐゴシック" pitchFamily="-1" charset="-128"/>
              </a:rPr>
              <a:t>			</a:t>
            </a:r>
            <a:r>
              <a:rPr lang="en-US" sz="2000" dirty="0">
                <a:ea typeface="ＭＳ Ｐゴシック" pitchFamily="-1" charset="-128"/>
                <a:hlinkClick r:id="rId3"/>
              </a:rPr>
              <a:t>http://en.wikipedia.org/wiki/Hidden_face_removal</a:t>
            </a:r>
            <a:endParaRPr lang="en-US" sz="2000" dirty="0">
              <a:ea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23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3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3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3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3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3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239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39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39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ate Placeholder 2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6EE3CCA-FF38-F347-92DB-60D8937BCD66}" type="datetime4">
              <a:rPr lang="en-US">
                <a:latin typeface="Arial" pitchFamily="-1" charset="0"/>
              </a:rPr>
              <a:pPr/>
              <a:t>September 29, 2011</a:t>
            </a:fld>
            <a:endParaRPr lang="en-US">
              <a:latin typeface="Arial" pitchFamily="-1" charset="0"/>
            </a:endParaRPr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DB718D8-F32A-CE4B-8462-FB4EA8171B99}" type="slidenum">
              <a:rPr lang="en-US">
                <a:latin typeface="Arial" pitchFamily="-1" charset="0"/>
              </a:rPr>
              <a:pPr/>
              <a:t>16</a:t>
            </a:fld>
            <a:endParaRPr lang="en-US">
              <a:latin typeface="Arial" pitchFamily="-1" charset="0"/>
            </a:endParaRPr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Painter’s Algorithm</a:t>
            </a:r>
          </a:p>
        </p:txBody>
      </p:sp>
      <p:sp>
        <p:nvSpPr>
          <p:cNvPr id="125956" name="Rectangle 4"/>
          <p:cNvSpPr>
            <a:spLocks noChangeArrowheads="1"/>
          </p:cNvSpPr>
          <p:nvPr/>
        </p:nvSpPr>
        <p:spPr bwMode="auto">
          <a:xfrm>
            <a:off x="457200" y="1600200"/>
            <a:ext cx="8001000" cy="4572000"/>
          </a:xfrm>
          <a:prstGeom prst="rect">
            <a:avLst/>
          </a:prstGeom>
          <a:gradFill rotWithShape="1">
            <a:gsLst>
              <a:gs pos="0">
                <a:srgbClr val="6666FF"/>
              </a:gs>
              <a:gs pos="100000">
                <a:srgbClr val="A1FDFD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958" name="Freeform 6"/>
          <p:cNvSpPr>
            <a:spLocks/>
          </p:cNvSpPr>
          <p:nvPr/>
        </p:nvSpPr>
        <p:spPr bwMode="auto">
          <a:xfrm>
            <a:off x="457200" y="3429000"/>
            <a:ext cx="8001000" cy="2743200"/>
          </a:xfrm>
          <a:custGeom>
            <a:avLst/>
            <a:gdLst>
              <a:gd name="T0" fmla="*/ 0 w 5040"/>
              <a:gd name="T1" fmla="*/ 2147483647 h 1728"/>
              <a:gd name="T2" fmla="*/ 2147483647 w 5040"/>
              <a:gd name="T3" fmla="*/ 2147483647 h 1728"/>
              <a:gd name="T4" fmla="*/ 2147483647 w 5040"/>
              <a:gd name="T5" fmla="*/ 2147483647 h 1728"/>
              <a:gd name="T6" fmla="*/ 2147483647 w 5040"/>
              <a:gd name="T7" fmla="*/ 2147483647 h 1728"/>
              <a:gd name="T8" fmla="*/ 2147483647 w 5040"/>
              <a:gd name="T9" fmla="*/ 2147483647 h 1728"/>
              <a:gd name="T10" fmla="*/ 2147483647 w 5040"/>
              <a:gd name="T11" fmla="*/ 2147483647 h 1728"/>
              <a:gd name="T12" fmla="*/ 2147483647 w 5040"/>
              <a:gd name="T13" fmla="*/ 2147483647 h 1728"/>
              <a:gd name="T14" fmla="*/ 2147483647 w 5040"/>
              <a:gd name="T15" fmla="*/ 2147483647 h 1728"/>
              <a:gd name="T16" fmla="*/ 2147483647 w 5040"/>
              <a:gd name="T17" fmla="*/ 2147483647 h 1728"/>
              <a:gd name="T18" fmla="*/ 2147483647 w 5040"/>
              <a:gd name="T19" fmla="*/ 2147483647 h 1728"/>
              <a:gd name="T20" fmla="*/ 2147483647 w 5040"/>
              <a:gd name="T21" fmla="*/ 2147483647 h 1728"/>
              <a:gd name="T22" fmla="*/ 2147483647 w 5040"/>
              <a:gd name="T23" fmla="*/ 0 h 1728"/>
              <a:gd name="T24" fmla="*/ 2147483647 w 5040"/>
              <a:gd name="T25" fmla="*/ 2147483647 h 1728"/>
              <a:gd name="T26" fmla="*/ 2147483647 w 5040"/>
              <a:gd name="T27" fmla="*/ 2147483647 h 1728"/>
              <a:gd name="T28" fmla="*/ 2147483647 w 5040"/>
              <a:gd name="T29" fmla="*/ 2147483647 h 1728"/>
              <a:gd name="T30" fmla="*/ 0 w 5040"/>
              <a:gd name="T31" fmla="*/ 2147483647 h 1728"/>
              <a:gd name="T32" fmla="*/ 0 w 5040"/>
              <a:gd name="T33" fmla="*/ 2147483647 h 172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5040"/>
              <a:gd name="T52" fmla="*/ 0 h 1728"/>
              <a:gd name="T53" fmla="*/ 5040 w 5040"/>
              <a:gd name="T54" fmla="*/ 1728 h 172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5040" h="1728">
                <a:moveTo>
                  <a:pt x="0" y="1296"/>
                </a:moveTo>
                <a:lnTo>
                  <a:pt x="144" y="1152"/>
                </a:lnTo>
                <a:lnTo>
                  <a:pt x="576" y="864"/>
                </a:lnTo>
                <a:lnTo>
                  <a:pt x="864" y="432"/>
                </a:lnTo>
                <a:lnTo>
                  <a:pt x="1440" y="576"/>
                </a:lnTo>
                <a:lnTo>
                  <a:pt x="1872" y="1008"/>
                </a:lnTo>
                <a:lnTo>
                  <a:pt x="2448" y="1296"/>
                </a:lnTo>
                <a:lnTo>
                  <a:pt x="3168" y="1008"/>
                </a:lnTo>
                <a:lnTo>
                  <a:pt x="3312" y="720"/>
                </a:lnTo>
                <a:lnTo>
                  <a:pt x="3600" y="432"/>
                </a:lnTo>
                <a:lnTo>
                  <a:pt x="4176" y="144"/>
                </a:lnTo>
                <a:lnTo>
                  <a:pt x="4464" y="0"/>
                </a:lnTo>
                <a:lnTo>
                  <a:pt x="4896" y="288"/>
                </a:lnTo>
                <a:lnTo>
                  <a:pt x="5040" y="576"/>
                </a:lnTo>
                <a:lnTo>
                  <a:pt x="5040" y="1728"/>
                </a:lnTo>
                <a:lnTo>
                  <a:pt x="0" y="1728"/>
                </a:lnTo>
                <a:lnTo>
                  <a:pt x="0" y="1296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0033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959" name="Rectangle 7"/>
          <p:cNvSpPr>
            <a:spLocks noChangeArrowheads="1"/>
          </p:cNvSpPr>
          <p:nvPr/>
        </p:nvSpPr>
        <p:spPr bwMode="auto">
          <a:xfrm>
            <a:off x="5029200" y="4343400"/>
            <a:ext cx="166688" cy="1600200"/>
          </a:xfrm>
          <a:prstGeom prst="rect">
            <a:avLst/>
          </a:prstGeom>
          <a:solidFill>
            <a:srgbClr val="674E4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960" name="Rectangle 8"/>
          <p:cNvSpPr>
            <a:spLocks noChangeArrowheads="1"/>
          </p:cNvSpPr>
          <p:nvPr/>
        </p:nvSpPr>
        <p:spPr bwMode="auto">
          <a:xfrm>
            <a:off x="5724525" y="4040188"/>
            <a:ext cx="128588" cy="1446212"/>
          </a:xfrm>
          <a:prstGeom prst="rect">
            <a:avLst/>
          </a:prstGeom>
          <a:solidFill>
            <a:srgbClr val="674E4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961" name="Rectangle 9"/>
          <p:cNvSpPr>
            <a:spLocks noChangeArrowheads="1"/>
          </p:cNvSpPr>
          <p:nvPr/>
        </p:nvSpPr>
        <p:spPr bwMode="auto">
          <a:xfrm>
            <a:off x="6408738" y="4606925"/>
            <a:ext cx="93662" cy="1101725"/>
          </a:xfrm>
          <a:prstGeom prst="rect">
            <a:avLst/>
          </a:prstGeom>
          <a:solidFill>
            <a:srgbClr val="674E4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962" name="Freeform 10"/>
          <p:cNvSpPr>
            <a:spLocks/>
          </p:cNvSpPr>
          <p:nvPr/>
        </p:nvSpPr>
        <p:spPr bwMode="auto">
          <a:xfrm>
            <a:off x="4645025" y="3838575"/>
            <a:ext cx="814388" cy="1728788"/>
          </a:xfrm>
          <a:custGeom>
            <a:avLst/>
            <a:gdLst>
              <a:gd name="T0" fmla="*/ 2147483647 w 513"/>
              <a:gd name="T1" fmla="*/ 0 h 1089"/>
              <a:gd name="T2" fmla="*/ 2147483647 w 513"/>
              <a:gd name="T3" fmla="*/ 2147483647 h 1089"/>
              <a:gd name="T4" fmla="*/ 2147483647 w 513"/>
              <a:gd name="T5" fmla="*/ 2147483647 h 1089"/>
              <a:gd name="T6" fmla="*/ 2147483647 w 513"/>
              <a:gd name="T7" fmla="*/ 2147483647 h 1089"/>
              <a:gd name="T8" fmla="*/ 2147483647 w 513"/>
              <a:gd name="T9" fmla="*/ 2147483647 h 1089"/>
              <a:gd name="T10" fmla="*/ 2147483647 w 513"/>
              <a:gd name="T11" fmla="*/ 2147483647 h 1089"/>
              <a:gd name="T12" fmla="*/ 2147483647 w 513"/>
              <a:gd name="T13" fmla="*/ 2147483647 h 1089"/>
              <a:gd name="T14" fmla="*/ 2147483647 w 513"/>
              <a:gd name="T15" fmla="*/ 2147483647 h 1089"/>
              <a:gd name="T16" fmla="*/ 2147483647 w 513"/>
              <a:gd name="T17" fmla="*/ 2147483647 h 1089"/>
              <a:gd name="T18" fmla="*/ 0 w 513"/>
              <a:gd name="T19" fmla="*/ 2147483647 h 1089"/>
              <a:gd name="T20" fmla="*/ 2147483647 w 513"/>
              <a:gd name="T21" fmla="*/ 2147483647 h 1089"/>
              <a:gd name="T22" fmla="*/ 2147483647 w 513"/>
              <a:gd name="T23" fmla="*/ 2147483647 h 1089"/>
              <a:gd name="T24" fmla="*/ 2147483647 w 513"/>
              <a:gd name="T25" fmla="*/ 2147483647 h 1089"/>
              <a:gd name="T26" fmla="*/ 2147483647 w 513"/>
              <a:gd name="T27" fmla="*/ 2147483647 h 1089"/>
              <a:gd name="T28" fmla="*/ 2147483647 w 513"/>
              <a:gd name="T29" fmla="*/ 2147483647 h 1089"/>
              <a:gd name="T30" fmla="*/ 2147483647 w 513"/>
              <a:gd name="T31" fmla="*/ 2147483647 h 1089"/>
              <a:gd name="T32" fmla="*/ 2147483647 w 513"/>
              <a:gd name="T33" fmla="*/ 2147483647 h 1089"/>
              <a:gd name="T34" fmla="*/ 2147483647 w 513"/>
              <a:gd name="T35" fmla="*/ 2147483647 h 1089"/>
              <a:gd name="T36" fmla="*/ 2147483647 w 513"/>
              <a:gd name="T37" fmla="*/ 2147483647 h 1089"/>
              <a:gd name="T38" fmla="*/ 2147483647 w 513"/>
              <a:gd name="T39" fmla="*/ 0 h 1089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513"/>
              <a:gd name="T61" fmla="*/ 0 h 1089"/>
              <a:gd name="T62" fmla="*/ 513 w 513"/>
              <a:gd name="T63" fmla="*/ 1089 h 1089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513" h="1089">
                <a:moveTo>
                  <a:pt x="290" y="0"/>
                </a:moveTo>
                <a:lnTo>
                  <a:pt x="142" y="262"/>
                </a:lnTo>
                <a:lnTo>
                  <a:pt x="211" y="262"/>
                </a:lnTo>
                <a:lnTo>
                  <a:pt x="74" y="422"/>
                </a:lnTo>
                <a:lnTo>
                  <a:pt x="159" y="433"/>
                </a:lnTo>
                <a:lnTo>
                  <a:pt x="45" y="679"/>
                </a:lnTo>
                <a:lnTo>
                  <a:pt x="154" y="667"/>
                </a:lnTo>
                <a:lnTo>
                  <a:pt x="34" y="890"/>
                </a:lnTo>
                <a:lnTo>
                  <a:pt x="148" y="878"/>
                </a:lnTo>
                <a:lnTo>
                  <a:pt x="0" y="1089"/>
                </a:lnTo>
                <a:lnTo>
                  <a:pt x="513" y="1089"/>
                </a:lnTo>
                <a:lnTo>
                  <a:pt x="416" y="970"/>
                </a:lnTo>
                <a:lnTo>
                  <a:pt x="507" y="935"/>
                </a:lnTo>
                <a:lnTo>
                  <a:pt x="387" y="719"/>
                </a:lnTo>
                <a:lnTo>
                  <a:pt x="484" y="702"/>
                </a:lnTo>
                <a:lnTo>
                  <a:pt x="376" y="462"/>
                </a:lnTo>
                <a:lnTo>
                  <a:pt x="479" y="445"/>
                </a:lnTo>
                <a:lnTo>
                  <a:pt x="359" y="257"/>
                </a:lnTo>
                <a:lnTo>
                  <a:pt x="427" y="262"/>
                </a:lnTo>
                <a:lnTo>
                  <a:pt x="290" y="0"/>
                </a:lnTo>
                <a:close/>
              </a:path>
            </a:pathLst>
          </a:custGeom>
          <a:solidFill>
            <a:srgbClr val="009900"/>
          </a:solidFill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963" name="Freeform 11"/>
          <p:cNvSpPr>
            <a:spLocks/>
          </p:cNvSpPr>
          <p:nvPr/>
        </p:nvSpPr>
        <p:spPr bwMode="auto">
          <a:xfrm>
            <a:off x="5443538" y="3524250"/>
            <a:ext cx="696912" cy="1728788"/>
          </a:xfrm>
          <a:custGeom>
            <a:avLst/>
            <a:gdLst>
              <a:gd name="T0" fmla="*/ 2147483647 w 513"/>
              <a:gd name="T1" fmla="*/ 0 h 1089"/>
              <a:gd name="T2" fmla="*/ 2147483647 w 513"/>
              <a:gd name="T3" fmla="*/ 2147483647 h 1089"/>
              <a:gd name="T4" fmla="*/ 2147483647 w 513"/>
              <a:gd name="T5" fmla="*/ 2147483647 h 1089"/>
              <a:gd name="T6" fmla="*/ 2147483647 w 513"/>
              <a:gd name="T7" fmla="*/ 2147483647 h 1089"/>
              <a:gd name="T8" fmla="*/ 2147483647 w 513"/>
              <a:gd name="T9" fmla="*/ 2147483647 h 1089"/>
              <a:gd name="T10" fmla="*/ 2147483647 w 513"/>
              <a:gd name="T11" fmla="*/ 2147483647 h 1089"/>
              <a:gd name="T12" fmla="*/ 2147483647 w 513"/>
              <a:gd name="T13" fmla="*/ 2147483647 h 1089"/>
              <a:gd name="T14" fmla="*/ 2147483647 w 513"/>
              <a:gd name="T15" fmla="*/ 2147483647 h 1089"/>
              <a:gd name="T16" fmla="*/ 2147483647 w 513"/>
              <a:gd name="T17" fmla="*/ 2147483647 h 1089"/>
              <a:gd name="T18" fmla="*/ 0 w 513"/>
              <a:gd name="T19" fmla="*/ 2147483647 h 1089"/>
              <a:gd name="T20" fmla="*/ 2147483647 w 513"/>
              <a:gd name="T21" fmla="*/ 2147483647 h 1089"/>
              <a:gd name="T22" fmla="*/ 2147483647 w 513"/>
              <a:gd name="T23" fmla="*/ 2147483647 h 1089"/>
              <a:gd name="T24" fmla="*/ 2147483647 w 513"/>
              <a:gd name="T25" fmla="*/ 2147483647 h 1089"/>
              <a:gd name="T26" fmla="*/ 2147483647 w 513"/>
              <a:gd name="T27" fmla="*/ 2147483647 h 1089"/>
              <a:gd name="T28" fmla="*/ 2147483647 w 513"/>
              <a:gd name="T29" fmla="*/ 2147483647 h 1089"/>
              <a:gd name="T30" fmla="*/ 2147483647 w 513"/>
              <a:gd name="T31" fmla="*/ 2147483647 h 1089"/>
              <a:gd name="T32" fmla="*/ 2147483647 w 513"/>
              <a:gd name="T33" fmla="*/ 2147483647 h 1089"/>
              <a:gd name="T34" fmla="*/ 2147483647 w 513"/>
              <a:gd name="T35" fmla="*/ 2147483647 h 1089"/>
              <a:gd name="T36" fmla="*/ 2147483647 w 513"/>
              <a:gd name="T37" fmla="*/ 2147483647 h 1089"/>
              <a:gd name="T38" fmla="*/ 2147483647 w 513"/>
              <a:gd name="T39" fmla="*/ 0 h 1089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513"/>
              <a:gd name="T61" fmla="*/ 0 h 1089"/>
              <a:gd name="T62" fmla="*/ 513 w 513"/>
              <a:gd name="T63" fmla="*/ 1089 h 1089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513" h="1089">
                <a:moveTo>
                  <a:pt x="290" y="0"/>
                </a:moveTo>
                <a:lnTo>
                  <a:pt x="142" y="262"/>
                </a:lnTo>
                <a:lnTo>
                  <a:pt x="211" y="262"/>
                </a:lnTo>
                <a:lnTo>
                  <a:pt x="74" y="422"/>
                </a:lnTo>
                <a:lnTo>
                  <a:pt x="159" y="433"/>
                </a:lnTo>
                <a:lnTo>
                  <a:pt x="45" y="679"/>
                </a:lnTo>
                <a:lnTo>
                  <a:pt x="154" y="667"/>
                </a:lnTo>
                <a:lnTo>
                  <a:pt x="34" y="890"/>
                </a:lnTo>
                <a:lnTo>
                  <a:pt x="148" y="878"/>
                </a:lnTo>
                <a:lnTo>
                  <a:pt x="0" y="1089"/>
                </a:lnTo>
                <a:lnTo>
                  <a:pt x="513" y="1089"/>
                </a:lnTo>
                <a:lnTo>
                  <a:pt x="416" y="970"/>
                </a:lnTo>
                <a:lnTo>
                  <a:pt x="507" y="935"/>
                </a:lnTo>
                <a:lnTo>
                  <a:pt x="387" y="719"/>
                </a:lnTo>
                <a:lnTo>
                  <a:pt x="484" y="702"/>
                </a:lnTo>
                <a:lnTo>
                  <a:pt x="376" y="462"/>
                </a:lnTo>
                <a:lnTo>
                  <a:pt x="479" y="445"/>
                </a:lnTo>
                <a:lnTo>
                  <a:pt x="359" y="257"/>
                </a:lnTo>
                <a:lnTo>
                  <a:pt x="427" y="262"/>
                </a:lnTo>
                <a:lnTo>
                  <a:pt x="290" y="0"/>
                </a:lnTo>
                <a:close/>
              </a:path>
            </a:pathLst>
          </a:custGeom>
          <a:solidFill>
            <a:srgbClr val="009900"/>
          </a:solidFill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964" name="Freeform 12"/>
          <p:cNvSpPr>
            <a:spLocks/>
          </p:cNvSpPr>
          <p:nvPr/>
        </p:nvSpPr>
        <p:spPr bwMode="auto">
          <a:xfrm>
            <a:off x="6122988" y="4105275"/>
            <a:ext cx="642937" cy="1249363"/>
          </a:xfrm>
          <a:custGeom>
            <a:avLst/>
            <a:gdLst>
              <a:gd name="T0" fmla="*/ 2147483647 w 513"/>
              <a:gd name="T1" fmla="*/ 0 h 1089"/>
              <a:gd name="T2" fmla="*/ 2147483647 w 513"/>
              <a:gd name="T3" fmla="*/ 2147483647 h 1089"/>
              <a:gd name="T4" fmla="*/ 2147483647 w 513"/>
              <a:gd name="T5" fmla="*/ 2147483647 h 1089"/>
              <a:gd name="T6" fmla="*/ 2147483647 w 513"/>
              <a:gd name="T7" fmla="*/ 2147483647 h 1089"/>
              <a:gd name="T8" fmla="*/ 2147483647 w 513"/>
              <a:gd name="T9" fmla="*/ 2147483647 h 1089"/>
              <a:gd name="T10" fmla="*/ 2147483647 w 513"/>
              <a:gd name="T11" fmla="*/ 2147483647 h 1089"/>
              <a:gd name="T12" fmla="*/ 2147483647 w 513"/>
              <a:gd name="T13" fmla="*/ 2147483647 h 1089"/>
              <a:gd name="T14" fmla="*/ 2147483647 w 513"/>
              <a:gd name="T15" fmla="*/ 2147483647 h 1089"/>
              <a:gd name="T16" fmla="*/ 2147483647 w 513"/>
              <a:gd name="T17" fmla="*/ 2147483647 h 1089"/>
              <a:gd name="T18" fmla="*/ 0 w 513"/>
              <a:gd name="T19" fmla="*/ 2147483647 h 1089"/>
              <a:gd name="T20" fmla="*/ 2147483647 w 513"/>
              <a:gd name="T21" fmla="*/ 2147483647 h 1089"/>
              <a:gd name="T22" fmla="*/ 2147483647 w 513"/>
              <a:gd name="T23" fmla="*/ 2147483647 h 1089"/>
              <a:gd name="T24" fmla="*/ 2147483647 w 513"/>
              <a:gd name="T25" fmla="*/ 2147483647 h 1089"/>
              <a:gd name="T26" fmla="*/ 2147483647 w 513"/>
              <a:gd name="T27" fmla="*/ 2147483647 h 1089"/>
              <a:gd name="T28" fmla="*/ 2147483647 w 513"/>
              <a:gd name="T29" fmla="*/ 2147483647 h 1089"/>
              <a:gd name="T30" fmla="*/ 2147483647 w 513"/>
              <a:gd name="T31" fmla="*/ 2147483647 h 1089"/>
              <a:gd name="T32" fmla="*/ 2147483647 w 513"/>
              <a:gd name="T33" fmla="*/ 2147483647 h 1089"/>
              <a:gd name="T34" fmla="*/ 2147483647 w 513"/>
              <a:gd name="T35" fmla="*/ 2147483647 h 1089"/>
              <a:gd name="T36" fmla="*/ 2147483647 w 513"/>
              <a:gd name="T37" fmla="*/ 2147483647 h 1089"/>
              <a:gd name="T38" fmla="*/ 2147483647 w 513"/>
              <a:gd name="T39" fmla="*/ 0 h 1089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513"/>
              <a:gd name="T61" fmla="*/ 0 h 1089"/>
              <a:gd name="T62" fmla="*/ 513 w 513"/>
              <a:gd name="T63" fmla="*/ 1089 h 1089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513" h="1089">
                <a:moveTo>
                  <a:pt x="290" y="0"/>
                </a:moveTo>
                <a:lnTo>
                  <a:pt x="142" y="262"/>
                </a:lnTo>
                <a:lnTo>
                  <a:pt x="211" y="262"/>
                </a:lnTo>
                <a:lnTo>
                  <a:pt x="74" y="422"/>
                </a:lnTo>
                <a:lnTo>
                  <a:pt x="159" y="433"/>
                </a:lnTo>
                <a:lnTo>
                  <a:pt x="45" y="679"/>
                </a:lnTo>
                <a:lnTo>
                  <a:pt x="154" y="667"/>
                </a:lnTo>
                <a:lnTo>
                  <a:pt x="34" y="890"/>
                </a:lnTo>
                <a:lnTo>
                  <a:pt x="148" y="878"/>
                </a:lnTo>
                <a:lnTo>
                  <a:pt x="0" y="1089"/>
                </a:lnTo>
                <a:lnTo>
                  <a:pt x="513" y="1089"/>
                </a:lnTo>
                <a:lnTo>
                  <a:pt x="416" y="970"/>
                </a:lnTo>
                <a:lnTo>
                  <a:pt x="507" y="935"/>
                </a:lnTo>
                <a:lnTo>
                  <a:pt x="387" y="719"/>
                </a:lnTo>
                <a:lnTo>
                  <a:pt x="484" y="702"/>
                </a:lnTo>
                <a:lnTo>
                  <a:pt x="376" y="462"/>
                </a:lnTo>
                <a:lnTo>
                  <a:pt x="479" y="445"/>
                </a:lnTo>
                <a:lnTo>
                  <a:pt x="359" y="257"/>
                </a:lnTo>
                <a:lnTo>
                  <a:pt x="427" y="262"/>
                </a:lnTo>
                <a:lnTo>
                  <a:pt x="290" y="0"/>
                </a:lnTo>
                <a:close/>
              </a:path>
            </a:pathLst>
          </a:custGeom>
          <a:solidFill>
            <a:srgbClr val="009900"/>
          </a:solidFill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6" grpId="0" animBg="1"/>
      <p:bldP spid="125958" grpId="0" animBg="1"/>
      <p:bldP spid="125959" grpId="0" animBg="1"/>
      <p:bldP spid="125960" grpId="0" animBg="1"/>
      <p:bldP spid="125961" grpId="0" animBg="1"/>
      <p:bldP spid="125962" grpId="0" animBg="1"/>
      <p:bldP spid="125963" grpId="0" animBg="1"/>
      <p:bldP spid="12596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Date Placeholder 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F7B10CA-1C38-BC4C-AE3C-98CBE5B6CFE5}" type="datetime4">
              <a:rPr lang="en-US">
                <a:latin typeface="Arial" pitchFamily="-1" charset="0"/>
              </a:rPr>
              <a:pPr/>
              <a:t>September 29, 2011</a:t>
            </a:fld>
            <a:endParaRPr lang="en-US">
              <a:latin typeface="Arial" pitchFamily="-1" charset="0"/>
            </a:endParaRPr>
          </a:p>
        </p:txBody>
      </p:sp>
      <p:sp>
        <p:nvSpPr>
          <p:cNvPr id="3379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52B138E-C169-2E4B-8837-DC1BB1DD368A}" type="slidenum">
              <a:rPr lang="en-US">
                <a:latin typeface="Arial" pitchFamily="-1" charset="0"/>
              </a:rPr>
              <a:pPr/>
              <a:t>17</a:t>
            </a:fld>
            <a:endParaRPr lang="en-US">
              <a:latin typeface="Arial" pitchFamily="-1" charset="0"/>
            </a:endParaRPr>
          </a:p>
        </p:txBody>
      </p:sp>
      <p:sp>
        <p:nvSpPr>
          <p:cNvPr id="337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Painter’s Algorithm</a:t>
            </a:r>
          </a:p>
        </p:txBody>
      </p:sp>
      <p:sp>
        <p:nvSpPr>
          <p:cNvPr id="337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	Sort objects back to front relative to the 	viewpoint.</a:t>
            </a:r>
          </a:p>
          <a:p>
            <a:pPr eaLnBrk="1" hangingPunct="1">
              <a:buFontTx/>
              <a:buNone/>
            </a:pPr>
            <a:r>
              <a:rPr lang="en-US" b="1" dirty="0">
                <a:ea typeface="ＭＳ Ｐゴシック" pitchFamily="-1" charset="-128"/>
                <a:cs typeface="ＭＳ Ｐゴシック" pitchFamily="-1" charset="-128"/>
              </a:rPr>
              <a:t>	for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 each object (in the above order) </a:t>
            </a:r>
            <a:r>
              <a:rPr lang="en-US" b="1" dirty="0">
                <a:ea typeface="ＭＳ Ｐゴシック" pitchFamily="-1" charset="-128"/>
                <a:cs typeface="ＭＳ Ｐゴシック" pitchFamily="-1" charset="-128"/>
              </a:rPr>
              <a:t>do</a:t>
            </a:r>
          </a:p>
          <a:p>
            <a:pPr eaLnBrk="1" hangingPunct="1">
              <a:buFontTx/>
              <a:buNone/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		draw it on the </a:t>
            </a: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screen</a:t>
            </a:r>
          </a:p>
          <a:p>
            <a:pPr eaLnBrk="1" hangingPunct="1">
              <a:buFontTx/>
              <a:buNone/>
            </a:pPr>
            <a:endParaRPr lang="en-US" dirty="0" smtClean="0">
              <a:ea typeface="ＭＳ Ｐゴシック" pitchFamily="-1" charset="-128"/>
              <a:cs typeface="ＭＳ Ｐゴシック" pitchFamily="-1" charset="-128"/>
            </a:endParaRPr>
          </a:p>
          <a:p>
            <a:pPr eaLnBrk="1" hangingPunct="1">
              <a:buFontTx/>
              <a:buNone/>
            </a:pP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-- more on this later</a:t>
            </a:r>
            <a:endParaRPr lang="en-US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Date Placeholder 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7238895-2304-5D4B-8374-664882EA031D}" type="datetime4">
              <a:rPr lang="en-US">
                <a:latin typeface="Arial" pitchFamily="-1" charset="0"/>
              </a:rPr>
              <a:pPr/>
              <a:t>September 29, 2011</a:t>
            </a:fld>
            <a:endParaRPr lang="en-US">
              <a:latin typeface="Arial" pitchFamily="-1" charset="0"/>
            </a:endParaRPr>
          </a:p>
        </p:txBody>
      </p:sp>
      <p:sp>
        <p:nvSpPr>
          <p:cNvPr id="3993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0C4544A-9BCE-DE47-BCFD-29E39ADADE28}" type="slidenum">
              <a:rPr lang="en-US">
                <a:latin typeface="Arial" pitchFamily="-1" charset="0"/>
              </a:rPr>
              <a:pPr/>
              <a:t>18</a:t>
            </a:fld>
            <a:endParaRPr lang="en-US">
              <a:latin typeface="Arial" pitchFamily="-1" charset="0"/>
            </a:endParaRPr>
          </a:p>
        </p:txBody>
      </p:sp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ea typeface="ＭＳ Ｐゴシック" pitchFamily="-1" charset="-128"/>
                <a:cs typeface="ＭＳ Ｐゴシック" pitchFamily="-1" charset="-128"/>
              </a:rPr>
              <a:t>Visible Surface Determination</a:t>
            </a:r>
          </a:p>
        </p:txBody>
      </p:sp>
      <p:sp>
        <p:nvSpPr>
          <p:cNvPr id="399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If surfaces are invisible, don’t render them.</a:t>
            </a:r>
          </a:p>
          <a:p>
            <a:pPr lvl="1" eaLnBrk="1" hangingPunct="1"/>
            <a:r>
              <a:rPr lang="en-US"/>
              <a:t>Ray Tracing</a:t>
            </a:r>
          </a:p>
          <a:p>
            <a:pPr lvl="2" eaLnBrk="1" hangingPunct="1"/>
            <a:r>
              <a:rPr lang="en-US">
                <a:ea typeface="ＭＳ Ｐゴシック" pitchFamily="-1" charset="-128"/>
              </a:rPr>
              <a:t>We only render the nearest object.</a:t>
            </a:r>
          </a:p>
          <a:p>
            <a:pPr lvl="1" eaLnBrk="1" hangingPunct="1"/>
            <a:r>
              <a:rPr lang="en-US"/>
              <a:t>Binary Space Partitioning (BSP)</a:t>
            </a:r>
          </a:p>
          <a:p>
            <a:pPr lvl="2" eaLnBrk="1" hangingPunct="1"/>
            <a:r>
              <a:rPr lang="en-US">
                <a:ea typeface="ＭＳ Ｐゴシック" pitchFamily="-1" charset="-128"/>
              </a:rPr>
              <a:t>Recursively cut up space into convex sets with hyperplanes.</a:t>
            </a:r>
          </a:p>
          <a:p>
            <a:pPr lvl="2" eaLnBrk="1" hangingPunct="1"/>
            <a:r>
              <a:rPr lang="en-US">
                <a:ea typeface="ＭＳ Ｐゴシック" pitchFamily="-1" charset="-128"/>
              </a:rPr>
              <a:t>The scene is represented by a BSP-tree.</a:t>
            </a:r>
          </a:p>
          <a:p>
            <a:pPr lvl="1" eaLnBrk="1" hangingPunct="1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ADF430A-F43D-E04B-A52C-01B0A537594B}" type="datetime4">
              <a:rPr lang="en-US">
                <a:latin typeface="Arial" pitchFamily="-1" charset="0"/>
              </a:rPr>
              <a:pPr/>
              <a:t>September 29, 2011</a:t>
            </a:fld>
            <a:endParaRPr lang="en-US">
              <a:latin typeface="Arial" pitchFamily="-1" charset="0"/>
            </a:endParaRPr>
          </a:p>
        </p:txBody>
      </p:sp>
      <p:sp>
        <p:nvSpPr>
          <p:cNvPr id="2355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3679125-470B-5940-A535-CC826F005890}" type="slidenum">
              <a:rPr lang="en-US">
                <a:latin typeface="Arial" pitchFamily="-1" charset="0"/>
              </a:rPr>
              <a:pPr/>
              <a:t>19</a:t>
            </a:fld>
            <a:endParaRPr lang="en-US">
              <a:latin typeface="Arial" pitchFamily="-1" charset="0"/>
            </a:endParaRPr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Rendering a Polymesh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>
                <a:ea typeface="ＭＳ Ｐゴシック" pitchFamily="-1" charset="-128"/>
                <a:cs typeface="ＭＳ Ｐゴシック" pitchFamily="-1" charset="-128"/>
              </a:rPr>
              <a:t>Scene is composed of triangles or other polygons.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ea typeface="ＭＳ Ｐゴシック" pitchFamily="-1" charset="-128"/>
                <a:cs typeface="ＭＳ Ｐゴシック" pitchFamily="-1" charset="-128"/>
              </a:rPr>
              <a:t>We want to view the scene from different view-points.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Hidden Surface Removal</a:t>
            </a:r>
          </a:p>
          <a:p>
            <a:pPr lvl="2" eaLnBrk="1" hangingPunct="1">
              <a:lnSpc>
                <a:spcPct val="90000"/>
              </a:lnSpc>
            </a:pPr>
            <a:r>
              <a:rPr lang="en-US">
                <a:ea typeface="ＭＳ Ｐゴシック" pitchFamily="-1" charset="-128"/>
              </a:rPr>
              <a:t>Cull out surfaces or parts of surfaces that are not visible.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Visible Surface Determination</a:t>
            </a:r>
          </a:p>
          <a:p>
            <a:pPr lvl="2" eaLnBrk="1" hangingPunct="1">
              <a:lnSpc>
                <a:spcPct val="90000"/>
              </a:lnSpc>
            </a:pPr>
            <a:r>
              <a:rPr lang="en-US">
                <a:ea typeface="ＭＳ Ｐゴシック" pitchFamily="-1" charset="-128"/>
              </a:rPr>
              <a:t>Head right for the surfaces that are visible.</a:t>
            </a:r>
          </a:p>
          <a:p>
            <a:pPr lvl="2" eaLnBrk="1" hangingPunct="1">
              <a:lnSpc>
                <a:spcPct val="90000"/>
              </a:lnSpc>
            </a:pPr>
            <a:r>
              <a:rPr lang="en-US">
                <a:ea typeface="ＭＳ Ｐゴシック" pitchFamily="-1" charset="-128"/>
              </a:rPr>
              <a:t>Ray-Tracing is one way to do this.</a:t>
            </a:r>
          </a:p>
          <a:p>
            <a:pPr eaLnBrk="1" hangingPunct="1">
              <a:lnSpc>
                <a:spcPct val="90000"/>
              </a:lnSpc>
            </a:pPr>
            <a:endParaRPr lang="en-US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2" name="Date Placeholder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A3FB7A44-D949-5842-892B-764B00CB3B37}" type="datetime4">
              <a:rPr lang="en-US" smtClean="0">
                <a:latin typeface="Arial" pitchFamily="-1" charset="0"/>
              </a:rPr>
              <a:pPr/>
              <a:t>September 29, 2011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45413" name="Slide Number Placeholder 6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DFF41287-C383-964C-B301-E1DDDFAB22C2}" type="slidenum">
              <a:rPr lang="en-US" smtClean="0">
                <a:latin typeface="Arial" pitchFamily="-1" charset="0"/>
              </a:rPr>
              <a:pPr/>
              <a:t>2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454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3D Vectors</a:t>
            </a:r>
          </a:p>
        </p:txBody>
      </p:sp>
      <p:sp>
        <p:nvSpPr>
          <p:cNvPr id="1454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715250" cy="11842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dirty="0" smtClean="0">
                <a:ea typeface="ＭＳ Ｐゴシック" pitchFamily="-1" charset="-128"/>
                <a:cs typeface="ＭＳ Ｐゴシック" pitchFamily="-1" charset="-128"/>
              </a:rPr>
              <a:t>What we said about 2D vectors holds </a:t>
            </a:r>
            <a:r>
              <a:rPr lang="en-US" sz="2800" dirty="0">
                <a:ea typeface="ＭＳ Ｐゴシック" pitchFamily="-1" charset="-128"/>
                <a:cs typeface="ＭＳ Ｐゴシック" pitchFamily="-1" charset="-128"/>
              </a:rPr>
              <a:t>for</a:t>
            </a:r>
            <a:r>
              <a:rPr lang="en-US" sz="2800" dirty="0" smtClean="0">
                <a:ea typeface="ＭＳ Ｐゴシック" pitchFamily="-1" charset="-128"/>
                <a:cs typeface="ＭＳ Ｐゴシック" pitchFamily="-1" charset="-128"/>
              </a:rPr>
              <a:t> 3D </a:t>
            </a:r>
            <a:r>
              <a:rPr lang="en-US" sz="2800" dirty="0">
                <a:ea typeface="ＭＳ Ｐゴシック" pitchFamily="-1" charset="-128"/>
                <a:cs typeface="ＭＳ Ｐゴシック" pitchFamily="-1" charset="-128"/>
              </a:rPr>
              <a:t>vectors too.</a:t>
            </a:r>
          </a:p>
          <a:p>
            <a:pPr eaLnBrk="1" hangingPunct="1">
              <a:buFontTx/>
              <a:buNone/>
            </a:pPr>
            <a:r>
              <a:rPr lang="en-US" sz="2800" b="1" dirty="0"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</a:t>
            </a:r>
            <a:r>
              <a:rPr lang="en-US" sz="2800" dirty="0">
                <a:ea typeface="ＭＳ Ｐゴシック" pitchFamily="-1" charset="-128"/>
                <a:cs typeface="ＭＳ Ｐゴシック" pitchFamily="-1" charset="-128"/>
              </a:rPr>
              <a:t> =( </a:t>
            </a:r>
            <a:r>
              <a:rPr lang="en-US" sz="2800" dirty="0" err="1">
                <a:ea typeface="ＭＳ Ｐゴシック" pitchFamily="-1" charset="-128"/>
                <a:cs typeface="ＭＳ Ｐゴシック" pitchFamily="-1" charset="-128"/>
              </a:rPr>
              <a:t>x</a:t>
            </a:r>
            <a:r>
              <a:rPr lang="en-US" sz="2800" baseline="-25000" dirty="0" err="1">
                <a:ea typeface="ＭＳ Ｐゴシック" pitchFamily="-1" charset="-128"/>
                <a:cs typeface="ＭＳ Ｐゴシック" pitchFamily="-1" charset="-128"/>
              </a:rPr>
              <a:t>a</a:t>
            </a:r>
            <a:r>
              <a:rPr lang="en-US" sz="2800" dirty="0">
                <a:ea typeface="ＭＳ Ｐゴシック" pitchFamily="-1" charset="-128"/>
                <a:cs typeface="ＭＳ Ｐゴシック" pitchFamily="-1" charset="-128"/>
              </a:rPr>
              <a:t>, </a:t>
            </a:r>
            <a:r>
              <a:rPr lang="en-US" sz="2800" dirty="0" err="1">
                <a:ea typeface="ＭＳ Ｐゴシック" pitchFamily="-1" charset="-128"/>
                <a:cs typeface="ＭＳ Ｐゴシック" pitchFamily="-1" charset="-128"/>
              </a:rPr>
              <a:t>y</a:t>
            </a:r>
            <a:r>
              <a:rPr lang="en-US" sz="2800" baseline="-25000" dirty="0" err="1">
                <a:ea typeface="ＭＳ Ｐゴシック" pitchFamily="-1" charset="-128"/>
                <a:cs typeface="ＭＳ Ｐゴシック" pitchFamily="-1" charset="-128"/>
              </a:rPr>
              <a:t>a</a:t>
            </a:r>
            <a:r>
              <a:rPr lang="en-US" sz="2800" dirty="0">
                <a:ea typeface="ＭＳ Ｐゴシック" pitchFamily="-1" charset="-128"/>
                <a:cs typeface="ＭＳ Ｐゴシック" pitchFamily="-1" charset="-128"/>
              </a:rPr>
              <a:t>, </a:t>
            </a:r>
            <a:r>
              <a:rPr lang="en-US" sz="2800" dirty="0" err="1">
                <a:ea typeface="ＭＳ Ｐゴシック" pitchFamily="-1" charset="-128"/>
                <a:cs typeface="ＭＳ Ｐゴシック" pitchFamily="-1" charset="-128"/>
              </a:rPr>
              <a:t>z</a:t>
            </a:r>
            <a:r>
              <a:rPr lang="en-US" sz="2800" baseline="-25000" dirty="0" err="1">
                <a:ea typeface="ＭＳ Ｐゴシック" pitchFamily="-1" charset="-128"/>
                <a:cs typeface="ＭＳ Ｐゴシック" pitchFamily="-1" charset="-128"/>
              </a:rPr>
              <a:t>a</a:t>
            </a:r>
            <a:r>
              <a:rPr lang="en-US" sz="2800" baseline="-25000" dirty="0">
                <a:ea typeface="ＭＳ Ｐゴシック" pitchFamily="-1" charset="-128"/>
                <a:cs typeface="ＭＳ Ｐゴシック" pitchFamily="-1" charset="-128"/>
              </a:rPr>
              <a:t> </a:t>
            </a:r>
            <a:r>
              <a:rPr lang="en-US" sz="2800" dirty="0">
                <a:ea typeface="ＭＳ Ｐゴシック" pitchFamily="-1" charset="-128"/>
                <a:cs typeface="ＭＳ Ｐゴシック" pitchFamily="-1" charset="-128"/>
              </a:rPr>
              <a:t>)		 </a:t>
            </a:r>
            <a:r>
              <a:rPr lang="en-US" sz="2800" b="1" dirty="0" err="1">
                <a:ea typeface="ＭＳ Ｐゴシック" pitchFamily="-1" charset="-128"/>
                <a:cs typeface="ＭＳ Ｐゴシック" pitchFamily="-1" charset="-128"/>
              </a:rPr>
              <a:t>b</a:t>
            </a:r>
            <a:r>
              <a:rPr lang="en-US" sz="2800" dirty="0">
                <a:ea typeface="ＭＳ Ｐゴシック" pitchFamily="-1" charset="-128"/>
                <a:cs typeface="ＭＳ Ｐゴシック" pitchFamily="-1" charset="-128"/>
              </a:rPr>
              <a:t> =( </a:t>
            </a:r>
            <a:r>
              <a:rPr lang="en-US" sz="2800" dirty="0" err="1">
                <a:ea typeface="ＭＳ Ｐゴシック" pitchFamily="-1" charset="-128"/>
                <a:cs typeface="ＭＳ Ｐゴシック" pitchFamily="-1" charset="-128"/>
              </a:rPr>
              <a:t>x</a:t>
            </a:r>
            <a:r>
              <a:rPr lang="en-US" sz="2800" baseline="-25000" dirty="0" err="1">
                <a:ea typeface="ＭＳ Ｐゴシック" pitchFamily="-1" charset="-128"/>
                <a:cs typeface="ＭＳ Ｐゴシック" pitchFamily="-1" charset="-128"/>
              </a:rPr>
              <a:t>b</a:t>
            </a:r>
            <a:r>
              <a:rPr lang="en-US" sz="2800" dirty="0">
                <a:ea typeface="ＭＳ Ｐゴシック" pitchFamily="-1" charset="-128"/>
                <a:cs typeface="ＭＳ Ｐゴシック" pitchFamily="-1" charset="-128"/>
              </a:rPr>
              <a:t>, </a:t>
            </a:r>
            <a:r>
              <a:rPr lang="en-US" sz="2800" dirty="0" err="1">
                <a:ea typeface="ＭＳ Ｐゴシック" pitchFamily="-1" charset="-128"/>
                <a:cs typeface="ＭＳ Ｐゴシック" pitchFamily="-1" charset="-128"/>
              </a:rPr>
              <a:t>y</a:t>
            </a:r>
            <a:r>
              <a:rPr lang="en-US" sz="2800" baseline="-25000" dirty="0" err="1">
                <a:ea typeface="ＭＳ Ｐゴシック" pitchFamily="-1" charset="-128"/>
                <a:cs typeface="ＭＳ Ｐゴシック" pitchFamily="-1" charset="-128"/>
              </a:rPr>
              <a:t>b</a:t>
            </a:r>
            <a:r>
              <a:rPr lang="en-US" sz="2800" dirty="0">
                <a:ea typeface="ＭＳ Ｐゴシック" pitchFamily="-1" charset="-128"/>
                <a:cs typeface="ＭＳ Ｐゴシック" pitchFamily="-1" charset="-128"/>
              </a:rPr>
              <a:t>, </a:t>
            </a:r>
            <a:r>
              <a:rPr lang="en-US" sz="2800" dirty="0" err="1">
                <a:ea typeface="ＭＳ Ｐゴシック" pitchFamily="-1" charset="-128"/>
                <a:cs typeface="ＭＳ Ｐゴシック" pitchFamily="-1" charset="-128"/>
              </a:rPr>
              <a:t>z</a:t>
            </a:r>
            <a:r>
              <a:rPr lang="en-US" sz="2800" baseline="-25000" dirty="0" err="1">
                <a:ea typeface="ＭＳ Ｐゴシック" pitchFamily="-1" charset="-128"/>
                <a:cs typeface="ＭＳ Ｐゴシック" pitchFamily="-1" charset="-128"/>
              </a:rPr>
              <a:t>b</a:t>
            </a:r>
            <a:r>
              <a:rPr lang="en-US" sz="2800" baseline="-25000" dirty="0">
                <a:ea typeface="ＭＳ Ｐゴシック" pitchFamily="-1" charset="-128"/>
                <a:cs typeface="ＭＳ Ｐゴシック" pitchFamily="-1" charset="-128"/>
              </a:rPr>
              <a:t> </a:t>
            </a:r>
            <a:r>
              <a:rPr lang="en-US" sz="2800" dirty="0">
                <a:ea typeface="ＭＳ Ｐゴシック" pitchFamily="-1" charset="-128"/>
                <a:cs typeface="ＭＳ Ｐゴシック" pitchFamily="-1" charset="-128"/>
              </a:rPr>
              <a:t>)</a:t>
            </a:r>
          </a:p>
          <a:p>
            <a:pPr eaLnBrk="1" hangingPunct="1">
              <a:buFontTx/>
              <a:buNone/>
            </a:pPr>
            <a:endParaRPr lang="en-US" sz="2800" dirty="0">
              <a:ea typeface="ＭＳ Ｐゴシック" pitchFamily="-1" charset="-128"/>
              <a:cs typeface="ＭＳ Ｐゴシック" pitchFamily="-1" charset="-128"/>
            </a:endParaRPr>
          </a:p>
          <a:p>
            <a:pPr eaLnBrk="1" hangingPunct="1">
              <a:buFontTx/>
              <a:buNone/>
            </a:pPr>
            <a:endParaRPr lang="en-US" sz="2800" dirty="0"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145410" name="Object 2"/>
          <p:cNvGraphicFramePr>
            <a:graphicFrameLocks noChangeAspect="1"/>
          </p:cNvGraphicFramePr>
          <p:nvPr>
            <p:ph sz="quarter" idx="2"/>
          </p:nvPr>
        </p:nvGraphicFramePr>
        <p:xfrm>
          <a:off x="549275" y="2830513"/>
          <a:ext cx="7894638" cy="836612"/>
        </p:xfrm>
        <a:graphic>
          <a:graphicData uri="http://schemas.openxmlformats.org/presentationml/2006/ole">
            <p:oleObj spid="_x0000_s45058" name="Equation" r:id="rId4" imgW="2756297" imgH="292497" progId="Equation.DSMT4">
              <p:embed/>
            </p:oleObj>
          </a:graphicData>
        </a:graphic>
      </p:graphicFrame>
      <p:sp>
        <p:nvSpPr>
          <p:cNvPr id="145416" name="Text Box 6"/>
          <p:cNvSpPr txBox="1">
            <a:spLocks noChangeArrowheads="1"/>
          </p:cNvSpPr>
          <p:nvPr/>
        </p:nvSpPr>
        <p:spPr bwMode="auto">
          <a:xfrm>
            <a:off x="452438" y="3684588"/>
            <a:ext cx="8275637" cy="111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20000"/>
              </a:spcBef>
              <a:spcAft>
                <a:spcPct val="20000"/>
              </a:spcAft>
            </a:pPr>
            <a:r>
              <a:rPr lang="en-US" sz="2800"/>
              <a:t>		a</a:t>
            </a:r>
            <a:r>
              <a:rPr lang="en-US" sz="2800">
                <a:latin typeface="Wingdings" pitchFamily="-1" charset="2"/>
                <a:ea typeface="Wingdings" pitchFamily="-1" charset="2"/>
                <a:cs typeface="Wingdings" pitchFamily="-1" charset="2"/>
              </a:rPr>
              <a:t></a:t>
            </a:r>
            <a:r>
              <a:rPr lang="en-US" sz="2800">
                <a:sym typeface="Symbol" pitchFamily="-1" charset="2"/>
              </a:rPr>
              <a:t>b </a:t>
            </a:r>
            <a:r>
              <a:rPr lang="en-US" sz="2800" b="0">
                <a:sym typeface="Symbol" pitchFamily="-1" charset="2"/>
              </a:rPr>
              <a:t>= </a:t>
            </a:r>
            <a:r>
              <a:rPr lang="en-US" sz="2800" b="0"/>
              <a:t>x</a:t>
            </a:r>
            <a:r>
              <a:rPr lang="en-US" sz="2800" b="0" baseline="-25000"/>
              <a:t>a </a:t>
            </a:r>
            <a:r>
              <a:rPr lang="en-US" sz="2800" b="0"/>
              <a:t>x</a:t>
            </a:r>
            <a:r>
              <a:rPr lang="en-US" sz="2800" b="0" baseline="-25000"/>
              <a:t>b </a:t>
            </a:r>
            <a:r>
              <a:rPr lang="en-US" sz="2800" b="0">
                <a:sym typeface="Symbol" pitchFamily="-1" charset="2"/>
              </a:rPr>
              <a:t>+</a:t>
            </a:r>
            <a:r>
              <a:rPr lang="en-US" sz="2800" b="0"/>
              <a:t> y</a:t>
            </a:r>
            <a:r>
              <a:rPr lang="en-US" sz="2800" b="0" baseline="-25000"/>
              <a:t>a </a:t>
            </a:r>
            <a:r>
              <a:rPr lang="en-US" sz="2800" b="0"/>
              <a:t>y</a:t>
            </a:r>
            <a:r>
              <a:rPr lang="en-US" sz="2800" b="0" baseline="-25000"/>
              <a:t>b </a:t>
            </a:r>
            <a:r>
              <a:rPr lang="en-US" sz="2800" b="0">
                <a:sym typeface="Symbol" pitchFamily="-1" charset="2"/>
              </a:rPr>
              <a:t>+</a:t>
            </a:r>
            <a:r>
              <a:rPr lang="en-US" sz="2800" b="0"/>
              <a:t> z</a:t>
            </a:r>
            <a:r>
              <a:rPr lang="en-US" sz="2800" b="0" baseline="-25000"/>
              <a:t>a </a:t>
            </a:r>
            <a:r>
              <a:rPr lang="en-US" sz="2800" b="0"/>
              <a:t>z</a:t>
            </a:r>
            <a:r>
              <a:rPr lang="en-US" sz="2800" b="0" baseline="-25000"/>
              <a:t>b </a:t>
            </a:r>
          </a:p>
          <a:p>
            <a:pPr>
              <a:spcBef>
                <a:spcPct val="20000"/>
              </a:spcBef>
            </a:pPr>
            <a:r>
              <a:rPr lang="en-US" sz="2800" b="0" baseline="-25000"/>
              <a:t>		</a:t>
            </a:r>
            <a:r>
              <a:rPr lang="en-US" sz="2800"/>
              <a:t>a</a:t>
            </a:r>
            <a:r>
              <a:rPr lang="en-US" sz="2800">
                <a:latin typeface="Wingdings" pitchFamily="-1" charset="2"/>
                <a:ea typeface="Wingdings" pitchFamily="-1" charset="2"/>
                <a:cs typeface="Wingdings" pitchFamily="-1" charset="2"/>
              </a:rPr>
              <a:t></a:t>
            </a:r>
            <a:r>
              <a:rPr lang="en-US" sz="2800">
                <a:sym typeface="Symbol" pitchFamily="-1" charset="2"/>
              </a:rPr>
              <a:t>b </a:t>
            </a:r>
            <a:r>
              <a:rPr lang="en-US" sz="2800" b="0">
                <a:sym typeface="Symbol" pitchFamily="-1" charset="2"/>
              </a:rPr>
              <a:t>= </a:t>
            </a:r>
            <a:r>
              <a:rPr lang="en-US" sz="2800" b="0">
                <a:sym typeface="Math3" pitchFamily="2" charset="2"/>
              </a:rPr>
              <a:t>||</a:t>
            </a:r>
            <a:r>
              <a:rPr lang="en-US" sz="2800"/>
              <a:t>a</a:t>
            </a:r>
            <a:r>
              <a:rPr lang="en-US" sz="2800" b="0">
                <a:sym typeface="Math3" pitchFamily="2" charset="2"/>
              </a:rPr>
              <a:t>||</a:t>
            </a:r>
            <a:r>
              <a:rPr lang="en-US" sz="2800" b="0">
                <a:latin typeface="Wingdings" pitchFamily="-1" charset="2"/>
                <a:ea typeface="Wingdings" pitchFamily="-1" charset="2"/>
                <a:cs typeface="Wingdings" pitchFamily="-1" charset="2"/>
                <a:sym typeface="Math3" pitchFamily="2" charset="2"/>
              </a:rPr>
              <a:t></a:t>
            </a:r>
            <a:r>
              <a:rPr lang="en-US" sz="2800" b="0">
                <a:sym typeface="Math3" pitchFamily="2" charset="2"/>
              </a:rPr>
              <a:t>||</a:t>
            </a:r>
            <a:r>
              <a:rPr lang="en-US" sz="2800"/>
              <a:t>b</a:t>
            </a:r>
            <a:r>
              <a:rPr lang="en-US" sz="2800" b="0">
                <a:sym typeface="Math3" pitchFamily="2" charset="2"/>
              </a:rPr>
              <a:t>||</a:t>
            </a:r>
            <a:r>
              <a:rPr lang="en-US" sz="2800" b="0">
                <a:latin typeface="Times New Roman" pitchFamily="-1" charset="0"/>
                <a:sym typeface="Symbol" pitchFamily="-1" charset="2"/>
              </a:rPr>
              <a:t>cos</a:t>
            </a:r>
            <a:r>
              <a:rPr lang="en-US" sz="2800" b="0">
                <a:sym typeface="Symbol" pitchFamily="-1" charset="2"/>
              </a:rPr>
              <a:t>(</a:t>
            </a:r>
            <a:r>
              <a:rPr lang="en-US" sz="2800" b="0" i="1">
                <a:sym typeface="Symbol" pitchFamily="-1" charset="2"/>
              </a:rPr>
              <a:t>φ</a:t>
            </a:r>
            <a:r>
              <a:rPr lang="en-US" sz="2800" b="0">
                <a:sym typeface="Symbol" pitchFamily="-1" charset="2"/>
              </a:rPr>
              <a:t>)</a:t>
            </a:r>
          </a:p>
        </p:txBody>
      </p:sp>
      <p:graphicFrame>
        <p:nvGraphicFramePr>
          <p:cNvPr id="145411" name="Object 3"/>
          <p:cNvGraphicFramePr>
            <a:graphicFrameLocks noChangeAspect="1"/>
          </p:cNvGraphicFramePr>
          <p:nvPr>
            <p:ph sz="quarter" idx="3"/>
          </p:nvPr>
        </p:nvGraphicFramePr>
        <p:xfrm>
          <a:off x="2566988" y="5006975"/>
          <a:ext cx="3970337" cy="1120775"/>
        </p:xfrm>
        <a:graphic>
          <a:graphicData uri="http://schemas.openxmlformats.org/presentationml/2006/ole">
            <p:oleObj spid="_x0000_s45059" name="Equation" r:id="rId5" imgW="1575197" imgH="444897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Date Placeholder 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440CE1F-37ED-204D-A4CE-0EDAED135100}" type="datetime4">
              <a:rPr lang="en-US">
                <a:latin typeface="Arial" pitchFamily="-1" charset="0"/>
              </a:rPr>
              <a:pPr/>
              <a:t>September 29, 2011</a:t>
            </a:fld>
            <a:endParaRPr lang="en-US">
              <a:latin typeface="Arial" pitchFamily="-1" charset="0"/>
            </a:endParaRPr>
          </a:p>
        </p:txBody>
      </p:sp>
      <p:sp>
        <p:nvSpPr>
          <p:cNvPr id="9728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C00854B-36AF-314B-A36B-83CCC50DBB02}" type="slidenum">
              <a:rPr lang="en-US">
                <a:latin typeface="Arial" pitchFamily="-1" charset="0"/>
              </a:rPr>
              <a:pPr/>
              <a:t>20</a:t>
            </a:fld>
            <a:endParaRPr lang="en-US">
              <a:latin typeface="Arial" pitchFamily="-1" charset="0"/>
            </a:endParaRPr>
          </a:p>
        </p:txBody>
      </p:sp>
      <p:sp>
        <p:nvSpPr>
          <p:cNvPr id="972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>
                <a:ea typeface="ＭＳ Ｐゴシック" pitchFamily="-1" charset="-128"/>
                <a:cs typeface="ＭＳ Ｐゴシック" pitchFamily="-1" charset="-128"/>
              </a:rPr>
              <a:t>P</a:t>
            </a:r>
            <a:r>
              <a:rPr lang="en-US">
                <a:ea typeface="ＭＳ Ｐゴシック" pitchFamily="-1" charset="-128"/>
                <a:cs typeface="ＭＳ Ｐゴシック" pitchFamily="-1" charset="-128"/>
              </a:rPr>
              <a:t>olygon </a:t>
            </a:r>
            <a:r>
              <a:rPr lang="en-US" b="1">
                <a:ea typeface="ＭＳ Ｐゴシック" pitchFamily="-1" charset="-128"/>
                <a:cs typeface="ＭＳ Ｐゴシック" pitchFamily="-1" charset="-128"/>
              </a:rPr>
              <a:t>T</a:t>
            </a:r>
            <a:r>
              <a:rPr lang="en-US">
                <a:ea typeface="ＭＳ Ｐゴシック" pitchFamily="-1" charset="-128"/>
                <a:cs typeface="ＭＳ Ｐゴシック" pitchFamily="-1" charset="-128"/>
              </a:rPr>
              <a:t>able</a:t>
            </a:r>
          </a:p>
        </p:txBody>
      </p:sp>
      <p:sp>
        <p:nvSpPr>
          <p:cNvPr id="9728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b="1">
                <a:ea typeface="ＭＳ Ｐゴシック" pitchFamily="-1" charset="-128"/>
                <a:cs typeface="ＭＳ Ｐゴシック" pitchFamily="-1" charset="-128"/>
              </a:rPr>
              <a:t>P</a:t>
            </a:r>
            <a:r>
              <a:rPr lang="en-US">
                <a:ea typeface="ＭＳ Ｐゴシック" pitchFamily="-1" charset="-128"/>
                <a:cs typeface="ＭＳ Ｐゴシック" pitchFamily="-1" charset="-128"/>
              </a:rPr>
              <a:t>olygon </a:t>
            </a:r>
            <a:r>
              <a:rPr lang="en-US" b="1">
                <a:ea typeface="ＭＳ Ｐゴシック" pitchFamily="-1" charset="-128"/>
                <a:cs typeface="ＭＳ Ｐゴシック" pitchFamily="-1" charset="-128"/>
              </a:rPr>
              <a:t>T</a:t>
            </a:r>
            <a:r>
              <a:rPr lang="en-US">
                <a:ea typeface="ＭＳ Ｐゴシック" pitchFamily="-1" charset="-128"/>
                <a:cs typeface="ＭＳ Ｐゴシック" pitchFamily="-1" charset="-128"/>
              </a:rPr>
              <a:t>able</a:t>
            </a:r>
          </a:p>
          <a:p>
            <a:pPr eaLnBrk="1" hangingPunct="1">
              <a:buFontTx/>
              <a:buNone/>
            </a:pPr>
            <a:r>
              <a:rPr lang="en-US">
                <a:ea typeface="ＭＳ Ｐゴシック" pitchFamily="-1" charset="-128"/>
                <a:cs typeface="ＭＳ Ｐゴシック" pitchFamily="-1" charset="-128"/>
              </a:rPr>
              <a:t>	A, B, C, D of the plane equation</a:t>
            </a:r>
          </a:p>
          <a:p>
            <a:pPr eaLnBrk="1" hangingPunct="1">
              <a:buFontTx/>
              <a:buNone/>
            </a:pPr>
            <a:r>
              <a:rPr lang="en-US">
                <a:ea typeface="ＭＳ Ｐゴシック" pitchFamily="-1" charset="-128"/>
                <a:cs typeface="ＭＳ Ｐゴシック" pitchFamily="-1" charset="-128"/>
              </a:rPr>
              <a:t>	shading or color info (e.g. color and N)</a:t>
            </a:r>
          </a:p>
          <a:p>
            <a:pPr eaLnBrk="1" hangingPunct="1">
              <a:buFontTx/>
              <a:buNone/>
            </a:pPr>
            <a:r>
              <a:rPr lang="en-US">
                <a:ea typeface="ＭＳ Ｐゴシック" pitchFamily="-1" charset="-128"/>
                <a:cs typeface="ＭＳ Ｐゴシック" pitchFamily="-1" charset="-128"/>
              </a:rPr>
              <a:t>	</a:t>
            </a:r>
            <a:r>
              <a:rPr lang="en-US" i="1">
                <a:ea typeface="ＭＳ Ｐゴシック" pitchFamily="-1" charset="-128"/>
                <a:cs typeface="ＭＳ Ｐゴシック" pitchFamily="-1" charset="-128"/>
              </a:rPr>
              <a:t>in </a:t>
            </a:r>
            <a:r>
              <a:rPr lang="en-US">
                <a:ea typeface="ＭＳ Ｐゴシック" pitchFamily="-1" charset="-128"/>
                <a:cs typeface="ＭＳ Ｐゴシック" pitchFamily="-1" charset="-128"/>
              </a:rPr>
              <a:t>(</a:t>
            </a:r>
            <a:r>
              <a:rPr lang="en-US" i="1">
                <a:ea typeface="ＭＳ Ｐゴシック" pitchFamily="-1" charset="-128"/>
                <a:cs typeface="ＭＳ Ｐゴシック" pitchFamily="-1" charset="-128"/>
              </a:rPr>
              <a:t>out</a:t>
            </a:r>
            <a:r>
              <a:rPr lang="en-US">
                <a:ea typeface="ＭＳ Ｐゴシック" pitchFamily="-1" charset="-128"/>
                <a:cs typeface="ＭＳ Ｐゴシック" pitchFamily="-1" charset="-128"/>
              </a:rPr>
              <a:t>) boolean</a:t>
            </a:r>
          </a:p>
          <a:p>
            <a:pPr eaLnBrk="1" hangingPunct="1">
              <a:buFontTx/>
              <a:buNone/>
            </a:pPr>
            <a:r>
              <a:rPr lang="en-US">
                <a:ea typeface="ＭＳ Ｐゴシック" pitchFamily="-1" charset="-128"/>
                <a:cs typeface="ＭＳ Ｐゴシック" pitchFamily="-1" charset="-128"/>
              </a:rPr>
              <a:t>	</a:t>
            </a:r>
            <a:r>
              <a:rPr lang="en-US" sz="2800">
                <a:ea typeface="ＭＳ Ｐゴシック" pitchFamily="-1" charset="-128"/>
                <a:cs typeface="ＭＳ Ｐゴシック" pitchFamily="-1" charset="-128"/>
              </a:rPr>
              <a:t>	initialized to false (= </a:t>
            </a:r>
            <a:r>
              <a:rPr lang="en-US" sz="2800" i="1">
                <a:ea typeface="ＭＳ Ｐゴシック" pitchFamily="-1" charset="-128"/>
                <a:cs typeface="ＭＳ Ｐゴシック" pitchFamily="-1" charset="-128"/>
              </a:rPr>
              <a:t>out</a:t>
            </a:r>
            <a:r>
              <a:rPr lang="en-US" sz="2800">
                <a:ea typeface="ＭＳ Ｐゴシック" pitchFamily="-1" charset="-128"/>
                <a:cs typeface="ＭＳ Ｐゴシック" pitchFamily="-1" charset="-128"/>
              </a:rPr>
              <a:t>) at start of scanline</a:t>
            </a:r>
          </a:p>
          <a:p>
            <a:pPr eaLnBrk="1" hangingPunct="1">
              <a:buFontTx/>
              <a:buNone/>
            </a:pPr>
            <a:r>
              <a:rPr lang="en-US" sz="2800">
                <a:ea typeface="ＭＳ Ｐゴシック" pitchFamily="-1" charset="-128"/>
                <a:cs typeface="ＭＳ Ｐゴシック" pitchFamily="-1" charset="-128"/>
              </a:rPr>
              <a:t>	</a:t>
            </a:r>
            <a:r>
              <a:rPr lang="en-US">
                <a:ea typeface="ＭＳ Ｐゴシック" pitchFamily="-1" charset="-128"/>
                <a:cs typeface="ＭＳ Ｐゴシック" pitchFamily="-1" charset="-128"/>
              </a:rPr>
              <a:t>z – at lowest y, x</a:t>
            </a:r>
          </a:p>
          <a:p>
            <a:pPr eaLnBrk="1" hangingPunct="1">
              <a:buFontTx/>
              <a:buNone/>
            </a:pPr>
            <a:endParaRPr lang="en-US" sz="2800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Date Placeholder 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C70C3F0-A0E3-834C-AADF-630BD1B44DF6}" type="datetime4">
              <a:rPr lang="en-US">
                <a:latin typeface="Arial" pitchFamily="-1" charset="0"/>
              </a:rPr>
              <a:pPr/>
              <a:t>September 29, 2011</a:t>
            </a:fld>
            <a:endParaRPr lang="en-US">
              <a:latin typeface="Arial" pitchFamily="-1" charset="0"/>
            </a:endParaRPr>
          </a:p>
        </p:txBody>
      </p:sp>
      <p:sp>
        <p:nvSpPr>
          <p:cNvPr id="9933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F0F3AF8-89DF-4C40-BD5F-A8BCBE7BBA38}" type="slidenum">
              <a:rPr lang="en-US">
                <a:latin typeface="Arial" pitchFamily="-1" charset="0"/>
              </a:rPr>
              <a:pPr/>
              <a:t>21</a:t>
            </a:fld>
            <a:endParaRPr lang="en-US">
              <a:latin typeface="Arial" pitchFamily="-1" charset="0"/>
            </a:endParaRPr>
          </a:p>
        </p:txBody>
      </p:sp>
      <p:sp>
        <p:nvSpPr>
          <p:cNvPr id="993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Coherence</a:t>
            </a:r>
          </a:p>
        </p:txBody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Non-penetrating polygons maintain their relative z values.</a:t>
            </a:r>
          </a:p>
          <a:p>
            <a:pPr lvl="1" eaLnBrk="1" hangingPunct="1"/>
            <a:r>
              <a:rPr lang="en-US"/>
              <a:t>If the polygons penetrate, add a false edge.</a:t>
            </a:r>
          </a:p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If there is no change in edges from one scanline to the next, and no change in order wrt x, then no new computations of z are needed.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88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8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88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Date Placeholder 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6B8E83E-38C0-D346-BB4D-F48FC20C3462}" type="datetime4">
              <a:rPr lang="en-US">
                <a:latin typeface="Arial" pitchFamily="-1" charset="0"/>
              </a:rPr>
              <a:pPr/>
              <a:t>September 29, 2011</a:t>
            </a:fld>
            <a:endParaRPr lang="en-US">
              <a:latin typeface="Arial" pitchFamily="-1" charset="0"/>
            </a:endParaRPr>
          </a:p>
        </p:txBody>
      </p:sp>
      <p:sp>
        <p:nvSpPr>
          <p:cNvPr id="10137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0AF270A-E358-AE40-9DD4-74CA0AF34795}" type="slidenum">
              <a:rPr lang="en-US">
                <a:latin typeface="Arial" pitchFamily="-1" charset="0"/>
              </a:rPr>
              <a:pPr/>
              <a:t>22</a:t>
            </a:fld>
            <a:endParaRPr lang="en-US">
              <a:latin typeface="Arial" pitchFamily="-1" charset="0"/>
            </a:endParaRPr>
          </a:p>
        </p:txBody>
      </p:sp>
      <p:sp>
        <p:nvSpPr>
          <p:cNvPr id="1013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>
                <a:ea typeface="ＭＳ Ｐゴシック" pitchFamily="-1" charset="-128"/>
                <a:cs typeface="ＭＳ Ｐゴシック" pitchFamily="-1" charset="-128"/>
              </a:rPr>
              <a:t>A</a:t>
            </a:r>
            <a:r>
              <a:rPr lang="en-US">
                <a:ea typeface="ＭＳ Ｐゴシック" pitchFamily="-1" charset="-128"/>
                <a:cs typeface="ＭＳ Ｐゴシック" pitchFamily="-1" charset="-128"/>
              </a:rPr>
              <a:t>ctive </a:t>
            </a:r>
            <a:r>
              <a:rPr lang="en-US" b="1">
                <a:ea typeface="ＭＳ Ｐゴシック" pitchFamily="-1" charset="-128"/>
                <a:cs typeface="ＭＳ Ｐゴシック" pitchFamily="-1" charset="-128"/>
              </a:rPr>
              <a:t>E</a:t>
            </a:r>
            <a:r>
              <a:rPr lang="en-US">
                <a:ea typeface="ＭＳ Ｐゴシック" pitchFamily="-1" charset="-128"/>
                <a:cs typeface="ＭＳ Ｐゴシック" pitchFamily="-1" charset="-128"/>
              </a:rPr>
              <a:t>dge </a:t>
            </a:r>
            <a:r>
              <a:rPr lang="en-US" b="1">
                <a:ea typeface="ＭＳ Ｐゴシック" pitchFamily="-1" charset="-128"/>
                <a:cs typeface="ＭＳ Ｐゴシック" pitchFamily="-1" charset="-128"/>
              </a:rPr>
              <a:t>T</a:t>
            </a:r>
            <a:r>
              <a:rPr lang="en-US">
                <a:ea typeface="ＭＳ Ｐゴシック" pitchFamily="-1" charset="-128"/>
                <a:cs typeface="ＭＳ Ｐゴシック" pitchFamily="-1" charset="-128"/>
              </a:rPr>
              <a:t>able </a:t>
            </a:r>
          </a:p>
        </p:txBody>
      </p:sp>
      <p:sp>
        <p:nvSpPr>
          <p:cNvPr id="101381" name="Text Box 6"/>
          <p:cNvSpPr txBox="1">
            <a:spLocks noChangeArrowheads="1"/>
          </p:cNvSpPr>
          <p:nvPr/>
        </p:nvSpPr>
        <p:spPr bwMode="auto">
          <a:xfrm>
            <a:off x="423863" y="1589088"/>
            <a:ext cx="6858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0">
                <a:solidFill>
                  <a:srgbClr val="000000"/>
                </a:solidFill>
                <a:latin typeface="Palatino" pitchFamily="-1" charset="0"/>
                <a:ea typeface="Times New Roman" pitchFamily="-1" charset="0"/>
                <a:cs typeface="Times New Roman" pitchFamily="-1" charset="0"/>
              </a:rPr>
              <a:t>Keep in order of increasing x.</a:t>
            </a:r>
            <a:r>
              <a:rPr lang="en-US" sz="2400" i="0"/>
              <a:t> </a:t>
            </a:r>
          </a:p>
          <a:p>
            <a:pPr>
              <a:spcBef>
                <a:spcPct val="50000"/>
              </a:spcBef>
            </a:pPr>
            <a:r>
              <a:rPr lang="en-US" sz="2400" i="0"/>
              <a:t>At (1)	AET </a:t>
            </a:r>
            <a:r>
              <a:rPr lang="en-US" sz="2400" i="0">
                <a:latin typeface="Wingdings" pitchFamily="-1" charset="2"/>
                <a:ea typeface="Wingdings" pitchFamily="-1" charset="2"/>
                <a:cs typeface="Wingdings" pitchFamily="-1" charset="2"/>
              </a:rPr>
              <a:t></a:t>
            </a:r>
            <a:r>
              <a:rPr lang="en-US" sz="2400" i="0"/>
              <a:t> AB </a:t>
            </a:r>
            <a:r>
              <a:rPr lang="en-US" sz="2400" i="0">
                <a:latin typeface="Wingdings" pitchFamily="-1" charset="2"/>
                <a:ea typeface="Wingdings" pitchFamily="-1" charset="2"/>
                <a:cs typeface="Wingdings" pitchFamily="-1" charset="2"/>
              </a:rPr>
              <a:t></a:t>
            </a:r>
            <a:r>
              <a:rPr lang="en-US" sz="2400" i="0"/>
              <a:t> AC </a:t>
            </a:r>
            <a:r>
              <a:rPr lang="en-US" sz="2400" i="0">
                <a:latin typeface="Wingdings" pitchFamily="-1" charset="2"/>
                <a:ea typeface="Wingdings" pitchFamily="-1" charset="2"/>
                <a:cs typeface="Wingdings" pitchFamily="-1" charset="2"/>
              </a:rPr>
              <a:t></a:t>
            </a:r>
            <a:r>
              <a:rPr lang="en-US" sz="2400" i="0"/>
              <a:t> DF </a:t>
            </a:r>
            <a:r>
              <a:rPr lang="en-US" sz="2400" i="0">
                <a:latin typeface="Wingdings" pitchFamily="-1" charset="2"/>
                <a:ea typeface="Wingdings" pitchFamily="-1" charset="2"/>
                <a:cs typeface="Wingdings" pitchFamily="-1" charset="2"/>
              </a:rPr>
              <a:t></a:t>
            </a:r>
            <a:r>
              <a:rPr lang="en-US" sz="2400" i="0"/>
              <a:t> EF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2743200" y="4419600"/>
            <a:ext cx="3101975" cy="990600"/>
            <a:chOff x="1728" y="2784"/>
            <a:chExt cx="1954" cy="624"/>
          </a:xfrm>
        </p:grpSpPr>
        <p:sp>
          <p:nvSpPr>
            <p:cNvPr id="101384" name="Line 7"/>
            <p:cNvSpPr>
              <a:spLocks noChangeShapeType="1"/>
            </p:cNvSpPr>
            <p:nvPr/>
          </p:nvSpPr>
          <p:spPr bwMode="auto">
            <a:xfrm flipV="1">
              <a:off x="1728" y="2850"/>
              <a:ext cx="1322" cy="55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385" name="Line 8"/>
            <p:cNvSpPr>
              <a:spLocks noChangeShapeType="1"/>
            </p:cNvSpPr>
            <p:nvPr/>
          </p:nvSpPr>
          <p:spPr bwMode="auto">
            <a:xfrm>
              <a:off x="2160" y="2784"/>
              <a:ext cx="1522" cy="60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101383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5463" y="2503488"/>
            <a:ext cx="5257800" cy="340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Date Placeholder 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094210B-3F94-354C-99BC-14497427E99E}" type="datetime4">
              <a:rPr lang="en-US">
                <a:latin typeface="Arial" pitchFamily="-1" charset="0"/>
              </a:rPr>
              <a:pPr/>
              <a:t>September 29, 2011</a:t>
            </a:fld>
            <a:endParaRPr lang="en-US">
              <a:latin typeface="Arial" pitchFamily="-1" charset="0"/>
            </a:endParaRPr>
          </a:p>
        </p:txBody>
      </p:sp>
      <p:sp>
        <p:nvSpPr>
          <p:cNvPr id="10342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FED128E-6D13-7643-9AED-AA119AD5AE68}" type="slidenum">
              <a:rPr lang="en-US">
                <a:latin typeface="Arial" pitchFamily="-1" charset="0"/>
              </a:rPr>
              <a:pPr/>
              <a:t>23</a:t>
            </a:fld>
            <a:endParaRPr lang="en-US">
              <a:latin typeface="Arial" pitchFamily="-1" charset="0"/>
            </a:endParaRPr>
          </a:p>
        </p:txBody>
      </p:sp>
      <p:sp>
        <p:nvSpPr>
          <p:cNvPr id="1034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Running the Algorithm 1</a:t>
            </a:r>
          </a:p>
        </p:txBody>
      </p:sp>
      <p:sp>
        <p:nvSpPr>
          <p:cNvPr id="103429" name="Text Box 4"/>
          <p:cNvSpPr txBox="1">
            <a:spLocks noChangeArrowheads="1"/>
          </p:cNvSpPr>
          <p:nvPr/>
        </p:nvSpPr>
        <p:spPr bwMode="auto">
          <a:xfrm>
            <a:off x="457200" y="1600200"/>
            <a:ext cx="8229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"/>
              </a:spcBef>
            </a:pPr>
            <a:r>
              <a:rPr lang="en-US" sz="2400" i="0">
                <a:solidFill>
                  <a:srgbClr val="000000"/>
                </a:solidFill>
                <a:latin typeface="Palatino" pitchFamily="-1" charset="0"/>
                <a:ea typeface="Times New Roman" pitchFamily="-1" charset="0"/>
                <a:cs typeface="Times New Roman" pitchFamily="-1" charset="0"/>
              </a:rPr>
              <a:t>If more than one </a:t>
            </a:r>
            <a:r>
              <a:rPr lang="en-US" sz="2400">
                <a:solidFill>
                  <a:srgbClr val="000000"/>
                </a:solidFill>
                <a:latin typeface="Palatino" pitchFamily="-1" charset="0"/>
                <a:ea typeface="Times New Roman" pitchFamily="-1" charset="0"/>
                <a:cs typeface="Times New Roman" pitchFamily="-1" charset="0"/>
              </a:rPr>
              <a:t>in</a:t>
            </a:r>
            <a:r>
              <a:rPr lang="en-US" sz="2400" i="0">
                <a:solidFill>
                  <a:srgbClr val="000000"/>
                </a:solidFill>
                <a:latin typeface="Palatino" pitchFamily="-1" charset="0"/>
                <a:ea typeface="Times New Roman" pitchFamily="-1" charset="0"/>
                <a:cs typeface="Times New Roman" pitchFamily="-1" charset="0"/>
              </a:rPr>
              <a:t> is true, compute the z values at that point to see which polygon is furthest forward.</a:t>
            </a:r>
          </a:p>
        </p:txBody>
      </p:sp>
      <p:sp>
        <p:nvSpPr>
          <p:cNvPr id="103430" name="Text Box 5"/>
          <p:cNvSpPr txBox="1">
            <a:spLocks noChangeArrowheads="1"/>
          </p:cNvSpPr>
          <p:nvPr/>
        </p:nvSpPr>
        <p:spPr bwMode="auto">
          <a:xfrm>
            <a:off x="457200" y="2514600"/>
            <a:ext cx="822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"/>
              </a:spcBef>
            </a:pPr>
            <a:r>
              <a:rPr lang="en-US" sz="2400" i="0">
                <a:solidFill>
                  <a:srgbClr val="000000"/>
                </a:solidFill>
                <a:latin typeface="Palatino" pitchFamily="-1" charset="0"/>
                <a:ea typeface="Times New Roman" pitchFamily="-1" charset="0"/>
                <a:cs typeface="Times New Roman" pitchFamily="-1" charset="0"/>
              </a:rPr>
              <a:t>If only one </a:t>
            </a:r>
            <a:r>
              <a:rPr lang="en-US" sz="2400">
                <a:solidFill>
                  <a:srgbClr val="000000"/>
                </a:solidFill>
                <a:latin typeface="Palatino" pitchFamily="-1" charset="0"/>
                <a:ea typeface="Times New Roman" pitchFamily="-1" charset="0"/>
                <a:cs typeface="Times New Roman" pitchFamily="-1" charset="0"/>
              </a:rPr>
              <a:t>in</a:t>
            </a:r>
            <a:r>
              <a:rPr lang="en-US" sz="2400" i="0">
                <a:solidFill>
                  <a:srgbClr val="000000"/>
                </a:solidFill>
                <a:latin typeface="Palatino" pitchFamily="-1" charset="0"/>
                <a:ea typeface="Times New Roman" pitchFamily="-1" charset="0"/>
                <a:cs typeface="Times New Roman" pitchFamily="-1" charset="0"/>
              </a:rPr>
              <a:t> is true, use that polygon’s color and shading.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2743200" y="4419600"/>
            <a:ext cx="3101975" cy="990600"/>
            <a:chOff x="1728" y="2784"/>
            <a:chExt cx="1954" cy="624"/>
          </a:xfrm>
        </p:grpSpPr>
        <p:sp>
          <p:nvSpPr>
            <p:cNvPr id="103433" name="Line 14"/>
            <p:cNvSpPr>
              <a:spLocks noChangeShapeType="1"/>
            </p:cNvSpPr>
            <p:nvPr/>
          </p:nvSpPr>
          <p:spPr bwMode="auto">
            <a:xfrm flipV="1">
              <a:off x="1728" y="2879"/>
              <a:ext cx="1279" cy="52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434" name="Line 16"/>
            <p:cNvSpPr>
              <a:spLocks noChangeShapeType="1"/>
            </p:cNvSpPr>
            <p:nvPr/>
          </p:nvSpPr>
          <p:spPr bwMode="auto">
            <a:xfrm>
              <a:off x="2160" y="2784"/>
              <a:ext cx="1522" cy="60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103432" name="Picture 1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5463" y="2503488"/>
            <a:ext cx="5257800" cy="340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Date Placeholder 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69E284D-DBE8-F048-A382-1B84F2553BE4}" type="datetime4">
              <a:rPr lang="en-US">
                <a:latin typeface="Arial" pitchFamily="-1" charset="0"/>
              </a:rPr>
              <a:pPr/>
              <a:t>September 29, 2011</a:t>
            </a:fld>
            <a:endParaRPr lang="en-US">
              <a:latin typeface="Arial" pitchFamily="-1" charset="0"/>
            </a:endParaRPr>
          </a:p>
        </p:txBody>
      </p:sp>
      <p:sp>
        <p:nvSpPr>
          <p:cNvPr id="10547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8A1E6A2-5B3D-9A4F-99B4-64F02A74995B}" type="slidenum">
              <a:rPr lang="en-US">
                <a:latin typeface="Arial" pitchFamily="-1" charset="0"/>
              </a:rPr>
              <a:pPr/>
              <a:t>24</a:t>
            </a:fld>
            <a:endParaRPr lang="en-US">
              <a:latin typeface="Arial" pitchFamily="-1" charset="0"/>
            </a:endParaRPr>
          </a:p>
        </p:txBody>
      </p:sp>
      <p:sp>
        <p:nvSpPr>
          <p:cNvPr id="1054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Running the Algorithm 2</a:t>
            </a:r>
          </a:p>
        </p:txBody>
      </p:sp>
      <p:sp>
        <p:nvSpPr>
          <p:cNvPr id="105477" name="Text Box 4"/>
          <p:cNvSpPr txBox="1">
            <a:spLocks noChangeArrowheads="1"/>
          </p:cNvSpPr>
          <p:nvPr/>
        </p:nvSpPr>
        <p:spPr bwMode="auto">
          <a:xfrm>
            <a:off x="457200" y="1600200"/>
            <a:ext cx="8229600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"/>
              </a:spcBef>
            </a:pPr>
            <a:r>
              <a:rPr lang="en-US" sz="2400" i="0"/>
              <a:t>On crossing an edge</a:t>
            </a:r>
          </a:p>
          <a:p>
            <a:pPr>
              <a:spcBef>
                <a:spcPct val="5000"/>
              </a:spcBef>
            </a:pPr>
            <a:r>
              <a:rPr lang="en-US" sz="2400" i="0"/>
              <a:t>	set </a:t>
            </a:r>
            <a:r>
              <a:rPr lang="en-US" sz="2400"/>
              <a:t>in </a:t>
            </a:r>
            <a:r>
              <a:rPr lang="en-US" sz="2400" i="0"/>
              <a:t>of polygons with that edge to </a:t>
            </a:r>
            <a:r>
              <a:rPr lang="en-US" sz="2400" b="1" i="0"/>
              <a:t>not </a:t>
            </a:r>
            <a:r>
              <a:rPr lang="en-US" sz="2400"/>
              <a:t>in.</a:t>
            </a:r>
            <a:r>
              <a:rPr lang="en-US" sz="2400" b="1" i="0"/>
              <a:t> </a:t>
            </a:r>
            <a:endParaRPr lang="en-US" sz="2400" i="0"/>
          </a:p>
        </p:txBody>
      </p:sp>
      <p:sp>
        <p:nvSpPr>
          <p:cNvPr id="105478" name="Text Box 5"/>
          <p:cNvSpPr txBox="1">
            <a:spLocks noChangeArrowheads="1"/>
          </p:cNvSpPr>
          <p:nvPr/>
        </p:nvSpPr>
        <p:spPr bwMode="auto">
          <a:xfrm>
            <a:off x="457200" y="2514600"/>
            <a:ext cx="822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0"/>
              <a:t>At (2)	AET </a:t>
            </a:r>
            <a:r>
              <a:rPr lang="en-US" sz="2400" i="0">
                <a:latin typeface="Wingdings" pitchFamily="-1" charset="2"/>
                <a:ea typeface="Wingdings" pitchFamily="-1" charset="2"/>
                <a:cs typeface="Wingdings" pitchFamily="-1" charset="2"/>
              </a:rPr>
              <a:t></a:t>
            </a:r>
            <a:r>
              <a:rPr lang="en-US" sz="2400" i="0"/>
              <a:t> AB </a:t>
            </a:r>
            <a:r>
              <a:rPr lang="en-US" sz="2400" i="0">
                <a:latin typeface="Wingdings" pitchFamily="-1" charset="2"/>
                <a:ea typeface="Wingdings" pitchFamily="-1" charset="2"/>
                <a:cs typeface="Wingdings" pitchFamily="-1" charset="2"/>
              </a:rPr>
              <a:t></a:t>
            </a:r>
            <a:r>
              <a:rPr lang="en-US" sz="2400" i="0"/>
              <a:t> DF </a:t>
            </a:r>
            <a:r>
              <a:rPr lang="en-US" sz="2400" i="0">
                <a:latin typeface="Wingdings" pitchFamily="-1" charset="2"/>
                <a:ea typeface="Wingdings" pitchFamily="-1" charset="2"/>
                <a:cs typeface="Wingdings" pitchFamily="-1" charset="2"/>
              </a:rPr>
              <a:t></a:t>
            </a:r>
            <a:r>
              <a:rPr lang="en-US" sz="2400" i="0"/>
              <a:t> AC  EF</a:t>
            </a:r>
          </a:p>
        </p:txBody>
      </p:sp>
      <p:sp>
        <p:nvSpPr>
          <p:cNvPr id="186374" name="Text Box 6"/>
          <p:cNvSpPr txBox="1">
            <a:spLocks noChangeArrowheads="1"/>
          </p:cNvSpPr>
          <p:nvPr/>
        </p:nvSpPr>
        <p:spPr bwMode="auto">
          <a:xfrm>
            <a:off x="457200" y="3341688"/>
            <a:ext cx="388620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Palatino" pitchFamily="-1" charset="0"/>
                <a:ea typeface="Times New Roman" pitchFamily="-1" charset="0"/>
                <a:cs typeface="Times New Roman" pitchFamily="-1" charset="0"/>
              </a:rPr>
              <a:t>If there is a third polygon, GHIJ behind the other two, after edge AC is passed at level (2) there is no need to evaluate z again - if the polygons do not pierce each other.</a:t>
            </a:r>
            <a:r>
              <a:rPr lang="en-US" sz="2400"/>
              <a:t> </a:t>
            </a: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4622800" y="4687888"/>
            <a:ext cx="3101975" cy="990600"/>
            <a:chOff x="1728" y="2784"/>
            <a:chExt cx="1954" cy="624"/>
          </a:xfrm>
        </p:grpSpPr>
        <p:sp>
          <p:nvSpPr>
            <p:cNvPr id="105482" name="Line 16"/>
            <p:cNvSpPr>
              <a:spLocks noChangeShapeType="1"/>
            </p:cNvSpPr>
            <p:nvPr/>
          </p:nvSpPr>
          <p:spPr bwMode="auto">
            <a:xfrm flipV="1">
              <a:off x="1728" y="2860"/>
              <a:ext cx="1310" cy="5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483" name="Line 18"/>
            <p:cNvSpPr>
              <a:spLocks noChangeShapeType="1"/>
            </p:cNvSpPr>
            <p:nvPr/>
          </p:nvSpPr>
          <p:spPr bwMode="auto">
            <a:xfrm>
              <a:off x="2160" y="2784"/>
              <a:ext cx="1522" cy="60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105481" name="Picture 1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75063" y="2771775"/>
            <a:ext cx="5257800" cy="340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37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Date Placeholder 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FA68F4F-F3B5-5142-899B-9547EACCBB01}" type="datetime4">
              <a:rPr lang="en-US">
                <a:latin typeface="Arial" pitchFamily="-1" charset="0"/>
              </a:rPr>
              <a:pPr/>
              <a:t>September 29, 2011</a:t>
            </a:fld>
            <a:endParaRPr lang="en-US">
              <a:latin typeface="Arial" pitchFamily="-1" charset="0"/>
            </a:endParaRPr>
          </a:p>
        </p:txBody>
      </p:sp>
      <p:sp>
        <p:nvSpPr>
          <p:cNvPr id="3379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2537CD4-6AA0-1B44-812D-F7DC00B7DC12}" type="slidenum">
              <a:rPr lang="en-US">
                <a:latin typeface="Arial" pitchFamily="-1" charset="0"/>
              </a:rPr>
              <a:pPr/>
              <a:t>25</a:t>
            </a:fld>
            <a:endParaRPr lang="en-US">
              <a:latin typeface="Arial" pitchFamily="-1" charset="0"/>
            </a:endParaRPr>
          </a:p>
        </p:txBody>
      </p:sp>
      <p:sp>
        <p:nvSpPr>
          <p:cNvPr id="337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Painter’s Algorithm</a:t>
            </a:r>
          </a:p>
        </p:txBody>
      </p:sp>
      <p:sp>
        <p:nvSpPr>
          <p:cNvPr id="337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>
                <a:ea typeface="ＭＳ Ｐゴシック" pitchFamily="-1" charset="-128"/>
                <a:cs typeface="ＭＳ Ｐゴシック" pitchFamily="-1" charset="-128"/>
              </a:rPr>
              <a:t>	Sort objects back to front relative to the 	viewpoint.</a:t>
            </a:r>
          </a:p>
          <a:p>
            <a:pPr eaLnBrk="1" hangingPunct="1">
              <a:buFontTx/>
              <a:buNone/>
            </a:pPr>
            <a:r>
              <a:rPr lang="en-US" b="1">
                <a:ea typeface="ＭＳ Ｐゴシック" pitchFamily="-1" charset="-128"/>
                <a:cs typeface="ＭＳ Ｐゴシック" pitchFamily="-1" charset="-128"/>
              </a:rPr>
              <a:t>	for</a:t>
            </a:r>
            <a:r>
              <a:rPr lang="en-US">
                <a:ea typeface="ＭＳ Ｐゴシック" pitchFamily="-1" charset="-128"/>
                <a:cs typeface="ＭＳ Ｐゴシック" pitchFamily="-1" charset="-128"/>
              </a:rPr>
              <a:t> each object (in the above order) </a:t>
            </a:r>
            <a:r>
              <a:rPr lang="en-US" b="1">
                <a:ea typeface="ＭＳ Ｐゴシック" pitchFamily="-1" charset="-128"/>
                <a:cs typeface="ＭＳ Ｐゴシック" pitchFamily="-1" charset="-128"/>
              </a:rPr>
              <a:t>do</a:t>
            </a:r>
          </a:p>
          <a:p>
            <a:pPr eaLnBrk="1" hangingPunct="1">
              <a:buFontTx/>
              <a:buNone/>
            </a:pPr>
            <a:r>
              <a:rPr lang="en-US">
                <a:ea typeface="ＭＳ Ｐゴシック" pitchFamily="-1" charset="-128"/>
                <a:cs typeface="ＭＳ Ｐゴシック" pitchFamily="-1" charset="-128"/>
              </a:rPr>
              <a:t>		draw it on the screen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Date Placeholder 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346AEF7-7262-3847-B43C-8AF8676325FC}" type="datetime4">
              <a:rPr lang="en-US">
                <a:latin typeface="Arial" pitchFamily="-1" charset="0"/>
              </a:rPr>
              <a:pPr/>
              <a:t>September 29, 2011</a:t>
            </a:fld>
            <a:endParaRPr lang="en-US">
              <a:latin typeface="Arial" pitchFamily="-1" charset="0"/>
            </a:endParaRPr>
          </a:p>
        </p:txBody>
      </p:sp>
      <p:sp>
        <p:nvSpPr>
          <p:cNvPr id="3584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7457979-CD6B-7947-A622-2BCA32C0A129}" type="slidenum">
              <a:rPr lang="en-US">
                <a:latin typeface="Arial" pitchFamily="-1" charset="0"/>
              </a:rPr>
              <a:pPr/>
              <a:t>26</a:t>
            </a:fld>
            <a:endParaRPr lang="en-US">
              <a:latin typeface="Arial" pitchFamily="-1" charset="0"/>
            </a:endParaRPr>
          </a:p>
        </p:txBody>
      </p:sp>
      <p:sp>
        <p:nvSpPr>
          <p:cNvPr id="3584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Painter’s Problem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630363" y="1701800"/>
            <a:ext cx="6797675" cy="4291013"/>
            <a:chOff x="1027" y="1072"/>
            <a:chExt cx="4282" cy="2703"/>
          </a:xfrm>
        </p:grpSpPr>
        <p:sp>
          <p:nvSpPr>
            <p:cNvPr id="35846" name="Freeform 10"/>
            <p:cNvSpPr>
              <a:spLocks/>
            </p:cNvSpPr>
            <p:nvPr/>
          </p:nvSpPr>
          <p:spPr bwMode="auto">
            <a:xfrm>
              <a:off x="1027" y="1346"/>
              <a:ext cx="2760" cy="1751"/>
            </a:xfrm>
            <a:custGeom>
              <a:avLst/>
              <a:gdLst>
                <a:gd name="T0" fmla="*/ 0 w 2760"/>
                <a:gd name="T1" fmla="*/ 1038 h 1751"/>
                <a:gd name="T2" fmla="*/ 541 w 2760"/>
                <a:gd name="T3" fmla="*/ 1751 h 1751"/>
                <a:gd name="T4" fmla="*/ 2760 w 2760"/>
                <a:gd name="T5" fmla="*/ 0 h 1751"/>
                <a:gd name="T6" fmla="*/ 0 w 2760"/>
                <a:gd name="T7" fmla="*/ 1038 h 175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760"/>
                <a:gd name="T13" fmla="*/ 0 h 1751"/>
                <a:gd name="T14" fmla="*/ 2760 w 2760"/>
                <a:gd name="T15" fmla="*/ 1751 h 175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760" h="1751">
                  <a:moveTo>
                    <a:pt x="0" y="1038"/>
                  </a:moveTo>
                  <a:lnTo>
                    <a:pt x="541" y="1751"/>
                  </a:lnTo>
                  <a:lnTo>
                    <a:pt x="2760" y="0"/>
                  </a:lnTo>
                  <a:lnTo>
                    <a:pt x="0" y="1038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47" name="Freeform 11"/>
            <p:cNvSpPr>
              <a:spLocks/>
            </p:cNvSpPr>
            <p:nvPr/>
          </p:nvSpPr>
          <p:spPr bwMode="auto">
            <a:xfrm>
              <a:off x="2609" y="1072"/>
              <a:ext cx="1272" cy="2703"/>
            </a:xfrm>
            <a:custGeom>
              <a:avLst/>
              <a:gdLst>
                <a:gd name="T0" fmla="*/ 0 w 1272"/>
                <a:gd name="T1" fmla="*/ 91 h 2703"/>
                <a:gd name="T2" fmla="*/ 1272 w 1272"/>
                <a:gd name="T3" fmla="*/ 2703 h 2703"/>
                <a:gd name="T4" fmla="*/ 913 w 1272"/>
                <a:gd name="T5" fmla="*/ 0 h 2703"/>
                <a:gd name="T6" fmla="*/ 0 w 1272"/>
                <a:gd name="T7" fmla="*/ 91 h 270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72"/>
                <a:gd name="T13" fmla="*/ 0 h 2703"/>
                <a:gd name="T14" fmla="*/ 1272 w 1272"/>
                <a:gd name="T15" fmla="*/ 2703 h 270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72" h="2703">
                  <a:moveTo>
                    <a:pt x="0" y="91"/>
                  </a:moveTo>
                  <a:lnTo>
                    <a:pt x="1272" y="2703"/>
                  </a:lnTo>
                  <a:lnTo>
                    <a:pt x="913" y="0"/>
                  </a:lnTo>
                  <a:lnTo>
                    <a:pt x="0" y="91"/>
                  </a:lnTo>
                  <a:close/>
                </a:path>
              </a:pathLst>
            </a:custGeom>
            <a:solidFill>
              <a:srgbClr val="FAA4EA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48" name="Freeform 13"/>
            <p:cNvSpPr>
              <a:spLocks/>
            </p:cNvSpPr>
            <p:nvPr/>
          </p:nvSpPr>
          <p:spPr bwMode="auto">
            <a:xfrm>
              <a:off x="2481" y="2064"/>
              <a:ext cx="2828" cy="1671"/>
            </a:xfrm>
            <a:custGeom>
              <a:avLst/>
              <a:gdLst>
                <a:gd name="T0" fmla="*/ 2053 w 2828"/>
                <a:gd name="T1" fmla="*/ 1671 h 1671"/>
                <a:gd name="T2" fmla="*/ 2828 w 2828"/>
                <a:gd name="T3" fmla="*/ 725 h 1671"/>
                <a:gd name="T4" fmla="*/ 393 w 2828"/>
                <a:gd name="T5" fmla="*/ 0 h 1671"/>
                <a:gd name="T6" fmla="*/ 0 w 2828"/>
                <a:gd name="T7" fmla="*/ 314 h 1671"/>
                <a:gd name="T8" fmla="*/ 2053 w 2828"/>
                <a:gd name="T9" fmla="*/ 1671 h 167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28"/>
                <a:gd name="T16" fmla="*/ 0 h 1671"/>
                <a:gd name="T17" fmla="*/ 2828 w 2828"/>
                <a:gd name="T18" fmla="*/ 1671 h 167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28" h="1671">
                  <a:moveTo>
                    <a:pt x="2053" y="1671"/>
                  </a:moveTo>
                  <a:lnTo>
                    <a:pt x="2828" y="725"/>
                  </a:lnTo>
                  <a:lnTo>
                    <a:pt x="393" y="0"/>
                  </a:lnTo>
                  <a:lnTo>
                    <a:pt x="0" y="314"/>
                  </a:lnTo>
                  <a:lnTo>
                    <a:pt x="2053" y="1671"/>
                  </a:lnTo>
                  <a:close/>
                </a:path>
              </a:pathLst>
            </a:custGeom>
            <a:solidFill>
              <a:srgbClr val="66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49" name="Freeform 16"/>
            <p:cNvSpPr>
              <a:spLocks/>
            </p:cNvSpPr>
            <p:nvPr/>
          </p:nvSpPr>
          <p:spPr bwMode="auto">
            <a:xfrm>
              <a:off x="1323" y="1597"/>
              <a:ext cx="1004" cy="433"/>
            </a:xfrm>
            <a:custGeom>
              <a:avLst/>
              <a:gdLst>
                <a:gd name="T0" fmla="*/ 656 w 1004"/>
                <a:gd name="T1" fmla="*/ 433 h 433"/>
                <a:gd name="T2" fmla="*/ 1004 w 1004"/>
                <a:gd name="T3" fmla="*/ 296 h 433"/>
                <a:gd name="T4" fmla="*/ 0 w 1004"/>
                <a:gd name="T5" fmla="*/ 0 h 433"/>
                <a:gd name="T6" fmla="*/ 656 w 1004"/>
                <a:gd name="T7" fmla="*/ 433 h 43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04"/>
                <a:gd name="T13" fmla="*/ 0 h 433"/>
                <a:gd name="T14" fmla="*/ 1004 w 1004"/>
                <a:gd name="T15" fmla="*/ 433 h 43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04" h="433">
                  <a:moveTo>
                    <a:pt x="656" y="433"/>
                  </a:moveTo>
                  <a:lnTo>
                    <a:pt x="1004" y="296"/>
                  </a:lnTo>
                  <a:lnTo>
                    <a:pt x="0" y="0"/>
                  </a:lnTo>
                  <a:lnTo>
                    <a:pt x="656" y="433"/>
                  </a:lnTo>
                  <a:close/>
                </a:path>
              </a:pathLst>
            </a:custGeom>
            <a:solidFill>
              <a:srgbClr val="66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Date Placeholder 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AD01CAE-2AA2-9648-97EF-1B3C24A7C5F9}" type="datetime4">
              <a:rPr lang="en-US">
                <a:latin typeface="Arial" pitchFamily="-1" charset="0"/>
              </a:rPr>
              <a:pPr/>
              <a:t>September 29, 2011</a:t>
            </a:fld>
            <a:endParaRPr lang="en-US">
              <a:latin typeface="Arial" pitchFamily="-1" charset="0"/>
            </a:endParaRPr>
          </a:p>
        </p:txBody>
      </p:sp>
      <p:sp>
        <p:nvSpPr>
          <p:cNvPr id="3789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A8D4C64-4359-F044-B619-3FD342693C50}" type="slidenum">
              <a:rPr lang="en-US">
                <a:latin typeface="Arial" pitchFamily="-1" charset="0"/>
              </a:rPr>
              <a:pPr/>
              <a:t>27</a:t>
            </a:fld>
            <a:endParaRPr lang="en-US">
              <a:latin typeface="Arial" pitchFamily="-1" charset="0"/>
            </a:endParaRPr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Z-Buffer</a:t>
            </a:r>
          </a:p>
        </p:txBody>
      </p:sp>
      <p:sp>
        <p:nvSpPr>
          <p:cNvPr id="37893" name="Text Box 4"/>
          <p:cNvSpPr txBox="1">
            <a:spLocks noChangeArrowheads="1"/>
          </p:cNvSpPr>
          <p:nvPr/>
        </p:nvSpPr>
        <p:spPr bwMode="auto">
          <a:xfrm>
            <a:off x="3270250" y="5880100"/>
            <a:ext cx="3784600" cy="52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"/>
              </a:spcBef>
            </a:pPr>
            <a:r>
              <a:rPr lang="en-US" sz="1400"/>
              <a:t>This image is licensed under the </a:t>
            </a:r>
          </a:p>
          <a:p>
            <a:pPr>
              <a:spcBef>
                <a:spcPct val="5000"/>
              </a:spcBef>
            </a:pPr>
            <a:r>
              <a:rPr lang="en-US" sz="1400">
                <a:hlinkClick r:id="rId3" tooltip="Creative Commons"/>
              </a:rPr>
              <a:t>Creative Commons</a:t>
            </a:r>
            <a:r>
              <a:rPr lang="en-US" sz="1400"/>
              <a:t> </a:t>
            </a:r>
            <a:r>
              <a:rPr lang="en-US" sz="1400">
                <a:hlinkClick r:id="rId4" tooltip="http://creativecommons.org/licenses/by/2.0/"/>
              </a:rPr>
              <a:t>Attribution License v. 2.0</a:t>
            </a:r>
            <a:r>
              <a:rPr lang="en-US" sz="1400"/>
              <a:t>.</a:t>
            </a:r>
          </a:p>
        </p:txBody>
      </p:sp>
      <p:pic>
        <p:nvPicPr>
          <p:cNvPr id="37894" name="Picture 5" descr="Z-buffer"/>
          <p:cNvPicPr>
            <a:picLocks noGrp="1" noChangeAspect="1" noChangeArrowheads="1"/>
          </p:cNvPicPr>
          <p:nvPr>
            <p:ph idx="1"/>
          </p:nvPr>
        </p:nvPicPr>
        <p:blipFill>
          <a:blip r:embed="rId5"/>
          <a:srcRect/>
          <a:stretch>
            <a:fillRect/>
          </a:stretch>
        </p:blipFill>
        <p:spPr>
          <a:xfrm>
            <a:off x="485775" y="1654175"/>
            <a:ext cx="2720975" cy="4525963"/>
          </a:xfrm>
          <a:noFill/>
        </p:spPr>
      </p:pic>
      <p:sp>
        <p:nvSpPr>
          <p:cNvPr id="113671" name="Text Box 7"/>
          <p:cNvSpPr txBox="1">
            <a:spLocks noChangeArrowheads="1"/>
          </p:cNvSpPr>
          <p:nvPr/>
        </p:nvSpPr>
        <p:spPr bwMode="auto">
          <a:xfrm>
            <a:off x="3648075" y="1701800"/>
            <a:ext cx="484346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0"/>
              <a:t>The </a:t>
            </a:r>
            <a:r>
              <a:rPr lang="en-US" sz="2400" b="1"/>
              <a:t>Z-Buffer</a:t>
            </a:r>
            <a:r>
              <a:rPr lang="en-US" sz="2400" i="0"/>
              <a:t> is usually part of graphics card hardware. It can also be implemented in software.</a:t>
            </a:r>
          </a:p>
        </p:txBody>
      </p:sp>
      <p:sp>
        <p:nvSpPr>
          <p:cNvPr id="113673" name="Text Box 9"/>
          <p:cNvSpPr txBox="1">
            <a:spLocks noChangeArrowheads="1"/>
          </p:cNvSpPr>
          <p:nvPr/>
        </p:nvSpPr>
        <p:spPr bwMode="auto">
          <a:xfrm>
            <a:off x="3649663" y="3562350"/>
            <a:ext cx="484346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0"/>
              <a:t>The depth of each pixel is stored in the z-buffer.</a:t>
            </a:r>
          </a:p>
        </p:txBody>
      </p:sp>
      <p:sp>
        <p:nvSpPr>
          <p:cNvPr id="113674" name="Text Box 10"/>
          <p:cNvSpPr txBox="1">
            <a:spLocks noChangeArrowheads="1"/>
          </p:cNvSpPr>
          <p:nvPr/>
        </p:nvSpPr>
        <p:spPr bwMode="auto">
          <a:xfrm>
            <a:off x="3648075" y="2797175"/>
            <a:ext cx="48434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0"/>
              <a:t>The </a:t>
            </a:r>
            <a:r>
              <a:rPr lang="en-US" sz="2400" b="1"/>
              <a:t>Z-Buffer</a:t>
            </a:r>
            <a:r>
              <a:rPr lang="en-US" sz="2400" i="0"/>
              <a:t> is a 2D array that holds one value for each pixel.</a:t>
            </a:r>
          </a:p>
        </p:txBody>
      </p:sp>
      <p:sp>
        <p:nvSpPr>
          <p:cNvPr id="113675" name="Text Box 11"/>
          <p:cNvSpPr txBox="1">
            <a:spLocks noChangeArrowheads="1"/>
          </p:cNvSpPr>
          <p:nvPr/>
        </p:nvSpPr>
        <p:spPr bwMode="auto">
          <a:xfrm>
            <a:off x="3644900" y="4314825"/>
            <a:ext cx="4843463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0"/>
              <a:t>An object is rendered at a pixel only if its z-value is higher(lower) than the buffer value.  The buffer is then updated.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" dur="indefinite"/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1" dur="indefinite"/>
                                        <p:tgtEl>
                                          <p:spTgt spid="113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" dur="indefinite"/>
                                        <p:tgtEl>
                                          <p:spTgt spid="11367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8" dur="indefinite"/>
                                        <p:tgtEl>
                                          <p:spTgt spid="113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" dur="indefinite"/>
                                        <p:tgtEl>
                                          <p:spTgt spid="11367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5" dur="indefinite"/>
                                        <p:tgtEl>
                                          <p:spTgt spid="113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71" grpId="0"/>
      <p:bldP spid="113671" grpId="1"/>
      <p:bldP spid="113673" grpId="0"/>
      <p:bldP spid="113673" grpId="1"/>
      <p:bldP spid="113674" grpId="0"/>
      <p:bldP spid="113674" grpId="1"/>
      <p:bldP spid="11367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Date Placeholder 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6A40E5A-09DE-6A4A-96CC-6889961B61F1}" type="datetime4">
              <a:rPr lang="en-US">
                <a:latin typeface="Arial" pitchFamily="-1" charset="0"/>
              </a:rPr>
              <a:pPr/>
              <a:t>September 29, 2011</a:t>
            </a:fld>
            <a:endParaRPr lang="en-US">
              <a:latin typeface="Arial" pitchFamily="-1" charset="0"/>
            </a:endParaRPr>
          </a:p>
        </p:txBody>
      </p:sp>
      <p:sp>
        <p:nvSpPr>
          <p:cNvPr id="3993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6B8883D-B24D-4947-BC76-FE6DBFBEFF26}" type="slidenum">
              <a:rPr lang="en-US">
                <a:latin typeface="Arial" pitchFamily="-1" charset="0"/>
              </a:rPr>
              <a:pPr/>
              <a:t>28</a:t>
            </a:fld>
            <a:endParaRPr lang="en-US">
              <a:latin typeface="Arial" pitchFamily="-1" charset="0"/>
            </a:endParaRPr>
          </a:p>
        </p:txBody>
      </p:sp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ea typeface="ＭＳ Ｐゴシック" pitchFamily="-1" charset="-128"/>
                <a:cs typeface="ＭＳ Ｐゴシック" pitchFamily="-1" charset="-128"/>
              </a:rPr>
              <a:t>Visible Surface Determination</a:t>
            </a:r>
          </a:p>
        </p:txBody>
      </p:sp>
      <p:sp>
        <p:nvSpPr>
          <p:cNvPr id="399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If surfaces are invisible, don’t render them.</a:t>
            </a:r>
          </a:p>
          <a:p>
            <a:pPr lvl="1" eaLnBrk="1" hangingPunct="1"/>
            <a:r>
              <a:rPr lang="en-US"/>
              <a:t>Ray Tracing</a:t>
            </a:r>
          </a:p>
          <a:p>
            <a:pPr lvl="2" eaLnBrk="1" hangingPunct="1"/>
            <a:r>
              <a:rPr lang="en-US">
                <a:ea typeface="ＭＳ Ｐゴシック" pitchFamily="-1" charset="-128"/>
              </a:rPr>
              <a:t>We only render the nearest object.</a:t>
            </a:r>
          </a:p>
          <a:p>
            <a:pPr lvl="1" eaLnBrk="1" hangingPunct="1"/>
            <a:r>
              <a:rPr lang="en-US"/>
              <a:t>Binary Space Partitioning (BSP)</a:t>
            </a:r>
          </a:p>
          <a:p>
            <a:pPr lvl="2" eaLnBrk="1" hangingPunct="1"/>
            <a:r>
              <a:rPr lang="en-US">
                <a:ea typeface="ＭＳ Ｐゴシック" pitchFamily="-1" charset="-128"/>
              </a:rPr>
              <a:t>Recursively cut up space into convex sets with hyperplanes.</a:t>
            </a:r>
          </a:p>
          <a:p>
            <a:pPr lvl="2" eaLnBrk="1" hangingPunct="1"/>
            <a:r>
              <a:rPr lang="en-US">
                <a:ea typeface="ＭＳ Ｐゴシック" pitchFamily="-1" charset="-128"/>
              </a:rPr>
              <a:t>The scene is represented by a BSP-tree.</a:t>
            </a:r>
          </a:p>
          <a:p>
            <a:pPr lvl="1" eaLnBrk="1" hangingPunct="1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Date Placeholder 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FB8F553-62A0-E44B-AE12-8B41B23B8630}" type="datetime4">
              <a:rPr lang="en-US">
                <a:latin typeface="Arial" pitchFamily="-1" charset="0"/>
              </a:rPr>
              <a:pPr/>
              <a:t>September 29, 2011</a:t>
            </a:fld>
            <a:endParaRPr lang="en-US">
              <a:latin typeface="Arial" pitchFamily="-1" charset="0"/>
            </a:endParaRPr>
          </a:p>
        </p:txBody>
      </p:sp>
      <p:sp>
        <p:nvSpPr>
          <p:cNvPr id="4198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F9653A9-99E4-104D-A0A2-F7EC79AC250A}" type="slidenum">
              <a:rPr lang="en-US">
                <a:latin typeface="Arial" pitchFamily="-1" charset="0"/>
              </a:rPr>
              <a:pPr/>
              <a:t>29</a:t>
            </a:fld>
            <a:endParaRPr lang="en-US">
              <a:latin typeface="Arial" pitchFamily="-1" charset="0"/>
            </a:endParaRPr>
          </a:p>
        </p:txBody>
      </p:sp>
      <p:sp>
        <p:nvSpPr>
          <p:cNvPr id="419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Sorting the Polygons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>
                <a:solidFill>
                  <a:schemeClr val="accent2"/>
                </a:solidFill>
                <a:ea typeface="ＭＳ Ｐゴシック" pitchFamily="-1" charset="-128"/>
                <a:cs typeface="ＭＳ Ｐゴシック" pitchFamily="-1" charset="-128"/>
              </a:rPr>
              <a:t>The first step of the Painter’s algorithm is:</a:t>
            </a:r>
          </a:p>
          <a:p>
            <a:pPr eaLnBrk="1" hangingPunct="1">
              <a:buFontTx/>
              <a:buNone/>
            </a:pPr>
            <a:r>
              <a:rPr lang="en-US">
                <a:ea typeface="ＭＳ Ｐゴシック" pitchFamily="-1" charset="-128"/>
                <a:cs typeface="ＭＳ Ｐゴシック" pitchFamily="-1" charset="-128"/>
              </a:rPr>
              <a:t>Sort objects back to front relative to the 	viewpoint.</a:t>
            </a:r>
          </a:p>
          <a:p>
            <a:pPr eaLnBrk="1" hangingPunct="1">
              <a:buFontTx/>
              <a:buNone/>
            </a:pPr>
            <a:r>
              <a:rPr lang="en-US">
                <a:solidFill>
                  <a:schemeClr val="accent2"/>
                </a:solidFill>
                <a:ea typeface="ＭＳ Ｐゴシック" pitchFamily="-1" charset="-128"/>
                <a:cs typeface="ＭＳ Ｐゴシック" pitchFamily="-1" charset="-128"/>
              </a:rPr>
              <a:t>The relative order may not be well defined.</a:t>
            </a:r>
          </a:p>
          <a:p>
            <a:pPr eaLnBrk="1" hangingPunct="1">
              <a:buFontTx/>
              <a:buNone/>
            </a:pPr>
            <a:r>
              <a:rPr lang="en-US">
                <a:solidFill>
                  <a:schemeClr val="accent2"/>
                </a:solidFill>
                <a:ea typeface="ＭＳ Ｐゴシック" pitchFamily="-1" charset="-128"/>
                <a:cs typeface="ＭＳ Ｐゴシック" pitchFamily="-1" charset="-128"/>
              </a:rPr>
              <a:t>We have to reorder the objects when we change the viewpoint.</a:t>
            </a:r>
          </a:p>
          <a:p>
            <a:pPr eaLnBrk="1" hangingPunct="1">
              <a:buFontTx/>
              <a:buNone/>
            </a:pPr>
            <a:r>
              <a:rPr lang="en-US">
                <a:ea typeface="ＭＳ Ｐゴシック" pitchFamily="-1" charset="-128"/>
                <a:cs typeface="ＭＳ Ｐゴシック" pitchFamily="-1" charset="-128"/>
              </a:rPr>
              <a:t>The BSP algorithm and BSP trees solve these problems.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4536D919-B86C-D944-859B-7060C347728C}" type="datetime4">
              <a:rPr lang="en-US" smtClean="0">
                <a:latin typeface="Arial" pitchFamily="-1" charset="0"/>
              </a:rPr>
              <a:pPr/>
              <a:t>September 29, 2011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47460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24B68F5-4EF8-F14F-9CAC-51A363F5B9F5}" type="slidenum">
              <a:rPr lang="en-US" smtClean="0">
                <a:latin typeface="Arial" pitchFamily="-1" charset="0"/>
              </a:rPr>
              <a:pPr/>
              <a:t>3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47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Vector Cross Product</a:t>
            </a:r>
          </a:p>
        </p:txBody>
      </p:sp>
      <p:graphicFrame>
        <p:nvGraphicFramePr>
          <p:cNvPr id="147458" name="Object 2"/>
          <p:cNvGraphicFramePr>
            <a:graphicFrameLocks noChangeAspect="1"/>
          </p:cNvGraphicFramePr>
          <p:nvPr>
            <p:ph sz="half" idx="1"/>
          </p:nvPr>
        </p:nvGraphicFramePr>
        <p:xfrm>
          <a:off x="4527550" y="1736725"/>
          <a:ext cx="3057525" cy="604838"/>
        </p:xfrm>
        <a:graphic>
          <a:graphicData uri="http://schemas.openxmlformats.org/presentationml/2006/ole">
            <p:oleObj spid="_x0000_s47106" name="Equation" r:id="rId4" imgW="1283097" imgH="254397" progId="Equation.DSMT4">
              <p:embed/>
            </p:oleObj>
          </a:graphicData>
        </a:graphic>
      </p:graphicFrame>
      <p:sp>
        <p:nvSpPr>
          <p:cNvPr id="147462" name="Line 4"/>
          <p:cNvSpPr>
            <a:spLocks noChangeShapeType="1"/>
          </p:cNvSpPr>
          <p:nvPr/>
        </p:nvSpPr>
        <p:spPr bwMode="auto">
          <a:xfrm flipV="1">
            <a:off x="896938" y="1784350"/>
            <a:ext cx="0" cy="2516188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7463" name="Line 5"/>
          <p:cNvSpPr>
            <a:spLocks noChangeShapeType="1"/>
          </p:cNvSpPr>
          <p:nvPr/>
        </p:nvSpPr>
        <p:spPr bwMode="auto">
          <a:xfrm flipV="1">
            <a:off x="887413" y="4102100"/>
            <a:ext cx="1393825" cy="2079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7464" name="Line 6"/>
          <p:cNvSpPr>
            <a:spLocks noChangeShapeType="1"/>
          </p:cNvSpPr>
          <p:nvPr/>
        </p:nvSpPr>
        <p:spPr bwMode="auto">
          <a:xfrm>
            <a:off x="896938" y="4300538"/>
            <a:ext cx="1919287" cy="8604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7465" name="Text Box 9"/>
          <p:cNvSpPr txBox="1">
            <a:spLocks noChangeArrowheads="1"/>
          </p:cNvSpPr>
          <p:nvPr/>
        </p:nvSpPr>
        <p:spPr bwMode="auto">
          <a:xfrm>
            <a:off x="962025" y="1920875"/>
            <a:ext cx="760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axb</a:t>
            </a:r>
          </a:p>
        </p:txBody>
      </p:sp>
      <p:sp>
        <p:nvSpPr>
          <p:cNvPr id="147466" name="Text Box 10"/>
          <p:cNvSpPr txBox="1">
            <a:spLocks noChangeArrowheads="1"/>
          </p:cNvSpPr>
          <p:nvPr/>
        </p:nvSpPr>
        <p:spPr bwMode="auto">
          <a:xfrm>
            <a:off x="2182813" y="4872038"/>
            <a:ext cx="323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a</a:t>
            </a:r>
          </a:p>
        </p:txBody>
      </p:sp>
      <p:sp>
        <p:nvSpPr>
          <p:cNvPr id="147467" name="Text Box 11"/>
          <p:cNvSpPr txBox="1">
            <a:spLocks noChangeArrowheads="1"/>
          </p:cNvSpPr>
          <p:nvPr/>
        </p:nvSpPr>
        <p:spPr bwMode="auto">
          <a:xfrm>
            <a:off x="1628775" y="3794125"/>
            <a:ext cx="369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b</a:t>
            </a:r>
          </a:p>
        </p:txBody>
      </p:sp>
      <p:sp>
        <p:nvSpPr>
          <p:cNvPr id="147468" name="Text Box 12"/>
          <p:cNvSpPr txBox="1">
            <a:spLocks noChangeArrowheads="1"/>
          </p:cNvSpPr>
          <p:nvPr/>
        </p:nvSpPr>
        <p:spPr bwMode="auto">
          <a:xfrm>
            <a:off x="1374775" y="4094163"/>
            <a:ext cx="4857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0" i="1">
                <a:sym typeface="Symbol" pitchFamily="-1" charset="2"/>
              </a:rPr>
              <a:t>φ</a:t>
            </a:r>
          </a:p>
        </p:txBody>
      </p:sp>
      <p:sp>
        <p:nvSpPr>
          <p:cNvPr id="147469" name="Line 14"/>
          <p:cNvSpPr>
            <a:spLocks noChangeShapeType="1"/>
          </p:cNvSpPr>
          <p:nvPr/>
        </p:nvSpPr>
        <p:spPr bwMode="auto">
          <a:xfrm flipV="1">
            <a:off x="904875" y="4038600"/>
            <a:ext cx="271463" cy="365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7470" name="Line 15"/>
          <p:cNvSpPr>
            <a:spLocks noChangeShapeType="1"/>
          </p:cNvSpPr>
          <p:nvPr/>
        </p:nvSpPr>
        <p:spPr bwMode="auto">
          <a:xfrm flipH="1">
            <a:off x="1168400" y="4038600"/>
            <a:ext cx="7938" cy="217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7471" name="Text Box 20"/>
          <p:cNvSpPr txBox="1">
            <a:spLocks noChangeArrowheads="1"/>
          </p:cNvSpPr>
          <p:nvPr/>
        </p:nvSpPr>
        <p:spPr bwMode="auto">
          <a:xfrm>
            <a:off x="3821113" y="2409825"/>
            <a:ext cx="4705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axb </a:t>
            </a:r>
            <a:r>
              <a:rPr lang="en-US" sz="2400" b="0"/>
              <a:t>is perpendicular to </a:t>
            </a:r>
            <a:r>
              <a:rPr lang="en-US" sz="2400"/>
              <a:t>a</a:t>
            </a:r>
            <a:r>
              <a:rPr lang="en-US" sz="2400" b="0"/>
              <a:t> and </a:t>
            </a:r>
            <a:r>
              <a:rPr lang="en-US" sz="2400"/>
              <a:t>b</a:t>
            </a:r>
            <a:r>
              <a:rPr lang="en-US" b="0"/>
              <a:t>.</a:t>
            </a:r>
          </a:p>
        </p:txBody>
      </p:sp>
      <p:sp>
        <p:nvSpPr>
          <p:cNvPr id="147472" name="Text Box 21"/>
          <p:cNvSpPr txBox="1">
            <a:spLocks noChangeArrowheads="1"/>
          </p:cNvSpPr>
          <p:nvPr/>
        </p:nvSpPr>
        <p:spPr bwMode="auto">
          <a:xfrm>
            <a:off x="3841750" y="2987675"/>
            <a:ext cx="45529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0"/>
              <a:t>Use the right hand rule to determine the direction of </a:t>
            </a:r>
            <a:r>
              <a:rPr lang="en-US" sz="2400"/>
              <a:t>axb.</a:t>
            </a:r>
          </a:p>
        </p:txBody>
      </p:sp>
      <p:pic>
        <p:nvPicPr>
          <p:cNvPr id="147473" name="Picture 22" descr="right-hand-rule"/>
          <p:cNvPicPr>
            <a:picLocks noGrp="1" noChangeAspect="1" noChangeArrowheads="1"/>
          </p:cNvPicPr>
          <p:nvPr>
            <p:ph sz="half" idx="2"/>
          </p:nvPr>
        </p:nvPicPr>
        <p:blipFill>
          <a:blip r:embed="rId5"/>
          <a:srcRect/>
          <a:stretch>
            <a:fillRect/>
          </a:stretch>
        </p:blipFill>
        <p:spPr>
          <a:xfrm>
            <a:off x="5335588" y="3748088"/>
            <a:ext cx="2571750" cy="2095500"/>
          </a:xfrm>
          <a:noFill/>
        </p:spPr>
      </p:pic>
      <p:sp>
        <p:nvSpPr>
          <p:cNvPr id="147474" name="Text Box 34"/>
          <p:cNvSpPr txBox="1">
            <a:spLocks noChangeArrowheads="1"/>
          </p:cNvSpPr>
          <p:nvPr/>
        </p:nvSpPr>
        <p:spPr bwMode="auto">
          <a:xfrm>
            <a:off x="4862513" y="5811838"/>
            <a:ext cx="38195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/>
              <a:t>Image from www.physics.udel.edu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Date Placeholder 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9DDDEBC-73A9-7544-99C9-94FD9964BB2A}" type="datetime4">
              <a:rPr lang="en-US">
                <a:latin typeface="Arial" pitchFamily="-1" charset="0"/>
              </a:rPr>
              <a:pPr/>
              <a:t>September 29, 2011</a:t>
            </a:fld>
            <a:endParaRPr lang="en-US">
              <a:latin typeface="Arial" pitchFamily="-1" charset="0"/>
            </a:endParaRPr>
          </a:p>
        </p:txBody>
      </p:sp>
      <p:sp>
        <p:nvSpPr>
          <p:cNvPr id="4403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077E530-9803-2849-81EF-759FF30002DA}" type="slidenum">
              <a:rPr lang="en-US">
                <a:latin typeface="Arial" pitchFamily="-1" charset="0"/>
              </a:rPr>
              <a:pPr/>
              <a:t>30</a:t>
            </a:fld>
            <a:endParaRPr lang="en-US">
              <a:latin typeface="Arial" pitchFamily="-1" charset="0"/>
            </a:endParaRPr>
          </a:p>
        </p:txBody>
      </p:sp>
      <p:sp>
        <p:nvSpPr>
          <p:cNvPr id="440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Binary Space Partition</a:t>
            </a:r>
          </a:p>
        </p:txBody>
      </p:sp>
      <p:sp>
        <p:nvSpPr>
          <p:cNvPr id="4403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Our scene is made of triangles.</a:t>
            </a:r>
          </a:p>
          <a:p>
            <a:pPr lvl="1" eaLnBrk="1" hangingPunct="1"/>
            <a:r>
              <a:rPr lang="en-US"/>
              <a:t>Other polygons can work too.</a:t>
            </a:r>
          </a:p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Assume no triangle crosses the plane of any other triangle.</a:t>
            </a:r>
          </a:p>
          <a:p>
            <a:pPr lvl="1" eaLnBrk="1" hangingPunct="1"/>
            <a:r>
              <a:rPr lang="en-US"/>
              <a:t>We relax this condition later.</a:t>
            </a:r>
          </a:p>
          <a:p>
            <a:pPr lvl="1" eaLnBrk="1" hangingPunct="1"/>
            <a:endParaRPr lang="en-US"/>
          </a:p>
          <a:p>
            <a:pPr lvl="1" eaLnBrk="1" hangingPunct="1"/>
            <a:endParaRPr lang="en-US"/>
          </a:p>
          <a:p>
            <a:pPr lvl="4" eaLnBrk="1" hangingPunct="1">
              <a:buFontTx/>
              <a:buNone/>
            </a:pPr>
            <a:r>
              <a:rPr lang="en-US" sz="2400">
                <a:ea typeface="ＭＳ Ｐゴシック" pitchFamily="-1" charset="-128"/>
              </a:rPr>
              <a:t>				following Shirley </a:t>
            </a:r>
            <a:r>
              <a:rPr lang="en-US" sz="2400" i="1">
                <a:ea typeface="ＭＳ Ｐゴシック" pitchFamily="-1" charset="-128"/>
              </a:rPr>
              <a:t>et 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Date Placeholder 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26C5E80-05E7-584F-92E9-940445983171}" type="datetime4">
              <a:rPr lang="en-US">
                <a:latin typeface="Arial" pitchFamily="-1" charset="0"/>
              </a:rPr>
              <a:pPr/>
              <a:t>September 29, 2011</a:t>
            </a:fld>
            <a:endParaRPr lang="en-US">
              <a:latin typeface="Arial" pitchFamily="-1" charset="0"/>
            </a:endParaRPr>
          </a:p>
        </p:txBody>
      </p:sp>
      <p:sp>
        <p:nvSpPr>
          <p:cNvPr id="4608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193B815-5E66-F44D-AECC-F986CE4E14F3}" type="slidenum">
              <a:rPr lang="en-US">
                <a:latin typeface="Arial" pitchFamily="-1" charset="0"/>
              </a:rPr>
              <a:pPr/>
              <a:t>31</a:t>
            </a:fld>
            <a:endParaRPr lang="en-US">
              <a:latin typeface="Arial" pitchFamily="-1" charset="0"/>
            </a:endParaRPr>
          </a:p>
        </p:txBody>
      </p:sp>
      <p:sp>
        <p:nvSpPr>
          <p:cNvPr id="460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BSP – Basics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>
                <a:ea typeface="ＭＳ Ｐゴシック" pitchFamily="-1" charset="-128"/>
                <a:cs typeface="ＭＳ Ｐゴシック" pitchFamily="-1" charset="-128"/>
              </a:rPr>
              <a:t>Let a plane in 3-space (or line in 2-space) be defined implicitly, i.e.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i="1">
                <a:latin typeface="Times New Roman" pitchFamily="-1" charset="0"/>
              </a:rPr>
              <a:t>f</a:t>
            </a:r>
            <a:r>
              <a:rPr lang="en-US" sz="2400">
                <a:latin typeface="Times New Roman" pitchFamily="-1" charset="0"/>
              </a:rPr>
              <a:t>(</a:t>
            </a:r>
            <a:r>
              <a:rPr lang="en-US" sz="2400" b="1" i="1">
                <a:latin typeface="Times New Roman" pitchFamily="-1" charset="0"/>
              </a:rPr>
              <a:t>P</a:t>
            </a:r>
            <a:r>
              <a:rPr lang="en-US" sz="2400">
                <a:latin typeface="Times New Roman" pitchFamily="-1" charset="0"/>
              </a:rPr>
              <a:t>) = </a:t>
            </a:r>
            <a:r>
              <a:rPr lang="en-US" sz="2400" i="1">
                <a:latin typeface="Times New Roman" pitchFamily="-1" charset="0"/>
              </a:rPr>
              <a:t>f</a:t>
            </a:r>
            <a:r>
              <a:rPr lang="en-US" sz="2400">
                <a:latin typeface="Times New Roman" pitchFamily="-1" charset="0"/>
              </a:rPr>
              <a:t>(</a:t>
            </a:r>
            <a:r>
              <a:rPr lang="en-US" sz="2400" i="1">
                <a:latin typeface="Times New Roman" pitchFamily="-1" charset="0"/>
              </a:rPr>
              <a:t>x</a:t>
            </a:r>
            <a:r>
              <a:rPr lang="en-US" sz="2400">
                <a:latin typeface="Times New Roman" pitchFamily="-1" charset="0"/>
              </a:rPr>
              <a:t>, </a:t>
            </a:r>
            <a:r>
              <a:rPr lang="en-US" sz="2400" i="1">
                <a:latin typeface="Times New Roman" pitchFamily="-1" charset="0"/>
              </a:rPr>
              <a:t>y</a:t>
            </a:r>
            <a:r>
              <a:rPr lang="en-US" sz="2400">
                <a:latin typeface="Times New Roman" pitchFamily="-1" charset="0"/>
              </a:rPr>
              <a:t>, </a:t>
            </a:r>
            <a:r>
              <a:rPr lang="en-US" sz="2400" i="1">
                <a:latin typeface="Times New Roman" pitchFamily="-1" charset="0"/>
              </a:rPr>
              <a:t>z</a:t>
            </a:r>
            <a:r>
              <a:rPr lang="en-US" sz="2400">
                <a:latin typeface="Times New Roman" pitchFamily="-1" charset="0"/>
              </a:rPr>
              <a:t>) = 0</a:t>
            </a:r>
            <a:r>
              <a:rPr lang="en-US" sz="2400"/>
              <a:t>		in 3-space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i="1">
                <a:latin typeface="Times New Roman" pitchFamily="-1" charset="0"/>
              </a:rPr>
              <a:t>f</a:t>
            </a:r>
            <a:r>
              <a:rPr lang="en-US" sz="2400">
                <a:latin typeface="Times New Roman" pitchFamily="-1" charset="0"/>
              </a:rPr>
              <a:t>(</a:t>
            </a:r>
            <a:r>
              <a:rPr lang="en-US" sz="2400" b="1" i="1">
                <a:latin typeface="Times New Roman" pitchFamily="-1" charset="0"/>
              </a:rPr>
              <a:t>P</a:t>
            </a:r>
            <a:r>
              <a:rPr lang="en-US" sz="2400">
                <a:latin typeface="Times New Roman" pitchFamily="-1" charset="0"/>
              </a:rPr>
              <a:t>) = </a:t>
            </a:r>
            <a:r>
              <a:rPr lang="en-US" sz="2400" i="1">
                <a:latin typeface="Times New Roman" pitchFamily="-1" charset="0"/>
              </a:rPr>
              <a:t>f</a:t>
            </a:r>
            <a:r>
              <a:rPr lang="en-US" sz="2400">
                <a:latin typeface="Times New Roman" pitchFamily="-1" charset="0"/>
              </a:rPr>
              <a:t>(</a:t>
            </a:r>
            <a:r>
              <a:rPr lang="en-US" sz="2400" i="1">
                <a:latin typeface="Times New Roman" pitchFamily="-1" charset="0"/>
              </a:rPr>
              <a:t>x</a:t>
            </a:r>
            <a:r>
              <a:rPr lang="en-US" sz="2400">
                <a:latin typeface="Times New Roman" pitchFamily="-1" charset="0"/>
              </a:rPr>
              <a:t>, </a:t>
            </a:r>
            <a:r>
              <a:rPr lang="en-US" sz="2400" i="1">
                <a:latin typeface="Times New Roman" pitchFamily="-1" charset="0"/>
              </a:rPr>
              <a:t>y</a:t>
            </a:r>
            <a:r>
              <a:rPr lang="en-US" sz="2400">
                <a:latin typeface="Times New Roman" pitchFamily="-1" charset="0"/>
              </a:rPr>
              <a:t>) = 0</a:t>
            </a:r>
            <a:r>
              <a:rPr lang="en-US" sz="2400"/>
              <a:t> 		in 2-space</a:t>
            </a:r>
          </a:p>
          <a:p>
            <a:pPr eaLnBrk="1" hangingPunct="1">
              <a:lnSpc>
                <a:spcPct val="80000"/>
              </a:lnSpc>
            </a:pPr>
            <a:r>
              <a:rPr lang="en-US" sz="2800">
                <a:ea typeface="ＭＳ Ｐゴシック" pitchFamily="-1" charset="-128"/>
                <a:cs typeface="ＭＳ Ｐゴシック" pitchFamily="-1" charset="-128"/>
              </a:rPr>
              <a:t>All the points </a:t>
            </a:r>
            <a:r>
              <a:rPr lang="en-US" sz="2800" b="1" i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P</a:t>
            </a:r>
            <a:r>
              <a:rPr lang="en-US" sz="2800">
                <a:ea typeface="ＭＳ Ｐゴシック" pitchFamily="-1" charset="-128"/>
                <a:cs typeface="ＭＳ Ｐゴシック" pitchFamily="-1" charset="-128"/>
              </a:rPr>
              <a:t> such that </a:t>
            </a:r>
            <a:r>
              <a:rPr lang="en-US" sz="2800" i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f</a:t>
            </a:r>
            <a:r>
              <a:rPr lang="en-US" sz="28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(</a:t>
            </a:r>
            <a:r>
              <a:rPr lang="en-US" sz="2800" b="1" i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P</a:t>
            </a:r>
            <a:r>
              <a:rPr lang="en-US" sz="28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) &gt; 0</a:t>
            </a:r>
            <a:r>
              <a:rPr lang="en-US" sz="2800">
                <a:ea typeface="ＭＳ Ｐゴシック" pitchFamily="-1" charset="-128"/>
                <a:cs typeface="ＭＳ Ｐゴシック" pitchFamily="-1" charset="-128"/>
              </a:rPr>
              <a:t> lie on one side of the plane (line).</a:t>
            </a:r>
          </a:p>
          <a:p>
            <a:pPr eaLnBrk="1" hangingPunct="1">
              <a:lnSpc>
                <a:spcPct val="80000"/>
              </a:lnSpc>
            </a:pPr>
            <a:r>
              <a:rPr lang="en-US" sz="2800">
                <a:ea typeface="ＭＳ Ｐゴシック" pitchFamily="-1" charset="-128"/>
                <a:cs typeface="ＭＳ Ｐゴシック" pitchFamily="-1" charset="-128"/>
              </a:rPr>
              <a:t>All the points </a:t>
            </a:r>
            <a:r>
              <a:rPr lang="en-US" sz="2800" b="1" i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P</a:t>
            </a:r>
            <a:r>
              <a:rPr lang="en-US" sz="2800">
                <a:ea typeface="ＭＳ Ｐゴシック" pitchFamily="-1" charset="-128"/>
                <a:cs typeface="ＭＳ Ｐゴシック" pitchFamily="-1" charset="-128"/>
              </a:rPr>
              <a:t> such that </a:t>
            </a:r>
            <a:r>
              <a:rPr lang="en-US" sz="2800" i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f</a:t>
            </a:r>
            <a:r>
              <a:rPr lang="en-US" sz="28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(</a:t>
            </a:r>
            <a:r>
              <a:rPr lang="en-US" sz="2800" b="1" i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P</a:t>
            </a:r>
            <a:r>
              <a:rPr lang="en-US" sz="28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) &lt; 0</a:t>
            </a:r>
            <a:r>
              <a:rPr lang="en-US" sz="2800">
                <a:ea typeface="ＭＳ Ｐゴシック" pitchFamily="-1" charset="-128"/>
                <a:cs typeface="ＭＳ Ｐゴシック" pitchFamily="-1" charset="-128"/>
              </a:rPr>
              <a:t> lie on the other side of the plane (line).</a:t>
            </a:r>
          </a:p>
          <a:p>
            <a:pPr eaLnBrk="1" hangingPunct="1">
              <a:lnSpc>
                <a:spcPct val="80000"/>
              </a:lnSpc>
            </a:pPr>
            <a:r>
              <a:rPr lang="en-US" sz="2800">
                <a:solidFill>
                  <a:schemeClr val="accent2"/>
                </a:solidFill>
                <a:ea typeface="ＭＳ Ｐゴシック" pitchFamily="-1" charset="-128"/>
                <a:cs typeface="ＭＳ Ｐゴシック" pitchFamily="-1" charset="-128"/>
              </a:rPr>
              <a:t>Since we have assumed that all vertices of a triangle lie on the same side of the plane (line), we can tell which side of a plane a triangle lies on.</a:t>
            </a:r>
          </a:p>
          <a:p>
            <a:pPr eaLnBrk="1" hangingPunct="1">
              <a:lnSpc>
                <a:spcPct val="80000"/>
              </a:lnSpc>
            </a:pPr>
            <a:endParaRPr lang="en-US" sz="2800">
              <a:solidFill>
                <a:schemeClr val="accent2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" dur="indefinite"/>
                                        <p:tgtEl>
                                          <p:spTgt spid="150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5" dur="indefinite"/>
                                        <p:tgtEl>
                                          <p:spTgt spid="150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" dur="indefinite"/>
                                        <p:tgtEl>
                                          <p:spTgt spid="150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8" dur="indefinite"/>
                                        <p:tgtEl>
                                          <p:spTgt spid="150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0" dur="indefinite"/>
                                        <p:tgtEl>
                                          <p:spTgt spid="150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1" dur="indefinite"/>
                                        <p:tgtEl>
                                          <p:spTgt spid="150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" dur="indefinite"/>
                                        <p:tgtEl>
                                          <p:spTgt spid="150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4" dur="indefinite"/>
                                        <p:tgtEl>
                                          <p:spTgt spid="150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6" dur="indefinite"/>
                                        <p:tgtEl>
                                          <p:spTgt spid="150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7" dur="indefinite"/>
                                        <p:tgtEl>
                                          <p:spTgt spid="150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Date Placeholder 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35222D1-BF0B-1049-9AFA-FC12C04738D8}" type="datetime4">
              <a:rPr lang="en-US">
                <a:latin typeface="Arial" pitchFamily="-1" charset="0"/>
              </a:rPr>
              <a:pPr/>
              <a:t>September 29, 2011</a:t>
            </a:fld>
            <a:endParaRPr lang="en-US">
              <a:latin typeface="Arial" pitchFamily="-1" charset="0"/>
            </a:endParaRPr>
          </a:p>
        </p:txBody>
      </p:sp>
      <p:sp>
        <p:nvSpPr>
          <p:cNvPr id="4813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421F50F-FB7F-454C-9314-2F0208D91A83}" type="slidenum">
              <a:rPr lang="en-US">
                <a:latin typeface="Arial" pitchFamily="-1" charset="0"/>
              </a:rPr>
              <a:pPr/>
              <a:t>32</a:t>
            </a:fld>
            <a:endParaRPr lang="en-US">
              <a:latin typeface="Arial" pitchFamily="-1" charset="0"/>
            </a:endParaRPr>
          </a:p>
        </p:txBody>
      </p:sp>
      <p:sp>
        <p:nvSpPr>
          <p:cNvPr id="481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BSP on a Simple Scene</a:t>
            </a:r>
          </a:p>
        </p:txBody>
      </p:sp>
      <p:sp>
        <p:nvSpPr>
          <p:cNvPr id="4813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>
                <a:ea typeface="ＭＳ Ｐゴシック" pitchFamily="-1" charset="-128"/>
                <a:cs typeface="ＭＳ Ｐゴシック" pitchFamily="-1" charset="-128"/>
              </a:rPr>
              <a:t>	</a:t>
            </a:r>
            <a:r>
              <a:rPr lang="en-US" sz="2800">
                <a:ea typeface="ＭＳ Ｐゴシック" pitchFamily="-1" charset="-128"/>
                <a:cs typeface="ＭＳ Ｐゴシック" pitchFamily="-1" charset="-128"/>
              </a:rPr>
              <a:t>Suppose scene has 2 triangles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>
                <a:ea typeface="ＭＳ Ｐゴシック" pitchFamily="-1" charset="-128"/>
                <a:cs typeface="ＭＳ Ｐゴシック" pitchFamily="-1" charset="-128"/>
              </a:rPr>
              <a:t>		</a:t>
            </a:r>
            <a:r>
              <a:rPr lang="en-US" sz="2800" i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T1</a:t>
            </a:r>
            <a:r>
              <a:rPr lang="en-US" sz="2800">
                <a:ea typeface="ＭＳ Ｐゴシック" pitchFamily="-1" charset="-128"/>
                <a:cs typeface="ＭＳ Ｐゴシック" pitchFamily="-1" charset="-128"/>
              </a:rPr>
              <a:t> on the</a:t>
            </a:r>
            <a:r>
              <a:rPr lang="en-US">
                <a:ea typeface="ＭＳ Ｐゴシック" pitchFamily="-1" charset="-128"/>
                <a:cs typeface="ＭＳ Ｐゴシック" pitchFamily="-1" charset="-128"/>
              </a:rPr>
              <a:t> </a:t>
            </a:r>
            <a:r>
              <a:rPr lang="en-US" sz="2800">
                <a:ea typeface="ＭＳ Ｐゴシック" pitchFamily="-1" charset="-128"/>
                <a:cs typeface="ＭＳ Ｐゴシック" pitchFamily="-1" charset="-128"/>
              </a:rPr>
              <a:t>plane </a:t>
            </a:r>
            <a:r>
              <a:rPr lang="en-US" sz="2800" i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f</a:t>
            </a:r>
            <a:r>
              <a:rPr lang="en-US" sz="28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(</a:t>
            </a:r>
            <a:r>
              <a:rPr lang="en-US" sz="2800" b="1" i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P</a:t>
            </a:r>
            <a:r>
              <a:rPr lang="en-US" sz="28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) = 0</a:t>
            </a:r>
          </a:p>
          <a:p>
            <a:pPr lvl="1" eaLnBrk="1" hangingPunct="1">
              <a:lnSpc>
                <a:spcPct val="90000"/>
              </a:lnSpc>
              <a:buFont typeface="Wingdings" pitchFamily="-1" charset="2"/>
              <a:buNone/>
            </a:pPr>
            <a:r>
              <a:rPr lang="en-US"/>
              <a:t> </a:t>
            </a:r>
            <a:r>
              <a:rPr lang="en-US" i="1">
                <a:latin typeface="Times New Roman" pitchFamily="-1" charset="0"/>
              </a:rPr>
              <a:t>	</a:t>
            </a:r>
            <a:r>
              <a:rPr lang="en-US"/>
              <a:t> 	</a:t>
            </a:r>
            <a:r>
              <a:rPr lang="en-US" i="1">
                <a:latin typeface="Times New Roman" pitchFamily="-1" charset="0"/>
              </a:rPr>
              <a:t>T2</a:t>
            </a:r>
            <a:r>
              <a:rPr lang="en-US"/>
              <a:t> on the </a:t>
            </a:r>
            <a:r>
              <a:rPr lang="en-US" sz="2400" i="1">
                <a:latin typeface="Times New Roman" pitchFamily="-1" charset="0"/>
              </a:rPr>
              <a:t>f</a:t>
            </a:r>
            <a:r>
              <a:rPr lang="en-US" sz="2400">
                <a:latin typeface="Times New Roman" pitchFamily="-1" charset="0"/>
              </a:rPr>
              <a:t>(</a:t>
            </a:r>
            <a:r>
              <a:rPr lang="en-US" sz="2400" b="1" i="1">
                <a:latin typeface="Times New Roman" pitchFamily="-1" charset="0"/>
              </a:rPr>
              <a:t>P</a:t>
            </a:r>
            <a:r>
              <a:rPr lang="en-US" sz="2400">
                <a:latin typeface="Times New Roman" pitchFamily="-1" charset="0"/>
              </a:rPr>
              <a:t>) &lt; 0 </a:t>
            </a:r>
            <a:r>
              <a:rPr lang="en-US"/>
              <a:t>side</a:t>
            </a:r>
          </a:p>
          <a:p>
            <a:pPr lvl="1" eaLnBrk="1" hangingPunct="1">
              <a:lnSpc>
                <a:spcPct val="90000"/>
              </a:lnSpc>
              <a:buFont typeface="Wingdings" pitchFamily="-1" charset="2"/>
              <a:buNone/>
            </a:pPr>
            <a:r>
              <a:rPr lang="en-US"/>
              <a:t> 		</a:t>
            </a:r>
            <a:r>
              <a:rPr lang="en-US" i="1">
                <a:latin typeface="Times New Roman" pitchFamily="-1" charset="0"/>
              </a:rPr>
              <a:t>e</a:t>
            </a:r>
            <a:r>
              <a:rPr lang="en-US"/>
              <a:t> is the eye.</a:t>
            </a:r>
          </a:p>
          <a:p>
            <a:pPr lvl="1" eaLnBrk="1" hangingPunct="1">
              <a:lnSpc>
                <a:spcPct val="90000"/>
              </a:lnSpc>
              <a:buFont typeface="Wingdings" pitchFamily="-1" charset="2"/>
              <a:buNone/>
            </a:pPr>
            <a:endParaRPr lang="en-US"/>
          </a:p>
          <a:p>
            <a:pPr lvl="1" eaLnBrk="1" hangingPunct="1">
              <a:lnSpc>
                <a:spcPct val="90000"/>
              </a:lnSpc>
              <a:buFont typeface="Wingdings" pitchFamily="-1" charset="2"/>
              <a:buNone/>
            </a:pPr>
            <a:r>
              <a:rPr lang="en-US"/>
              <a:t>			</a:t>
            </a:r>
            <a:r>
              <a:rPr lang="en-US" b="1">
                <a:latin typeface="Times New Roman" pitchFamily="-1" charset="0"/>
              </a:rPr>
              <a:t>if </a:t>
            </a:r>
            <a:r>
              <a:rPr lang="en-US" i="1">
                <a:latin typeface="Times New Roman" pitchFamily="-1" charset="0"/>
              </a:rPr>
              <a:t>f</a:t>
            </a:r>
            <a:r>
              <a:rPr lang="en-US">
                <a:latin typeface="Times New Roman" pitchFamily="-1" charset="0"/>
              </a:rPr>
              <a:t>(</a:t>
            </a:r>
            <a:r>
              <a:rPr lang="en-US" i="1">
                <a:latin typeface="Times New Roman" pitchFamily="-1" charset="0"/>
              </a:rPr>
              <a:t>e</a:t>
            </a:r>
            <a:r>
              <a:rPr lang="en-US">
                <a:latin typeface="Times New Roman" pitchFamily="-1" charset="0"/>
              </a:rPr>
              <a:t>) &lt; 0 </a:t>
            </a:r>
            <a:r>
              <a:rPr lang="en-US" b="1">
                <a:latin typeface="Times New Roman" pitchFamily="-1" charset="0"/>
              </a:rPr>
              <a:t>then</a:t>
            </a:r>
            <a:endParaRPr lang="en-US">
              <a:latin typeface="Times New Roman" pitchFamily="-1" charset="0"/>
            </a:endParaRPr>
          </a:p>
          <a:p>
            <a:pPr lvl="1" eaLnBrk="1" hangingPunct="1">
              <a:lnSpc>
                <a:spcPct val="90000"/>
              </a:lnSpc>
              <a:buFont typeface="Wingdings" pitchFamily="-1" charset="2"/>
              <a:buNone/>
            </a:pPr>
            <a:r>
              <a:rPr lang="en-US">
                <a:latin typeface="Times New Roman" pitchFamily="-1" charset="0"/>
              </a:rPr>
              <a:t>				draw </a:t>
            </a:r>
            <a:r>
              <a:rPr lang="en-US" i="1">
                <a:latin typeface="Times New Roman" pitchFamily="-1" charset="0"/>
              </a:rPr>
              <a:t>T1; </a:t>
            </a:r>
            <a:r>
              <a:rPr lang="en-US">
                <a:latin typeface="Times New Roman" pitchFamily="-1" charset="0"/>
              </a:rPr>
              <a:t>draw</a:t>
            </a:r>
            <a:r>
              <a:rPr lang="en-US" i="1">
                <a:latin typeface="Times New Roman" pitchFamily="-1" charset="0"/>
              </a:rPr>
              <a:t> T2</a:t>
            </a:r>
          </a:p>
          <a:p>
            <a:pPr lvl="1" eaLnBrk="1" hangingPunct="1">
              <a:lnSpc>
                <a:spcPct val="90000"/>
              </a:lnSpc>
              <a:buFont typeface="Wingdings" pitchFamily="-1" charset="2"/>
              <a:buNone/>
            </a:pPr>
            <a:r>
              <a:rPr lang="en-US" i="1">
                <a:latin typeface="Times New Roman" pitchFamily="-1" charset="0"/>
              </a:rPr>
              <a:t>	 		</a:t>
            </a:r>
            <a:r>
              <a:rPr lang="en-US" b="1">
                <a:latin typeface="Times New Roman" pitchFamily="-1" charset="0"/>
              </a:rPr>
              <a:t>else</a:t>
            </a:r>
            <a:endParaRPr lang="en-US">
              <a:latin typeface="Times New Roman" pitchFamily="-1" charset="0"/>
            </a:endParaRPr>
          </a:p>
          <a:p>
            <a:pPr lvl="1" eaLnBrk="1" hangingPunct="1">
              <a:lnSpc>
                <a:spcPct val="90000"/>
              </a:lnSpc>
              <a:buFont typeface="Wingdings" pitchFamily="-1" charset="2"/>
              <a:buNone/>
            </a:pPr>
            <a:r>
              <a:rPr lang="en-US">
                <a:latin typeface="Times New Roman" pitchFamily="-1" charset="0"/>
              </a:rPr>
              <a:t>				draw </a:t>
            </a:r>
            <a:r>
              <a:rPr lang="en-US" i="1">
                <a:latin typeface="Times New Roman" pitchFamily="-1" charset="0"/>
              </a:rPr>
              <a:t>T2; </a:t>
            </a:r>
            <a:r>
              <a:rPr lang="en-US">
                <a:latin typeface="Times New Roman" pitchFamily="-1" charset="0"/>
              </a:rPr>
              <a:t>draw</a:t>
            </a:r>
            <a:r>
              <a:rPr lang="en-US" i="1">
                <a:latin typeface="Times New Roman" pitchFamily="-1" charset="0"/>
              </a:rPr>
              <a:t> T1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Date Placeholder 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006AA71-DA22-D743-A7AB-30DBBD1063BC}" type="datetime4">
              <a:rPr lang="en-US">
                <a:latin typeface="Arial" pitchFamily="-1" charset="0"/>
              </a:rPr>
              <a:pPr/>
              <a:t>September 29, 2011</a:t>
            </a:fld>
            <a:endParaRPr lang="en-US">
              <a:latin typeface="Arial" pitchFamily="-1" charset="0"/>
            </a:endParaRPr>
          </a:p>
        </p:txBody>
      </p:sp>
      <p:sp>
        <p:nvSpPr>
          <p:cNvPr id="5017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30E1F5C-1BB3-9A43-A75D-0BF154ABA185}" type="slidenum">
              <a:rPr lang="en-US">
                <a:latin typeface="Arial" pitchFamily="-1" charset="0"/>
              </a:rPr>
              <a:pPr/>
              <a:t>33</a:t>
            </a:fld>
            <a:endParaRPr lang="en-US">
              <a:latin typeface="Arial" pitchFamily="-1" charset="0"/>
            </a:endParaRPr>
          </a:p>
        </p:txBody>
      </p:sp>
      <p:sp>
        <p:nvSpPr>
          <p:cNvPr id="501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The BSP Tree</a:t>
            </a:r>
          </a:p>
        </p:txBody>
      </p:sp>
      <p:sp>
        <p:nvSpPr>
          <p:cNvPr id="154630" name="Rectangle 6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>
                <a:ea typeface="ＭＳ Ｐゴシック" pitchFamily="-1" charset="-128"/>
                <a:cs typeface="ＭＳ Ｐゴシック" pitchFamily="-1" charset="-128"/>
              </a:rPr>
              <a:t>Suppose scene has many triangles, </a:t>
            </a:r>
            <a:r>
              <a:rPr lang="en-US" sz="2400" i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T1, T2, … </a:t>
            </a:r>
            <a:r>
              <a:rPr lang="en-US" sz="2400">
                <a:ea typeface="ＭＳ Ｐゴシック" pitchFamily="-1" charset="-128"/>
                <a:cs typeface="ＭＳ Ｐゴシック" pitchFamily="-1" charset="-128"/>
              </a:rPr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>
                <a:ea typeface="ＭＳ Ｐゴシック" pitchFamily="-1" charset="-128"/>
                <a:cs typeface="ＭＳ Ｐゴシック" pitchFamily="-1" charset="-128"/>
              </a:rPr>
              <a:t>We still assume no triangle crosses the plane of any other triangle.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>
                <a:ea typeface="ＭＳ Ｐゴシック" pitchFamily="-1" charset="-128"/>
                <a:cs typeface="ＭＳ Ｐゴシック" pitchFamily="-1" charset="-128"/>
              </a:rPr>
              <a:t>Let </a:t>
            </a:r>
            <a:r>
              <a:rPr lang="en-US" sz="2400" i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f</a:t>
            </a:r>
            <a:r>
              <a:rPr lang="en-US" sz="2400" i="1" baseline="-250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i</a:t>
            </a:r>
            <a:r>
              <a:rPr lang="en-US" sz="24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(</a:t>
            </a:r>
            <a:r>
              <a:rPr lang="en-US" sz="2400" b="1" i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P</a:t>
            </a:r>
            <a:r>
              <a:rPr lang="en-US" sz="24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) = 0 </a:t>
            </a:r>
            <a:r>
              <a:rPr lang="en-US" sz="2400">
                <a:ea typeface="ＭＳ Ｐゴシック" pitchFamily="-1" charset="-128"/>
                <a:cs typeface="ＭＳ Ｐゴシック" pitchFamily="-1" charset="-128"/>
              </a:rPr>
              <a:t>be the equation of the plane containing</a:t>
            </a:r>
            <a:r>
              <a:rPr lang="en-US" sz="24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 </a:t>
            </a:r>
            <a:r>
              <a:rPr lang="en-US" sz="2400" i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Ti.</a:t>
            </a:r>
            <a:endParaRPr lang="en-US" sz="2400">
              <a:ea typeface="ＭＳ Ｐゴシック" pitchFamily="-1" charset="-128"/>
              <a:cs typeface="ＭＳ Ｐゴシック" pitchFamily="-1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>
                <a:ea typeface="ＭＳ Ｐゴシック" pitchFamily="-1" charset="-128"/>
                <a:cs typeface="ＭＳ Ｐゴシック" pitchFamily="-1" charset="-128"/>
              </a:rPr>
              <a:t>The </a:t>
            </a:r>
            <a:r>
              <a:rPr lang="en-US" sz="2400" i="1">
                <a:solidFill>
                  <a:schemeClr val="accent2"/>
                </a:solidFill>
                <a:ea typeface="ＭＳ Ｐゴシック" pitchFamily="-1" charset="-128"/>
                <a:cs typeface="ＭＳ Ｐゴシック" pitchFamily="-1" charset="-128"/>
              </a:rPr>
              <a:t>BSPTREE</a:t>
            </a:r>
            <a:r>
              <a:rPr lang="en-US" sz="2400">
                <a:ea typeface="ＭＳ Ｐゴシック" pitchFamily="-1" charset="-128"/>
                <a:cs typeface="ＭＳ Ｐゴシック" pitchFamily="-1" charset="-128"/>
              </a:rPr>
              <a:t> has a node for each triangle with </a:t>
            </a:r>
            <a:r>
              <a:rPr lang="en-US" sz="2400" i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T1</a:t>
            </a:r>
            <a:r>
              <a:rPr lang="en-US" sz="24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 </a:t>
            </a:r>
            <a:r>
              <a:rPr lang="en-US" sz="2400">
                <a:ea typeface="ＭＳ Ｐゴシック" pitchFamily="-1" charset="-128"/>
                <a:cs typeface="ＭＳ Ｐゴシック" pitchFamily="-1" charset="-128"/>
              </a:rPr>
              <a:t>at the root.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>
                <a:ea typeface="ＭＳ Ｐゴシック" pitchFamily="-1" charset="-128"/>
                <a:cs typeface="ＭＳ Ｐゴシック" pitchFamily="-1" charset="-128"/>
              </a:rPr>
              <a:t>At the node for </a:t>
            </a:r>
            <a:r>
              <a:rPr lang="en-US" sz="2400" i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Ti,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>
                <a:ea typeface="ＭＳ Ｐゴシック" pitchFamily="-1" charset="-128"/>
                <a:cs typeface="ＭＳ Ｐゴシック" pitchFamily="-1" charset="-128"/>
              </a:rPr>
              <a:t>	the minus  subtree contains all the triangles whose vertices have </a:t>
            </a:r>
            <a:r>
              <a:rPr lang="en-US" sz="2400" i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f</a:t>
            </a:r>
            <a:r>
              <a:rPr lang="en-US" sz="2400" i="1" baseline="-250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i</a:t>
            </a:r>
            <a:r>
              <a:rPr lang="en-US" sz="24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(</a:t>
            </a:r>
            <a:r>
              <a:rPr lang="en-US" sz="2400" b="1" i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P</a:t>
            </a:r>
            <a:r>
              <a:rPr lang="en-US" sz="24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) &lt; 0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>
                <a:ea typeface="ＭＳ Ｐゴシック" pitchFamily="-1" charset="-128"/>
                <a:cs typeface="ＭＳ Ｐゴシック" pitchFamily="-1" charset="-128"/>
              </a:rPr>
              <a:t>	the plus  subtree contains all the triangles whose vertices have </a:t>
            </a:r>
            <a:r>
              <a:rPr lang="en-US" sz="2400" i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f</a:t>
            </a:r>
            <a:r>
              <a:rPr lang="en-US" sz="2400" i="1" baseline="-250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i</a:t>
            </a:r>
            <a:r>
              <a:rPr lang="en-US" sz="24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(</a:t>
            </a:r>
            <a:r>
              <a:rPr lang="en-US" sz="2400" b="1" i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P</a:t>
            </a:r>
            <a:r>
              <a:rPr lang="en-US" sz="24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) &gt; 0.</a:t>
            </a:r>
            <a:endParaRPr lang="en-US" sz="2400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46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46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46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46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46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46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546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46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46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Date Placeholder 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BA78A5F-23F5-6248-AEE2-24BB63CB8E34}" type="datetime4">
              <a:rPr lang="en-US">
                <a:latin typeface="Arial" pitchFamily="-1" charset="0"/>
              </a:rPr>
              <a:pPr/>
              <a:t>September 29, 2011</a:t>
            </a:fld>
            <a:endParaRPr lang="en-US">
              <a:latin typeface="Arial" pitchFamily="-1" charset="0"/>
            </a:endParaRPr>
          </a:p>
        </p:txBody>
      </p:sp>
      <p:sp>
        <p:nvSpPr>
          <p:cNvPr id="5222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21E99D7-2D13-144F-A941-BF75EE3348BC}" type="slidenum">
              <a:rPr lang="en-US">
                <a:latin typeface="Arial" pitchFamily="-1" charset="0"/>
              </a:rPr>
              <a:pPr/>
              <a:t>34</a:t>
            </a:fld>
            <a:endParaRPr lang="en-US">
              <a:latin typeface="Arial" pitchFamily="-1" charset="0"/>
            </a:endParaRPr>
          </a:p>
        </p:txBody>
      </p:sp>
      <p:sp>
        <p:nvSpPr>
          <p:cNvPr id="522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ea typeface="ＭＳ Ｐゴシック" pitchFamily="-1" charset="-128"/>
                <a:cs typeface="ＭＳ Ｐゴシック" pitchFamily="-1" charset="-128"/>
              </a:rPr>
              <a:t>BSP on a non-Simple Scene</a:t>
            </a:r>
          </a:p>
        </p:txBody>
      </p:sp>
      <p:sp>
        <p:nvSpPr>
          <p:cNvPr id="522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5588" y="1627188"/>
            <a:ext cx="6500812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>
                <a:ea typeface="ＭＳ Ｐゴシック" pitchFamily="-1" charset="-128"/>
                <a:cs typeface="ＭＳ Ｐゴシック" pitchFamily="-1" charset="-128"/>
              </a:rPr>
              <a:t>	</a:t>
            </a:r>
            <a:r>
              <a:rPr lang="en-US" sz="2400" b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function </a:t>
            </a:r>
            <a:r>
              <a:rPr lang="en-US" sz="24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draw(bsptree tree, point </a:t>
            </a:r>
            <a:r>
              <a:rPr lang="en-US" sz="2400" i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e</a:t>
            </a:r>
            <a:r>
              <a:rPr lang="en-US" sz="24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)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	</a:t>
            </a:r>
            <a:r>
              <a:rPr lang="en-US" sz="2400" b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if </a:t>
            </a:r>
            <a:r>
              <a:rPr lang="en-US" sz="24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(tree.empty) </a:t>
            </a:r>
            <a:r>
              <a:rPr lang="en-US" sz="2400" b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then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b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		return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b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	if </a:t>
            </a:r>
            <a:r>
              <a:rPr lang="en-US" sz="24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(</a:t>
            </a:r>
            <a:r>
              <a:rPr lang="en-US" sz="2400" i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f</a:t>
            </a:r>
            <a:r>
              <a:rPr lang="en-US" sz="4000" i="1" baseline="-250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t</a:t>
            </a:r>
            <a:r>
              <a:rPr lang="en-US" sz="3600" i="1" baseline="-250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ree.root</a:t>
            </a:r>
            <a:r>
              <a:rPr lang="en-US" sz="24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(</a:t>
            </a:r>
            <a:r>
              <a:rPr lang="en-US" sz="2400" i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e</a:t>
            </a:r>
            <a:r>
              <a:rPr lang="en-US" sz="24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) &lt; 0) </a:t>
            </a:r>
            <a:r>
              <a:rPr lang="en-US" sz="2400" b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then</a:t>
            </a:r>
            <a:endParaRPr lang="en-US" sz="2400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  <a:p>
            <a:pPr lvl="1" eaLnBrk="1" hangingPunct="1">
              <a:lnSpc>
                <a:spcPct val="80000"/>
              </a:lnSpc>
              <a:buFont typeface="Wingdings" pitchFamily="-1" charset="2"/>
              <a:buNone/>
            </a:pPr>
            <a:r>
              <a:rPr lang="en-US" sz="2400">
                <a:latin typeface="Times New Roman" pitchFamily="-1" charset="0"/>
              </a:rPr>
              <a:t>		draw(tree.plus, </a:t>
            </a:r>
            <a:r>
              <a:rPr lang="en-US" sz="2400" i="1">
                <a:latin typeface="Times New Roman" pitchFamily="-1" charset="0"/>
              </a:rPr>
              <a:t>e</a:t>
            </a:r>
            <a:r>
              <a:rPr lang="en-US" sz="2400">
                <a:latin typeface="Times New Roman" pitchFamily="-1" charset="0"/>
              </a:rPr>
              <a:t>)</a:t>
            </a:r>
          </a:p>
          <a:p>
            <a:pPr lvl="1" eaLnBrk="1" hangingPunct="1">
              <a:lnSpc>
                <a:spcPct val="80000"/>
              </a:lnSpc>
              <a:buFont typeface="Wingdings" pitchFamily="-1" charset="2"/>
              <a:buNone/>
            </a:pPr>
            <a:r>
              <a:rPr lang="en-US" sz="2400">
                <a:latin typeface="Times New Roman" pitchFamily="-1" charset="0"/>
              </a:rPr>
              <a:t>		</a:t>
            </a:r>
            <a:r>
              <a:rPr lang="en-US" sz="2400" i="1">
                <a:latin typeface="Times New Roman" pitchFamily="-1" charset="0"/>
              </a:rPr>
              <a:t>render </a:t>
            </a:r>
            <a:r>
              <a:rPr lang="en-US" sz="2400">
                <a:latin typeface="Times New Roman" pitchFamily="-1" charset="0"/>
              </a:rPr>
              <a:t>tree.triangle</a:t>
            </a:r>
          </a:p>
          <a:p>
            <a:pPr lvl="1" eaLnBrk="1" hangingPunct="1">
              <a:lnSpc>
                <a:spcPct val="80000"/>
              </a:lnSpc>
              <a:buFont typeface="Wingdings" pitchFamily="-1" charset="2"/>
              <a:buNone/>
            </a:pPr>
            <a:r>
              <a:rPr lang="en-US" sz="2400" i="1">
                <a:latin typeface="Times New Roman" pitchFamily="-1" charset="0"/>
              </a:rPr>
              <a:t>		</a:t>
            </a:r>
            <a:r>
              <a:rPr lang="en-US" sz="2400">
                <a:latin typeface="Times New Roman" pitchFamily="-1" charset="0"/>
              </a:rPr>
              <a:t>draw(tree.minus, </a:t>
            </a:r>
            <a:r>
              <a:rPr lang="en-US" sz="2400" i="1">
                <a:latin typeface="Times New Roman" pitchFamily="-1" charset="0"/>
              </a:rPr>
              <a:t>e</a:t>
            </a:r>
            <a:r>
              <a:rPr lang="en-US" sz="2400">
                <a:latin typeface="Times New Roman" pitchFamily="-1" charset="0"/>
              </a:rPr>
              <a:t>)</a:t>
            </a:r>
            <a:endParaRPr lang="en-US" sz="2400" i="1">
              <a:latin typeface="Times New Roman" pitchFamily="-1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b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	else</a:t>
            </a:r>
            <a:endParaRPr lang="en-US" sz="2400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  <a:p>
            <a:pPr lvl="1" eaLnBrk="1" hangingPunct="1">
              <a:lnSpc>
                <a:spcPct val="80000"/>
              </a:lnSpc>
              <a:buFont typeface="Wingdings" pitchFamily="-1" charset="2"/>
              <a:buNone/>
            </a:pPr>
            <a:r>
              <a:rPr lang="en-US" sz="2400">
                <a:latin typeface="Times New Roman" pitchFamily="-1" charset="0"/>
              </a:rPr>
              <a:t>		draw(tree.minus, </a:t>
            </a:r>
            <a:r>
              <a:rPr lang="en-US" sz="2400" i="1">
                <a:latin typeface="Times New Roman" pitchFamily="-1" charset="0"/>
              </a:rPr>
              <a:t>e</a:t>
            </a:r>
            <a:r>
              <a:rPr lang="en-US" sz="2400">
                <a:latin typeface="Times New Roman" pitchFamily="-1" charset="0"/>
              </a:rPr>
              <a:t>)</a:t>
            </a:r>
          </a:p>
          <a:p>
            <a:pPr lvl="1" eaLnBrk="1" hangingPunct="1">
              <a:lnSpc>
                <a:spcPct val="80000"/>
              </a:lnSpc>
              <a:buFont typeface="Wingdings" pitchFamily="-1" charset="2"/>
              <a:buNone/>
            </a:pPr>
            <a:r>
              <a:rPr lang="en-US" sz="2400">
                <a:latin typeface="Times New Roman" pitchFamily="-1" charset="0"/>
              </a:rPr>
              <a:t>		</a:t>
            </a:r>
            <a:r>
              <a:rPr lang="en-US" sz="2400" i="1">
                <a:latin typeface="Times New Roman" pitchFamily="-1" charset="0"/>
              </a:rPr>
              <a:t>render </a:t>
            </a:r>
            <a:r>
              <a:rPr lang="en-US" sz="2400">
                <a:latin typeface="Times New Roman" pitchFamily="-1" charset="0"/>
              </a:rPr>
              <a:t>tree.triangle</a:t>
            </a:r>
          </a:p>
          <a:p>
            <a:pPr lvl="1" eaLnBrk="1" hangingPunct="1">
              <a:lnSpc>
                <a:spcPct val="80000"/>
              </a:lnSpc>
              <a:buFont typeface="Wingdings" pitchFamily="-1" charset="2"/>
              <a:buNone/>
            </a:pPr>
            <a:r>
              <a:rPr lang="en-US" sz="2400" i="1">
                <a:latin typeface="Times New Roman" pitchFamily="-1" charset="0"/>
              </a:rPr>
              <a:t>		</a:t>
            </a:r>
            <a:r>
              <a:rPr lang="en-US" sz="2400">
                <a:latin typeface="Times New Roman" pitchFamily="-1" charset="0"/>
              </a:rPr>
              <a:t>draw(tree.plus, </a:t>
            </a:r>
            <a:r>
              <a:rPr lang="en-US" sz="2400" i="1">
                <a:latin typeface="Times New Roman" pitchFamily="-1" charset="0"/>
              </a:rPr>
              <a:t>e</a:t>
            </a:r>
            <a:r>
              <a:rPr lang="en-US" sz="2400">
                <a:latin typeface="Times New Roman" pitchFamily="-1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Date Placeholder 2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D873EF3-E753-C148-8B45-9377D4170AD7}" type="datetime4">
              <a:rPr lang="en-US">
                <a:latin typeface="Arial" pitchFamily="-1" charset="0"/>
              </a:rPr>
              <a:pPr/>
              <a:t>September 29, 2011</a:t>
            </a:fld>
            <a:endParaRPr lang="en-US">
              <a:latin typeface="Arial" pitchFamily="-1" charset="0"/>
            </a:endParaRPr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9D669CA-A4C7-A14F-94AA-BDB8BBFAFFC6}" type="slidenum">
              <a:rPr lang="en-US">
                <a:latin typeface="Arial" pitchFamily="-1" charset="0"/>
              </a:rPr>
              <a:pPr/>
              <a:t>35</a:t>
            </a:fld>
            <a:endParaRPr lang="en-US">
              <a:latin typeface="Arial" pitchFamily="-1" charset="0"/>
            </a:endParaRPr>
          </a:p>
        </p:txBody>
      </p:sp>
      <p:sp>
        <p:nvSpPr>
          <p:cNvPr id="5427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2D BSP Trees Demo</a:t>
            </a:r>
          </a:p>
        </p:txBody>
      </p:sp>
      <p:sp>
        <p:nvSpPr>
          <p:cNvPr id="54277" name="Text Box 4"/>
          <p:cNvSpPr txBox="1">
            <a:spLocks noChangeArrowheads="1"/>
          </p:cNvSpPr>
          <p:nvPr/>
        </p:nvSpPr>
        <p:spPr bwMode="auto">
          <a:xfrm>
            <a:off x="804863" y="1782763"/>
            <a:ext cx="73818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0">
                <a:hlinkClick r:id="rId3"/>
              </a:rPr>
              <a:t>http://www.symbolcraft.com/graphics/bsp/index.php</a:t>
            </a:r>
            <a:endParaRPr lang="en-US" sz="2400" i="0"/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1998663" y="2652713"/>
            <a:ext cx="512445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0"/>
              <a:t>This is a demo in 2 dimensions.  </a:t>
            </a:r>
          </a:p>
          <a:p>
            <a:pPr>
              <a:spcBef>
                <a:spcPct val="50000"/>
              </a:spcBef>
            </a:pPr>
            <a:r>
              <a:rPr lang="en-US" sz="2400" i="0"/>
              <a:t>The objects are line segments.</a:t>
            </a:r>
          </a:p>
          <a:p>
            <a:pPr>
              <a:spcBef>
                <a:spcPct val="50000"/>
              </a:spcBef>
            </a:pPr>
            <a:r>
              <a:rPr lang="en-US" sz="2400" i="0"/>
              <a:t>The dividing hyperplanes are lines.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1057275" y="255588"/>
            <a:ext cx="7010400" cy="754062"/>
          </a:xfrm>
        </p:spPr>
        <p:txBody>
          <a:bodyPr/>
          <a:lstStyle/>
          <a:p>
            <a:pPr eaLnBrk="1" hangingPunct="1"/>
            <a:r>
              <a:rPr lang="en-US" sz="4000">
                <a:ea typeface="ＭＳ Ｐゴシック" pitchFamily="-1" charset="-128"/>
                <a:cs typeface="ＭＳ Ｐゴシック" pitchFamily="-1" charset="-128"/>
              </a:rPr>
              <a:t>Building the BSP Tree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838" y="881063"/>
            <a:ext cx="8950325" cy="4794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>
                <a:solidFill>
                  <a:schemeClr val="accent2"/>
                </a:solidFill>
                <a:ea typeface="ＭＳ Ｐゴシック" pitchFamily="-1" charset="-128"/>
                <a:cs typeface="ＭＳ Ｐゴシック" pitchFamily="-1" charset="-128"/>
              </a:rPr>
              <a:t>We still assume no triangle crosses the plane of another triangle.</a:t>
            </a:r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1612900" y="1371600"/>
            <a:ext cx="5892800" cy="532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tabLst>
                <a:tab pos="227013" algn="l"/>
                <a:tab pos="461963" algn="l"/>
                <a:tab pos="687388" algn="l"/>
                <a:tab pos="914400" algn="l"/>
                <a:tab pos="1141413" algn="l"/>
                <a:tab pos="1376363" algn="l"/>
              </a:tabLst>
            </a:pPr>
            <a:r>
              <a:rPr lang="en-US" sz="2400" i="0">
                <a:latin typeface="Times New Roman" pitchFamily="-1" charset="0"/>
              </a:rPr>
              <a:t>tree = node(</a:t>
            </a:r>
            <a:r>
              <a:rPr lang="en-US" sz="2400">
                <a:latin typeface="Times New Roman" pitchFamily="-1" charset="0"/>
              </a:rPr>
              <a:t>T1</a:t>
            </a:r>
            <a:r>
              <a:rPr lang="en-US" sz="2400" i="0">
                <a:latin typeface="Times New Roman" pitchFamily="-1" charset="0"/>
              </a:rPr>
              <a:t>)</a:t>
            </a:r>
          </a:p>
          <a:p>
            <a:pPr>
              <a:tabLst>
                <a:tab pos="227013" algn="l"/>
                <a:tab pos="461963" algn="l"/>
                <a:tab pos="687388" algn="l"/>
                <a:tab pos="914400" algn="l"/>
                <a:tab pos="1141413" algn="l"/>
                <a:tab pos="1376363" algn="l"/>
              </a:tabLst>
            </a:pPr>
            <a:r>
              <a:rPr lang="en-US" sz="2400" b="1" i="0">
                <a:latin typeface="Times New Roman" pitchFamily="-1" charset="0"/>
              </a:rPr>
              <a:t>for </a:t>
            </a:r>
            <a:r>
              <a:rPr lang="en-US" sz="2400" i="0">
                <a:latin typeface="Times New Roman" pitchFamily="-1" charset="0"/>
              </a:rPr>
              <a:t> </a:t>
            </a:r>
            <a:r>
              <a:rPr lang="en-US" sz="2400">
                <a:latin typeface="Times New Roman" pitchFamily="-1" charset="0"/>
              </a:rPr>
              <a:t>I </a:t>
            </a:r>
            <a:r>
              <a:rPr lang="en-US" sz="2400" i="0">
                <a:latin typeface="Times New Roman" pitchFamily="-1" charset="0"/>
                <a:sym typeface="Symbol" pitchFamily="-1" charset="2"/>
              </a:rPr>
              <a:t>in {2, …, </a:t>
            </a:r>
            <a:r>
              <a:rPr lang="en-US" sz="2400">
                <a:latin typeface="Times New Roman" pitchFamily="-1" charset="0"/>
                <a:sym typeface="Symbol" pitchFamily="-1" charset="2"/>
              </a:rPr>
              <a:t>N</a:t>
            </a:r>
            <a:r>
              <a:rPr lang="en-US" sz="2400" i="0">
                <a:latin typeface="Times New Roman" pitchFamily="-1" charset="0"/>
                <a:sym typeface="Symbol" pitchFamily="-1" charset="2"/>
              </a:rPr>
              <a:t>} </a:t>
            </a:r>
            <a:r>
              <a:rPr lang="en-US" sz="2400" b="1" i="0">
                <a:latin typeface="Times New Roman" pitchFamily="-1" charset="0"/>
                <a:sym typeface="Symbol" pitchFamily="-1" charset="2"/>
              </a:rPr>
              <a:t>do </a:t>
            </a:r>
            <a:r>
              <a:rPr lang="en-US" sz="2400" i="0">
                <a:latin typeface="Times New Roman" pitchFamily="-1" charset="0"/>
              </a:rPr>
              <a:t>tree.add(</a:t>
            </a:r>
            <a:r>
              <a:rPr lang="en-US" sz="2400">
                <a:latin typeface="Times New Roman" pitchFamily="-1" charset="0"/>
              </a:rPr>
              <a:t>Ti</a:t>
            </a:r>
            <a:r>
              <a:rPr lang="en-US" sz="2400" i="0">
                <a:latin typeface="Times New Roman" pitchFamily="-1" charset="0"/>
              </a:rPr>
              <a:t>)</a:t>
            </a:r>
          </a:p>
          <a:p>
            <a:pPr>
              <a:tabLst>
                <a:tab pos="227013" algn="l"/>
                <a:tab pos="461963" algn="l"/>
                <a:tab pos="687388" algn="l"/>
                <a:tab pos="914400" algn="l"/>
                <a:tab pos="1141413" algn="l"/>
                <a:tab pos="1376363" algn="l"/>
              </a:tabLst>
            </a:pPr>
            <a:endParaRPr lang="en-US" sz="2400" i="0">
              <a:latin typeface="Times New Roman" pitchFamily="-1" charset="0"/>
              <a:sym typeface="Symbol" pitchFamily="-1" charset="2"/>
            </a:endParaRPr>
          </a:p>
          <a:p>
            <a:pPr>
              <a:tabLst>
                <a:tab pos="227013" algn="l"/>
                <a:tab pos="461963" algn="l"/>
                <a:tab pos="687388" algn="l"/>
                <a:tab pos="914400" algn="l"/>
                <a:tab pos="1141413" algn="l"/>
                <a:tab pos="1376363" algn="l"/>
              </a:tabLst>
            </a:pPr>
            <a:r>
              <a:rPr lang="en-US" sz="2400" b="1" i="0">
                <a:latin typeface="Times New Roman" pitchFamily="-1" charset="0"/>
              </a:rPr>
              <a:t>function add </a:t>
            </a:r>
            <a:r>
              <a:rPr lang="en-US" sz="2400" i="0">
                <a:latin typeface="Times New Roman" pitchFamily="-1" charset="0"/>
              </a:rPr>
              <a:t>(triangle </a:t>
            </a:r>
            <a:r>
              <a:rPr lang="en-US" sz="2400">
                <a:latin typeface="Times New Roman" pitchFamily="-1" charset="0"/>
              </a:rPr>
              <a:t>T</a:t>
            </a:r>
            <a:r>
              <a:rPr lang="en-US" sz="2400" i="0">
                <a:latin typeface="Times New Roman" pitchFamily="-1" charset="0"/>
              </a:rPr>
              <a:t>)	</a:t>
            </a: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227013" algn="l"/>
                <a:tab pos="461963" algn="l"/>
                <a:tab pos="687388" algn="l"/>
                <a:tab pos="914400" algn="l"/>
                <a:tab pos="1141413" algn="l"/>
                <a:tab pos="1376363" algn="l"/>
              </a:tabLst>
            </a:pPr>
            <a:r>
              <a:rPr lang="en-US" sz="2400" b="1" i="0">
                <a:latin typeface="Times New Roman" pitchFamily="-1" charset="0"/>
              </a:rPr>
              <a:t>if </a:t>
            </a:r>
            <a:r>
              <a:rPr lang="en-US" sz="2400" i="0">
                <a:latin typeface="Times New Roman" pitchFamily="-1" charset="0"/>
              </a:rPr>
              <a:t>(</a:t>
            </a:r>
            <a:r>
              <a:rPr lang="en-US" sz="2400">
                <a:latin typeface="Times New Roman" pitchFamily="-1" charset="0"/>
              </a:rPr>
              <a:t>f(a</a:t>
            </a:r>
            <a:r>
              <a:rPr lang="en-US" sz="2400" i="0">
                <a:latin typeface="Times New Roman" pitchFamily="-1" charset="0"/>
              </a:rPr>
              <a:t>) &lt; 0 and </a:t>
            </a:r>
            <a:r>
              <a:rPr lang="en-US" sz="2400">
                <a:latin typeface="Times New Roman" pitchFamily="-1" charset="0"/>
              </a:rPr>
              <a:t>f(b</a:t>
            </a:r>
            <a:r>
              <a:rPr lang="en-US" sz="2400" i="0">
                <a:latin typeface="Times New Roman" pitchFamily="-1" charset="0"/>
              </a:rPr>
              <a:t>) &lt; 0 and </a:t>
            </a:r>
            <a:r>
              <a:rPr lang="en-US" sz="2400">
                <a:latin typeface="Times New Roman" pitchFamily="-1" charset="0"/>
              </a:rPr>
              <a:t>f(c</a:t>
            </a:r>
            <a:r>
              <a:rPr lang="en-US" sz="2400" i="0">
                <a:latin typeface="Times New Roman" pitchFamily="-1" charset="0"/>
              </a:rPr>
              <a:t>) &lt; 0) </a:t>
            </a:r>
            <a:r>
              <a:rPr lang="en-US" sz="2400" b="1" i="0">
                <a:latin typeface="Times New Roman" pitchFamily="-1" charset="0"/>
              </a:rPr>
              <a:t>then</a:t>
            </a: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227013" algn="l"/>
                <a:tab pos="461963" algn="l"/>
                <a:tab pos="687388" algn="l"/>
                <a:tab pos="914400" algn="l"/>
                <a:tab pos="1141413" algn="l"/>
                <a:tab pos="1376363" algn="l"/>
              </a:tabLst>
            </a:pPr>
            <a:r>
              <a:rPr lang="en-US" sz="2400" b="1" i="0">
                <a:latin typeface="Times New Roman" pitchFamily="-1" charset="0"/>
              </a:rPr>
              <a:t>	if </a:t>
            </a:r>
            <a:r>
              <a:rPr lang="en-US" sz="2400" i="0">
                <a:latin typeface="Times New Roman" pitchFamily="-1" charset="0"/>
              </a:rPr>
              <a:t>(tree.minus.empty) </a:t>
            </a:r>
            <a:r>
              <a:rPr lang="en-US" sz="2400" b="1" i="0">
                <a:latin typeface="Times New Roman" pitchFamily="-1" charset="0"/>
              </a:rPr>
              <a:t>then 	</a:t>
            </a: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227013" algn="l"/>
                <a:tab pos="461963" algn="l"/>
                <a:tab pos="687388" algn="l"/>
                <a:tab pos="914400" algn="l"/>
                <a:tab pos="1141413" algn="l"/>
                <a:tab pos="1376363" algn="l"/>
              </a:tabLst>
            </a:pPr>
            <a:r>
              <a:rPr lang="en-US" sz="2400" b="1" i="0">
                <a:latin typeface="Times New Roman" pitchFamily="-1" charset="0"/>
              </a:rPr>
              <a:t>		</a:t>
            </a:r>
            <a:r>
              <a:rPr lang="en-US" sz="2400" i="0">
                <a:latin typeface="Times New Roman" pitchFamily="-1" charset="0"/>
              </a:rPr>
              <a:t>tree.minus = node(</a:t>
            </a:r>
            <a:r>
              <a:rPr lang="en-US" sz="2400">
                <a:latin typeface="Times New Roman" pitchFamily="-1" charset="0"/>
              </a:rPr>
              <a:t>T</a:t>
            </a:r>
            <a:r>
              <a:rPr lang="en-US" sz="2400" i="0">
                <a:latin typeface="Times New Roman" pitchFamily="-1" charset="0"/>
              </a:rPr>
              <a:t>)</a:t>
            </a: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227013" algn="l"/>
                <a:tab pos="461963" algn="l"/>
                <a:tab pos="687388" algn="l"/>
                <a:tab pos="914400" algn="l"/>
                <a:tab pos="1141413" algn="l"/>
                <a:tab pos="1376363" algn="l"/>
              </a:tabLst>
            </a:pPr>
            <a:r>
              <a:rPr lang="en-US" sz="2400" i="0">
                <a:latin typeface="Times New Roman" pitchFamily="-1" charset="0"/>
              </a:rPr>
              <a:t>	</a:t>
            </a:r>
            <a:r>
              <a:rPr lang="en-US" sz="2400" b="1" i="0">
                <a:latin typeface="Times New Roman" pitchFamily="-1" charset="0"/>
              </a:rPr>
              <a:t>else</a:t>
            </a:r>
            <a:endParaRPr lang="en-US" sz="2400" i="0">
              <a:latin typeface="Times New Roman" pitchFamily="-1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227013" algn="l"/>
                <a:tab pos="461963" algn="l"/>
                <a:tab pos="687388" algn="l"/>
                <a:tab pos="914400" algn="l"/>
                <a:tab pos="1141413" algn="l"/>
                <a:tab pos="1376363" algn="l"/>
              </a:tabLst>
            </a:pPr>
            <a:r>
              <a:rPr lang="en-US" sz="2400" i="0">
                <a:latin typeface="Times New Roman" pitchFamily="-1" charset="0"/>
              </a:rPr>
              <a:t>		 tree.minus.add(</a:t>
            </a:r>
            <a:r>
              <a:rPr lang="en-US" sz="2400">
                <a:latin typeface="Times New Roman" pitchFamily="-1" charset="0"/>
              </a:rPr>
              <a:t>T</a:t>
            </a:r>
            <a:r>
              <a:rPr lang="en-US" sz="2400" i="0">
                <a:latin typeface="Times New Roman" pitchFamily="-1" charset="0"/>
              </a:rPr>
              <a:t>)</a:t>
            </a: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227013" algn="l"/>
                <a:tab pos="461963" algn="l"/>
                <a:tab pos="687388" algn="l"/>
                <a:tab pos="914400" algn="l"/>
                <a:tab pos="1141413" algn="l"/>
                <a:tab pos="1376363" algn="l"/>
              </a:tabLst>
            </a:pPr>
            <a:r>
              <a:rPr lang="en-US" sz="2400" b="1" i="0">
                <a:latin typeface="Times New Roman" pitchFamily="-1" charset="0"/>
              </a:rPr>
              <a:t>else if </a:t>
            </a:r>
            <a:r>
              <a:rPr lang="en-US" sz="2400" i="0">
                <a:latin typeface="Times New Roman" pitchFamily="-1" charset="0"/>
              </a:rPr>
              <a:t>(</a:t>
            </a:r>
            <a:r>
              <a:rPr lang="en-US" sz="2400">
                <a:latin typeface="Times New Roman" pitchFamily="-1" charset="0"/>
              </a:rPr>
              <a:t>f(a</a:t>
            </a:r>
            <a:r>
              <a:rPr lang="en-US" sz="2400" i="0">
                <a:latin typeface="Times New Roman" pitchFamily="-1" charset="0"/>
              </a:rPr>
              <a:t>) &gt; 0 and </a:t>
            </a:r>
            <a:r>
              <a:rPr lang="en-US" sz="2400">
                <a:latin typeface="Times New Roman" pitchFamily="-1" charset="0"/>
              </a:rPr>
              <a:t>f(b</a:t>
            </a:r>
            <a:r>
              <a:rPr lang="en-US" sz="2400" i="0">
                <a:latin typeface="Times New Roman" pitchFamily="-1" charset="0"/>
              </a:rPr>
              <a:t>) &gt; 0 and </a:t>
            </a:r>
            <a:r>
              <a:rPr lang="en-US" sz="2400">
                <a:latin typeface="Times New Roman" pitchFamily="-1" charset="0"/>
              </a:rPr>
              <a:t>f(c</a:t>
            </a:r>
            <a:r>
              <a:rPr lang="en-US" sz="2400" i="0">
                <a:latin typeface="Times New Roman" pitchFamily="-1" charset="0"/>
              </a:rPr>
              <a:t>) &gt; 0) </a:t>
            </a:r>
            <a:r>
              <a:rPr lang="en-US" sz="2400" b="1" i="0">
                <a:latin typeface="Times New Roman" pitchFamily="-1" charset="0"/>
              </a:rPr>
              <a:t>then</a:t>
            </a: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227013" algn="l"/>
                <a:tab pos="461963" algn="l"/>
                <a:tab pos="687388" algn="l"/>
                <a:tab pos="914400" algn="l"/>
                <a:tab pos="1141413" algn="l"/>
                <a:tab pos="1376363" algn="l"/>
              </a:tabLst>
            </a:pPr>
            <a:r>
              <a:rPr lang="en-US" sz="2400" b="1" i="0">
                <a:latin typeface="Times New Roman" pitchFamily="-1" charset="0"/>
              </a:rPr>
              <a:t>	 if </a:t>
            </a:r>
            <a:r>
              <a:rPr lang="en-US" sz="2400" i="0">
                <a:latin typeface="Times New Roman" pitchFamily="-1" charset="0"/>
              </a:rPr>
              <a:t>(tree.plus.empty) </a:t>
            </a:r>
            <a:r>
              <a:rPr lang="en-US" sz="2400" b="1" i="0">
                <a:latin typeface="Times New Roman" pitchFamily="-1" charset="0"/>
              </a:rPr>
              <a:t>then 	</a:t>
            </a: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227013" algn="l"/>
                <a:tab pos="461963" algn="l"/>
                <a:tab pos="687388" algn="l"/>
                <a:tab pos="914400" algn="l"/>
                <a:tab pos="1141413" algn="l"/>
                <a:tab pos="1376363" algn="l"/>
              </a:tabLst>
            </a:pPr>
            <a:r>
              <a:rPr lang="en-US" sz="2400" b="1" i="0">
                <a:latin typeface="Times New Roman" pitchFamily="-1" charset="0"/>
              </a:rPr>
              <a:t>		 </a:t>
            </a:r>
            <a:r>
              <a:rPr lang="en-US" sz="2400" i="0">
                <a:latin typeface="Times New Roman" pitchFamily="-1" charset="0"/>
              </a:rPr>
              <a:t>tree.plus = node(</a:t>
            </a:r>
            <a:r>
              <a:rPr lang="en-US" sz="2400">
                <a:latin typeface="Times New Roman" pitchFamily="-1" charset="0"/>
              </a:rPr>
              <a:t>T</a:t>
            </a:r>
            <a:r>
              <a:rPr lang="en-US" sz="2400" i="0">
                <a:latin typeface="Times New Roman" pitchFamily="-1" charset="0"/>
              </a:rPr>
              <a:t>)</a:t>
            </a: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227013" algn="l"/>
                <a:tab pos="461963" algn="l"/>
                <a:tab pos="687388" algn="l"/>
                <a:tab pos="914400" algn="l"/>
                <a:tab pos="1141413" algn="l"/>
                <a:tab pos="1376363" algn="l"/>
              </a:tabLst>
            </a:pPr>
            <a:r>
              <a:rPr lang="en-US" sz="2400" i="0">
                <a:latin typeface="Times New Roman" pitchFamily="-1" charset="0"/>
              </a:rPr>
              <a:t>	</a:t>
            </a:r>
            <a:r>
              <a:rPr lang="en-US" sz="2400" b="1" i="0">
                <a:latin typeface="Times New Roman" pitchFamily="-1" charset="0"/>
              </a:rPr>
              <a:t>else</a:t>
            </a:r>
            <a:endParaRPr lang="en-US" sz="2400" i="0">
              <a:latin typeface="Times New Roman" pitchFamily="-1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227013" algn="l"/>
                <a:tab pos="461963" algn="l"/>
                <a:tab pos="687388" algn="l"/>
                <a:tab pos="914400" algn="l"/>
                <a:tab pos="1141413" algn="l"/>
                <a:tab pos="1376363" algn="l"/>
              </a:tabLst>
            </a:pPr>
            <a:r>
              <a:rPr lang="en-US" sz="2400" i="0">
                <a:latin typeface="Times New Roman" pitchFamily="-1" charset="0"/>
              </a:rPr>
              <a:t>		tree.plus.add(</a:t>
            </a:r>
            <a:r>
              <a:rPr lang="en-US" sz="2400">
                <a:latin typeface="Times New Roman" pitchFamily="-1" charset="0"/>
              </a:rPr>
              <a:t>T</a:t>
            </a:r>
            <a:r>
              <a:rPr lang="en-US" sz="2400" i="0">
                <a:latin typeface="Times New Roman" pitchFamily="-1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Date Placeholder 2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CCFDB12-E99D-CB4B-AB99-9403610AA9C2}" type="datetime4">
              <a:rPr lang="en-US">
                <a:latin typeface="Arial" pitchFamily="-1" charset="0"/>
              </a:rPr>
              <a:pPr/>
              <a:t>September 29, 2011</a:t>
            </a:fld>
            <a:endParaRPr lang="en-US">
              <a:latin typeface="Arial" pitchFamily="-1" charset="0"/>
            </a:endParaRPr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134E79B-A0E2-4444-8503-BC3005BCEAB7}" type="slidenum">
              <a:rPr lang="en-US">
                <a:latin typeface="Arial" pitchFamily="-1" charset="0"/>
              </a:rPr>
              <a:pPr/>
              <a:t>37</a:t>
            </a:fld>
            <a:endParaRPr lang="en-US">
              <a:latin typeface="Arial" pitchFamily="-1" charset="0"/>
            </a:endParaRPr>
          </a:p>
        </p:txBody>
      </p:sp>
      <p:sp>
        <p:nvSpPr>
          <p:cNvPr id="583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Triangle Crossing a Plane</a:t>
            </a:r>
          </a:p>
        </p:txBody>
      </p:sp>
      <p:sp>
        <p:nvSpPr>
          <p:cNvPr id="58373" name="Freeform 6"/>
          <p:cNvSpPr>
            <a:spLocks/>
          </p:cNvSpPr>
          <p:nvPr/>
        </p:nvSpPr>
        <p:spPr bwMode="auto">
          <a:xfrm>
            <a:off x="1143000" y="1828800"/>
            <a:ext cx="3886200" cy="4114800"/>
          </a:xfrm>
          <a:custGeom>
            <a:avLst/>
            <a:gdLst>
              <a:gd name="T0" fmla="*/ 0 w 2448"/>
              <a:gd name="T1" fmla="*/ 0 h 2592"/>
              <a:gd name="T2" fmla="*/ 0 w 2448"/>
              <a:gd name="T3" fmla="*/ 2147483647 h 2592"/>
              <a:gd name="T4" fmla="*/ 2147483647 w 2448"/>
              <a:gd name="T5" fmla="*/ 2147483647 h 2592"/>
              <a:gd name="T6" fmla="*/ 0 w 2448"/>
              <a:gd name="T7" fmla="*/ 0 h 2592"/>
              <a:gd name="T8" fmla="*/ 0 60000 65536"/>
              <a:gd name="T9" fmla="*/ 0 60000 65536"/>
              <a:gd name="T10" fmla="*/ 0 60000 65536"/>
              <a:gd name="T11" fmla="*/ 0 60000 65536"/>
              <a:gd name="T12" fmla="*/ 0 w 2448"/>
              <a:gd name="T13" fmla="*/ 0 h 2592"/>
              <a:gd name="T14" fmla="*/ 2448 w 2448"/>
              <a:gd name="T15" fmla="*/ 2592 h 259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448" h="2592">
                <a:moveTo>
                  <a:pt x="0" y="0"/>
                </a:moveTo>
                <a:lnTo>
                  <a:pt x="0" y="2592"/>
                </a:lnTo>
                <a:lnTo>
                  <a:pt x="2448" y="1152"/>
                </a:lnTo>
                <a:lnTo>
                  <a:pt x="0" y="0"/>
                </a:lnTo>
                <a:close/>
              </a:path>
            </a:pathLst>
          </a:custGeom>
          <a:solidFill>
            <a:srgbClr val="66FF66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74" name="AutoShape 4"/>
          <p:cNvSpPr>
            <a:spLocks noChangeArrowheads="1"/>
          </p:cNvSpPr>
          <p:nvPr/>
        </p:nvSpPr>
        <p:spPr bwMode="auto">
          <a:xfrm rot="-5400000">
            <a:off x="909638" y="2874963"/>
            <a:ext cx="4481512" cy="2081212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3108 w 21600"/>
              <a:gd name="T13" fmla="*/ 3108 h 21600"/>
              <a:gd name="T14" fmla="*/ 18492 w 21600"/>
              <a:gd name="T15" fmla="*/ 1849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616" y="21600"/>
                </a:lnTo>
                <a:lnTo>
                  <a:pt x="18984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75" name="Line 7"/>
          <p:cNvSpPr>
            <a:spLocks noChangeShapeType="1"/>
          </p:cNvSpPr>
          <p:nvPr/>
        </p:nvSpPr>
        <p:spPr bwMode="auto">
          <a:xfrm>
            <a:off x="1143000" y="1828800"/>
            <a:ext cx="3886200" cy="18288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76" name="Line 8"/>
          <p:cNvSpPr>
            <a:spLocks noChangeShapeType="1"/>
          </p:cNvSpPr>
          <p:nvPr/>
        </p:nvSpPr>
        <p:spPr bwMode="auto">
          <a:xfrm flipV="1">
            <a:off x="1143000" y="3657600"/>
            <a:ext cx="3886200" cy="22860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77" name="Freeform 9"/>
          <p:cNvSpPr>
            <a:spLocks/>
          </p:cNvSpPr>
          <p:nvPr/>
        </p:nvSpPr>
        <p:spPr bwMode="auto">
          <a:xfrm>
            <a:off x="3187700" y="2794000"/>
            <a:ext cx="1841500" cy="1958975"/>
          </a:xfrm>
          <a:custGeom>
            <a:avLst/>
            <a:gdLst>
              <a:gd name="T0" fmla="*/ 0 w 1152"/>
              <a:gd name="T1" fmla="*/ 0 h 1296"/>
              <a:gd name="T2" fmla="*/ 0 w 1152"/>
              <a:gd name="T3" fmla="*/ 2147483647 h 1296"/>
              <a:gd name="T4" fmla="*/ 2147483647 w 1152"/>
              <a:gd name="T5" fmla="*/ 2147483647 h 1296"/>
              <a:gd name="T6" fmla="*/ 0 w 1152"/>
              <a:gd name="T7" fmla="*/ 0 h 1296"/>
              <a:gd name="T8" fmla="*/ 0 60000 65536"/>
              <a:gd name="T9" fmla="*/ 0 60000 65536"/>
              <a:gd name="T10" fmla="*/ 0 60000 65536"/>
              <a:gd name="T11" fmla="*/ 0 60000 65536"/>
              <a:gd name="T12" fmla="*/ 0 w 1152"/>
              <a:gd name="T13" fmla="*/ 0 h 1296"/>
              <a:gd name="T14" fmla="*/ 1152 w 1152"/>
              <a:gd name="T15" fmla="*/ 1296 h 129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52" h="1296">
                <a:moveTo>
                  <a:pt x="0" y="0"/>
                </a:moveTo>
                <a:lnTo>
                  <a:pt x="0" y="1296"/>
                </a:lnTo>
                <a:lnTo>
                  <a:pt x="1152" y="576"/>
                </a:lnTo>
                <a:lnTo>
                  <a:pt x="0" y="0"/>
                </a:lnTo>
                <a:close/>
              </a:path>
            </a:pathLst>
          </a:custGeom>
          <a:solidFill>
            <a:srgbClr val="66FF66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823913" y="1549400"/>
            <a:ext cx="352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-1" charset="0"/>
              </a:rPr>
              <a:t>a</a:t>
            </a:r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5045075" y="3389313"/>
            <a:ext cx="352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-1" charset="0"/>
              </a:rPr>
              <a:t>c</a:t>
            </a:r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819150" y="5753100"/>
            <a:ext cx="352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-1" charset="0"/>
              </a:rPr>
              <a:t>b</a:t>
            </a:r>
          </a:p>
        </p:txBody>
      </p:sp>
      <p:sp>
        <p:nvSpPr>
          <p:cNvPr id="58381" name="Line 13"/>
          <p:cNvSpPr>
            <a:spLocks noChangeShapeType="1"/>
          </p:cNvSpPr>
          <p:nvPr/>
        </p:nvSpPr>
        <p:spPr bwMode="auto">
          <a:xfrm>
            <a:off x="3195638" y="2779713"/>
            <a:ext cx="0" cy="1963737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82" name="Oval 14"/>
          <p:cNvSpPr>
            <a:spLocks noChangeArrowheads="1"/>
          </p:cNvSpPr>
          <p:nvPr/>
        </p:nvSpPr>
        <p:spPr bwMode="auto">
          <a:xfrm>
            <a:off x="3105150" y="4645025"/>
            <a:ext cx="182563" cy="1825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83" name="Oval 15"/>
          <p:cNvSpPr>
            <a:spLocks noChangeArrowheads="1"/>
          </p:cNvSpPr>
          <p:nvPr/>
        </p:nvSpPr>
        <p:spPr bwMode="auto">
          <a:xfrm>
            <a:off x="3108325" y="2690813"/>
            <a:ext cx="182563" cy="1825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84" name="Text Box 16"/>
          <p:cNvSpPr txBox="1">
            <a:spLocks noChangeArrowheads="1"/>
          </p:cNvSpPr>
          <p:nvPr/>
        </p:nvSpPr>
        <p:spPr bwMode="auto">
          <a:xfrm>
            <a:off x="3046413" y="2305050"/>
            <a:ext cx="352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-1" charset="0"/>
              </a:rPr>
              <a:t>A</a:t>
            </a:r>
          </a:p>
        </p:txBody>
      </p:sp>
      <p:sp>
        <p:nvSpPr>
          <p:cNvPr id="58385" name="Text Box 17"/>
          <p:cNvSpPr txBox="1">
            <a:spLocks noChangeArrowheads="1"/>
          </p:cNvSpPr>
          <p:nvPr/>
        </p:nvSpPr>
        <p:spPr bwMode="auto">
          <a:xfrm>
            <a:off x="2998788" y="4759325"/>
            <a:ext cx="415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-1" charset="0"/>
              </a:rPr>
              <a:t>B</a:t>
            </a:r>
          </a:p>
        </p:txBody>
      </p:sp>
      <p:sp>
        <p:nvSpPr>
          <p:cNvPr id="160786" name="Text Box 18"/>
          <p:cNvSpPr txBox="1">
            <a:spLocks noChangeArrowheads="1"/>
          </p:cNvSpPr>
          <p:nvPr/>
        </p:nvSpPr>
        <p:spPr bwMode="auto">
          <a:xfrm>
            <a:off x="5283200" y="1865313"/>
            <a:ext cx="36322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0"/>
              <a:t>Two vertices, </a:t>
            </a:r>
            <a:r>
              <a:rPr lang="en-US" sz="2400" b="1">
                <a:latin typeface="Times New Roman" pitchFamily="-1" charset="0"/>
              </a:rPr>
              <a:t>a</a:t>
            </a:r>
            <a:r>
              <a:rPr lang="en-US" sz="2400" i="0"/>
              <a:t> and </a:t>
            </a:r>
            <a:r>
              <a:rPr lang="en-US" sz="2400" b="1">
                <a:latin typeface="Times New Roman" pitchFamily="-1" charset="0"/>
              </a:rPr>
              <a:t>b</a:t>
            </a:r>
            <a:r>
              <a:rPr lang="en-US" sz="2400" i="0"/>
              <a:t>, will be on one side and one, </a:t>
            </a:r>
            <a:r>
              <a:rPr lang="en-US" sz="2400" b="1">
                <a:latin typeface="Times New Roman" pitchFamily="-1" charset="0"/>
              </a:rPr>
              <a:t>c</a:t>
            </a:r>
            <a:r>
              <a:rPr lang="en-US" sz="2400" i="0"/>
              <a:t>,  on the other side.</a:t>
            </a:r>
          </a:p>
        </p:txBody>
      </p:sp>
      <p:sp>
        <p:nvSpPr>
          <p:cNvPr id="160787" name="Text Box 19"/>
          <p:cNvSpPr txBox="1">
            <a:spLocks noChangeArrowheads="1"/>
          </p:cNvSpPr>
          <p:nvPr/>
        </p:nvSpPr>
        <p:spPr bwMode="auto">
          <a:xfrm>
            <a:off x="5283200" y="4343400"/>
            <a:ext cx="36322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0"/>
              <a:t>Find intercepts , </a:t>
            </a:r>
            <a:r>
              <a:rPr lang="en-US" sz="2400" b="1">
                <a:latin typeface="Times New Roman" pitchFamily="-1" charset="0"/>
              </a:rPr>
              <a:t>A</a:t>
            </a:r>
            <a:r>
              <a:rPr lang="en-US" sz="2400" i="0"/>
              <a:t> and </a:t>
            </a:r>
            <a:r>
              <a:rPr lang="en-US" sz="2400" b="1">
                <a:latin typeface="Times New Roman" pitchFamily="-1" charset="0"/>
              </a:rPr>
              <a:t>B</a:t>
            </a:r>
            <a:r>
              <a:rPr lang="en-US" sz="2400" i="0"/>
              <a:t>, of the plane with the 2 edges that cross it.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86" grpId="0"/>
      <p:bldP spid="160787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Date Placeholder 2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DA57175-7D3E-B140-8406-0092EBE1D2FF}" type="datetime4">
              <a:rPr lang="en-US">
                <a:latin typeface="Arial" pitchFamily="-1" charset="0"/>
              </a:rPr>
              <a:pPr/>
              <a:t>September 29, 2011</a:t>
            </a:fld>
            <a:endParaRPr lang="en-US">
              <a:latin typeface="Arial" pitchFamily="-1" charset="0"/>
            </a:endParaRPr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C9CC55D-BE31-884B-B96A-42E68870B92D}" type="slidenum">
              <a:rPr lang="en-US">
                <a:latin typeface="Arial" pitchFamily="-1" charset="0"/>
              </a:rPr>
              <a:pPr/>
              <a:t>38</a:t>
            </a:fld>
            <a:endParaRPr lang="en-US">
              <a:latin typeface="Arial" pitchFamily="-1" charset="0"/>
            </a:endParaRPr>
          </a:p>
        </p:txBody>
      </p:sp>
      <p:sp>
        <p:nvSpPr>
          <p:cNvPr id="604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Cutting the Triangle</a:t>
            </a:r>
          </a:p>
        </p:txBody>
      </p:sp>
      <p:sp>
        <p:nvSpPr>
          <p:cNvPr id="60421" name="Freeform 3"/>
          <p:cNvSpPr>
            <a:spLocks/>
          </p:cNvSpPr>
          <p:nvPr/>
        </p:nvSpPr>
        <p:spPr bwMode="auto">
          <a:xfrm>
            <a:off x="1143000" y="1828800"/>
            <a:ext cx="3886200" cy="4114800"/>
          </a:xfrm>
          <a:custGeom>
            <a:avLst/>
            <a:gdLst>
              <a:gd name="T0" fmla="*/ 0 w 2448"/>
              <a:gd name="T1" fmla="*/ 0 h 2592"/>
              <a:gd name="T2" fmla="*/ 0 w 2448"/>
              <a:gd name="T3" fmla="*/ 2147483647 h 2592"/>
              <a:gd name="T4" fmla="*/ 2147483647 w 2448"/>
              <a:gd name="T5" fmla="*/ 2147483647 h 2592"/>
              <a:gd name="T6" fmla="*/ 0 w 2448"/>
              <a:gd name="T7" fmla="*/ 0 h 2592"/>
              <a:gd name="T8" fmla="*/ 0 60000 65536"/>
              <a:gd name="T9" fmla="*/ 0 60000 65536"/>
              <a:gd name="T10" fmla="*/ 0 60000 65536"/>
              <a:gd name="T11" fmla="*/ 0 60000 65536"/>
              <a:gd name="T12" fmla="*/ 0 w 2448"/>
              <a:gd name="T13" fmla="*/ 0 h 2592"/>
              <a:gd name="T14" fmla="*/ 2448 w 2448"/>
              <a:gd name="T15" fmla="*/ 2592 h 259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448" h="2592">
                <a:moveTo>
                  <a:pt x="0" y="0"/>
                </a:moveTo>
                <a:lnTo>
                  <a:pt x="0" y="2592"/>
                </a:lnTo>
                <a:lnTo>
                  <a:pt x="2448" y="1152"/>
                </a:lnTo>
                <a:lnTo>
                  <a:pt x="0" y="0"/>
                </a:lnTo>
                <a:close/>
              </a:path>
            </a:pathLst>
          </a:custGeom>
          <a:solidFill>
            <a:srgbClr val="66FF66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22" name="Line 5"/>
          <p:cNvSpPr>
            <a:spLocks noChangeShapeType="1"/>
          </p:cNvSpPr>
          <p:nvPr/>
        </p:nvSpPr>
        <p:spPr bwMode="auto">
          <a:xfrm>
            <a:off x="1143000" y="1828800"/>
            <a:ext cx="3886200" cy="18288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23" name="Line 6"/>
          <p:cNvSpPr>
            <a:spLocks noChangeShapeType="1"/>
          </p:cNvSpPr>
          <p:nvPr/>
        </p:nvSpPr>
        <p:spPr bwMode="auto">
          <a:xfrm flipV="1">
            <a:off x="1143000" y="3657600"/>
            <a:ext cx="3886200" cy="22860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24" name="Freeform 7"/>
          <p:cNvSpPr>
            <a:spLocks/>
          </p:cNvSpPr>
          <p:nvPr/>
        </p:nvSpPr>
        <p:spPr bwMode="auto">
          <a:xfrm>
            <a:off x="3187700" y="2794000"/>
            <a:ext cx="1841500" cy="1958975"/>
          </a:xfrm>
          <a:custGeom>
            <a:avLst/>
            <a:gdLst>
              <a:gd name="T0" fmla="*/ 0 w 1152"/>
              <a:gd name="T1" fmla="*/ 0 h 1296"/>
              <a:gd name="T2" fmla="*/ 0 w 1152"/>
              <a:gd name="T3" fmla="*/ 2147483647 h 1296"/>
              <a:gd name="T4" fmla="*/ 2147483647 w 1152"/>
              <a:gd name="T5" fmla="*/ 2147483647 h 1296"/>
              <a:gd name="T6" fmla="*/ 0 w 1152"/>
              <a:gd name="T7" fmla="*/ 0 h 1296"/>
              <a:gd name="T8" fmla="*/ 0 60000 65536"/>
              <a:gd name="T9" fmla="*/ 0 60000 65536"/>
              <a:gd name="T10" fmla="*/ 0 60000 65536"/>
              <a:gd name="T11" fmla="*/ 0 60000 65536"/>
              <a:gd name="T12" fmla="*/ 0 w 1152"/>
              <a:gd name="T13" fmla="*/ 0 h 1296"/>
              <a:gd name="T14" fmla="*/ 1152 w 1152"/>
              <a:gd name="T15" fmla="*/ 1296 h 129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52" h="1296">
                <a:moveTo>
                  <a:pt x="0" y="0"/>
                </a:moveTo>
                <a:lnTo>
                  <a:pt x="0" y="1296"/>
                </a:lnTo>
                <a:lnTo>
                  <a:pt x="1152" y="576"/>
                </a:lnTo>
                <a:lnTo>
                  <a:pt x="0" y="0"/>
                </a:lnTo>
                <a:close/>
              </a:path>
            </a:pathLst>
          </a:custGeom>
          <a:solidFill>
            <a:srgbClr val="66FF66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25" name="Text Box 8"/>
          <p:cNvSpPr txBox="1">
            <a:spLocks noChangeArrowheads="1"/>
          </p:cNvSpPr>
          <p:nvPr/>
        </p:nvSpPr>
        <p:spPr bwMode="auto">
          <a:xfrm>
            <a:off x="823913" y="1549400"/>
            <a:ext cx="352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-1" charset="0"/>
              </a:rPr>
              <a:t>a</a:t>
            </a:r>
          </a:p>
        </p:txBody>
      </p:sp>
      <p:sp>
        <p:nvSpPr>
          <p:cNvPr id="60426" name="Text Box 9"/>
          <p:cNvSpPr txBox="1">
            <a:spLocks noChangeArrowheads="1"/>
          </p:cNvSpPr>
          <p:nvPr/>
        </p:nvSpPr>
        <p:spPr bwMode="auto">
          <a:xfrm>
            <a:off x="5045075" y="3389313"/>
            <a:ext cx="352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-1" charset="0"/>
              </a:rPr>
              <a:t>c</a:t>
            </a:r>
          </a:p>
        </p:txBody>
      </p:sp>
      <p:sp>
        <p:nvSpPr>
          <p:cNvPr id="60427" name="Text Box 10"/>
          <p:cNvSpPr txBox="1">
            <a:spLocks noChangeArrowheads="1"/>
          </p:cNvSpPr>
          <p:nvPr/>
        </p:nvSpPr>
        <p:spPr bwMode="auto">
          <a:xfrm>
            <a:off x="819150" y="5753100"/>
            <a:ext cx="352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-1" charset="0"/>
              </a:rPr>
              <a:t>b</a:t>
            </a:r>
          </a:p>
        </p:txBody>
      </p:sp>
      <p:sp>
        <p:nvSpPr>
          <p:cNvPr id="60428" name="Line 11"/>
          <p:cNvSpPr>
            <a:spLocks noChangeShapeType="1"/>
          </p:cNvSpPr>
          <p:nvPr/>
        </p:nvSpPr>
        <p:spPr bwMode="auto">
          <a:xfrm>
            <a:off x="3195638" y="2779713"/>
            <a:ext cx="0" cy="1963737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29" name="Oval 12"/>
          <p:cNvSpPr>
            <a:spLocks noChangeArrowheads="1"/>
          </p:cNvSpPr>
          <p:nvPr/>
        </p:nvSpPr>
        <p:spPr bwMode="auto">
          <a:xfrm>
            <a:off x="3105150" y="4645025"/>
            <a:ext cx="182563" cy="1825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30" name="Text Box 14"/>
          <p:cNvSpPr txBox="1">
            <a:spLocks noChangeArrowheads="1"/>
          </p:cNvSpPr>
          <p:nvPr/>
        </p:nvSpPr>
        <p:spPr bwMode="auto">
          <a:xfrm>
            <a:off x="3046413" y="2305050"/>
            <a:ext cx="352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-1" charset="0"/>
              </a:rPr>
              <a:t>A</a:t>
            </a:r>
          </a:p>
        </p:txBody>
      </p:sp>
      <p:sp>
        <p:nvSpPr>
          <p:cNvPr id="60431" name="Text Box 15"/>
          <p:cNvSpPr txBox="1">
            <a:spLocks noChangeArrowheads="1"/>
          </p:cNvSpPr>
          <p:nvPr/>
        </p:nvSpPr>
        <p:spPr bwMode="auto">
          <a:xfrm>
            <a:off x="2998788" y="4759325"/>
            <a:ext cx="415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-1" charset="0"/>
              </a:rPr>
              <a:t>B</a:t>
            </a:r>
          </a:p>
        </p:txBody>
      </p:sp>
      <p:sp>
        <p:nvSpPr>
          <p:cNvPr id="163856" name="Text Box 16"/>
          <p:cNvSpPr txBox="1">
            <a:spLocks noChangeArrowheads="1"/>
          </p:cNvSpPr>
          <p:nvPr/>
        </p:nvSpPr>
        <p:spPr bwMode="auto">
          <a:xfrm>
            <a:off x="5283200" y="1865313"/>
            <a:ext cx="36322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0"/>
              <a:t>Cut the triangle into three triangles, none of which cross the cutting plane.</a:t>
            </a:r>
          </a:p>
        </p:txBody>
      </p:sp>
      <p:sp>
        <p:nvSpPr>
          <p:cNvPr id="60433" name="Line 18"/>
          <p:cNvSpPr>
            <a:spLocks noChangeShapeType="1"/>
          </p:cNvSpPr>
          <p:nvPr/>
        </p:nvSpPr>
        <p:spPr bwMode="auto">
          <a:xfrm flipH="1">
            <a:off x="1143000" y="2743200"/>
            <a:ext cx="2057400" cy="3200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34" name="Oval 13"/>
          <p:cNvSpPr>
            <a:spLocks noChangeArrowheads="1"/>
          </p:cNvSpPr>
          <p:nvPr/>
        </p:nvSpPr>
        <p:spPr bwMode="auto">
          <a:xfrm>
            <a:off x="3108325" y="2690813"/>
            <a:ext cx="182563" cy="1825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59" name="Text Box 19"/>
          <p:cNvSpPr txBox="1">
            <a:spLocks noChangeArrowheads="1"/>
          </p:cNvSpPr>
          <p:nvPr/>
        </p:nvSpPr>
        <p:spPr bwMode="auto">
          <a:xfrm>
            <a:off x="5283200" y="4070350"/>
            <a:ext cx="36322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0"/>
              <a:t>Be careful when one or more of </a:t>
            </a:r>
            <a:r>
              <a:rPr lang="en-US" sz="2400" b="1">
                <a:latin typeface="Times New Roman" pitchFamily="-1" charset="0"/>
              </a:rPr>
              <a:t>a</a:t>
            </a:r>
            <a:r>
              <a:rPr lang="en-US" sz="2400" i="0"/>
              <a:t>, </a:t>
            </a:r>
            <a:r>
              <a:rPr lang="en-US" sz="2400" b="1">
                <a:latin typeface="Times New Roman" pitchFamily="-1" charset="0"/>
              </a:rPr>
              <a:t>b</a:t>
            </a:r>
            <a:r>
              <a:rPr lang="en-US" sz="2400" i="0"/>
              <a:t>, and </a:t>
            </a:r>
            <a:r>
              <a:rPr lang="en-US" sz="2400" b="1">
                <a:latin typeface="Times New Roman" pitchFamily="-1" charset="0"/>
              </a:rPr>
              <a:t>c</a:t>
            </a:r>
            <a:r>
              <a:rPr lang="en-US" sz="2400" i="0"/>
              <a:t> is close to or on the cutting plane.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56" grpId="0"/>
      <p:bldP spid="16385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8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56C4EF61-21E4-1042-BFCE-D8CBC3926EE1}" type="datetime4">
              <a:rPr lang="en-US" smtClean="0">
                <a:latin typeface="Arial" pitchFamily="-1" charset="0"/>
              </a:rPr>
              <a:pPr/>
              <a:t>September 29, 2011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49509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341F13D-80A6-5543-BA9B-D9AA9EB83F85}" type="slidenum">
              <a:rPr lang="en-US" smtClean="0">
                <a:latin typeface="Arial" pitchFamily="-1" charset="0"/>
              </a:rPr>
              <a:pPr/>
              <a:t>4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495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Cross Product and Area</a:t>
            </a:r>
          </a:p>
        </p:txBody>
      </p:sp>
      <p:graphicFrame>
        <p:nvGraphicFramePr>
          <p:cNvPr id="149506" name="Object 2"/>
          <p:cNvGraphicFramePr>
            <a:graphicFrameLocks noChangeAspect="1"/>
          </p:cNvGraphicFramePr>
          <p:nvPr>
            <p:ph sz="half" idx="1"/>
          </p:nvPr>
        </p:nvGraphicFramePr>
        <p:xfrm>
          <a:off x="4552950" y="1744663"/>
          <a:ext cx="4305300" cy="852487"/>
        </p:xfrm>
        <a:graphic>
          <a:graphicData uri="http://schemas.openxmlformats.org/presentationml/2006/ole">
            <p:oleObj spid="_x0000_s49154" name="Equation" r:id="rId4" imgW="1283097" imgH="254397" progId="Equation.DSMT4">
              <p:embed/>
            </p:oleObj>
          </a:graphicData>
        </a:graphic>
      </p:graphicFrame>
      <p:sp>
        <p:nvSpPr>
          <p:cNvPr id="149511" name="Line 20"/>
          <p:cNvSpPr>
            <a:spLocks noChangeShapeType="1"/>
          </p:cNvSpPr>
          <p:nvPr/>
        </p:nvSpPr>
        <p:spPr bwMode="auto">
          <a:xfrm flipV="1">
            <a:off x="896938" y="1774825"/>
            <a:ext cx="0" cy="2516188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9512" name="Line 21"/>
          <p:cNvSpPr>
            <a:spLocks noChangeShapeType="1"/>
          </p:cNvSpPr>
          <p:nvPr/>
        </p:nvSpPr>
        <p:spPr bwMode="auto">
          <a:xfrm flipV="1">
            <a:off x="887413" y="4092575"/>
            <a:ext cx="1393825" cy="2079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9513" name="Line 22"/>
          <p:cNvSpPr>
            <a:spLocks noChangeShapeType="1"/>
          </p:cNvSpPr>
          <p:nvPr/>
        </p:nvSpPr>
        <p:spPr bwMode="auto">
          <a:xfrm>
            <a:off x="896938" y="4291013"/>
            <a:ext cx="1919287" cy="8604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9514" name="Text Box 25"/>
          <p:cNvSpPr txBox="1">
            <a:spLocks noChangeArrowheads="1"/>
          </p:cNvSpPr>
          <p:nvPr/>
        </p:nvSpPr>
        <p:spPr bwMode="auto">
          <a:xfrm>
            <a:off x="962025" y="1911350"/>
            <a:ext cx="760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a</a:t>
            </a:r>
            <a:r>
              <a:rPr lang="en-US" sz="2400" b="0"/>
              <a:t>x</a:t>
            </a:r>
            <a:r>
              <a:rPr lang="en-US" sz="2400"/>
              <a:t>b</a:t>
            </a:r>
          </a:p>
        </p:txBody>
      </p:sp>
      <p:sp>
        <p:nvSpPr>
          <p:cNvPr id="149515" name="Text Box 26"/>
          <p:cNvSpPr txBox="1">
            <a:spLocks noChangeArrowheads="1"/>
          </p:cNvSpPr>
          <p:nvPr/>
        </p:nvSpPr>
        <p:spPr bwMode="auto">
          <a:xfrm>
            <a:off x="2182813" y="4862513"/>
            <a:ext cx="323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a</a:t>
            </a:r>
          </a:p>
        </p:txBody>
      </p:sp>
      <p:sp>
        <p:nvSpPr>
          <p:cNvPr id="149516" name="Text Box 27"/>
          <p:cNvSpPr txBox="1">
            <a:spLocks noChangeArrowheads="1"/>
          </p:cNvSpPr>
          <p:nvPr/>
        </p:nvSpPr>
        <p:spPr bwMode="auto">
          <a:xfrm>
            <a:off x="1628775" y="3784600"/>
            <a:ext cx="369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b</a:t>
            </a:r>
          </a:p>
        </p:txBody>
      </p:sp>
      <p:sp>
        <p:nvSpPr>
          <p:cNvPr id="149517" name="Text Box 28"/>
          <p:cNvSpPr txBox="1">
            <a:spLocks noChangeArrowheads="1"/>
          </p:cNvSpPr>
          <p:nvPr/>
        </p:nvSpPr>
        <p:spPr bwMode="auto">
          <a:xfrm>
            <a:off x="1374775" y="4084638"/>
            <a:ext cx="673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0" i="1">
                <a:sym typeface="Symbol" pitchFamily="-1" charset="2"/>
              </a:rPr>
              <a:t>φ</a:t>
            </a:r>
          </a:p>
        </p:txBody>
      </p:sp>
      <p:sp>
        <p:nvSpPr>
          <p:cNvPr id="149518" name="Line 30"/>
          <p:cNvSpPr>
            <a:spLocks noChangeShapeType="1"/>
          </p:cNvSpPr>
          <p:nvPr/>
        </p:nvSpPr>
        <p:spPr bwMode="auto">
          <a:xfrm flipV="1">
            <a:off x="904875" y="4029075"/>
            <a:ext cx="271463" cy="365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9519" name="Line 31"/>
          <p:cNvSpPr>
            <a:spLocks noChangeShapeType="1"/>
          </p:cNvSpPr>
          <p:nvPr/>
        </p:nvSpPr>
        <p:spPr bwMode="auto">
          <a:xfrm flipH="1">
            <a:off x="1168400" y="4029075"/>
            <a:ext cx="7938" cy="217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65"/>
          <p:cNvGrpSpPr>
            <a:grpSpLocks/>
          </p:cNvGrpSpPr>
          <p:nvPr/>
        </p:nvGrpSpPr>
        <p:grpSpPr bwMode="auto">
          <a:xfrm>
            <a:off x="3751263" y="2992438"/>
            <a:ext cx="2989262" cy="1925637"/>
            <a:chOff x="2363" y="1885"/>
            <a:chExt cx="1883" cy="1213"/>
          </a:xfrm>
        </p:grpSpPr>
        <p:sp>
          <p:nvSpPr>
            <p:cNvPr id="149531" name="Line 38"/>
            <p:cNvSpPr>
              <a:spLocks noChangeShapeType="1"/>
            </p:cNvSpPr>
            <p:nvPr/>
          </p:nvSpPr>
          <p:spPr bwMode="auto">
            <a:xfrm rot="20193463" flipV="1">
              <a:off x="2363" y="2099"/>
              <a:ext cx="1459" cy="338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532" name="Line 39"/>
            <p:cNvSpPr>
              <a:spLocks noChangeShapeType="1"/>
            </p:cNvSpPr>
            <p:nvPr/>
          </p:nvSpPr>
          <p:spPr bwMode="auto">
            <a:xfrm rot="-1406537">
              <a:off x="2562" y="2353"/>
              <a:ext cx="1684" cy="745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533" name="Text Box 40"/>
            <p:cNvSpPr txBox="1">
              <a:spLocks noChangeArrowheads="1"/>
            </p:cNvSpPr>
            <p:nvPr/>
          </p:nvSpPr>
          <p:spPr bwMode="auto">
            <a:xfrm>
              <a:off x="3935" y="2708"/>
              <a:ext cx="18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a</a:t>
              </a:r>
            </a:p>
          </p:txBody>
        </p:sp>
        <p:sp>
          <p:nvSpPr>
            <p:cNvPr id="149534" name="Text Box 41"/>
            <p:cNvSpPr txBox="1">
              <a:spLocks noChangeArrowheads="1"/>
            </p:cNvSpPr>
            <p:nvPr/>
          </p:nvSpPr>
          <p:spPr bwMode="auto">
            <a:xfrm>
              <a:off x="3131" y="1885"/>
              <a:ext cx="21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b</a:t>
              </a:r>
            </a:p>
          </p:txBody>
        </p:sp>
        <p:sp>
          <p:nvSpPr>
            <p:cNvPr id="149535" name="Text Box 42"/>
            <p:cNvSpPr txBox="1">
              <a:spLocks noChangeArrowheads="1"/>
            </p:cNvSpPr>
            <p:nvPr/>
          </p:nvSpPr>
          <p:spPr bwMode="auto">
            <a:xfrm>
              <a:off x="2757" y="2435"/>
              <a:ext cx="42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0" i="1">
                  <a:sym typeface="Symbol" pitchFamily="-1" charset="2"/>
                </a:rPr>
                <a:t>φ</a:t>
              </a:r>
            </a:p>
          </p:txBody>
        </p:sp>
      </p:grpSp>
      <p:sp>
        <p:nvSpPr>
          <p:cNvPr id="149521" name="Text Box 47"/>
          <p:cNvSpPr txBox="1">
            <a:spLocks noChangeArrowheads="1"/>
          </p:cNvSpPr>
          <p:nvPr/>
        </p:nvSpPr>
        <p:spPr bwMode="auto">
          <a:xfrm>
            <a:off x="4376738" y="3116263"/>
            <a:ext cx="24765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grpSp>
        <p:nvGrpSpPr>
          <p:cNvPr id="3" name="Group 66"/>
          <p:cNvGrpSpPr>
            <a:grpSpLocks/>
          </p:cNvGrpSpPr>
          <p:nvPr/>
        </p:nvGrpSpPr>
        <p:grpSpPr bwMode="auto">
          <a:xfrm>
            <a:off x="5846763" y="2914650"/>
            <a:ext cx="1243012" cy="1425575"/>
            <a:chOff x="3683" y="1836"/>
            <a:chExt cx="783" cy="898"/>
          </a:xfrm>
        </p:grpSpPr>
        <p:sp>
          <p:nvSpPr>
            <p:cNvPr id="149530" name="Line 44"/>
            <p:cNvSpPr>
              <a:spLocks noChangeShapeType="1"/>
            </p:cNvSpPr>
            <p:nvPr/>
          </p:nvSpPr>
          <p:spPr bwMode="auto">
            <a:xfrm>
              <a:off x="3683" y="1836"/>
              <a:ext cx="0" cy="898"/>
            </a:xfrm>
            <a:prstGeom prst="line">
              <a:avLst/>
            </a:prstGeom>
            <a:noFill/>
            <a:ln w="28575">
              <a:solidFill>
                <a:srgbClr val="00CC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aphicFrame>
          <p:nvGraphicFramePr>
            <p:cNvPr id="149507" name="Object 3"/>
            <p:cNvGraphicFramePr>
              <a:graphicFrameLocks noChangeAspect="1"/>
            </p:cNvGraphicFramePr>
            <p:nvPr/>
          </p:nvGraphicFramePr>
          <p:xfrm>
            <a:off x="3740" y="2085"/>
            <a:ext cx="726" cy="353"/>
          </p:xfrm>
          <a:graphic>
            <a:graphicData uri="http://schemas.openxmlformats.org/presentationml/2006/ole">
              <p:oleObj spid="_x0000_s49155" name="Equation" r:id="rId5" imgW="533565" imgH="254287" progId="Equation.DSMT4">
                <p:embed/>
              </p:oleObj>
            </a:graphicData>
          </a:graphic>
        </p:graphicFrame>
      </p:grpSp>
      <p:sp>
        <p:nvSpPr>
          <p:cNvPr id="149523" name="Text Box 53"/>
          <p:cNvSpPr txBox="1">
            <a:spLocks noChangeArrowheads="1"/>
          </p:cNvSpPr>
          <p:nvPr/>
        </p:nvSpPr>
        <p:spPr bwMode="auto">
          <a:xfrm>
            <a:off x="4916488" y="4572000"/>
            <a:ext cx="1012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75514" name="Line 58"/>
          <p:cNvSpPr>
            <a:spLocks noChangeShapeType="1"/>
          </p:cNvSpPr>
          <p:nvPr/>
        </p:nvSpPr>
        <p:spPr bwMode="auto">
          <a:xfrm rot="20193463" flipV="1">
            <a:off x="6651625" y="3357563"/>
            <a:ext cx="2316163" cy="53657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5515" name="Line 59"/>
          <p:cNvSpPr>
            <a:spLocks noChangeShapeType="1"/>
          </p:cNvSpPr>
          <p:nvPr/>
        </p:nvSpPr>
        <p:spPr bwMode="auto">
          <a:xfrm rot="-1406537">
            <a:off x="5970588" y="2330450"/>
            <a:ext cx="2673350" cy="1182688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4" name="Group 67"/>
          <p:cNvGrpSpPr>
            <a:grpSpLocks/>
          </p:cNvGrpSpPr>
          <p:nvPr/>
        </p:nvGrpSpPr>
        <p:grpSpPr bwMode="auto">
          <a:xfrm>
            <a:off x="4067175" y="3773488"/>
            <a:ext cx="2673350" cy="1182687"/>
            <a:chOff x="2562" y="2377"/>
            <a:chExt cx="1684" cy="745"/>
          </a:xfrm>
        </p:grpSpPr>
        <p:sp>
          <p:nvSpPr>
            <p:cNvPr id="149528" name="Text Box 61"/>
            <p:cNvSpPr txBox="1">
              <a:spLocks noChangeArrowheads="1"/>
            </p:cNvSpPr>
            <p:nvPr/>
          </p:nvSpPr>
          <p:spPr bwMode="auto">
            <a:xfrm>
              <a:off x="3205" y="2698"/>
              <a:ext cx="66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0"/>
                <a:t>||</a:t>
              </a:r>
              <a:r>
                <a:rPr lang="en-US" sz="2400"/>
                <a:t>a</a:t>
              </a:r>
              <a:r>
                <a:rPr lang="en-US" sz="2400" b="0"/>
                <a:t>||</a:t>
              </a:r>
            </a:p>
          </p:txBody>
        </p:sp>
        <p:sp>
          <p:nvSpPr>
            <p:cNvPr id="149529" name="Line 62"/>
            <p:cNvSpPr>
              <a:spLocks noChangeShapeType="1"/>
            </p:cNvSpPr>
            <p:nvPr/>
          </p:nvSpPr>
          <p:spPr bwMode="auto">
            <a:xfrm rot="-1406537">
              <a:off x="2562" y="2377"/>
              <a:ext cx="1684" cy="745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75520" name="Text Box 64"/>
          <p:cNvSpPr txBox="1">
            <a:spLocks noChangeArrowheads="1"/>
          </p:cNvSpPr>
          <p:nvPr/>
        </p:nvSpPr>
        <p:spPr bwMode="auto">
          <a:xfrm>
            <a:off x="3214688" y="5526088"/>
            <a:ext cx="55514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0" dirty="0"/>
              <a:t>||</a:t>
            </a:r>
            <a:r>
              <a:rPr lang="en-US" sz="2400" dirty="0" smtClean="0"/>
              <a:t>a </a:t>
            </a:r>
            <a:r>
              <a:rPr lang="en-US" sz="2400" b="0" dirty="0" err="1" smtClean="0"/>
              <a:t>x</a:t>
            </a:r>
            <a:r>
              <a:rPr lang="en-US" sz="2400" b="0" dirty="0" smtClean="0"/>
              <a:t> </a:t>
            </a:r>
            <a:r>
              <a:rPr lang="en-US" sz="2400" dirty="0" err="1" smtClean="0"/>
              <a:t>b</a:t>
            </a:r>
            <a:r>
              <a:rPr lang="en-US" sz="2400" b="0" dirty="0"/>
              <a:t>|| = area of the parallelogram.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5514" grpId="0" animBg="1"/>
      <p:bldP spid="275515" grpId="0" animBg="1"/>
      <p:bldP spid="2755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5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48064AF9-3DB8-0047-886A-D6C54ACE9ED4}" type="datetime4">
              <a:rPr lang="en-US" smtClean="0">
                <a:latin typeface="Arial" pitchFamily="-1" charset="0"/>
              </a:rPr>
              <a:pPr/>
              <a:t>September 29, 2011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5155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5DA8FB65-4BAA-B84D-9C81-F9A5DEF7E9FD}" type="slidenum">
              <a:rPr lang="en-US" smtClean="0">
                <a:latin typeface="Arial" pitchFamily="-1" charset="0"/>
              </a:rPr>
              <a:pPr/>
              <a:t>5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515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ea typeface="ＭＳ Ｐゴシック" pitchFamily="-1" charset="-128"/>
                <a:cs typeface="ＭＳ Ｐゴシック" pitchFamily="-1" charset="-128"/>
              </a:rPr>
              <a:t>Computing the Cross Product</a:t>
            </a:r>
          </a:p>
        </p:txBody>
      </p:sp>
      <p:graphicFrame>
        <p:nvGraphicFramePr>
          <p:cNvPr id="151554" name="Object 2"/>
          <p:cNvGraphicFramePr>
            <a:graphicFrameLocks noChangeAspect="1"/>
          </p:cNvGraphicFramePr>
          <p:nvPr>
            <p:ph idx="1"/>
          </p:nvPr>
        </p:nvGraphicFramePr>
        <p:xfrm>
          <a:off x="474663" y="1911350"/>
          <a:ext cx="8059737" cy="3178175"/>
        </p:xfrm>
        <a:graphic>
          <a:graphicData uri="http://schemas.openxmlformats.org/presentationml/2006/ole">
            <p:oleObj spid="_x0000_s51202" name="Equation" r:id="rId4" imgW="3188097" imgH="1257697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C834D8E8-86DC-114E-A36A-75F4DFB9BC28}" type="datetime4">
              <a:rPr lang="en-US" smtClean="0">
                <a:latin typeface="Arial" pitchFamily="-1" charset="0"/>
              </a:rPr>
              <a:pPr/>
              <a:t>September 29, 2011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5360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79F9C6F-2125-714F-9AA5-BC4887AE8F07}" type="slidenum">
              <a:rPr lang="en-US" smtClean="0">
                <a:latin typeface="Arial" pitchFamily="-1" charset="0"/>
              </a:rPr>
              <a:pPr/>
              <a:t>6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536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Linear Interpolation</a:t>
            </a:r>
          </a:p>
        </p:txBody>
      </p:sp>
      <p:sp>
        <p:nvSpPr>
          <p:cNvPr id="15360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>
                <a:ea typeface="ＭＳ Ｐゴシック" pitchFamily="-1" charset="-128"/>
                <a:cs typeface="ＭＳ Ｐゴシック" pitchFamily="-1" charset="-128"/>
              </a:rPr>
              <a:t>LERP</a:t>
            </a:r>
            <a:r>
              <a:rPr lang="en-US">
                <a:ea typeface="ＭＳ Ｐゴシック" pitchFamily="-1" charset="-128"/>
                <a:cs typeface="ＭＳ Ｐゴシック" pitchFamily="-1" charset="-128"/>
              </a:rPr>
              <a:t>: /lerp/, vi.,n.</a:t>
            </a:r>
          </a:p>
          <a:p>
            <a:pPr lvl="1" eaLnBrk="1" hangingPunct="1"/>
            <a:r>
              <a:rPr lang="en-US"/>
              <a:t>Quasi-acronym for Linear Interpolation, used as a verb or noun for the operation. “Bresenham's algorithm lerps incrementally between the two endpoints of the line.”</a:t>
            </a:r>
          </a:p>
          <a:p>
            <a:pPr eaLnBrk="1" hangingPunct="1">
              <a:buFontTx/>
              <a:buNone/>
            </a:pPr>
            <a:r>
              <a:rPr lang="en-US">
                <a:ea typeface="ＭＳ Ｐゴシック" pitchFamily="-1" charset="-128"/>
                <a:cs typeface="ＭＳ Ｐゴシック" pitchFamily="-1" charset="-128"/>
              </a:rPr>
              <a:t>             </a:t>
            </a:r>
            <a:r>
              <a:rPr lang="en-US">
                <a:solidFill>
                  <a:srgbClr val="33CCCC"/>
                </a:solidFill>
                <a:ea typeface="ＭＳ Ｐゴシック" pitchFamily="-1" charset="-128"/>
                <a:cs typeface="ＭＳ Ｐゴシック" pitchFamily="-1" charset="-128"/>
              </a:rPr>
              <a:t>p</a:t>
            </a:r>
            <a:r>
              <a:rPr lang="en-US">
                <a:ea typeface="ＭＳ Ｐゴシック" pitchFamily="-1" charset="-128"/>
                <a:cs typeface="ＭＳ Ｐゴシック" pitchFamily="-1" charset="-128"/>
              </a:rPr>
              <a:t> = (1 – t) a + t b = a + t(b – a)</a:t>
            </a:r>
          </a:p>
          <a:p>
            <a:pPr eaLnBrk="1" hangingPunct="1"/>
            <a:endParaRPr lang="en-US"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2217738" y="4498975"/>
            <a:ext cx="3586162" cy="1784350"/>
            <a:chOff x="1397" y="2834"/>
            <a:chExt cx="2259" cy="1124"/>
          </a:xfrm>
        </p:grpSpPr>
        <p:sp>
          <p:nvSpPr>
            <p:cNvPr id="153607" name="Oval 4"/>
            <p:cNvSpPr>
              <a:spLocks noChangeArrowheads="1"/>
            </p:cNvSpPr>
            <p:nvPr/>
          </p:nvSpPr>
          <p:spPr bwMode="auto">
            <a:xfrm>
              <a:off x="1614" y="3798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608" name="Oval 5"/>
            <p:cNvSpPr>
              <a:spLocks noChangeArrowheads="1"/>
            </p:cNvSpPr>
            <p:nvPr/>
          </p:nvSpPr>
          <p:spPr bwMode="auto">
            <a:xfrm>
              <a:off x="3440" y="3171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609" name="Line 6"/>
            <p:cNvSpPr>
              <a:spLocks noChangeShapeType="1"/>
            </p:cNvSpPr>
            <p:nvPr/>
          </p:nvSpPr>
          <p:spPr bwMode="auto">
            <a:xfrm flipV="1">
              <a:off x="1642" y="3199"/>
              <a:ext cx="1820" cy="6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610" name="Text Box 7"/>
            <p:cNvSpPr txBox="1">
              <a:spLocks noChangeArrowheads="1"/>
            </p:cNvSpPr>
            <p:nvPr/>
          </p:nvSpPr>
          <p:spPr bwMode="auto">
            <a:xfrm>
              <a:off x="1453" y="3717"/>
              <a:ext cx="18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  <p:sp>
          <p:nvSpPr>
            <p:cNvPr id="153611" name="Text Box 8"/>
            <p:cNvSpPr txBox="1">
              <a:spLocks noChangeArrowheads="1"/>
            </p:cNvSpPr>
            <p:nvPr/>
          </p:nvSpPr>
          <p:spPr bwMode="auto">
            <a:xfrm>
              <a:off x="3462" y="3049"/>
              <a:ext cx="19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  <p:sp>
          <p:nvSpPr>
            <p:cNvPr id="153612" name="Oval 9"/>
            <p:cNvSpPr>
              <a:spLocks noChangeArrowheads="1"/>
            </p:cNvSpPr>
            <p:nvPr/>
          </p:nvSpPr>
          <p:spPr bwMode="auto">
            <a:xfrm>
              <a:off x="2191" y="3599"/>
              <a:ext cx="56" cy="56"/>
            </a:xfrm>
            <a:prstGeom prst="ellipse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613" name="Line 10"/>
            <p:cNvSpPr>
              <a:spLocks noChangeShapeType="1"/>
            </p:cNvSpPr>
            <p:nvPr/>
          </p:nvSpPr>
          <p:spPr bwMode="auto">
            <a:xfrm>
              <a:off x="1397" y="2834"/>
              <a:ext cx="798" cy="775"/>
            </a:xfrm>
            <a:prstGeom prst="line">
              <a:avLst/>
            </a:prstGeom>
            <a:noFill/>
            <a:ln w="9525">
              <a:solidFill>
                <a:srgbClr val="33CCCC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614" name="Line 12"/>
            <p:cNvSpPr>
              <a:spLocks noChangeShapeType="1"/>
            </p:cNvSpPr>
            <p:nvPr/>
          </p:nvSpPr>
          <p:spPr bwMode="auto">
            <a:xfrm>
              <a:off x="1585" y="3713"/>
              <a:ext cx="120" cy="2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615" name="Line 13"/>
            <p:cNvSpPr>
              <a:spLocks noChangeShapeType="1"/>
            </p:cNvSpPr>
            <p:nvPr/>
          </p:nvSpPr>
          <p:spPr bwMode="auto">
            <a:xfrm>
              <a:off x="2161" y="3501"/>
              <a:ext cx="74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616" name="Line 14"/>
            <p:cNvSpPr>
              <a:spLocks noChangeShapeType="1"/>
            </p:cNvSpPr>
            <p:nvPr/>
          </p:nvSpPr>
          <p:spPr bwMode="auto">
            <a:xfrm>
              <a:off x="3410" y="3068"/>
              <a:ext cx="137" cy="2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617" name="Line 15"/>
            <p:cNvSpPr>
              <a:spLocks noChangeShapeType="1"/>
            </p:cNvSpPr>
            <p:nvPr/>
          </p:nvSpPr>
          <p:spPr bwMode="auto">
            <a:xfrm flipV="1">
              <a:off x="1677" y="3268"/>
              <a:ext cx="1836" cy="63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618" name="Text Box 16"/>
            <p:cNvSpPr txBox="1">
              <a:spLocks noChangeArrowheads="1"/>
            </p:cNvSpPr>
            <p:nvPr/>
          </p:nvSpPr>
          <p:spPr bwMode="auto">
            <a:xfrm rot="-981088">
              <a:off x="2407" y="3598"/>
              <a:ext cx="31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L</a:t>
              </a:r>
            </a:p>
          </p:txBody>
        </p:sp>
        <p:sp>
          <p:nvSpPr>
            <p:cNvPr id="153619" name="Text Box 17"/>
            <p:cNvSpPr txBox="1">
              <a:spLocks noChangeArrowheads="1"/>
            </p:cNvSpPr>
            <p:nvPr/>
          </p:nvSpPr>
          <p:spPr bwMode="auto">
            <a:xfrm rot="-1194292">
              <a:off x="1690" y="3442"/>
              <a:ext cx="34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tL</a:t>
              </a:r>
            </a:p>
          </p:txBody>
        </p:sp>
        <p:sp>
          <p:nvSpPr>
            <p:cNvPr id="153620" name="Text Box 18"/>
            <p:cNvSpPr txBox="1">
              <a:spLocks noChangeArrowheads="1"/>
            </p:cNvSpPr>
            <p:nvPr/>
          </p:nvSpPr>
          <p:spPr bwMode="auto">
            <a:xfrm rot="-1102339">
              <a:off x="2609" y="3086"/>
              <a:ext cx="54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(1-t)L</a:t>
              </a:r>
            </a:p>
          </p:txBody>
        </p:sp>
        <p:sp>
          <p:nvSpPr>
            <p:cNvPr id="153621" name="Line 19"/>
            <p:cNvSpPr>
              <a:spLocks noChangeShapeType="1"/>
            </p:cNvSpPr>
            <p:nvPr/>
          </p:nvSpPr>
          <p:spPr bwMode="auto">
            <a:xfrm flipV="1">
              <a:off x="1597" y="3552"/>
              <a:ext cx="587" cy="20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622" name="Line 20"/>
            <p:cNvSpPr>
              <a:spLocks noChangeShapeType="1"/>
            </p:cNvSpPr>
            <p:nvPr/>
          </p:nvSpPr>
          <p:spPr bwMode="auto">
            <a:xfrm flipV="1">
              <a:off x="2190" y="3114"/>
              <a:ext cx="1243" cy="43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1C0AD4AC-69C2-B044-95E6-1CA14C1F0771}" type="datetime4">
              <a:rPr lang="en-US" smtClean="0">
                <a:latin typeface="Arial" pitchFamily="-1" charset="0"/>
              </a:rPr>
              <a:pPr/>
              <a:t>September 29, 2011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55651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B8C6E675-1CA4-214B-8D9E-3D31A1EB487A}" type="slidenum">
              <a:rPr lang="en-US" smtClean="0">
                <a:latin typeface="Arial" pitchFamily="-1" charset="0"/>
              </a:rPr>
              <a:pPr/>
              <a:t>7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556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-1" charset="-128"/>
                <a:cs typeface="ＭＳ Ｐゴシック" pitchFamily="-1" charset="-128"/>
              </a:rPr>
              <a:t>Lerping</a:t>
            </a:r>
          </a:p>
        </p:txBody>
      </p:sp>
      <p:sp>
        <p:nvSpPr>
          <p:cNvPr id="155653" name="Text Box 13"/>
          <p:cNvSpPr txBox="1">
            <a:spLocks noChangeArrowheads="1"/>
          </p:cNvSpPr>
          <p:nvPr/>
        </p:nvSpPr>
        <p:spPr bwMode="auto">
          <a:xfrm>
            <a:off x="7107238" y="2565400"/>
            <a:ext cx="5889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</a:p>
        </p:txBody>
      </p:sp>
      <p:sp>
        <p:nvSpPr>
          <p:cNvPr id="155654" name="Oval 9"/>
          <p:cNvSpPr>
            <a:spLocks noChangeArrowheads="1"/>
          </p:cNvSpPr>
          <p:nvPr/>
        </p:nvSpPr>
        <p:spPr bwMode="auto">
          <a:xfrm>
            <a:off x="1585913" y="5529263"/>
            <a:ext cx="171450" cy="1936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5655" name="Oval 10"/>
          <p:cNvSpPr>
            <a:spLocks noChangeArrowheads="1"/>
          </p:cNvSpPr>
          <p:nvPr/>
        </p:nvSpPr>
        <p:spPr bwMode="auto">
          <a:xfrm>
            <a:off x="7135813" y="3351213"/>
            <a:ext cx="169862" cy="1952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5656" name="Line 11"/>
          <p:cNvSpPr>
            <a:spLocks noChangeShapeType="1"/>
          </p:cNvSpPr>
          <p:nvPr/>
        </p:nvSpPr>
        <p:spPr bwMode="auto">
          <a:xfrm flipV="1">
            <a:off x="1671638" y="3449638"/>
            <a:ext cx="5530850" cy="21796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5657" name="Text Box 12"/>
          <p:cNvSpPr txBox="1">
            <a:spLocks noChangeArrowheads="1"/>
          </p:cNvSpPr>
          <p:nvPr/>
        </p:nvSpPr>
        <p:spPr bwMode="auto">
          <a:xfrm>
            <a:off x="1096963" y="5248275"/>
            <a:ext cx="5540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</a:t>
            </a:r>
          </a:p>
        </p:txBody>
      </p:sp>
      <p:sp>
        <p:nvSpPr>
          <p:cNvPr id="155658" name="Line 16"/>
          <p:cNvSpPr>
            <a:spLocks noChangeShapeType="1"/>
          </p:cNvSpPr>
          <p:nvPr/>
        </p:nvSpPr>
        <p:spPr bwMode="auto">
          <a:xfrm>
            <a:off x="1498600" y="5233988"/>
            <a:ext cx="365125" cy="850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5659" name="Line 18"/>
          <p:cNvSpPr>
            <a:spLocks noChangeShapeType="1"/>
          </p:cNvSpPr>
          <p:nvPr/>
        </p:nvSpPr>
        <p:spPr bwMode="auto">
          <a:xfrm>
            <a:off x="7043738" y="2994025"/>
            <a:ext cx="415925" cy="930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5660" name="Line 19"/>
          <p:cNvSpPr>
            <a:spLocks noChangeShapeType="1"/>
          </p:cNvSpPr>
          <p:nvPr/>
        </p:nvSpPr>
        <p:spPr bwMode="auto">
          <a:xfrm flipV="1">
            <a:off x="1778000" y="3687763"/>
            <a:ext cx="5578475" cy="2198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5661" name="Text Box 20"/>
          <p:cNvSpPr txBox="1">
            <a:spLocks noChangeArrowheads="1"/>
          </p:cNvSpPr>
          <p:nvPr/>
        </p:nvSpPr>
        <p:spPr bwMode="auto">
          <a:xfrm rot="-981088">
            <a:off x="3944938" y="4845050"/>
            <a:ext cx="9620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L</a:t>
            </a:r>
          </a:p>
        </p:txBody>
      </p:sp>
      <p:sp>
        <p:nvSpPr>
          <p:cNvPr id="155662" name="Text Box 25"/>
          <p:cNvSpPr txBox="1">
            <a:spLocks noChangeArrowheads="1"/>
          </p:cNvSpPr>
          <p:nvPr/>
        </p:nvSpPr>
        <p:spPr bwMode="auto">
          <a:xfrm>
            <a:off x="679450" y="1674813"/>
            <a:ext cx="67087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0">
                <a:solidFill>
                  <a:srgbClr val="33CCCC"/>
                </a:solidFill>
              </a:rPr>
              <a:t>p</a:t>
            </a:r>
            <a:r>
              <a:rPr lang="en-US" sz="3200" b="0"/>
              <a:t> = (1 – t) a + t b = a + t(b – a)</a:t>
            </a:r>
          </a:p>
        </p:txBody>
      </p:sp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930275" y="2201863"/>
            <a:ext cx="3594100" cy="2422525"/>
            <a:chOff x="586" y="1387"/>
            <a:chExt cx="2264" cy="1526"/>
          </a:xfrm>
        </p:grpSpPr>
        <p:sp>
          <p:nvSpPr>
            <p:cNvPr id="155682" name="Line 28"/>
            <p:cNvSpPr>
              <a:spLocks noChangeShapeType="1"/>
            </p:cNvSpPr>
            <p:nvPr/>
          </p:nvSpPr>
          <p:spPr bwMode="auto">
            <a:xfrm>
              <a:off x="586" y="1387"/>
              <a:ext cx="2160" cy="1404"/>
            </a:xfrm>
            <a:prstGeom prst="line">
              <a:avLst/>
            </a:prstGeom>
            <a:noFill/>
            <a:ln w="19050">
              <a:solidFill>
                <a:srgbClr val="33CCCC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683" name="Text Box 29"/>
            <p:cNvSpPr txBox="1">
              <a:spLocks noChangeArrowheads="1"/>
            </p:cNvSpPr>
            <p:nvPr/>
          </p:nvSpPr>
          <p:spPr bwMode="auto">
            <a:xfrm>
              <a:off x="1515" y="2044"/>
              <a:ext cx="489" cy="2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t = .5</a:t>
              </a:r>
            </a:p>
          </p:txBody>
        </p:sp>
        <p:sp>
          <p:nvSpPr>
            <p:cNvPr id="155684" name="Oval 30"/>
            <p:cNvSpPr>
              <a:spLocks noChangeArrowheads="1"/>
            </p:cNvSpPr>
            <p:nvPr/>
          </p:nvSpPr>
          <p:spPr bwMode="auto">
            <a:xfrm>
              <a:off x="2743" y="2791"/>
              <a:ext cx="107" cy="122"/>
            </a:xfrm>
            <a:prstGeom prst="ellipse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44"/>
          <p:cNvGrpSpPr>
            <a:grpSpLocks/>
          </p:cNvGrpSpPr>
          <p:nvPr/>
        </p:nvGrpSpPr>
        <p:grpSpPr bwMode="auto">
          <a:xfrm>
            <a:off x="923925" y="2198688"/>
            <a:ext cx="6383338" cy="1346200"/>
            <a:chOff x="582" y="1385"/>
            <a:chExt cx="4021" cy="848"/>
          </a:xfrm>
        </p:grpSpPr>
        <p:sp>
          <p:nvSpPr>
            <p:cNvPr id="155679" name="Line 31"/>
            <p:cNvSpPr>
              <a:spLocks noChangeShapeType="1"/>
            </p:cNvSpPr>
            <p:nvPr/>
          </p:nvSpPr>
          <p:spPr bwMode="auto">
            <a:xfrm>
              <a:off x="582" y="1385"/>
              <a:ext cx="3917" cy="726"/>
            </a:xfrm>
            <a:prstGeom prst="line">
              <a:avLst/>
            </a:prstGeom>
            <a:noFill/>
            <a:ln w="19050">
              <a:solidFill>
                <a:srgbClr val="33CCCC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680" name="Text Box 32"/>
            <p:cNvSpPr txBox="1">
              <a:spLocks noChangeArrowheads="1"/>
            </p:cNvSpPr>
            <p:nvPr/>
          </p:nvSpPr>
          <p:spPr bwMode="auto">
            <a:xfrm>
              <a:off x="2627" y="1670"/>
              <a:ext cx="489" cy="2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t = 1</a:t>
              </a:r>
            </a:p>
          </p:txBody>
        </p:sp>
        <p:sp>
          <p:nvSpPr>
            <p:cNvPr id="155681" name="Oval 33"/>
            <p:cNvSpPr>
              <a:spLocks noChangeArrowheads="1"/>
            </p:cNvSpPr>
            <p:nvPr/>
          </p:nvSpPr>
          <p:spPr bwMode="auto">
            <a:xfrm>
              <a:off x="4496" y="2111"/>
              <a:ext cx="107" cy="122"/>
            </a:xfrm>
            <a:prstGeom prst="ellipse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" name="Group 46"/>
          <p:cNvGrpSpPr>
            <a:grpSpLocks/>
          </p:cNvGrpSpPr>
          <p:nvPr/>
        </p:nvGrpSpPr>
        <p:grpSpPr bwMode="auto">
          <a:xfrm>
            <a:off x="909638" y="2185988"/>
            <a:ext cx="2227262" cy="3011487"/>
            <a:chOff x="573" y="1377"/>
            <a:chExt cx="1403" cy="1897"/>
          </a:xfrm>
        </p:grpSpPr>
        <p:grpSp>
          <p:nvGrpSpPr>
            <p:cNvPr id="5" name="Group 41"/>
            <p:cNvGrpSpPr>
              <a:grpSpLocks/>
            </p:cNvGrpSpPr>
            <p:nvPr/>
          </p:nvGrpSpPr>
          <p:grpSpPr bwMode="auto">
            <a:xfrm>
              <a:off x="573" y="1377"/>
              <a:ext cx="1282" cy="1718"/>
              <a:chOff x="573" y="1377"/>
              <a:chExt cx="1282" cy="1718"/>
            </a:xfrm>
          </p:grpSpPr>
          <p:sp>
            <p:nvSpPr>
              <p:cNvPr id="155677" name="Line 34"/>
              <p:cNvSpPr>
                <a:spLocks noChangeShapeType="1"/>
              </p:cNvSpPr>
              <p:nvPr/>
            </p:nvSpPr>
            <p:spPr bwMode="auto">
              <a:xfrm>
                <a:off x="573" y="1377"/>
                <a:ext cx="1282" cy="1718"/>
              </a:xfrm>
              <a:prstGeom prst="line">
                <a:avLst/>
              </a:prstGeom>
              <a:noFill/>
              <a:ln w="19050">
                <a:solidFill>
                  <a:srgbClr val="33CCCC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5678" name="Text Box 35"/>
              <p:cNvSpPr txBox="1">
                <a:spLocks noChangeArrowheads="1"/>
              </p:cNvSpPr>
              <p:nvPr/>
            </p:nvSpPr>
            <p:spPr bwMode="auto">
              <a:xfrm>
                <a:off x="1046" y="2179"/>
                <a:ext cx="546" cy="231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t = .25</a:t>
                </a:r>
              </a:p>
            </p:txBody>
          </p:sp>
        </p:grpSp>
        <p:sp>
          <p:nvSpPr>
            <p:cNvPr id="155676" name="Oval 36"/>
            <p:cNvSpPr>
              <a:spLocks noChangeArrowheads="1"/>
            </p:cNvSpPr>
            <p:nvPr/>
          </p:nvSpPr>
          <p:spPr bwMode="auto">
            <a:xfrm>
              <a:off x="1869" y="3152"/>
              <a:ext cx="107" cy="122"/>
            </a:xfrm>
            <a:prstGeom prst="ellipse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" name="Group 43"/>
          <p:cNvGrpSpPr>
            <a:grpSpLocks/>
          </p:cNvGrpSpPr>
          <p:nvPr/>
        </p:nvGrpSpPr>
        <p:grpSpPr bwMode="auto">
          <a:xfrm>
            <a:off x="903288" y="2195513"/>
            <a:ext cx="4914900" cy="1924050"/>
            <a:chOff x="569" y="1383"/>
            <a:chExt cx="3096" cy="1212"/>
          </a:xfrm>
        </p:grpSpPr>
        <p:sp>
          <p:nvSpPr>
            <p:cNvPr id="155672" name="Line 37"/>
            <p:cNvSpPr>
              <a:spLocks noChangeShapeType="1"/>
            </p:cNvSpPr>
            <p:nvPr/>
          </p:nvSpPr>
          <p:spPr bwMode="auto">
            <a:xfrm>
              <a:off x="569" y="1383"/>
              <a:ext cx="2969" cy="1101"/>
            </a:xfrm>
            <a:prstGeom prst="line">
              <a:avLst/>
            </a:prstGeom>
            <a:noFill/>
            <a:ln w="19050">
              <a:solidFill>
                <a:srgbClr val="33CCCC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673" name="Text Box 38"/>
            <p:cNvSpPr txBox="1">
              <a:spLocks noChangeArrowheads="1"/>
            </p:cNvSpPr>
            <p:nvPr/>
          </p:nvSpPr>
          <p:spPr bwMode="auto">
            <a:xfrm>
              <a:off x="2067" y="1900"/>
              <a:ext cx="657" cy="2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t = .75</a:t>
              </a:r>
            </a:p>
          </p:txBody>
        </p:sp>
        <p:sp>
          <p:nvSpPr>
            <p:cNvPr id="155674" name="Oval 39"/>
            <p:cNvSpPr>
              <a:spLocks noChangeArrowheads="1"/>
            </p:cNvSpPr>
            <p:nvPr/>
          </p:nvSpPr>
          <p:spPr bwMode="auto">
            <a:xfrm>
              <a:off x="3558" y="2473"/>
              <a:ext cx="107" cy="122"/>
            </a:xfrm>
            <a:prstGeom prst="ellipse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" name="Group 45"/>
          <p:cNvGrpSpPr>
            <a:grpSpLocks/>
          </p:cNvGrpSpPr>
          <p:nvPr/>
        </p:nvGrpSpPr>
        <p:grpSpPr bwMode="auto">
          <a:xfrm>
            <a:off x="927100" y="2181225"/>
            <a:ext cx="827088" cy="3540125"/>
            <a:chOff x="584" y="1374"/>
            <a:chExt cx="521" cy="2230"/>
          </a:xfrm>
        </p:grpSpPr>
        <p:grpSp>
          <p:nvGrpSpPr>
            <p:cNvPr id="8" name="Group 40"/>
            <p:cNvGrpSpPr>
              <a:grpSpLocks/>
            </p:cNvGrpSpPr>
            <p:nvPr/>
          </p:nvGrpSpPr>
          <p:grpSpPr bwMode="auto">
            <a:xfrm>
              <a:off x="584" y="1374"/>
              <a:ext cx="517" cy="2065"/>
              <a:chOff x="584" y="1374"/>
              <a:chExt cx="517" cy="2065"/>
            </a:xfrm>
          </p:grpSpPr>
          <p:sp>
            <p:nvSpPr>
              <p:cNvPr id="155670" name="Line 15"/>
              <p:cNvSpPr>
                <a:spLocks noChangeShapeType="1"/>
              </p:cNvSpPr>
              <p:nvPr/>
            </p:nvSpPr>
            <p:spPr bwMode="auto">
              <a:xfrm>
                <a:off x="584" y="1374"/>
                <a:ext cx="455" cy="2065"/>
              </a:xfrm>
              <a:prstGeom prst="line">
                <a:avLst/>
              </a:prstGeom>
              <a:noFill/>
              <a:ln w="19050">
                <a:solidFill>
                  <a:srgbClr val="33CCCC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5671" name="Text Box 27"/>
              <p:cNvSpPr txBox="1">
                <a:spLocks noChangeArrowheads="1"/>
              </p:cNvSpPr>
              <p:nvPr/>
            </p:nvSpPr>
            <p:spPr bwMode="auto">
              <a:xfrm>
                <a:off x="612" y="2319"/>
                <a:ext cx="489" cy="231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t = 0</a:t>
                </a:r>
              </a:p>
            </p:txBody>
          </p:sp>
        </p:grpSp>
        <p:sp>
          <p:nvSpPr>
            <p:cNvPr id="155669" name="Oval 14"/>
            <p:cNvSpPr>
              <a:spLocks noChangeArrowheads="1"/>
            </p:cNvSpPr>
            <p:nvPr/>
          </p:nvSpPr>
          <p:spPr bwMode="auto">
            <a:xfrm>
              <a:off x="998" y="3482"/>
              <a:ext cx="107" cy="122"/>
            </a:xfrm>
            <a:prstGeom prst="ellipse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1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7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Triangles</a:t>
            </a:r>
          </a:p>
        </p:txBody>
      </p:sp>
      <p:sp>
        <p:nvSpPr>
          <p:cNvPr id="157698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5006168D-13ED-4E45-BB5C-A42CFAE5C820}" type="datetime4">
              <a:rPr lang="en-US" smtClean="0">
                <a:latin typeface="Arial" pitchFamily="-1" charset="0"/>
              </a:rPr>
              <a:pPr/>
              <a:t>September 29, 2011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57699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38C79B8-FE06-4444-92E2-686941CFDA3F}" type="slidenum">
              <a:rPr lang="en-US" smtClean="0">
                <a:latin typeface="Arial" pitchFamily="-1" charset="0"/>
              </a:rPr>
              <a:pPr/>
              <a:t>8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57700" name="Text Box 14"/>
          <p:cNvSpPr txBox="1">
            <a:spLocks noChangeArrowheads="1"/>
          </p:cNvSpPr>
          <p:nvPr/>
        </p:nvSpPr>
        <p:spPr bwMode="auto">
          <a:xfrm>
            <a:off x="3975100" y="1819275"/>
            <a:ext cx="4978400" cy="459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0"/>
              <a:t>If (x, y) is on the edge ab</a:t>
            </a:r>
            <a:r>
              <a:rPr lang="en-US" sz="2400" b="0" i="1">
                <a:latin typeface="Trebuchet MS" pitchFamily="-1" charset="0"/>
              </a:rPr>
              <a:t>,</a:t>
            </a:r>
          </a:p>
          <a:p>
            <a:pPr>
              <a:spcBef>
                <a:spcPct val="20000"/>
              </a:spcBef>
            </a:pPr>
            <a:r>
              <a:rPr lang="en-US" sz="2400" b="0"/>
              <a:t>(x, y) = (1 – t) a + t b = a + t(b – a).</a:t>
            </a:r>
          </a:p>
          <a:p>
            <a:pPr>
              <a:spcBef>
                <a:spcPct val="50000"/>
              </a:spcBef>
            </a:pPr>
            <a:r>
              <a:rPr lang="en-US" sz="2400" b="0"/>
              <a:t>Similar formulas hold for points on the other edges.</a:t>
            </a:r>
          </a:p>
          <a:p>
            <a:pPr>
              <a:spcBef>
                <a:spcPct val="50000"/>
              </a:spcBef>
            </a:pPr>
            <a:r>
              <a:rPr lang="en-US" sz="2400" b="0"/>
              <a:t>If (x, y) is in the triangle:</a:t>
            </a:r>
          </a:p>
          <a:p>
            <a:pPr>
              <a:spcBef>
                <a:spcPct val="50000"/>
              </a:spcBef>
            </a:pPr>
            <a:r>
              <a:rPr lang="en-US" sz="2400" b="0" i="1"/>
              <a:t>	 </a:t>
            </a:r>
            <a:r>
              <a:rPr lang="en-US" sz="2400" b="0"/>
              <a:t>(x, y) </a:t>
            </a:r>
            <a:r>
              <a:rPr lang="en-US" sz="2400" b="0" i="1"/>
              <a:t>= </a:t>
            </a:r>
            <a:r>
              <a:rPr lang="en-US" sz="2400" b="0" i="1">
                <a:sym typeface="Symbol" pitchFamily="-1" charset="2"/>
              </a:rPr>
              <a:t>α </a:t>
            </a:r>
            <a:r>
              <a:rPr lang="en-US" sz="2400" b="0"/>
              <a:t>a + </a:t>
            </a:r>
            <a:r>
              <a:rPr lang="en-US" sz="2400" b="0" i="1">
                <a:sym typeface="Symbol" pitchFamily="-1" charset="2"/>
              </a:rPr>
              <a:t>β </a:t>
            </a:r>
            <a:r>
              <a:rPr lang="en-US" sz="2400" b="0"/>
              <a:t>b + </a:t>
            </a:r>
            <a:r>
              <a:rPr lang="en-US" sz="2400" b="0" i="1">
                <a:sym typeface="Symbol" pitchFamily="-1" charset="2"/>
              </a:rPr>
              <a:t>γ </a:t>
            </a:r>
            <a:r>
              <a:rPr lang="en-US" sz="2400" b="0"/>
              <a:t>c</a:t>
            </a:r>
            <a:endParaRPr lang="en-US" sz="2400" b="0" i="1">
              <a:latin typeface="Trebuchet MS" pitchFamily="-1" charset="0"/>
            </a:endParaRPr>
          </a:p>
          <a:p>
            <a:pPr>
              <a:spcBef>
                <a:spcPct val="50000"/>
              </a:spcBef>
            </a:pPr>
            <a:r>
              <a:rPr lang="en-US" sz="2400" b="0" i="1">
                <a:latin typeface="Trebuchet MS" pitchFamily="-1" charset="0"/>
              </a:rPr>
              <a:t>	</a:t>
            </a:r>
            <a:r>
              <a:rPr lang="en-US" sz="2400" b="0" i="1">
                <a:sym typeface="Symbol" pitchFamily="-1" charset="2"/>
              </a:rPr>
              <a:t>α </a:t>
            </a:r>
            <a:r>
              <a:rPr lang="en-US" sz="2400" b="0"/>
              <a:t> + </a:t>
            </a:r>
            <a:r>
              <a:rPr lang="en-US" sz="2400" b="0" i="1">
                <a:sym typeface="Symbol" pitchFamily="-1" charset="2"/>
              </a:rPr>
              <a:t>β </a:t>
            </a:r>
            <a:r>
              <a:rPr lang="en-US" sz="2400" b="0"/>
              <a:t> + </a:t>
            </a:r>
            <a:r>
              <a:rPr lang="en-US" sz="2400" b="0" i="1">
                <a:sym typeface="Symbol" pitchFamily="-1" charset="2"/>
              </a:rPr>
              <a:t>γ </a:t>
            </a:r>
            <a:r>
              <a:rPr lang="en-US" sz="2400" b="0" i="1">
                <a:latin typeface="Trebuchet MS" pitchFamily="-1" charset="0"/>
              </a:rPr>
              <a:t> = </a:t>
            </a:r>
            <a:r>
              <a:rPr lang="en-US" sz="2400" b="0">
                <a:latin typeface="Trebuchet MS" pitchFamily="-1" charset="0"/>
              </a:rPr>
              <a:t>1</a:t>
            </a:r>
          </a:p>
          <a:p>
            <a:pPr>
              <a:spcBef>
                <a:spcPct val="50000"/>
              </a:spcBef>
            </a:pPr>
            <a:r>
              <a:rPr lang="en-US" sz="2400" b="0"/>
              <a:t>(</a:t>
            </a:r>
            <a:r>
              <a:rPr lang="en-US" sz="2400" b="0" i="1">
                <a:sym typeface="Symbol" pitchFamily="-1" charset="2"/>
              </a:rPr>
              <a:t>α </a:t>
            </a:r>
            <a:r>
              <a:rPr lang="en-US" sz="2400" b="0"/>
              <a:t>, </a:t>
            </a:r>
            <a:r>
              <a:rPr lang="en-US" sz="2400" b="0" i="1">
                <a:sym typeface="Symbol" pitchFamily="-1" charset="2"/>
              </a:rPr>
              <a:t>β </a:t>
            </a:r>
            <a:r>
              <a:rPr lang="en-US" sz="2400" b="0"/>
              <a:t>, </a:t>
            </a:r>
            <a:r>
              <a:rPr lang="en-US" sz="2400" b="0" i="1">
                <a:sym typeface="Symbol" pitchFamily="-1" charset="2"/>
              </a:rPr>
              <a:t>γ ) </a:t>
            </a:r>
            <a:r>
              <a:rPr lang="en-US" sz="2400" b="0">
                <a:sym typeface="Symbol" pitchFamily="-1" charset="2"/>
              </a:rPr>
              <a:t>are the </a:t>
            </a:r>
          </a:p>
          <a:p>
            <a:pPr>
              <a:spcBef>
                <a:spcPct val="50000"/>
              </a:spcBef>
            </a:pPr>
            <a:r>
              <a:rPr lang="en-US" sz="2400" b="0" i="1">
                <a:solidFill>
                  <a:schemeClr val="accent2"/>
                </a:solidFill>
              </a:rPr>
              <a:t>Barycentric</a:t>
            </a:r>
            <a:r>
              <a:rPr lang="en-US" sz="2400" b="0">
                <a:solidFill>
                  <a:schemeClr val="accent2"/>
                </a:solidFill>
              </a:rPr>
              <a:t> </a:t>
            </a:r>
            <a:r>
              <a:rPr lang="en-US" sz="2400" b="0" i="1">
                <a:solidFill>
                  <a:schemeClr val="accent2"/>
                </a:solidFill>
              </a:rPr>
              <a:t>coordinates</a:t>
            </a:r>
            <a:r>
              <a:rPr lang="en-US" sz="2400" b="0"/>
              <a:t> of (x, y).</a:t>
            </a:r>
          </a:p>
        </p:txBody>
      </p:sp>
      <p:sp>
        <p:nvSpPr>
          <p:cNvPr id="157701" name="Freeform 13"/>
          <p:cNvSpPr>
            <a:spLocks/>
          </p:cNvSpPr>
          <p:nvPr/>
        </p:nvSpPr>
        <p:spPr bwMode="auto">
          <a:xfrm>
            <a:off x="1016000" y="1958975"/>
            <a:ext cx="3095625" cy="3640138"/>
          </a:xfrm>
          <a:custGeom>
            <a:avLst/>
            <a:gdLst>
              <a:gd name="T0" fmla="*/ 0 w 1950"/>
              <a:gd name="T1" fmla="*/ 3640138 h 2293"/>
              <a:gd name="T2" fmla="*/ 1765300 w 1950"/>
              <a:gd name="T3" fmla="*/ 0 h 2293"/>
              <a:gd name="T4" fmla="*/ 3095625 w 1950"/>
              <a:gd name="T5" fmla="*/ 2924175 h 2293"/>
              <a:gd name="T6" fmla="*/ 0 w 1950"/>
              <a:gd name="T7" fmla="*/ 3640138 h 2293"/>
              <a:gd name="T8" fmla="*/ 0 60000 65536"/>
              <a:gd name="T9" fmla="*/ 0 60000 65536"/>
              <a:gd name="T10" fmla="*/ 0 60000 65536"/>
              <a:gd name="T11" fmla="*/ 0 60000 65536"/>
              <a:gd name="T12" fmla="*/ 0 w 1950"/>
              <a:gd name="T13" fmla="*/ 0 h 2293"/>
              <a:gd name="T14" fmla="*/ 1950 w 1950"/>
              <a:gd name="T15" fmla="*/ 2293 h 229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50" h="2293">
                <a:moveTo>
                  <a:pt x="0" y="2293"/>
                </a:moveTo>
                <a:lnTo>
                  <a:pt x="1112" y="0"/>
                </a:lnTo>
                <a:lnTo>
                  <a:pt x="1950" y="1842"/>
                </a:lnTo>
                <a:lnTo>
                  <a:pt x="0" y="2293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703" name="Oval 5"/>
          <p:cNvSpPr>
            <a:spLocks noChangeArrowheads="1"/>
          </p:cNvSpPr>
          <p:nvPr/>
        </p:nvSpPr>
        <p:spPr bwMode="auto">
          <a:xfrm>
            <a:off x="2608263" y="4276725"/>
            <a:ext cx="88900" cy="889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704" name="Text Box 6"/>
          <p:cNvSpPr txBox="1">
            <a:spLocks noChangeArrowheads="1"/>
          </p:cNvSpPr>
          <p:nvPr/>
        </p:nvSpPr>
        <p:spPr bwMode="auto">
          <a:xfrm>
            <a:off x="2614613" y="1506538"/>
            <a:ext cx="3794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/>
              <a:t>a</a:t>
            </a:r>
          </a:p>
        </p:txBody>
      </p:sp>
      <p:sp>
        <p:nvSpPr>
          <p:cNvPr id="157705" name="Text Box 7"/>
          <p:cNvSpPr txBox="1">
            <a:spLocks noChangeArrowheads="1"/>
          </p:cNvSpPr>
          <p:nvPr/>
        </p:nvSpPr>
        <p:spPr bwMode="auto">
          <a:xfrm>
            <a:off x="719138" y="5522913"/>
            <a:ext cx="3984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/>
              <a:t>b</a:t>
            </a:r>
          </a:p>
        </p:txBody>
      </p:sp>
      <p:sp>
        <p:nvSpPr>
          <p:cNvPr id="157706" name="Text Box 8"/>
          <p:cNvSpPr txBox="1">
            <a:spLocks noChangeArrowheads="1"/>
          </p:cNvSpPr>
          <p:nvPr/>
        </p:nvSpPr>
        <p:spPr bwMode="auto">
          <a:xfrm>
            <a:off x="4075113" y="4795838"/>
            <a:ext cx="3984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/>
              <a:t>c</a:t>
            </a:r>
          </a:p>
        </p:txBody>
      </p:sp>
      <p:sp>
        <p:nvSpPr>
          <p:cNvPr id="157707" name="Oval 9"/>
          <p:cNvSpPr>
            <a:spLocks noChangeArrowheads="1"/>
          </p:cNvSpPr>
          <p:nvPr/>
        </p:nvSpPr>
        <p:spPr bwMode="auto">
          <a:xfrm>
            <a:off x="977900" y="5553075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708" name="Oval 10"/>
          <p:cNvSpPr>
            <a:spLocks noChangeArrowheads="1"/>
          </p:cNvSpPr>
          <p:nvPr/>
        </p:nvSpPr>
        <p:spPr bwMode="auto">
          <a:xfrm>
            <a:off x="2736850" y="1930400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709" name="Oval 11"/>
          <p:cNvSpPr>
            <a:spLocks noChangeArrowheads="1"/>
          </p:cNvSpPr>
          <p:nvPr/>
        </p:nvSpPr>
        <p:spPr bwMode="auto">
          <a:xfrm>
            <a:off x="4067175" y="4837113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710" name="Text Box 12"/>
          <p:cNvSpPr txBox="1">
            <a:spLocks noChangeArrowheads="1"/>
          </p:cNvSpPr>
          <p:nvPr/>
        </p:nvSpPr>
        <p:spPr bwMode="auto">
          <a:xfrm>
            <a:off x="2649538" y="4010025"/>
            <a:ext cx="8969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0"/>
              <a:t>(x,y)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Triangles</a:t>
            </a:r>
          </a:p>
        </p:txBody>
      </p:sp>
      <p:sp>
        <p:nvSpPr>
          <p:cNvPr id="159746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874E093A-AE40-4148-B365-47BC9E21C4EB}" type="datetime4">
              <a:rPr lang="en-US" smtClean="0">
                <a:latin typeface="Arial" pitchFamily="-1" charset="0"/>
              </a:rPr>
              <a:pPr/>
              <a:t>September 29, 2011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59747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378D31A8-0BDE-B549-8C49-3D295F4213DE}" type="slidenum">
              <a:rPr lang="en-US" smtClean="0">
                <a:latin typeface="Arial" pitchFamily="-1" charset="0"/>
              </a:rPr>
              <a:pPr/>
              <a:t>9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59749" name="Line 4"/>
          <p:cNvSpPr>
            <a:spLocks noChangeShapeType="1"/>
          </p:cNvSpPr>
          <p:nvPr/>
        </p:nvSpPr>
        <p:spPr bwMode="auto">
          <a:xfrm flipV="1">
            <a:off x="887413" y="1593850"/>
            <a:ext cx="2951162" cy="455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750" name="Line 5"/>
          <p:cNvSpPr>
            <a:spLocks noChangeShapeType="1"/>
          </p:cNvSpPr>
          <p:nvPr/>
        </p:nvSpPr>
        <p:spPr bwMode="auto">
          <a:xfrm flipV="1">
            <a:off x="5080000" y="1568450"/>
            <a:ext cx="2951163" cy="455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751" name="Line 6"/>
          <p:cNvSpPr>
            <a:spLocks noChangeShapeType="1"/>
          </p:cNvSpPr>
          <p:nvPr/>
        </p:nvSpPr>
        <p:spPr bwMode="auto">
          <a:xfrm flipV="1">
            <a:off x="4167188" y="1577975"/>
            <a:ext cx="2951162" cy="455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752" name="Line 7"/>
          <p:cNvSpPr>
            <a:spLocks noChangeShapeType="1"/>
          </p:cNvSpPr>
          <p:nvPr/>
        </p:nvSpPr>
        <p:spPr bwMode="auto">
          <a:xfrm flipV="1">
            <a:off x="3095625" y="1597025"/>
            <a:ext cx="2951163" cy="455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753" name="Line 8"/>
          <p:cNvSpPr>
            <a:spLocks noChangeShapeType="1"/>
          </p:cNvSpPr>
          <p:nvPr/>
        </p:nvSpPr>
        <p:spPr bwMode="auto">
          <a:xfrm flipV="1">
            <a:off x="1987550" y="1590675"/>
            <a:ext cx="2951163" cy="455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754" name="Line 9"/>
          <p:cNvSpPr>
            <a:spLocks noChangeShapeType="1"/>
          </p:cNvSpPr>
          <p:nvPr/>
        </p:nvSpPr>
        <p:spPr bwMode="auto">
          <a:xfrm flipV="1">
            <a:off x="0" y="1612900"/>
            <a:ext cx="2725738" cy="419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755" name="Line 10"/>
          <p:cNvSpPr>
            <a:spLocks noChangeShapeType="1"/>
          </p:cNvSpPr>
          <p:nvPr/>
        </p:nvSpPr>
        <p:spPr bwMode="auto">
          <a:xfrm flipV="1">
            <a:off x="6192838" y="1577975"/>
            <a:ext cx="2951162" cy="455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756" name="Line 11"/>
          <p:cNvSpPr>
            <a:spLocks noChangeShapeType="1"/>
          </p:cNvSpPr>
          <p:nvPr/>
        </p:nvSpPr>
        <p:spPr bwMode="auto">
          <a:xfrm flipV="1">
            <a:off x="171450" y="3429000"/>
            <a:ext cx="8791575" cy="935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757" name="Line 12"/>
          <p:cNvSpPr>
            <a:spLocks noChangeShapeType="1"/>
          </p:cNvSpPr>
          <p:nvPr/>
        </p:nvSpPr>
        <p:spPr bwMode="auto">
          <a:xfrm flipV="1">
            <a:off x="176213" y="2493963"/>
            <a:ext cx="8791575" cy="935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758" name="Line 13"/>
          <p:cNvSpPr>
            <a:spLocks noChangeShapeType="1"/>
          </p:cNvSpPr>
          <p:nvPr/>
        </p:nvSpPr>
        <p:spPr bwMode="auto">
          <a:xfrm flipV="1">
            <a:off x="176213" y="1611313"/>
            <a:ext cx="8791575" cy="935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759" name="Line 15"/>
          <p:cNvSpPr>
            <a:spLocks noChangeShapeType="1"/>
          </p:cNvSpPr>
          <p:nvPr/>
        </p:nvSpPr>
        <p:spPr bwMode="auto">
          <a:xfrm flipV="1">
            <a:off x="176213" y="5254625"/>
            <a:ext cx="8791575" cy="935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760" name="Line 16"/>
          <p:cNvSpPr>
            <a:spLocks noChangeShapeType="1"/>
          </p:cNvSpPr>
          <p:nvPr/>
        </p:nvSpPr>
        <p:spPr bwMode="auto">
          <a:xfrm flipV="1">
            <a:off x="176213" y="4340225"/>
            <a:ext cx="8791575" cy="935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761" name="Line 17"/>
          <p:cNvSpPr>
            <a:spLocks noChangeShapeType="1"/>
          </p:cNvSpPr>
          <p:nvPr/>
        </p:nvSpPr>
        <p:spPr bwMode="auto">
          <a:xfrm flipV="1">
            <a:off x="3911600" y="3892550"/>
            <a:ext cx="660400" cy="9874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762" name="Line 18"/>
          <p:cNvSpPr>
            <a:spLocks noChangeShapeType="1"/>
          </p:cNvSpPr>
          <p:nvPr/>
        </p:nvSpPr>
        <p:spPr bwMode="auto">
          <a:xfrm flipV="1">
            <a:off x="3919538" y="4743450"/>
            <a:ext cx="1141412" cy="127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763" name="Oval 19"/>
          <p:cNvSpPr>
            <a:spLocks noChangeArrowheads="1"/>
          </p:cNvSpPr>
          <p:nvPr/>
        </p:nvSpPr>
        <p:spPr bwMode="auto">
          <a:xfrm>
            <a:off x="3875088" y="4824413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764" name="Oval 20"/>
          <p:cNvSpPr>
            <a:spLocks noChangeArrowheads="1"/>
          </p:cNvSpPr>
          <p:nvPr/>
        </p:nvSpPr>
        <p:spPr bwMode="auto">
          <a:xfrm>
            <a:off x="5033963" y="4708525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765" name="Oval 21"/>
          <p:cNvSpPr>
            <a:spLocks noChangeArrowheads="1"/>
          </p:cNvSpPr>
          <p:nvPr/>
        </p:nvSpPr>
        <p:spPr bwMode="auto">
          <a:xfrm>
            <a:off x="4527550" y="3848100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766" name="Text Box 22"/>
          <p:cNvSpPr txBox="1">
            <a:spLocks noChangeArrowheads="1"/>
          </p:cNvSpPr>
          <p:nvPr/>
        </p:nvSpPr>
        <p:spPr bwMode="auto">
          <a:xfrm>
            <a:off x="3762375" y="4840288"/>
            <a:ext cx="2889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</a:t>
            </a:r>
          </a:p>
        </p:txBody>
      </p:sp>
      <p:sp>
        <p:nvSpPr>
          <p:cNvPr id="159767" name="Text Box 23"/>
          <p:cNvSpPr txBox="1">
            <a:spLocks noChangeArrowheads="1"/>
          </p:cNvSpPr>
          <p:nvPr/>
        </p:nvSpPr>
        <p:spPr bwMode="auto">
          <a:xfrm>
            <a:off x="4941888" y="4718050"/>
            <a:ext cx="2889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</a:p>
        </p:txBody>
      </p:sp>
      <p:sp>
        <p:nvSpPr>
          <p:cNvPr id="159768" name="Text Box 24"/>
          <p:cNvSpPr txBox="1">
            <a:spLocks noChangeArrowheads="1"/>
          </p:cNvSpPr>
          <p:nvPr/>
        </p:nvSpPr>
        <p:spPr bwMode="auto">
          <a:xfrm>
            <a:off x="4494213" y="3817938"/>
            <a:ext cx="2889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</a:t>
            </a:r>
          </a:p>
        </p:txBody>
      </p:sp>
      <p:sp>
        <p:nvSpPr>
          <p:cNvPr id="159769" name="Text Box 25"/>
          <p:cNvSpPr txBox="1">
            <a:spLocks noChangeArrowheads="1"/>
          </p:cNvSpPr>
          <p:nvPr/>
        </p:nvSpPr>
        <p:spPr bwMode="auto">
          <a:xfrm rot="-395404">
            <a:off x="4165600" y="4786313"/>
            <a:ext cx="663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b-a</a:t>
            </a:r>
          </a:p>
        </p:txBody>
      </p:sp>
      <p:sp>
        <p:nvSpPr>
          <p:cNvPr id="159770" name="Text Box 26"/>
          <p:cNvSpPr txBox="1">
            <a:spLocks noChangeArrowheads="1"/>
          </p:cNvSpPr>
          <p:nvPr/>
        </p:nvSpPr>
        <p:spPr bwMode="auto">
          <a:xfrm rot="-3325340">
            <a:off x="3779044" y="4091781"/>
            <a:ext cx="6635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c-a</a:t>
            </a:r>
          </a:p>
        </p:txBody>
      </p:sp>
      <p:sp>
        <p:nvSpPr>
          <p:cNvPr id="98331" name="Text Box 27"/>
          <p:cNvSpPr txBox="1">
            <a:spLocks noChangeArrowheads="1"/>
          </p:cNvSpPr>
          <p:nvPr/>
        </p:nvSpPr>
        <p:spPr bwMode="auto">
          <a:xfrm>
            <a:off x="49213" y="1728788"/>
            <a:ext cx="3382962" cy="8302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endParaRPr lang="en-US" sz="1200"/>
          </a:p>
          <a:p>
            <a:pPr>
              <a:spcBef>
                <a:spcPct val="50000"/>
              </a:spcBef>
            </a:pPr>
            <a:r>
              <a:rPr lang="en-US" sz="2400"/>
              <a:t>p</a:t>
            </a:r>
            <a:r>
              <a:rPr lang="en-US" sz="2400" b="0"/>
              <a:t> = </a:t>
            </a:r>
            <a:r>
              <a:rPr lang="en-US" sz="2400"/>
              <a:t>a</a:t>
            </a:r>
            <a:r>
              <a:rPr lang="en-US" sz="2400" b="0"/>
              <a:t> + </a:t>
            </a:r>
            <a:r>
              <a:rPr lang="en-US" sz="2400" b="0">
                <a:sym typeface="Symbol" pitchFamily="-1" charset="2"/>
              </a:rPr>
              <a:t>β(</a:t>
            </a:r>
            <a:r>
              <a:rPr lang="en-US" sz="2400">
                <a:sym typeface="Symbol" pitchFamily="-1" charset="2"/>
              </a:rPr>
              <a:t>b</a:t>
            </a:r>
            <a:r>
              <a:rPr lang="en-US" sz="2400" b="0">
                <a:sym typeface="Symbol" pitchFamily="-1" charset="2"/>
              </a:rPr>
              <a:t>-</a:t>
            </a:r>
            <a:r>
              <a:rPr lang="en-US" sz="2400">
                <a:sym typeface="Symbol" pitchFamily="-1" charset="2"/>
              </a:rPr>
              <a:t>a</a:t>
            </a:r>
            <a:r>
              <a:rPr lang="en-US" sz="2400" b="0">
                <a:sym typeface="Symbol" pitchFamily="-1" charset="2"/>
              </a:rPr>
              <a:t>) + γ(</a:t>
            </a:r>
            <a:r>
              <a:rPr lang="en-US" sz="2400">
                <a:sym typeface="Symbol" pitchFamily="-1" charset="2"/>
              </a:rPr>
              <a:t>c</a:t>
            </a:r>
            <a:r>
              <a:rPr lang="en-US" sz="2400" b="0">
                <a:sym typeface="Symbol" pitchFamily="-1" charset="2"/>
              </a:rPr>
              <a:t>-</a:t>
            </a:r>
            <a:r>
              <a:rPr lang="en-US" sz="2400">
                <a:sym typeface="Symbol" pitchFamily="-1" charset="2"/>
              </a:rPr>
              <a:t>a</a:t>
            </a:r>
            <a:r>
              <a:rPr lang="en-US" sz="2400" b="0">
                <a:sym typeface="Symbol" pitchFamily="-1" charset="2"/>
              </a:rPr>
              <a:t>)</a:t>
            </a:r>
          </a:p>
        </p:txBody>
      </p:sp>
      <p:sp>
        <p:nvSpPr>
          <p:cNvPr id="98332" name="Text Box 28"/>
          <p:cNvSpPr txBox="1">
            <a:spLocks noChangeArrowheads="1"/>
          </p:cNvSpPr>
          <p:nvPr/>
        </p:nvSpPr>
        <p:spPr bwMode="auto">
          <a:xfrm rot="-3325340">
            <a:off x="5188744" y="2151857"/>
            <a:ext cx="720725" cy="3698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sym typeface="Symbol" pitchFamily="-1" charset="2"/>
              </a:rPr>
              <a:t>β</a:t>
            </a:r>
            <a:r>
              <a:rPr lang="en-US"/>
              <a:t> = 0</a:t>
            </a:r>
          </a:p>
        </p:txBody>
      </p:sp>
      <p:sp>
        <p:nvSpPr>
          <p:cNvPr id="98333" name="Text Box 29"/>
          <p:cNvSpPr txBox="1">
            <a:spLocks noChangeArrowheads="1"/>
          </p:cNvSpPr>
          <p:nvPr/>
        </p:nvSpPr>
        <p:spPr bwMode="auto">
          <a:xfrm rot="-3325340">
            <a:off x="6276181" y="2124869"/>
            <a:ext cx="720725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sym typeface="Symbol" pitchFamily="-1" charset="2"/>
              </a:rPr>
              <a:t>β</a:t>
            </a:r>
            <a:r>
              <a:rPr lang="en-US"/>
              <a:t> = 1</a:t>
            </a:r>
          </a:p>
        </p:txBody>
      </p:sp>
      <p:sp>
        <p:nvSpPr>
          <p:cNvPr id="98334" name="Text Box 30"/>
          <p:cNvSpPr txBox="1">
            <a:spLocks noChangeArrowheads="1"/>
          </p:cNvSpPr>
          <p:nvPr/>
        </p:nvSpPr>
        <p:spPr bwMode="auto">
          <a:xfrm rot="-3325340">
            <a:off x="7281069" y="1972469"/>
            <a:ext cx="720725" cy="3698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sym typeface="Symbol" pitchFamily="-1" charset="2"/>
              </a:rPr>
              <a:t>β</a:t>
            </a:r>
            <a:r>
              <a:rPr lang="en-US"/>
              <a:t> = 2</a:t>
            </a:r>
          </a:p>
        </p:txBody>
      </p:sp>
      <p:sp>
        <p:nvSpPr>
          <p:cNvPr id="98335" name="Text Box 31"/>
          <p:cNvSpPr txBox="1">
            <a:spLocks noChangeArrowheads="1"/>
          </p:cNvSpPr>
          <p:nvPr/>
        </p:nvSpPr>
        <p:spPr bwMode="auto">
          <a:xfrm rot="-3325340">
            <a:off x="3875088" y="2273300"/>
            <a:ext cx="906462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sym typeface="Symbol" pitchFamily="-1" charset="2"/>
              </a:rPr>
              <a:t>β</a:t>
            </a:r>
            <a:r>
              <a:rPr lang="en-US"/>
              <a:t> = -1</a:t>
            </a:r>
          </a:p>
        </p:txBody>
      </p:sp>
      <p:sp>
        <p:nvSpPr>
          <p:cNvPr id="98336" name="Text Box 32"/>
          <p:cNvSpPr txBox="1">
            <a:spLocks noChangeArrowheads="1"/>
          </p:cNvSpPr>
          <p:nvPr/>
        </p:nvSpPr>
        <p:spPr bwMode="auto">
          <a:xfrm rot="-382817">
            <a:off x="6284913" y="4330700"/>
            <a:ext cx="720725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sym typeface="Symbol" pitchFamily="-1" charset="2"/>
              </a:rPr>
              <a:t>γ</a:t>
            </a:r>
            <a:r>
              <a:rPr lang="en-US"/>
              <a:t> = 0</a:t>
            </a:r>
          </a:p>
        </p:txBody>
      </p:sp>
      <p:sp>
        <p:nvSpPr>
          <p:cNvPr id="98337" name="Text Box 33"/>
          <p:cNvSpPr txBox="1">
            <a:spLocks noChangeArrowheads="1"/>
          </p:cNvSpPr>
          <p:nvPr/>
        </p:nvSpPr>
        <p:spPr bwMode="auto">
          <a:xfrm rot="-382817">
            <a:off x="6867525" y="3378200"/>
            <a:ext cx="720725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sym typeface="Symbol" pitchFamily="-1" charset="2"/>
              </a:rPr>
              <a:t>γ</a:t>
            </a:r>
            <a:r>
              <a:rPr lang="en-US"/>
              <a:t> = 1</a:t>
            </a:r>
          </a:p>
        </p:txBody>
      </p:sp>
      <p:sp>
        <p:nvSpPr>
          <p:cNvPr id="98338" name="Text Box 34"/>
          <p:cNvSpPr txBox="1">
            <a:spLocks noChangeArrowheads="1"/>
          </p:cNvSpPr>
          <p:nvPr/>
        </p:nvSpPr>
        <p:spPr bwMode="auto">
          <a:xfrm rot="-382817">
            <a:off x="7500938" y="2374900"/>
            <a:ext cx="720725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sym typeface="Symbol" pitchFamily="-1" charset="2"/>
              </a:rPr>
              <a:t>γ</a:t>
            </a:r>
            <a:r>
              <a:rPr lang="en-US"/>
              <a:t> = 2</a:t>
            </a:r>
          </a:p>
        </p:txBody>
      </p:sp>
      <p:sp>
        <p:nvSpPr>
          <p:cNvPr id="98339" name="Text Box 35"/>
          <p:cNvSpPr txBox="1">
            <a:spLocks noChangeArrowheads="1"/>
          </p:cNvSpPr>
          <p:nvPr/>
        </p:nvSpPr>
        <p:spPr bwMode="auto">
          <a:xfrm rot="-382817">
            <a:off x="5591175" y="5327650"/>
            <a:ext cx="757238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sym typeface="Symbol" pitchFamily="-1" charset="2"/>
              </a:rPr>
              <a:t>γ</a:t>
            </a:r>
            <a:r>
              <a:rPr lang="en-US"/>
              <a:t> = -1</a:t>
            </a:r>
          </a:p>
        </p:txBody>
      </p:sp>
      <p:sp>
        <p:nvSpPr>
          <p:cNvPr id="98345" name="Text Box 41"/>
          <p:cNvSpPr txBox="1">
            <a:spLocks noChangeArrowheads="1"/>
          </p:cNvSpPr>
          <p:nvPr/>
        </p:nvSpPr>
        <p:spPr bwMode="auto">
          <a:xfrm>
            <a:off x="254000" y="5314950"/>
            <a:ext cx="1936750" cy="8223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Barycentric coordinates</a:t>
            </a:r>
          </a:p>
        </p:txBody>
      </p:sp>
      <p:sp>
        <p:nvSpPr>
          <p:cNvPr id="98346" name="Line 42"/>
          <p:cNvSpPr>
            <a:spLocks noChangeShapeType="1"/>
          </p:cNvSpPr>
          <p:nvPr/>
        </p:nvSpPr>
        <p:spPr bwMode="auto">
          <a:xfrm flipV="1">
            <a:off x="415925" y="4418013"/>
            <a:ext cx="679450" cy="914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347" name="Text Box 43"/>
          <p:cNvSpPr txBox="1">
            <a:spLocks noChangeArrowheads="1"/>
          </p:cNvSpPr>
          <p:nvPr/>
        </p:nvSpPr>
        <p:spPr bwMode="auto">
          <a:xfrm>
            <a:off x="66675" y="3276600"/>
            <a:ext cx="2978150" cy="12001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400" b="0">
                <a:sym typeface="Symbol" pitchFamily="-1" charset="2"/>
              </a:rPr>
              <a:t>α = </a:t>
            </a:r>
            <a:r>
              <a:rPr lang="en-US" sz="2400" b="0"/>
              <a:t>1- </a:t>
            </a:r>
            <a:r>
              <a:rPr lang="en-US" sz="2400" b="0">
                <a:sym typeface="Symbol" pitchFamily="-1" charset="2"/>
              </a:rPr>
              <a:t>β</a:t>
            </a:r>
            <a:r>
              <a:rPr lang="en-US" sz="2400" b="0"/>
              <a:t> - </a:t>
            </a:r>
            <a:r>
              <a:rPr lang="en-US" sz="2400" b="0">
                <a:sym typeface="Symbol" pitchFamily="-1" charset="2"/>
              </a:rPr>
              <a:t>γ</a:t>
            </a:r>
            <a:r>
              <a:rPr lang="en-US" sz="2400"/>
              <a:t> </a:t>
            </a:r>
            <a:endParaRPr lang="en-US" sz="2400">
              <a:sym typeface="Symbol" pitchFamily="-1" charset="2"/>
            </a:endParaRPr>
          </a:p>
          <a:p>
            <a:r>
              <a:rPr lang="en-US" sz="2400"/>
              <a:t>p</a:t>
            </a:r>
            <a:r>
              <a:rPr lang="en-US" sz="2400" b="0"/>
              <a:t> =</a:t>
            </a:r>
            <a:r>
              <a:rPr lang="en-US" sz="2400"/>
              <a:t> p</a:t>
            </a:r>
            <a:r>
              <a:rPr lang="en-US" sz="2400" b="0"/>
              <a:t>(</a:t>
            </a:r>
            <a:r>
              <a:rPr lang="en-US" sz="2400" b="0">
                <a:sym typeface="Symbol" pitchFamily="-1" charset="2"/>
              </a:rPr>
              <a:t>α</a:t>
            </a:r>
            <a:r>
              <a:rPr lang="en-US" sz="2400"/>
              <a:t>, </a:t>
            </a:r>
            <a:r>
              <a:rPr lang="en-US" sz="2400" b="0">
                <a:sym typeface="Symbol" pitchFamily="-1" charset="2"/>
              </a:rPr>
              <a:t>β</a:t>
            </a:r>
            <a:r>
              <a:rPr lang="en-US" sz="2400"/>
              <a:t>,</a:t>
            </a:r>
            <a:r>
              <a:rPr lang="en-US" sz="2400" b="0"/>
              <a:t> </a:t>
            </a:r>
            <a:r>
              <a:rPr lang="en-US" sz="2400" b="0">
                <a:sym typeface="Symbol" pitchFamily="-1" charset="2"/>
              </a:rPr>
              <a:t>γ</a:t>
            </a:r>
            <a:r>
              <a:rPr lang="en-US" sz="2400" b="0"/>
              <a:t>) = </a:t>
            </a:r>
            <a:endParaRPr lang="en-US" sz="2400">
              <a:sym typeface="Symbol" pitchFamily="-1" charset="2"/>
            </a:endParaRPr>
          </a:p>
          <a:p>
            <a:r>
              <a:rPr lang="en-US" sz="2400" b="0">
                <a:sym typeface="Symbol" pitchFamily="-1" charset="2"/>
              </a:rPr>
              <a:t>           α</a:t>
            </a:r>
            <a:r>
              <a:rPr lang="en-US" sz="2400"/>
              <a:t>a</a:t>
            </a:r>
            <a:r>
              <a:rPr lang="en-US" sz="2400" b="0"/>
              <a:t> + </a:t>
            </a:r>
            <a:r>
              <a:rPr lang="en-US" sz="2400" b="0">
                <a:sym typeface="Symbol" pitchFamily="-1" charset="2"/>
              </a:rPr>
              <a:t>β</a:t>
            </a:r>
            <a:r>
              <a:rPr lang="en-US" sz="2400">
                <a:sym typeface="Symbol" pitchFamily="-1" charset="2"/>
              </a:rPr>
              <a:t>b</a:t>
            </a:r>
            <a:r>
              <a:rPr lang="en-US" sz="2400" b="0">
                <a:sym typeface="Symbol" pitchFamily="-1" charset="2"/>
              </a:rPr>
              <a:t> + γ</a:t>
            </a:r>
            <a:r>
              <a:rPr lang="en-US" sz="2400">
                <a:sym typeface="Symbol" pitchFamily="-1" charset="2"/>
              </a:rPr>
              <a:t>c</a:t>
            </a:r>
            <a:endParaRPr lang="en-US"/>
          </a:p>
        </p:txBody>
      </p:sp>
      <p:sp>
        <p:nvSpPr>
          <p:cNvPr id="98340" name="Line 36"/>
          <p:cNvSpPr>
            <a:spLocks noChangeShapeType="1"/>
          </p:cNvSpPr>
          <p:nvPr/>
        </p:nvSpPr>
        <p:spPr bwMode="auto">
          <a:xfrm flipH="1" flipV="1">
            <a:off x="3175000" y="1508125"/>
            <a:ext cx="2914650" cy="49799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342" name="Text Box 38"/>
          <p:cNvSpPr txBox="1">
            <a:spLocks noChangeArrowheads="1"/>
          </p:cNvSpPr>
          <p:nvPr/>
        </p:nvSpPr>
        <p:spPr bwMode="auto">
          <a:xfrm rot="3499872">
            <a:off x="5511006" y="5860257"/>
            <a:ext cx="720725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  <a:sym typeface="Symbol" pitchFamily="-1" charset="2"/>
              </a:rPr>
              <a:t>α </a:t>
            </a:r>
            <a:r>
              <a:rPr lang="en-US">
                <a:solidFill>
                  <a:schemeClr val="accent2"/>
                </a:solidFill>
              </a:rPr>
              <a:t>= 0</a:t>
            </a:r>
          </a:p>
        </p:txBody>
      </p:sp>
      <p:sp>
        <p:nvSpPr>
          <p:cNvPr id="98348" name="Text Box 44"/>
          <p:cNvSpPr txBox="1">
            <a:spLocks noChangeArrowheads="1"/>
          </p:cNvSpPr>
          <p:nvPr/>
        </p:nvSpPr>
        <p:spPr bwMode="auto">
          <a:xfrm>
            <a:off x="0" y="2733675"/>
            <a:ext cx="3613150" cy="4619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</a:t>
            </a:r>
            <a:r>
              <a:rPr lang="en-US" sz="2400" b="0"/>
              <a:t> = (1- </a:t>
            </a:r>
            <a:r>
              <a:rPr lang="en-US" sz="2400" b="0">
                <a:sym typeface="Symbol" pitchFamily="-1" charset="2"/>
              </a:rPr>
              <a:t>β</a:t>
            </a:r>
            <a:r>
              <a:rPr lang="en-US" sz="2400"/>
              <a:t> </a:t>
            </a:r>
            <a:r>
              <a:rPr lang="en-US" sz="2400" b="0"/>
              <a:t>- </a:t>
            </a:r>
            <a:r>
              <a:rPr lang="en-US" sz="2400" b="0">
                <a:sym typeface="Symbol" pitchFamily="-1" charset="2"/>
              </a:rPr>
              <a:t>γ</a:t>
            </a:r>
            <a:r>
              <a:rPr lang="en-US" sz="2400" b="0"/>
              <a:t>)</a:t>
            </a:r>
            <a:r>
              <a:rPr lang="en-US" sz="2400"/>
              <a:t>a</a:t>
            </a:r>
            <a:r>
              <a:rPr lang="en-US" sz="2400" b="0"/>
              <a:t> + </a:t>
            </a:r>
            <a:r>
              <a:rPr lang="en-US" sz="2400" b="0">
                <a:sym typeface="Symbol" pitchFamily="-1" charset="2"/>
              </a:rPr>
              <a:t>β</a:t>
            </a:r>
            <a:r>
              <a:rPr lang="en-US" sz="2400">
                <a:sym typeface="Symbol" pitchFamily="-1" charset="2"/>
              </a:rPr>
              <a:t>b</a:t>
            </a:r>
            <a:r>
              <a:rPr lang="en-US" sz="2400" b="0">
                <a:sym typeface="Symbol" pitchFamily="-1" charset="2"/>
              </a:rPr>
              <a:t> + γ</a:t>
            </a:r>
            <a:r>
              <a:rPr lang="en-US" sz="2400">
                <a:sym typeface="Symbol" pitchFamily="-1" charset="2"/>
              </a:rPr>
              <a:t>c</a:t>
            </a:r>
          </a:p>
        </p:txBody>
      </p:sp>
      <p:sp>
        <p:nvSpPr>
          <p:cNvPr id="98341" name="Line 37"/>
          <p:cNvSpPr>
            <a:spLocks noChangeShapeType="1"/>
          </p:cNvSpPr>
          <p:nvPr/>
        </p:nvSpPr>
        <p:spPr bwMode="auto">
          <a:xfrm flipH="1" flipV="1">
            <a:off x="1978025" y="1539875"/>
            <a:ext cx="2914650" cy="49799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344" name="Text Box 40"/>
          <p:cNvSpPr txBox="1">
            <a:spLocks noChangeArrowheads="1"/>
          </p:cNvSpPr>
          <p:nvPr/>
        </p:nvSpPr>
        <p:spPr bwMode="auto">
          <a:xfrm rot="3499872">
            <a:off x="4394994" y="5960269"/>
            <a:ext cx="720725" cy="3698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  <a:sym typeface="Symbol" pitchFamily="-1" charset="2"/>
              </a:rPr>
              <a:t>α</a:t>
            </a:r>
            <a:r>
              <a:rPr lang="en-US">
                <a:solidFill>
                  <a:schemeClr val="accent2"/>
                </a:solidFill>
              </a:rPr>
              <a:t> = 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83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8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8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8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8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8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8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31" grpId="0" animBg="1"/>
      <p:bldP spid="98332" grpId="0" animBg="1"/>
      <p:bldP spid="98333" grpId="0" animBg="1"/>
      <p:bldP spid="98334" grpId="0" animBg="1"/>
      <p:bldP spid="98335" grpId="0" animBg="1"/>
      <p:bldP spid="98336" grpId="0" animBg="1"/>
      <p:bldP spid="98337" grpId="0" animBg="1"/>
      <p:bldP spid="98338" grpId="0" animBg="1"/>
      <p:bldP spid="98339" grpId="0" animBg="1"/>
      <p:bldP spid="98345" grpId="0" animBg="1"/>
      <p:bldP spid="98346" grpId="0" animBg="1"/>
      <p:bldP spid="98347" grpId="0" animBg="1"/>
      <p:bldP spid="98340" grpId="0" animBg="1"/>
      <p:bldP spid="98342" grpId="0" animBg="1"/>
      <p:bldP spid="98348" grpId="0" animBg="1"/>
      <p:bldP spid="98341" grpId="0" animBg="1"/>
      <p:bldP spid="98344" grpId="0" animBg="1"/>
    </p:bldLst>
  </p:timing>
</p:sld>
</file>

<file path=ppt/theme/theme1.xml><?xml version="1.0" encoding="utf-8"?>
<a:theme xmlns:a="http://schemas.openxmlformats.org/drawingml/2006/main" name="CSG140 Template">
  <a:themeElements>
    <a:clrScheme name="CSG140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SG140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SG140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G140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G140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G140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G140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G140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G140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G140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G140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G140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G140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G140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CSgraphics.potx</Template>
  <TotalTime>766</TotalTime>
  <Words>2172</Words>
  <Application>Microsoft Macintosh PowerPoint</Application>
  <PresentationFormat>On-screen Show (4:3)</PresentationFormat>
  <Paragraphs>387</Paragraphs>
  <Slides>38</Slides>
  <Notes>37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38</vt:i4>
      </vt:variant>
    </vt:vector>
  </HeadingPairs>
  <TitlesOfParts>
    <vt:vector size="41" baseType="lpstr">
      <vt:lpstr>CSG140 Template</vt:lpstr>
      <vt:lpstr>PowerPoint.Show.8</vt:lpstr>
      <vt:lpstr>Equation</vt:lpstr>
      <vt:lpstr>CS 4300 Computer Graphics</vt:lpstr>
      <vt:lpstr>3D Vectors</vt:lpstr>
      <vt:lpstr>Vector Cross Product</vt:lpstr>
      <vt:lpstr>Cross Product and Area</vt:lpstr>
      <vt:lpstr>Computing the Cross Product</vt:lpstr>
      <vt:lpstr>Linear Interpolation</vt:lpstr>
      <vt:lpstr>Lerping</vt:lpstr>
      <vt:lpstr>Triangles</vt:lpstr>
      <vt:lpstr>Triangles</vt:lpstr>
      <vt:lpstr> Computing Barycentric Coordinates</vt:lpstr>
      <vt:lpstr>Barycentric Coordinates  as Areas</vt:lpstr>
      <vt:lpstr>3D Triangles</vt:lpstr>
      <vt:lpstr>Wireframe Rendering</vt:lpstr>
      <vt:lpstr>Convex Polyhedra</vt:lpstr>
      <vt:lpstr>Hidden Surface Removal</vt:lpstr>
      <vt:lpstr>Painter’s Algorithm</vt:lpstr>
      <vt:lpstr>Painter’s Algorithm</vt:lpstr>
      <vt:lpstr>Visible Surface Determination</vt:lpstr>
      <vt:lpstr>Rendering a Polymesh</vt:lpstr>
      <vt:lpstr>Polygon Table</vt:lpstr>
      <vt:lpstr>Coherence</vt:lpstr>
      <vt:lpstr>Active Edge Table </vt:lpstr>
      <vt:lpstr>Running the Algorithm 1</vt:lpstr>
      <vt:lpstr>Running the Algorithm 2</vt:lpstr>
      <vt:lpstr>Painter’s Algorithm</vt:lpstr>
      <vt:lpstr>Painter’s Problem</vt:lpstr>
      <vt:lpstr>Z-Buffer</vt:lpstr>
      <vt:lpstr>Visible Surface Determination</vt:lpstr>
      <vt:lpstr>Sorting the Polygons</vt:lpstr>
      <vt:lpstr>Binary Space Partition</vt:lpstr>
      <vt:lpstr>BSP – Basics</vt:lpstr>
      <vt:lpstr>BSP on a Simple Scene</vt:lpstr>
      <vt:lpstr>The BSP Tree</vt:lpstr>
      <vt:lpstr>BSP on a non-Simple Scene</vt:lpstr>
      <vt:lpstr>2D BSP Trees Demo</vt:lpstr>
      <vt:lpstr>Building the BSP Tree</vt:lpstr>
      <vt:lpstr>Triangle Crossing a Plane</vt:lpstr>
      <vt:lpstr>Cutting the Triangle</vt:lpstr>
    </vt:vector>
  </TitlesOfParts>
  <Company>Northeastern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4300 Computer Graphics</dc:title>
  <dc:creator>Harriet Fell</dc:creator>
  <cp:lastModifiedBy>Harriet Fell</cp:lastModifiedBy>
  <cp:revision>5</cp:revision>
  <dcterms:created xsi:type="dcterms:W3CDTF">2011-09-29T12:30:39Z</dcterms:created>
  <dcterms:modified xsi:type="dcterms:W3CDTF">2011-09-29T17:44:36Z</dcterms:modified>
</cp:coreProperties>
</file>