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5" r:id="rId3"/>
    <p:sldId id="258" r:id="rId4"/>
    <p:sldId id="303" r:id="rId5"/>
    <p:sldId id="274" r:id="rId6"/>
    <p:sldId id="271" r:id="rId7"/>
    <p:sldId id="275" r:id="rId8"/>
    <p:sldId id="266" r:id="rId9"/>
    <p:sldId id="281" r:id="rId10"/>
    <p:sldId id="282" r:id="rId11"/>
    <p:sldId id="304" r:id="rId12"/>
    <p:sldId id="280" r:id="rId13"/>
    <p:sldId id="283" r:id="rId14"/>
    <p:sldId id="267" r:id="rId15"/>
    <p:sldId id="279" r:id="rId16"/>
    <p:sldId id="285" r:id="rId17"/>
    <p:sldId id="290" r:id="rId18"/>
    <p:sldId id="284" r:id="rId19"/>
    <p:sldId id="291" r:id="rId20"/>
    <p:sldId id="268" r:id="rId21"/>
    <p:sldId id="292" r:id="rId22"/>
    <p:sldId id="293" r:id="rId23"/>
    <p:sldId id="294" r:id="rId24"/>
    <p:sldId id="286" r:id="rId25"/>
    <p:sldId id="287" r:id="rId26"/>
    <p:sldId id="299" r:id="rId27"/>
    <p:sldId id="300" r:id="rId28"/>
    <p:sldId id="301" r:id="rId29"/>
    <p:sldId id="288" r:id="rId30"/>
    <p:sldId id="269" r:id="rId31"/>
    <p:sldId id="296" r:id="rId32"/>
    <p:sldId id="289" r:id="rId33"/>
    <p:sldId id="297" r:id="rId34"/>
    <p:sldId id="298" r:id="rId35"/>
    <p:sldId id="295" r:id="rId36"/>
    <p:sldId id="302" r:id="rId37"/>
    <p:sldId id="270" r:id="rId38"/>
    <p:sldId id="272" r:id="rId39"/>
    <p:sldId id="273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582D-D511-498B-9F99-96B9CF6F55E1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9A9E-64E2-44F9-B734-7C8C2F40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example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69A9E-64E2-44F9-B734-7C8C2F4075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6E-9811-44E9-B901-E56EE91CBCF8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17EE-0155-4B63-829F-283980A82395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F8FD-5F04-42A2-93A6-82F5E94334D4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056A-1F83-4A59-8721-3F184132750D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D433-46FC-445A-8154-E4F4D1832464}" type="datetime1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8F60-AF03-4023-8A0A-9DDC094EB35C}" type="datetime1">
              <a:rPr lang="en-US" smtClean="0"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A94-51AD-4BC9-88A4-CF267962DBB5}" type="datetime1">
              <a:rPr lang="en-US" smtClean="0"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4FEB-2B30-4A20-8072-FE5C4D83C871}" type="datetime1">
              <a:rPr lang="en-US" smtClean="0"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97E9-F02B-405B-93F4-7DE9F8778850}" type="datetime1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CC57-61AC-4E22-B3A5-845C042B7F08}" type="datetime1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24D9-8907-4D57-994D-FBD4E617331D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PathSim</a:t>
            </a:r>
            <a:r>
              <a:rPr lang="en-US" b="1" dirty="0"/>
              <a:t>: Meta </a:t>
            </a:r>
            <a:r>
              <a:rPr lang="en-US" b="1" dirty="0" smtClean="0"/>
              <a:t>Path-Based Top-K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Similarity Search </a:t>
            </a:r>
            <a:r>
              <a:rPr lang="en-US" b="1" dirty="0" smtClean="0"/>
              <a:t>in Heterogeneous Information Networks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Yizhou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Sun</a:t>
            </a:r>
            <a:r>
              <a:rPr lang="en-US" sz="3600" dirty="0" smtClean="0">
                <a:solidFill>
                  <a:schemeClr val="tx1"/>
                </a:solidFill>
              </a:rPr>
              <a:t>† </a:t>
            </a:r>
            <a:r>
              <a:rPr lang="en-US" sz="3600" dirty="0" err="1" smtClean="0">
                <a:solidFill>
                  <a:schemeClr val="tx1"/>
                </a:solidFill>
              </a:rPr>
              <a:t>Jiawei</a:t>
            </a:r>
            <a:r>
              <a:rPr lang="en-US" sz="3600" dirty="0" smtClean="0">
                <a:solidFill>
                  <a:schemeClr val="tx1"/>
                </a:solidFill>
              </a:rPr>
              <a:t> Han† </a:t>
            </a:r>
            <a:r>
              <a:rPr lang="en-US" sz="3600" dirty="0" err="1" smtClean="0">
                <a:solidFill>
                  <a:schemeClr val="tx1"/>
                </a:solidFill>
              </a:rPr>
              <a:t>Xifeng</a:t>
            </a:r>
            <a:r>
              <a:rPr lang="en-US" sz="3600" dirty="0" smtClean="0">
                <a:solidFill>
                  <a:schemeClr val="tx1"/>
                </a:solidFill>
              </a:rPr>
              <a:t> Yan‡ Philip </a:t>
            </a:r>
            <a:r>
              <a:rPr lang="en-US" sz="3600" dirty="0">
                <a:solidFill>
                  <a:schemeClr val="tx1"/>
                </a:solidFill>
              </a:rPr>
              <a:t>S. Yu§ </a:t>
            </a:r>
            <a:r>
              <a:rPr lang="en-US" sz="3600" dirty="0" err="1">
                <a:solidFill>
                  <a:schemeClr val="tx1"/>
                </a:solidFill>
              </a:rPr>
              <a:t>Tianyi</a:t>
            </a:r>
            <a:r>
              <a:rPr lang="en-US" sz="3600" dirty="0">
                <a:solidFill>
                  <a:schemeClr val="tx1"/>
                </a:solidFill>
              </a:rPr>
              <a:t> Wu⋄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† </a:t>
            </a:r>
            <a:r>
              <a:rPr lang="en-US" dirty="0">
                <a:solidFill>
                  <a:schemeClr val="tx1"/>
                </a:solidFill>
              </a:rPr>
              <a:t>University of Illinois at </a:t>
            </a:r>
            <a:r>
              <a:rPr lang="en-US" dirty="0" smtClean="0">
                <a:solidFill>
                  <a:schemeClr val="tx1"/>
                </a:solidFill>
              </a:rPr>
              <a:t>Urbana-Champaign, Urbana</a:t>
            </a:r>
            <a:r>
              <a:rPr lang="en-US" dirty="0">
                <a:solidFill>
                  <a:schemeClr val="tx1"/>
                </a:solidFill>
              </a:rPr>
              <a:t>, IL</a:t>
            </a:r>
          </a:p>
          <a:p>
            <a:r>
              <a:rPr lang="en-US" dirty="0">
                <a:solidFill>
                  <a:schemeClr val="tx1"/>
                </a:solidFill>
              </a:rPr>
              <a:t>‡ University of California at Santa Barbara, Santa Barbara, CA</a:t>
            </a:r>
          </a:p>
          <a:p>
            <a:r>
              <a:rPr lang="en-US" dirty="0">
                <a:solidFill>
                  <a:schemeClr val="tx1"/>
                </a:solidFill>
              </a:rPr>
              <a:t>§ University of Illinois at Chicago, Chicago, IL</a:t>
            </a:r>
          </a:p>
          <a:p>
            <a:r>
              <a:rPr lang="en-US" dirty="0">
                <a:solidFill>
                  <a:schemeClr val="tx1"/>
                </a:solidFill>
              </a:rPr>
              <a:t>⋄ Microsoft Corporation, Redmond, WA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DBEA-6F3A-4657-80D9-72074062A702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Meta Paths in the DBLP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418"/>
            <a:ext cx="1945923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76800" y="1992167"/>
            <a:ext cx="2819400" cy="3053195"/>
            <a:chOff x="4867275" y="1976005"/>
            <a:chExt cx="3276600" cy="350087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1976005"/>
              <a:ext cx="3276600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149" y="5029200"/>
              <a:ext cx="19526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09600" y="5301734"/>
            <a:ext cx="274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path instances: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“Jim-P1-VLDB”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301734"/>
            <a:ext cx="274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path instances: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“Jim-P1-Ann”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Views of Meta Paths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r>
                  <a:rPr lang="en-US" sz="9600" dirty="0" smtClean="0"/>
                  <a:t>A </a:t>
                </a:r>
                <a:r>
                  <a:rPr lang="en-US" sz="9600" dirty="0"/>
                  <a:t>meta path is: </a:t>
                </a:r>
              </a:p>
              <a:p>
                <a:pPr lvl="1"/>
                <a:r>
                  <a:rPr lang="en-US" sz="9600" dirty="0"/>
                  <a:t>A </a:t>
                </a:r>
                <a:r>
                  <a:rPr lang="en-US" sz="9600" dirty="0">
                    <a:solidFill>
                      <a:schemeClr val="accent2"/>
                    </a:solidFill>
                  </a:rPr>
                  <a:t>meta level description </a:t>
                </a:r>
                <a:r>
                  <a:rPr lang="en-US" sz="9600" dirty="0"/>
                  <a:t>of the </a:t>
                </a:r>
                <a:r>
                  <a:rPr lang="en-US" sz="9600" dirty="0">
                    <a:solidFill>
                      <a:schemeClr val="accent2"/>
                    </a:solidFill>
                  </a:rPr>
                  <a:t>topological</a:t>
                </a:r>
                <a:r>
                  <a:rPr lang="en-US" sz="9600" dirty="0"/>
                  <a:t> </a:t>
                </a:r>
                <a:r>
                  <a:rPr lang="en-US" sz="9600" dirty="0">
                    <a:solidFill>
                      <a:schemeClr val="accent2"/>
                    </a:solidFill>
                  </a:rPr>
                  <a:t>connectivity</a:t>
                </a:r>
                <a:r>
                  <a:rPr lang="en-US" sz="9600" dirty="0"/>
                  <a:t> between objects</a:t>
                </a:r>
              </a:p>
              <a:p>
                <a:pPr lvl="1"/>
                <a:r>
                  <a:rPr lang="en-US" sz="9600" dirty="0"/>
                  <a:t>A </a:t>
                </a:r>
                <a:r>
                  <a:rPr lang="en-US" sz="9600" dirty="0">
                    <a:solidFill>
                      <a:schemeClr val="accent2"/>
                    </a:solidFill>
                  </a:rPr>
                  <a:t>path</a:t>
                </a:r>
                <a:r>
                  <a:rPr lang="en-US" sz="9600" dirty="0"/>
                  <a:t> defined on network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96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9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9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9600" i="1">
                            <a:latin typeface="Cambria Math"/>
                          </a:rPr>
                          <m:t>𝒜</m:t>
                        </m:r>
                        <m:r>
                          <a:rPr lang="en-US" sz="9600" i="1">
                            <a:latin typeface="Cambria Math"/>
                          </a:rPr>
                          <m:t>,</m:t>
                        </m:r>
                        <m:r>
                          <a:rPr lang="en-US" sz="9600" i="1">
                            <a:latin typeface="Cambria Math"/>
                          </a:rPr>
                          <m:t>ℛ</m:t>
                        </m:r>
                      </m:e>
                    </m:d>
                  </m:oMath>
                </a14:m>
                <a:endParaRPr lang="en-US" sz="96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l-GR" sz="56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56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5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56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56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sz="5600" i="1">
                        <a:latin typeface="Cambria Math"/>
                      </a:rPr>
                      <m:t>…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56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56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56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5600" i="1">
                            <a:latin typeface="Cambria Math"/>
                          </a:rPr>
                          <m:t>𝑙</m:t>
                        </m:r>
                        <m:r>
                          <a:rPr lang="en-US" sz="56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sz="5600" dirty="0"/>
              </a:p>
              <a:p>
                <a:pPr lvl="1"/>
                <a:r>
                  <a:rPr lang="en-US" sz="9600" dirty="0"/>
                  <a:t>A new </a:t>
                </a:r>
                <a:r>
                  <a:rPr lang="en-US" sz="9600" dirty="0">
                    <a:solidFill>
                      <a:schemeClr val="accent2"/>
                    </a:solidFill>
                  </a:rPr>
                  <a:t>relation</a:t>
                </a:r>
                <a:r>
                  <a:rPr lang="en-US" sz="9600" dirty="0"/>
                  <a:t> defined on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9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9600" i="1">
                            <a:latin typeface="Cambria Math"/>
                          </a:rPr>
                          <m:t>𝑙</m:t>
                        </m:r>
                        <m:r>
                          <a:rPr lang="en-US" sz="96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of Similarity Definition in HIN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15400" cy="4525963"/>
              </a:xfrm>
            </p:spPr>
            <p:txBody>
              <a:bodyPr/>
              <a:lstStyle/>
              <a:p>
                <a:r>
                  <a:rPr lang="en-US" dirty="0" smtClean="0"/>
                  <a:t>The framework</a:t>
                </a:r>
              </a:p>
              <a:p>
                <a:pPr lvl="1"/>
                <a:r>
                  <a:rPr lang="en-US" dirty="0" smtClean="0"/>
                  <a:t>Similarity definition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 </m:t>
                    </m:r>
                  </m:oMath>
                </a14:m>
                <a:r>
                  <a:rPr lang="en-US" b="0" dirty="0" smtClean="0"/>
                  <a:t>Meta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Similarity measure</a:t>
                </a:r>
              </a:p>
              <a:p>
                <a:pPr lvl="1"/>
                <a:r>
                  <a:rPr lang="en-US" dirty="0" smtClean="0"/>
                  <a:t>Meta path: specifies the topological connectivity between objects</a:t>
                </a:r>
              </a:p>
              <a:p>
                <a:pPr lvl="1"/>
                <a:r>
                  <a:rPr lang="en-US" dirty="0" smtClean="0"/>
                  <a:t>Similarity measure: quantify the connectivity for a given meta path </a:t>
                </a:r>
                <a:endParaRPr lang="en-US" dirty="0"/>
              </a:p>
              <a:p>
                <a:pPr lvl="1"/>
                <a:r>
                  <a:rPr lang="en-US" dirty="0" smtClean="0"/>
                  <a:t>Recall</a:t>
                </a:r>
              </a:p>
              <a:p>
                <a:pPr lvl="2"/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15400" cy="4525963"/>
              </a:xfrm>
              <a:blipFill rotWithShape="1">
                <a:blip r:embed="rId2"/>
                <a:stretch>
                  <a:fillRect l="-157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34200" cy="16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Examples of Meta Path-based Similarity Measures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Some straightforward similarity measures</a:t>
                </a:r>
              </a:p>
              <a:p>
                <a:pPr lvl="1"/>
                <a:r>
                  <a:rPr lang="en-US" sz="2000" dirty="0" smtClean="0"/>
                  <a:t>Path count</a:t>
                </a:r>
              </a:p>
              <a:p>
                <a:pPr lvl="2"/>
                <a:r>
                  <a:rPr lang="en-US" sz="1800" dirty="0" smtClean="0"/>
                  <a:t>The number of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path instances</a:t>
                </a:r>
                <a:r>
                  <a:rPr lang="en-US" sz="1800" dirty="0" smtClean="0"/>
                  <a:t> between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1800" dirty="0" smtClean="0"/>
                  <a:t> following meta path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𝒫</m:t>
                    </m:r>
                  </m:oMath>
                </a14:m>
                <a:r>
                  <a:rPr lang="en-US" sz="18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=|{</m:t>
                    </m:r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:</m:t>
                    </m:r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𝒫</m:t>
                    </m:r>
                    <m:r>
                      <a:rPr lang="en-US" sz="1800" b="0" i="1" smtClean="0">
                        <a:latin typeface="Cambria Math"/>
                      </a:rPr>
                      <m:t>}|</m:t>
                    </m:r>
                  </m:oMath>
                </a14:m>
                <a:endParaRPr lang="en-US" sz="1800" b="0" dirty="0" smtClean="0"/>
              </a:p>
              <a:p>
                <a:pPr lvl="1"/>
                <a:r>
                  <a:rPr lang="en-US" sz="2000" dirty="0" smtClean="0"/>
                  <a:t>Random walk</a:t>
                </a:r>
              </a:p>
              <a:p>
                <a:pPr lvl="2"/>
                <a:r>
                  <a:rPr lang="en-US" sz="1800" dirty="0" smtClean="0"/>
                  <a:t>The probability of random walk starting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and ending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following meta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𝒫</m:t>
                    </m:r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𝒫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/>
                          </a:rPr>
                          <m:t>𝑃𝑟𝑜𝑏</m:t>
                        </m:r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800" b="0" dirty="0" smtClean="0"/>
              </a:p>
              <a:p>
                <a:pPr lvl="2"/>
                <a:r>
                  <a:rPr lang="en-US" sz="1800" dirty="0" smtClean="0"/>
                  <a:t>Used in P-PageRank</a:t>
                </a:r>
              </a:p>
              <a:p>
                <a:pPr marL="914400" lvl="2" indent="0">
                  <a:buNone/>
                </a:pPr>
                <a:endParaRPr lang="en-US" sz="1800" dirty="0" smtClean="0"/>
              </a:p>
              <a:p>
                <a:pPr lvl="1"/>
                <a:r>
                  <a:rPr lang="en-US" sz="2000" dirty="0" smtClean="0"/>
                  <a:t>Pairwise random walk</a:t>
                </a:r>
              </a:p>
              <a:p>
                <a:pPr lvl="2"/>
                <a:r>
                  <a:rPr lang="en-US" sz="1800" dirty="0" smtClean="0"/>
                  <a:t>The probability of pairwise random walk starting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 smtClean="0"/>
                  <a:t> and ending with a common object following meta path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𝒫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)∈(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𝑃𝑟𝑜𝑏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dirty="0" smtClean="0">
                            <a:latin typeface="Cambria Math"/>
                          </a:rPr>
                          <m:t>𝑃𝑟𝑜𝑏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sz="18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lvl="2"/>
                <a:r>
                  <a:rPr lang="en-US" sz="1800" dirty="0" smtClean="0"/>
                  <a:t>Used in </a:t>
                </a:r>
                <a:r>
                  <a:rPr lang="en-US" sz="1800" dirty="0" err="1" smtClean="0"/>
                  <a:t>SimRank</a:t>
                </a:r>
                <a:endParaRPr lang="en-US" sz="1800" dirty="0"/>
              </a:p>
              <a:p>
                <a:r>
                  <a:rPr lang="en-US" sz="2400" dirty="0" smtClean="0"/>
                  <a:t>The generalized form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  <m:r>
                          <a:rPr lang="en-US" sz="1800" i="1">
                            <a:latin typeface="Cambria Math"/>
                          </a:rPr>
                          <m:t>𝒫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 rotWithShape="1">
                <a:blip r:embed="rId2"/>
                <a:stretch>
                  <a:fillRect l="-963" t="-1078" b="-36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75948" y="3725365"/>
            <a:ext cx="2209800" cy="390948"/>
            <a:chOff x="2286000" y="4257252"/>
            <a:chExt cx="2209800" cy="390948"/>
          </a:xfrm>
        </p:grpSpPr>
        <p:sp>
          <p:nvSpPr>
            <p:cNvPr id="6" name="Oval 5"/>
            <p:cNvSpPr/>
            <p:nvPr/>
          </p:nvSpPr>
          <p:spPr>
            <a:xfrm>
              <a:off x="2286000" y="4343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4343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1" name="Curved Connector 10"/>
            <p:cNvCxnSpPr>
              <a:stCxn id="6" idx="7"/>
            </p:cNvCxnSpPr>
            <p:nvPr/>
          </p:nvCxnSpPr>
          <p:spPr>
            <a:xfrm rot="16200000" flipH="1">
              <a:off x="3314699" y="3619500"/>
              <a:ext cx="107763" cy="1644837"/>
            </a:xfrm>
            <a:prstGeom prst="curvedConnector4">
              <a:avLst>
                <a:gd name="adj1" fmla="val -212132"/>
                <a:gd name="adj2" fmla="val 51357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16180" y="425725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32985" y="5504440"/>
            <a:ext cx="2209800" cy="821975"/>
            <a:chOff x="2286000" y="5987534"/>
            <a:chExt cx="2209800" cy="821975"/>
          </a:xfrm>
        </p:grpSpPr>
        <p:sp>
          <p:nvSpPr>
            <p:cNvPr id="12" name="Oval 11"/>
            <p:cNvSpPr/>
            <p:nvPr/>
          </p:nvSpPr>
          <p:spPr>
            <a:xfrm>
              <a:off x="22860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910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216180" y="6504709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2" name="Curved Connector 21"/>
            <p:cNvCxnSpPr>
              <a:stCxn id="12" idx="6"/>
              <a:endCxn id="14" idx="2"/>
            </p:cNvCxnSpPr>
            <p:nvPr/>
          </p:nvCxnSpPr>
          <p:spPr>
            <a:xfrm>
              <a:off x="2590800" y="6172200"/>
              <a:ext cx="625380" cy="484909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4" idx="6"/>
            </p:cNvCxnSpPr>
            <p:nvPr/>
          </p:nvCxnSpPr>
          <p:spPr>
            <a:xfrm flipV="1">
              <a:off x="3520980" y="6248400"/>
              <a:ext cx="670019" cy="408709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680432" y="5987534"/>
                  <a:ext cx="4605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432" y="5987534"/>
                  <a:ext cx="4605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520980" y="6026727"/>
                  <a:ext cx="465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980" y="6026727"/>
                  <a:ext cx="4658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0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Meta Path-based </a:t>
            </a:r>
            <a:r>
              <a:rPr lang="en-US" dirty="0"/>
              <a:t>Similarity </a:t>
            </a:r>
            <a:r>
              <a:rPr lang="en-US" dirty="0" smtClean="0"/>
              <a:t>Framework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PathSim</a:t>
            </a:r>
            <a:r>
              <a:rPr lang="en-US" dirty="0">
                <a:solidFill>
                  <a:schemeClr val="accent2"/>
                </a:solidFill>
              </a:rPr>
              <a:t>: A Novel Meta Path-Based Similarity Measure</a:t>
            </a:r>
          </a:p>
          <a:p>
            <a:r>
              <a:rPr lang="en-US" dirty="0" smtClean="0"/>
              <a:t>Online Query Processing for Top-K Similarity Search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E12-C1E5-46AA-B10C-569C986D2C1E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7" y="2954338"/>
            <a:ext cx="401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PathSim</a:t>
            </a:r>
            <a:r>
              <a:rPr lang="en-US" dirty="0" smtClean="0"/>
              <a:t>: Similarity in Terms of “Peers”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Path count and Random walk (RW)</a:t>
            </a:r>
          </a:p>
          <a:p>
            <a:pPr lvl="1"/>
            <a:r>
              <a:rPr lang="en-US" sz="2000" dirty="0" smtClean="0"/>
              <a:t>Favor highly visible objects (objects with large degrees)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Pairwise random walk (PRW)</a:t>
            </a:r>
          </a:p>
          <a:p>
            <a:pPr lvl="1"/>
            <a:r>
              <a:rPr lang="en-US" sz="2000" dirty="0" smtClean="0"/>
              <a:t>Favor pure objects (objects with highly skewed </a:t>
            </a:r>
            <a:r>
              <a:rPr lang="en-US" sz="2000" dirty="0" err="1" smtClean="0"/>
              <a:t>scatterness</a:t>
            </a:r>
            <a:r>
              <a:rPr lang="en-US" sz="2000" dirty="0" smtClean="0"/>
              <a:t> in their in-links or out-links)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err="1" smtClean="0"/>
              <a:t>PathSim</a:t>
            </a:r>
            <a:endParaRPr lang="en-US" sz="2400" dirty="0" smtClean="0"/>
          </a:p>
          <a:p>
            <a:pPr lvl="1"/>
            <a:r>
              <a:rPr lang="en-US" sz="2000" dirty="0" smtClean="0"/>
              <a:t>Favor “peers” (objects with similar visibility and strong connectivity under the given meta path)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17573" y="284018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endCxn id="6" idx="7"/>
          </p:cNvCxnSpPr>
          <p:nvPr/>
        </p:nvCxnSpPr>
        <p:spPr>
          <a:xfrm rot="5400000">
            <a:off x="5590892" y="2484004"/>
            <a:ext cx="511460" cy="2678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4800600" y="2514600"/>
            <a:ext cx="831273" cy="32558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6" idx="5"/>
          </p:cNvCxnSpPr>
          <p:nvPr/>
        </p:nvCxnSpPr>
        <p:spPr>
          <a:xfrm rot="10800000">
            <a:off x="5712696" y="3035304"/>
            <a:ext cx="764305" cy="16509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6" idx="2"/>
          </p:cNvCxnSpPr>
          <p:nvPr/>
        </p:nvCxnSpPr>
        <p:spPr>
          <a:xfrm flipV="1">
            <a:off x="5029200" y="2954482"/>
            <a:ext cx="488373" cy="39831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6" idx="3"/>
          </p:cNvCxnSpPr>
          <p:nvPr/>
        </p:nvCxnSpPr>
        <p:spPr>
          <a:xfrm rot="16200000" flipV="1">
            <a:off x="5358826" y="3227529"/>
            <a:ext cx="546096" cy="16164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84097" y="44299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21" idx="1"/>
          </p:cNvCxnSpPr>
          <p:nvPr/>
        </p:nvCxnSpPr>
        <p:spPr>
          <a:xfrm rot="16200000" flipV="1">
            <a:off x="4951849" y="3897742"/>
            <a:ext cx="33478" cy="1097975"/>
          </a:xfrm>
          <a:prstGeom prst="curvedConnector4">
            <a:avLst>
              <a:gd name="adj1" fmla="val 682836"/>
              <a:gd name="adj2" fmla="val 51524"/>
            </a:avLst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91000" y="4332429"/>
            <a:ext cx="228600" cy="2286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4234869"/>
            <a:ext cx="228600" cy="2286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/>
          <p:cNvCxnSpPr>
            <a:stCxn id="21" idx="6"/>
            <a:endCxn id="25" idx="2"/>
          </p:cNvCxnSpPr>
          <p:nvPr/>
        </p:nvCxnSpPr>
        <p:spPr>
          <a:xfrm flipV="1">
            <a:off x="5712697" y="4349169"/>
            <a:ext cx="916703" cy="1951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739988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77001" y="61410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urved Connector 39"/>
          <p:cNvCxnSpPr>
            <a:stCxn id="32" idx="6"/>
            <a:endCxn id="33" idx="2"/>
          </p:cNvCxnSpPr>
          <p:nvPr/>
        </p:nvCxnSpPr>
        <p:spPr>
          <a:xfrm>
            <a:off x="4968588" y="6210300"/>
            <a:ext cx="1508413" cy="4502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3969327" y="5815445"/>
            <a:ext cx="831273" cy="32558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4251615" y="6283036"/>
            <a:ext cx="488373" cy="39831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>
            <a:off x="6520299" y="5820644"/>
            <a:ext cx="511460" cy="2678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>
            <a:off x="6629400" y="6341918"/>
            <a:ext cx="457200" cy="33943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DBLP network</a:t>
            </a:r>
          </a:p>
          <a:p>
            <a:pPr lvl="1"/>
            <a:r>
              <a:rPr lang="en-US" sz="2000" dirty="0" smtClean="0"/>
              <a:t>Find similar authors based on their reputation and field</a:t>
            </a:r>
          </a:p>
          <a:p>
            <a:r>
              <a:rPr lang="en-US" sz="2400" dirty="0" smtClean="0"/>
              <a:t>For IMDB network</a:t>
            </a:r>
          </a:p>
          <a:p>
            <a:pPr lvl="1"/>
            <a:r>
              <a:rPr lang="en-US" sz="2000" dirty="0" smtClean="0"/>
              <a:t>Find similar actors based on their movie style and productivity</a:t>
            </a:r>
          </a:p>
          <a:p>
            <a:r>
              <a:rPr lang="en-US" sz="2400" dirty="0" smtClean="0"/>
              <a:t>For Amazon network</a:t>
            </a:r>
          </a:p>
          <a:p>
            <a:pPr lvl="1"/>
            <a:r>
              <a:rPr lang="en-US" sz="2000" dirty="0" smtClean="0"/>
              <a:t>Find similar products based on their functionality and popularity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11131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8212" y="6194714"/>
            <a:ext cx="24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Meta Path APCPA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 Definition of </a:t>
            </a:r>
            <a:r>
              <a:rPr lang="en-US" dirty="0" err="1" smtClean="0"/>
              <a:t>PathSim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067800" cy="4525963"/>
              </a:xfrm>
            </p:spPr>
            <p:txBody>
              <a:bodyPr/>
              <a:lstStyle/>
              <a:p>
                <a:r>
                  <a:rPr lang="en-US" dirty="0" smtClean="0"/>
                  <a:t>Restriction on “round-trip” meta path</a:t>
                </a:r>
              </a:p>
              <a:p>
                <a:pPr lvl="1"/>
                <a:r>
                  <a:rPr lang="en-US" dirty="0" smtClean="0"/>
                  <a:t>A round-trip meta path is with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𝒫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Guarantee a symmetric relation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The definition</a:t>
                </a:r>
              </a:p>
              <a:p>
                <a:pPr lvl="1"/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067800" cy="4525963"/>
              </a:xfrm>
              <a:blipFill rotWithShape="1">
                <a:blip r:embed="rId2"/>
                <a:stretch>
                  <a:fillRect l="-14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19400" y="3110771"/>
            <a:ext cx="2743200" cy="1555744"/>
            <a:chOff x="2819400" y="3110771"/>
            <a:chExt cx="2743200" cy="1555744"/>
          </a:xfrm>
        </p:grpSpPr>
        <p:sp>
          <p:nvSpPr>
            <p:cNvPr id="6" name="Oval 5"/>
            <p:cNvSpPr/>
            <p:nvPr/>
          </p:nvSpPr>
          <p:spPr>
            <a:xfrm>
              <a:off x="2819400" y="3668112"/>
              <a:ext cx="381000" cy="3704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81600" y="3668112"/>
              <a:ext cx="381000" cy="370488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6" idx="0"/>
              <a:endCxn id="7" idx="7"/>
            </p:cNvCxnSpPr>
            <p:nvPr/>
          </p:nvCxnSpPr>
          <p:spPr>
            <a:xfrm rot="16200000" flipH="1">
              <a:off x="4231223" y="2446788"/>
              <a:ext cx="54257" cy="2496904"/>
            </a:xfrm>
            <a:prstGeom prst="curvedConnector3">
              <a:avLst>
                <a:gd name="adj1" fmla="val -421328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955473" y="3110771"/>
                  <a:ext cx="6131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473" y="3110771"/>
                  <a:ext cx="61311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7" idx="4"/>
              <a:endCxn id="6" idx="4"/>
            </p:cNvCxnSpPr>
            <p:nvPr/>
          </p:nvCxnSpPr>
          <p:spPr>
            <a:xfrm rot="5400000">
              <a:off x="4191000" y="2857500"/>
              <a:ext cx="12700" cy="23622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827752" y="4191000"/>
                  <a:ext cx="861198" cy="475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752" y="4191000"/>
                  <a:ext cx="861198" cy="4755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1" y="5181600"/>
            <a:ext cx="8091488" cy="10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PathSim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Symmetric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Self-Maximum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Balance of visibility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𝑖𝑖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 smtClean="0"/>
                  <a:t> is the number of path instances starting from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and ending with</a:t>
                </a:r>
                <a:r>
                  <a:rPr lang="en-US" i="1" dirty="0" smtClean="0"/>
                  <a:t> i </a:t>
                </a:r>
                <a:r>
                  <a:rPr lang="en-US" dirty="0" smtClean="0"/>
                  <a:t>following the given meta path  </a:t>
                </a:r>
                <a:endParaRPr lang="en-US" dirty="0"/>
              </a:p>
              <a:p>
                <a:r>
                  <a:rPr lang="en-US" dirty="0" smtClean="0"/>
                  <a:t>Limiting behavior</a:t>
                </a:r>
              </a:p>
              <a:p>
                <a:pPr lvl="1"/>
                <a:r>
                  <a:rPr lang="en-US" dirty="0" smtClean="0"/>
                  <a:t>If repeating a pattern of meta path infinite times, </a:t>
                </a:r>
                <a:r>
                  <a:rPr lang="en-US" dirty="0" err="1" smtClean="0"/>
                  <a:t>PathSim</a:t>
                </a:r>
                <a:r>
                  <a:rPr lang="en-US" dirty="0" smtClean="0"/>
                  <a:t> degenerates to authority ranking comparison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987534"/>
            <a:ext cx="7239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Long meta path without introducing new relationships is not that helpful!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Other Measures: A Toy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4400" y="1586345"/>
            <a:ext cx="7315200" cy="24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76400" y="2362200"/>
            <a:ext cx="6019800" cy="3810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81000" y="9906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the most similar to Mike?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2133600" y="2057400"/>
            <a:ext cx="424379" cy="360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11" y="4067913"/>
            <a:ext cx="6923377" cy="236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76400" y="3276600"/>
            <a:ext cx="6019800" cy="3048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3327" y="2978727"/>
            <a:ext cx="6019800" cy="3048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Background and Motivation</a:t>
            </a:r>
          </a:p>
          <a:p>
            <a:r>
              <a:rPr lang="en-US" dirty="0" smtClean="0"/>
              <a:t>Meta Path-based </a:t>
            </a:r>
            <a:r>
              <a:rPr lang="en-US" dirty="0"/>
              <a:t>Similarity </a:t>
            </a:r>
            <a:r>
              <a:rPr lang="en-US" dirty="0" smtClean="0"/>
              <a:t>Framework</a:t>
            </a:r>
          </a:p>
          <a:p>
            <a:r>
              <a:rPr lang="en-US" dirty="0" err="1"/>
              <a:t>PathSim</a:t>
            </a:r>
            <a:r>
              <a:rPr lang="en-US" dirty="0"/>
              <a:t>: A Novel </a:t>
            </a:r>
            <a:r>
              <a:rPr lang="en-US" dirty="0" smtClean="0"/>
              <a:t>Meta Path-Based Similarity </a:t>
            </a:r>
            <a:r>
              <a:rPr lang="en-US" dirty="0"/>
              <a:t>Measure</a:t>
            </a:r>
          </a:p>
          <a:p>
            <a:r>
              <a:rPr lang="en-US" dirty="0" smtClean="0"/>
              <a:t>Online Query Processing for Top-K Similarity Search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E12-C1E5-46AA-B10C-569C986D2C1E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3852669">
            <a:off x="5745755" y="1685546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Meta Path-based </a:t>
            </a:r>
            <a:r>
              <a:rPr lang="en-US" dirty="0"/>
              <a:t>Similarity </a:t>
            </a:r>
            <a:r>
              <a:rPr lang="en-US" dirty="0" smtClean="0"/>
              <a:t>Framework</a:t>
            </a:r>
          </a:p>
          <a:p>
            <a:r>
              <a:rPr lang="en-US" dirty="0" err="1"/>
              <a:t>PathSim</a:t>
            </a:r>
            <a:r>
              <a:rPr lang="en-US" dirty="0"/>
              <a:t>: A Novel Meta Path-Based Similarity Measure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Online Query Processing for Top-K Similarity Search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E12-C1E5-46AA-B10C-569C986D2C1E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3852669">
            <a:off x="8398062" y="401311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Top-K Similarity Search Problem under </a:t>
            </a:r>
            <a:r>
              <a:rPr lang="en-US" dirty="0" err="1" smtClean="0"/>
              <a:t>PathSim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an 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 its network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, given a round trip meta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𝒫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top-k similarity search </a:t>
                </a:r>
                <a:r>
                  <a:rPr lang="en-US" dirty="0" smtClean="0"/>
                  <a:t>problem under </a:t>
                </a:r>
                <a:r>
                  <a:rPr lang="en-US" dirty="0" err="1" smtClean="0"/>
                  <a:t>PathSim</a:t>
                </a:r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for a query </a:t>
                </a:r>
                <a:r>
                  <a:rPr lang="en-US" dirty="0"/>
                  <a:t>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find </a:t>
                </a:r>
                <a:r>
                  <a:rPr lang="en-US" dirty="0" smtClean="0"/>
                  <a:t>the sorted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objects in the same </a:t>
                </a:r>
                <a:r>
                  <a:rPr lang="en-US" dirty="0" smtClean="0"/>
                  <a:t>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are most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under </a:t>
                </a:r>
                <a:r>
                  <a:rPr lang="en-US" dirty="0" err="1" smtClean="0"/>
                  <a:t>PathSim</a:t>
                </a:r>
                <a:r>
                  <a:rPr lang="en-US" dirty="0" smtClean="0"/>
                  <a:t> similarity definition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Issues for Online Computation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 smtClean="0"/>
                  <a:t>Very large matrix multiplication</a:t>
                </a:r>
              </a:p>
              <a:p>
                <a:pPr marL="742950" lvl="2" indent="-342900"/>
                <a:r>
                  <a:rPr lang="en-US" dirty="0" smtClean="0"/>
                  <a:t>Need to compute the commuting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/>
                  <a:t>Calculate from scratch?</a:t>
                </a:r>
              </a:p>
              <a:p>
                <a:pPr lvl="1"/>
                <a:r>
                  <a:rPr lang="en-US" dirty="0"/>
                  <a:t>Time expensive for online query </a:t>
                </a:r>
                <a:r>
                  <a:rPr lang="en-US" dirty="0" smtClean="0"/>
                  <a:t>processing</a:t>
                </a:r>
                <a:endParaRPr lang="en-US" dirty="0"/>
              </a:p>
              <a:p>
                <a:r>
                  <a:rPr lang="en-US" dirty="0" smtClean="0"/>
                  <a:t>Fully materialization?</a:t>
                </a:r>
              </a:p>
              <a:p>
                <a:pPr lvl="1"/>
                <a:r>
                  <a:rPr lang="en-US" dirty="0" smtClean="0"/>
                  <a:t>Both time and space expensive</a:t>
                </a:r>
              </a:p>
              <a:p>
                <a:pPr lvl="2"/>
                <a:r>
                  <a:rPr lang="en-US" dirty="0" smtClean="0"/>
                  <a:t>E.g., for DBLP network (~710K authors), the meta path APCPA will generate around 5 billion nonzero elements, which needs storage up to 40 G; longer meta path will cost storage for 4T easily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Solution: Partial Materialization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Partially materialize </a:t>
                </a:r>
                <a:r>
                  <a:rPr lang="en-US" dirty="0"/>
                  <a:t>commuting matrices for short length meta paths, </a:t>
                </a:r>
                <a:r>
                  <a:rPr lang="en-US" dirty="0" smtClean="0"/>
                  <a:t>and concatenate </a:t>
                </a:r>
                <a:r>
                  <a:rPr lang="en-US" dirty="0"/>
                  <a:t>them online to get longer ones for a given </a:t>
                </a:r>
                <a:r>
                  <a:rPr lang="en-US" dirty="0" smtClean="0"/>
                  <a:t>query</a:t>
                </a:r>
              </a:p>
              <a:p>
                <a:pPr lvl="1"/>
                <a:r>
                  <a:rPr lang="en-US" dirty="0" smtClean="0"/>
                  <a:t>Materialize the commuting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𝒫</m:t>
                        </m:r>
                      </m:sub>
                    </m:sSub>
                  </m:oMath>
                </a14:m>
                <a:r>
                  <a:rPr lang="en-US" dirty="0" smtClean="0"/>
                  <a:t> for meta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Concatenate  them into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online for a given query by vector-matrix multiplication</a:t>
                </a:r>
              </a:p>
              <a:p>
                <a:pPr lvl="2"/>
                <a:r>
                  <a:rPr lang="en-US" dirty="0" smtClean="0"/>
                  <a:t>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concatenation will be discussed in the following</a:t>
                </a:r>
              </a:p>
              <a:p>
                <a:r>
                  <a:rPr lang="en-US" dirty="0" smtClean="0"/>
                  <a:t>Two algorithms returning exact top-k results are proposed based on partial materialization</a:t>
                </a:r>
              </a:p>
              <a:p>
                <a:pPr lvl="1"/>
                <a:r>
                  <a:rPr lang="en-US" dirty="0" err="1" smtClean="0"/>
                  <a:t>PathSim</a:t>
                </a:r>
                <a:r>
                  <a:rPr lang="en-US" dirty="0" smtClean="0"/>
                  <a:t>-baseline</a:t>
                </a:r>
              </a:p>
              <a:p>
                <a:pPr lvl="1"/>
                <a:r>
                  <a:rPr lang="en-US" dirty="0" err="1" smtClean="0"/>
                  <a:t>PathSim</a:t>
                </a:r>
                <a:r>
                  <a:rPr lang="en-US" dirty="0" smtClean="0"/>
                  <a:t>-pruning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85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Baseline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the candidates via traversing the network following meta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from the query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E.g., find Jim’s co-authors’ co-authors for meta path APAPA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partial commuting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Vector-vector dot product</a:t>
                </a:r>
              </a:p>
              <a:p>
                <a:pPr marL="1314450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𝒫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0" smtClean="0">
                            <a:latin typeface="Cambria Math"/>
                          </a:rPr>
                          <m:t>,: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𝒫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(:,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Scaling with sum of visibility</a:t>
                </a:r>
              </a:p>
              <a:p>
                <a:pPr marL="1314450" lvl="2" indent="-51435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𝒫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>
                                <a:latin typeface="Cambria Math"/>
                              </a:rPr>
                              <m:t>,: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𝒫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(:,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𝑗𝑗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 marL="1314450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 smtClean="0"/>
                  <a:t> can be pre-computed and stored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,: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(:,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return top-k objects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Co-clustering-based Pruning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Intuition: prune the candidates that are not promising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Offline: Generate co-clusters according to partial commuting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store statistics for each block for deriving upper bound of similarity</a:t>
                </a:r>
              </a:p>
              <a:p>
                <a:pPr marL="1371600" lvl="2" indent="-514350"/>
                <a:r>
                  <a:rPr lang="en-US" dirty="0" smtClean="0"/>
                  <a:t>Statistics include block sum, 1-norm and 2-norm for each row and column vectors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Online: For each query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/>
                  <a:t>Calculate the upper bound similarity between query object and the candidate cluster; prune the whole cluster if it is not promising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/>
                  <a:t>Calculate the upper bound similarity between query and each candidate in the cluster; prune the candidate if it is not promising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/>
                  <a:t>Calculate the exact similarity measure between query and the candidate, and update the top-k list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74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The Co-Clustering Algorithm on Parital Communting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l="-1630" t="-18182" r="-2963" b="-3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Input: </a:t>
                </a:r>
                <a:r>
                  <a:rPr lang="en-US" dirty="0"/>
                  <a:t>Communting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𝒫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 smtClean="0"/>
                  <a:t>; number of row clusters U; number of column clusters V</a:t>
                </a:r>
              </a:p>
              <a:p>
                <a:r>
                  <a:rPr lang="en-US" dirty="0" smtClean="0"/>
                  <a:t>Output: row clusters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and column clusters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Iterative algorithm</a:t>
                </a:r>
              </a:p>
              <a:p>
                <a:pPr lvl="1"/>
                <a:r>
                  <a:rPr lang="en-US" dirty="0" smtClean="0"/>
                  <a:t>Fixing column clusters: get row centers and adjust row objects according to KL distance between row distribution and row cluster distribution </a:t>
                </a:r>
              </a:p>
              <a:p>
                <a:pPr lvl="1"/>
                <a:r>
                  <a:rPr lang="en-US" dirty="0" smtClean="0"/>
                  <a:t>Fixing row clusters: get column centers and adjust column objects according to KL distance between column distribution and column cluster distribution</a:t>
                </a:r>
              </a:p>
              <a:p>
                <a:pPr marL="514350" indent="-457200"/>
                <a:r>
                  <a:rPr lang="en-US" dirty="0" smtClean="0"/>
                  <a:t>Time complexity</a:t>
                </a:r>
              </a:p>
              <a:p>
                <a:pPr marL="914400" lvl="1" indent="-457200"/>
                <a:r>
                  <a:rPr lang="en-US" dirty="0" smtClean="0"/>
                  <a:t>O(t(</a:t>
                </a:r>
                <a:r>
                  <a:rPr lang="en-US" dirty="0" err="1" smtClean="0"/>
                  <a:t>m+n</a:t>
                </a:r>
                <a:r>
                  <a:rPr lang="en-US" dirty="0" smtClean="0"/>
                  <a:t>)UV)</a:t>
                </a:r>
              </a:p>
              <a:p>
                <a:pPr marL="1314450" lvl="2" indent="-457200"/>
                <a:r>
                  <a:rPr lang="en-US" dirty="0" smtClean="0"/>
                  <a:t>m and n are number of row objects and column objects</a:t>
                </a:r>
              </a:p>
              <a:p>
                <a:pPr marL="1314450" lvl="2" indent="-457200"/>
                <a:r>
                  <a:rPr lang="en-US" dirty="0" smtClean="0"/>
                  <a:t>t is the number of iterations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29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Illustration for </a:t>
            </a:r>
            <a:r>
              <a:rPr lang="en-US" dirty="0" err="1" smtClean="0"/>
              <a:t>PathSim</a:t>
            </a:r>
            <a:r>
              <a:rPr lang="en-US" dirty="0" smtClean="0"/>
              <a:t>-Pruning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/>
        </p:blipFill>
        <p:spPr bwMode="auto">
          <a:xfrm>
            <a:off x="533400" y="1371600"/>
            <a:ext cx="7567693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30" y="5029200"/>
            <a:ext cx="58864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2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Complexity Analysis for Online Query Processing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SimRank</a:t>
                </a:r>
              </a:p>
              <a:p>
                <a:pPr lvl="1"/>
                <a:r>
                  <a:rPr lang="en-US" dirty="0" smtClean="0"/>
                  <a:t>No exact computation for query-based similarity calculation</a:t>
                </a:r>
              </a:p>
              <a:p>
                <a:pPr lvl="1"/>
                <a:r>
                  <a:rPr lang="en-US" dirty="0" smtClean="0"/>
                  <a:t>Full computation: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d is the average degree for each object</a:t>
                </a:r>
              </a:p>
              <a:p>
                <a:r>
                  <a:rPr lang="en-US" dirty="0" smtClean="0"/>
                  <a:t>P-PageRank</a:t>
                </a:r>
              </a:p>
              <a:p>
                <a:pPr lvl="1"/>
                <a:r>
                  <a:rPr lang="en-US" dirty="0" smtClean="0"/>
                  <a:t>Query-based calculation: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𝑡𝑁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PathSim</a:t>
                </a:r>
                <a:r>
                  <a:rPr lang="en-US" dirty="0" smtClean="0"/>
                  <a:t>-baseline</a:t>
                </a:r>
              </a:p>
              <a:p>
                <a:pPr lvl="1"/>
                <a:r>
                  <a:rPr lang="en-US" dirty="0" smtClean="0"/>
                  <a:t>Query-based calculation: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𝑛𝑑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 is the candidate objects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PathSim</a:t>
                </a:r>
                <a:r>
                  <a:rPr lang="en-US" dirty="0" smtClean="0"/>
                  <a:t>-pruning</a:t>
                </a:r>
              </a:p>
              <a:p>
                <a:pPr lvl="1"/>
                <a:r>
                  <a:rPr lang="en-US" dirty="0" smtClean="0"/>
                  <a:t>Depends on the candidate sets</a:t>
                </a:r>
              </a:p>
              <a:p>
                <a:pPr lvl="1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US" dirty="0" smtClean="0"/>
                  <a:t> plus a much cheaper overhead to calculate upper bounds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under Meta Path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combined similarity is defined as a linear combination of </a:t>
            </a:r>
            <a:r>
              <a:rPr lang="en-US" sz="2800" dirty="0" err="1" smtClean="0"/>
              <a:t>PathSim</a:t>
            </a:r>
            <a:r>
              <a:rPr lang="en-US" sz="2800" dirty="0" smtClean="0"/>
              <a:t> under different meta paths</a:t>
            </a:r>
          </a:p>
          <a:p>
            <a:pPr lvl="1"/>
            <a:r>
              <a:rPr lang="en-US" sz="2400" dirty="0" smtClean="0"/>
              <a:t>Experiment show that combined similarity can produce better clustering quality</a:t>
            </a:r>
          </a:p>
          <a:p>
            <a:pPr lvl="1"/>
            <a:r>
              <a:rPr lang="en-US" sz="2400" dirty="0" smtClean="0"/>
              <a:t>The search algorithm is easily extended from the single meta path search algorithm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4191000"/>
            <a:ext cx="8915400" cy="208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Heterogeneous information networks (HIN)</a:t>
            </a:r>
          </a:p>
          <a:p>
            <a:pPr lvl="1"/>
            <a:r>
              <a:rPr lang="en-US" dirty="0" smtClean="0"/>
              <a:t>Networks containing multi-typed objects, interconnected via multi-typed relationships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/>
              <a:t>DBLP network: papers, authors, venues, </a:t>
            </a:r>
            <a:r>
              <a:rPr lang="en-US" dirty="0" smtClean="0"/>
              <a:t>terms</a:t>
            </a:r>
          </a:p>
          <a:p>
            <a:pPr lvl="2"/>
            <a:r>
              <a:rPr lang="en-US" dirty="0" smtClean="0"/>
              <a:t>Flickr network: pictures, tags, users, groups</a:t>
            </a:r>
          </a:p>
          <a:p>
            <a:pPr lvl="1"/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From online web services: online shopping websites, social media websites, bibliographic websites, …</a:t>
            </a:r>
          </a:p>
          <a:p>
            <a:pPr lvl="2"/>
            <a:r>
              <a:rPr lang="en-US" dirty="0" smtClean="0"/>
              <a:t>From database systems: medical databases, university databases, police department databases,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/>
              <a:t>Meta </a:t>
            </a:r>
            <a:r>
              <a:rPr lang="en-US" dirty="0" smtClean="0"/>
              <a:t>Path-based </a:t>
            </a:r>
            <a:r>
              <a:rPr lang="en-US" dirty="0"/>
              <a:t>Similarity </a:t>
            </a:r>
            <a:r>
              <a:rPr lang="en-US" dirty="0" smtClean="0"/>
              <a:t>Framework</a:t>
            </a:r>
          </a:p>
          <a:p>
            <a:r>
              <a:rPr lang="en-US" dirty="0" err="1"/>
              <a:t>PathSim</a:t>
            </a:r>
            <a:r>
              <a:rPr lang="en-US" dirty="0"/>
              <a:t>: A Novel Meta Path-Based Similarity Measure</a:t>
            </a:r>
          </a:p>
          <a:p>
            <a:r>
              <a:rPr lang="en-US" dirty="0" smtClean="0"/>
              <a:t>Online Query Processing for Top-K Similarity Search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E12-C1E5-46AA-B10C-569C986D2C1E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3852669">
            <a:off x="3251934" y="493071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DBLP network</a:t>
            </a:r>
          </a:p>
          <a:p>
            <a:pPr lvl="1"/>
            <a:r>
              <a:rPr lang="en-US" dirty="0" smtClean="0"/>
              <a:t>By Nov. 2009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/>
              <a:t>over 710K authors, 1.2M papers, </a:t>
            </a:r>
            <a:r>
              <a:rPr lang="en-US" dirty="0" smtClean="0"/>
              <a:t>5K venues </a:t>
            </a:r>
            <a:r>
              <a:rPr lang="en-US" dirty="0"/>
              <a:t>(conferences/journals</a:t>
            </a:r>
            <a:r>
              <a:rPr lang="en-US" dirty="0" smtClean="0"/>
              <a:t>), and around </a:t>
            </a:r>
            <a:r>
              <a:rPr lang="en-US" dirty="0"/>
              <a:t>70K terms appearing more than </a:t>
            </a:r>
            <a:r>
              <a:rPr lang="en-US" dirty="0" smtClean="0"/>
              <a:t>once (</a:t>
            </a:r>
            <a:r>
              <a:rPr lang="en-US" dirty="0" err="1" smtClean="0"/>
              <a:t>stopwords</a:t>
            </a:r>
            <a:r>
              <a:rPr lang="en-US" dirty="0" smtClean="0"/>
              <a:t> have been removed).</a:t>
            </a:r>
          </a:p>
          <a:p>
            <a:r>
              <a:rPr lang="en-US" dirty="0" smtClean="0"/>
              <a:t>The Flickr network</a:t>
            </a:r>
          </a:p>
          <a:p>
            <a:pPr lvl="1"/>
            <a:r>
              <a:rPr lang="en-US" dirty="0" smtClean="0"/>
              <a:t>Contains 10,000 </a:t>
            </a:r>
            <a:r>
              <a:rPr lang="en-US" dirty="0"/>
              <a:t>images from 20 groups as well as their related </a:t>
            </a:r>
            <a:r>
              <a:rPr lang="en-US" dirty="0" smtClean="0"/>
              <a:t>664 users </a:t>
            </a:r>
            <a:r>
              <a:rPr lang="en-US" dirty="0"/>
              <a:t>and 10284 tags appearing more than </a:t>
            </a:r>
            <a:r>
              <a:rPr lang="en-US" dirty="0" smtClean="0"/>
              <a:t>once.</a:t>
            </a:r>
            <a:endParaRPr lang="en-US" sz="36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Effectiveness - the </a:t>
            </a:r>
            <a:r>
              <a:rPr lang="en-US" dirty="0" err="1" smtClean="0"/>
              <a:t>PathSim</a:t>
            </a:r>
            <a:r>
              <a:rPr lang="en-US" dirty="0" smtClean="0"/>
              <a:t>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660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568677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78" y="1825171"/>
            <a:ext cx="259111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636" y="1233055"/>
            <a:ext cx="8154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Case Study on the query “PKDD” on “DBIS dataset” under meta path CPAPC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06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Effectiveness – semantic meanings under different meta paths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2474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Effectiveness </a:t>
            </a:r>
            <a:r>
              <a:rPr lang="en-US" dirty="0" smtClean="0"/>
              <a:t>– Flickr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9" y="1981200"/>
            <a:ext cx="457438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981200"/>
            <a:ext cx="4381500" cy="28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6" y="4953000"/>
            <a:ext cx="4200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7" y="4953000"/>
            <a:ext cx="3829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6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Efficiency: </a:t>
            </a:r>
            <a:r>
              <a:rPr lang="en-US" dirty="0" err="1" smtClean="0"/>
              <a:t>PathSim</a:t>
            </a:r>
            <a:r>
              <a:rPr lang="en-US" dirty="0" smtClean="0"/>
              <a:t>-baseline vs. </a:t>
            </a:r>
            <a:r>
              <a:rPr lang="en-US" dirty="0" err="1" smtClean="0"/>
              <a:t>PathSim</a:t>
            </a:r>
            <a:r>
              <a:rPr lang="en-US" dirty="0" smtClean="0"/>
              <a:t>-pruning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0" y="1524000"/>
            <a:ext cx="8558280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Efficiency: the Impact of Top-k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56681" cy="39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/>
              <a:t>Meta </a:t>
            </a:r>
            <a:r>
              <a:rPr lang="en-US" dirty="0" smtClean="0"/>
              <a:t>Path-based </a:t>
            </a:r>
            <a:r>
              <a:rPr lang="en-US" dirty="0"/>
              <a:t>Similarity </a:t>
            </a:r>
            <a:r>
              <a:rPr lang="en-US" dirty="0" smtClean="0"/>
              <a:t>Framework</a:t>
            </a:r>
          </a:p>
          <a:p>
            <a:r>
              <a:rPr lang="en-US" dirty="0" err="1"/>
              <a:t>PathSim</a:t>
            </a:r>
            <a:r>
              <a:rPr lang="en-US" dirty="0"/>
              <a:t>: A Novel Meta Path-Based Similarity Measure</a:t>
            </a:r>
          </a:p>
          <a:p>
            <a:r>
              <a:rPr lang="en-US" dirty="0" smtClean="0"/>
              <a:t>Online Query Processing for Top-K Similarity Search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E12-C1E5-46AA-B10C-569C986D2C1E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852669">
            <a:off x="3069731" y="553569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Define a meta path-based similarity </a:t>
            </a:r>
            <a:r>
              <a:rPr lang="en-US" altLang="zh-CN" dirty="0" smtClean="0">
                <a:ea typeface="宋体" pitchFamily="2" charset="-122"/>
              </a:rPr>
              <a:t>framework in HIN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Propose a new measure called </a:t>
            </a:r>
            <a:r>
              <a:rPr lang="en-US" altLang="zh-CN" dirty="0" err="1">
                <a:ea typeface="宋体" pitchFamily="2" charset="-122"/>
              </a:rPr>
              <a:t>PathSim</a:t>
            </a:r>
            <a:r>
              <a:rPr lang="en-US" altLang="zh-CN" dirty="0">
                <a:ea typeface="宋体" pitchFamily="2" charset="-122"/>
              </a:rPr>
              <a:t>, which is able to detect peer objects for the given meta path</a:t>
            </a:r>
          </a:p>
          <a:p>
            <a:r>
              <a:rPr lang="en-US" altLang="zh-CN" dirty="0">
                <a:ea typeface="宋体" pitchFamily="2" charset="-122"/>
              </a:rPr>
              <a:t>Propose a co-clustering-based efficient online search algorithm to support top-k search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Works on the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 path selection for similarity search in HIN</a:t>
            </a:r>
          </a:p>
          <a:p>
            <a:pPr lvl="1"/>
            <a:r>
              <a:rPr lang="en-US" dirty="0" smtClean="0"/>
              <a:t>Feature selection in attribute-based feature space</a:t>
            </a:r>
          </a:p>
          <a:p>
            <a:r>
              <a:rPr lang="en-US" dirty="0" smtClean="0"/>
              <a:t>Relationship prediction in HIN</a:t>
            </a:r>
          </a:p>
          <a:p>
            <a:pPr lvl="1"/>
            <a:r>
              <a:rPr lang="en-US" dirty="0" smtClean="0"/>
              <a:t>Link prediction in homogeneous information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DBLP network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Object type</a:t>
                </a:r>
              </a:p>
              <a:p>
                <a:pPr lvl="1"/>
                <a:r>
                  <a:rPr lang="en-US" sz="2000" dirty="0" smtClean="0"/>
                  <a:t>Papers (P)</a:t>
                </a:r>
              </a:p>
              <a:p>
                <a:pPr lvl="1"/>
                <a:r>
                  <a:rPr lang="en-US" sz="2000" dirty="0" smtClean="0"/>
                  <a:t>Venues (conferences and journals) (C)</a:t>
                </a:r>
              </a:p>
              <a:p>
                <a:pPr lvl="1"/>
                <a:r>
                  <a:rPr lang="en-US" sz="2000" dirty="0" smtClean="0"/>
                  <a:t>Authors (A)</a:t>
                </a:r>
              </a:p>
              <a:p>
                <a:pPr lvl="1"/>
                <a:r>
                  <a:rPr lang="en-US" sz="2000" dirty="0" smtClean="0"/>
                  <a:t>Terms (T)</a:t>
                </a:r>
              </a:p>
              <a:p>
                <a:r>
                  <a:rPr lang="en-US" sz="2400" dirty="0" smtClean="0"/>
                  <a:t>Link Type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𝑤𝑟𝑖𝑡𝑖𝑛𝑔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𝑤𝑟𝑖𝑡𝑡𝑒𝑛</m:t>
                    </m:r>
                    <m:r>
                      <a:rPr lang="en-US" sz="2000" b="0" i="1" smtClean="0">
                        <a:latin typeface="Cambria Math"/>
                      </a:rPr>
                      <m:t>_</m:t>
                    </m:r>
                    <m:r>
                      <a:rPr lang="en-US" sz="2000" b="0" i="1" smtClean="0">
                        <a:latin typeface="Cambria Math"/>
                      </a:rPr>
                      <m:t>𝑏𝑦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𝑝𝑢𝑏𝑙𝑖𝑠h𝑖𝑛𝑔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𝑝𝑢𝑏𝑙𝑖𝑠h𝑒𝑑</m:t>
                    </m:r>
                    <m:r>
                      <a:rPr lang="en-US" sz="2000" b="0" i="1" smtClean="0">
                        <a:latin typeface="Cambria Math"/>
                      </a:rPr>
                      <m:t>_</m:t>
                    </m:r>
                    <m:r>
                      <a:rPr lang="en-US" sz="2000" b="0" i="1" smtClean="0">
                        <a:latin typeface="Cambria Math"/>
                      </a:rPr>
                      <m:t>𝑏𝑦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𝑢𝑠𝑒𝑑</m:t>
                    </m:r>
                    <m:r>
                      <a:rPr lang="en-US" sz="2000" b="0" i="1" smtClean="0">
                        <a:latin typeface="Cambria Math"/>
                      </a:rPr>
                      <m:t>_</m:t>
                    </m:r>
                    <m:r>
                      <a:rPr lang="en-US" sz="2000" b="0" i="1" smtClean="0">
                        <a:latin typeface="Cambria Math"/>
                      </a:rPr>
                      <m:t>𝑏𝑦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𝑢𝑠𝑖𝑛𝑔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𝑐𝑖𝑡𝑖𝑛𝑔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𝑐𝑖𝑡𝑒𝑑</m:t>
                    </m:r>
                    <m:r>
                      <a:rPr lang="en-US" sz="2000" i="1">
                        <a:latin typeface="Cambria Math"/>
                      </a:rPr>
                      <m:t>_</m:t>
                    </m:r>
                    <m:r>
                      <a:rPr lang="en-US" sz="2000" i="1">
                        <a:latin typeface="Cambria Math"/>
                      </a:rPr>
                      <m:t>𝑏𝑦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1800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26" y="1143001"/>
            <a:ext cx="2914674" cy="30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2776" y="4262363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DBLP Network schema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27488" y="5285509"/>
            <a:ext cx="289424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65988" y="5430982"/>
            <a:ext cx="289424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5278582"/>
            <a:ext cx="289424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6564" y="6019800"/>
            <a:ext cx="289424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06251" y="4631695"/>
            <a:ext cx="289424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45206" y="4784095"/>
            <a:ext cx="289424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282446" y="5053112"/>
            <a:ext cx="289424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14" idx="3"/>
            <a:endCxn id="15" idx="5"/>
          </p:cNvCxnSpPr>
          <p:nvPr/>
        </p:nvCxnSpPr>
        <p:spPr>
          <a:xfrm flipH="1">
            <a:off x="6992245" y="4891858"/>
            <a:ext cx="75639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  <a:endCxn id="12" idx="2"/>
          </p:cNvCxnSpPr>
          <p:nvPr/>
        </p:nvCxnSpPr>
        <p:spPr>
          <a:xfrm flipH="1">
            <a:off x="7467600" y="4891858"/>
            <a:ext cx="281036" cy="539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6"/>
            <a:endCxn id="12" idx="2"/>
          </p:cNvCxnSpPr>
          <p:nvPr/>
        </p:nvCxnSpPr>
        <p:spPr>
          <a:xfrm flipV="1">
            <a:off x="7055412" y="5430982"/>
            <a:ext cx="41218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8" idx="6"/>
          </p:cNvCxnSpPr>
          <p:nvPr/>
        </p:nvCxnSpPr>
        <p:spPr>
          <a:xfrm flipH="1" flipV="1">
            <a:off x="6316912" y="5437909"/>
            <a:ext cx="449076" cy="14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1"/>
            <a:endCxn id="15" idx="4"/>
          </p:cNvCxnSpPr>
          <p:nvPr/>
        </p:nvCxnSpPr>
        <p:spPr>
          <a:xfrm flipV="1">
            <a:off x="6808373" y="5088895"/>
            <a:ext cx="81545" cy="38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6621276" y="5691145"/>
            <a:ext cx="187097" cy="328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5"/>
            <a:endCxn id="16" idx="0"/>
          </p:cNvCxnSpPr>
          <p:nvPr/>
        </p:nvCxnSpPr>
        <p:spPr>
          <a:xfrm>
            <a:off x="7953290" y="4891858"/>
            <a:ext cx="473868" cy="16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6141695" y="6479370"/>
            <a:ext cx="201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Network Instance</a:t>
            </a:r>
            <a:endParaRPr lang="en-US" dirty="0"/>
          </a:p>
        </p:txBody>
      </p:sp>
      <p:sp>
        <p:nvSpPr>
          <p:cNvPr id="3073" name="TextBox 3072"/>
          <p:cNvSpPr txBox="1"/>
          <p:nvPr/>
        </p:nvSpPr>
        <p:spPr>
          <a:xfrm>
            <a:off x="7291636" y="548614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VLDB</a:t>
            </a:r>
            <a:endParaRPr lang="en-US" dirty="0"/>
          </a:p>
        </p:txBody>
      </p:sp>
      <p:sp>
        <p:nvSpPr>
          <p:cNvPr id="3075" name="TextBox 3074"/>
          <p:cNvSpPr txBox="1"/>
          <p:nvPr/>
        </p:nvSpPr>
        <p:spPr>
          <a:xfrm>
            <a:off x="6714509" y="55303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076" name="TextBox 3075"/>
          <p:cNvSpPr txBox="1"/>
          <p:nvPr/>
        </p:nvSpPr>
        <p:spPr>
          <a:xfrm>
            <a:off x="7632434" y="475182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078" name="TextBox 3077"/>
          <p:cNvSpPr txBox="1"/>
          <p:nvPr/>
        </p:nvSpPr>
        <p:spPr>
          <a:xfrm>
            <a:off x="6609232" y="486844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3079" name="TextBox 3078"/>
          <p:cNvSpPr txBox="1"/>
          <p:nvPr/>
        </p:nvSpPr>
        <p:spPr>
          <a:xfrm>
            <a:off x="5882776" y="539871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3080" name="TextBox 3079"/>
          <p:cNvSpPr txBox="1"/>
          <p:nvPr/>
        </p:nvSpPr>
        <p:spPr>
          <a:xfrm>
            <a:off x="6066538" y="6036025"/>
            <a:ext cx="11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“network”</a:t>
            </a:r>
            <a:endParaRPr lang="en-US" dirty="0"/>
          </a:p>
        </p:txBody>
      </p:sp>
      <p:sp>
        <p:nvSpPr>
          <p:cNvPr id="3081" name="TextBox 3080"/>
          <p:cNvSpPr txBox="1"/>
          <p:nvPr/>
        </p:nvSpPr>
        <p:spPr>
          <a:xfrm>
            <a:off x="7995675" y="5029384"/>
            <a:ext cx="7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“data”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Q&amp;A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 Search in 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DBLP network (or </a:t>
            </a:r>
            <a:r>
              <a:rPr lang="en-US" dirty="0"/>
              <a:t>other </a:t>
            </a:r>
            <a:r>
              <a:rPr lang="en-US" dirty="0" smtClean="0"/>
              <a:t>bibliographic networks)</a:t>
            </a:r>
          </a:p>
          <a:p>
            <a:pPr lvl="1"/>
            <a:r>
              <a:rPr lang="en-US" dirty="0" smtClean="0"/>
              <a:t>Find the most “similar” authors for a given author</a:t>
            </a:r>
          </a:p>
          <a:p>
            <a:pPr lvl="1"/>
            <a:r>
              <a:rPr lang="en-US" dirty="0" smtClean="0"/>
              <a:t>Find the most “similar” venue for a given venue</a:t>
            </a:r>
          </a:p>
          <a:p>
            <a:r>
              <a:rPr lang="en-US" dirty="0" smtClean="0"/>
              <a:t>For Flickr network</a:t>
            </a:r>
          </a:p>
          <a:p>
            <a:pPr lvl="1"/>
            <a:r>
              <a:rPr lang="en-US" dirty="0" smtClean="0"/>
              <a:t>Find the most “similar” picture for a given picture</a:t>
            </a:r>
          </a:p>
          <a:p>
            <a:pPr lvl="1"/>
            <a:r>
              <a:rPr lang="en-US" dirty="0" smtClean="0"/>
              <a:t>Find the most “similar” user for a given user</a:t>
            </a:r>
          </a:p>
          <a:p>
            <a:pPr lvl="1"/>
            <a:endParaRPr lang="en-US" dirty="0"/>
          </a:p>
          <a:p>
            <a:r>
              <a:rPr lang="en-US" dirty="0"/>
              <a:t>Similarity search should be a primitive operator in HIN</a:t>
            </a:r>
          </a:p>
          <a:p>
            <a:pPr lvl="1"/>
            <a:r>
              <a:rPr lang="en-US" dirty="0"/>
              <a:t>Define similarity measures between objects in HIN, using </a:t>
            </a:r>
            <a:r>
              <a:rPr lang="en-US" b="1" dirty="0">
                <a:solidFill>
                  <a:schemeClr val="accent2"/>
                </a:solidFill>
              </a:rPr>
              <a:t>structural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Answer top-k similarity search queries efficiently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“Similarity” in HIN?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Different semantic meanings of “similarity” under different topological connectivity following different types of links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Limitation of current similarity/proximity measures defined in networks</a:t>
            </a:r>
          </a:p>
          <a:p>
            <a:pPr lvl="1"/>
            <a:r>
              <a:rPr lang="en-US" dirty="0" smtClean="0"/>
              <a:t>Do NOT distinguish different types of objects and different types of links in the network</a:t>
            </a:r>
          </a:p>
          <a:p>
            <a:pPr lvl="2"/>
            <a:r>
              <a:rPr lang="en-US" dirty="0" smtClean="0"/>
              <a:t>Different types of objects and links have different semantic meanings </a:t>
            </a:r>
          </a:p>
          <a:p>
            <a:pPr lvl="1"/>
            <a:r>
              <a:rPr lang="en-US" dirty="0" smtClean="0"/>
              <a:t>E.g., personalized PageRank (P-PageRank), </a:t>
            </a:r>
            <a:r>
              <a:rPr lang="en-US" dirty="0" err="1" smtClean="0"/>
              <a:t>SimRank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934200" cy="16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31272" y="1939637"/>
            <a:ext cx="28194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62800" y="2362200"/>
            <a:ext cx="11430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Investigate the problem of similarity search in heterogeneous information networks (HIN)</a:t>
            </a:r>
          </a:p>
          <a:p>
            <a:pPr lvl="1"/>
            <a:r>
              <a:rPr lang="en-US" dirty="0" smtClean="0"/>
              <a:t>Focus on the similarity search between objects from </a:t>
            </a:r>
            <a:r>
              <a:rPr lang="en-US" dirty="0" smtClean="0">
                <a:solidFill>
                  <a:schemeClr val="accent2"/>
                </a:solidFill>
              </a:rPr>
              <a:t>the same type</a:t>
            </a:r>
          </a:p>
          <a:p>
            <a:r>
              <a:rPr lang="en-US" dirty="0" smtClean="0"/>
              <a:t>Propose a novel meta path-based framework for similarity definition in HIN</a:t>
            </a:r>
          </a:p>
          <a:p>
            <a:r>
              <a:rPr lang="en-US" dirty="0" smtClean="0"/>
              <a:t>Propose a novel meta path-based similarity measure, </a:t>
            </a:r>
            <a:r>
              <a:rPr lang="en-US" i="1" dirty="0" err="1" smtClean="0"/>
              <a:t>PathSim</a:t>
            </a:r>
            <a:r>
              <a:rPr lang="en-US" dirty="0" smtClean="0"/>
              <a:t>, for finding “peers” in HIN</a:t>
            </a:r>
          </a:p>
          <a:p>
            <a:r>
              <a:rPr lang="en-US" dirty="0" smtClean="0"/>
              <a:t>Propose efficient online query processing algorithms for top-k similarity search in HIN under </a:t>
            </a:r>
            <a:r>
              <a:rPr lang="en-US" dirty="0" err="1" smtClean="0"/>
              <a:t>PathSim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Meta Path-based </a:t>
            </a:r>
            <a:r>
              <a:rPr lang="en-US" dirty="0">
                <a:solidFill>
                  <a:schemeClr val="accent2"/>
                </a:solidFill>
              </a:rPr>
              <a:t>Similarity </a:t>
            </a:r>
            <a:r>
              <a:rPr lang="en-US" dirty="0" smtClean="0">
                <a:solidFill>
                  <a:schemeClr val="accent2"/>
                </a:solidFill>
              </a:rPr>
              <a:t>Framework</a:t>
            </a:r>
          </a:p>
          <a:p>
            <a:r>
              <a:rPr lang="en-US" dirty="0" err="1"/>
              <a:t>PathSim</a:t>
            </a:r>
            <a:r>
              <a:rPr lang="en-US" dirty="0"/>
              <a:t>: A Novel Meta Path-Based Similarity Measure</a:t>
            </a:r>
          </a:p>
          <a:p>
            <a:r>
              <a:rPr lang="en-US" dirty="0" smtClean="0"/>
              <a:t>Online Query Processing for Top-K Similarity Search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A90C-4F1A-4CBA-A40E-FEF4FD1CDD02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3852669">
            <a:off x="7498355" y="220509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en-US" sz="9600" dirty="0" smtClean="0"/>
              <a:t>Intuition</a:t>
            </a:r>
          </a:p>
          <a:p>
            <a:pPr lvl="1"/>
            <a:r>
              <a:rPr lang="en-US" sz="9600" dirty="0" smtClean="0"/>
              <a:t>Two objects can be connected via different connectivity paths </a:t>
            </a:r>
            <a:endParaRPr lang="en-US" sz="9600" dirty="0"/>
          </a:p>
          <a:p>
            <a:pPr lvl="2"/>
            <a:r>
              <a:rPr lang="en-US" sz="6400" dirty="0" smtClean="0"/>
              <a:t>E.g., two authors can be connected by</a:t>
            </a:r>
          </a:p>
          <a:p>
            <a:pPr lvl="3"/>
            <a:r>
              <a:rPr lang="en-US" sz="6400" dirty="0" smtClean="0"/>
              <a:t>“author-paper-author” (APA)</a:t>
            </a:r>
          </a:p>
          <a:p>
            <a:pPr lvl="3"/>
            <a:r>
              <a:rPr lang="en-US" sz="6400" dirty="0" smtClean="0"/>
              <a:t>“author-paper-author-paper-author” (APAPA)</a:t>
            </a:r>
          </a:p>
          <a:p>
            <a:pPr lvl="3"/>
            <a:r>
              <a:rPr lang="en-US" sz="6400" dirty="0" smtClean="0"/>
              <a:t>“author-paper-venue-paper-author” (APCPA)</a:t>
            </a:r>
          </a:p>
          <a:p>
            <a:pPr lvl="3"/>
            <a:r>
              <a:rPr lang="en-US" sz="6400" dirty="0" smtClean="0"/>
              <a:t>…</a:t>
            </a:r>
          </a:p>
          <a:p>
            <a:pPr lvl="1"/>
            <a:r>
              <a:rPr lang="en-US" sz="9600" dirty="0" smtClean="0"/>
              <a:t>Each connectivity path represents a different semantic meaning and implies different similarity semantics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F55-D0CA-4100-8295-85CCD46080E8}" type="datetime1">
              <a:rPr lang="en-US" smtClean="0"/>
              <a:t>8/28/2011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2522</Words>
  <Application>Microsoft Office PowerPoint</Application>
  <PresentationFormat>On-screen Show (4:3)</PresentationFormat>
  <Paragraphs>375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PathSim: Meta Path-Based Top-K Similarity Search in Heterogeneous Information Networks </vt:lpstr>
      <vt:lpstr>Content</vt:lpstr>
      <vt:lpstr>Background</vt:lpstr>
      <vt:lpstr>Example: the DBLP network</vt:lpstr>
      <vt:lpstr>Similarity Search in HIN</vt:lpstr>
      <vt:lpstr>How to Define “Similarity” in HIN?</vt:lpstr>
      <vt:lpstr>Contributions</vt:lpstr>
      <vt:lpstr>Content</vt:lpstr>
      <vt:lpstr>Meta Path</vt:lpstr>
      <vt:lpstr>Examples: Meta Paths in the DBLP Network</vt:lpstr>
      <vt:lpstr>Different Views of Meta Paths</vt:lpstr>
      <vt:lpstr>The Framework of Similarity Definition in HIN</vt:lpstr>
      <vt:lpstr>Examples of Meta Path-based Similarity Measures</vt:lpstr>
      <vt:lpstr>Content</vt:lpstr>
      <vt:lpstr>PathSim: Similarity in Terms of “Peers”</vt:lpstr>
      <vt:lpstr>Motivating Examples</vt:lpstr>
      <vt:lpstr>The Formal Definition of PathSim</vt:lpstr>
      <vt:lpstr>Properties of PathSim</vt:lpstr>
      <vt:lpstr>Comparison with Other Measures: A Toy Example</vt:lpstr>
      <vt:lpstr>Content</vt:lpstr>
      <vt:lpstr>The Top-K Similarity Search Problem under PathSim</vt:lpstr>
      <vt:lpstr>Major Issues for Online Computation</vt:lpstr>
      <vt:lpstr>The Solution: Partial Materialization</vt:lpstr>
      <vt:lpstr>The Baseline Algorithm</vt:lpstr>
      <vt:lpstr>Co-clustering-based Pruning Algorithm</vt:lpstr>
      <vt:lpstr>The Co-Clustering Algorithm on Parital Communting Matrix M_P^T</vt:lpstr>
      <vt:lpstr>An Illustration for PathSim-Pruning</vt:lpstr>
      <vt:lpstr>Time Complexity Analysis for Online Query Processing</vt:lpstr>
      <vt:lpstr>Similarity under Meta Path Combination</vt:lpstr>
      <vt:lpstr>Content</vt:lpstr>
      <vt:lpstr>Datasets</vt:lpstr>
      <vt:lpstr>Effectiveness - the PathSim Measure</vt:lpstr>
      <vt:lpstr>Effectiveness – semantic meanings under different meta paths </vt:lpstr>
      <vt:lpstr>Effectiveness – Flickr</vt:lpstr>
      <vt:lpstr>Efficiency: PathSim-baseline vs. PathSim-pruning</vt:lpstr>
      <vt:lpstr>Efficiency: the Impact of Top-k</vt:lpstr>
      <vt:lpstr>Content</vt:lpstr>
      <vt:lpstr>Summary</vt:lpstr>
      <vt:lpstr>Ongoing Works on the 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PathSim: Meta Path Based TopK Similarity Search in Heterogeneous Information Networks</dc:title>
  <dc:creator>yizhousun</dc:creator>
  <cp:lastModifiedBy>yizhousun</cp:lastModifiedBy>
  <cp:revision>194</cp:revision>
  <dcterms:created xsi:type="dcterms:W3CDTF">2006-08-16T00:00:00Z</dcterms:created>
  <dcterms:modified xsi:type="dcterms:W3CDTF">2011-08-31T22:00:59Z</dcterms:modified>
</cp:coreProperties>
</file>