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7" r:id="rId2"/>
    <p:sldId id="377" r:id="rId3"/>
    <p:sldId id="376" r:id="rId4"/>
    <p:sldId id="337" r:id="rId5"/>
    <p:sldId id="378" r:id="rId6"/>
    <p:sldId id="399" r:id="rId7"/>
    <p:sldId id="379" r:id="rId8"/>
    <p:sldId id="401" r:id="rId9"/>
    <p:sldId id="402" r:id="rId10"/>
    <p:sldId id="405" r:id="rId11"/>
    <p:sldId id="407" r:id="rId12"/>
    <p:sldId id="406" r:id="rId13"/>
    <p:sldId id="382" r:id="rId14"/>
    <p:sldId id="383" r:id="rId15"/>
    <p:sldId id="384" r:id="rId16"/>
    <p:sldId id="385" r:id="rId17"/>
    <p:sldId id="408" r:id="rId18"/>
    <p:sldId id="386" r:id="rId19"/>
    <p:sldId id="403" r:id="rId20"/>
    <p:sldId id="389" r:id="rId21"/>
    <p:sldId id="390" r:id="rId22"/>
    <p:sldId id="409" r:id="rId23"/>
    <p:sldId id="411" r:id="rId24"/>
    <p:sldId id="412" r:id="rId25"/>
    <p:sldId id="391" r:id="rId26"/>
    <p:sldId id="392" r:id="rId27"/>
    <p:sldId id="404" r:id="rId28"/>
    <p:sldId id="394" r:id="rId29"/>
    <p:sldId id="395" r:id="rId30"/>
    <p:sldId id="396" r:id="rId31"/>
    <p:sldId id="397" r:id="rId32"/>
    <p:sldId id="413" r:id="rId33"/>
    <p:sldId id="414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Qiaozhu Mei" initials="Q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467" autoAdjust="0"/>
  </p:normalViewPr>
  <p:slideViewPr>
    <p:cSldViewPr>
      <p:cViewPr varScale="1">
        <p:scale>
          <a:sx n="107" d="100"/>
          <a:sy n="107" d="100"/>
        </p:scale>
        <p:origin x="-78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820125306917278"/>
          <c:y val="8.3949921259842519E-2"/>
          <c:w val="0.74224853949707903"/>
          <c:h val="0.657556850393700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#Students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&lt;60</c:v>
                </c:pt>
                <c:pt idx="1">
                  <c:v>60-69</c:v>
                </c:pt>
                <c:pt idx="2">
                  <c:v>70-79</c:v>
                </c:pt>
                <c:pt idx="3">
                  <c:v>80-89</c:v>
                </c:pt>
                <c:pt idx="4">
                  <c:v>90-100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16</c:v>
                </c:pt>
                <c:pt idx="4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2817280"/>
        <c:axId val="112840704"/>
      </c:barChart>
      <c:catAx>
        <c:axId val="112817280"/>
        <c:scaling>
          <c:orientation val="minMax"/>
        </c:scaling>
        <c:delete val="0"/>
        <c:axPos val="b"/>
        <c:majorTickMark val="out"/>
        <c:minorTickMark val="none"/>
        <c:tickLblPos val="nextTo"/>
        <c:crossAx val="112840704"/>
        <c:crosses val="autoZero"/>
        <c:auto val="1"/>
        <c:lblAlgn val="ctr"/>
        <c:lblOffset val="100"/>
        <c:noMultiLvlLbl val="0"/>
      </c:catAx>
      <c:valAx>
        <c:axId val="1128407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28172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3700893235119803"/>
          <c:y val="0"/>
          <c:w val="0.26729214291761916"/>
          <c:h val="0.111020787401574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AC8DC8-0D65-48A0-B9F1-38A6C40DBF3F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5F760A-A531-4690-9032-55872C4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10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6F175-4865-435D-BB34-64C925A08DB9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5443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 txBox="1">
            <a:spLocks noGrp="1" noChangeArrowheads="1"/>
          </p:cNvSpPr>
          <p:nvPr/>
        </p:nvSpPr>
        <p:spPr bwMode="auto">
          <a:xfrm>
            <a:off x="3885579" y="8686643"/>
            <a:ext cx="2972421" cy="457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3" tIns="45883" rIns="91763" bIns="45883" anchor="b"/>
          <a:lstStyle>
            <a:lvl1pPr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fld id="{2C090BFF-AAC1-458A-B522-2389BF32C273}" type="slidenum">
              <a:rPr lang="en-US" sz="1200">
                <a:latin typeface="Times New Roman" pitchFamily="18" charset="0"/>
              </a:rPr>
              <a:pPr algn="r"/>
              <a:t>20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921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31731" indent="-281435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25741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576037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26333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476630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26926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377222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27518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154D6E6-4550-4838-A5D0-03CFAF5E5F27}" type="slidenum">
              <a:rPr lang="en-US">
                <a:latin typeface="Times New Roman" pitchFamily="18" charset="0"/>
              </a:rPr>
              <a:pPr/>
              <a:t>21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931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31731" indent="-281435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25741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576037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26333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476630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26926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377222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27518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DD032C6-5342-4B78-B3F8-22B3C085B632}" type="slidenum">
              <a:rPr lang="en-US">
                <a:latin typeface="Times New Roman" pitchFamily="18" charset="0"/>
              </a:rPr>
              <a:pPr/>
              <a:t>25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942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31731" indent="-281435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25741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576037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26333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476630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26926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377222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27518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3E645A6-0D3C-405F-8129-F9609CDB6FE8}" type="slidenum">
              <a:rPr lang="en-US">
                <a:latin typeface="Times New Roman" pitchFamily="18" charset="0"/>
              </a:rPr>
              <a:pPr/>
              <a:t>26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952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31731" indent="-281435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25741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576037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26333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476630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26926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377222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27518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E64C008-AEEB-401A-B1D3-5CAA9219A77F}" type="slidenum">
              <a:rPr lang="en-US">
                <a:latin typeface="Times New Roman" pitchFamily="18" charset="0"/>
              </a:rPr>
              <a:pPr/>
              <a:t>28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31731" indent="-281435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25741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576037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26333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476630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26926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377222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27518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E087AD56-A043-4FD4-833C-9D13E76186B6}" type="slidenum">
              <a:rPr lang="en-US">
                <a:latin typeface="Times New Roman" pitchFamily="18" charset="0"/>
              </a:rPr>
              <a:pPr/>
              <a:t>29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31731" indent="-281435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25741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576037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26333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476630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26926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377222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27518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A2BD5E1-EB89-47CD-AE38-CF8EC192B32E}" type="slidenum">
              <a:rPr lang="en-US">
                <a:latin typeface="Times New Roman" pitchFamily="18" charset="0"/>
              </a:rPr>
              <a:pPr/>
              <a:t>5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31731" indent="-281435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25741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576037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26333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476630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26926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377222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27518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B82F631-4459-4CE7-8C16-193C1AEF818F}" type="slidenum">
              <a:rPr lang="en-US">
                <a:latin typeface="Times New Roman" pitchFamily="18" charset="0"/>
              </a:rPr>
              <a:pPr/>
              <a:t>7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1177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31731" indent="-281435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25741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576037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26333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476630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26926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377222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27518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964665D-45D3-4B5F-A826-AD1BD61E34F2}" type="slidenum">
              <a:rPr lang="en-US">
                <a:latin typeface="Times New Roman" pitchFamily="18" charset="0"/>
              </a:rPr>
              <a:pPr/>
              <a:t>9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1198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31731" indent="-281435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25741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576037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26333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476630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26926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377222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27518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70F8373-F362-4AEA-84E6-46F57BE40A34}" type="slidenum">
              <a:rPr lang="en-US">
                <a:latin typeface="Times New Roman" pitchFamily="18" charset="0"/>
              </a:rPr>
              <a:pPr/>
              <a:t>13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1208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31731" indent="-281435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25741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576037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26333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476630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26926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377222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27518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C668CC8-D681-42A8-8843-CBDE7908D7FA}" type="slidenum">
              <a:rPr lang="en-US">
                <a:latin typeface="Times New Roman" pitchFamily="18" charset="0"/>
              </a:rPr>
              <a:pPr/>
              <a:t>14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1218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31731" indent="-281435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25741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576037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26333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476630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26926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377222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27518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E35274E-DAEF-43BE-BDF5-165F6DED1FF6}" type="slidenum">
              <a:rPr lang="en-US">
                <a:latin typeface="Times New Roman" pitchFamily="18" charset="0"/>
              </a:rPr>
              <a:pPr/>
              <a:t>15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1228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31731" indent="-281435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25741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576037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26333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476630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26926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377222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27518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20A28A01-4C1A-44C9-8573-838D49BE2D63}" type="slidenum">
              <a:rPr lang="en-US">
                <a:latin typeface="Times New Roman" pitchFamily="18" charset="0"/>
              </a:rPr>
              <a:pPr/>
              <a:t>16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1239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31731" indent="-281435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25741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576037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26333" indent="-225148" defTabSz="917792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476630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26926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377222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27518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E1D8E358-E285-4097-858F-DDC7FC11BF96}" type="slidenum">
              <a:rPr lang="en-US">
                <a:latin typeface="Times New Roman" pitchFamily="18" charset="0"/>
              </a:rPr>
              <a:pPr/>
              <a:t>18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1249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1832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9788"/>
          </a:xfrm>
        </p:spPr>
        <p:txBody>
          <a:bodyPr>
            <a:normAutofit/>
          </a:bodyPr>
          <a:lstStyle>
            <a:lvl1pPr algn="ctr">
              <a:defRPr sz="4400" b="1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>
                <a:latin typeface="Baskerville Old Face" pitchFamily="18" charset="0"/>
                <a:cs typeface="Arial" pitchFamily="34" charset="0"/>
              </a:defRPr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28600" y="992188"/>
            <a:ext cx="86868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  <a:prstGeom prst="rect">
            <a:avLst/>
          </a:prstGeom>
        </p:spPr>
        <p:txBody>
          <a:bodyPr/>
          <a:lstStyle>
            <a:lvl1pPr>
              <a:defRPr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693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026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371600"/>
            <a:ext cx="41529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371600"/>
            <a:ext cx="41529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4000500"/>
            <a:ext cx="41529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762528-4BEB-4E54-82B4-3E5F23A7ED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621343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026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371600"/>
            <a:ext cx="41529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1529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D89D99-4993-47F3-991A-B5E55A9C13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15177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59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77000"/>
            <a:ext cx="19050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82F8A8D8-E990-49BE-8C5E-FA1BB4DCDBB0}" type="datetime4">
              <a:rPr lang="en-US"/>
              <a:pPr/>
              <a:t>March 11, 2013</a:t>
            </a:fld>
            <a:endParaRPr lang="en-US"/>
          </a:p>
        </p:txBody>
      </p:sp>
      <p:sp>
        <p:nvSpPr>
          <p:cNvPr id="3" name="Rectangle 2060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477000"/>
            <a:ext cx="28956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4" name="Rectangle 20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A42314-52E1-4279-9A12-229410FDE1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384037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528816"/>
            <a:ext cx="457200" cy="329184"/>
          </a:xfrm>
          <a:prstGeom prst="rect">
            <a:avLst/>
          </a:prstGeom>
        </p:spPr>
        <p:txBody>
          <a:bodyPr/>
          <a:lstStyle>
            <a:lvl1pPr>
              <a:defRPr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76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 spc="-100" baseline="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rgbClr val="002060"/>
          </a:solidFill>
          <a:effectLst/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un22@illinois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1.wmf"/><Relationship Id="rId4" Type="http://schemas.openxmlformats.org/officeDocument/2006/relationships/image" Target="../media/image12.png"/><Relationship Id="rId9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3.emf"/><Relationship Id="rId4" Type="http://schemas.openxmlformats.org/officeDocument/2006/relationships/oleObject" Target="../embeddings/Microsoft_Excel_97-2003_Worksheet1.xls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4.emf"/><Relationship Id="rId4" Type="http://schemas.openxmlformats.org/officeDocument/2006/relationships/oleObject" Target="../embeddings/Microsoft_Excel_97-2003_Worksheet2.xls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9.png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1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research.microsoft.com/en-us/um/people/heckerman/tutorial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blackboard.neu.edu/bbcswebdav/pid-12532-dt-wiki-rid-8320466_1/courses/CS6220.32435.201330/mid_term.pdf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2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0"/>
            <a:ext cx="8991600" cy="1927225"/>
          </a:xfrm>
        </p:spPr>
        <p:txBody>
          <a:bodyPr>
            <a:noAutofit/>
          </a:bodyPr>
          <a:lstStyle/>
          <a:p>
            <a:r>
              <a:rPr lang="en-US" sz="4800" dirty="0" smtClean="0"/>
              <a:t>CS6220: Data </a:t>
            </a:r>
            <a:r>
              <a:rPr lang="en-US" sz="4800" dirty="0"/>
              <a:t>Mining </a:t>
            </a:r>
            <a:r>
              <a:rPr lang="en-US" sz="4800" dirty="0" smtClean="0"/>
              <a:t>Techniques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581400"/>
            <a:ext cx="6400800" cy="2895600"/>
          </a:xfrm>
        </p:spPr>
        <p:txBody>
          <a:bodyPr>
            <a:normAutofit/>
          </a:bodyPr>
          <a:lstStyle/>
          <a:p>
            <a:pPr algn="ctr"/>
            <a:endParaRPr lang="en-US" sz="3000" b="1" dirty="0" smtClean="0"/>
          </a:p>
          <a:p>
            <a:pPr algn="ctr"/>
            <a:r>
              <a:rPr lang="en-US" sz="3000" b="1" dirty="0" smtClean="0"/>
              <a:t>Instructor: </a:t>
            </a:r>
            <a:r>
              <a:rPr lang="en-US" sz="3000" b="1" dirty="0" err="1" smtClean="0"/>
              <a:t>Yizhou</a:t>
            </a:r>
            <a:r>
              <a:rPr lang="en-US" sz="3000" b="1" dirty="0" smtClean="0"/>
              <a:t> Sun</a:t>
            </a:r>
          </a:p>
          <a:p>
            <a:pPr algn="ctr"/>
            <a:r>
              <a:rPr lang="en-US" sz="2400" dirty="0" smtClean="0">
                <a:hlinkClick r:id="rId3"/>
              </a:rPr>
              <a:t>yzsun@ccs.neu.edu</a:t>
            </a:r>
            <a:endParaRPr lang="en-US" sz="2400" dirty="0" smtClean="0"/>
          </a:p>
          <a:p>
            <a:pPr algn="ctr"/>
            <a:endParaRPr lang="en-US" dirty="0" smtClean="0"/>
          </a:p>
          <a:p>
            <a:pPr algn="ctr"/>
            <a:fld id="{1913F476-D1F9-4A8A-AA0B-77B35B937DF8}" type="datetime4">
              <a:rPr lang="en-US" sz="2400" smtClean="0"/>
              <a:pPr algn="ctr"/>
              <a:t>March 11, 2013</a:t>
            </a:fld>
            <a:endParaRPr lang="en-US" sz="24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2286000"/>
            <a:ext cx="9144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r>
              <a:rPr lang="en-US" sz="4000" dirty="0" smtClean="0">
                <a:solidFill>
                  <a:srgbClr val="646B86"/>
                </a:solidFill>
              </a:rPr>
              <a:t>Chapter 8&amp;9: Classification: Part </a:t>
            </a:r>
            <a:r>
              <a:rPr lang="en-US" sz="4000" dirty="0" smtClean="0">
                <a:solidFill>
                  <a:srgbClr val="646B86"/>
                </a:solidFill>
              </a:rPr>
              <a:t>3</a:t>
            </a:r>
            <a:endParaRPr lang="en-US" sz="4000" dirty="0" smtClean="0">
              <a:solidFill>
                <a:srgbClr val="646B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01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Cancer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A patient takes a lab test </a:t>
            </a:r>
            <a:r>
              <a:rPr lang="en-GB" dirty="0" smtClean="0"/>
              <a:t>with two possible results (</a:t>
            </a:r>
            <a:r>
              <a:rPr lang="en-US" dirty="0"/>
              <a:t>+</a:t>
            </a:r>
            <a:r>
              <a:rPr lang="en-US" dirty="0" err="1"/>
              <a:t>ve</a:t>
            </a:r>
            <a:r>
              <a:rPr lang="en-US" dirty="0"/>
              <a:t>, -</a:t>
            </a:r>
            <a:r>
              <a:rPr lang="en-US" dirty="0" err="1"/>
              <a:t>ve</a:t>
            </a:r>
            <a:r>
              <a:rPr lang="en-GB" dirty="0" smtClean="0"/>
              <a:t>), and </a:t>
            </a:r>
            <a:r>
              <a:rPr lang="en-GB" dirty="0"/>
              <a:t>the result comes back positive. It is known that the test returns </a:t>
            </a:r>
            <a:endParaRPr lang="en-GB" dirty="0" smtClean="0"/>
          </a:p>
          <a:p>
            <a:pPr lvl="1">
              <a:lnSpc>
                <a:spcPct val="90000"/>
              </a:lnSpc>
            </a:pPr>
            <a:r>
              <a:rPr lang="en-GB" dirty="0" smtClean="0"/>
              <a:t>a </a:t>
            </a:r>
            <a:r>
              <a:rPr lang="en-GB" dirty="0"/>
              <a:t>correct positive result in only 98% of the </a:t>
            </a:r>
            <a:r>
              <a:rPr lang="en-GB" dirty="0" smtClean="0"/>
              <a:t>cases (true positive); </a:t>
            </a:r>
            <a:r>
              <a:rPr lang="en-GB" dirty="0"/>
              <a:t>and </a:t>
            </a:r>
            <a:endParaRPr lang="en-GB" dirty="0" smtClean="0"/>
          </a:p>
          <a:p>
            <a:pPr lvl="1">
              <a:lnSpc>
                <a:spcPct val="90000"/>
              </a:lnSpc>
            </a:pPr>
            <a:r>
              <a:rPr lang="en-GB" dirty="0" smtClean="0"/>
              <a:t>a </a:t>
            </a:r>
            <a:r>
              <a:rPr lang="en-GB" dirty="0"/>
              <a:t>correct negative result in only 97% of the </a:t>
            </a:r>
            <a:r>
              <a:rPr lang="en-GB" dirty="0" smtClean="0"/>
              <a:t>cases (true negative). 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Furthermore</a:t>
            </a:r>
            <a:r>
              <a:rPr lang="en-GB" dirty="0"/>
              <a:t>, only 0.008 of the entire population has this disease.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GB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GB" dirty="0"/>
              <a:t>1. What is the probability that this patient has cancer?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dirty="0"/>
              <a:t>2. What is the probability that he does not have cancer?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dirty="0"/>
              <a:t>3. What is the diagnosis?</a:t>
            </a:r>
          </a:p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16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72440" y="1371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rgbClr val="002060"/>
                </a:solidFill>
                <a:effectLst/>
                <a:latin typeface="Baskerville Old Face" pitchFamily="18" charset="0"/>
                <a:ea typeface="+mn-ea"/>
                <a:cs typeface="Arial" pitchFamily="34" charset="0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P(cancer) = .008		P(</a:t>
            </a:r>
            <a:r>
              <a:rPr lang="en-US" sz="2400" dirty="0">
                <a:sym typeface="Symbol" pitchFamily="18" charset="2"/>
              </a:rPr>
              <a:t> </a:t>
            </a:r>
            <a:r>
              <a:rPr lang="en-US" sz="2400" dirty="0" smtClean="0"/>
              <a:t>cancer) = .992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P(+</a:t>
            </a:r>
            <a:r>
              <a:rPr lang="en-US" sz="2400" dirty="0" err="1" smtClean="0"/>
              <a:t>ve|cancer</a:t>
            </a:r>
            <a:r>
              <a:rPr lang="en-US" sz="2400" dirty="0" smtClean="0"/>
              <a:t>) = .98	P(-</a:t>
            </a:r>
            <a:r>
              <a:rPr lang="en-US" sz="2400" dirty="0" err="1" smtClean="0"/>
              <a:t>ve|cancer</a:t>
            </a:r>
            <a:r>
              <a:rPr lang="en-US" sz="2400" dirty="0" smtClean="0"/>
              <a:t>) = .02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P(+</a:t>
            </a:r>
            <a:r>
              <a:rPr lang="en-US" sz="2400" dirty="0" err="1" smtClean="0"/>
              <a:t>ve</a:t>
            </a:r>
            <a:r>
              <a:rPr lang="en-US" sz="2400" dirty="0" smtClean="0"/>
              <a:t>|</a:t>
            </a:r>
            <a:r>
              <a:rPr lang="en-US" sz="2400" dirty="0">
                <a:sym typeface="Symbol" pitchFamily="18" charset="2"/>
              </a:rPr>
              <a:t>  </a:t>
            </a:r>
            <a:r>
              <a:rPr lang="en-US" sz="2400" dirty="0" smtClean="0"/>
              <a:t>cancer) = .03	P(-</a:t>
            </a:r>
            <a:r>
              <a:rPr lang="en-US" sz="2400" dirty="0" err="1" smtClean="0"/>
              <a:t>ve</a:t>
            </a:r>
            <a:r>
              <a:rPr lang="en-US" sz="2400" dirty="0" smtClean="0"/>
              <a:t>|</a:t>
            </a:r>
            <a:r>
              <a:rPr lang="en-US" sz="2400" dirty="0">
                <a:sym typeface="Symbol" pitchFamily="18" charset="2"/>
              </a:rPr>
              <a:t>  </a:t>
            </a:r>
            <a:r>
              <a:rPr lang="en-US" sz="2400" dirty="0" smtClean="0"/>
              <a:t>cancer) = .97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Using Bayes Formula: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P(cancer|+</a:t>
            </a:r>
            <a:r>
              <a:rPr lang="en-US" sz="2400" dirty="0" err="1" smtClean="0"/>
              <a:t>ve</a:t>
            </a:r>
            <a:r>
              <a:rPr lang="en-US" sz="2400" dirty="0" smtClean="0"/>
              <a:t>) = P(+</a:t>
            </a:r>
            <a:r>
              <a:rPr lang="en-US" sz="2400" dirty="0" err="1" smtClean="0"/>
              <a:t>ve|cancer</a:t>
            </a:r>
            <a:r>
              <a:rPr lang="en-US" sz="2400" dirty="0" smtClean="0"/>
              <a:t>)</a:t>
            </a:r>
            <a:r>
              <a:rPr lang="en-US" sz="2400" dirty="0" err="1" smtClean="0"/>
              <a:t>xP</a:t>
            </a:r>
            <a:r>
              <a:rPr lang="en-US" sz="2400" dirty="0" smtClean="0"/>
              <a:t>(cancer) / P(+</a:t>
            </a:r>
            <a:r>
              <a:rPr lang="en-US" sz="2400" dirty="0" err="1" smtClean="0"/>
              <a:t>ve</a:t>
            </a:r>
            <a:r>
              <a:rPr lang="en-US" sz="2400" dirty="0" smtClean="0"/>
              <a:t>)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 smtClean="0"/>
              <a:t>= 0.98 x 0.008/ </a:t>
            </a:r>
            <a:r>
              <a:rPr lang="en-US" sz="2400" dirty="0"/>
              <a:t>P(+</a:t>
            </a:r>
            <a:r>
              <a:rPr lang="en-US" sz="2400" dirty="0" err="1"/>
              <a:t>ve</a:t>
            </a:r>
            <a:r>
              <a:rPr lang="en-US" sz="2400" dirty="0" smtClean="0"/>
              <a:t>) = .00784 / P(+</a:t>
            </a:r>
            <a:r>
              <a:rPr lang="en-US" sz="2400" dirty="0" err="1" smtClean="0"/>
              <a:t>ve</a:t>
            </a:r>
            <a:r>
              <a:rPr lang="en-US" sz="2400" dirty="0" smtClean="0"/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P(</a:t>
            </a:r>
            <a:r>
              <a:rPr lang="en-US" sz="2400" dirty="0">
                <a:sym typeface="Symbol" pitchFamily="18" charset="2"/>
              </a:rPr>
              <a:t> </a:t>
            </a:r>
            <a:r>
              <a:rPr lang="en-US" sz="2400" dirty="0" smtClean="0"/>
              <a:t>cancer|+</a:t>
            </a:r>
            <a:r>
              <a:rPr lang="en-US" sz="2400" dirty="0" err="1" smtClean="0"/>
              <a:t>ve</a:t>
            </a:r>
            <a:r>
              <a:rPr lang="en-US" sz="2400" dirty="0" smtClean="0"/>
              <a:t>) = P(+</a:t>
            </a:r>
            <a:r>
              <a:rPr lang="en-US" sz="2400" dirty="0" err="1" smtClean="0"/>
              <a:t>ve</a:t>
            </a:r>
            <a:r>
              <a:rPr lang="en-US" sz="2400" dirty="0" smtClean="0"/>
              <a:t>|</a:t>
            </a:r>
            <a:r>
              <a:rPr lang="en-US" sz="2400" dirty="0">
                <a:sym typeface="Symbol" pitchFamily="18" charset="2"/>
              </a:rPr>
              <a:t>  </a:t>
            </a:r>
            <a:r>
              <a:rPr lang="en-US" sz="2400" dirty="0" smtClean="0"/>
              <a:t>cancer)</a:t>
            </a:r>
            <a:r>
              <a:rPr lang="en-US" sz="2400" dirty="0" err="1" smtClean="0"/>
              <a:t>xP</a:t>
            </a:r>
            <a:r>
              <a:rPr lang="en-US" sz="2400" dirty="0" smtClean="0"/>
              <a:t>(</a:t>
            </a:r>
            <a:r>
              <a:rPr lang="en-US" sz="2400" dirty="0">
                <a:sym typeface="Symbol" pitchFamily="18" charset="2"/>
              </a:rPr>
              <a:t> </a:t>
            </a:r>
            <a:r>
              <a:rPr lang="en-US" sz="2400" dirty="0" smtClean="0"/>
              <a:t>cancer) / P(+</a:t>
            </a:r>
            <a:r>
              <a:rPr lang="en-US" sz="2400" dirty="0" err="1" smtClean="0"/>
              <a:t>ve</a:t>
            </a:r>
            <a:r>
              <a:rPr lang="en-US" sz="2400" dirty="0" smtClean="0"/>
              <a:t>)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 smtClean="0"/>
              <a:t>= 0.03 x 0.992/</a:t>
            </a:r>
            <a:r>
              <a:rPr lang="en-US" sz="2400" dirty="0"/>
              <a:t>P(+</a:t>
            </a:r>
            <a:r>
              <a:rPr lang="en-US" sz="2400" dirty="0" err="1"/>
              <a:t>ve</a:t>
            </a:r>
            <a:r>
              <a:rPr lang="en-US" sz="2400" dirty="0" smtClean="0"/>
              <a:t>) = .0298 / P(+</a:t>
            </a:r>
            <a:r>
              <a:rPr lang="en-US" sz="2400" dirty="0" err="1" smtClean="0"/>
              <a:t>ve</a:t>
            </a:r>
            <a:r>
              <a:rPr lang="en-US" sz="2400" dirty="0" smtClean="0"/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So, the patient most likely does not have cancer.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6863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Chapter </a:t>
            </a:r>
            <a:r>
              <a:rPr lang="en-US" dirty="0" smtClean="0"/>
              <a:t>8&amp;9. </a:t>
            </a:r>
            <a:r>
              <a:rPr lang="en-US" dirty="0"/>
              <a:t>Classification: Part </a:t>
            </a:r>
            <a:r>
              <a:rPr lang="en-US" dirty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dirty="0" smtClean="0"/>
              <a:t>Bayesian Learning</a:t>
            </a:r>
          </a:p>
          <a:p>
            <a:pPr lvl="1">
              <a:lnSpc>
                <a:spcPct val="130000"/>
              </a:lnSpc>
            </a:pPr>
            <a:r>
              <a:rPr lang="en-US" dirty="0" smtClean="0"/>
              <a:t>Naïve Bayes</a:t>
            </a:r>
          </a:p>
          <a:p>
            <a:pPr lvl="1">
              <a:lnSpc>
                <a:spcPct val="130000"/>
              </a:lnSpc>
            </a:pPr>
            <a:r>
              <a:rPr lang="en-US" dirty="0" smtClean="0"/>
              <a:t>Bayesian Belief Network</a:t>
            </a:r>
            <a:endParaRPr lang="en-US" dirty="0"/>
          </a:p>
          <a:p>
            <a:pPr>
              <a:lnSpc>
                <a:spcPct val="130000"/>
              </a:lnSpc>
            </a:pPr>
            <a:r>
              <a:rPr lang="en-US" dirty="0" smtClean="0"/>
              <a:t>Instance-Based Learning</a:t>
            </a:r>
            <a:endParaRPr lang="en-US" dirty="0"/>
          </a:p>
          <a:p>
            <a:pPr>
              <a:lnSpc>
                <a:spcPct val="130000"/>
              </a:lnSpc>
            </a:pPr>
            <a:r>
              <a:rPr lang="en-US" dirty="0" smtClean="0"/>
              <a:t>Summary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 rot="9803581">
            <a:off x="2710321" y="1820877"/>
            <a:ext cx="533400" cy="381000"/>
          </a:xfrm>
          <a:prstGeom prst="notchedRightArrow">
            <a:avLst>
              <a:gd name="adj1" fmla="val 50000"/>
              <a:gd name="adj2" fmla="val 35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47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7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08E4B20-0EF4-4425-941B-8285C82DC2E9}" type="slidenum">
              <a:rPr lang="en-US"/>
              <a:pPr eaLnBrk="1" hangingPunct="1"/>
              <a:t>13</a:t>
            </a:fld>
            <a:endParaRPr lang="en-US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402638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Naïve Bayes Classifier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892" name="Rectangle 3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304800" y="1295400"/>
                <a:ext cx="8382000" cy="5105400"/>
              </a:xfrm>
            </p:spPr>
            <p:txBody>
              <a:bodyPr>
                <a:normAutofit/>
              </a:bodyPr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en-US" sz="2400" dirty="0" smtClean="0"/>
                  <a:t>A simplified assumption: attributes are 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conditionally 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independent given the class</a:t>
                </a:r>
                <a:r>
                  <a:rPr lang="en-US" sz="2400" dirty="0" smtClean="0"/>
                  <a:t> (class conditional independency):</a:t>
                </a:r>
                <a:endParaRPr lang="en-US" sz="2400" dirty="0" smtClean="0"/>
              </a:p>
              <a:p>
                <a:pPr eaLnBrk="1" hangingPunct="1">
                  <a:lnSpc>
                    <a:spcPct val="90000"/>
                  </a:lnSpc>
                </a:pPr>
                <a:endParaRPr lang="en-US" sz="2400" dirty="0" smtClean="0"/>
              </a:p>
              <a:p>
                <a:pPr eaLnBrk="1" hangingPunct="1">
                  <a:lnSpc>
                    <a:spcPct val="90000"/>
                  </a:lnSpc>
                </a:pPr>
                <a:endParaRPr lang="en-US" sz="2400" dirty="0" smtClean="0"/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sz="2400" dirty="0" smtClean="0"/>
                  <a:t>This </a:t>
                </a:r>
                <a:r>
                  <a:rPr lang="en-US" sz="2400" dirty="0" smtClean="0"/>
                  <a:t>greatly reduces the computation cost: Only counts the class </a:t>
                </a:r>
                <a:r>
                  <a:rPr lang="en-US" sz="2400" dirty="0" smtClean="0"/>
                  <a:t>distribution</a:t>
                </a:r>
              </a:p>
              <a:p>
                <a:pPr>
                  <a:lnSpc>
                    <a:spcPct val="90000"/>
                  </a:lnSpc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𝐷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latin typeface="Cambria Math"/>
                      </a:rPr>
                      <m:t>/</m:t>
                    </m:r>
                    <m:d>
                      <m:dPr>
                        <m:begChr m:val="|"/>
                        <m:endChr m:val="|"/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𝐷</m:t>
                        </m:r>
                      </m:e>
                    </m:d>
                  </m:oMath>
                </a14:m>
                <a:r>
                  <a:rPr lang="en-US" sz="2400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|</m:t>
                        </m:r>
                        <m:r>
                          <a:rPr lang="en-US" sz="2400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𝑖</m:t>
                        </m:r>
                        <m:r>
                          <a:rPr lang="en-US" sz="2400" i="1">
                            <a:latin typeface="Cambria Math"/>
                          </a:rPr>
                          <m:t>,</m:t>
                        </m:r>
                        <m:r>
                          <a:rPr lang="en-US" sz="2400" i="1">
                            <a:latin typeface="Cambria Math"/>
                          </a:rPr>
                          <m:t>𝐷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</a:rPr>
                      <m:t>|</m:t>
                    </m:r>
                  </m:oMath>
                </a14:m>
                <a:r>
                  <a:rPr lang="en-US" sz="2400" dirty="0" smtClean="0"/>
                  <a:t>= </a:t>
                </a:r>
                <a:r>
                  <a:rPr lang="en-US" sz="2400" dirty="0"/>
                  <a:t># of tuples of </a:t>
                </a:r>
                <a:r>
                  <a:rPr lang="en-US" sz="2400" dirty="0" err="1"/>
                  <a:t>C</a:t>
                </a:r>
                <a:r>
                  <a:rPr lang="en-US" sz="2400" baseline="-25000" dirty="0" err="1"/>
                  <a:t>i</a:t>
                </a:r>
                <a:r>
                  <a:rPr lang="en-US" sz="2400" dirty="0"/>
                  <a:t> in </a:t>
                </a:r>
                <a:r>
                  <a:rPr lang="en-US" sz="2400" dirty="0" smtClean="0"/>
                  <a:t>D)</a:t>
                </a:r>
                <a:endParaRPr lang="en-US" sz="2400" dirty="0" smtClean="0"/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sz="2400" dirty="0" smtClean="0"/>
                  <a:t>If </a:t>
                </a:r>
                <a:r>
                  <a:rPr lang="en-US" sz="2400" dirty="0" err="1" smtClean="0"/>
                  <a:t>A</a:t>
                </a:r>
                <a:r>
                  <a:rPr lang="en-US" sz="2400" baseline="-25000" dirty="0" err="1" smtClean="0"/>
                  <a:t>k</a:t>
                </a:r>
                <a:r>
                  <a:rPr lang="en-US" sz="2400" dirty="0" smtClean="0"/>
                  <a:t> is categorical, P(</a:t>
                </a:r>
                <a:r>
                  <a:rPr lang="en-US" sz="2400" dirty="0" err="1" smtClean="0"/>
                  <a:t>x</a:t>
                </a:r>
                <a:r>
                  <a:rPr lang="en-US" sz="2400" baseline="-25000" dirty="0" err="1" smtClean="0"/>
                  <a:t>k</a:t>
                </a:r>
                <a:r>
                  <a:rPr lang="en-US" sz="2400" dirty="0" err="1" smtClean="0"/>
                  <a:t>|C</a:t>
                </a:r>
                <a:r>
                  <a:rPr lang="en-US" sz="2400" baseline="-25000" dirty="0" err="1" smtClean="0"/>
                  <a:t>i</a:t>
                </a:r>
                <a:r>
                  <a:rPr lang="en-US" sz="2400" dirty="0" smtClean="0"/>
                  <a:t>) is the # of tuples in </a:t>
                </a:r>
                <a:r>
                  <a:rPr lang="en-US" sz="2400" dirty="0" err="1" smtClean="0"/>
                  <a:t>C</a:t>
                </a:r>
                <a:r>
                  <a:rPr lang="en-US" sz="2400" baseline="-25000" dirty="0" err="1" smtClean="0"/>
                  <a:t>i</a:t>
                </a:r>
                <a:r>
                  <a:rPr lang="en-US" sz="2400" dirty="0" smtClean="0"/>
                  <a:t> having value </a:t>
                </a:r>
                <a:r>
                  <a:rPr lang="en-US" sz="2400" dirty="0" err="1" smtClean="0"/>
                  <a:t>x</a:t>
                </a:r>
                <a:r>
                  <a:rPr lang="en-US" sz="2400" baseline="-25000" dirty="0" err="1" smtClean="0"/>
                  <a:t>k</a:t>
                </a:r>
                <a:r>
                  <a:rPr lang="en-US" sz="2400" dirty="0" smtClean="0"/>
                  <a:t> for </a:t>
                </a:r>
                <a:r>
                  <a:rPr lang="en-US" sz="2400" dirty="0" err="1" smtClean="0"/>
                  <a:t>A</a:t>
                </a:r>
                <a:r>
                  <a:rPr lang="en-US" sz="2400" baseline="-25000" dirty="0" err="1" smtClean="0"/>
                  <a:t>k</a:t>
                </a:r>
                <a:r>
                  <a:rPr lang="en-US" sz="2400" dirty="0" smtClean="0"/>
                  <a:t> divided by |</a:t>
                </a:r>
                <a:r>
                  <a:rPr lang="en-US" sz="2400" dirty="0" err="1" smtClean="0"/>
                  <a:t>C</a:t>
                </a:r>
                <a:r>
                  <a:rPr lang="en-US" sz="2400" baseline="-25000" dirty="0" err="1" smtClean="0"/>
                  <a:t>i</a:t>
                </a:r>
                <a:r>
                  <a:rPr lang="en-US" sz="2400" baseline="-25000" dirty="0" smtClean="0"/>
                  <a:t>, D</a:t>
                </a:r>
                <a:r>
                  <a:rPr lang="en-US" sz="2400" dirty="0" smtClean="0"/>
                  <a:t>| </a:t>
                </a:r>
                <a:endParaRPr lang="en-US" sz="2400" dirty="0" smtClean="0"/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sz="2400" dirty="0" smtClean="0"/>
                  <a:t>If </a:t>
                </a:r>
                <a:r>
                  <a:rPr lang="en-US" sz="2400" dirty="0" err="1" smtClean="0"/>
                  <a:t>A</a:t>
                </a:r>
                <a:r>
                  <a:rPr lang="en-US" sz="2400" baseline="-25000" dirty="0" err="1" smtClean="0"/>
                  <a:t>k</a:t>
                </a:r>
                <a:r>
                  <a:rPr lang="en-US" sz="2400" dirty="0" smtClean="0"/>
                  <a:t> is </a:t>
                </a:r>
                <a:r>
                  <a:rPr lang="en-US" sz="2400" dirty="0" smtClean="0"/>
                  <a:t>continuous-valued</a:t>
                </a:r>
                <a:r>
                  <a:rPr lang="en-US" sz="2400" dirty="0" smtClean="0"/>
                  <a:t>, P(</a:t>
                </a:r>
                <a:r>
                  <a:rPr lang="en-US" sz="2400" dirty="0" err="1" smtClean="0"/>
                  <a:t>x</a:t>
                </a:r>
                <a:r>
                  <a:rPr lang="en-US" sz="2400" baseline="-25000" dirty="0" err="1" smtClean="0"/>
                  <a:t>k</a:t>
                </a:r>
                <a:r>
                  <a:rPr lang="en-US" sz="2400" dirty="0" err="1" smtClean="0"/>
                  <a:t>|C</a:t>
                </a:r>
                <a:r>
                  <a:rPr lang="en-US" sz="2400" baseline="-25000" dirty="0" err="1" smtClean="0"/>
                  <a:t>i</a:t>
                </a:r>
                <a:r>
                  <a:rPr lang="en-US" sz="2400" dirty="0" smtClean="0"/>
                  <a:t>) is usually computed based on Gaussian distribution with a mean </a:t>
                </a:r>
                <a:r>
                  <a:rPr lang="el-GR" sz="2400" dirty="0" smtClean="0"/>
                  <a:t>μ</a:t>
                </a:r>
                <a:r>
                  <a:rPr lang="en-US" sz="2400" dirty="0" smtClean="0"/>
                  <a:t> and standard deviation </a:t>
                </a:r>
                <a:r>
                  <a:rPr lang="el-GR" sz="2400" dirty="0" smtClean="0"/>
                  <a:t>σ</a:t>
                </a:r>
                <a:endParaRPr lang="en-US" sz="2400" dirty="0" smtClean="0"/>
              </a:p>
              <a:p>
                <a:pPr eaLnBrk="1" hangingPunct="1">
                  <a:lnSpc>
                    <a:spcPct val="90000"/>
                  </a:lnSpc>
                </a:pPr>
                <a:endParaRPr lang="en-US" sz="2400" dirty="0"/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sz="2400" dirty="0" smtClean="0"/>
                  <a:t>   and </a:t>
                </a:r>
                <a:r>
                  <a:rPr lang="en-US" sz="2400" dirty="0" smtClean="0"/>
                  <a:t>P(</a:t>
                </a:r>
                <a:r>
                  <a:rPr lang="en-US" sz="2400" dirty="0" err="1" smtClean="0"/>
                  <a:t>x</a:t>
                </a:r>
                <a:r>
                  <a:rPr lang="en-US" sz="2400" baseline="-25000" dirty="0" err="1" smtClean="0"/>
                  <a:t>k</a:t>
                </a:r>
                <a:r>
                  <a:rPr lang="en-US" sz="2400" dirty="0" err="1" smtClean="0"/>
                  <a:t>|C</a:t>
                </a:r>
                <a:r>
                  <a:rPr lang="en-US" sz="2400" baseline="-25000" dirty="0" err="1" smtClean="0"/>
                  <a:t>i</a:t>
                </a:r>
                <a:r>
                  <a:rPr lang="en-US" sz="2400" dirty="0" smtClean="0"/>
                  <a:t>) is </a:t>
                </a:r>
              </a:p>
              <a:p>
                <a:pPr eaLnBrk="1" hangingPunct="1">
                  <a:lnSpc>
                    <a:spcPct val="90000"/>
                  </a:lnSpc>
                </a:pPr>
                <a:endParaRPr lang="en-US" sz="2400" dirty="0" smtClean="0"/>
              </a:p>
            </p:txBody>
          </p:sp>
        </mc:Choice>
        <mc:Fallback>
          <p:sp>
            <p:nvSpPr>
              <p:cNvPr id="3789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304800" y="1295400"/>
                <a:ext cx="8382000" cy="5105400"/>
              </a:xfrm>
              <a:blipFill rotWithShape="1">
                <a:blip r:embed="rId4"/>
                <a:stretch>
                  <a:fillRect l="-655" t="-1673" r="-655" b="-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7893" name="Object 10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507850505"/>
              </p:ext>
            </p:extLst>
          </p:nvPr>
        </p:nvGraphicFramePr>
        <p:xfrm>
          <a:off x="1600200" y="2057400"/>
          <a:ext cx="617220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84" name="Equation" r:id="rId5" imgW="4089400" imgH="508000" progId="Equation.3">
                  <p:embed/>
                </p:oleObj>
              </mc:Choice>
              <mc:Fallback>
                <p:oleObj name="Equation" r:id="rId5" imgW="4089400" imgH="508000" progId="Equation.3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057400"/>
                        <a:ext cx="6172200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4" name="Object 12"/>
          <p:cNvGraphicFramePr>
            <a:graphicFrameLocks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301593179"/>
              </p:ext>
            </p:extLst>
          </p:nvPr>
        </p:nvGraphicFramePr>
        <p:xfrm>
          <a:off x="3505200" y="5410200"/>
          <a:ext cx="3276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85" name="Equation" r:id="rId7" imgW="1663700" imgH="482600" progId="Equation.3">
                  <p:embed/>
                </p:oleObj>
              </mc:Choice>
              <mc:Fallback>
                <p:oleObj name="Equation" r:id="rId7" imgW="1663700" imgH="4826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5410200"/>
                        <a:ext cx="3276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5" name="Objec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4930673"/>
              </p:ext>
            </p:extLst>
          </p:nvPr>
        </p:nvGraphicFramePr>
        <p:xfrm>
          <a:off x="3429000" y="6248400"/>
          <a:ext cx="2819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86" name="Equation" r:id="rId9" imgW="1625600" imgH="241300" progId="Equation.3">
                  <p:embed/>
                </p:oleObj>
              </mc:Choice>
              <mc:Fallback>
                <p:oleObj name="Equation" r:id="rId9" imgW="1625600" imgH="2413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6248400"/>
                        <a:ext cx="28194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212715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Naïve Bayes Classifier: Training Dataset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52400" y="1828800"/>
            <a:ext cx="3429000" cy="374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sz="2400">
                <a:latin typeface="Calibri" pitchFamily="34" charset="0"/>
              </a:rPr>
              <a:t>Class: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>
                <a:latin typeface="Calibri" pitchFamily="34" charset="0"/>
              </a:rPr>
              <a:t>C1:buys_computer = ‘yes’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>
                <a:latin typeface="Calibri" pitchFamily="34" charset="0"/>
              </a:rPr>
              <a:t>C2:buys_computer = ‘no’</a:t>
            </a:r>
          </a:p>
          <a:p>
            <a:pPr eaLnBrk="1" hangingPunct="1">
              <a:lnSpc>
                <a:spcPct val="110000"/>
              </a:lnSpc>
            </a:pPr>
            <a:endParaRPr lang="en-US" sz="2400">
              <a:latin typeface="Calibri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400">
                <a:latin typeface="Calibri" pitchFamily="34" charset="0"/>
              </a:rPr>
              <a:t>Data to be classified: 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>
                <a:latin typeface="Calibri" pitchFamily="34" charset="0"/>
              </a:rPr>
              <a:t>X = (age &lt;=30, 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>
                <a:latin typeface="Calibri" pitchFamily="34" charset="0"/>
              </a:rPr>
              <a:t>Income = medium,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>
                <a:latin typeface="Calibri" pitchFamily="34" charset="0"/>
              </a:rPr>
              <a:t>Student = yes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>
                <a:latin typeface="Calibri" pitchFamily="34" charset="0"/>
              </a:rPr>
              <a:t>Credit_rating = Fair)</a:t>
            </a:r>
          </a:p>
        </p:txBody>
      </p:sp>
      <p:graphicFrame>
        <p:nvGraphicFramePr>
          <p:cNvPr id="38917" name="Object 5"/>
          <p:cNvGraphicFramePr>
            <a:graphicFrameLocks/>
          </p:cNvGraphicFramePr>
          <p:nvPr>
            <p:ph idx="1"/>
            <p:extLst>
              <p:ext uri="{D42A27DB-BD31-4B8C-83A1-F6EECF244321}">
                <p14:modId xmlns:p14="http://schemas.microsoft.com/office/powerpoint/2010/main" val="2199600692"/>
              </p:ext>
            </p:extLst>
          </p:nvPr>
        </p:nvGraphicFramePr>
        <p:xfrm>
          <a:off x="3429000" y="1295400"/>
          <a:ext cx="5715000" cy="525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4" name="Worksheet" r:id="rId4" imgW="4324453" imgH="4457683" progId="Excel.Sheet.8">
                  <p:embed/>
                </p:oleObj>
              </mc:Choice>
              <mc:Fallback>
                <p:oleObj name="Worksheet" r:id="rId4" imgW="4324453" imgH="4457683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295400"/>
                        <a:ext cx="5715000" cy="525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0937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4E05A7B-C904-4CE3-A6FD-77DF9EE1D7FF}" type="slidenum">
              <a:rPr lang="en-US"/>
              <a:pPr eaLnBrk="1" hangingPunct="1"/>
              <a:t>15</a:t>
            </a:fld>
            <a:endParaRPr lang="en-US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0678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Naïve Bayes Classifier: An Example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52525"/>
            <a:ext cx="8686800" cy="5715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000" smtClean="0"/>
              <a:t>P(C</a:t>
            </a:r>
            <a:r>
              <a:rPr lang="en-US" sz="2000" baseline="-25000" smtClean="0"/>
              <a:t>i</a:t>
            </a:r>
            <a:r>
              <a:rPr lang="en-US" sz="2000" smtClean="0"/>
              <a:t>):    P(buys_computer = “yes”)  = 9/14 = 0.643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           P(buys_computer = “no”) = 5/14= 0.357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Compute P(X|C</a:t>
            </a:r>
            <a:r>
              <a:rPr lang="en-US" sz="2000" baseline="-25000" smtClean="0"/>
              <a:t>i</a:t>
            </a:r>
            <a:r>
              <a:rPr lang="en-US" sz="2000" smtClean="0"/>
              <a:t>) for each class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P(age = “&lt;=30” | buys_computer = “yes”)  = 2/9 = 0.222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P(age = “&lt;= 30” | buys_computer = “no”) = 3/5 = 0.6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P(income = “medium” | buys_computer = “yes”) = 4/9 = 0.444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P(income = “medium” | buys_computer = “no”) = 2/5 = 0.4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P(student = “yes” | buys_computer = “yes) = 6/9 = 0.667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P(student = “yes” | buys_computer = “no”) = 1/5 = 0.2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P(credit_rating = “fair” | buys_computer = “yes”) = 6/9 = 0.667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P(credit_rating = “fair” | buys_computer = “no”) = 2/5 = 0.4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smtClean="0"/>
              <a:t> X = (age &lt;= 30 , income = medium, student = yes, credit_rating = fair)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</a:t>
            </a:r>
            <a:r>
              <a:rPr lang="en-US" sz="2000" b="1" smtClean="0"/>
              <a:t>P(X|C</a:t>
            </a:r>
            <a:r>
              <a:rPr lang="en-US" sz="2000" b="1" baseline="-25000" smtClean="0"/>
              <a:t>i</a:t>
            </a:r>
            <a:r>
              <a:rPr lang="en-US" sz="2000" b="1" smtClean="0"/>
              <a:t>) :</a:t>
            </a:r>
            <a:r>
              <a:rPr lang="en-US" sz="2000" smtClean="0"/>
              <a:t> P(X|buys_computer = “yes”) = 0.222 x 0.444 x 0.667 x 0.667 = 0.044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        P(X|buys_computer = “no”) = 0.6 x 0.4 x 0.2 x 0.4 = 0.019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P(X|C</a:t>
            </a:r>
            <a:r>
              <a:rPr lang="en-US" sz="2000" b="1" baseline="-25000" smtClean="0"/>
              <a:t>i</a:t>
            </a:r>
            <a:r>
              <a:rPr lang="en-US" sz="2000" b="1" smtClean="0"/>
              <a:t>)*P(C</a:t>
            </a:r>
            <a:r>
              <a:rPr lang="en-US" sz="2000" b="1" baseline="-25000" smtClean="0"/>
              <a:t>i</a:t>
            </a:r>
            <a:r>
              <a:rPr lang="en-US" sz="2000" b="1" smtClean="0"/>
              <a:t>) : </a:t>
            </a:r>
            <a:r>
              <a:rPr lang="en-US" sz="2000" smtClean="0"/>
              <a:t>P(X|buys_computer = “yes”) * P(buys_computer = “yes”) = 0.028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             </a:t>
            </a:r>
            <a:r>
              <a:rPr lang="en-US" sz="2000" smtClean="0"/>
              <a:t>P(X|buys_computer = “no”) * P(buys_computer = “no”) = 0.007</a:t>
            </a:r>
            <a:endParaRPr lang="en-US" sz="20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Therefore,  X belongs to class (“buys_computer = yes”)	</a:t>
            </a:r>
            <a:r>
              <a:rPr lang="en-US" sz="1800" b="1" smtClean="0"/>
              <a:t>	</a:t>
            </a:r>
          </a:p>
        </p:txBody>
      </p:sp>
      <p:graphicFrame>
        <p:nvGraphicFramePr>
          <p:cNvPr id="39941" name="Object 1"/>
          <p:cNvGraphicFramePr>
            <a:graphicFrameLocks/>
          </p:cNvGraphicFramePr>
          <p:nvPr/>
        </p:nvGraphicFramePr>
        <p:xfrm>
          <a:off x="7062788" y="762000"/>
          <a:ext cx="2062162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7" name="Worksheet" r:id="rId4" imgW="4324438" imgH="4457652" progId="Excel.Sheet.8">
                  <p:embed/>
                </p:oleObj>
              </mc:Choice>
              <mc:Fallback>
                <p:oleObj name="Worksheet" r:id="rId4" imgW="4324438" imgH="4457652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2788" y="762000"/>
                        <a:ext cx="2062162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1298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6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331B031-0646-49C5-8E45-2378164AC6F7}" type="slidenum">
              <a:rPr lang="en-US"/>
              <a:pPr eaLnBrk="1" hangingPunct="1"/>
              <a:t>16</a:t>
            </a:fld>
            <a:endParaRPr lang="en-US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02638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Avoiding the Zero-Probability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64" name="Rectangle 3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304800" y="1219200"/>
                <a:ext cx="8382000" cy="5486400"/>
              </a:xfrm>
            </p:spPr>
            <p:txBody>
              <a:bodyPr>
                <a:normAutofit fontScale="92500" lnSpcReduction="10000"/>
              </a:bodyPr>
              <a:lstStyle/>
              <a:p>
                <a:pPr eaLnBrk="1" hangingPunct="1"/>
                <a:r>
                  <a:rPr lang="en-US" sz="2400" dirty="0" smtClean="0"/>
                  <a:t>Naïve Bayesian prediction requires each conditional prob. be </a:t>
                </a:r>
                <a:r>
                  <a:rPr lang="en-US" sz="2400" b="1" dirty="0" smtClean="0"/>
                  <a:t>non-zero</a:t>
                </a:r>
                <a:r>
                  <a:rPr lang="en-US" sz="2400" dirty="0" smtClean="0"/>
                  <a:t>.  Otherwise, the predicted prob. will be zero</a:t>
                </a:r>
              </a:p>
              <a:p>
                <a:pPr eaLnBrk="1" hangingPunct="1"/>
                <a:endParaRPr lang="en-US" sz="2400" dirty="0" smtClean="0"/>
              </a:p>
              <a:p>
                <a:pPr eaLnBrk="1" hangingPunct="1">
                  <a:buFont typeface="Wingdings" pitchFamily="2" charset="2"/>
                  <a:buNone/>
                </a:pPr>
                <a:r>
                  <a:rPr lang="en-US" sz="2400" b="1" dirty="0" smtClean="0"/>
                  <a:t>	</a:t>
                </a:r>
              </a:p>
              <a:p>
                <a:pPr eaLnBrk="1" hangingPunct="1"/>
                <a:r>
                  <a:rPr lang="en-US" sz="2400" dirty="0" smtClean="0"/>
                  <a:t>Use </a:t>
                </a:r>
                <a:r>
                  <a:rPr lang="en-US" sz="2400" b="1" dirty="0" err="1" smtClean="0"/>
                  <a:t>Laplacian</a:t>
                </a:r>
                <a:r>
                  <a:rPr lang="en-US" sz="2400" b="1" dirty="0" smtClean="0"/>
                  <a:t> correction</a:t>
                </a:r>
                <a:r>
                  <a:rPr lang="en-US" sz="2400" dirty="0" smtClean="0"/>
                  <a:t> (or </a:t>
                </a:r>
                <a:r>
                  <a:rPr lang="en-US" sz="2400" dirty="0" err="1" smtClean="0"/>
                  <a:t>Laplacian</a:t>
                </a:r>
                <a:r>
                  <a:rPr lang="en-US" sz="2400" dirty="0" smtClean="0"/>
                  <a:t> </a:t>
                </a:r>
                <a:r>
                  <a:rPr lang="en-US" sz="2400" dirty="0" smtClean="0"/>
                  <a:t>smoothing)</a:t>
                </a:r>
                <a:endParaRPr lang="en-US" sz="2400" dirty="0" smtClean="0"/>
              </a:p>
              <a:p>
                <a:pPr lvl="1" eaLnBrk="1" hangingPunct="1"/>
                <a:r>
                  <a:rPr lang="en-US" sz="2400" i="1" dirty="0" smtClean="0"/>
                  <a:t>Adding 1 to each </a:t>
                </a:r>
                <a:r>
                  <a:rPr lang="en-US" sz="2400" i="1" dirty="0" smtClean="0"/>
                  <a:t>case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/>
                          </a:rPr>
                          <m:t>=</m:t>
                        </m:r>
                        <m:r>
                          <a:rPr lang="en-US" sz="2000" b="0" i="1" smtClean="0">
                            <a:latin typeface="Cambria Math"/>
                          </a:rPr>
                          <m:t>𝑗</m:t>
                        </m:r>
                      </m:e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𝑖𝑘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/>
                          </a:rPr>
                          <m:t>+1</m:t>
                        </m:r>
                      </m:num>
                      <m:den>
                        <m:nary>
                          <m:naryPr>
                            <m:chr m:val="∑"/>
                            <m:supHide m:val="on"/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sz="2000" b="0" i="1" smtClean="0">
                                <a:latin typeface="Cambria Math"/>
                              </a:rPr>
                              <m:t>𝑗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′</m:t>
                            </m:r>
                          </m:sub>
                          <m:sup/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𝑖𝑘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𝑗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′</m:t>
                                </m:r>
                              </m:sub>
                            </m:sSub>
                            <m:r>
                              <a:rPr lang="en-US" sz="2000" b="0" i="1" smtClean="0">
                                <a:latin typeface="Cambria Math"/>
                              </a:rPr>
                              <m:t>+1)</m:t>
                            </m:r>
                          </m:e>
                        </m:nary>
                      </m:den>
                    </m:f>
                  </m:oMath>
                </a14:m>
                <a:r>
                  <a:rPr lang="en-US" sz="2000" dirty="0" smtClean="0"/>
                  <a:t> 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𝑖𝑘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 smtClean="0"/>
                  <a:t> is </a:t>
                </a:r>
                <a:r>
                  <a:rPr lang="en-US" dirty="0"/>
                  <a:t># of tuples in </a:t>
                </a:r>
                <a:r>
                  <a:rPr lang="en-US" dirty="0" err="1"/>
                  <a:t>C</a:t>
                </a:r>
                <a:r>
                  <a:rPr lang="en-US" baseline="-25000" dirty="0" err="1"/>
                  <a:t>i</a:t>
                </a:r>
                <a:r>
                  <a:rPr lang="en-US" dirty="0"/>
                  <a:t> having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𝑗</m:t>
                    </m:r>
                  </m:oMath>
                </a14:m>
                <a:r>
                  <a:rPr lang="en-US" dirty="0" smtClean="0"/>
                  <a:t> </a:t>
                </a:r>
                <a:endParaRPr lang="en-US" sz="2000" dirty="0" smtClean="0"/>
              </a:p>
              <a:p>
                <a:pPr lvl="2"/>
                <a:r>
                  <a:rPr lang="en-US" dirty="0" smtClean="0"/>
                  <a:t>Ex</a:t>
                </a:r>
                <a:r>
                  <a:rPr lang="en-US" dirty="0"/>
                  <a:t>. Suppose a dataset with 1000 tuples, income=low (0), income= medium (990), and income = high (10)</a:t>
                </a:r>
              </a:p>
              <a:p>
                <a:pPr lvl="3">
                  <a:buNone/>
                </a:pPr>
                <a:r>
                  <a:rPr lang="en-US" b="1" dirty="0" err="1"/>
                  <a:t>Prob</a:t>
                </a:r>
                <a:r>
                  <a:rPr lang="en-US" b="1" dirty="0"/>
                  <a:t>(income = low) = 1/1003</a:t>
                </a:r>
              </a:p>
              <a:p>
                <a:pPr lvl="3">
                  <a:buNone/>
                </a:pPr>
                <a:r>
                  <a:rPr lang="en-US" b="1" dirty="0" err="1"/>
                  <a:t>Prob</a:t>
                </a:r>
                <a:r>
                  <a:rPr lang="en-US" b="1" dirty="0"/>
                  <a:t>(income = medium) = 991/1003</a:t>
                </a:r>
              </a:p>
              <a:p>
                <a:pPr lvl="3">
                  <a:buNone/>
                </a:pPr>
                <a:r>
                  <a:rPr lang="en-US" b="1" dirty="0" err="1"/>
                  <a:t>Prob</a:t>
                </a:r>
                <a:r>
                  <a:rPr lang="en-US" b="1" dirty="0"/>
                  <a:t>(income = high) = 11/1003</a:t>
                </a:r>
              </a:p>
              <a:p>
                <a:pPr lvl="2"/>
                <a:endParaRPr lang="en-US" dirty="0"/>
              </a:p>
              <a:p>
                <a:pPr lvl="1" eaLnBrk="1" hangingPunct="1"/>
                <a:r>
                  <a:rPr lang="en-US" sz="2400" dirty="0" smtClean="0"/>
                  <a:t>The </a:t>
                </a:r>
                <a:r>
                  <a:rPr lang="en-US" sz="2400" dirty="0" smtClean="0"/>
                  <a:t>“corrected” prob. estimates are close to their “uncorrected” </a:t>
                </a:r>
                <a:r>
                  <a:rPr lang="en-US" sz="2400" dirty="0" smtClean="0"/>
                  <a:t>counterparts</a:t>
                </a:r>
              </a:p>
            </p:txBody>
          </p:sp>
        </mc:Choice>
        <mc:Fallback>
          <p:sp>
            <p:nvSpPr>
              <p:cNvPr id="40964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304800" y="1219200"/>
                <a:ext cx="8382000" cy="5486400"/>
              </a:xfrm>
              <a:blipFill rotWithShape="1">
                <a:blip r:embed="rId4"/>
                <a:stretch>
                  <a:fillRect l="-436" t="-1333" b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0965" name="Object 4"/>
          <p:cNvGraphicFramePr>
            <a:graphicFrameLocks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10775483"/>
              </p:ext>
            </p:extLst>
          </p:nvPr>
        </p:nvGraphicFramePr>
        <p:xfrm>
          <a:off x="2286000" y="1905000"/>
          <a:ext cx="4038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1" name="Equation" r:id="rId5" imgW="1765300" imgH="508000" progId="Equation.3">
                  <p:embed/>
                </p:oleObj>
              </mc:Choice>
              <mc:Fallback>
                <p:oleObj name="Equation" r:id="rId5" imgW="1765300" imgH="5080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905000"/>
                        <a:ext cx="4038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036869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*Notes on Parameter Learning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Why the probability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is estimated in this way?</a:t>
                </a:r>
              </a:p>
              <a:p>
                <a:pPr lvl="1"/>
                <a:r>
                  <a:rPr lang="en-US" dirty="0"/>
                  <a:t>http://www.cs.columbia.edu/~mcollins/em.pdf</a:t>
                </a:r>
              </a:p>
              <a:p>
                <a:pPr lvl="1"/>
                <a:r>
                  <a:rPr lang="en-US" dirty="0" smtClean="0"/>
                  <a:t>http</a:t>
                </a:r>
                <a:r>
                  <a:rPr lang="en-US" dirty="0"/>
                  <a:t>://www.cs.ubc.ca/~murphyk/Teaching/CS340-Fall06/reading/NB.pdf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0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2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" y="304800"/>
            <a:ext cx="91440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Naïve Bayes Classifier: Comments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106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Advantages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Easy to implement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Good results obtained in most of the cases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Disadvantages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Assumption: class conditional independence, therefore loss of accuracy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Practically, dependencies exist among variables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E.g.,  hospitals: patients: Profile: age, family history, etc. </a:t>
            </a:r>
            <a:endParaRPr lang="en-US" dirty="0" smtClean="0"/>
          </a:p>
          <a:p>
            <a:pPr lvl="3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Symptoms: fever, cough etc., Disease: lung cancer, diabetes, etc. 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Dependencies </a:t>
            </a:r>
            <a:r>
              <a:rPr lang="en-US" dirty="0" smtClean="0"/>
              <a:t>among these cannot be modeled by Naïve Bayes Classifier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How to deal with these dependencies? Bayesian Belief </a:t>
            </a:r>
            <a:r>
              <a:rPr lang="en-US" sz="2400" dirty="0" smtClean="0"/>
              <a:t>Networks</a:t>
            </a:r>
            <a:endParaRPr lang="en-US" sz="2400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610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Chapter </a:t>
            </a:r>
            <a:r>
              <a:rPr lang="en-US" dirty="0" smtClean="0"/>
              <a:t>8&amp;9. </a:t>
            </a:r>
            <a:r>
              <a:rPr lang="en-US" dirty="0"/>
              <a:t>Classification: Part </a:t>
            </a:r>
            <a:r>
              <a:rPr lang="en-US" dirty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dirty="0" smtClean="0"/>
              <a:t>Bayesian Learning</a:t>
            </a:r>
          </a:p>
          <a:p>
            <a:pPr lvl="1">
              <a:lnSpc>
                <a:spcPct val="130000"/>
              </a:lnSpc>
            </a:pPr>
            <a:r>
              <a:rPr lang="en-US" dirty="0" smtClean="0"/>
              <a:t>Naïve Bayes</a:t>
            </a:r>
          </a:p>
          <a:p>
            <a:pPr lvl="1">
              <a:lnSpc>
                <a:spcPct val="130000"/>
              </a:lnSpc>
            </a:pPr>
            <a:r>
              <a:rPr lang="en-US" dirty="0" smtClean="0"/>
              <a:t>Bayesian Belief Network</a:t>
            </a:r>
            <a:endParaRPr lang="en-US" dirty="0"/>
          </a:p>
          <a:p>
            <a:pPr>
              <a:lnSpc>
                <a:spcPct val="130000"/>
              </a:lnSpc>
            </a:pPr>
            <a:r>
              <a:rPr lang="en-US" dirty="0" smtClean="0"/>
              <a:t>Instance-Based Learning</a:t>
            </a:r>
            <a:endParaRPr lang="en-US" dirty="0"/>
          </a:p>
          <a:p>
            <a:pPr>
              <a:lnSpc>
                <a:spcPct val="130000"/>
              </a:lnSpc>
            </a:pPr>
            <a:r>
              <a:rPr lang="en-US" dirty="0" smtClean="0"/>
              <a:t>Summary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 rot="9803581">
            <a:off x="4092365" y="2354278"/>
            <a:ext cx="533400" cy="381000"/>
          </a:xfrm>
          <a:prstGeom prst="notchedRightArrow">
            <a:avLst>
              <a:gd name="adj1" fmla="val 50000"/>
              <a:gd name="adj2" fmla="val 35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11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Report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0106644"/>
              </p:ext>
            </p:extLst>
          </p:nvPr>
        </p:nvGraphicFramePr>
        <p:xfrm>
          <a:off x="304800" y="1524002"/>
          <a:ext cx="4648200" cy="18288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324100"/>
                <a:gridCol w="232410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90 - 100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10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80 - 89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16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70 - 79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60 - 69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&lt;60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200" y="1093115"/>
            <a:ext cx="26670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Grade Distribution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998601"/>
              </p:ext>
            </p:extLst>
          </p:nvPr>
        </p:nvGraphicFramePr>
        <p:xfrm>
          <a:off x="304800" y="4495800"/>
          <a:ext cx="4648200" cy="219456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324100"/>
                <a:gridCol w="2324100"/>
              </a:tblGrid>
              <a:tr h="0">
                <a:tc>
                  <a:txBody>
                    <a:bodyPr/>
                    <a:lstStyle/>
                    <a:p>
                      <a:r>
                        <a:rPr lang="en-US"/>
                        <a:t>Count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39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Minimum Value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55.00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Maximum Value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98.00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82.54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Median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84.00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Standard Deviation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9.18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57200" y="3962400"/>
            <a:ext cx="1333501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Statistics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655698513"/>
              </p:ext>
            </p:extLst>
          </p:nvPr>
        </p:nvGraphicFramePr>
        <p:xfrm>
          <a:off x="4572000" y="1295400"/>
          <a:ext cx="4724400" cy="317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605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3A6D6F5F-C05B-4A90-B926-65C28AE4BC57}" type="slidenum">
              <a:rPr lang="en-US" sz="1200"/>
              <a:pPr algn="r" eaLnBrk="1" hangingPunct="1"/>
              <a:t>20</a:t>
            </a:fld>
            <a:endParaRPr lang="en-US" sz="120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Bayesian Belief </a:t>
            </a:r>
            <a:r>
              <a:rPr lang="en-US" dirty="0" smtClean="0"/>
              <a:t>Networks (BNs)</a:t>
            </a:r>
            <a:endParaRPr lang="en-US" dirty="0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371600"/>
            <a:ext cx="8672513" cy="31242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000" b="1" smtClean="0"/>
              <a:t>Bayesian belief network</a:t>
            </a:r>
            <a:r>
              <a:rPr lang="en-US" sz="2000" smtClean="0"/>
              <a:t> (also known as </a:t>
            </a:r>
            <a:r>
              <a:rPr lang="en-US" sz="2000" b="1" smtClean="0"/>
              <a:t>Bayesian network</a:t>
            </a:r>
            <a:r>
              <a:rPr lang="en-US" sz="2000" smtClean="0"/>
              <a:t>, </a:t>
            </a:r>
            <a:r>
              <a:rPr lang="en-US" sz="2000" b="1" smtClean="0"/>
              <a:t>probabilistic network</a:t>
            </a:r>
            <a:r>
              <a:rPr lang="en-US" sz="2000" smtClean="0"/>
              <a:t>): allows </a:t>
            </a:r>
            <a:r>
              <a:rPr lang="en-US" sz="2000" i="1" smtClean="0"/>
              <a:t>class conditional independencies</a:t>
            </a:r>
            <a:r>
              <a:rPr lang="en-US" sz="2000" smtClean="0"/>
              <a:t> between </a:t>
            </a:r>
            <a:r>
              <a:rPr lang="en-US" sz="2000" i="1" smtClean="0"/>
              <a:t>subsets</a:t>
            </a:r>
            <a:r>
              <a:rPr lang="en-US" sz="2000" smtClean="0"/>
              <a:t> of variables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000" smtClean="0"/>
              <a:t>Two components: (1) A </a:t>
            </a:r>
            <a:r>
              <a:rPr lang="en-US" sz="2000" i="1" smtClean="0"/>
              <a:t>directed acyclic graph </a:t>
            </a:r>
            <a:r>
              <a:rPr lang="en-US" sz="2000" smtClean="0"/>
              <a:t>(called a structure)  and (2) a set of </a:t>
            </a:r>
            <a:r>
              <a:rPr lang="en-US" sz="2000" i="1" smtClean="0"/>
              <a:t>conditional probability tables </a:t>
            </a:r>
            <a:r>
              <a:rPr lang="en-US" sz="2000" smtClean="0"/>
              <a:t>(CPTs)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000" smtClean="0"/>
              <a:t>A (</a:t>
            </a:r>
            <a:r>
              <a:rPr lang="en-US" sz="2000" i="1" smtClean="0"/>
              <a:t>directed acyclic</a:t>
            </a:r>
            <a:r>
              <a:rPr lang="en-US" sz="2000" smtClean="0"/>
              <a:t>) graphical model of </a:t>
            </a:r>
            <a:r>
              <a:rPr lang="en-US" sz="2000" i="1" smtClean="0"/>
              <a:t>causal influence</a:t>
            </a:r>
            <a:r>
              <a:rPr lang="en-US" sz="2000" smtClean="0"/>
              <a:t> relationships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000" smtClean="0"/>
              <a:t>Represents </a:t>
            </a:r>
            <a:r>
              <a:rPr lang="en-US" sz="2000" u="sng" smtClean="0"/>
              <a:t>dependency</a:t>
            </a:r>
            <a:r>
              <a:rPr lang="en-US" sz="2000" smtClean="0"/>
              <a:t> among the variables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000" smtClean="0"/>
              <a:t>Gives a specification of joint probability distribution </a:t>
            </a:r>
          </a:p>
        </p:txBody>
      </p:sp>
      <p:sp>
        <p:nvSpPr>
          <p:cNvPr id="6149" name="AutoShape 4"/>
          <p:cNvSpPr>
            <a:spLocks noChangeArrowheads="1"/>
          </p:cNvSpPr>
          <p:nvPr/>
        </p:nvSpPr>
        <p:spPr bwMode="auto">
          <a:xfrm>
            <a:off x="762000" y="49530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X</a:t>
            </a:r>
          </a:p>
        </p:txBody>
      </p:sp>
      <p:grpSp>
        <p:nvGrpSpPr>
          <p:cNvPr id="6150" name="Group 14"/>
          <p:cNvGrpSpPr>
            <a:grpSpLocks/>
          </p:cNvGrpSpPr>
          <p:nvPr/>
        </p:nvGrpSpPr>
        <p:grpSpPr bwMode="auto">
          <a:xfrm>
            <a:off x="990600" y="4495800"/>
            <a:ext cx="1905000" cy="1905000"/>
            <a:chOff x="1344" y="2400"/>
            <a:chExt cx="1200" cy="1200"/>
          </a:xfrm>
        </p:grpSpPr>
        <p:sp>
          <p:nvSpPr>
            <p:cNvPr id="6152" name="AutoShape 5"/>
            <p:cNvSpPr>
              <a:spLocks noChangeArrowheads="1"/>
            </p:cNvSpPr>
            <p:nvPr/>
          </p:nvSpPr>
          <p:spPr bwMode="auto">
            <a:xfrm>
              <a:off x="2064" y="2640"/>
              <a:ext cx="288" cy="288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1"/>
                <a:t>Y</a:t>
              </a:r>
            </a:p>
          </p:txBody>
        </p:sp>
        <p:sp>
          <p:nvSpPr>
            <p:cNvPr id="6153" name="AutoShape 6"/>
            <p:cNvSpPr>
              <a:spLocks noChangeArrowheads="1"/>
            </p:cNvSpPr>
            <p:nvPr/>
          </p:nvSpPr>
          <p:spPr bwMode="auto">
            <a:xfrm>
              <a:off x="1584" y="3168"/>
              <a:ext cx="288" cy="288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1"/>
                <a:t>Z</a:t>
              </a:r>
            </a:p>
          </p:txBody>
        </p:sp>
        <p:sp>
          <p:nvSpPr>
            <p:cNvPr id="6154" name="Line 7"/>
            <p:cNvSpPr>
              <a:spLocks noChangeShapeType="1"/>
            </p:cNvSpPr>
            <p:nvPr/>
          </p:nvSpPr>
          <p:spPr bwMode="auto">
            <a:xfrm>
              <a:off x="1440" y="2928"/>
              <a:ext cx="19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5" name="Line 8"/>
            <p:cNvSpPr>
              <a:spLocks noChangeShapeType="1"/>
            </p:cNvSpPr>
            <p:nvPr/>
          </p:nvSpPr>
          <p:spPr bwMode="auto">
            <a:xfrm flipH="1">
              <a:off x="1776" y="2880"/>
              <a:ext cx="33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6" name="AutoShape 9"/>
            <p:cNvSpPr>
              <a:spLocks noChangeArrowheads="1"/>
            </p:cNvSpPr>
            <p:nvPr/>
          </p:nvSpPr>
          <p:spPr bwMode="auto">
            <a:xfrm>
              <a:off x="2256" y="3312"/>
              <a:ext cx="288" cy="288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1"/>
                <a:t>P</a:t>
              </a:r>
            </a:p>
          </p:txBody>
        </p:sp>
        <p:sp>
          <p:nvSpPr>
            <p:cNvPr id="6157" name="Line 10"/>
            <p:cNvSpPr>
              <a:spLocks noChangeShapeType="1"/>
            </p:cNvSpPr>
            <p:nvPr/>
          </p:nvSpPr>
          <p:spPr bwMode="auto">
            <a:xfrm>
              <a:off x="2256" y="2928"/>
              <a:ext cx="9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8" name="Line 11"/>
            <p:cNvSpPr>
              <a:spLocks noChangeShapeType="1"/>
            </p:cNvSpPr>
            <p:nvPr/>
          </p:nvSpPr>
          <p:spPr bwMode="auto">
            <a:xfrm>
              <a:off x="1344" y="240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9" name="Line 12"/>
            <p:cNvSpPr>
              <a:spLocks noChangeShapeType="1"/>
            </p:cNvSpPr>
            <p:nvPr/>
          </p:nvSpPr>
          <p:spPr bwMode="auto">
            <a:xfrm>
              <a:off x="2112" y="2400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151" name="Text Box 13"/>
          <p:cNvSpPr txBox="1">
            <a:spLocks noChangeArrowheads="1"/>
          </p:cNvSpPr>
          <p:nvPr/>
        </p:nvSpPr>
        <p:spPr bwMode="auto">
          <a:xfrm>
            <a:off x="3352800" y="4303455"/>
            <a:ext cx="5624513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Font typeface="Wingdings" pitchFamily="2" charset="2"/>
              <a:buChar char="q"/>
            </a:pPr>
            <a:r>
              <a:rPr lang="en-US" sz="2000" dirty="0"/>
              <a:t> Nodes: random variables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q"/>
            </a:pPr>
            <a:r>
              <a:rPr lang="en-US" sz="2000" dirty="0"/>
              <a:t> Links: dependency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q"/>
            </a:pPr>
            <a:r>
              <a:rPr lang="en-US" sz="2000" dirty="0"/>
              <a:t> X and Y are the parents of Z, and Y is the parent of P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q"/>
            </a:pPr>
            <a:r>
              <a:rPr lang="en-US" sz="2000" dirty="0"/>
              <a:t> No dependency between Z and </a:t>
            </a:r>
            <a:r>
              <a:rPr lang="en-US" sz="2000" dirty="0" smtClean="0"/>
              <a:t>P conditional on Y</a:t>
            </a:r>
            <a:endParaRPr lang="en-US" sz="2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Char char="q"/>
            </a:pPr>
            <a:r>
              <a:rPr lang="en-US" sz="2000" dirty="0"/>
              <a:t> Has no </a:t>
            </a:r>
            <a:r>
              <a:rPr lang="en-US" sz="2000" dirty="0" smtClean="0"/>
              <a:t>cycles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2233126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F615E56-0284-4F2A-8CA2-76AAA5CAC4B1}" type="slidenum">
              <a:rPr lang="en-US"/>
              <a:pPr eaLnBrk="1" hangingPunct="1"/>
              <a:t>21</a:t>
            </a:fld>
            <a:endParaRPr lang="en-US"/>
          </a:p>
        </p:txBody>
      </p:sp>
      <p:sp>
        <p:nvSpPr>
          <p:cNvPr id="717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/>
          <a:lstStyle/>
          <a:p>
            <a:pPr eaLnBrk="1" hangingPunct="1"/>
            <a:r>
              <a:rPr lang="en-US" sz="3200" smtClean="0"/>
              <a:t>A Bayesian Network and Some of Its CPTs</a:t>
            </a:r>
          </a:p>
        </p:txBody>
      </p:sp>
      <p:sp>
        <p:nvSpPr>
          <p:cNvPr id="7172" name="Oval 1027"/>
          <p:cNvSpPr>
            <a:spLocks noChangeArrowheads="1"/>
          </p:cNvSpPr>
          <p:nvPr/>
        </p:nvSpPr>
        <p:spPr bwMode="auto">
          <a:xfrm>
            <a:off x="914400" y="1450975"/>
            <a:ext cx="1295400" cy="762000"/>
          </a:xfrm>
          <a:prstGeom prst="ellipse">
            <a:avLst/>
          </a:prstGeom>
          <a:solidFill>
            <a:srgbClr val="F6E6EA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Fire (F)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173" name="Oval 1028"/>
          <p:cNvSpPr>
            <a:spLocks noChangeArrowheads="1"/>
          </p:cNvSpPr>
          <p:nvPr/>
        </p:nvSpPr>
        <p:spPr bwMode="auto">
          <a:xfrm>
            <a:off x="76200" y="3043238"/>
            <a:ext cx="1295400" cy="762000"/>
          </a:xfrm>
          <a:prstGeom prst="ellipse">
            <a:avLst/>
          </a:prstGeom>
          <a:solidFill>
            <a:srgbClr val="CCCC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Smoke (S)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174" name="Oval 1029"/>
          <p:cNvSpPr>
            <a:spLocks noChangeArrowheads="1"/>
          </p:cNvSpPr>
          <p:nvPr/>
        </p:nvSpPr>
        <p:spPr bwMode="auto">
          <a:xfrm>
            <a:off x="762000" y="4419600"/>
            <a:ext cx="1295400" cy="655638"/>
          </a:xfrm>
          <a:prstGeom prst="ellipse">
            <a:avLst/>
          </a:prstGeom>
          <a:solidFill>
            <a:srgbClr val="FAE2F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Leaving (L)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175" name="Oval 1030"/>
          <p:cNvSpPr>
            <a:spLocks noChangeArrowheads="1"/>
          </p:cNvSpPr>
          <p:nvPr/>
        </p:nvSpPr>
        <p:spPr bwMode="auto">
          <a:xfrm>
            <a:off x="2667000" y="1447800"/>
            <a:ext cx="1447800" cy="7620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Tampering (T)</a:t>
            </a:r>
          </a:p>
        </p:txBody>
      </p:sp>
      <p:sp>
        <p:nvSpPr>
          <p:cNvPr id="7176" name="Oval 1031"/>
          <p:cNvSpPr>
            <a:spLocks noChangeArrowheads="1"/>
          </p:cNvSpPr>
          <p:nvPr/>
        </p:nvSpPr>
        <p:spPr bwMode="auto">
          <a:xfrm>
            <a:off x="1974850" y="3003550"/>
            <a:ext cx="1295400" cy="762000"/>
          </a:xfrm>
          <a:prstGeom prst="ellipse">
            <a:avLst/>
          </a:prstGeom>
          <a:solidFill>
            <a:srgbClr val="CCFF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Alarm (A)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177" name="Oval 1032"/>
          <p:cNvSpPr>
            <a:spLocks noChangeArrowheads="1"/>
          </p:cNvSpPr>
          <p:nvPr/>
        </p:nvSpPr>
        <p:spPr bwMode="auto">
          <a:xfrm>
            <a:off x="2705100" y="4343400"/>
            <a:ext cx="1295400" cy="762000"/>
          </a:xfrm>
          <a:prstGeom prst="ellipse">
            <a:avLst/>
          </a:prstGeom>
          <a:solidFill>
            <a:srgbClr val="99CC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Report (R)</a:t>
            </a:r>
          </a:p>
        </p:txBody>
      </p:sp>
      <p:sp>
        <p:nvSpPr>
          <p:cNvPr id="7178" name="Line 1033"/>
          <p:cNvSpPr>
            <a:spLocks noChangeShapeType="1"/>
          </p:cNvSpPr>
          <p:nvPr/>
        </p:nvSpPr>
        <p:spPr bwMode="auto">
          <a:xfrm flipH="1">
            <a:off x="723900" y="2212975"/>
            <a:ext cx="749300" cy="858838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 type="none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Line 1037"/>
          <p:cNvSpPr>
            <a:spLocks noChangeShapeType="1"/>
          </p:cNvSpPr>
          <p:nvPr/>
        </p:nvSpPr>
        <p:spPr bwMode="auto">
          <a:xfrm flipH="1">
            <a:off x="2524125" y="2212975"/>
            <a:ext cx="828675" cy="793750"/>
          </a:xfrm>
          <a:prstGeom prst="line">
            <a:avLst/>
          </a:prstGeom>
          <a:noFill/>
          <a:ln w="38100">
            <a:solidFill>
              <a:srgbClr val="CC0099"/>
            </a:solidFill>
            <a:round/>
            <a:headEnd type="none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Text Box 1061"/>
          <p:cNvSpPr txBox="1">
            <a:spLocks noChangeArrowheads="1"/>
          </p:cNvSpPr>
          <p:nvPr/>
        </p:nvSpPr>
        <p:spPr bwMode="auto">
          <a:xfrm>
            <a:off x="4191000" y="1371600"/>
            <a:ext cx="472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CPT</a:t>
            </a:r>
            <a:r>
              <a:rPr lang="en-US" sz="2000">
                <a:solidFill>
                  <a:srgbClr val="000000"/>
                </a:solidFill>
              </a:rPr>
              <a:t>: </a:t>
            </a:r>
            <a:r>
              <a:rPr lang="en-US" sz="2000" b="1">
                <a:solidFill>
                  <a:srgbClr val="000000"/>
                </a:solidFill>
              </a:rPr>
              <a:t>Conditional Probability Tables</a:t>
            </a:r>
            <a:endParaRPr lang="en-US" sz="2000"/>
          </a:p>
        </p:txBody>
      </p:sp>
      <p:graphicFrame>
        <p:nvGraphicFramePr>
          <p:cNvPr id="7181" name="Object 1062"/>
          <p:cNvGraphicFramePr>
            <a:graphicFrameLocks noChangeAspect="1"/>
          </p:cNvGraphicFramePr>
          <p:nvPr/>
        </p:nvGraphicFramePr>
        <p:xfrm>
          <a:off x="4343400" y="5562600"/>
          <a:ext cx="4710113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7" name="Equation" r:id="rId4" imgW="2273300" imgH="508000" progId="Equation.3">
                  <p:embed/>
                </p:oleObj>
              </mc:Choice>
              <mc:Fallback>
                <p:oleObj name="Equation" r:id="rId4" imgW="22733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562600"/>
                        <a:ext cx="4710113" cy="93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2" name="Rectangle 1064"/>
          <p:cNvSpPr>
            <a:spLocks noChangeArrowheads="1"/>
          </p:cNvSpPr>
          <p:nvPr/>
        </p:nvSpPr>
        <p:spPr bwMode="auto">
          <a:xfrm>
            <a:off x="4191000" y="4778375"/>
            <a:ext cx="4800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CPT shows the conditional probability for each possible combination of its parents</a:t>
            </a:r>
          </a:p>
        </p:txBody>
      </p:sp>
      <p:sp>
        <p:nvSpPr>
          <p:cNvPr id="7183" name="Text Box 1065"/>
          <p:cNvSpPr txBox="1">
            <a:spLocks noChangeArrowheads="1"/>
          </p:cNvSpPr>
          <p:nvPr/>
        </p:nvSpPr>
        <p:spPr bwMode="auto">
          <a:xfrm>
            <a:off x="117475" y="5562600"/>
            <a:ext cx="42259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/>
              <a:t>Derivation of the probability of a particular combination of values of </a:t>
            </a:r>
            <a:r>
              <a:rPr lang="en-US" sz="2000" b="1" dirty="0"/>
              <a:t>X</a:t>
            </a:r>
            <a:r>
              <a:rPr lang="en-US" sz="2000" dirty="0"/>
              <a:t>, from </a:t>
            </a:r>
            <a:r>
              <a:rPr lang="en-US" sz="2000" dirty="0" smtClean="0"/>
              <a:t>CPT (</a:t>
            </a:r>
            <a:r>
              <a:rPr lang="en-US" sz="2000" dirty="0" smtClean="0">
                <a:solidFill>
                  <a:srgbClr val="FF0000"/>
                </a:solidFill>
              </a:rPr>
              <a:t>joint probability</a:t>
            </a:r>
            <a:r>
              <a:rPr lang="en-US" sz="2000" dirty="0" smtClean="0"/>
              <a:t>):</a:t>
            </a:r>
            <a:endParaRPr lang="en-US" sz="2000" dirty="0"/>
          </a:p>
        </p:txBody>
      </p:sp>
      <p:sp>
        <p:nvSpPr>
          <p:cNvPr id="7184" name="Line 1033"/>
          <p:cNvSpPr>
            <a:spLocks noChangeShapeType="1"/>
          </p:cNvSpPr>
          <p:nvPr/>
        </p:nvSpPr>
        <p:spPr bwMode="auto">
          <a:xfrm>
            <a:off x="1600200" y="2209800"/>
            <a:ext cx="914400" cy="793750"/>
          </a:xfrm>
          <a:prstGeom prst="line">
            <a:avLst/>
          </a:prstGeom>
          <a:noFill/>
          <a:ln w="38100">
            <a:solidFill>
              <a:srgbClr val="CC0099"/>
            </a:solidFill>
            <a:round/>
            <a:headEnd type="none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Line 1037"/>
          <p:cNvSpPr>
            <a:spLocks noChangeShapeType="1"/>
          </p:cNvSpPr>
          <p:nvPr/>
        </p:nvSpPr>
        <p:spPr bwMode="auto">
          <a:xfrm flipH="1">
            <a:off x="1454150" y="3765550"/>
            <a:ext cx="1168400" cy="654050"/>
          </a:xfrm>
          <a:prstGeom prst="line">
            <a:avLst/>
          </a:prstGeom>
          <a:noFill/>
          <a:ln w="38100">
            <a:solidFill>
              <a:srgbClr val="CC0099"/>
            </a:solidFill>
            <a:round/>
            <a:headEnd type="none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Line 1037"/>
          <p:cNvSpPr>
            <a:spLocks noChangeShapeType="1"/>
          </p:cNvSpPr>
          <p:nvPr/>
        </p:nvSpPr>
        <p:spPr bwMode="auto">
          <a:xfrm>
            <a:off x="2057400" y="4746625"/>
            <a:ext cx="660400" cy="0"/>
          </a:xfrm>
          <a:prstGeom prst="line">
            <a:avLst/>
          </a:prstGeom>
          <a:noFill/>
          <a:ln w="38100">
            <a:solidFill>
              <a:srgbClr val="CC0099"/>
            </a:solidFill>
            <a:round/>
            <a:headEnd type="none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1" name="Table 2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84293468"/>
                  </p:ext>
                </p:extLst>
              </p:nvPr>
            </p:nvGraphicFramePr>
            <p:xfrm>
              <a:off x="4607718" y="1782899"/>
              <a:ext cx="3890964" cy="1077198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296988"/>
                    <a:gridCol w="1296988"/>
                    <a:gridCol w="1296988"/>
                  </a:tblGrid>
                  <a:tr h="149648"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 marL="91449" marR="91449" marT="45733" marB="45733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F</a:t>
                          </a:r>
                          <a:endParaRPr lang="en-US" sz="1600" dirty="0"/>
                        </a:p>
                      </a:txBody>
                      <a:tcPr marL="91449" marR="91449" marT="45733" marB="45733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latin typeface="Cambria Math"/>
                                  <a:ea typeface="Cambria Math"/>
                                </a:rPr>
                                <m:t>¬</m:t>
                              </m:r>
                            </m:oMath>
                          </a14:m>
                          <a:r>
                            <a:rPr lang="en-US" sz="1600" dirty="0" smtClean="0"/>
                            <a:t>F</a:t>
                          </a:r>
                          <a:endParaRPr lang="en-US" sz="1600" baseline="-25000" dirty="0"/>
                        </a:p>
                      </a:txBody>
                      <a:tcPr marL="91449" marR="91449" marT="45733" marB="45733"/>
                    </a:tc>
                  </a:tr>
                  <a:tr h="3709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S</a:t>
                          </a:r>
                          <a:endParaRPr lang="en-US" sz="1600" dirty="0"/>
                        </a:p>
                      </a:txBody>
                      <a:tcPr marL="91449" marR="91449" marT="45733" marB="45733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.90</a:t>
                          </a:r>
                          <a:endParaRPr lang="en-US" sz="1600" dirty="0"/>
                        </a:p>
                      </a:txBody>
                      <a:tcPr marL="91449" marR="91449" marT="45733" marB="45733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.01</a:t>
                          </a:r>
                          <a:endParaRPr lang="en-US" sz="1600" dirty="0"/>
                        </a:p>
                      </a:txBody>
                      <a:tcPr marL="91449" marR="91449" marT="45733" marB="45733"/>
                    </a:tc>
                  </a:tr>
                  <a:tr h="37094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i="1" smtClean="0">
                                    <a:latin typeface="Cambria Math"/>
                                    <a:ea typeface="Cambria Math"/>
                                  </a:rPr>
                                  <m:t>¬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600" b="0" i="0" smtClean="0">
                                    <a:latin typeface="Cambria Math"/>
                                    <a:ea typeface="Cambria Math"/>
                                  </a:rPr>
                                  <m:t>S</m:t>
                                </m:r>
                              </m:oMath>
                            </m:oMathPara>
                          </a14:m>
                          <a:endParaRPr lang="en-US" sz="1600" baseline="-25000" dirty="0"/>
                        </a:p>
                      </a:txBody>
                      <a:tcPr marL="91449" marR="91449" marT="45733" marB="45733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.10</a:t>
                          </a:r>
                          <a:endParaRPr lang="en-US" sz="1600" dirty="0"/>
                        </a:p>
                      </a:txBody>
                      <a:tcPr marL="91449" marR="91449" marT="45733" marB="45733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.99</a:t>
                          </a:r>
                          <a:endParaRPr lang="en-US" sz="1600" dirty="0"/>
                        </a:p>
                      </a:txBody>
                      <a:tcPr marL="91449" marR="91449" marT="45733" marB="45733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21" name="Table 2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84293468"/>
                  </p:ext>
                </p:extLst>
              </p:nvPr>
            </p:nvGraphicFramePr>
            <p:xfrm>
              <a:off x="4607718" y="1782899"/>
              <a:ext cx="3890964" cy="1077198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296988"/>
                    <a:gridCol w="1296988"/>
                    <a:gridCol w="1296988"/>
                  </a:tblGrid>
                  <a:tr h="335306"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 marL="91449" marR="91449" marT="45733" marB="45733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F</a:t>
                          </a:r>
                          <a:endParaRPr lang="en-US" sz="1600" dirty="0"/>
                        </a:p>
                      </a:txBody>
                      <a:tcPr marL="91449" marR="91449" marT="45733" marB="45733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49" marR="91449" marT="45733" marB="45733">
                        <a:blipFill rotWithShape="1">
                          <a:blip r:embed="rId6"/>
                          <a:stretch>
                            <a:fillRect l="-200000" t="-5455" r="-469" b="-234545"/>
                          </a:stretch>
                        </a:blipFill>
                      </a:tcPr>
                    </a:tc>
                  </a:tr>
                  <a:tr h="3709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S</a:t>
                          </a:r>
                          <a:endParaRPr lang="en-US" sz="1600" dirty="0"/>
                        </a:p>
                      </a:txBody>
                      <a:tcPr marL="91449" marR="91449" marT="45733" marB="45733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.90</a:t>
                          </a:r>
                          <a:endParaRPr lang="en-US" sz="1600" dirty="0"/>
                        </a:p>
                      </a:txBody>
                      <a:tcPr marL="91449" marR="91449" marT="45733" marB="45733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.01</a:t>
                          </a:r>
                          <a:endParaRPr lang="en-US" sz="1600" dirty="0"/>
                        </a:p>
                      </a:txBody>
                      <a:tcPr marL="91449" marR="91449" marT="45733" marB="45733"/>
                    </a:tc>
                  </a:tr>
                  <a:tr h="37094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49" marR="91449" marT="45733" marB="45733">
                        <a:blipFill rotWithShape="1">
                          <a:blip r:embed="rId6"/>
                          <a:stretch>
                            <a:fillRect l="-469" t="-195082" r="-200000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.10</a:t>
                          </a:r>
                          <a:endParaRPr lang="en-US" sz="1600" dirty="0"/>
                        </a:p>
                      </a:txBody>
                      <a:tcPr marL="91449" marR="91449" marT="45733" marB="45733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.99</a:t>
                          </a:r>
                          <a:endParaRPr lang="en-US" sz="1600" dirty="0"/>
                        </a:p>
                      </a:txBody>
                      <a:tcPr marL="91449" marR="91449" marT="45733" marB="45733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2" name="Table 2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49158166"/>
                  </p:ext>
                </p:extLst>
              </p:nvPr>
            </p:nvGraphicFramePr>
            <p:xfrm>
              <a:off x="4572000" y="3383734"/>
              <a:ext cx="4191000" cy="103206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38200"/>
                    <a:gridCol w="838200"/>
                    <a:gridCol w="838200"/>
                    <a:gridCol w="838200"/>
                    <a:gridCol w="838200"/>
                  </a:tblGrid>
                  <a:tr h="344021"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 marT="45701" marB="4570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i="1" dirty="0" smtClean="0"/>
                            <a:t>F, T</a:t>
                          </a:r>
                          <a:endParaRPr lang="en-US" sz="1600" i="1" dirty="0"/>
                        </a:p>
                      </a:txBody>
                      <a:tcPr marT="45701" marB="45701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 smtClean="0">
                                    <a:latin typeface="Cambria Math"/>
                                    <a:ea typeface="Cambria Math"/>
                                  </a:rPr>
                                  <m:t>𝑭</m:t>
                                </m:r>
                                <m:r>
                                  <a:rPr lang="en-US" sz="1600" b="1" i="1" smtClean="0">
                                    <a:latin typeface="Cambria Math"/>
                                    <a:ea typeface="Cambria Math"/>
                                  </a:rPr>
                                  <m:t>, </m:t>
                                </m:r>
                                <m:r>
                                  <a:rPr lang="en-US" sz="1600" i="1" smtClean="0">
                                    <a:latin typeface="Cambria Math"/>
                                    <a:ea typeface="Cambria Math"/>
                                  </a:rPr>
                                  <m:t>¬</m:t>
                                </m:r>
                                <m:r>
                                  <a:rPr lang="en-US" sz="1600" b="1" i="1" smtClean="0">
                                    <a:latin typeface="Cambria Math"/>
                                    <a:ea typeface="Cambria Math"/>
                                  </a:rPr>
                                  <m:t>𝑻</m:t>
                                </m:r>
                              </m:oMath>
                            </m:oMathPara>
                          </a14:m>
                          <a:endParaRPr lang="en-US" sz="1600" baseline="-25000" dirty="0" smtClean="0"/>
                        </a:p>
                      </a:txBody>
                      <a:tcPr marT="45701" marB="45701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latin typeface="Cambria Math"/>
                                  <a:ea typeface="Cambria Math"/>
                                </a:rPr>
                                <m:t>¬</m:t>
                              </m:r>
                              <m:r>
                                <a:rPr lang="en-US" sz="1600" b="1" i="1" smtClean="0">
                                  <a:latin typeface="Cambria Math"/>
                                  <a:ea typeface="Cambria Math"/>
                                </a:rPr>
                                <m:t>𝑭</m:t>
                              </m:r>
                            </m:oMath>
                          </a14:m>
                          <a:r>
                            <a:rPr lang="en-US" sz="1600" i="1" dirty="0" smtClean="0"/>
                            <a:t>, T</a:t>
                          </a:r>
                          <a:endParaRPr lang="en-US" sz="1600" i="1" dirty="0"/>
                        </a:p>
                      </a:txBody>
                      <a:tcPr marT="45701" marB="45701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i="1" smtClean="0">
                                    <a:latin typeface="Cambria Math"/>
                                    <a:ea typeface="Cambria Math"/>
                                  </a:rPr>
                                  <m:t>¬</m:t>
                                </m:r>
                                <m:r>
                                  <a:rPr lang="en-US" sz="1600" b="1" i="1" smtClean="0">
                                    <a:latin typeface="Cambria Math"/>
                                    <a:ea typeface="Cambria Math"/>
                                  </a:rPr>
                                  <m:t>𝑭</m:t>
                                </m:r>
                                <m:r>
                                  <a:rPr lang="en-US" sz="1600" b="1" i="1" smtClean="0">
                                    <a:latin typeface="Cambria Math"/>
                                    <a:ea typeface="Cambria Math"/>
                                  </a:rPr>
                                  <m:t>, </m:t>
                                </m:r>
                                <m:r>
                                  <a:rPr lang="en-US" sz="1600" i="1" smtClean="0">
                                    <a:latin typeface="Cambria Math"/>
                                    <a:ea typeface="Cambria Math"/>
                                  </a:rPr>
                                  <m:t>¬</m:t>
                                </m:r>
                                <m:r>
                                  <a:rPr lang="en-US" sz="1600" b="1" i="1" smtClean="0">
                                    <a:latin typeface="Cambria Math"/>
                                    <a:ea typeface="Cambria Math"/>
                                  </a:rPr>
                                  <m:t>𝑻</m:t>
                                </m:r>
                              </m:oMath>
                            </m:oMathPara>
                          </a14:m>
                          <a:endParaRPr lang="en-US" sz="1600" baseline="-25000" dirty="0" smtClean="0"/>
                        </a:p>
                      </a:txBody>
                      <a:tcPr marT="45701" marB="45701"/>
                    </a:tc>
                  </a:tr>
                  <a:tr h="3440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A</a:t>
                          </a:r>
                          <a:endParaRPr lang="en-US" sz="1600" dirty="0"/>
                        </a:p>
                      </a:txBody>
                      <a:tcPr marT="45701" marB="45701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.5</a:t>
                          </a:r>
                          <a:endParaRPr lang="en-US" sz="1600" dirty="0" smtClean="0"/>
                        </a:p>
                      </a:txBody>
                      <a:tcPr marT="45701" marB="45701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.99</a:t>
                          </a:r>
                          <a:endParaRPr lang="en-US" sz="1600" dirty="0" smtClean="0"/>
                        </a:p>
                      </a:txBody>
                      <a:tcPr marT="45701" marB="4570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.85</a:t>
                          </a:r>
                          <a:endParaRPr lang="en-US" sz="1600" dirty="0"/>
                        </a:p>
                      </a:txBody>
                      <a:tcPr marT="45701" marB="4570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.0001</a:t>
                          </a:r>
                          <a:endParaRPr lang="en-US" sz="1600" dirty="0"/>
                        </a:p>
                      </a:txBody>
                      <a:tcPr marT="45701" marB="45701"/>
                    </a:tc>
                  </a:tr>
                  <a:tr h="344021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i="1" smtClean="0">
                                    <a:latin typeface="Cambria Math"/>
                                    <a:ea typeface="Cambria Math"/>
                                  </a:rPr>
                                  <m:t>¬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600" b="0" i="0" smtClean="0">
                                    <a:latin typeface="Cambria Math"/>
                                    <a:ea typeface="Cambria Math"/>
                                  </a:rPr>
                                  <m:t>A</m:t>
                                </m:r>
                              </m:oMath>
                            </m:oMathPara>
                          </a14:m>
                          <a:endParaRPr lang="en-US" sz="1600" dirty="0" smtClean="0"/>
                        </a:p>
                      </a:txBody>
                      <a:tcPr marT="45701" marB="4570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.95</a:t>
                          </a:r>
                          <a:endParaRPr lang="en-US" sz="1600" dirty="0"/>
                        </a:p>
                      </a:txBody>
                      <a:tcPr marT="45701" marB="45701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.01</a:t>
                          </a:r>
                          <a:endParaRPr lang="en-US" sz="1600" dirty="0" smtClean="0"/>
                        </a:p>
                      </a:txBody>
                      <a:tcPr marT="45701" marB="4570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.15</a:t>
                          </a:r>
                          <a:endParaRPr lang="en-US" sz="1600" dirty="0"/>
                        </a:p>
                      </a:txBody>
                      <a:tcPr marT="45701" marB="4570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.</a:t>
                          </a:r>
                          <a:r>
                            <a:rPr lang="en-US" sz="1600" dirty="0" smtClean="0"/>
                            <a:t>9999</a:t>
                          </a:r>
                          <a:endParaRPr lang="en-US" sz="1600" dirty="0"/>
                        </a:p>
                      </a:txBody>
                      <a:tcPr marT="45701" marB="45701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22" name="Table 2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49158166"/>
                  </p:ext>
                </p:extLst>
              </p:nvPr>
            </p:nvGraphicFramePr>
            <p:xfrm>
              <a:off x="4572000" y="3383734"/>
              <a:ext cx="4191000" cy="103206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38200"/>
                    <a:gridCol w="838200"/>
                    <a:gridCol w="838200"/>
                    <a:gridCol w="838200"/>
                    <a:gridCol w="838200"/>
                  </a:tblGrid>
                  <a:tr h="344021"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 marT="45701" marB="4570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i="1" dirty="0" smtClean="0"/>
                            <a:t>F, T</a:t>
                          </a:r>
                          <a:endParaRPr lang="en-US" sz="1600" i="1" dirty="0"/>
                        </a:p>
                      </a:txBody>
                      <a:tcPr marT="45701" marB="45701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45701" marB="45701">
                        <a:blipFill rotWithShape="1">
                          <a:blip r:embed="rId7"/>
                          <a:stretch>
                            <a:fillRect l="-199275" t="-5357" r="-199275" b="-2232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45701" marB="45701">
                        <a:blipFill rotWithShape="1">
                          <a:blip r:embed="rId7"/>
                          <a:stretch>
                            <a:fillRect l="-301460" t="-5357" r="-100730" b="-2232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45701" marB="45701">
                        <a:blipFill rotWithShape="1">
                          <a:blip r:embed="rId7"/>
                          <a:stretch>
                            <a:fillRect l="-398551" t="-5357" b="-223214"/>
                          </a:stretch>
                        </a:blipFill>
                      </a:tcPr>
                    </a:tc>
                  </a:tr>
                  <a:tr h="3440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A</a:t>
                          </a:r>
                          <a:endParaRPr lang="en-US" sz="1600" dirty="0"/>
                        </a:p>
                      </a:txBody>
                      <a:tcPr marT="45701" marB="45701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.5</a:t>
                          </a:r>
                          <a:endParaRPr lang="en-US" sz="1600" dirty="0" smtClean="0"/>
                        </a:p>
                      </a:txBody>
                      <a:tcPr marT="45701" marB="45701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.99</a:t>
                          </a:r>
                          <a:endParaRPr lang="en-US" sz="1600" dirty="0" smtClean="0"/>
                        </a:p>
                      </a:txBody>
                      <a:tcPr marT="45701" marB="4570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.85</a:t>
                          </a:r>
                          <a:endParaRPr lang="en-US" sz="1600" dirty="0"/>
                        </a:p>
                      </a:txBody>
                      <a:tcPr marT="45701" marB="4570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.0001</a:t>
                          </a:r>
                          <a:endParaRPr lang="en-US" sz="1600" dirty="0"/>
                        </a:p>
                      </a:txBody>
                      <a:tcPr marT="45701" marB="45701"/>
                    </a:tc>
                  </a:tr>
                  <a:tr h="3440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45701" marB="45701">
                        <a:blipFill rotWithShape="1">
                          <a:blip r:embed="rId7"/>
                          <a:stretch>
                            <a:fillRect t="-207143" r="-398551" b="-2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.95</a:t>
                          </a:r>
                          <a:endParaRPr lang="en-US" sz="1600" dirty="0"/>
                        </a:p>
                      </a:txBody>
                      <a:tcPr marT="45701" marB="45701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.01</a:t>
                          </a:r>
                          <a:endParaRPr lang="en-US" sz="1600" dirty="0" smtClean="0"/>
                        </a:p>
                      </a:txBody>
                      <a:tcPr marT="45701" marB="4570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.15</a:t>
                          </a:r>
                          <a:endParaRPr lang="en-US" sz="1600" dirty="0"/>
                        </a:p>
                      </a:txBody>
                      <a:tcPr marT="45701" marB="4570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.</a:t>
                          </a:r>
                          <a:r>
                            <a:rPr lang="en-US" sz="1600" dirty="0" smtClean="0"/>
                            <a:t>9999</a:t>
                          </a:r>
                          <a:endParaRPr lang="en-US" sz="1600" dirty="0"/>
                        </a:p>
                      </a:txBody>
                      <a:tcPr marT="45701" marB="45701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778636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Inference in Bayesian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Infer the probability of values of some variable given the observations of other variables</a:t>
            </a:r>
          </a:p>
          <a:p>
            <a:pPr lvl="1"/>
            <a:r>
              <a:rPr lang="en-US" dirty="0" smtClean="0"/>
              <a:t>E.g., P(Fire = </a:t>
            </a:r>
            <a:r>
              <a:rPr lang="en-US" dirty="0" err="1" smtClean="0"/>
              <a:t>True|Report</a:t>
            </a:r>
            <a:r>
              <a:rPr lang="en-US" dirty="0" smtClean="0"/>
              <a:t> = True, Smoke = True)?</a:t>
            </a:r>
          </a:p>
          <a:p>
            <a:r>
              <a:rPr lang="en-US" dirty="0" smtClean="0"/>
              <a:t>Computation</a:t>
            </a:r>
          </a:p>
          <a:p>
            <a:pPr lvl="1"/>
            <a:r>
              <a:rPr lang="en-US" dirty="0" smtClean="0"/>
              <a:t>Exact computation by enumeration</a:t>
            </a:r>
          </a:p>
          <a:p>
            <a:pPr lvl="1"/>
            <a:r>
              <a:rPr lang="en-US" dirty="0" smtClean="0"/>
              <a:t>In general, the problem is NP hard</a:t>
            </a:r>
          </a:p>
          <a:p>
            <a:pPr lvl="2"/>
            <a:r>
              <a:rPr lang="en-US" dirty="0" smtClean="0"/>
              <a:t>Approximation algorithms are needed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08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Inference by enumeration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compute posterior </a:t>
            </a:r>
            <a:r>
              <a:rPr lang="en-US" dirty="0"/>
              <a:t>marginal P(X</a:t>
            </a:r>
            <a:r>
              <a:rPr lang="en-US" baseline="-25000" dirty="0"/>
              <a:t>i</a:t>
            </a:r>
            <a:r>
              <a:rPr lang="en-US" dirty="0"/>
              <a:t> | E=e)</a:t>
            </a:r>
            <a:endParaRPr lang="en-US" dirty="0" smtClean="0"/>
          </a:p>
          <a:p>
            <a:pPr lvl="1"/>
            <a:r>
              <a:rPr lang="en-US" dirty="0" smtClean="0"/>
              <a:t>Add </a:t>
            </a:r>
            <a:r>
              <a:rPr lang="en-US" dirty="0"/>
              <a:t>all of the terms (atomic event probabilities) from the full joint distribution</a:t>
            </a:r>
          </a:p>
          <a:p>
            <a:pPr lvl="1"/>
            <a:r>
              <a:rPr lang="en-US" dirty="0"/>
              <a:t>If </a:t>
            </a:r>
            <a:r>
              <a:rPr lang="en-US" b="1" dirty="0"/>
              <a:t>E</a:t>
            </a:r>
            <a:r>
              <a:rPr lang="en-US" dirty="0"/>
              <a:t> are the evidence (observed) variables and </a:t>
            </a:r>
            <a:r>
              <a:rPr lang="en-US" b="1" dirty="0"/>
              <a:t>Y</a:t>
            </a:r>
            <a:r>
              <a:rPr lang="en-US" dirty="0"/>
              <a:t> are the other (unobserved) variables, then:</a:t>
            </a:r>
          </a:p>
          <a:p>
            <a:pPr lvl="2">
              <a:buFontTx/>
              <a:buNone/>
            </a:pPr>
            <a:r>
              <a:rPr lang="en-US" sz="2400" dirty="0"/>
              <a:t>P(</a:t>
            </a:r>
            <a:r>
              <a:rPr lang="en-US" sz="2400" dirty="0" err="1"/>
              <a:t>X|</a:t>
            </a:r>
            <a:r>
              <a:rPr lang="en-US" sz="2400" b="1" dirty="0" err="1"/>
              <a:t>e</a:t>
            </a:r>
            <a:r>
              <a:rPr lang="en-US" sz="2400" dirty="0"/>
              <a:t>) = </a:t>
            </a:r>
            <a:r>
              <a:rPr lang="el-GR" sz="2400" dirty="0">
                <a:cs typeface="Times New Roman" pitchFamily="18" charset="0"/>
              </a:rPr>
              <a:t>α</a:t>
            </a:r>
            <a:r>
              <a:rPr lang="en-US" sz="2400" dirty="0">
                <a:cs typeface="Times New Roman" pitchFamily="18" charset="0"/>
              </a:rPr>
              <a:t> P(X, </a:t>
            </a:r>
            <a:r>
              <a:rPr lang="en-US" sz="2400" b="1" dirty="0">
                <a:cs typeface="Times New Roman" pitchFamily="18" charset="0"/>
              </a:rPr>
              <a:t>E</a:t>
            </a:r>
            <a:r>
              <a:rPr lang="en-US" sz="2400" dirty="0">
                <a:cs typeface="Times New Roman" pitchFamily="18" charset="0"/>
              </a:rPr>
              <a:t>) = </a:t>
            </a:r>
            <a:r>
              <a:rPr lang="el-GR" sz="2400" dirty="0">
                <a:cs typeface="Times New Roman" pitchFamily="18" charset="0"/>
              </a:rPr>
              <a:t>α</a:t>
            </a:r>
            <a:r>
              <a:rPr lang="en-US" sz="2400" dirty="0">
                <a:cs typeface="Times New Roman" pitchFamily="18" charset="0"/>
              </a:rPr>
              <a:t> ∑ P(X, </a:t>
            </a:r>
            <a:r>
              <a:rPr lang="en-US" sz="2400" b="1" dirty="0">
                <a:cs typeface="Times New Roman" pitchFamily="18" charset="0"/>
              </a:rPr>
              <a:t>E</a:t>
            </a:r>
            <a:r>
              <a:rPr lang="en-US" sz="2400" dirty="0">
                <a:cs typeface="Times New Roman" pitchFamily="18" charset="0"/>
              </a:rPr>
              <a:t>, </a:t>
            </a:r>
            <a:r>
              <a:rPr lang="en-US" sz="2400" b="1" dirty="0">
                <a:cs typeface="Times New Roman" pitchFamily="18" charset="0"/>
              </a:rPr>
              <a:t>Y</a:t>
            </a:r>
            <a:r>
              <a:rPr lang="en-US" sz="2400" dirty="0">
                <a:cs typeface="Times New Roman" pitchFamily="18" charset="0"/>
              </a:rPr>
              <a:t>)</a:t>
            </a:r>
          </a:p>
          <a:p>
            <a:pPr lvl="1"/>
            <a:r>
              <a:rPr lang="en-US" dirty="0">
                <a:cs typeface="Times New Roman" pitchFamily="18" charset="0"/>
              </a:rPr>
              <a:t>Each P(X, </a:t>
            </a:r>
            <a:r>
              <a:rPr lang="en-US" b="1" dirty="0">
                <a:cs typeface="Times New Roman" pitchFamily="18" charset="0"/>
              </a:rPr>
              <a:t>E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b="1" dirty="0">
                <a:cs typeface="Times New Roman" pitchFamily="18" charset="0"/>
              </a:rPr>
              <a:t>Y</a:t>
            </a:r>
            <a:r>
              <a:rPr lang="en-US" dirty="0">
                <a:cs typeface="Times New Roman" pitchFamily="18" charset="0"/>
              </a:rPr>
              <a:t>) term can be computed using the chain rule</a:t>
            </a:r>
          </a:p>
          <a:p>
            <a:r>
              <a:rPr lang="en-US" dirty="0">
                <a:cs typeface="Times New Roman" pitchFamily="18" charset="0"/>
              </a:rPr>
              <a:t>Computationally expensive!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23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55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701675" y="228600"/>
            <a:ext cx="7772400" cy="762000"/>
          </a:xfrm>
        </p:spPr>
        <p:txBody>
          <a:bodyPr/>
          <a:lstStyle/>
          <a:p>
            <a:r>
              <a:rPr lang="en-US" dirty="0"/>
              <a:t>Example: Enumeration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048000"/>
            <a:ext cx="7772400" cy="3429000"/>
          </a:xfrm>
        </p:spPr>
        <p:txBody>
          <a:bodyPr>
            <a:normAutofit/>
          </a:bodyPr>
          <a:lstStyle/>
          <a:p>
            <a:r>
              <a:rPr lang="en-US" dirty="0" smtClean="0"/>
              <a:t>P </a:t>
            </a:r>
            <a:r>
              <a:rPr lang="en-US" dirty="0"/>
              <a:t>(</a:t>
            </a:r>
            <a:r>
              <a:rPr lang="en-US" dirty="0" err="1"/>
              <a:t>d|e</a:t>
            </a:r>
            <a:r>
              <a:rPr lang="en-US" dirty="0"/>
              <a:t>) = </a:t>
            </a:r>
            <a:r>
              <a:rPr lang="en-US" dirty="0">
                <a:sym typeface="Symbol" pitchFamily="18" charset="2"/>
              </a:rPr>
              <a:t> </a:t>
            </a:r>
            <a:r>
              <a:rPr lang="el-GR" dirty="0">
                <a:cs typeface="Times New Roman" pitchFamily="18" charset="0"/>
              </a:rPr>
              <a:t>Σ</a:t>
            </a:r>
            <a:r>
              <a:rPr lang="en-US" baseline="-25000" dirty="0">
                <a:cs typeface="Times New Roman" pitchFamily="18" charset="0"/>
              </a:rPr>
              <a:t>ABC</a:t>
            </a:r>
            <a:r>
              <a:rPr lang="en-US" dirty="0"/>
              <a:t>P(a, b, c, d, e)</a:t>
            </a:r>
            <a:br>
              <a:rPr lang="en-US" dirty="0"/>
            </a:br>
            <a:r>
              <a:rPr lang="en-US" dirty="0"/>
              <a:t>      = </a:t>
            </a:r>
            <a:r>
              <a:rPr lang="en-US" dirty="0">
                <a:sym typeface="Symbol" pitchFamily="18" charset="2"/>
              </a:rPr>
              <a:t> </a:t>
            </a:r>
            <a:r>
              <a:rPr lang="el-GR" dirty="0">
                <a:cs typeface="Times New Roman" pitchFamily="18" charset="0"/>
                <a:sym typeface="Symbol" pitchFamily="18" charset="2"/>
              </a:rPr>
              <a:t>Σ</a:t>
            </a:r>
            <a:r>
              <a:rPr lang="en-US" baseline="-25000" dirty="0">
                <a:cs typeface="Times New Roman" pitchFamily="18" charset="0"/>
                <a:sym typeface="Symbol" pitchFamily="18" charset="2"/>
              </a:rPr>
              <a:t>ABC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P(a) P(</a:t>
            </a:r>
            <a:r>
              <a:rPr lang="en-US" dirty="0" err="1">
                <a:cs typeface="Times New Roman" pitchFamily="18" charset="0"/>
                <a:sym typeface="Symbol" pitchFamily="18" charset="2"/>
              </a:rPr>
              <a:t>b|a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) P(</a:t>
            </a:r>
            <a:r>
              <a:rPr lang="en-US" dirty="0" err="1">
                <a:cs typeface="Times New Roman" pitchFamily="18" charset="0"/>
                <a:sym typeface="Symbol" pitchFamily="18" charset="2"/>
              </a:rPr>
              <a:t>c|a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) P(</a:t>
            </a:r>
            <a:r>
              <a:rPr lang="en-US" dirty="0" err="1">
                <a:cs typeface="Times New Roman" pitchFamily="18" charset="0"/>
                <a:sym typeface="Symbol" pitchFamily="18" charset="2"/>
              </a:rPr>
              <a:t>d|b,c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) P(</a:t>
            </a:r>
            <a:r>
              <a:rPr lang="en-US" dirty="0" err="1">
                <a:cs typeface="Times New Roman" pitchFamily="18" charset="0"/>
                <a:sym typeface="Symbol" pitchFamily="18" charset="2"/>
              </a:rPr>
              <a:t>e|c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)</a:t>
            </a:r>
            <a:endParaRPr lang="el-GR" dirty="0">
              <a:cs typeface="Times New Roman" pitchFamily="18" charset="0"/>
              <a:sym typeface="Symbol" pitchFamily="18" charset="2"/>
            </a:endParaRPr>
          </a:p>
          <a:p>
            <a:r>
              <a:rPr lang="en-US" dirty="0"/>
              <a:t>With simple iteration to compute this expression, there’s going to be a lot of repetition (e.g., P(</a:t>
            </a:r>
            <a:r>
              <a:rPr lang="en-US" dirty="0" err="1"/>
              <a:t>e|c</a:t>
            </a:r>
            <a:r>
              <a:rPr lang="en-US" dirty="0"/>
              <a:t>) has to be recomputed every time we iterate over C=true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A solution: variable elimination</a:t>
            </a:r>
            <a:endParaRPr lang="en-US" dirty="0">
              <a:cs typeface="Times New Roman" pitchFamily="18" charset="0"/>
            </a:endParaRPr>
          </a:p>
          <a:p>
            <a:endParaRPr lang="en-US" dirty="0">
              <a:cs typeface="Times New Roman" pitchFamily="18" charset="0"/>
            </a:endParaRPr>
          </a:p>
        </p:txBody>
      </p:sp>
      <p:grpSp>
        <p:nvGrpSpPr>
          <p:cNvPr id="12" name="Group 4"/>
          <p:cNvGrpSpPr>
            <a:grpSpLocks/>
          </p:cNvGrpSpPr>
          <p:nvPr/>
        </p:nvGrpSpPr>
        <p:grpSpPr bwMode="auto">
          <a:xfrm>
            <a:off x="2825069" y="1071567"/>
            <a:ext cx="2735263" cy="1933576"/>
            <a:chOff x="905" y="3051"/>
            <a:chExt cx="1723" cy="1218"/>
          </a:xfrm>
        </p:grpSpPr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905" y="3051"/>
              <a:ext cx="1723" cy="1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80000"/>
                </a:spcBef>
              </a:pPr>
              <a:r>
                <a:rPr lang="en-US" sz="2600" dirty="0"/>
                <a:t>a</a:t>
              </a:r>
            </a:p>
            <a:p>
              <a:pPr algn="ctr">
                <a:spcBef>
                  <a:spcPct val="80000"/>
                </a:spcBef>
              </a:pPr>
              <a:r>
                <a:rPr lang="en-US" sz="2600" dirty="0"/>
                <a:t>b                    c</a:t>
              </a:r>
            </a:p>
            <a:p>
              <a:pPr algn="r">
                <a:spcBef>
                  <a:spcPct val="80000"/>
                </a:spcBef>
              </a:pPr>
              <a:r>
                <a:rPr lang="en-US" sz="2600" dirty="0"/>
                <a:t>d                 </a:t>
              </a:r>
              <a:r>
                <a:rPr lang="en-US" sz="2600" dirty="0" smtClean="0"/>
                <a:t>e </a:t>
              </a:r>
              <a:endParaRPr lang="en-US" sz="2600" dirty="0"/>
            </a:p>
          </p:txBody>
        </p:sp>
        <p:sp>
          <p:nvSpPr>
            <p:cNvPr id="14" name="Line 6"/>
            <p:cNvSpPr>
              <a:spLocks noChangeShapeType="1"/>
            </p:cNvSpPr>
            <p:nvPr/>
          </p:nvSpPr>
          <p:spPr bwMode="auto">
            <a:xfrm flipH="1">
              <a:off x="1269" y="3258"/>
              <a:ext cx="432" cy="3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600"/>
            </a:p>
          </p:txBody>
        </p:sp>
        <p:sp>
          <p:nvSpPr>
            <p:cNvPr id="15" name="Line 7"/>
            <p:cNvSpPr>
              <a:spLocks noChangeShapeType="1"/>
            </p:cNvSpPr>
            <p:nvPr/>
          </p:nvSpPr>
          <p:spPr bwMode="auto">
            <a:xfrm>
              <a:off x="1839" y="3258"/>
              <a:ext cx="402" cy="3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600"/>
            </a:p>
          </p:txBody>
        </p:sp>
        <p:sp>
          <p:nvSpPr>
            <p:cNvPr id="16" name="Line 8"/>
            <p:cNvSpPr>
              <a:spLocks noChangeShapeType="1"/>
            </p:cNvSpPr>
            <p:nvPr/>
          </p:nvSpPr>
          <p:spPr bwMode="auto">
            <a:xfrm>
              <a:off x="1305" y="3681"/>
              <a:ext cx="297" cy="2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600"/>
            </a:p>
          </p:txBody>
        </p:sp>
        <p:sp>
          <p:nvSpPr>
            <p:cNvPr id="17" name="Line 9"/>
            <p:cNvSpPr>
              <a:spLocks noChangeShapeType="1"/>
            </p:cNvSpPr>
            <p:nvPr/>
          </p:nvSpPr>
          <p:spPr bwMode="auto">
            <a:xfrm flipH="1">
              <a:off x="1701" y="3681"/>
              <a:ext cx="540" cy="2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600"/>
            </a:p>
          </p:txBody>
        </p:sp>
        <p:sp>
          <p:nvSpPr>
            <p:cNvPr id="18" name="Line 10"/>
            <p:cNvSpPr>
              <a:spLocks noChangeShapeType="1"/>
            </p:cNvSpPr>
            <p:nvPr/>
          </p:nvSpPr>
          <p:spPr bwMode="auto">
            <a:xfrm>
              <a:off x="2286" y="3681"/>
              <a:ext cx="261" cy="2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600"/>
            </a:p>
          </p:txBody>
        </p:sp>
      </p:grpSp>
      <p:sp>
        <p:nvSpPr>
          <p:cNvPr id="2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24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00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3D2BABB-3504-475A-B4D3-67A5C14C5FE2}" type="slidenum">
              <a:rPr lang="en-US"/>
              <a:pPr eaLnBrk="1" hangingPunct="1"/>
              <a:t>25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457200"/>
            <a:ext cx="8936038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smtClean="0"/>
              <a:t>How Are Bayesian Networks Constructed?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5334000"/>
          </a:xfrm>
        </p:spPr>
        <p:txBody>
          <a:bodyPr/>
          <a:lstStyle/>
          <a:p>
            <a:pPr eaLnBrk="1" hangingPunct="1"/>
            <a:r>
              <a:rPr lang="en-US" sz="2000" b="1" dirty="0" smtClean="0"/>
              <a:t>Subjective construction</a:t>
            </a:r>
            <a:r>
              <a:rPr lang="en-US" sz="2000" dirty="0" smtClean="0"/>
              <a:t>: Identification of (direct) causal structure</a:t>
            </a:r>
          </a:p>
          <a:p>
            <a:pPr lvl="1" eaLnBrk="1" hangingPunct="1"/>
            <a:r>
              <a:rPr lang="en-US" sz="2000" dirty="0" smtClean="0"/>
              <a:t>People are quite good at identifying direct causes from a given set of variables &amp; whether the set contains all relevant direct causes</a:t>
            </a:r>
          </a:p>
          <a:p>
            <a:pPr lvl="1" eaLnBrk="1" hangingPunct="1"/>
            <a:r>
              <a:rPr lang="en-US" sz="2000" dirty="0" err="1" smtClean="0"/>
              <a:t>Markovian</a:t>
            </a:r>
            <a:r>
              <a:rPr lang="en-US" sz="2000" dirty="0" smtClean="0"/>
              <a:t> assumption: Each variable becomes independent of its non-effects once its direct causes are known</a:t>
            </a:r>
          </a:p>
          <a:p>
            <a:pPr lvl="1" eaLnBrk="1" hangingPunct="1"/>
            <a:r>
              <a:rPr lang="en-US" sz="2000" dirty="0" smtClean="0"/>
              <a:t>E.g., S ‹— F —› A ‹— T, path S—›A is blocked once we know F—›A </a:t>
            </a:r>
          </a:p>
          <a:p>
            <a:pPr eaLnBrk="1" hangingPunct="1"/>
            <a:r>
              <a:rPr lang="en-US" sz="2000" b="1" dirty="0" smtClean="0"/>
              <a:t>Synthesis </a:t>
            </a:r>
            <a:r>
              <a:rPr lang="en-US" sz="2000" b="1" dirty="0" smtClean="0"/>
              <a:t>from other specifications</a:t>
            </a:r>
          </a:p>
          <a:p>
            <a:pPr lvl="1" eaLnBrk="1" hangingPunct="1"/>
            <a:r>
              <a:rPr lang="en-US" sz="2000" dirty="0" smtClean="0"/>
              <a:t>E.g., from a formal system design: block diagrams &amp; info flow</a:t>
            </a:r>
          </a:p>
          <a:p>
            <a:pPr eaLnBrk="1" hangingPunct="1"/>
            <a:r>
              <a:rPr lang="en-US" sz="2000" b="1" dirty="0" smtClean="0"/>
              <a:t>Learning from data</a:t>
            </a:r>
          </a:p>
          <a:p>
            <a:pPr lvl="1" eaLnBrk="1" hangingPunct="1"/>
            <a:r>
              <a:rPr lang="en-US" sz="2000" dirty="0" smtClean="0"/>
              <a:t>E.g., from medical records or student admission record</a:t>
            </a:r>
          </a:p>
          <a:p>
            <a:pPr lvl="1" eaLnBrk="1" hangingPunct="1"/>
            <a:r>
              <a:rPr lang="en-US" sz="2000" dirty="0" smtClean="0"/>
              <a:t>Learn parameters give its structure or learn both structure and </a:t>
            </a:r>
            <a:r>
              <a:rPr lang="en-US" sz="2000" dirty="0" err="1" smtClean="0"/>
              <a:t>parms</a:t>
            </a:r>
            <a:endParaRPr lang="en-US" sz="2000" dirty="0" smtClean="0"/>
          </a:p>
          <a:p>
            <a:pPr lvl="1" eaLnBrk="1" hangingPunct="1"/>
            <a:r>
              <a:rPr lang="en-US" sz="2000" dirty="0" smtClean="0"/>
              <a:t>Maximum likelihood principle: favors Bayesian networks that maximize the probability of observing the given data set</a:t>
            </a:r>
          </a:p>
        </p:txBody>
      </p:sp>
    </p:spTree>
    <p:extLst>
      <p:ext uri="{BB962C8B-B14F-4D97-AF65-F5344CB8AC3E}">
        <p14:creationId xmlns:p14="http://schemas.microsoft.com/office/powerpoint/2010/main" val="1456255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22DD142-0C72-4183-A2EA-3941ED9EE24A}" type="slidenum">
              <a:rPr lang="en-US"/>
              <a:pPr eaLnBrk="1" hangingPunct="1"/>
              <a:t>26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707438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Learning </a:t>
            </a:r>
            <a:r>
              <a:rPr lang="en-US" dirty="0" smtClean="0"/>
              <a:t>Bayesian Networks: Several Scenarios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51054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Scenario 1</a:t>
            </a:r>
            <a:r>
              <a:rPr lang="en-US" sz="2000" dirty="0" smtClean="0">
                <a:solidFill>
                  <a:srgbClr val="FF0000"/>
                </a:solidFill>
              </a:rPr>
              <a:t>:  Given both the network structure and all variables observable: </a:t>
            </a:r>
            <a:r>
              <a:rPr lang="en-US" sz="2000" i="1" dirty="0" smtClean="0"/>
              <a:t>compute only the CPT </a:t>
            </a:r>
            <a:r>
              <a:rPr lang="en-US" sz="2000" i="1" dirty="0" smtClean="0"/>
              <a:t>entries (Easiest case!)</a:t>
            </a:r>
            <a:endParaRPr lang="en-US" sz="2000" i="1" dirty="0" smtClean="0"/>
          </a:p>
          <a:p>
            <a:pPr eaLnBrk="1" hangingPunct="1"/>
            <a:r>
              <a:rPr lang="en-US" sz="2000" dirty="0" smtClean="0"/>
              <a:t>Scenario 2: Network structure known, some variables hidden: </a:t>
            </a:r>
            <a:r>
              <a:rPr lang="en-US" sz="2000" i="1" dirty="0" smtClean="0"/>
              <a:t>gradient descent</a:t>
            </a:r>
            <a:r>
              <a:rPr lang="en-US" sz="2000" dirty="0" smtClean="0"/>
              <a:t> (greedy hill-climbing) method, i.e., search for a solution along the steepest descent of a criterion function </a:t>
            </a:r>
          </a:p>
          <a:p>
            <a:pPr lvl="1" eaLnBrk="1" hangingPunct="1"/>
            <a:r>
              <a:rPr lang="en-US" sz="2000" dirty="0" smtClean="0"/>
              <a:t>Weights are initialized to random probability values</a:t>
            </a:r>
          </a:p>
          <a:p>
            <a:pPr lvl="1" eaLnBrk="1" hangingPunct="1"/>
            <a:r>
              <a:rPr lang="en-US" sz="2000" dirty="0" smtClean="0"/>
              <a:t>At each iteration, it moves towards what appears to be the best solution at the moment, </a:t>
            </a:r>
            <a:r>
              <a:rPr lang="en-US" sz="2000" dirty="0" err="1" smtClean="0"/>
              <a:t>w.o</a:t>
            </a:r>
            <a:r>
              <a:rPr lang="en-US" sz="2000" dirty="0" smtClean="0"/>
              <a:t>. backtracking</a:t>
            </a:r>
          </a:p>
          <a:p>
            <a:pPr lvl="1" eaLnBrk="1" hangingPunct="1"/>
            <a:r>
              <a:rPr lang="en-US" sz="2000" dirty="0" smtClean="0"/>
              <a:t>Weights are updated at each iteration &amp; converge to local optimum</a:t>
            </a:r>
          </a:p>
          <a:p>
            <a:pPr eaLnBrk="1" hangingPunct="1"/>
            <a:r>
              <a:rPr lang="en-US" sz="2000" dirty="0" smtClean="0"/>
              <a:t>Scenario 3: Network structure unknown, all variables observable: search through the model space to </a:t>
            </a:r>
            <a:r>
              <a:rPr lang="en-US" sz="2000" i="1" dirty="0" smtClean="0"/>
              <a:t>reconstruct network topology </a:t>
            </a:r>
          </a:p>
          <a:p>
            <a:pPr eaLnBrk="1" hangingPunct="1"/>
            <a:r>
              <a:rPr lang="en-US" sz="2000" dirty="0" smtClean="0"/>
              <a:t>Scenario 4: Unknown structure, all hidden variables: No good algorithms known for this purpose</a:t>
            </a:r>
          </a:p>
          <a:p>
            <a:pPr eaLnBrk="1" hangingPunct="1"/>
            <a:r>
              <a:rPr lang="en-US" sz="2000" dirty="0" smtClean="0"/>
              <a:t>D. Heckerman.  </a:t>
            </a:r>
            <a:r>
              <a:rPr lang="en-US" sz="2000" u="sng" dirty="0" smtClean="0">
                <a:hlinkClick r:id="rId3" action="ppaction://hlinkfile"/>
              </a:rPr>
              <a:t>A Tutorial on Learning with Bayesian Networks</a:t>
            </a:r>
            <a:r>
              <a:rPr lang="en-US" sz="2000" dirty="0" smtClean="0"/>
              <a:t>.  In </a:t>
            </a:r>
            <a:r>
              <a:rPr lang="en-US" sz="2000" i="1" dirty="0" smtClean="0"/>
              <a:t>Learning in Graphical Models,</a:t>
            </a:r>
            <a:r>
              <a:rPr lang="en-US" sz="2000" dirty="0" smtClean="0"/>
              <a:t> M. Jordan, ed. MIT Press, 1999.</a:t>
            </a:r>
          </a:p>
        </p:txBody>
      </p:sp>
    </p:spTree>
    <p:extLst>
      <p:ext uri="{BB962C8B-B14F-4D97-AF65-F5344CB8AC3E}">
        <p14:creationId xmlns:p14="http://schemas.microsoft.com/office/powerpoint/2010/main" val="2075901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Chapter </a:t>
            </a:r>
            <a:r>
              <a:rPr lang="en-US" dirty="0" smtClean="0"/>
              <a:t>8&amp;9. </a:t>
            </a:r>
            <a:r>
              <a:rPr lang="en-US" dirty="0"/>
              <a:t>Classification: Part </a:t>
            </a:r>
            <a:r>
              <a:rPr lang="en-US" dirty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dirty="0" smtClean="0"/>
              <a:t>Bayesian Learning</a:t>
            </a:r>
          </a:p>
          <a:p>
            <a:pPr lvl="1">
              <a:lnSpc>
                <a:spcPct val="130000"/>
              </a:lnSpc>
            </a:pPr>
            <a:r>
              <a:rPr lang="en-US" dirty="0" smtClean="0"/>
              <a:t>Naïve Bayes</a:t>
            </a:r>
          </a:p>
          <a:p>
            <a:pPr lvl="1">
              <a:lnSpc>
                <a:spcPct val="130000"/>
              </a:lnSpc>
            </a:pPr>
            <a:r>
              <a:rPr lang="en-US" dirty="0" smtClean="0"/>
              <a:t>Bayesian Belief Network</a:t>
            </a:r>
            <a:endParaRPr lang="en-US" dirty="0"/>
          </a:p>
          <a:p>
            <a:pPr>
              <a:lnSpc>
                <a:spcPct val="130000"/>
              </a:lnSpc>
            </a:pPr>
            <a:r>
              <a:rPr lang="en-US" dirty="0" smtClean="0"/>
              <a:t>Instance-Based Learning</a:t>
            </a:r>
            <a:endParaRPr lang="en-US" dirty="0"/>
          </a:p>
          <a:p>
            <a:pPr>
              <a:lnSpc>
                <a:spcPct val="130000"/>
              </a:lnSpc>
            </a:pPr>
            <a:r>
              <a:rPr lang="en-US" dirty="0" smtClean="0"/>
              <a:t>Summary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27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 rot="9803581">
            <a:off x="4462921" y="3040079"/>
            <a:ext cx="533400" cy="381000"/>
          </a:xfrm>
          <a:prstGeom prst="notchedRightArrow">
            <a:avLst>
              <a:gd name="adj1" fmla="val 50000"/>
              <a:gd name="adj2" fmla="val 35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11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DD6276B-0CEF-4E81-8DB2-CB55F0D66567}" type="slidenum">
              <a:rPr lang="en-US"/>
              <a:pPr eaLnBrk="1" hangingPunct="1"/>
              <a:t>28</a:t>
            </a:fld>
            <a:endParaRPr lang="en-US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839200" cy="609600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eaLnBrk="1" hangingPunct="1"/>
            <a:r>
              <a:rPr lang="en-US" smtClean="0"/>
              <a:t>Lazy vs. Eager Learning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5181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sz="2400" u="sng" smtClean="0"/>
              <a:t>Lazy vs. eager learning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Lazy learning</a:t>
            </a:r>
            <a:r>
              <a:rPr lang="en-US" sz="2400" smtClean="0"/>
              <a:t> (e.g., instance-based learning): Simply stores training data (or only minor processing) and waits until it is given a test tuple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Eager learning</a:t>
            </a:r>
            <a:r>
              <a:rPr lang="en-US" sz="2400" smtClean="0"/>
              <a:t> (the above discussed methods): Given a set of training tuples, constructs a classification model before receiving new (e.g., test) data to classify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Lazy: less time in training but more time in predicting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Accuracy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Lazy method effectively uses a richer hypothesis space since it uses many local linear functions to form an implicit global approximation to the target function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Eager: must commit to a single hypothesis that covers the entire instance space</a:t>
            </a:r>
          </a:p>
        </p:txBody>
      </p:sp>
    </p:spTree>
    <p:extLst>
      <p:ext uri="{BB962C8B-B14F-4D97-AF65-F5344CB8AC3E}">
        <p14:creationId xmlns:p14="http://schemas.microsoft.com/office/powerpoint/2010/main" val="1042968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6401B3B-EA2B-466B-B532-DACC20D1C2BF}" type="slidenum">
              <a:rPr lang="en-US"/>
              <a:pPr eaLnBrk="1" hangingPunct="1"/>
              <a:t>29</a:t>
            </a:fld>
            <a:endParaRPr lang="en-US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382000" cy="762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3200" smtClean="0"/>
              <a:t>Lazy Learner: Instance-Based Methods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077200" cy="50292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Instance-based learning: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Store training examples and delay the processing (“lazy evaluation”) until a new instance must be classified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Typical approaches</a:t>
            </a:r>
            <a:endParaRPr lang="en-US" sz="2400" u="sng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i="1" u="sng" dirty="0" smtClean="0"/>
              <a:t>k</a:t>
            </a:r>
            <a:r>
              <a:rPr lang="en-US" sz="2400" u="sng" dirty="0" smtClean="0"/>
              <a:t>-nearest neighbor approach</a:t>
            </a:r>
            <a:endParaRPr lang="en-US" sz="24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Instances represented as points in a Euclidean space.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u="sng" dirty="0" smtClean="0"/>
              <a:t>Locally weighted regression</a:t>
            </a:r>
            <a:endParaRPr lang="en-US" sz="24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Constructs local </a:t>
            </a:r>
            <a:r>
              <a:rPr lang="en-US" dirty="0" smtClean="0"/>
              <a:t>approximation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1577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Midterm Solution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blackboard.neu.edu/bbcswebdav/pid-12532-dt-wiki-rid-8320466_1/courses/CS6220.32435.201330/mid_term.pdf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Course Project:</a:t>
            </a:r>
          </a:p>
          <a:p>
            <a:pPr lvl="1"/>
            <a:r>
              <a:rPr lang="en-US" dirty="0" smtClean="0"/>
              <a:t>Midterm report due next week</a:t>
            </a:r>
          </a:p>
          <a:p>
            <a:pPr lvl="2"/>
            <a:r>
              <a:rPr lang="en-US" dirty="0" smtClean="0"/>
              <a:t>A draft for final report</a:t>
            </a:r>
          </a:p>
          <a:p>
            <a:pPr lvl="3"/>
            <a:r>
              <a:rPr lang="en-US" dirty="0" smtClean="0"/>
              <a:t>Don’t forget your project </a:t>
            </a:r>
            <a:r>
              <a:rPr lang="en-US" dirty="0"/>
              <a:t>t</a:t>
            </a:r>
            <a:r>
              <a:rPr lang="en-US" dirty="0" smtClean="0"/>
              <a:t>itle</a:t>
            </a:r>
          </a:p>
          <a:p>
            <a:pPr lvl="2"/>
            <a:r>
              <a:rPr lang="en-US" dirty="0" smtClean="0"/>
              <a:t>Main purpose</a:t>
            </a:r>
          </a:p>
          <a:p>
            <a:pPr lvl="3"/>
            <a:r>
              <a:rPr lang="en-US" dirty="0" smtClean="0"/>
              <a:t>Check the progress and make sure you can finish it by the deadline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38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390248AA-97A5-4E8C-B59B-5B465707BCD4}" type="slidenum">
              <a:rPr lang="en-US"/>
              <a:pPr eaLnBrk="1" hangingPunct="1"/>
              <a:t>30</a:t>
            </a:fld>
            <a:endParaRPr lang="en-US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3238"/>
            <a:ext cx="8172450" cy="406400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eaLnBrk="1" hangingPunct="1"/>
            <a:r>
              <a:rPr lang="en-US" smtClean="0"/>
              <a:t>The </a:t>
            </a:r>
            <a:r>
              <a:rPr lang="en-US" i="1" smtClean="0"/>
              <a:t>k</a:t>
            </a:r>
            <a:r>
              <a:rPr lang="en-US" smtClean="0"/>
              <a:t>-Nearest Neighbor Algorithm</a:t>
            </a:r>
            <a:endParaRPr lang="en-US" sz="3200" smtClean="0"/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924800" cy="5105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All instances correspond to points in the n-D space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The nearest neighbor are defined in terms of Euclidean distance, dist(</a:t>
            </a:r>
            <a:r>
              <a:rPr lang="en-US" sz="2400" b="1" smtClean="0"/>
              <a:t>X</a:t>
            </a:r>
            <a:r>
              <a:rPr lang="en-US" sz="2400" b="1" baseline="-25000" smtClean="0"/>
              <a:t>1</a:t>
            </a:r>
            <a:r>
              <a:rPr lang="en-US" sz="2400" smtClean="0"/>
              <a:t>, </a:t>
            </a:r>
            <a:r>
              <a:rPr lang="en-US" sz="2400" b="1" smtClean="0"/>
              <a:t>X</a:t>
            </a:r>
            <a:r>
              <a:rPr lang="en-US" sz="2400" b="1" baseline="-25000" smtClean="0"/>
              <a:t>2</a:t>
            </a:r>
            <a:r>
              <a:rPr lang="en-US" sz="240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Target function could be discrete- or real- valued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For discrete-valued, </a:t>
            </a:r>
            <a:r>
              <a:rPr lang="en-US" sz="2400" i="1" smtClean="0"/>
              <a:t>k</a:t>
            </a:r>
            <a:r>
              <a:rPr lang="en-US" sz="2400" smtClean="0"/>
              <a:t>-NN returns the most common value among the </a:t>
            </a:r>
            <a:r>
              <a:rPr lang="en-US" sz="2400" i="1" smtClean="0"/>
              <a:t>k</a:t>
            </a:r>
            <a:r>
              <a:rPr lang="en-US" sz="2400" smtClean="0"/>
              <a:t> training examples nearest to</a:t>
            </a:r>
            <a:r>
              <a:rPr lang="en-US" sz="2000" smtClean="0"/>
              <a:t> </a:t>
            </a:r>
            <a:r>
              <a:rPr lang="en-US" sz="2400" i="1" smtClean="0"/>
              <a:t>x</a:t>
            </a:r>
            <a:r>
              <a:rPr lang="en-US" sz="1800" i="1" baseline="-25000" smtClean="0"/>
              <a:t>q</a:t>
            </a: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Vonoroi diagram: the decision surface induced by 1-NN for a typical set of training examples</a:t>
            </a:r>
          </a:p>
        </p:txBody>
      </p:sp>
      <p:sp>
        <p:nvSpPr>
          <p:cNvPr id="54277" name="Rectangle 4"/>
          <p:cNvSpPr>
            <a:spLocks noChangeArrowheads="1"/>
          </p:cNvSpPr>
          <p:nvPr/>
        </p:nvSpPr>
        <p:spPr bwMode="auto">
          <a:xfrm>
            <a:off x="685800" y="4724400"/>
            <a:ext cx="3581400" cy="19050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en-US" b="1">
              <a:solidFill>
                <a:srgbClr val="FFFFCC"/>
              </a:solidFill>
              <a:latin typeface="Times New Roman" pitchFamily="18" charset="0"/>
            </a:endParaRPr>
          </a:p>
        </p:txBody>
      </p:sp>
      <p:sp>
        <p:nvSpPr>
          <p:cNvPr id="54278" name="Rectangle 5"/>
          <p:cNvSpPr>
            <a:spLocks noChangeArrowheads="1"/>
          </p:cNvSpPr>
          <p:nvPr/>
        </p:nvSpPr>
        <p:spPr bwMode="auto">
          <a:xfrm>
            <a:off x="4572000" y="4724400"/>
            <a:ext cx="3429000" cy="19050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54279" name="Oval 6"/>
          <p:cNvSpPr>
            <a:spLocks noChangeArrowheads="1"/>
          </p:cNvSpPr>
          <p:nvPr/>
        </p:nvSpPr>
        <p:spPr bwMode="auto">
          <a:xfrm>
            <a:off x="1752600" y="5029200"/>
            <a:ext cx="1371600" cy="1447800"/>
          </a:xfrm>
          <a:prstGeom prst="ellipse">
            <a:avLst/>
          </a:prstGeom>
          <a:solidFill>
            <a:srgbClr val="FF66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Times New Roman" pitchFamily="18" charset="0"/>
              </a:rPr>
              <a:t>  . </a:t>
            </a:r>
          </a:p>
        </p:txBody>
      </p:sp>
      <p:sp>
        <p:nvSpPr>
          <p:cNvPr id="54280" name="Text Box 7"/>
          <p:cNvSpPr txBox="1">
            <a:spLocks noChangeArrowheads="1"/>
          </p:cNvSpPr>
          <p:nvPr/>
        </p:nvSpPr>
        <p:spPr bwMode="auto">
          <a:xfrm>
            <a:off x="1981200" y="52578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>
                <a:latin typeface="Times New Roman" pitchFamily="18" charset="0"/>
              </a:rPr>
              <a:t>_</a:t>
            </a:r>
          </a:p>
        </p:txBody>
      </p:sp>
      <p:sp>
        <p:nvSpPr>
          <p:cNvPr id="54281" name="Text Box 8"/>
          <p:cNvSpPr txBox="1">
            <a:spLocks noChangeArrowheads="1"/>
          </p:cNvSpPr>
          <p:nvPr/>
        </p:nvSpPr>
        <p:spPr bwMode="auto">
          <a:xfrm>
            <a:off x="2514600" y="5486400"/>
            <a:ext cx="3127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>
                <a:solidFill>
                  <a:srgbClr val="001010"/>
                </a:solidFill>
                <a:latin typeface="Times New Roman" pitchFamily="18" charset="0"/>
              </a:rPr>
              <a:t>+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4282" name="Text Box 9"/>
          <p:cNvSpPr txBox="1">
            <a:spLocks noChangeArrowheads="1"/>
          </p:cNvSpPr>
          <p:nvPr/>
        </p:nvSpPr>
        <p:spPr bwMode="auto">
          <a:xfrm>
            <a:off x="1828800" y="57150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>
                <a:latin typeface="Times New Roman" pitchFamily="18" charset="0"/>
              </a:rPr>
              <a:t>_</a:t>
            </a:r>
          </a:p>
        </p:txBody>
      </p:sp>
      <p:sp>
        <p:nvSpPr>
          <p:cNvPr id="54283" name="Text Box 10"/>
          <p:cNvSpPr txBox="1">
            <a:spLocks noChangeArrowheads="1"/>
          </p:cNvSpPr>
          <p:nvPr/>
        </p:nvSpPr>
        <p:spPr bwMode="auto">
          <a:xfrm>
            <a:off x="2438400" y="5791200"/>
            <a:ext cx="368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b="1" i="1">
                <a:solidFill>
                  <a:srgbClr val="001010"/>
                </a:solidFill>
                <a:latin typeface="Times New Roman" pitchFamily="18" charset="0"/>
              </a:rPr>
              <a:t>x</a:t>
            </a:r>
            <a:r>
              <a:rPr lang="en-US" sz="1600" b="1" i="1" baseline="-25000">
                <a:solidFill>
                  <a:srgbClr val="001010"/>
                </a:solidFill>
                <a:latin typeface="Times New Roman" pitchFamily="18" charset="0"/>
              </a:rPr>
              <a:t>q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54284" name="Text Box 11"/>
          <p:cNvSpPr txBox="1">
            <a:spLocks noChangeArrowheads="1"/>
          </p:cNvSpPr>
          <p:nvPr/>
        </p:nvSpPr>
        <p:spPr bwMode="auto">
          <a:xfrm>
            <a:off x="2286000" y="6248400"/>
            <a:ext cx="2968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>
                <a:solidFill>
                  <a:srgbClr val="001010"/>
                </a:solidFill>
                <a:latin typeface="Times New Roman" pitchFamily="18" charset="0"/>
              </a:rPr>
              <a:t>+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4285" name="Text Box 12"/>
          <p:cNvSpPr txBox="1">
            <a:spLocks noChangeArrowheads="1"/>
          </p:cNvSpPr>
          <p:nvPr/>
        </p:nvSpPr>
        <p:spPr bwMode="auto">
          <a:xfrm>
            <a:off x="2590800" y="51054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>
                <a:solidFill>
                  <a:srgbClr val="001010"/>
                </a:solidFill>
                <a:latin typeface="Times New Roman" pitchFamily="18" charset="0"/>
              </a:rPr>
              <a:t>_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4286" name="Text Box 13"/>
          <p:cNvSpPr txBox="1">
            <a:spLocks noChangeArrowheads="1"/>
          </p:cNvSpPr>
          <p:nvPr/>
        </p:nvSpPr>
        <p:spPr bwMode="auto">
          <a:xfrm>
            <a:off x="3032125" y="51435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>
                <a:solidFill>
                  <a:srgbClr val="001010"/>
                </a:solidFill>
                <a:latin typeface="Times New Roman" pitchFamily="18" charset="0"/>
              </a:rPr>
              <a:t>_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4287" name="Text Box 14"/>
          <p:cNvSpPr txBox="1">
            <a:spLocks noChangeArrowheads="1"/>
          </p:cNvSpPr>
          <p:nvPr/>
        </p:nvSpPr>
        <p:spPr bwMode="auto">
          <a:xfrm>
            <a:off x="1355725" y="5372100"/>
            <a:ext cx="3127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>
                <a:solidFill>
                  <a:srgbClr val="001010"/>
                </a:solidFill>
                <a:latin typeface="Times New Roman" pitchFamily="18" charset="0"/>
              </a:rPr>
              <a:t>+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4288" name="Text Box 15"/>
          <p:cNvSpPr txBox="1">
            <a:spLocks noChangeArrowheads="1"/>
          </p:cNvSpPr>
          <p:nvPr/>
        </p:nvSpPr>
        <p:spPr bwMode="auto">
          <a:xfrm>
            <a:off x="1584325" y="6134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>
                <a:latin typeface="Times New Roman" pitchFamily="18" charset="0"/>
              </a:rPr>
              <a:t>_</a:t>
            </a:r>
          </a:p>
        </p:txBody>
      </p:sp>
      <p:sp>
        <p:nvSpPr>
          <p:cNvPr id="54289" name="Text Box 16"/>
          <p:cNvSpPr txBox="1">
            <a:spLocks noChangeArrowheads="1"/>
          </p:cNvSpPr>
          <p:nvPr/>
        </p:nvSpPr>
        <p:spPr bwMode="auto">
          <a:xfrm>
            <a:off x="1676400" y="48768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>
                <a:solidFill>
                  <a:srgbClr val="001010"/>
                </a:solidFill>
                <a:latin typeface="Times New Roman" pitchFamily="18" charset="0"/>
              </a:rPr>
              <a:t>_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4290" name="Text Box 17"/>
          <p:cNvSpPr txBox="1">
            <a:spLocks noChangeArrowheads="1"/>
          </p:cNvSpPr>
          <p:nvPr/>
        </p:nvSpPr>
        <p:spPr bwMode="auto">
          <a:xfrm>
            <a:off x="3108325" y="5753100"/>
            <a:ext cx="3127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>
                <a:solidFill>
                  <a:srgbClr val="001010"/>
                </a:solidFill>
                <a:latin typeface="Times New Roman" pitchFamily="18" charset="0"/>
              </a:rPr>
              <a:t>+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4291" name="Text Box 18"/>
          <p:cNvSpPr txBox="1">
            <a:spLocks noChangeArrowheads="1"/>
          </p:cNvSpPr>
          <p:nvPr/>
        </p:nvSpPr>
        <p:spPr bwMode="auto">
          <a:xfrm>
            <a:off x="5791200" y="4759325"/>
            <a:ext cx="311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4000" b="1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4292" name="Line 19"/>
          <p:cNvSpPr>
            <a:spLocks noChangeShapeType="1"/>
          </p:cNvSpPr>
          <p:nvPr/>
        </p:nvSpPr>
        <p:spPr bwMode="auto">
          <a:xfrm>
            <a:off x="5181600" y="5181600"/>
            <a:ext cx="609600" cy="6096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3" name="Line 20"/>
          <p:cNvSpPr>
            <a:spLocks noChangeShapeType="1"/>
          </p:cNvSpPr>
          <p:nvPr/>
        </p:nvSpPr>
        <p:spPr bwMode="auto">
          <a:xfrm flipV="1">
            <a:off x="5791200" y="5410200"/>
            <a:ext cx="1295400" cy="3810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4" name="Line 21"/>
          <p:cNvSpPr>
            <a:spLocks noChangeShapeType="1"/>
          </p:cNvSpPr>
          <p:nvPr/>
        </p:nvSpPr>
        <p:spPr bwMode="auto">
          <a:xfrm>
            <a:off x="5791200" y="5791200"/>
            <a:ext cx="0" cy="3810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5" name="Line 22"/>
          <p:cNvSpPr>
            <a:spLocks noChangeShapeType="1"/>
          </p:cNvSpPr>
          <p:nvPr/>
        </p:nvSpPr>
        <p:spPr bwMode="auto">
          <a:xfrm>
            <a:off x="5791200" y="6172200"/>
            <a:ext cx="1447800" cy="3048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6" name="Line 23"/>
          <p:cNvSpPr>
            <a:spLocks noChangeShapeType="1"/>
          </p:cNvSpPr>
          <p:nvPr/>
        </p:nvSpPr>
        <p:spPr bwMode="auto">
          <a:xfrm flipH="1">
            <a:off x="4953000" y="6172200"/>
            <a:ext cx="838200" cy="2286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7" name="Line 24"/>
          <p:cNvSpPr>
            <a:spLocks noChangeShapeType="1"/>
          </p:cNvSpPr>
          <p:nvPr/>
        </p:nvSpPr>
        <p:spPr bwMode="auto">
          <a:xfrm>
            <a:off x="6781800" y="5486400"/>
            <a:ext cx="228600" cy="9144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8" name="Rectangle 25"/>
          <p:cNvSpPr>
            <a:spLocks noChangeArrowheads="1"/>
          </p:cNvSpPr>
          <p:nvPr/>
        </p:nvSpPr>
        <p:spPr bwMode="auto">
          <a:xfrm>
            <a:off x="6248400" y="5521325"/>
            <a:ext cx="311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4000" b="1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4299" name="Text Box 26"/>
          <p:cNvSpPr txBox="1">
            <a:spLocks noChangeArrowheads="1"/>
          </p:cNvSpPr>
          <p:nvPr/>
        </p:nvSpPr>
        <p:spPr bwMode="auto">
          <a:xfrm>
            <a:off x="5775325" y="6080125"/>
            <a:ext cx="311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4000" b="1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4300" name="Text Box 27"/>
          <p:cNvSpPr txBox="1">
            <a:spLocks noChangeArrowheads="1"/>
          </p:cNvSpPr>
          <p:nvPr/>
        </p:nvSpPr>
        <p:spPr bwMode="auto">
          <a:xfrm>
            <a:off x="5099050" y="5334000"/>
            <a:ext cx="311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4000" b="1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4301" name="Text Box 28"/>
          <p:cNvSpPr txBox="1">
            <a:spLocks noChangeArrowheads="1"/>
          </p:cNvSpPr>
          <p:nvPr/>
        </p:nvSpPr>
        <p:spPr bwMode="auto">
          <a:xfrm>
            <a:off x="7315200" y="5394325"/>
            <a:ext cx="311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4000" b="1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173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3F00F96-8000-44CF-9AFD-687D91EBEFD3}" type="slidenum">
              <a:rPr lang="en-US"/>
              <a:pPr eaLnBrk="1" hangingPunct="1"/>
              <a:t>31</a:t>
            </a:fld>
            <a:endParaRPr lang="en-US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86800" cy="685800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eaLnBrk="1" hangingPunct="1"/>
            <a:r>
              <a:rPr lang="en-US" smtClean="0"/>
              <a:t>Discussion on the </a:t>
            </a:r>
            <a:r>
              <a:rPr lang="en-US" i="1" smtClean="0"/>
              <a:t>k</a:t>
            </a:r>
            <a:r>
              <a:rPr lang="en-US" smtClean="0"/>
              <a:t>-NN Algorithm</a:t>
            </a:r>
            <a:endParaRPr lang="en-US" sz="320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5300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1447800"/>
                <a:ext cx="8534400" cy="5029200"/>
              </a:xfrm>
              <a:noFill/>
            </p:spPr>
            <p:txBody>
              <a:bodyPr lIns="92075" tIns="46038" rIns="92075" bIns="46038">
                <a:normAutofit fontScale="92500" lnSpcReduction="10000"/>
              </a:bodyPr>
              <a:lstStyle/>
              <a:p>
                <a:pPr eaLnBrk="1" hangingPunct="1">
                  <a:lnSpc>
                    <a:spcPct val="110000"/>
                  </a:lnSpc>
                </a:pPr>
                <a:r>
                  <a:rPr lang="en-US" sz="2400" i="1" dirty="0" smtClean="0"/>
                  <a:t>k</a:t>
                </a:r>
                <a:r>
                  <a:rPr lang="en-US" sz="2400" dirty="0" smtClean="0"/>
                  <a:t>-NN for </a:t>
                </a:r>
                <a:r>
                  <a:rPr lang="en-US" sz="2400" u="sng" dirty="0" smtClean="0"/>
                  <a:t>real-valued prediction</a:t>
                </a:r>
                <a:r>
                  <a:rPr lang="en-US" sz="2400" dirty="0" smtClean="0"/>
                  <a:t> for a given unknown tuple</a:t>
                </a:r>
              </a:p>
              <a:p>
                <a:pPr lvl="1" eaLnBrk="1" hangingPunct="1">
                  <a:lnSpc>
                    <a:spcPct val="110000"/>
                  </a:lnSpc>
                </a:pPr>
                <a:r>
                  <a:rPr lang="en-US" sz="2400" dirty="0" smtClean="0"/>
                  <a:t>Returns the mean values of the</a:t>
                </a:r>
                <a:r>
                  <a:rPr lang="en-US" sz="2400" i="1" dirty="0" smtClean="0"/>
                  <a:t> k</a:t>
                </a:r>
                <a:r>
                  <a:rPr lang="en-US" sz="2400" dirty="0" smtClean="0"/>
                  <a:t> nearest neighbors</a:t>
                </a:r>
              </a:p>
              <a:p>
                <a:pPr eaLnBrk="1" hangingPunct="1">
                  <a:lnSpc>
                    <a:spcPct val="110000"/>
                  </a:lnSpc>
                </a:pPr>
                <a:r>
                  <a:rPr lang="en-US" sz="2400" u="sng" dirty="0" smtClean="0"/>
                  <a:t>Distance-weighted</a:t>
                </a:r>
                <a:r>
                  <a:rPr lang="en-US" sz="2400" dirty="0" smtClean="0"/>
                  <a:t> nearest neighbor algorithm</a:t>
                </a:r>
              </a:p>
              <a:p>
                <a:pPr lvl="1" eaLnBrk="1" hangingPunct="1">
                  <a:lnSpc>
                    <a:spcPct val="110000"/>
                  </a:lnSpc>
                </a:pPr>
                <a:r>
                  <a:rPr lang="en-US" sz="2400" dirty="0" smtClean="0"/>
                  <a:t>Weight the contribution of each of the </a:t>
                </a:r>
                <a:r>
                  <a:rPr lang="en-US" sz="2400" i="1" dirty="0" smtClean="0"/>
                  <a:t>k</a:t>
                </a:r>
                <a:r>
                  <a:rPr lang="en-US" sz="2400" dirty="0" smtClean="0"/>
                  <a:t> neighbors according to their distance to the query </a:t>
                </a:r>
                <a:r>
                  <a:rPr lang="en-US" sz="2400" i="1" dirty="0" err="1" smtClean="0"/>
                  <a:t>x</a:t>
                </a:r>
                <a:r>
                  <a:rPr lang="en-US" sz="2400" i="1" baseline="-25000" dirty="0" err="1" smtClean="0"/>
                  <a:t>q</a:t>
                </a:r>
                <a:endParaRPr lang="en-US" sz="2400" dirty="0" smtClean="0"/>
              </a:p>
              <a:p>
                <a:pPr lvl="2" eaLnBrk="1" hangingPunct="1">
                  <a:lnSpc>
                    <a:spcPct val="110000"/>
                  </a:lnSpc>
                </a:pPr>
                <a:r>
                  <a:rPr lang="en-US" dirty="0" smtClean="0"/>
                  <a:t>Give greater weight to closer </a:t>
                </a:r>
                <a:r>
                  <a:rPr lang="en-US" dirty="0" smtClean="0"/>
                  <a:t>neighbors</a:t>
                </a:r>
              </a:p>
              <a:p>
                <a:pPr lvl="2" eaLnBrk="1" hangingPunct="1">
                  <a:lnSpc>
                    <a:spcPct val="11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𝑞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∑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∑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000" dirty="0" smtClean="0"/>
                  <a:t>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 smtClean="0"/>
                  <a:t>’s 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sz="2000" dirty="0" smtClean="0"/>
                  <a:t>’s nearest neighbors</a:t>
                </a:r>
                <a:endParaRPr lang="en-US" sz="2000" dirty="0" smtClean="0"/>
              </a:p>
              <a:p>
                <a:pPr eaLnBrk="1" hangingPunct="1">
                  <a:lnSpc>
                    <a:spcPct val="110000"/>
                  </a:lnSpc>
                </a:pPr>
                <a:r>
                  <a:rPr lang="en-US" sz="2400" u="sng" dirty="0" smtClean="0"/>
                  <a:t>Robust</a:t>
                </a:r>
                <a:r>
                  <a:rPr lang="en-US" sz="2400" dirty="0" smtClean="0"/>
                  <a:t> to noisy data by averaging </a:t>
                </a:r>
                <a:r>
                  <a:rPr lang="en-US" sz="2400" i="1" dirty="0" smtClean="0"/>
                  <a:t>k</a:t>
                </a:r>
                <a:r>
                  <a:rPr lang="en-US" sz="2400" dirty="0" smtClean="0"/>
                  <a:t>-nearest neighbors</a:t>
                </a:r>
              </a:p>
              <a:p>
                <a:pPr eaLnBrk="1" hangingPunct="1">
                  <a:lnSpc>
                    <a:spcPct val="110000"/>
                  </a:lnSpc>
                </a:pPr>
                <a:r>
                  <a:rPr lang="en-US" sz="2400" u="sng" dirty="0" smtClean="0"/>
                  <a:t>Curse of dimensionality</a:t>
                </a:r>
                <a:r>
                  <a:rPr lang="en-US" sz="2400" dirty="0" smtClean="0"/>
                  <a:t>: distance between neighbors could be dominated by irrelevant attributes   </a:t>
                </a:r>
              </a:p>
              <a:p>
                <a:pPr lvl="1" eaLnBrk="1" hangingPunct="1">
                  <a:lnSpc>
                    <a:spcPct val="110000"/>
                  </a:lnSpc>
                </a:pPr>
                <a:r>
                  <a:rPr lang="en-US" sz="2400" dirty="0" smtClean="0"/>
                  <a:t>To overcome it, axes stretch or elimination of the least relevant attributes</a:t>
                </a:r>
              </a:p>
            </p:txBody>
          </p:sp>
        </mc:Choice>
        <mc:Fallback>
          <p:sp>
            <p:nvSpPr>
              <p:cNvPr id="5530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1447800"/>
                <a:ext cx="8534400" cy="5029200"/>
              </a:xfrm>
              <a:blipFill rotWithShape="1">
                <a:blip r:embed="rId4"/>
                <a:stretch>
                  <a:fillRect l="-500" t="-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5301" name="Object 4"/>
          <p:cNvGraphicFramePr>
            <a:graphicFrameLocks noChangeAspect="1"/>
          </p:cNvGraphicFramePr>
          <p:nvPr/>
        </p:nvGraphicFramePr>
        <p:xfrm>
          <a:off x="7162800" y="3492500"/>
          <a:ext cx="14097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9" name="Equation" r:id="rId5" imgW="1409700" imgH="698500" progId="Equation.3">
                  <p:embed/>
                </p:oleObj>
              </mc:Choice>
              <mc:Fallback>
                <p:oleObj name="Equation" r:id="rId5" imgW="1409700" imgH="698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492500"/>
                        <a:ext cx="14097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0148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Chapter </a:t>
            </a:r>
            <a:r>
              <a:rPr lang="en-US" dirty="0" smtClean="0"/>
              <a:t>8&amp;9. </a:t>
            </a:r>
            <a:r>
              <a:rPr lang="en-US" dirty="0"/>
              <a:t>Classification: Part </a:t>
            </a:r>
            <a:r>
              <a:rPr lang="en-US" dirty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dirty="0" smtClean="0"/>
              <a:t>Bayesian Learning</a:t>
            </a:r>
          </a:p>
          <a:p>
            <a:pPr lvl="1">
              <a:lnSpc>
                <a:spcPct val="130000"/>
              </a:lnSpc>
            </a:pPr>
            <a:r>
              <a:rPr lang="en-US" dirty="0" smtClean="0"/>
              <a:t>Naïve Bayes</a:t>
            </a:r>
          </a:p>
          <a:p>
            <a:pPr lvl="1">
              <a:lnSpc>
                <a:spcPct val="130000"/>
              </a:lnSpc>
            </a:pPr>
            <a:r>
              <a:rPr lang="en-US" dirty="0" smtClean="0"/>
              <a:t>Bayesian Belief Network</a:t>
            </a:r>
            <a:endParaRPr lang="en-US" dirty="0"/>
          </a:p>
          <a:p>
            <a:pPr>
              <a:lnSpc>
                <a:spcPct val="130000"/>
              </a:lnSpc>
            </a:pPr>
            <a:r>
              <a:rPr lang="en-US" dirty="0" smtClean="0"/>
              <a:t>Instance-Based Learning</a:t>
            </a:r>
            <a:endParaRPr lang="en-US" dirty="0"/>
          </a:p>
          <a:p>
            <a:pPr>
              <a:lnSpc>
                <a:spcPct val="130000"/>
              </a:lnSpc>
            </a:pPr>
            <a:r>
              <a:rPr lang="en-US" dirty="0" smtClean="0"/>
              <a:t>Summary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32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 rot="9803581">
            <a:off x="2405521" y="3643215"/>
            <a:ext cx="533400" cy="381000"/>
          </a:xfrm>
          <a:prstGeom prst="notchedRightArrow">
            <a:avLst>
              <a:gd name="adj1" fmla="val 50000"/>
              <a:gd name="adj2" fmla="val 35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76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dirty="0"/>
              <a:t>Bayesian Learning</a:t>
            </a:r>
          </a:p>
          <a:p>
            <a:pPr lvl="1">
              <a:lnSpc>
                <a:spcPct val="130000"/>
              </a:lnSpc>
            </a:pPr>
            <a:r>
              <a:rPr lang="en-US" dirty="0" smtClean="0"/>
              <a:t>Bayes theorem</a:t>
            </a:r>
          </a:p>
          <a:p>
            <a:pPr lvl="1">
              <a:lnSpc>
                <a:spcPct val="130000"/>
              </a:lnSpc>
            </a:pPr>
            <a:r>
              <a:rPr lang="en-US" dirty="0" smtClean="0"/>
              <a:t>Naïve Bayes, class conditional independence </a:t>
            </a:r>
            <a:endParaRPr lang="en-US" dirty="0"/>
          </a:p>
          <a:p>
            <a:pPr lvl="1">
              <a:lnSpc>
                <a:spcPct val="130000"/>
              </a:lnSpc>
            </a:pPr>
            <a:r>
              <a:rPr lang="en-US" dirty="0"/>
              <a:t>Bayesian Belief </a:t>
            </a:r>
            <a:r>
              <a:rPr lang="en-US" dirty="0" smtClean="0"/>
              <a:t>Network, DAG, conditional probability table</a:t>
            </a:r>
            <a:endParaRPr lang="en-US" dirty="0"/>
          </a:p>
          <a:p>
            <a:pPr>
              <a:lnSpc>
                <a:spcPct val="130000"/>
              </a:lnSpc>
            </a:pPr>
            <a:r>
              <a:rPr lang="en-US" dirty="0"/>
              <a:t>Instance-Based </a:t>
            </a:r>
            <a:r>
              <a:rPr lang="en-US" dirty="0" smtClean="0"/>
              <a:t>Learning</a:t>
            </a:r>
          </a:p>
          <a:p>
            <a:pPr lvl="1">
              <a:lnSpc>
                <a:spcPct val="130000"/>
              </a:lnSpc>
            </a:pPr>
            <a:r>
              <a:rPr lang="en-US" dirty="0"/>
              <a:t>Lazy learning vs. eager learning</a:t>
            </a:r>
            <a:endParaRPr lang="en-US" dirty="0" smtClean="0"/>
          </a:p>
          <a:p>
            <a:pPr lvl="1">
              <a:lnSpc>
                <a:spcPct val="130000"/>
              </a:lnSpc>
            </a:pPr>
            <a:r>
              <a:rPr lang="en-US" dirty="0" smtClean="0"/>
              <a:t>K-nearest neighbor algorithm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33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53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Chapter </a:t>
            </a:r>
            <a:r>
              <a:rPr lang="en-US" dirty="0" smtClean="0"/>
              <a:t>8&amp;9. </a:t>
            </a:r>
            <a:r>
              <a:rPr lang="en-US" dirty="0"/>
              <a:t>Classification: Part </a:t>
            </a:r>
            <a:r>
              <a:rPr lang="en-US" dirty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dirty="0" smtClean="0"/>
              <a:t>Bayesian Learning</a:t>
            </a:r>
          </a:p>
          <a:p>
            <a:pPr lvl="1">
              <a:lnSpc>
                <a:spcPct val="130000"/>
              </a:lnSpc>
            </a:pPr>
            <a:r>
              <a:rPr lang="en-US" dirty="0" smtClean="0"/>
              <a:t>Naïve Bayes</a:t>
            </a:r>
          </a:p>
          <a:p>
            <a:pPr lvl="1">
              <a:lnSpc>
                <a:spcPct val="130000"/>
              </a:lnSpc>
            </a:pPr>
            <a:r>
              <a:rPr lang="en-US" dirty="0" smtClean="0"/>
              <a:t>Bayesian Belief Network</a:t>
            </a:r>
            <a:endParaRPr lang="en-US" dirty="0"/>
          </a:p>
          <a:p>
            <a:pPr>
              <a:lnSpc>
                <a:spcPct val="130000"/>
              </a:lnSpc>
            </a:pPr>
            <a:r>
              <a:rPr lang="en-US" dirty="0" smtClean="0"/>
              <a:t>Instance-Based Learning</a:t>
            </a:r>
            <a:endParaRPr lang="en-US" dirty="0"/>
          </a:p>
          <a:p>
            <a:pPr>
              <a:lnSpc>
                <a:spcPct val="130000"/>
              </a:lnSpc>
            </a:pPr>
            <a:r>
              <a:rPr lang="en-US" dirty="0" smtClean="0"/>
              <a:t>Summary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 rot="9803581">
            <a:off x="3472321" y="1211279"/>
            <a:ext cx="533400" cy="381000"/>
          </a:xfrm>
          <a:prstGeom prst="notchedRightArrow">
            <a:avLst>
              <a:gd name="adj1" fmla="val 50000"/>
              <a:gd name="adj2" fmla="val 35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69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696200" cy="685800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eaLnBrk="1" hangingPunct="1"/>
            <a:r>
              <a:rPr lang="en-US" smtClean="0"/>
              <a:t>Bayesian Classification: Why?</a:t>
            </a:r>
            <a:endParaRPr lang="en-US" sz="2400" smtClean="0"/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458200" cy="5257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sz="2400" u="sng" smtClean="0"/>
              <a:t>A statistical classifier</a:t>
            </a:r>
            <a:r>
              <a:rPr lang="en-US" sz="2400" smtClean="0"/>
              <a:t>: performs </a:t>
            </a:r>
            <a:r>
              <a:rPr lang="en-US" sz="2400" i="1" smtClean="0"/>
              <a:t>probabilistic prediction, i.e.,</a:t>
            </a:r>
            <a:r>
              <a:rPr lang="en-US" sz="2400" smtClean="0"/>
              <a:t> predicts class membership probabilities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u="sng" smtClean="0"/>
              <a:t>Foundation:</a:t>
            </a:r>
            <a:r>
              <a:rPr lang="en-US" sz="2400" smtClean="0"/>
              <a:t> Based on Bayes’ Theorem. 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u="sng" smtClean="0"/>
              <a:t>Performance:</a:t>
            </a:r>
            <a:r>
              <a:rPr lang="en-US" sz="2400" smtClean="0"/>
              <a:t> A simple Bayesian classifier, </a:t>
            </a:r>
            <a:r>
              <a:rPr lang="en-US" sz="2400" i="1" smtClean="0"/>
              <a:t>naïve Bayesian classifier</a:t>
            </a:r>
            <a:r>
              <a:rPr lang="en-US" sz="2400" smtClean="0"/>
              <a:t>, has comparable performance with decision tree and selected neural network classifiers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u="sng" smtClean="0"/>
              <a:t>Incremental</a:t>
            </a:r>
            <a:r>
              <a:rPr lang="en-US" sz="2400" smtClean="0"/>
              <a:t>: Each training example can incrementally increase/decrease the probability that a hypothesis is correct — prior knowledge can be combined with observed data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u="sng" smtClean="0"/>
              <a:t>Standard</a:t>
            </a:r>
            <a:r>
              <a:rPr lang="en-US" sz="2400" smtClean="0"/>
              <a:t>: Even when Bayesian methods are computationally intractable, they can provide a standard of optimal decision making against which other methods can be measured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021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Probability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ct val="25000"/>
              </a:spcAft>
            </a:pPr>
            <a:r>
              <a:rPr lang="en-GB" dirty="0"/>
              <a:t>Have two </a:t>
            </a:r>
            <a:r>
              <a:rPr lang="en-GB" dirty="0" smtClean="0"/>
              <a:t>dices </a:t>
            </a:r>
            <a:r>
              <a:rPr lang="en-GB" dirty="0"/>
              <a:t>h</a:t>
            </a:r>
            <a:r>
              <a:rPr lang="en-GB" baseline="-25000" dirty="0"/>
              <a:t>1</a:t>
            </a:r>
            <a:r>
              <a:rPr lang="en-GB" dirty="0"/>
              <a:t> and h</a:t>
            </a:r>
            <a:r>
              <a:rPr lang="en-GB" baseline="-25000" dirty="0"/>
              <a:t>2</a:t>
            </a:r>
          </a:p>
          <a:p>
            <a:pPr>
              <a:spcAft>
                <a:spcPct val="25000"/>
              </a:spcAft>
            </a:pPr>
            <a:r>
              <a:rPr lang="en-GB" dirty="0"/>
              <a:t>The probability of rolling an </a:t>
            </a:r>
            <a:r>
              <a:rPr lang="en-GB" i="1" dirty="0" err="1"/>
              <a:t>i</a:t>
            </a:r>
            <a:r>
              <a:rPr lang="en-GB" dirty="0"/>
              <a:t> given die h</a:t>
            </a:r>
            <a:r>
              <a:rPr lang="en-GB" baseline="-25000" dirty="0"/>
              <a:t>1</a:t>
            </a:r>
            <a:r>
              <a:rPr lang="en-GB" dirty="0"/>
              <a:t> is denoted </a:t>
            </a:r>
            <a:r>
              <a:rPr lang="en-GB" dirty="0">
                <a:solidFill>
                  <a:srgbClr val="CC3300"/>
                </a:solidFill>
              </a:rPr>
              <a:t>P(i|h</a:t>
            </a:r>
            <a:r>
              <a:rPr lang="en-GB" baseline="-25000" dirty="0">
                <a:solidFill>
                  <a:srgbClr val="CC3300"/>
                </a:solidFill>
              </a:rPr>
              <a:t>1</a:t>
            </a:r>
            <a:r>
              <a:rPr lang="en-GB" dirty="0">
                <a:solidFill>
                  <a:srgbClr val="CC3300"/>
                </a:solidFill>
              </a:rPr>
              <a:t>)</a:t>
            </a:r>
            <a:r>
              <a:rPr lang="en-GB" dirty="0"/>
              <a:t>. This is a </a:t>
            </a:r>
            <a:r>
              <a:rPr lang="en-GB" i="1" u="sng" dirty="0"/>
              <a:t>conditional probability</a:t>
            </a:r>
          </a:p>
          <a:p>
            <a:pPr>
              <a:spcAft>
                <a:spcPct val="25000"/>
              </a:spcAft>
            </a:pPr>
            <a:r>
              <a:rPr lang="en-US" dirty="0"/>
              <a:t>Pick a die at random with probability P(h</a:t>
            </a:r>
            <a:r>
              <a:rPr lang="en-GB" baseline="-25000" dirty="0"/>
              <a:t>j</a:t>
            </a:r>
            <a:r>
              <a:rPr lang="en-US" dirty="0"/>
              <a:t>), j=1 or 2. The probability for picking die h</a:t>
            </a:r>
            <a:r>
              <a:rPr lang="en-GB" baseline="-25000" dirty="0"/>
              <a:t>j</a:t>
            </a:r>
            <a:r>
              <a:rPr lang="en-US" dirty="0"/>
              <a:t> and rolling an </a:t>
            </a:r>
            <a:r>
              <a:rPr lang="en-US" dirty="0" err="1"/>
              <a:t>i</a:t>
            </a:r>
            <a:r>
              <a:rPr lang="en-US" dirty="0"/>
              <a:t> with it is called </a:t>
            </a:r>
            <a:r>
              <a:rPr lang="en-US" i="1" u="sng" dirty="0"/>
              <a:t>joint probability</a:t>
            </a:r>
            <a:r>
              <a:rPr lang="en-US" dirty="0"/>
              <a:t> and is </a:t>
            </a:r>
            <a:r>
              <a:rPr lang="en-US" dirty="0">
                <a:solidFill>
                  <a:srgbClr val="CC3300"/>
                </a:solidFill>
              </a:rPr>
              <a:t>P(</a:t>
            </a:r>
            <a:r>
              <a:rPr lang="en-US" dirty="0" err="1">
                <a:solidFill>
                  <a:srgbClr val="CC3300"/>
                </a:solidFill>
              </a:rPr>
              <a:t>i</a:t>
            </a:r>
            <a:r>
              <a:rPr lang="en-US" dirty="0">
                <a:solidFill>
                  <a:srgbClr val="CC3300"/>
                </a:solidFill>
              </a:rPr>
              <a:t>, h</a:t>
            </a:r>
            <a:r>
              <a:rPr lang="en-GB" baseline="-25000" dirty="0">
                <a:solidFill>
                  <a:srgbClr val="CC3300"/>
                </a:solidFill>
              </a:rPr>
              <a:t>j</a:t>
            </a:r>
            <a:r>
              <a:rPr lang="en-US" dirty="0">
                <a:solidFill>
                  <a:srgbClr val="CC3300"/>
                </a:solidFill>
              </a:rPr>
              <a:t>)</a:t>
            </a:r>
            <a:r>
              <a:rPr lang="en-US" dirty="0"/>
              <a:t>=P(h</a:t>
            </a:r>
            <a:r>
              <a:rPr lang="en-GB" baseline="-25000" dirty="0"/>
              <a:t>j</a:t>
            </a:r>
            <a:r>
              <a:rPr lang="en-US" dirty="0" smtClean="0"/>
              <a:t>)P(</a:t>
            </a:r>
            <a:r>
              <a:rPr lang="en-US" dirty="0" err="1" smtClean="0"/>
              <a:t>i</a:t>
            </a:r>
            <a:r>
              <a:rPr lang="en-US" dirty="0" smtClean="0"/>
              <a:t>| h</a:t>
            </a:r>
            <a:r>
              <a:rPr lang="en-GB" baseline="-25000" dirty="0"/>
              <a:t>j</a:t>
            </a:r>
            <a:r>
              <a:rPr lang="en-US" dirty="0"/>
              <a:t>). </a:t>
            </a:r>
          </a:p>
          <a:p>
            <a:pPr>
              <a:spcAft>
                <a:spcPct val="25000"/>
              </a:spcAft>
            </a:pPr>
            <a:r>
              <a:rPr lang="en-US" dirty="0"/>
              <a:t>For any events X and Y, P(X,Y)=P(X|Y)P(Y)</a:t>
            </a:r>
          </a:p>
          <a:p>
            <a:pPr>
              <a:spcAft>
                <a:spcPct val="25000"/>
              </a:spcAft>
            </a:pPr>
            <a:r>
              <a:rPr lang="en-US" dirty="0"/>
              <a:t>If we know P(X,Y), then the so-called </a:t>
            </a:r>
            <a:r>
              <a:rPr lang="en-US" i="1" u="sng" dirty="0"/>
              <a:t>marginal probability</a:t>
            </a:r>
            <a:r>
              <a:rPr lang="en-US" dirty="0"/>
              <a:t> </a:t>
            </a:r>
            <a:r>
              <a:rPr lang="en-US" dirty="0">
                <a:solidFill>
                  <a:srgbClr val="CC3300"/>
                </a:solidFill>
              </a:rPr>
              <a:t>P(X)</a:t>
            </a:r>
            <a:r>
              <a:rPr lang="en-US" dirty="0"/>
              <a:t> can be computed as</a:t>
            </a:r>
            <a:r>
              <a:rPr lang="en-US" sz="3200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2972782"/>
              </p:ext>
            </p:extLst>
          </p:nvPr>
        </p:nvGraphicFramePr>
        <p:xfrm>
          <a:off x="6400800" y="5410200"/>
          <a:ext cx="190500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03" name="Equation" r:id="rId3" imgW="1218671" imgH="342751" progId="Equation.3">
                  <p:embed/>
                </p:oleObj>
              </mc:Choice>
              <mc:Fallback>
                <p:oleObj name="Equation" r:id="rId3" imgW="1218671" imgH="342751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5410200"/>
                        <a:ext cx="190500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75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848600" cy="762000"/>
          </a:xfrm>
        </p:spPr>
        <p:txBody>
          <a:bodyPr/>
          <a:lstStyle/>
          <a:p>
            <a:pPr eaLnBrk="1" hangingPunct="1"/>
            <a:r>
              <a:rPr lang="en-US" smtClean="0"/>
              <a:t>Bayes’ Theorem: Basics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820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04800" y="1219200"/>
                <a:ext cx="8610600" cy="5410200"/>
              </a:xfrm>
            </p:spPr>
            <p:txBody>
              <a:bodyPr>
                <a:normAutofit lnSpcReduction="10000"/>
              </a:bodyPr>
              <a:lstStyle/>
              <a:p>
                <a:pPr eaLnBrk="1" hangingPunct="1"/>
                <a:r>
                  <a:rPr lang="en-US" sz="2400" dirty="0" smtClean="0"/>
                  <a:t>Bayes</a:t>
                </a:r>
                <a:r>
                  <a:rPr lang="en-US" sz="2400" dirty="0" smtClean="0"/>
                  <a:t>’ Theorem:</a:t>
                </a:r>
              </a:p>
              <a:p>
                <a:pPr eaLnBrk="1" hangingPunct="1"/>
                <a:endParaRPr lang="en-US" sz="2000" dirty="0" smtClean="0"/>
              </a:p>
              <a:p>
                <a:pPr lvl="1" eaLnBrk="1" hangingPunct="1"/>
                <a:r>
                  <a:rPr lang="en-US" dirty="0" smtClean="0"/>
                  <a:t>Let </a:t>
                </a:r>
                <a:r>
                  <a:rPr lang="en-US" b="1" dirty="0" smtClean="0"/>
                  <a:t>X</a:t>
                </a:r>
                <a:r>
                  <a:rPr lang="en-US" dirty="0" smtClean="0"/>
                  <a:t> be </a:t>
                </a:r>
                <a:r>
                  <a:rPr lang="en-US" dirty="0" smtClean="0"/>
                  <a:t>a </a:t>
                </a:r>
                <a:r>
                  <a:rPr lang="en-US" dirty="0" smtClean="0"/>
                  <a:t>data sample (“</a:t>
                </a:r>
                <a:r>
                  <a:rPr lang="en-US" i="1" dirty="0" smtClean="0"/>
                  <a:t>evidence</a:t>
                </a:r>
                <a:r>
                  <a:rPr lang="en-US" dirty="0" smtClean="0"/>
                  <a:t>”)</a:t>
                </a:r>
              </a:p>
              <a:p>
                <a:pPr lvl="1" eaLnBrk="1" hangingPunct="1"/>
                <a:r>
                  <a:rPr lang="en-US" dirty="0" smtClean="0"/>
                  <a:t>Let </a:t>
                </a:r>
                <a:r>
                  <a:rPr lang="en-US" dirty="0"/>
                  <a:t>h</a:t>
                </a:r>
                <a:r>
                  <a:rPr lang="en-US" dirty="0" smtClean="0"/>
                  <a:t> </a:t>
                </a:r>
                <a:r>
                  <a:rPr lang="en-US" dirty="0" smtClean="0"/>
                  <a:t>be a </a:t>
                </a:r>
                <a:r>
                  <a:rPr lang="en-US" i="1" dirty="0" smtClean="0"/>
                  <a:t>hypothesis</a:t>
                </a:r>
                <a:r>
                  <a:rPr lang="en-US" dirty="0" smtClean="0"/>
                  <a:t> that X belongs to class C </a:t>
                </a:r>
              </a:p>
              <a:p>
                <a:pPr lvl="1" eaLnBrk="1" hangingPunct="1"/>
                <a:r>
                  <a:rPr lang="en-US" dirty="0" smtClean="0"/>
                  <a:t>P(h) </a:t>
                </a:r>
                <a:r>
                  <a:rPr lang="en-US" dirty="0" smtClean="0"/>
                  <a:t>(</a:t>
                </a:r>
                <a:r>
                  <a:rPr lang="en-US" i="1" dirty="0" smtClean="0">
                    <a:solidFill>
                      <a:srgbClr val="FF0000"/>
                    </a:solidFill>
                  </a:rPr>
                  <a:t>prior probability</a:t>
                </a:r>
                <a:r>
                  <a:rPr lang="en-US" dirty="0" smtClean="0"/>
                  <a:t>): the initial probability</a:t>
                </a:r>
              </a:p>
              <a:p>
                <a:pPr lvl="2" eaLnBrk="1" hangingPunct="1"/>
                <a:r>
                  <a:rPr lang="en-US" dirty="0" smtClean="0"/>
                  <a:t>E.g.,</a:t>
                </a:r>
                <a:r>
                  <a:rPr lang="en-US" b="1" dirty="0" smtClean="0"/>
                  <a:t> X</a:t>
                </a:r>
                <a:r>
                  <a:rPr lang="en-US" dirty="0" smtClean="0"/>
                  <a:t> will buy computer, regardless of age, income, …</a:t>
                </a:r>
              </a:p>
              <a:p>
                <a:pPr lvl="1" eaLnBrk="1" hangingPunct="1"/>
                <a:r>
                  <a:rPr lang="en-US" dirty="0" smtClean="0"/>
                  <a:t>P(</a:t>
                </a:r>
                <a:r>
                  <a:rPr lang="en-US" b="1" dirty="0" err="1" smtClean="0"/>
                  <a:t>X</a:t>
                </a:r>
                <a:r>
                  <a:rPr lang="en-US" dirty="0" err="1" smtClean="0"/>
                  <a:t>|h</a:t>
                </a:r>
                <a:r>
                  <a:rPr lang="en-US" dirty="0" smtClean="0"/>
                  <a:t>) </a:t>
                </a:r>
                <a:r>
                  <a:rPr lang="en-US" dirty="0" smtClean="0"/>
                  <a:t>(likelihood): the probability of observing the sample </a:t>
                </a:r>
                <a:r>
                  <a:rPr lang="en-US" b="1" dirty="0" smtClean="0"/>
                  <a:t>X</a:t>
                </a:r>
                <a:r>
                  <a:rPr lang="en-US" dirty="0" smtClean="0"/>
                  <a:t>, given that the hypothesis holds</a:t>
                </a:r>
              </a:p>
              <a:p>
                <a:pPr lvl="2" eaLnBrk="1" hangingPunct="1"/>
                <a:r>
                  <a:rPr lang="en-US" dirty="0" smtClean="0"/>
                  <a:t>E.g.,</a:t>
                </a:r>
                <a:r>
                  <a:rPr lang="en-US" b="1" dirty="0" smtClean="0"/>
                  <a:t> </a:t>
                </a:r>
                <a:r>
                  <a:rPr lang="en-US" dirty="0" smtClean="0"/>
                  <a:t>Given that</a:t>
                </a:r>
                <a:r>
                  <a:rPr lang="en-US" b="1" dirty="0" smtClean="0"/>
                  <a:t> X</a:t>
                </a:r>
                <a:r>
                  <a:rPr lang="en-US" dirty="0" smtClean="0"/>
                  <a:t> will buy computer, the prob. that X is 31..40, medium </a:t>
                </a:r>
                <a:r>
                  <a:rPr lang="en-US" dirty="0" smtClean="0"/>
                  <a:t>income</a:t>
                </a:r>
              </a:p>
              <a:p>
                <a:pPr lvl="1"/>
                <a:r>
                  <a:rPr lang="en-US" dirty="0"/>
                  <a:t>P(</a:t>
                </a:r>
                <a:r>
                  <a:rPr lang="en-US" b="1" dirty="0"/>
                  <a:t>X</a:t>
                </a:r>
                <a:r>
                  <a:rPr lang="en-US" dirty="0"/>
                  <a:t>): </a:t>
                </a:r>
                <a:r>
                  <a:rPr lang="en-US" dirty="0" smtClean="0"/>
                  <a:t>marginal probability </a:t>
                </a:r>
                <a:r>
                  <a:rPr lang="en-US" dirty="0"/>
                  <a:t>that sample data is observed </a:t>
                </a:r>
                <a:endParaRPr lang="en-US" i="1" dirty="0" smtClean="0">
                  <a:latin typeface="Cambria Math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𝑋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sub>
                      <m:sup/>
                      <m:e>
                        <m:r>
                          <a:rPr lang="en-US" i="1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𝑋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h</m:t>
                            </m:r>
                          </m:e>
                        </m:d>
                      </m:e>
                    </m:nary>
                    <m:r>
                      <a:rPr lang="en-US" i="1">
                        <a:latin typeface="Cambria Math"/>
                      </a:rPr>
                      <m:t>𝑃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P(</a:t>
                </a:r>
                <a:r>
                  <a:rPr lang="en-US" dirty="0" err="1" smtClean="0"/>
                  <a:t>h|</a:t>
                </a:r>
                <a:r>
                  <a:rPr lang="en-US" b="1" dirty="0" err="1" smtClean="0"/>
                  <a:t>X</a:t>
                </a:r>
                <a:r>
                  <a:rPr lang="en-US" dirty="0"/>
                  <a:t>), (i.e., </a:t>
                </a:r>
                <a:r>
                  <a:rPr lang="en-US" i="1" dirty="0">
                    <a:solidFill>
                      <a:srgbClr val="FF0000"/>
                    </a:solidFill>
                  </a:rPr>
                  <a:t>posteriori probability</a:t>
                </a:r>
                <a:r>
                  <a:rPr lang="en-US" i="1" dirty="0"/>
                  <a:t>): </a:t>
                </a:r>
                <a:r>
                  <a:rPr lang="en-US" dirty="0"/>
                  <a:t> the probability that the hypothesis holds given the observed data sample </a:t>
                </a:r>
                <a:r>
                  <a:rPr lang="en-US" b="1" dirty="0"/>
                  <a:t>X</a:t>
                </a:r>
              </a:p>
              <a:p>
                <a:pPr lvl="1"/>
                <a:endParaRPr lang="en-US" sz="2400" dirty="0" smtClean="0"/>
              </a:p>
            </p:txBody>
          </p:sp>
        </mc:Choice>
        <mc:Fallback>
          <p:sp>
            <p:nvSpPr>
              <p:cNvPr id="3482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04800" y="1219200"/>
                <a:ext cx="8610600" cy="5410200"/>
              </a:xfrm>
              <a:blipFill rotWithShape="1">
                <a:blip r:embed="rId4"/>
                <a:stretch>
                  <a:fillRect l="-637" t="-15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482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2111190"/>
              </p:ext>
            </p:extLst>
          </p:nvPr>
        </p:nvGraphicFramePr>
        <p:xfrm>
          <a:off x="2895600" y="1143000"/>
          <a:ext cx="2744788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3" name="Equation" r:id="rId5" imgW="2171520" imgH="558720" progId="Equation.3">
                  <p:embed/>
                </p:oleObj>
              </mc:Choice>
              <mc:Fallback>
                <p:oleObj name="Equation" r:id="rId5" imgW="217152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143000"/>
                        <a:ext cx="2744788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889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Classification: Choosing Hypotheses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 i="1" dirty="0">
                <a:solidFill>
                  <a:srgbClr val="CC3300"/>
                </a:solidFill>
              </a:rPr>
              <a:t>Maximum </a:t>
            </a:r>
            <a:r>
              <a:rPr lang="en-GB" sz="2400" i="1" dirty="0" smtClean="0">
                <a:solidFill>
                  <a:srgbClr val="CC3300"/>
                </a:solidFill>
              </a:rPr>
              <a:t>Likelihood</a:t>
            </a:r>
            <a:r>
              <a:rPr lang="en-GB" sz="2400" dirty="0" smtClean="0"/>
              <a:t> (maximize the likelihood):</a:t>
            </a:r>
            <a:endParaRPr lang="en-GB" sz="2400" dirty="0"/>
          </a:p>
          <a:p>
            <a:pPr lvl="1">
              <a:lnSpc>
                <a:spcPct val="90000"/>
              </a:lnSpc>
            </a:pPr>
            <a:endParaRPr lang="en-GB" sz="2000" dirty="0"/>
          </a:p>
          <a:p>
            <a:pPr>
              <a:lnSpc>
                <a:spcPct val="90000"/>
              </a:lnSpc>
            </a:pPr>
            <a:endParaRPr lang="en-GB" sz="2400" dirty="0"/>
          </a:p>
          <a:p>
            <a:pPr>
              <a:lnSpc>
                <a:spcPct val="90000"/>
              </a:lnSpc>
            </a:pPr>
            <a:endParaRPr lang="en-GB" sz="2400" i="1" dirty="0" smtClean="0">
              <a:solidFill>
                <a:srgbClr val="CC3300"/>
              </a:solidFill>
            </a:endParaRPr>
          </a:p>
          <a:p>
            <a:pPr>
              <a:lnSpc>
                <a:spcPct val="90000"/>
              </a:lnSpc>
            </a:pPr>
            <a:endParaRPr lang="en-GB" sz="2400" i="1" dirty="0" smtClean="0">
              <a:solidFill>
                <a:srgbClr val="CC3300"/>
              </a:solidFill>
            </a:endParaRPr>
          </a:p>
          <a:p>
            <a:pPr>
              <a:lnSpc>
                <a:spcPct val="90000"/>
              </a:lnSpc>
            </a:pPr>
            <a:r>
              <a:rPr lang="en-GB" sz="2400" i="1" dirty="0" smtClean="0">
                <a:solidFill>
                  <a:srgbClr val="CC3300"/>
                </a:solidFill>
              </a:rPr>
              <a:t>Maximum </a:t>
            </a:r>
            <a:r>
              <a:rPr lang="en-GB" sz="2400" i="1" dirty="0">
                <a:solidFill>
                  <a:srgbClr val="CC3300"/>
                </a:solidFill>
              </a:rPr>
              <a:t>a </a:t>
            </a:r>
            <a:r>
              <a:rPr lang="en-GB" sz="2400" i="1" dirty="0" smtClean="0">
                <a:solidFill>
                  <a:srgbClr val="CC3300"/>
                </a:solidFill>
              </a:rPr>
              <a:t>posteriori</a:t>
            </a:r>
            <a:r>
              <a:rPr lang="en-GB" sz="2400" dirty="0" smtClean="0"/>
              <a:t> (maximize the posterior):</a:t>
            </a:r>
            <a:endParaRPr lang="en-GB" sz="2400" dirty="0"/>
          </a:p>
          <a:p>
            <a:pPr lvl="1">
              <a:lnSpc>
                <a:spcPct val="90000"/>
              </a:lnSpc>
            </a:pPr>
            <a:r>
              <a:rPr lang="en-GB" sz="2000" dirty="0"/>
              <a:t>Useful observation: it does not depend on the denominator </a:t>
            </a:r>
            <a:r>
              <a:rPr lang="en-GB" sz="2000" dirty="0" smtClean="0"/>
              <a:t>P(D)</a:t>
            </a:r>
            <a:endParaRPr lang="en-GB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5233381"/>
              </p:ext>
            </p:extLst>
          </p:nvPr>
        </p:nvGraphicFramePr>
        <p:xfrm>
          <a:off x="1568450" y="1600200"/>
          <a:ext cx="3509963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15" name="Equation" r:id="rId3" imgW="1409400" imgH="304560" progId="Equation.3">
                  <p:embed/>
                </p:oleObj>
              </mc:Choice>
              <mc:Fallback>
                <p:oleObj name="Equation" r:id="rId3" imgW="1409400" imgH="3045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8450" y="1600200"/>
                        <a:ext cx="3509963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05000" y="5290066"/>
            <a:ext cx="3961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002060"/>
                </a:solidFill>
              </a:rPr>
              <a:t>D:</a:t>
            </a:r>
            <a:r>
              <a:rPr lang="en-US" sz="2400" b="1" dirty="0" smtClean="0">
                <a:solidFill>
                  <a:srgbClr val="002060"/>
                </a:solidFill>
              </a:rPr>
              <a:t> the whole training data set</a:t>
            </a:r>
            <a:endParaRPr lang="en-US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229592"/>
              </p:ext>
            </p:extLst>
          </p:nvPr>
        </p:nvGraphicFramePr>
        <p:xfrm>
          <a:off x="685800" y="3886200"/>
          <a:ext cx="7254875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16" name="Equation" r:id="rId5" imgW="2895480" imgH="304560" progId="Equation.3">
                  <p:embed/>
                </p:oleObj>
              </mc:Choice>
              <mc:Fallback>
                <p:oleObj name="Equation" r:id="rId5" imgW="2895480" imgH="304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886200"/>
                        <a:ext cx="7254875" cy="763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456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7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81B1264-FCD4-4C68-B57A-82691B3DB0A0}" type="slidenum">
              <a:rPr lang="en-US"/>
              <a:pPr eaLnBrk="1" hangingPunct="1"/>
              <a:t>9</a:t>
            </a:fld>
            <a:endParaRPr lang="en-US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9296400" cy="4572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b="1" dirty="0"/>
              <a:t>Classification </a:t>
            </a:r>
            <a:r>
              <a:rPr lang="en-US" sz="3600" b="1" dirty="0" smtClean="0"/>
              <a:t>by Maximum A Posteriori</a:t>
            </a:r>
            <a:endParaRPr lang="en-US" sz="3600" b="1" dirty="0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19200"/>
            <a:ext cx="8458200" cy="5181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Let D be a training set of tuples and their associated class labels, and each tuple is represented by an n-D attribute vector </a:t>
            </a:r>
            <a:r>
              <a:rPr lang="en-US" sz="2400" b="1" dirty="0" smtClean="0"/>
              <a:t>X</a:t>
            </a:r>
            <a:r>
              <a:rPr lang="en-US" sz="2400" dirty="0" smtClean="0"/>
              <a:t> = (x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)</a:t>
            </a:r>
          </a:p>
          <a:p>
            <a:pPr eaLnBrk="1" hangingPunct="1"/>
            <a:r>
              <a:rPr lang="en-US" sz="2400" dirty="0" smtClean="0"/>
              <a:t>Suppose there are </a:t>
            </a:r>
            <a:r>
              <a:rPr lang="en-US" sz="2400" i="1" dirty="0" smtClean="0"/>
              <a:t>m</a:t>
            </a:r>
            <a:r>
              <a:rPr lang="en-US" sz="2400" dirty="0" smtClean="0"/>
              <a:t> classes C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…, C</a:t>
            </a:r>
            <a:r>
              <a:rPr lang="en-US" sz="2400" baseline="-25000" dirty="0" smtClean="0"/>
              <a:t>m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Classification is to derive the maximum posteriori, i.e., the maximal P(</a:t>
            </a:r>
            <a:r>
              <a:rPr lang="en-US" sz="2400" dirty="0" err="1" smtClean="0"/>
              <a:t>C</a:t>
            </a:r>
            <a:r>
              <a:rPr lang="en-US" sz="2400" baseline="-25000" dirty="0" err="1" smtClean="0"/>
              <a:t>i</a:t>
            </a:r>
            <a:r>
              <a:rPr lang="en-US" sz="2400" dirty="0" err="1" smtClean="0"/>
              <a:t>|</a:t>
            </a:r>
            <a:r>
              <a:rPr lang="en-US" sz="2400" b="1" dirty="0" err="1" smtClean="0"/>
              <a:t>X</a:t>
            </a:r>
            <a:r>
              <a:rPr lang="en-US" sz="24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This can be derived from Bayes’ theorem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Since P(X) is constant for all classes, only                                        </a:t>
            </a:r>
            <a:r>
              <a:rPr lang="en-US" sz="2400" dirty="0" smtClean="0"/>
              <a:t>needs </a:t>
            </a:r>
            <a:r>
              <a:rPr lang="en-US" sz="2400" dirty="0" smtClean="0"/>
              <a:t>to be maximized</a:t>
            </a:r>
          </a:p>
        </p:txBody>
      </p:sp>
      <p:graphicFrame>
        <p:nvGraphicFramePr>
          <p:cNvPr id="36869" name="Object 5"/>
          <p:cNvGraphicFramePr>
            <a:graphicFrameLocks noChangeAspect="1"/>
          </p:cNvGraphicFramePr>
          <p:nvPr>
            <p:ph sz="quarter" idx="2"/>
          </p:nvPr>
        </p:nvGraphicFramePr>
        <p:xfrm>
          <a:off x="4648200" y="3962400"/>
          <a:ext cx="2743200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16" name="Equation" r:id="rId4" imgW="2501900" imgH="647700" progId="Equation.3">
                  <p:embed/>
                </p:oleObj>
              </mc:Choice>
              <mc:Fallback>
                <p:oleObj name="Equation" r:id="rId4" imgW="2501900" imgH="647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962400"/>
                        <a:ext cx="2743200" cy="70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2047523"/>
              </p:ext>
            </p:extLst>
          </p:nvPr>
        </p:nvGraphicFramePr>
        <p:xfrm>
          <a:off x="5791200" y="4876800"/>
          <a:ext cx="2463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17" name="Equation" r:id="rId6" imgW="2463480" imgH="380880" progId="Equation.3">
                  <p:embed/>
                </p:oleObj>
              </mc:Choice>
              <mc:Fallback>
                <p:oleObj name="Equation" r:id="rId6" imgW="2463480" imgH="380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791200" y="4876800"/>
                        <a:ext cx="24638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951500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9220</TotalTime>
  <Words>2429</Words>
  <Application>Microsoft Office PowerPoint</Application>
  <PresentationFormat>On-screen Show (4:3)</PresentationFormat>
  <Paragraphs>391</Paragraphs>
  <Slides>33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Clarity</vt:lpstr>
      <vt:lpstr>Microsoft Equation 3.0</vt:lpstr>
      <vt:lpstr>Microsoft Excel 97-2003 Worksheet</vt:lpstr>
      <vt:lpstr>Microsoft Excel Worksheet</vt:lpstr>
      <vt:lpstr>CS6220: Data Mining Techniques</vt:lpstr>
      <vt:lpstr>Midterm Report</vt:lpstr>
      <vt:lpstr>Announcement</vt:lpstr>
      <vt:lpstr>Chapter 8&amp;9. Classification: Part 3</vt:lpstr>
      <vt:lpstr>Bayesian Classification: Why?</vt:lpstr>
      <vt:lpstr>Basic Probability Review</vt:lpstr>
      <vt:lpstr>Bayes’ Theorem: Basics</vt:lpstr>
      <vt:lpstr>Classification: Choosing Hypotheses</vt:lpstr>
      <vt:lpstr>Classification by Maximum A Posteriori</vt:lpstr>
      <vt:lpstr>Example: Cancer Diagnosis</vt:lpstr>
      <vt:lpstr>Solution</vt:lpstr>
      <vt:lpstr>Chapter 8&amp;9. Classification: Part 3</vt:lpstr>
      <vt:lpstr>Naïve Bayes Classifier </vt:lpstr>
      <vt:lpstr>Naïve Bayes Classifier: Training Dataset</vt:lpstr>
      <vt:lpstr>Naïve Bayes Classifier: An Example</vt:lpstr>
      <vt:lpstr>Avoiding the Zero-Probability Problem</vt:lpstr>
      <vt:lpstr>*Notes on Parameter Learning</vt:lpstr>
      <vt:lpstr>Naïve Bayes Classifier: Comments</vt:lpstr>
      <vt:lpstr>Chapter 8&amp;9. Classification: Part 3</vt:lpstr>
      <vt:lpstr>Bayesian Belief Networks (BNs)</vt:lpstr>
      <vt:lpstr>A Bayesian Network and Some of Its CPTs</vt:lpstr>
      <vt:lpstr>Inference in Bayesian Networks</vt:lpstr>
      <vt:lpstr>Inference by enumeration</vt:lpstr>
      <vt:lpstr>Example: Enumeration</vt:lpstr>
      <vt:lpstr>How Are Bayesian Networks Constructed?</vt:lpstr>
      <vt:lpstr>Learning Bayesian Networks: Several Scenarios</vt:lpstr>
      <vt:lpstr>Chapter 8&amp;9. Classification: Part 3</vt:lpstr>
      <vt:lpstr>Lazy vs. Eager Learning</vt:lpstr>
      <vt:lpstr>Lazy Learner: Instance-Based Methods</vt:lpstr>
      <vt:lpstr>The k-Nearest Neighbor Algorithm</vt:lpstr>
      <vt:lpstr>Discussion on the k-NN Algorithm</vt:lpstr>
      <vt:lpstr>Chapter 8&amp;9. Classification: Part 3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CS6220: Data Mining Techniques</dc:title>
  <dc:creator>yizhousun</dc:creator>
  <cp:lastModifiedBy>yizhousun</cp:lastModifiedBy>
  <cp:revision>250</cp:revision>
  <dcterms:created xsi:type="dcterms:W3CDTF">2006-08-16T00:00:00Z</dcterms:created>
  <dcterms:modified xsi:type="dcterms:W3CDTF">2013-03-12T02:27:15Z</dcterms:modified>
</cp:coreProperties>
</file>