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257" r:id="rId2"/>
    <p:sldId id="376" r:id="rId3"/>
    <p:sldId id="337" r:id="rId4"/>
    <p:sldId id="340" r:id="rId5"/>
    <p:sldId id="342" r:id="rId6"/>
    <p:sldId id="369" r:id="rId7"/>
    <p:sldId id="371" r:id="rId8"/>
    <p:sldId id="343" r:id="rId9"/>
    <p:sldId id="344" r:id="rId10"/>
    <p:sldId id="341" r:id="rId11"/>
    <p:sldId id="346" r:id="rId12"/>
    <p:sldId id="373" r:id="rId13"/>
    <p:sldId id="372" r:id="rId14"/>
    <p:sldId id="374" r:id="rId15"/>
    <p:sldId id="375" r:id="rId16"/>
    <p:sldId id="347" r:id="rId17"/>
    <p:sldId id="348" r:id="rId18"/>
    <p:sldId id="368" r:id="rId19"/>
    <p:sldId id="349" r:id="rId20"/>
    <p:sldId id="352" r:id="rId21"/>
    <p:sldId id="353" r:id="rId22"/>
    <p:sldId id="354" r:id="rId23"/>
    <p:sldId id="355" r:id="rId24"/>
    <p:sldId id="356" r:id="rId25"/>
    <p:sldId id="357" r:id="rId26"/>
    <p:sldId id="378" r:id="rId27"/>
    <p:sldId id="379" r:id="rId28"/>
    <p:sldId id="380" r:id="rId29"/>
    <p:sldId id="381" r:id="rId30"/>
    <p:sldId id="382" r:id="rId31"/>
    <p:sldId id="358" r:id="rId32"/>
    <p:sldId id="383" r:id="rId33"/>
    <p:sldId id="384" r:id="rId34"/>
    <p:sldId id="385" r:id="rId35"/>
    <p:sldId id="386" r:id="rId36"/>
    <p:sldId id="387" r:id="rId37"/>
    <p:sldId id="388" r:id="rId38"/>
    <p:sldId id="389" r:id="rId39"/>
    <p:sldId id="390" r:id="rId40"/>
    <p:sldId id="360" r:id="rId41"/>
    <p:sldId id="361" r:id="rId42"/>
    <p:sldId id="362" r:id="rId43"/>
    <p:sldId id="363" r:id="rId44"/>
    <p:sldId id="364" r:id="rId45"/>
    <p:sldId id="365" r:id="rId46"/>
    <p:sldId id="366" r:id="rId47"/>
    <p:sldId id="367" r:id="rId48"/>
    <p:sldId id="339" r:id="rId49"/>
    <p:sldId id="391" r:id="rId50"/>
    <p:sldId id="377" r:id="rId51"/>
    <p:sldId id="392" r:id="rId52"/>
    <p:sldId id="393" r:id="rId53"/>
    <p:sldId id="394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Qiaozhu Mei" initials="Q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467" autoAdjust="0"/>
  </p:normalViewPr>
  <p:slideViewPr>
    <p:cSldViewPr>
      <p:cViewPr varScale="1">
        <p:scale>
          <a:sx n="73" d="100"/>
          <a:sy n="73" d="100"/>
        </p:scale>
        <p:origin x="-12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C8DC8-0D65-48A0-B9F1-38A6C40DBF3F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F760A-A531-4690-9032-55872C47A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0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6F175-4865-435D-BB34-64C925A08DB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544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 txBox="1">
            <a:spLocks noGrp="1" noChangeArrowheads="1"/>
          </p:cNvSpPr>
          <p:nvPr/>
        </p:nvSpPr>
        <p:spPr bwMode="auto">
          <a:xfrm>
            <a:off x="3885579" y="8686643"/>
            <a:ext cx="2972421" cy="45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63" tIns="45883" rIns="91763" bIns="45883" anchor="b"/>
          <a:lstStyle>
            <a:lvl1pPr defTabSz="93186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/>
            <a:fld id="{87D98877-A5F0-4E2B-8DB9-F05A54006A1C}" type="slidenum">
              <a:rPr lang="en-US" sz="1200">
                <a:latin typeface="Times New Roman" pitchFamily="18" charset="0"/>
              </a:rPr>
              <a:pPr algn="r"/>
              <a:t>19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064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31731" indent="-281435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25741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76037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26333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476630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26926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377222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27518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FBE88DE-A052-498A-A993-5CAB59357BC7}" type="slidenum">
              <a:rPr lang="en-US">
                <a:latin typeface="Times New Roman" pitchFamily="18" charset="0"/>
              </a:rPr>
              <a:pPr/>
              <a:t>20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095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31731" indent="-281435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25741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76037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26333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476630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26926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377222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27518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05C8991-1B95-4247-A735-C62A572AF846}" type="slidenum">
              <a:rPr lang="en-US">
                <a:latin typeface="Times New Roman" pitchFamily="18" charset="0"/>
              </a:rPr>
              <a:pPr/>
              <a:t>21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105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31731" indent="-281435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25741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76037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26333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476630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26926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377222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27518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730C2CF-E6CC-4F46-BD20-6A1CA4657FF6}" type="slidenum">
              <a:rPr lang="en-US">
                <a:latin typeface="Times New Roman" pitchFamily="18" charset="0"/>
              </a:rPr>
              <a:pPr/>
              <a:t>22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1161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5700" y="692150"/>
            <a:ext cx="4552950" cy="3416300"/>
          </a:xfrm>
          <a:ln w="12700" cap="flat">
            <a:solidFill>
              <a:schemeClr val="tx1"/>
            </a:solidFill>
          </a:ln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5680"/>
            <a:ext cx="5028579" cy="411464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591" tIns="42296" rIns="84591" bIns="42296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31731" indent="-281435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25741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76037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26333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476630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26926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377222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27518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0C1CF54-6C89-4251-8F6B-8C0DF80D6C6C}" type="slidenum">
              <a:rPr lang="en-US">
                <a:latin typeface="Times New Roman" pitchFamily="18" charset="0"/>
              </a:rPr>
              <a:pPr/>
              <a:t>23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126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31731" indent="-281435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25741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76037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26333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476630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26926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377222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27518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5373E62-8E94-45B0-8804-4205727CA882}" type="slidenum">
              <a:rPr lang="en-US">
                <a:latin typeface="Times New Roman" pitchFamily="18" charset="0"/>
              </a:rPr>
              <a:pPr/>
              <a:t>24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1366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5700" y="692150"/>
            <a:ext cx="4552950" cy="3416300"/>
          </a:xfrm>
          <a:ln w="12700" cap="flat">
            <a:solidFill>
              <a:schemeClr val="tx1"/>
            </a:solidFill>
          </a:ln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5680"/>
            <a:ext cx="5028579" cy="411464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591" tIns="42296" rIns="84591" bIns="42296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31731" indent="-281435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25741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76037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26333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476630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26926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377222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27518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2B596E7-2672-4B36-B831-C6094224059B}" type="slidenum">
              <a:rPr lang="en-US">
                <a:latin typeface="Times New Roman" pitchFamily="18" charset="0"/>
              </a:rPr>
              <a:pPr/>
              <a:t>25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31731" indent="-281435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25741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76037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26333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476630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26926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377222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27518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73B7E55-926B-43D0-A4D7-624F24A3D177}" type="slidenum">
              <a:rPr lang="en-US">
                <a:latin typeface="Times New Roman" pitchFamily="18" charset="0"/>
              </a:rPr>
              <a:pPr/>
              <a:t>31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157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31731" indent="-281435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25741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76037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26333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476630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26926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377222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27518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F9D79D2-75CD-4627-A5AD-6A29555E5945}" type="slidenum">
              <a:rPr lang="en-US">
                <a:latin typeface="Times New Roman" pitchFamily="18" charset="0"/>
              </a:rPr>
              <a:pPr/>
              <a:t>40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177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31731" indent="-281435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25741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76037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26333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476630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26926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377222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27518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2AC4B95-75C3-4EB7-A99B-88A3449DEA7E}" type="slidenum">
              <a:rPr lang="en-US">
                <a:latin typeface="Times New Roman" pitchFamily="18" charset="0"/>
              </a:rPr>
              <a:pPr/>
              <a:t>41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187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 txBox="1">
            <a:spLocks noGrp="1" noChangeArrowheads="1"/>
          </p:cNvSpPr>
          <p:nvPr/>
        </p:nvSpPr>
        <p:spPr bwMode="auto">
          <a:xfrm>
            <a:off x="3885579" y="8686643"/>
            <a:ext cx="2972421" cy="45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63" tIns="45883" rIns="91763" bIns="45883" anchor="b"/>
          <a:lstStyle>
            <a:lvl1pPr defTabSz="93186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/>
            <a:fld id="{C478DBBA-CE22-417F-8CA4-43BAE3B62083}" type="slidenum">
              <a:rPr lang="en-US" sz="1200">
                <a:latin typeface="Times New Roman" pitchFamily="18" charset="0"/>
              </a:rPr>
              <a:pPr algn="r"/>
              <a:t>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5700" y="692150"/>
            <a:ext cx="4552950" cy="3416300"/>
          </a:xfrm>
          <a:ln w="12700" cap="flat">
            <a:solidFill>
              <a:schemeClr val="tx1"/>
            </a:solidFill>
          </a:ln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5680"/>
            <a:ext cx="5028579" cy="411464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591" tIns="42296" rIns="84591" bIns="42296"/>
          <a:lstStyle/>
          <a:p>
            <a:r>
              <a:rPr lang="en-US" smtClean="0"/>
              <a:t>MK Oct 2009:  I removed “neuron = perceptron” from title since we do not use that term in the book.</a:t>
            </a:r>
          </a:p>
          <a:p>
            <a:r>
              <a:rPr lang="en-US" smtClean="0"/>
              <a:t>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31731" indent="-281435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25741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76037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26333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476630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26926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377222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27518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50345CC-0D5F-49E9-B3AC-B48230D690E8}" type="slidenum">
              <a:rPr lang="en-US">
                <a:latin typeface="Times New Roman" pitchFamily="18" charset="0"/>
              </a:rPr>
              <a:pPr/>
              <a:t>42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198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31731" indent="-281435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25741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76037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26333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476630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26926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377222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27518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D3E0814-70B3-4B2A-85F2-02B3825F6114}" type="slidenum">
              <a:rPr lang="en-US">
                <a:latin typeface="Times New Roman" pitchFamily="18" charset="0"/>
              </a:rPr>
              <a:pPr/>
              <a:t>43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208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31731" indent="-281435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25741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76037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26333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476630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26926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377222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27518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E519897-23A3-4527-B33F-8462D289C2F6}" type="slidenum">
              <a:rPr lang="en-US">
                <a:latin typeface="Times New Roman" pitchFamily="18" charset="0"/>
              </a:rPr>
              <a:pPr/>
              <a:t>44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218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31731" indent="-281435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25741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76037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26333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476630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26926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377222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27518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FEB0A7E-5F5B-4276-806E-0E6CFA048976}" type="slidenum">
              <a:rPr lang="en-US">
                <a:latin typeface="Times New Roman" pitchFamily="18" charset="0"/>
              </a:rPr>
              <a:pPr/>
              <a:t>45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228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31731" indent="-281435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25741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76037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26333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476630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26926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377222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27518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AA3A3EE-14C1-465E-B4CE-8DCEE056FEEF}" type="slidenum">
              <a:rPr lang="en-US">
                <a:latin typeface="Times New Roman" pitchFamily="18" charset="0"/>
              </a:rPr>
              <a:pPr/>
              <a:t>46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239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31731" indent="-281435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25741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76037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26333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476630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26926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377222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27518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493ED91-30E4-43CB-B4E0-88B2C2A6D1E2}" type="slidenum">
              <a:rPr lang="en-US">
                <a:latin typeface="Times New Roman" pitchFamily="18" charset="0"/>
              </a:rPr>
              <a:pPr/>
              <a:t>47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31731" indent="-281435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25741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76037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26333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476630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26926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377222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27518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4BA1730-D971-4EEA-8869-AC4AE6B51E46}" type="slidenum">
              <a:rPr lang="en-US">
                <a:latin typeface="Times New Roman" pitchFamily="18" charset="0"/>
              </a:rPr>
              <a:pPr/>
              <a:t>7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013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MK: Note – different notation than used in book.  Will have to standardize notation.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31731" indent="-281435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25741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76037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26333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476630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26926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377222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27518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534355F-B89B-4F11-8F1F-315E8F89FE1B}" type="slidenum">
              <a:rPr lang="en-US">
                <a:latin typeface="Times New Roman" pitchFamily="18" charset="0"/>
              </a:rPr>
              <a:pPr/>
              <a:t>8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9933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5700" y="692150"/>
            <a:ext cx="4552950" cy="3416300"/>
          </a:xfrm>
          <a:ln w="12700" cap="flat">
            <a:solidFill>
              <a:schemeClr val="tx1"/>
            </a:solidFill>
          </a:ln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5680"/>
            <a:ext cx="5028579" cy="411464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591" tIns="42296" rIns="84591" bIns="42296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31731" indent="-281435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25741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76037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26333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476630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26926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377222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27518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2BF840E-A4C1-4A34-A8C6-E387EC71F943}" type="slidenum">
              <a:rPr lang="en-US">
                <a:latin typeface="Times New Roman" pitchFamily="18" charset="0"/>
              </a:rPr>
              <a:pPr/>
              <a:t>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0035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5700" y="692150"/>
            <a:ext cx="4552950" cy="3416300"/>
          </a:xfrm>
          <a:ln w="12700" cap="flat">
            <a:solidFill>
              <a:schemeClr val="tx1"/>
            </a:solidFill>
          </a:ln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5680"/>
            <a:ext cx="5028579" cy="411464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591" tIns="42296" rIns="84591" bIns="42296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31731" indent="-281435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25741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76037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26333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476630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26926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377222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27518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AD1447F-94B0-48C4-A101-E30B294BFA6A}" type="slidenum">
              <a:rPr lang="en-US">
                <a:latin typeface="Times New Roman" pitchFamily="18" charset="0"/>
              </a:rPr>
              <a:pPr/>
              <a:t>10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972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31731" indent="-281435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25741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76037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26333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476630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26926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377222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27518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CBEB50F-DA63-47B6-884F-12C55679D12D}" type="slidenum">
              <a:rPr lang="en-US">
                <a:latin typeface="Times New Roman" pitchFamily="18" charset="0"/>
              </a:rPr>
              <a:pPr/>
              <a:t>11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0240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5700" y="692150"/>
            <a:ext cx="4552950" cy="3416300"/>
          </a:xfrm>
          <a:ln w="12700" cap="flat">
            <a:solidFill>
              <a:schemeClr val="tx1"/>
            </a:solidFill>
          </a:ln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5680"/>
            <a:ext cx="5028579" cy="411464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591" tIns="42296" rIns="84591" bIns="42296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31731" indent="-281435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25741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76037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26333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476630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26926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377222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27518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F10A2E9-6974-493D-B8A6-6E0C11FE8988}" type="slidenum">
              <a:rPr lang="en-US">
                <a:latin typeface="Times New Roman" pitchFamily="18" charset="0"/>
              </a:rPr>
              <a:pPr/>
              <a:t>16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0342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5700" y="692150"/>
            <a:ext cx="4552950" cy="3416300"/>
          </a:xfrm>
          <a:ln w="12700" cap="flat">
            <a:solidFill>
              <a:schemeClr val="tx1"/>
            </a:solidFill>
          </a:ln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5680"/>
            <a:ext cx="5028579" cy="411464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591" tIns="42296" rIns="84591" bIns="42296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31731" indent="-281435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25741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76037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26333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476630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26926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377222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27518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702F38B-CE89-4341-8F73-C64F8B099419}" type="slidenum">
              <a:rPr lang="en-US">
                <a:latin typeface="Times New Roman" pitchFamily="18" charset="0"/>
              </a:rPr>
              <a:pPr/>
              <a:t>17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044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832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9788"/>
          </a:xfrm>
        </p:spPr>
        <p:txBody>
          <a:bodyPr>
            <a:normAutofit/>
          </a:bodyPr>
          <a:lstStyle>
            <a:lvl1pPr algn="ctr">
              <a:defRPr sz="4400" b="1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>
                <a:latin typeface="Baskerville Old Face" pitchFamily="18" charset="0"/>
                <a:cs typeface="Arial" pitchFamily="34" charset="0"/>
              </a:defRPr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992188"/>
            <a:ext cx="86868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528816"/>
            <a:ext cx="457200" cy="329184"/>
          </a:xfrm>
          <a:prstGeom prst="rect">
            <a:avLst/>
          </a:prstGeom>
        </p:spPr>
        <p:txBody>
          <a:bodyPr/>
          <a:lstStyle>
            <a:lvl1pPr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693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59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477000"/>
            <a:ext cx="1905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63F4E9A-A8A3-4692-A9F1-928B597F4AF3}" type="datetime4">
              <a:rPr lang="en-US"/>
              <a:pPr/>
              <a:t>February 11, 2013</a:t>
            </a:fld>
            <a:endParaRPr lang="en-US"/>
          </a:p>
        </p:txBody>
      </p:sp>
      <p:sp>
        <p:nvSpPr>
          <p:cNvPr id="3" name="Rectangle 2060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477000"/>
            <a:ext cx="2895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4" name="Rectangle 20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93340E-D265-42DE-896A-ECD3612146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46551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40263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371600"/>
            <a:ext cx="41529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1529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059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477000"/>
            <a:ext cx="1905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342B84C-DFA3-428D-884A-58B7B9CB015C}" type="datetime4">
              <a:rPr lang="en-US"/>
              <a:pPr/>
              <a:t>February 11, 2013</a:t>
            </a:fld>
            <a:endParaRPr lang="en-US"/>
          </a:p>
        </p:txBody>
      </p:sp>
      <p:sp>
        <p:nvSpPr>
          <p:cNvPr id="6" name="Rectangle 2060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477000"/>
            <a:ext cx="2895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7" name="Rectangle 20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5332A8-2884-45B2-8A34-54B6C3FB1B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12812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059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477000"/>
            <a:ext cx="1905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5359078-BAD7-4623-B92C-A236E55689BE}" type="datetime4">
              <a:rPr lang="en-US"/>
              <a:pPr/>
              <a:t>February 11, 2013</a:t>
            </a:fld>
            <a:endParaRPr lang="en-US"/>
          </a:p>
        </p:txBody>
      </p:sp>
      <p:sp>
        <p:nvSpPr>
          <p:cNvPr id="4" name="Rectangle 2060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477000"/>
            <a:ext cx="2895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5" name="Rectangle 20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33562C-2CA3-44F1-A29E-194D238E99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79312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1529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1529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059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477000"/>
            <a:ext cx="1905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59E7730-6A8F-46C7-8770-AE9A15362ABC}" type="datetime4">
              <a:rPr lang="en-US"/>
              <a:pPr/>
              <a:t>February 11, 2013</a:t>
            </a:fld>
            <a:endParaRPr lang="en-US"/>
          </a:p>
        </p:txBody>
      </p:sp>
      <p:sp>
        <p:nvSpPr>
          <p:cNvPr id="6" name="Rectangle 2060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477000"/>
            <a:ext cx="2895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7" name="Rectangle 20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3E6DD5-E6FD-4CAC-9A70-7B2777AD69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675341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528816"/>
            <a:ext cx="457200" cy="329184"/>
          </a:xfrm>
          <a:prstGeom prst="rect">
            <a:avLst/>
          </a:prstGeom>
        </p:spPr>
        <p:txBody>
          <a:bodyPr/>
          <a:lstStyle>
            <a:lvl1pPr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76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 spc="-100" baseline="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rgbClr val="002060"/>
          </a:solidFill>
          <a:effectLst/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un22@illinois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cs229.stanford.edu/notes/cs229-notes3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iuc.edu/homes/hanj/pdf/kdd03_scalesvm.pdf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4.png"/><Relationship Id="rId4" Type="http://schemas.openxmlformats.org/officeDocument/2006/relationships/oleObject" Target="../embeddings/oleObject2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rnel-machines.org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0"/>
            <a:ext cx="8991600" cy="1927225"/>
          </a:xfrm>
        </p:spPr>
        <p:txBody>
          <a:bodyPr>
            <a:noAutofit/>
          </a:bodyPr>
          <a:lstStyle/>
          <a:p>
            <a:r>
              <a:rPr lang="en-US" sz="4800" dirty="0" smtClean="0"/>
              <a:t>CS6220: Data </a:t>
            </a:r>
            <a:r>
              <a:rPr lang="en-US" sz="4800" dirty="0"/>
              <a:t>Mining </a:t>
            </a:r>
            <a:r>
              <a:rPr lang="en-US" sz="4800" dirty="0" smtClean="0"/>
              <a:t>Techniques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581400"/>
            <a:ext cx="6400800" cy="2895600"/>
          </a:xfrm>
        </p:spPr>
        <p:txBody>
          <a:bodyPr>
            <a:normAutofit/>
          </a:bodyPr>
          <a:lstStyle/>
          <a:p>
            <a:pPr algn="ctr"/>
            <a:endParaRPr lang="en-US" sz="3000" b="1" dirty="0" smtClean="0"/>
          </a:p>
          <a:p>
            <a:pPr algn="ctr"/>
            <a:r>
              <a:rPr lang="en-US" sz="3000" b="1" dirty="0" smtClean="0"/>
              <a:t>Instructor: </a:t>
            </a:r>
            <a:r>
              <a:rPr lang="en-US" sz="3000" b="1" dirty="0" err="1" smtClean="0"/>
              <a:t>Yizhou</a:t>
            </a:r>
            <a:r>
              <a:rPr lang="en-US" sz="3000" b="1" dirty="0" smtClean="0"/>
              <a:t> Sun</a:t>
            </a:r>
          </a:p>
          <a:p>
            <a:pPr algn="ctr"/>
            <a:r>
              <a:rPr lang="en-US" sz="2400" dirty="0" smtClean="0">
                <a:hlinkClick r:id="rId3"/>
              </a:rPr>
              <a:t>yzsun@ccs.neu.edu</a:t>
            </a:r>
            <a:endParaRPr lang="en-US" sz="2400" dirty="0" smtClean="0"/>
          </a:p>
          <a:p>
            <a:pPr algn="ctr"/>
            <a:endParaRPr lang="en-US" dirty="0" smtClean="0"/>
          </a:p>
          <a:p>
            <a:pPr algn="ctr"/>
            <a:fld id="{1913F476-D1F9-4A8A-AA0B-77B35B937DF8}" type="datetime4">
              <a:rPr lang="en-US" sz="2400" smtClean="0"/>
              <a:pPr algn="ctr"/>
              <a:t>February 11, 2013</a:t>
            </a:fld>
            <a:endParaRPr lang="en-US" sz="24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22860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en-US" sz="4000" dirty="0" smtClean="0">
                <a:solidFill>
                  <a:srgbClr val="646B86"/>
                </a:solidFill>
              </a:rPr>
              <a:t>Chapter 8&amp;9: Classification: Part </a:t>
            </a:r>
            <a:r>
              <a:rPr lang="en-US" sz="4000" dirty="0" smtClean="0">
                <a:solidFill>
                  <a:srgbClr val="646B86"/>
                </a:solidFill>
              </a:rPr>
              <a:t>2</a:t>
            </a:r>
            <a:endParaRPr lang="en-US" sz="4000" dirty="0" smtClean="0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01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8517E5E-E819-4260-95B2-6F41F1221D1D}" type="slidenum">
              <a:rPr lang="en-US"/>
              <a:pPr eaLnBrk="1" hangingPunct="1"/>
              <a:t>10</a:t>
            </a:fld>
            <a:endParaRPr lang="en-US"/>
          </a:p>
        </p:txBody>
      </p:sp>
      <p:sp>
        <p:nvSpPr>
          <p:cNvPr id="1126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Classification by Backpropagation</a:t>
            </a:r>
          </a:p>
        </p:txBody>
      </p:sp>
      <p:sp>
        <p:nvSpPr>
          <p:cNvPr id="1126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305800" cy="48768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2400" dirty="0" err="1" smtClean="0"/>
              <a:t>Backpropagation</a:t>
            </a:r>
            <a:r>
              <a:rPr lang="en-US" sz="2400" dirty="0" smtClean="0"/>
              <a:t>: A </a:t>
            </a:r>
            <a:r>
              <a:rPr lang="en-US" sz="2400" b="1" dirty="0" smtClean="0"/>
              <a:t>neural network </a:t>
            </a:r>
            <a:r>
              <a:rPr lang="en-US" sz="2400" dirty="0" smtClean="0"/>
              <a:t>learning algorithm </a:t>
            </a:r>
          </a:p>
          <a:p>
            <a:pPr eaLnBrk="1" hangingPunct="1">
              <a:lnSpc>
                <a:spcPct val="120000"/>
              </a:lnSpc>
            </a:pPr>
            <a:r>
              <a:rPr lang="en-US" sz="2400" dirty="0" smtClean="0"/>
              <a:t>Started by psychologists and neurobiologists to develop and test computational analogues of neurons</a:t>
            </a:r>
          </a:p>
          <a:p>
            <a:pPr eaLnBrk="1" hangingPunct="1">
              <a:lnSpc>
                <a:spcPct val="120000"/>
              </a:lnSpc>
            </a:pPr>
            <a:r>
              <a:rPr lang="en-US" sz="2400" dirty="0" smtClean="0"/>
              <a:t>During </a:t>
            </a:r>
            <a:r>
              <a:rPr lang="en-US" sz="2400" dirty="0" smtClean="0"/>
              <a:t>the learning phase, the </a:t>
            </a:r>
            <a:r>
              <a:rPr lang="en-US" sz="2400" b="1" dirty="0" smtClean="0"/>
              <a:t>network learns by adjusting the weights</a:t>
            </a:r>
            <a:r>
              <a:rPr lang="en-US" sz="2400" dirty="0" smtClean="0"/>
              <a:t> so as to be able to predict the correct class label of the input tuples</a:t>
            </a:r>
          </a:p>
          <a:p>
            <a:pPr eaLnBrk="1" hangingPunct="1">
              <a:lnSpc>
                <a:spcPct val="120000"/>
              </a:lnSpc>
            </a:pPr>
            <a:r>
              <a:rPr lang="en-US" sz="2400" dirty="0" smtClean="0"/>
              <a:t>Also referred to as </a:t>
            </a:r>
            <a:r>
              <a:rPr lang="en-US" sz="2400" b="1" dirty="0" smtClean="0"/>
              <a:t>connectionist learning</a:t>
            </a:r>
            <a:r>
              <a:rPr lang="en-US" sz="2400" dirty="0" smtClean="0"/>
              <a:t> due to the connections between units</a:t>
            </a:r>
          </a:p>
        </p:txBody>
      </p:sp>
    </p:spTree>
    <p:extLst>
      <p:ext uri="{BB962C8B-B14F-4D97-AF65-F5344CB8AC3E}">
        <p14:creationId xmlns:p14="http://schemas.microsoft.com/office/powerpoint/2010/main" val="3072984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B9F6F57-BD6D-44D1-A747-85EA65C12442}" type="slidenum">
              <a:rPr lang="en-US"/>
              <a:pPr eaLnBrk="1" hangingPunct="1"/>
              <a:t>11</a:t>
            </a:fld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924800" cy="609600"/>
          </a:xfrm>
          <a:noFill/>
        </p:spPr>
        <p:txBody>
          <a:bodyPr lIns="92075" tIns="46038" rIns="92075" bIns="46038">
            <a:normAutofit fontScale="90000"/>
          </a:bodyPr>
          <a:lstStyle/>
          <a:p>
            <a:pPr eaLnBrk="1" hangingPunct="1"/>
            <a:r>
              <a:rPr lang="en-US" smtClean="0"/>
              <a:t>Backpropagation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610600" cy="5486400"/>
          </a:xfrm>
          <a:noFill/>
        </p:spPr>
        <p:txBody>
          <a:bodyPr lIns="92075" tIns="46038" rIns="92075" bIns="46038">
            <a:norm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sz="2400" dirty="0" smtClean="0"/>
              <a:t>Iteratively process a set of training tuples &amp; compare the network's prediction with the actual known target value</a:t>
            </a:r>
          </a:p>
          <a:p>
            <a:pPr eaLnBrk="1" hangingPunct="1">
              <a:lnSpc>
                <a:spcPct val="130000"/>
              </a:lnSpc>
            </a:pPr>
            <a:r>
              <a:rPr lang="en-US" sz="2400" dirty="0" smtClean="0"/>
              <a:t>For each training tuple, the weights are modified to </a:t>
            </a:r>
            <a:r>
              <a:rPr lang="en-US" sz="2400" b="1" dirty="0" smtClean="0"/>
              <a:t>minimize the mean squared error</a:t>
            </a:r>
            <a:r>
              <a:rPr lang="en-US" sz="2400" dirty="0" smtClean="0"/>
              <a:t> between the network's prediction and the actual target value </a:t>
            </a:r>
          </a:p>
          <a:p>
            <a:pPr eaLnBrk="1" hangingPunct="1">
              <a:lnSpc>
                <a:spcPct val="130000"/>
              </a:lnSpc>
            </a:pPr>
            <a:r>
              <a:rPr lang="en-US" sz="2400" dirty="0" smtClean="0"/>
              <a:t>Modifications are made in the “</a:t>
            </a:r>
            <a:r>
              <a:rPr lang="en-US" sz="2400" b="1" dirty="0" smtClean="0"/>
              <a:t>backwards</a:t>
            </a:r>
            <a:r>
              <a:rPr lang="en-US" sz="2400" dirty="0" smtClean="0"/>
              <a:t>” direction: from the output layer, through each hidden layer down to the first hidden layer, hence “</a:t>
            </a:r>
            <a:r>
              <a:rPr lang="en-US" sz="2400" b="1" dirty="0" err="1" smtClean="0"/>
              <a:t>backpropagation</a:t>
            </a:r>
            <a:r>
              <a:rPr lang="en-US" sz="2400" dirty="0" smtClean="0"/>
              <a:t>”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226360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Sigmoid Unit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b="0" i="1" dirty="0" smtClean="0">
                  <a:latin typeface="Cambria Math"/>
                </a:endParaRPr>
              </a:p>
              <a:p>
                <a:endParaRPr lang="en-US" b="0" i="1" dirty="0" smtClean="0">
                  <a:latin typeface="Cambria Math"/>
                </a:endParaRPr>
              </a:p>
              <a:p>
                <a:endParaRPr lang="en-US" b="0" i="1" dirty="0" smtClean="0">
                  <a:latin typeface="Cambria Math"/>
                </a:endParaRPr>
              </a:p>
              <a:p>
                <a:endParaRPr lang="en-US" b="0" i="1" dirty="0" smtClean="0">
                  <a:latin typeface="Cambria Math"/>
                </a:endParaRPr>
              </a:p>
              <a:p>
                <a:endParaRPr lang="en-US" b="0" i="1" dirty="0" smtClean="0">
                  <a:latin typeface="Cambria Math"/>
                </a:endParaRPr>
              </a:p>
              <a:p>
                <a:endParaRPr lang="en-US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 is a sigmoid function</a:t>
                </a:r>
              </a:p>
              <a:p>
                <a:pPr lvl="1"/>
                <a:r>
                  <a:rPr lang="en-US" dirty="0"/>
                  <a:t>P</a:t>
                </a:r>
                <a:r>
                  <a:rPr lang="en-US" dirty="0" smtClean="0"/>
                  <a:t>roperty:  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 smtClean="0"/>
                  <a:t>Will be used in </a:t>
                </a:r>
                <a:r>
                  <a:rPr lang="en-US" dirty="0" err="1" smtClean="0"/>
                  <a:t>backpropagation</a:t>
                </a:r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49630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876800"/>
            <a:ext cx="38576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6248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Backpropagation</a:t>
            </a:r>
            <a:r>
              <a:rPr lang="en-US" dirty="0" smtClean="0"/>
              <a:t> Steps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838200"/>
                <a:ext cx="8229600" cy="5334000"/>
              </a:xfrm>
            </p:spPr>
            <p:txBody>
              <a:bodyPr>
                <a:noAutofit/>
              </a:bodyPr>
              <a:lstStyle/>
              <a:p>
                <a:pPr lvl="1">
                  <a:lnSpc>
                    <a:spcPct val="130000"/>
                  </a:lnSpc>
                  <a:spcBef>
                    <a:spcPct val="0"/>
                  </a:spcBef>
                </a:pPr>
                <a:r>
                  <a:rPr lang="en-US" dirty="0" smtClean="0"/>
                  <a:t>Initialize </a:t>
                </a:r>
                <a:r>
                  <a:rPr lang="en-US" dirty="0"/>
                  <a:t>weights to small random numbers, associated with biases </a:t>
                </a:r>
                <a:endParaRPr lang="en-US" dirty="0" smtClean="0"/>
              </a:p>
              <a:p>
                <a:pPr lvl="1">
                  <a:lnSpc>
                    <a:spcPct val="130000"/>
                  </a:lnSpc>
                  <a:spcBef>
                    <a:spcPct val="0"/>
                  </a:spcBef>
                </a:pPr>
                <a:r>
                  <a:rPr lang="en-US" dirty="0" smtClean="0"/>
                  <a:t>Repeat until terminating condition meets</a:t>
                </a:r>
              </a:p>
              <a:p>
                <a:pPr lvl="2">
                  <a:lnSpc>
                    <a:spcPct val="130000"/>
                  </a:lnSpc>
                  <a:spcBef>
                    <a:spcPct val="0"/>
                  </a:spcBef>
                </a:pPr>
                <a:r>
                  <a:rPr lang="en-US" dirty="0" smtClean="0"/>
                  <a:t>For each training example</a:t>
                </a:r>
                <a:endParaRPr lang="en-US" dirty="0"/>
              </a:p>
              <a:p>
                <a:pPr lvl="3">
                  <a:lnSpc>
                    <a:spcPct val="130000"/>
                  </a:lnSpc>
                  <a:spcBef>
                    <a:spcPct val="0"/>
                  </a:spcBef>
                </a:pPr>
                <a:r>
                  <a:rPr lang="en-US" b="1" dirty="0"/>
                  <a:t>Propagate the inputs forward </a:t>
                </a:r>
                <a:r>
                  <a:rPr lang="en-US" dirty="0"/>
                  <a:t>(by applying activation function) </a:t>
                </a:r>
                <a:endParaRPr lang="en-US" dirty="0" smtClean="0"/>
              </a:p>
              <a:p>
                <a:pPr lvl="4">
                  <a:lnSpc>
                    <a:spcPct val="130000"/>
                  </a:lnSpc>
                  <a:spcBef>
                    <a:spcPct val="0"/>
                  </a:spcBef>
                </a:pPr>
                <a:r>
                  <a:rPr lang="en-US" dirty="0" smtClean="0"/>
                  <a:t>For a hidden or output layer unit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endParaRPr lang="en-US" dirty="0" smtClean="0"/>
              </a:p>
              <a:p>
                <a:pPr lvl="5">
                  <a:lnSpc>
                    <a:spcPct val="130000"/>
                  </a:lnSpc>
                  <a:spcBef>
                    <a:spcPct val="0"/>
                  </a:spcBef>
                </a:pPr>
                <a:r>
                  <a:rPr lang="en-US" sz="1800" dirty="0" smtClean="0"/>
                  <a:t>Calculate net input: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1800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𝑂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1800" b="0" i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sz="1800" dirty="0" smtClean="0"/>
              </a:p>
              <a:p>
                <a:pPr lvl="5">
                  <a:lnSpc>
                    <a:spcPct val="130000"/>
                  </a:lnSpc>
                  <a:spcBef>
                    <a:spcPct val="0"/>
                  </a:spcBef>
                </a:pPr>
                <a:r>
                  <a:rPr lang="en-US" sz="1800" dirty="0" smtClean="0"/>
                  <a:t>Calculate output of unit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sz="18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latin typeface="Cambria Math"/>
                          </a:rPr>
                          <m:t>1+</m:t>
                        </m:r>
                        <m:sSup>
                          <m:sSup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8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sup>
                        </m:sSup>
                      </m:den>
                    </m:f>
                  </m:oMath>
                </a14:m>
                <a:endParaRPr lang="en-US" sz="1600" dirty="0"/>
              </a:p>
              <a:p>
                <a:pPr lvl="3">
                  <a:lnSpc>
                    <a:spcPct val="130000"/>
                  </a:lnSpc>
                  <a:spcBef>
                    <a:spcPct val="0"/>
                  </a:spcBef>
                </a:pPr>
                <a:r>
                  <a:rPr lang="en-US" b="1" dirty="0" err="1"/>
                  <a:t>Backpropagate</a:t>
                </a:r>
                <a:r>
                  <a:rPr lang="en-US" b="1" dirty="0"/>
                  <a:t> the error </a:t>
                </a:r>
                <a:r>
                  <a:rPr lang="en-US" dirty="0"/>
                  <a:t>(by updating weights and biases</a:t>
                </a:r>
                <a:r>
                  <a:rPr lang="en-US" dirty="0" smtClean="0"/>
                  <a:t>)</a:t>
                </a:r>
              </a:p>
              <a:p>
                <a:pPr lvl="4">
                  <a:lnSpc>
                    <a:spcPct val="130000"/>
                  </a:lnSpc>
                  <a:spcBef>
                    <a:spcPct val="0"/>
                  </a:spcBef>
                </a:pPr>
                <a:r>
                  <a:rPr lang="en-US" dirty="0" smtClean="0"/>
                  <a:t>For unit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/>
                  <a:t> in output layer: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𝐸𝑟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𝑂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𝑂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US" b="0" dirty="0" smtClean="0"/>
              </a:p>
              <a:p>
                <a:pPr lvl="4">
                  <a:lnSpc>
                    <a:spcPct val="130000"/>
                  </a:lnSpc>
                  <a:spcBef>
                    <a:spcPct val="0"/>
                  </a:spcBef>
                </a:pPr>
                <a:r>
                  <a:rPr lang="en-US" dirty="0" smtClean="0"/>
                  <a:t>For unit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/>
                  <a:t> in a hidden layer: 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𝐸𝑟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𝑂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/>
                          </a:rPr>
                          <m:t>𝐸𝑟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𝑗𝑘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/>
              </a:p>
              <a:p>
                <a:pPr lvl="4">
                  <a:lnSpc>
                    <a:spcPct val="130000"/>
                  </a:lnSpc>
                  <a:spcBef>
                    <a:spcPct val="0"/>
                  </a:spcBef>
                </a:pPr>
                <a:r>
                  <a:rPr lang="en-US" dirty="0" smtClean="0"/>
                  <a:t>Update weights: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𝜂</m:t>
                    </m:r>
                    <m:r>
                      <a:rPr lang="en-US" b="0" i="1" smtClean="0">
                        <a:latin typeface="Cambria Math"/>
                      </a:rPr>
                      <m:t>𝐸𝑟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1">
                  <a:lnSpc>
                    <a:spcPct val="130000"/>
                  </a:lnSpc>
                  <a:spcBef>
                    <a:spcPct val="0"/>
                  </a:spcBef>
                </a:pPr>
                <a:r>
                  <a:rPr lang="en-US" dirty="0"/>
                  <a:t>Terminating condition (when error is very small, etc.)</a:t>
                </a:r>
              </a:p>
              <a:p>
                <a:endParaRPr lang="en-US" sz="3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838200"/>
                <a:ext cx="8229600" cy="5334000"/>
              </a:xfrm>
              <a:blipFill rotWithShape="1">
                <a:blip r:embed="rId2"/>
                <a:stretch>
                  <a:fillRect b="-8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995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43000"/>
            <a:ext cx="5038725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57800"/>
            <a:ext cx="9067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0353" y="4529120"/>
            <a:ext cx="4176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 multilayer feed-forward neural network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62451" y="6085505"/>
            <a:ext cx="3628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Initial Input, weight, and bias values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50916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r>
              <a:rPr lang="en-US" dirty="0" smtClean="0"/>
              <a:t>Input forward: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Error </a:t>
            </a:r>
            <a:r>
              <a:rPr lang="en-US" dirty="0" err="1" smtClean="0"/>
              <a:t>backpropagation</a:t>
            </a:r>
            <a:r>
              <a:rPr lang="en-US" dirty="0" smtClean="0"/>
              <a:t> and weight update: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8077200" cy="179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05200"/>
            <a:ext cx="587513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100741"/>
            <a:ext cx="5886016" cy="3514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5699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AB1BECF-03DC-4A7B-999A-D0A57D289A4E}" type="slidenum">
              <a:rPr lang="en-US"/>
              <a:pPr eaLnBrk="1" hangingPunct="1"/>
              <a:t>16</a:t>
            </a:fld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09600"/>
          </a:xfrm>
          <a:noFill/>
        </p:spPr>
        <p:txBody>
          <a:bodyPr lIns="92075" tIns="46038" rIns="92075" bIns="46038">
            <a:normAutofit fontScale="90000"/>
          </a:bodyPr>
          <a:lstStyle/>
          <a:p>
            <a:pPr eaLnBrk="1" hangingPunct="1"/>
            <a:r>
              <a:rPr lang="en-US" smtClean="0"/>
              <a:t>Efficiency and Interpretability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5181600"/>
          </a:xfrm>
          <a:noFill/>
        </p:spPr>
        <p:txBody>
          <a:bodyPr lIns="92075" tIns="46038" rIns="92075" bIns="46038">
            <a:normAutofit lnSpcReduction="10000"/>
          </a:bodyPr>
          <a:lstStyle/>
          <a:p>
            <a:pPr eaLnBrk="1" hangingPunct="1">
              <a:lnSpc>
                <a:spcPct val="120000"/>
              </a:lnSpc>
            </a:pPr>
            <a:r>
              <a:rPr lang="en-US" sz="2000" b="1" u="sng" dirty="0" smtClean="0"/>
              <a:t>Efficiency</a:t>
            </a:r>
            <a:r>
              <a:rPr lang="en-US" sz="2000" dirty="0" smtClean="0"/>
              <a:t> of </a:t>
            </a:r>
            <a:r>
              <a:rPr lang="en-US" sz="2000" dirty="0" err="1" smtClean="0"/>
              <a:t>backpropagation</a:t>
            </a:r>
            <a:r>
              <a:rPr lang="en-US" sz="2000" dirty="0" smtClean="0"/>
              <a:t>: Each epoch (one iteration through the training set) takes O(|D| * </a:t>
            </a:r>
            <a:r>
              <a:rPr lang="en-US" sz="2000" i="1" dirty="0" smtClean="0"/>
              <a:t>w</a:t>
            </a:r>
            <a:r>
              <a:rPr lang="en-US" sz="2000" dirty="0" smtClean="0"/>
              <a:t>), with |D| tuples and </a:t>
            </a:r>
            <a:r>
              <a:rPr lang="en-US" sz="2000" i="1" dirty="0" smtClean="0"/>
              <a:t>w</a:t>
            </a:r>
            <a:r>
              <a:rPr lang="en-US" sz="2000" dirty="0" smtClean="0"/>
              <a:t> weights, but # of epochs can be exponential to n, the number of inputs, in worst case</a:t>
            </a:r>
          </a:p>
          <a:p>
            <a:pPr eaLnBrk="1" hangingPunct="1">
              <a:lnSpc>
                <a:spcPct val="120000"/>
              </a:lnSpc>
            </a:pPr>
            <a:r>
              <a:rPr lang="en-US" sz="2000" dirty="0" smtClean="0"/>
              <a:t>For easier comprehension: </a:t>
            </a:r>
            <a:r>
              <a:rPr lang="en-US" sz="2000" b="1" u="sng" dirty="0" smtClean="0"/>
              <a:t>Rule extraction</a:t>
            </a:r>
            <a:r>
              <a:rPr lang="en-US" sz="2000" dirty="0" smtClean="0"/>
              <a:t> by network pruning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dirty="0" smtClean="0"/>
              <a:t>Simplify the network structure by removing weighted links that have the least effect on the trained network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dirty="0" smtClean="0"/>
              <a:t>Then perform link, unit, or activation value clustering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dirty="0" smtClean="0"/>
              <a:t>The set of input and activation values are studied to derive rules describing the relationship between the input and hidden unit layers</a:t>
            </a:r>
          </a:p>
          <a:p>
            <a:pPr eaLnBrk="1" hangingPunct="1">
              <a:lnSpc>
                <a:spcPct val="120000"/>
              </a:lnSpc>
            </a:pPr>
            <a:r>
              <a:rPr lang="en-US" sz="2000" b="1" u="sng" dirty="0" smtClean="0"/>
              <a:t>Sensitivity analysis</a:t>
            </a:r>
            <a:r>
              <a:rPr lang="en-US" sz="2000" dirty="0" smtClean="0"/>
              <a:t>: assess the impact that a given input variable has on a network output.  The knowledge gained from this analysis can be represented in </a:t>
            </a:r>
            <a:r>
              <a:rPr lang="en-US" sz="2000" dirty="0" smtClean="0"/>
              <a:t>rules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/>
              <a:t>E.g., If x decreases 5% then y increases 8%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014014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7FBABE6-2113-40AA-BB27-CFDC91972A72}" type="slidenum">
              <a:rPr lang="en-US"/>
              <a:pPr eaLnBrk="1" hangingPunct="1"/>
              <a:t>17</a:t>
            </a:fld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Neural Network as a Classifier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534400" cy="5334000"/>
          </a:xfrm>
        </p:spPr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sz="2200" dirty="0" smtClean="0"/>
              <a:t>Weakness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200" dirty="0" smtClean="0"/>
              <a:t>Long training time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200" dirty="0" smtClean="0"/>
              <a:t>Require a number of parameters typically best determined empirically, e.g., the network topology or “structure.”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200" dirty="0" smtClean="0"/>
              <a:t>Poor interpretability: Difficult to interpret the symbolic meaning behind the learned weights and of “hidden units” in the network</a:t>
            </a:r>
          </a:p>
          <a:p>
            <a:pPr eaLnBrk="1" hangingPunct="1">
              <a:lnSpc>
                <a:spcPct val="110000"/>
              </a:lnSpc>
            </a:pPr>
            <a:r>
              <a:rPr lang="en-US" sz="2200" dirty="0" smtClean="0"/>
              <a:t>Strength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200" dirty="0" smtClean="0"/>
              <a:t>High tolerance to noisy data </a:t>
            </a:r>
            <a:r>
              <a:rPr lang="en-US" sz="2200" dirty="0" smtClean="0"/>
              <a:t> </a:t>
            </a:r>
            <a:endParaRPr lang="en-US" sz="2200" dirty="0" smtClean="0"/>
          </a:p>
          <a:p>
            <a:pPr lvl="1" eaLnBrk="1" hangingPunct="1">
              <a:lnSpc>
                <a:spcPct val="110000"/>
              </a:lnSpc>
            </a:pPr>
            <a:r>
              <a:rPr lang="en-US" sz="2200" dirty="0" smtClean="0"/>
              <a:t>Well-suited for continuous-valued inputs </a:t>
            </a:r>
            <a:r>
              <a:rPr lang="en-US" sz="2200" i="1" dirty="0" smtClean="0"/>
              <a:t>and outputs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200" dirty="0" smtClean="0"/>
              <a:t>Successful on an array of real-world data, e.g., hand-written letters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200" dirty="0" smtClean="0"/>
              <a:t>Algorithms are inherently parallel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200" dirty="0" smtClean="0"/>
              <a:t>Techniques have recently been developed for the extraction of rules from trained neural networks</a:t>
            </a:r>
          </a:p>
        </p:txBody>
      </p:sp>
    </p:spTree>
    <p:extLst>
      <p:ext uri="{BB962C8B-B14F-4D97-AF65-F5344CB8AC3E}">
        <p14:creationId xmlns:p14="http://schemas.microsoft.com/office/powerpoint/2010/main" val="494475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Chapter </a:t>
            </a:r>
            <a:r>
              <a:rPr lang="en-US" dirty="0" smtClean="0"/>
              <a:t>8&amp;9. </a:t>
            </a:r>
            <a:r>
              <a:rPr lang="en-US" dirty="0"/>
              <a:t>Classification: Part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dirty="0" smtClean="0"/>
              <a:t>Neural Networks</a:t>
            </a:r>
            <a:endParaRPr lang="en-US" dirty="0"/>
          </a:p>
          <a:p>
            <a:pPr>
              <a:lnSpc>
                <a:spcPct val="130000"/>
              </a:lnSpc>
            </a:pPr>
            <a:r>
              <a:rPr lang="en-US" dirty="0" smtClean="0"/>
              <a:t>Support Vector Machine</a:t>
            </a:r>
            <a:endParaRPr lang="en-US" dirty="0"/>
          </a:p>
          <a:p>
            <a:pPr>
              <a:lnSpc>
                <a:spcPct val="130000"/>
              </a:lnSpc>
            </a:pPr>
            <a:r>
              <a:rPr lang="en-US" dirty="0" smtClean="0"/>
              <a:t>Summary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 rot="9803581">
            <a:off x="4462922" y="1897077"/>
            <a:ext cx="533400" cy="381000"/>
          </a:xfrm>
          <a:prstGeom prst="notchedRightArrow">
            <a:avLst>
              <a:gd name="adj1" fmla="val 50000"/>
              <a:gd name="adj2" fmla="val 3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0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3E7EF7B2-00CA-4055-A1D4-29137F451BEB}" type="slidenum">
              <a:rPr lang="en-US" sz="1200"/>
              <a:pPr algn="r" eaLnBrk="1" hangingPunct="1"/>
              <a:t>19</a:t>
            </a:fld>
            <a:endParaRPr lang="en-US" sz="120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Classification: A Mathematical Mapping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371600"/>
            <a:ext cx="8686800" cy="51054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hlink"/>
                </a:solidFill>
                <a:latin typeface="Calibri" pitchFamily="34" charset="0"/>
              </a:rPr>
              <a:t>Classification:</a:t>
            </a:r>
            <a:r>
              <a:rPr lang="en-US" sz="2400" dirty="0" smtClean="0">
                <a:latin typeface="Calibri" pitchFamily="34" charset="0"/>
              </a:rPr>
              <a:t> predicts categorical class labels</a:t>
            </a:r>
          </a:p>
          <a:p>
            <a:pPr lvl="1" eaLnBrk="1" hangingPunct="1"/>
            <a:r>
              <a:rPr lang="en-US" sz="2400" dirty="0" smtClean="0">
                <a:latin typeface="Calibri" pitchFamily="34" charset="0"/>
              </a:rPr>
              <a:t>E.g., Personal homepage classification</a:t>
            </a:r>
          </a:p>
          <a:p>
            <a:pPr lvl="2" eaLnBrk="1" hangingPunct="1"/>
            <a:r>
              <a:rPr lang="en-US" dirty="0" smtClean="0">
                <a:latin typeface="Calibri" pitchFamily="34" charset="0"/>
                <a:ea typeface="HYGungSo-Bold" pitchFamily="18" charset="-127"/>
              </a:rPr>
              <a:t>x</a:t>
            </a:r>
            <a:r>
              <a:rPr lang="en-US" baseline="-25000" dirty="0" smtClean="0">
                <a:latin typeface="Calibri" pitchFamily="34" charset="0"/>
                <a:ea typeface="HYGungSo-Bold" pitchFamily="18" charset="-127"/>
              </a:rPr>
              <a:t>i</a:t>
            </a:r>
            <a:r>
              <a:rPr lang="en-US" dirty="0" smtClean="0">
                <a:latin typeface="Calibri" pitchFamily="34" charset="0"/>
              </a:rPr>
              <a:t> = (x</a:t>
            </a:r>
            <a:r>
              <a:rPr lang="en-US" baseline="-25000" dirty="0" smtClean="0">
                <a:latin typeface="Calibri" pitchFamily="34" charset="0"/>
              </a:rPr>
              <a:t>1</a:t>
            </a:r>
            <a:r>
              <a:rPr lang="en-US" dirty="0" smtClean="0">
                <a:latin typeface="Calibri" pitchFamily="34" charset="0"/>
              </a:rPr>
              <a:t>, x</a:t>
            </a:r>
            <a:r>
              <a:rPr lang="en-US" baseline="-25000" dirty="0" smtClean="0">
                <a:latin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</a:rPr>
              <a:t>, x</a:t>
            </a:r>
            <a:r>
              <a:rPr lang="en-US" baseline="-25000" dirty="0" smtClean="0">
                <a:latin typeface="Calibri" pitchFamily="34" charset="0"/>
              </a:rPr>
              <a:t>3</a:t>
            </a:r>
            <a:r>
              <a:rPr lang="en-US" dirty="0" smtClean="0">
                <a:latin typeface="Calibri" pitchFamily="34" charset="0"/>
              </a:rPr>
              <a:t>, …), </a:t>
            </a:r>
            <a:r>
              <a:rPr lang="en-US" dirty="0" err="1" smtClean="0">
                <a:latin typeface="Calibri" pitchFamily="34" charset="0"/>
              </a:rPr>
              <a:t>y</a:t>
            </a:r>
            <a:r>
              <a:rPr lang="en-US" baseline="-25000" dirty="0" err="1" smtClean="0">
                <a:latin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</a:rPr>
              <a:t> = +1 or –1</a:t>
            </a:r>
          </a:p>
          <a:p>
            <a:pPr lvl="2" eaLnBrk="1" hangingPunct="1"/>
            <a:r>
              <a:rPr lang="en-US" dirty="0" smtClean="0">
                <a:latin typeface="Calibri" pitchFamily="34" charset="0"/>
              </a:rPr>
              <a:t>x</a:t>
            </a:r>
            <a:r>
              <a:rPr lang="en-US" baseline="-25000" dirty="0" smtClean="0">
                <a:latin typeface="Calibri" pitchFamily="34" charset="0"/>
              </a:rPr>
              <a:t>1</a:t>
            </a:r>
            <a:r>
              <a:rPr lang="en-US" dirty="0" smtClean="0">
                <a:latin typeface="Calibri" pitchFamily="34" charset="0"/>
              </a:rPr>
              <a:t> : # of word “homepage”</a:t>
            </a:r>
          </a:p>
          <a:p>
            <a:pPr lvl="2" eaLnBrk="1" hangingPunct="1"/>
            <a:r>
              <a:rPr lang="en-US" dirty="0" smtClean="0">
                <a:latin typeface="Calibri" pitchFamily="34" charset="0"/>
              </a:rPr>
              <a:t>x</a:t>
            </a:r>
            <a:r>
              <a:rPr lang="en-US" baseline="-25000" dirty="0" smtClean="0">
                <a:latin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</a:rPr>
              <a:t> : # of word “welcome”</a:t>
            </a:r>
          </a:p>
          <a:p>
            <a:pPr eaLnBrk="1" hangingPunct="1"/>
            <a:r>
              <a:rPr lang="en-US" sz="2400" dirty="0" smtClean="0">
                <a:latin typeface="Calibri" pitchFamily="34" charset="0"/>
              </a:rPr>
              <a:t>Mathematically, </a:t>
            </a:r>
            <a:r>
              <a:rPr lang="en-US" sz="2400" dirty="0" smtClean="0">
                <a:latin typeface="Calibri" pitchFamily="34" charset="0"/>
                <a:ea typeface="HYGungSo-Bold" pitchFamily="18" charset="-127"/>
              </a:rPr>
              <a:t>x</a:t>
            </a:r>
            <a:r>
              <a:rPr lang="en-US" sz="2400" dirty="0" smtClean="0">
                <a:latin typeface="Calibri" pitchFamily="34" charset="0"/>
                <a:sym typeface="Symbol" pitchFamily="18" charset="2"/>
              </a:rPr>
              <a:t>  </a:t>
            </a:r>
            <a:r>
              <a:rPr lang="en-US" sz="2400" dirty="0" smtClean="0">
                <a:latin typeface="Calibri" pitchFamily="34" charset="0"/>
              </a:rPr>
              <a:t>X = </a:t>
            </a:r>
            <a:r>
              <a:rPr lang="en-US" sz="2400" dirty="0" smtClean="0">
                <a:latin typeface="Calibri" pitchFamily="34" charset="0"/>
                <a:sym typeface="Symbol" pitchFamily="18" charset="2"/>
              </a:rPr>
              <a:t></a:t>
            </a:r>
            <a:r>
              <a:rPr lang="en-US" sz="2400" baseline="30000" dirty="0" smtClean="0">
                <a:latin typeface="Calibri" pitchFamily="34" charset="0"/>
                <a:sym typeface="Symbol" pitchFamily="18" charset="2"/>
              </a:rPr>
              <a:t>n</a:t>
            </a:r>
            <a:r>
              <a:rPr lang="en-US" sz="2400" dirty="0" smtClean="0">
                <a:latin typeface="Calibri" pitchFamily="34" charset="0"/>
                <a:sym typeface="Symbol" pitchFamily="18" charset="2"/>
              </a:rPr>
              <a:t>, y  Y = {+1, </a:t>
            </a:r>
            <a:r>
              <a:rPr lang="en-US" sz="2400" dirty="0" smtClean="0">
                <a:latin typeface="Calibri" pitchFamily="34" charset="0"/>
              </a:rPr>
              <a:t>–</a:t>
            </a:r>
            <a:r>
              <a:rPr lang="en-US" sz="2400" dirty="0" smtClean="0">
                <a:latin typeface="Calibri" pitchFamily="34" charset="0"/>
                <a:sym typeface="Symbol" pitchFamily="18" charset="2"/>
              </a:rPr>
              <a:t>1}, </a:t>
            </a:r>
          </a:p>
          <a:p>
            <a:pPr lvl="1" eaLnBrk="1" hangingPunct="1"/>
            <a:r>
              <a:rPr lang="en-US" sz="2400" dirty="0" smtClean="0">
                <a:latin typeface="Calibri" pitchFamily="34" charset="0"/>
                <a:sym typeface="Symbol" pitchFamily="18" charset="2"/>
              </a:rPr>
              <a:t>We want to derive a function f: </a:t>
            </a:r>
            <a:r>
              <a:rPr lang="en-US" sz="2400" dirty="0" smtClean="0">
                <a:latin typeface="Calibri" pitchFamily="34" charset="0"/>
              </a:rPr>
              <a:t>X </a:t>
            </a:r>
            <a:r>
              <a:rPr lang="en-US" sz="2400" dirty="0" smtClean="0">
                <a:latin typeface="Calibri" pitchFamily="34" charset="0"/>
                <a:sym typeface="Wingdings" pitchFamily="2" charset="2"/>
              </a:rPr>
              <a:t></a:t>
            </a:r>
            <a:r>
              <a:rPr lang="en-US" sz="2400" dirty="0" smtClean="0">
                <a:latin typeface="Calibri" pitchFamily="34" charset="0"/>
              </a:rPr>
              <a:t> Y</a:t>
            </a:r>
            <a:r>
              <a:rPr lang="en-US" sz="2400" dirty="0" smtClean="0">
                <a:latin typeface="Calibri" pitchFamily="34" charset="0"/>
                <a:sym typeface="Symbol" pitchFamily="18" charset="2"/>
              </a:rPr>
              <a:t> </a:t>
            </a:r>
          </a:p>
        </p:txBody>
      </p:sp>
      <p:grpSp>
        <p:nvGrpSpPr>
          <p:cNvPr id="20485" name="Group 5"/>
          <p:cNvGrpSpPr>
            <a:grpSpLocks/>
          </p:cNvGrpSpPr>
          <p:nvPr/>
        </p:nvGrpSpPr>
        <p:grpSpPr bwMode="auto">
          <a:xfrm>
            <a:off x="6172200" y="2667000"/>
            <a:ext cx="2971800" cy="2743200"/>
            <a:chOff x="432" y="1584"/>
            <a:chExt cx="2448" cy="2208"/>
          </a:xfrm>
        </p:grpSpPr>
        <p:sp>
          <p:nvSpPr>
            <p:cNvPr id="20486" name="Rectangle 4"/>
            <p:cNvSpPr>
              <a:spLocks noChangeArrowheads="1"/>
            </p:cNvSpPr>
            <p:nvPr/>
          </p:nvSpPr>
          <p:spPr bwMode="auto">
            <a:xfrm>
              <a:off x="432" y="1584"/>
              <a:ext cx="2448" cy="2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20487" name="Line 5"/>
            <p:cNvSpPr>
              <a:spLocks noChangeShapeType="1"/>
            </p:cNvSpPr>
            <p:nvPr/>
          </p:nvSpPr>
          <p:spPr bwMode="auto">
            <a:xfrm flipV="1">
              <a:off x="432" y="2016"/>
              <a:ext cx="2448" cy="1536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488" name="Text Box 6"/>
            <p:cNvSpPr txBox="1">
              <a:spLocks noChangeArrowheads="1"/>
            </p:cNvSpPr>
            <p:nvPr/>
          </p:nvSpPr>
          <p:spPr bwMode="auto">
            <a:xfrm>
              <a:off x="565" y="2517"/>
              <a:ext cx="27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2400"/>
                <a:t>x</a:t>
              </a:r>
            </a:p>
          </p:txBody>
        </p:sp>
        <p:sp>
          <p:nvSpPr>
            <p:cNvPr id="20489" name="Text Box 7"/>
            <p:cNvSpPr txBox="1">
              <a:spLocks noChangeArrowheads="1"/>
            </p:cNvSpPr>
            <p:nvPr/>
          </p:nvSpPr>
          <p:spPr bwMode="auto">
            <a:xfrm>
              <a:off x="2256" y="1969"/>
              <a:ext cx="27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2400"/>
                <a:t>x</a:t>
              </a:r>
            </a:p>
          </p:txBody>
        </p:sp>
        <p:sp>
          <p:nvSpPr>
            <p:cNvPr id="20490" name="Text Box 8"/>
            <p:cNvSpPr txBox="1">
              <a:spLocks noChangeArrowheads="1"/>
            </p:cNvSpPr>
            <p:nvPr/>
          </p:nvSpPr>
          <p:spPr bwMode="auto">
            <a:xfrm>
              <a:off x="1104" y="2064"/>
              <a:ext cx="27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2400"/>
                <a:t>x</a:t>
              </a:r>
            </a:p>
          </p:txBody>
        </p:sp>
        <p:sp>
          <p:nvSpPr>
            <p:cNvPr id="20491" name="Text Box 9"/>
            <p:cNvSpPr txBox="1">
              <a:spLocks noChangeArrowheads="1"/>
            </p:cNvSpPr>
            <p:nvPr/>
          </p:nvSpPr>
          <p:spPr bwMode="auto">
            <a:xfrm>
              <a:off x="1343" y="2496"/>
              <a:ext cx="27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2400"/>
                <a:t>x</a:t>
              </a:r>
            </a:p>
          </p:txBody>
        </p:sp>
        <p:sp>
          <p:nvSpPr>
            <p:cNvPr id="20492" name="Text Box 10"/>
            <p:cNvSpPr txBox="1">
              <a:spLocks noChangeArrowheads="1"/>
            </p:cNvSpPr>
            <p:nvPr/>
          </p:nvSpPr>
          <p:spPr bwMode="auto">
            <a:xfrm>
              <a:off x="1728" y="2112"/>
              <a:ext cx="27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2400"/>
                <a:t>x</a:t>
              </a:r>
            </a:p>
          </p:txBody>
        </p:sp>
        <p:sp>
          <p:nvSpPr>
            <p:cNvPr id="20493" name="Text Box 11"/>
            <p:cNvSpPr txBox="1">
              <a:spLocks noChangeArrowheads="1"/>
            </p:cNvSpPr>
            <p:nvPr/>
          </p:nvSpPr>
          <p:spPr bwMode="auto">
            <a:xfrm>
              <a:off x="720" y="2112"/>
              <a:ext cx="27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2400"/>
                <a:t>x</a:t>
              </a:r>
            </a:p>
          </p:txBody>
        </p:sp>
        <p:sp>
          <p:nvSpPr>
            <p:cNvPr id="20494" name="Text Box 12"/>
            <p:cNvSpPr txBox="1">
              <a:spLocks noChangeArrowheads="1"/>
            </p:cNvSpPr>
            <p:nvPr/>
          </p:nvSpPr>
          <p:spPr bwMode="auto">
            <a:xfrm>
              <a:off x="912" y="2593"/>
              <a:ext cx="27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2400"/>
                <a:t>x</a:t>
              </a:r>
            </a:p>
          </p:txBody>
        </p:sp>
        <p:sp>
          <p:nvSpPr>
            <p:cNvPr id="20495" name="Text Box 13"/>
            <p:cNvSpPr txBox="1">
              <a:spLocks noChangeArrowheads="1"/>
            </p:cNvSpPr>
            <p:nvPr/>
          </p:nvSpPr>
          <p:spPr bwMode="auto">
            <a:xfrm>
              <a:off x="1489" y="1826"/>
              <a:ext cx="27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2400"/>
                <a:t>x</a:t>
              </a:r>
            </a:p>
          </p:txBody>
        </p:sp>
        <p:sp>
          <p:nvSpPr>
            <p:cNvPr id="20496" name="Text Box 14"/>
            <p:cNvSpPr txBox="1">
              <a:spLocks noChangeArrowheads="1"/>
            </p:cNvSpPr>
            <p:nvPr/>
          </p:nvSpPr>
          <p:spPr bwMode="auto">
            <a:xfrm>
              <a:off x="1200" y="2352"/>
              <a:ext cx="27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2400"/>
                <a:t>x</a:t>
              </a:r>
            </a:p>
          </p:txBody>
        </p:sp>
        <p:sp>
          <p:nvSpPr>
            <p:cNvPr id="20497" name="Text Box 15"/>
            <p:cNvSpPr txBox="1">
              <a:spLocks noChangeArrowheads="1"/>
            </p:cNvSpPr>
            <p:nvPr/>
          </p:nvSpPr>
          <p:spPr bwMode="auto">
            <a:xfrm>
              <a:off x="624" y="2930"/>
              <a:ext cx="27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2400"/>
                <a:t>x</a:t>
              </a:r>
            </a:p>
          </p:txBody>
        </p:sp>
        <p:sp>
          <p:nvSpPr>
            <p:cNvPr id="20498" name="Text Box 16"/>
            <p:cNvSpPr txBox="1">
              <a:spLocks noChangeArrowheads="1"/>
            </p:cNvSpPr>
            <p:nvPr/>
          </p:nvSpPr>
          <p:spPr bwMode="auto">
            <a:xfrm>
              <a:off x="1564" y="3024"/>
              <a:ext cx="28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2400"/>
                <a:t>o</a:t>
              </a:r>
            </a:p>
          </p:txBody>
        </p:sp>
        <p:sp>
          <p:nvSpPr>
            <p:cNvPr id="20499" name="Text Box 17"/>
            <p:cNvSpPr txBox="1">
              <a:spLocks noChangeArrowheads="1"/>
            </p:cNvSpPr>
            <p:nvPr/>
          </p:nvSpPr>
          <p:spPr bwMode="auto">
            <a:xfrm>
              <a:off x="1661" y="3120"/>
              <a:ext cx="28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2400"/>
                <a:t>o</a:t>
              </a:r>
            </a:p>
          </p:txBody>
        </p:sp>
        <p:sp>
          <p:nvSpPr>
            <p:cNvPr id="20500" name="Text Box 18"/>
            <p:cNvSpPr txBox="1">
              <a:spLocks noChangeArrowheads="1"/>
            </p:cNvSpPr>
            <p:nvPr/>
          </p:nvSpPr>
          <p:spPr bwMode="auto">
            <a:xfrm>
              <a:off x="1757" y="2930"/>
              <a:ext cx="28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2400"/>
                <a:t>o</a:t>
              </a:r>
            </a:p>
          </p:txBody>
        </p:sp>
        <p:sp>
          <p:nvSpPr>
            <p:cNvPr id="20501" name="Text Box 19"/>
            <p:cNvSpPr txBox="1">
              <a:spLocks noChangeArrowheads="1"/>
            </p:cNvSpPr>
            <p:nvPr/>
          </p:nvSpPr>
          <p:spPr bwMode="auto">
            <a:xfrm>
              <a:off x="1248" y="3216"/>
              <a:ext cx="28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2400"/>
                <a:t>o</a:t>
              </a:r>
            </a:p>
          </p:txBody>
        </p:sp>
        <p:sp>
          <p:nvSpPr>
            <p:cNvPr id="20502" name="Text Box 20"/>
            <p:cNvSpPr txBox="1">
              <a:spLocks noChangeArrowheads="1"/>
            </p:cNvSpPr>
            <p:nvPr/>
          </p:nvSpPr>
          <p:spPr bwMode="auto">
            <a:xfrm>
              <a:off x="1757" y="3360"/>
              <a:ext cx="28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2400"/>
                <a:t>o</a:t>
              </a:r>
            </a:p>
          </p:txBody>
        </p:sp>
        <p:sp>
          <p:nvSpPr>
            <p:cNvPr id="20503" name="Text Box 21"/>
            <p:cNvSpPr txBox="1">
              <a:spLocks noChangeArrowheads="1"/>
            </p:cNvSpPr>
            <p:nvPr/>
          </p:nvSpPr>
          <p:spPr bwMode="auto">
            <a:xfrm>
              <a:off x="2276" y="3216"/>
              <a:ext cx="28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2400"/>
                <a:t>o</a:t>
              </a:r>
            </a:p>
          </p:txBody>
        </p:sp>
        <p:sp>
          <p:nvSpPr>
            <p:cNvPr id="20504" name="Text Box 22"/>
            <p:cNvSpPr txBox="1">
              <a:spLocks noChangeArrowheads="1"/>
            </p:cNvSpPr>
            <p:nvPr/>
          </p:nvSpPr>
          <p:spPr bwMode="auto">
            <a:xfrm>
              <a:off x="2420" y="2496"/>
              <a:ext cx="28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2400"/>
                <a:t>o</a:t>
              </a:r>
            </a:p>
          </p:txBody>
        </p:sp>
        <p:sp>
          <p:nvSpPr>
            <p:cNvPr id="20505" name="Text Box 23"/>
            <p:cNvSpPr txBox="1">
              <a:spLocks noChangeArrowheads="1"/>
            </p:cNvSpPr>
            <p:nvPr/>
          </p:nvSpPr>
          <p:spPr bwMode="auto">
            <a:xfrm>
              <a:off x="2084" y="2880"/>
              <a:ext cx="28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2400"/>
                <a:t>o</a:t>
              </a:r>
            </a:p>
          </p:txBody>
        </p:sp>
        <p:sp>
          <p:nvSpPr>
            <p:cNvPr id="20506" name="Text Box 24"/>
            <p:cNvSpPr txBox="1">
              <a:spLocks noChangeArrowheads="1"/>
            </p:cNvSpPr>
            <p:nvPr/>
          </p:nvSpPr>
          <p:spPr bwMode="auto">
            <a:xfrm>
              <a:off x="960" y="3360"/>
              <a:ext cx="28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2400"/>
                <a:t>o</a:t>
              </a:r>
            </a:p>
          </p:txBody>
        </p:sp>
        <p:sp>
          <p:nvSpPr>
            <p:cNvPr id="20507" name="Text Box 25"/>
            <p:cNvSpPr txBox="1">
              <a:spLocks noChangeArrowheads="1"/>
            </p:cNvSpPr>
            <p:nvPr/>
          </p:nvSpPr>
          <p:spPr bwMode="auto">
            <a:xfrm>
              <a:off x="1392" y="3360"/>
              <a:ext cx="28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2400"/>
                <a:t>o</a:t>
              </a:r>
            </a:p>
          </p:txBody>
        </p:sp>
        <p:sp>
          <p:nvSpPr>
            <p:cNvPr id="20508" name="Text Box 26"/>
            <p:cNvSpPr txBox="1">
              <a:spLocks noChangeArrowheads="1"/>
            </p:cNvSpPr>
            <p:nvPr/>
          </p:nvSpPr>
          <p:spPr bwMode="auto">
            <a:xfrm>
              <a:off x="2468" y="2976"/>
              <a:ext cx="28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2400"/>
                <a:t>o</a:t>
              </a:r>
            </a:p>
          </p:txBody>
        </p:sp>
        <p:sp>
          <p:nvSpPr>
            <p:cNvPr id="20509" name="Text Box 27"/>
            <p:cNvSpPr txBox="1">
              <a:spLocks noChangeArrowheads="1"/>
            </p:cNvSpPr>
            <p:nvPr/>
          </p:nvSpPr>
          <p:spPr bwMode="auto">
            <a:xfrm>
              <a:off x="2324" y="2737"/>
              <a:ext cx="28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2400"/>
                <a:t>o</a:t>
              </a:r>
            </a:p>
          </p:txBody>
        </p:sp>
        <p:sp>
          <p:nvSpPr>
            <p:cNvPr id="20510" name="Text Box 28"/>
            <p:cNvSpPr txBox="1">
              <a:spLocks noChangeArrowheads="1"/>
            </p:cNvSpPr>
            <p:nvPr/>
          </p:nvSpPr>
          <p:spPr bwMode="auto">
            <a:xfrm>
              <a:off x="2516" y="3407"/>
              <a:ext cx="28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2400"/>
                <a:t>o</a:t>
              </a:r>
            </a:p>
          </p:txBody>
        </p:sp>
        <p:sp>
          <p:nvSpPr>
            <p:cNvPr id="20511" name="Line 29"/>
            <p:cNvSpPr>
              <a:spLocks noChangeShapeType="1"/>
            </p:cNvSpPr>
            <p:nvPr/>
          </p:nvSpPr>
          <p:spPr bwMode="auto">
            <a:xfrm flipH="1" flipV="1">
              <a:off x="1680" y="2448"/>
              <a:ext cx="14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512" name="Line 30"/>
            <p:cNvSpPr>
              <a:spLocks noChangeShapeType="1"/>
            </p:cNvSpPr>
            <p:nvPr/>
          </p:nvSpPr>
          <p:spPr bwMode="auto">
            <a:xfrm>
              <a:off x="1680" y="2784"/>
              <a:ext cx="14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3559692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Homework 1</a:t>
            </a:r>
          </a:p>
          <a:p>
            <a:pPr lvl="1"/>
            <a:r>
              <a:rPr lang="en-US" dirty="0" err="1" smtClean="0"/>
              <a:t>Apriori</a:t>
            </a:r>
            <a:r>
              <a:rPr lang="en-US" dirty="0" smtClean="0"/>
              <a:t> algorithm: some length-l candidate can be pruned by checking whether all its sub-patterns with length-(l-1) are in frequent</a:t>
            </a:r>
          </a:p>
          <a:p>
            <a:pPr lvl="1"/>
            <a:r>
              <a:rPr lang="en-US" dirty="0" smtClean="0"/>
              <a:t>FP-growth: Need to scan DB twice</a:t>
            </a:r>
          </a:p>
          <a:p>
            <a:r>
              <a:rPr lang="en-US" dirty="0" smtClean="0"/>
              <a:t>Proposal due tomorrow</a:t>
            </a:r>
          </a:p>
          <a:p>
            <a:pPr lvl="1"/>
            <a:r>
              <a:rPr lang="en-US" dirty="0" smtClean="0"/>
              <a:t>Report</a:t>
            </a:r>
          </a:p>
          <a:p>
            <a:pPr lvl="1"/>
            <a:r>
              <a:rPr lang="en-US" dirty="0" smtClean="0"/>
              <a:t>Sign up meeting time with me on Wednesday afternoon or Thursday morning</a:t>
            </a:r>
          </a:p>
          <a:p>
            <a:r>
              <a:rPr lang="en-US" dirty="0" smtClean="0"/>
              <a:t>Homework 2 will be out tomorrow</a:t>
            </a:r>
          </a:p>
          <a:p>
            <a:r>
              <a:rPr lang="en-US" dirty="0" smtClean="0"/>
              <a:t>No class next week</a:t>
            </a:r>
          </a:p>
          <a:p>
            <a:pPr lvl="1"/>
            <a:r>
              <a:rPr lang="en-US" dirty="0" smtClean="0"/>
              <a:t>The make-up class is canceled</a:t>
            </a:r>
          </a:p>
          <a:p>
            <a:pPr lvl="1"/>
            <a:r>
              <a:rPr lang="en-US" dirty="0" smtClean="0"/>
              <a:t>With homework 2 due on next Friday</a:t>
            </a:r>
          </a:p>
          <a:p>
            <a:r>
              <a:rPr lang="en-US" dirty="0" smtClean="0"/>
              <a:t>Midterm exam (Feb. 25, the same location, same time as classes, 6-8pm)</a:t>
            </a:r>
          </a:p>
          <a:p>
            <a:pPr lvl="1"/>
            <a:r>
              <a:rPr lang="en-US" dirty="0" smtClean="0"/>
              <a:t>You can take a A4 “cheating sheet”</a:t>
            </a:r>
          </a:p>
          <a:p>
            <a:pPr lvl="1"/>
            <a:r>
              <a:rPr lang="en-US" dirty="0" smtClean="0"/>
              <a:t>Covers to the content taught by today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3843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C6ECBEE-EC52-45D7-8099-4C7B632174DA}" type="slidenum">
              <a:rPr lang="en-US"/>
              <a:pPr eaLnBrk="1" hangingPunct="1"/>
              <a:t>20</a:t>
            </a:fld>
            <a:endParaRPr 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SVM—Support Vector Machines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458200" cy="51816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400" smtClean="0"/>
              <a:t>A relatively new classification method for both </a:t>
            </a:r>
            <a:r>
              <a:rPr lang="en-US" sz="2400" u="sng" smtClean="0"/>
              <a:t>linear and nonlinear</a:t>
            </a:r>
            <a:r>
              <a:rPr lang="en-US" sz="2400" smtClean="0"/>
              <a:t> data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smtClean="0"/>
              <a:t>It uses a </a:t>
            </a:r>
            <a:r>
              <a:rPr lang="en-US" sz="2400" u="sng" smtClean="0"/>
              <a:t>nonlinear mapping</a:t>
            </a:r>
            <a:r>
              <a:rPr lang="en-US" sz="2400" smtClean="0"/>
              <a:t> to transform the original training data into a higher dimension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smtClean="0"/>
              <a:t>With the new dimension, it searches for the linear optimal separating </a:t>
            </a:r>
            <a:r>
              <a:rPr lang="en-US" sz="2400" b="1" smtClean="0"/>
              <a:t>hyperplane</a:t>
            </a:r>
            <a:r>
              <a:rPr lang="en-US" sz="2400" smtClean="0"/>
              <a:t> (i.e., “decision boundary”)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smtClean="0"/>
              <a:t>With an appropriate nonlinear mapping to a sufficiently high dimension, data from two classes can always be separated by a hyperplane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smtClean="0"/>
              <a:t>SVM finds this hyperplane using </a:t>
            </a:r>
            <a:r>
              <a:rPr lang="en-US" sz="2400" b="1" smtClean="0"/>
              <a:t>support vectors</a:t>
            </a:r>
            <a:r>
              <a:rPr lang="en-US" sz="2400" smtClean="0"/>
              <a:t> (“essential” training tuples) and </a:t>
            </a:r>
            <a:r>
              <a:rPr lang="en-US" sz="2400" b="1" smtClean="0"/>
              <a:t>margins</a:t>
            </a:r>
            <a:r>
              <a:rPr lang="en-US" sz="2400" smtClean="0"/>
              <a:t> (defined by the support vectors)</a:t>
            </a:r>
          </a:p>
        </p:txBody>
      </p:sp>
    </p:spTree>
    <p:extLst>
      <p:ext uri="{BB962C8B-B14F-4D97-AF65-F5344CB8AC3E}">
        <p14:creationId xmlns:p14="http://schemas.microsoft.com/office/powerpoint/2010/main" val="1890729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B039A7C-0D1E-4756-9930-F772BF0C9BBF}" type="slidenum">
              <a:rPr lang="en-US"/>
              <a:pPr eaLnBrk="1" hangingPunct="1"/>
              <a:t>21</a:t>
            </a:fld>
            <a:endParaRPr 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SVM—History and Applications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82000" cy="51816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sz="2400" smtClean="0"/>
              <a:t>Vapnik and colleagues (1992)—groundwork from Vapnik &amp; Chervonenkis’ statistical learning theory in 1960s</a:t>
            </a:r>
          </a:p>
          <a:p>
            <a:pPr eaLnBrk="1" hangingPunct="1">
              <a:lnSpc>
                <a:spcPct val="130000"/>
              </a:lnSpc>
            </a:pPr>
            <a:r>
              <a:rPr lang="en-US" sz="2400" u="sng" smtClean="0"/>
              <a:t>Features</a:t>
            </a:r>
            <a:r>
              <a:rPr lang="en-US" sz="2400" smtClean="0"/>
              <a:t>: training can be slow but accuracy is high owing to their ability to model complex nonlinear decision boundaries (margin maximization</a:t>
            </a:r>
            <a:r>
              <a:rPr lang="en-US" sz="2000" smtClean="0"/>
              <a:t>)</a:t>
            </a:r>
          </a:p>
          <a:p>
            <a:pPr eaLnBrk="1" hangingPunct="1">
              <a:lnSpc>
                <a:spcPct val="130000"/>
              </a:lnSpc>
            </a:pPr>
            <a:r>
              <a:rPr lang="en-US" sz="2400" u="sng" smtClean="0"/>
              <a:t>Used for</a:t>
            </a:r>
            <a:r>
              <a:rPr lang="en-US" sz="2400" smtClean="0"/>
              <a:t>: classification and numeric prediction</a:t>
            </a:r>
          </a:p>
          <a:p>
            <a:pPr eaLnBrk="1" hangingPunct="1">
              <a:lnSpc>
                <a:spcPct val="130000"/>
              </a:lnSpc>
            </a:pPr>
            <a:r>
              <a:rPr lang="en-US" sz="2400" u="sng" smtClean="0"/>
              <a:t>Applications</a:t>
            </a:r>
            <a:r>
              <a:rPr lang="en-US" sz="2400" smtClean="0"/>
              <a:t>: 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z="2400" smtClean="0"/>
              <a:t>handwritten digit recognition, object recognition, speaker identification, benchmarking time-series prediction tests </a:t>
            </a:r>
          </a:p>
        </p:txBody>
      </p:sp>
    </p:spTree>
    <p:extLst>
      <p:ext uri="{BB962C8B-B14F-4D97-AF65-F5344CB8AC3E}">
        <p14:creationId xmlns:p14="http://schemas.microsoft.com/office/powerpoint/2010/main" val="386139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903B48B-C633-4783-A90F-BDE0B158F344}" type="slidenum">
              <a:rPr lang="en-US"/>
              <a:pPr eaLnBrk="1" hangingPunct="1"/>
              <a:t>22</a:t>
            </a:fld>
            <a:endParaRPr lang="en-US"/>
          </a:p>
        </p:txBody>
      </p:sp>
      <p:sp>
        <p:nvSpPr>
          <p:cNvPr id="2560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610600" cy="609600"/>
          </a:xfrm>
          <a:noFill/>
        </p:spPr>
        <p:txBody>
          <a:bodyPr lIns="92075" tIns="46038" rIns="92075" bIns="46038">
            <a:normAutofit fontScale="90000"/>
          </a:bodyPr>
          <a:lstStyle/>
          <a:p>
            <a:pPr eaLnBrk="1" hangingPunct="1"/>
            <a:r>
              <a:rPr lang="en-US" smtClean="0"/>
              <a:t>SVM—General Philosophy</a:t>
            </a:r>
          </a:p>
        </p:txBody>
      </p:sp>
      <p:grpSp>
        <p:nvGrpSpPr>
          <p:cNvPr id="25604" name="Group 1027"/>
          <p:cNvGrpSpPr>
            <a:grpSpLocks/>
          </p:cNvGrpSpPr>
          <p:nvPr/>
        </p:nvGrpSpPr>
        <p:grpSpPr bwMode="auto">
          <a:xfrm>
            <a:off x="534988" y="2057400"/>
            <a:ext cx="4114800" cy="2667000"/>
            <a:chOff x="337" y="1296"/>
            <a:chExt cx="2592" cy="1680"/>
          </a:xfrm>
        </p:grpSpPr>
        <p:sp>
          <p:nvSpPr>
            <p:cNvPr id="25652" name="Oval 1028"/>
            <p:cNvSpPr>
              <a:spLocks noChangeArrowheads="1"/>
            </p:cNvSpPr>
            <p:nvPr/>
          </p:nvSpPr>
          <p:spPr bwMode="auto">
            <a:xfrm>
              <a:off x="760" y="2622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3" name="Oval 1029"/>
            <p:cNvSpPr>
              <a:spLocks noChangeArrowheads="1"/>
            </p:cNvSpPr>
            <p:nvPr/>
          </p:nvSpPr>
          <p:spPr bwMode="auto">
            <a:xfrm>
              <a:off x="813" y="2313"/>
              <a:ext cx="53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4" name="Oval 1030"/>
            <p:cNvSpPr>
              <a:spLocks noChangeArrowheads="1"/>
            </p:cNvSpPr>
            <p:nvPr/>
          </p:nvSpPr>
          <p:spPr bwMode="auto">
            <a:xfrm>
              <a:off x="522" y="2445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5" name="Oval 1031"/>
            <p:cNvSpPr>
              <a:spLocks noChangeArrowheads="1"/>
            </p:cNvSpPr>
            <p:nvPr/>
          </p:nvSpPr>
          <p:spPr bwMode="auto">
            <a:xfrm>
              <a:off x="681" y="2224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6" name="Oval 1032"/>
            <p:cNvSpPr>
              <a:spLocks noChangeArrowheads="1"/>
            </p:cNvSpPr>
            <p:nvPr/>
          </p:nvSpPr>
          <p:spPr bwMode="auto">
            <a:xfrm>
              <a:off x="945" y="2534"/>
              <a:ext cx="53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7" name="Oval 1033"/>
            <p:cNvSpPr>
              <a:spLocks noChangeArrowheads="1"/>
            </p:cNvSpPr>
            <p:nvPr/>
          </p:nvSpPr>
          <p:spPr bwMode="auto">
            <a:xfrm>
              <a:off x="840" y="2048"/>
              <a:ext cx="52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8" name="Oval 1034"/>
            <p:cNvSpPr>
              <a:spLocks noChangeArrowheads="1"/>
            </p:cNvSpPr>
            <p:nvPr/>
          </p:nvSpPr>
          <p:spPr bwMode="auto">
            <a:xfrm>
              <a:off x="972" y="2269"/>
              <a:ext cx="53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9" name="Oval 1035"/>
            <p:cNvSpPr>
              <a:spLocks noChangeArrowheads="1"/>
            </p:cNvSpPr>
            <p:nvPr/>
          </p:nvSpPr>
          <p:spPr bwMode="auto">
            <a:xfrm>
              <a:off x="998" y="2003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0" name="Oval 1036"/>
            <p:cNvSpPr>
              <a:spLocks noChangeArrowheads="1"/>
            </p:cNvSpPr>
            <p:nvPr/>
          </p:nvSpPr>
          <p:spPr bwMode="auto">
            <a:xfrm>
              <a:off x="1104" y="2180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1" name="Oval 1037"/>
            <p:cNvSpPr>
              <a:spLocks noChangeArrowheads="1"/>
            </p:cNvSpPr>
            <p:nvPr/>
          </p:nvSpPr>
          <p:spPr bwMode="auto">
            <a:xfrm>
              <a:off x="1183" y="2445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2" name="Oval 1038"/>
            <p:cNvSpPr>
              <a:spLocks noChangeArrowheads="1"/>
            </p:cNvSpPr>
            <p:nvPr/>
          </p:nvSpPr>
          <p:spPr bwMode="auto">
            <a:xfrm>
              <a:off x="1051" y="2711"/>
              <a:ext cx="53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3" name="Oval 1039"/>
            <p:cNvSpPr>
              <a:spLocks noChangeArrowheads="1"/>
            </p:cNvSpPr>
            <p:nvPr/>
          </p:nvSpPr>
          <p:spPr bwMode="auto">
            <a:xfrm>
              <a:off x="1369" y="2578"/>
              <a:ext cx="52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4" name="Oval 1040"/>
            <p:cNvSpPr>
              <a:spLocks noChangeArrowheads="1"/>
            </p:cNvSpPr>
            <p:nvPr/>
          </p:nvSpPr>
          <p:spPr bwMode="auto">
            <a:xfrm>
              <a:off x="1025" y="1738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665" name="Group 1041"/>
            <p:cNvGrpSpPr>
              <a:grpSpLocks/>
            </p:cNvGrpSpPr>
            <p:nvPr/>
          </p:nvGrpSpPr>
          <p:grpSpPr bwMode="auto">
            <a:xfrm>
              <a:off x="1712" y="1473"/>
              <a:ext cx="741" cy="1061"/>
              <a:chOff x="1712" y="1473"/>
              <a:chExt cx="741" cy="1061"/>
            </a:xfrm>
          </p:grpSpPr>
          <p:sp>
            <p:nvSpPr>
              <p:cNvPr id="25670" name="Rectangle 1042"/>
              <p:cNvSpPr>
                <a:spLocks noChangeArrowheads="1"/>
              </p:cNvSpPr>
              <p:nvPr/>
            </p:nvSpPr>
            <p:spPr bwMode="auto">
              <a:xfrm>
                <a:off x="1871" y="1959"/>
                <a:ext cx="53" cy="8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71" name="Rectangle 1043"/>
              <p:cNvSpPr>
                <a:spLocks noChangeArrowheads="1"/>
              </p:cNvSpPr>
              <p:nvPr/>
            </p:nvSpPr>
            <p:spPr bwMode="auto">
              <a:xfrm>
                <a:off x="1712" y="1605"/>
                <a:ext cx="53" cy="8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72" name="Rectangle 1044"/>
              <p:cNvSpPr>
                <a:spLocks noChangeArrowheads="1"/>
              </p:cNvSpPr>
              <p:nvPr/>
            </p:nvSpPr>
            <p:spPr bwMode="auto">
              <a:xfrm>
                <a:off x="1924" y="1473"/>
                <a:ext cx="53" cy="8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73" name="Rectangle 1045"/>
              <p:cNvSpPr>
                <a:spLocks noChangeArrowheads="1"/>
              </p:cNvSpPr>
              <p:nvPr/>
            </p:nvSpPr>
            <p:spPr bwMode="auto">
              <a:xfrm>
                <a:off x="2003" y="2224"/>
                <a:ext cx="53" cy="8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74" name="Rectangle 1046"/>
              <p:cNvSpPr>
                <a:spLocks noChangeArrowheads="1"/>
              </p:cNvSpPr>
              <p:nvPr/>
            </p:nvSpPr>
            <p:spPr bwMode="auto">
              <a:xfrm>
                <a:off x="1977" y="1694"/>
                <a:ext cx="53" cy="8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75" name="Rectangle 1047"/>
              <p:cNvSpPr>
                <a:spLocks noChangeArrowheads="1"/>
              </p:cNvSpPr>
              <p:nvPr/>
            </p:nvSpPr>
            <p:spPr bwMode="auto">
              <a:xfrm>
                <a:off x="2083" y="1915"/>
                <a:ext cx="53" cy="8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76" name="Rectangle 1048"/>
              <p:cNvSpPr>
                <a:spLocks noChangeArrowheads="1"/>
              </p:cNvSpPr>
              <p:nvPr/>
            </p:nvSpPr>
            <p:spPr bwMode="auto">
              <a:xfrm>
                <a:off x="2056" y="1473"/>
                <a:ext cx="53" cy="8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77" name="Rectangle 1049"/>
              <p:cNvSpPr>
                <a:spLocks noChangeArrowheads="1"/>
              </p:cNvSpPr>
              <p:nvPr/>
            </p:nvSpPr>
            <p:spPr bwMode="auto">
              <a:xfrm>
                <a:off x="2215" y="1561"/>
                <a:ext cx="53" cy="8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78" name="Rectangle 1050"/>
              <p:cNvSpPr>
                <a:spLocks noChangeArrowheads="1"/>
              </p:cNvSpPr>
              <p:nvPr/>
            </p:nvSpPr>
            <p:spPr bwMode="auto">
              <a:xfrm>
                <a:off x="2162" y="2048"/>
                <a:ext cx="53" cy="8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79" name="Rectangle 1051"/>
              <p:cNvSpPr>
                <a:spLocks noChangeArrowheads="1"/>
              </p:cNvSpPr>
              <p:nvPr/>
            </p:nvSpPr>
            <p:spPr bwMode="auto">
              <a:xfrm>
                <a:off x="2241" y="1827"/>
                <a:ext cx="53" cy="8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80" name="Rectangle 1052"/>
              <p:cNvSpPr>
                <a:spLocks noChangeArrowheads="1"/>
              </p:cNvSpPr>
              <p:nvPr/>
            </p:nvSpPr>
            <p:spPr bwMode="auto">
              <a:xfrm>
                <a:off x="2215" y="2401"/>
                <a:ext cx="53" cy="8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81" name="Rectangle 1053"/>
              <p:cNvSpPr>
                <a:spLocks noChangeArrowheads="1"/>
              </p:cNvSpPr>
              <p:nvPr/>
            </p:nvSpPr>
            <p:spPr bwMode="auto">
              <a:xfrm>
                <a:off x="2374" y="1959"/>
                <a:ext cx="52" cy="8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82" name="Rectangle 1054"/>
              <p:cNvSpPr>
                <a:spLocks noChangeArrowheads="1"/>
              </p:cNvSpPr>
              <p:nvPr/>
            </p:nvSpPr>
            <p:spPr bwMode="auto">
              <a:xfrm>
                <a:off x="2374" y="2269"/>
                <a:ext cx="52" cy="8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83" name="Rectangle 1055"/>
              <p:cNvSpPr>
                <a:spLocks noChangeArrowheads="1"/>
              </p:cNvSpPr>
              <p:nvPr/>
            </p:nvSpPr>
            <p:spPr bwMode="auto">
              <a:xfrm>
                <a:off x="2400" y="2445"/>
                <a:ext cx="53" cy="8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66" name="Rectangle 1056"/>
            <p:cNvSpPr>
              <a:spLocks noChangeArrowheads="1"/>
            </p:cNvSpPr>
            <p:nvPr/>
          </p:nvSpPr>
          <p:spPr bwMode="auto">
            <a:xfrm>
              <a:off x="337" y="1296"/>
              <a:ext cx="2592" cy="16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7" name="Line 1057"/>
            <p:cNvSpPr>
              <a:spLocks noChangeShapeType="1"/>
            </p:cNvSpPr>
            <p:nvPr/>
          </p:nvSpPr>
          <p:spPr bwMode="auto">
            <a:xfrm>
              <a:off x="1686" y="1384"/>
              <a:ext cx="79" cy="15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8" name="Line 1058"/>
            <p:cNvSpPr>
              <a:spLocks noChangeShapeType="1"/>
            </p:cNvSpPr>
            <p:nvPr/>
          </p:nvSpPr>
          <p:spPr bwMode="auto">
            <a:xfrm>
              <a:off x="1395" y="1428"/>
              <a:ext cx="79" cy="15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9" name="Line 1059"/>
            <p:cNvSpPr>
              <a:spLocks noChangeShapeType="1"/>
            </p:cNvSpPr>
            <p:nvPr/>
          </p:nvSpPr>
          <p:spPr bwMode="auto">
            <a:xfrm>
              <a:off x="1554" y="1428"/>
              <a:ext cx="79" cy="15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05" name="Group 1060"/>
          <p:cNvGrpSpPr>
            <a:grpSpLocks/>
          </p:cNvGrpSpPr>
          <p:nvPr/>
        </p:nvGrpSpPr>
        <p:grpSpPr bwMode="auto">
          <a:xfrm>
            <a:off x="4648200" y="2057400"/>
            <a:ext cx="4113213" cy="2667000"/>
            <a:chOff x="2929" y="1296"/>
            <a:chExt cx="2591" cy="1680"/>
          </a:xfrm>
        </p:grpSpPr>
        <p:sp>
          <p:nvSpPr>
            <p:cNvPr id="25621" name="Oval 1061"/>
            <p:cNvSpPr>
              <a:spLocks noChangeArrowheads="1"/>
            </p:cNvSpPr>
            <p:nvPr/>
          </p:nvSpPr>
          <p:spPr bwMode="auto">
            <a:xfrm>
              <a:off x="3352" y="2622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2" name="Oval 1062"/>
            <p:cNvSpPr>
              <a:spLocks noChangeArrowheads="1"/>
            </p:cNvSpPr>
            <p:nvPr/>
          </p:nvSpPr>
          <p:spPr bwMode="auto">
            <a:xfrm>
              <a:off x="3405" y="2313"/>
              <a:ext cx="53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3" name="Oval 1063"/>
            <p:cNvSpPr>
              <a:spLocks noChangeArrowheads="1"/>
            </p:cNvSpPr>
            <p:nvPr/>
          </p:nvSpPr>
          <p:spPr bwMode="auto">
            <a:xfrm>
              <a:off x="3114" y="2445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4" name="Oval 1064"/>
            <p:cNvSpPr>
              <a:spLocks noChangeArrowheads="1"/>
            </p:cNvSpPr>
            <p:nvPr/>
          </p:nvSpPr>
          <p:spPr bwMode="auto">
            <a:xfrm>
              <a:off x="3273" y="2224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5" name="Oval 1065"/>
            <p:cNvSpPr>
              <a:spLocks noChangeArrowheads="1"/>
            </p:cNvSpPr>
            <p:nvPr/>
          </p:nvSpPr>
          <p:spPr bwMode="auto">
            <a:xfrm>
              <a:off x="3537" y="2534"/>
              <a:ext cx="53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6" name="Oval 1066"/>
            <p:cNvSpPr>
              <a:spLocks noChangeArrowheads="1"/>
            </p:cNvSpPr>
            <p:nvPr/>
          </p:nvSpPr>
          <p:spPr bwMode="auto">
            <a:xfrm>
              <a:off x="3431" y="2048"/>
              <a:ext cx="53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7" name="Oval 1067"/>
            <p:cNvSpPr>
              <a:spLocks noChangeArrowheads="1"/>
            </p:cNvSpPr>
            <p:nvPr/>
          </p:nvSpPr>
          <p:spPr bwMode="auto">
            <a:xfrm>
              <a:off x="3564" y="2269"/>
              <a:ext cx="52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8" name="Oval 1068"/>
            <p:cNvSpPr>
              <a:spLocks noChangeArrowheads="1"/>
            </p:cNvSpPr>
            <p:nvPr/>
          </p:nvSpPr>
          <p:spPr bwMode="auto">
            <a:xfrm>
              <a:off x="3590" y="2003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9" name="Oval 1069"/>
            <p:cNvSpPr>
              <a:spLocks noChangeArrowheads="1"/>
            </p:cNvSpPr>
            <p:nvPr/>
          </p:nvSpPr>
          <p:spPr bwMode="auto">
            <a:xfrm>
              <a:off x="3696" y="2180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0" name="Oval 1070"/>
            <p:cNvSpPr>
              <a:spLocks noChangeArrowheads="1"/>
            </p:cNvSpPr>
            <p:nvPr/>
          </p:nvSpPr>
          <p:spPr bwMode="auto">
            <a:xfrm>
              <a:off x="3775" y="2445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1" name="Oval 1071"/>
            <p:cNvSpPr>
              <a:spLocks noChangeArrowheads="1"/>
            </p:cNvSpPr>
            <p:nvPr/>
          </p:nvSpPr>
          <p:spPr bwMode="auto">
            <a:xfrm>
              <a:off x="3643" y="2711"/>
              <a:ext cx="53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2" name="Oval 1072"/>
            <p:cNvSpPr>
              <a:spLocks noChangeArrowheads="1"/>
            </p:cNvSpPr>
            <p:nvPr/>
          </p:nvSpPr>
          <p:spPr bwMode="auto">
            <a:xfrm>
              <a:off x="3960" y="2578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3" name="Oval 1073"/>
            <p:cNvSpPr>
              <a:spLocks noChangeArrowheads="1"/>
            </p:cNvSpPr>
            <p:nvPr/>
          </p:nvSpPr>
          <p:spPr bwMode="auto">
            <a:xfrm>
              <a:off x="3616" y="1738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4" name="Rectangle 1074"/>
            <p:cNvSpPr>
              <a:spLocks noChangeArrowheads="1"/>
            </p:cNvSpPr>
            <p:nvPr/>
          </p:nvSpPr>
          <p:spPr bwMode="auto">
            <a:xfrm>
              <a:off x="4462" y="1959"/>
              <a:ext cx="53" cy="8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5" name="Rectangle 1075"/>
            <p:cNvSpPr>
              <a:spLocks noChangeArrowheads="1"/>
            </p:cNvSpPr>
            <p:nvPr/>
          </p:nvSpPr>
          <p:spPr bwMode="auto">
            <a:xfrm>
              <a:off x="4304" y="1605"/>
              <a:ext cx="53" cy="8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6" name="Rectangle 1076"/>
            <p:cNvSpPr>
              <a:spLocks noChangeArrowheads="1"/>
            </p:cNvSpPr>
            <p:nvPr/>
          </p:nvSpPr>
          <p:spPr bwMode="auto">
            <a:xfrm>
              <a:off x="4515" y="1473"/>
              <a:ext cx="53" cy="8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7" name="Rectangle 1077"/>
            <p:cNvSpPr>
              <a:spLocks noChangeArrowheads="1"/>
            </p:cNvSpPr>
            <p:nvPr/>
          </p:nvSpPr>
          <p:spPr bwMode="auto">
            <a:xfrm>
              <a:off x="4595" y="2224"/>
              <a:ext cx="53" cy="8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8" name="Rectangle 1078"/>
            <p:cNvSpPr>
              <a:spLocks noChangeArrowheads="1"/>
            </p:cNvSpPr>
            <p:nvPr/>
          </p:nvSpPr>
          <p:spPr bwMode="auto">
            <a:xfrm>
              <a:off x="4568" y="1694"/>
              <a:ext cx="53" cy="8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9" name="Rectangle 1079"/>
            <p:cNvSpPr>
              <a:spLocks noChangeArrowheads="1"/>
            </p:cNvSpPr>
            <p:nvPr/>
          </p:nvSpPr>
          <p:spPr bwMode="auto">
            <a:xfrm>
              <a:off x="4674" y="1915"/>
              <a:ext cx="53" cy="8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0" name="Rectangle 1080"/>
            <p:cNvSpPr>
              <a:spLocks noChangeArrowheads="1"/>
            </p:cNvSpPr>
            <p:nvPr/>
          </p:nvSpPr>
          <p:spPr bwMode="auto">
            <a:xfrm>
              <a:off x="4648" y="1473"/>
              <a:ext cx="52" cy="8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1" name="Rectangle 1081"/>
            <p:cNvSpPr>
              <a:spLocks noChangeArrowheads="1"/>
            </p:cNvSpPr>
            <p:nvPr/>
          </p:nvSpPr>
          <p:spPr bwMode="auto">
            <a:xfrm>
              <a:off x="4806" y="1561"/>
              <a:ext cx="53" cy="8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2" name="Rectangle 1082"/>
            <p:cNvSpPr>
              <a:spLocks noChangeArrowheads="1"/>
            </p:cNvSpPr>
            <p:nvPr/>
          </p:nvSpPr>
          <p:spPr bwMode="auto">
            <a:xfrm>
              <a:off x="4753" y="2048"/>
              <a:ext cx="53" cy="8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3" name="Rectangle 1083"/>
            <p:cNvSpPr>
              <a:spLocks noChangeArrowheads="1"/>
            </p:cNvSpPr>
            <p:nvPr/>
          </p:nvSpPr>
          <p:spPr bwMode="auto">
            <a:xfrm>
              <a:off x="4833" y="1827"/>
              <a:ext cx="52" cy="8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4" name="Rectangle 1084"/>
            <p:cNvSpPr>
              <a:spLocks noChangeArrowheads="1"/>
            </p:cNvSpPr>
            <p:nvPr/>
          </p:nvSpPr>
          <p:spPr bwMode="auto">
            <a:xfrm>
              <a:off x="4806" y="2401"/>
              <a:ext cx="53" cy="8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5" name="Rectangle 1085"/>
            <p:cNvSpPr>
              <a:spLocks noChangeArrowheads="1"/>
            </p:cNvSpPr>
            <p:nvPr/>
          </p:nvSpPr>
          <p:spPr bwMode="auto">
            <a:xfrm>
              <a:off x="4965" y="1959"/>
              <a:ext cx="53" cy="8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6" name="Rectangle 1086"/>
            <p:cNvSpPr>
              <a:spLocks noChangeArrowheads="1"/>
            </p:cNvSpPr>
            <p:nvPr/>
          </p:nvSpPr>
          <p:spPr bwMode="auto">
            <a:xfrm>
              <a:off x="4965" y="2269"/>
              <a:ext cx="53" cy="8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7" name="Rectangle 1087"/>
            <p:cNvSpPr>
              <a:spLocks noChangeArrowheads="1"/>
            </p:cNvSpPr>
            <p:nvPr/>
          </p:nvSpPr>
          <p:spPr bwMode="auto">
            <a:xfrm>
              <a:off x="4991" y="2445"/>
              <a:ext cx="53" cy="8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8" name="Rectangle 1088"/>
            <p:cNvSpPr>
              <a:spLocks noChangeArrowheads="1"/>
            </p:cNvSpPr>
            <p:nvPr/>
          </p:nvSpPr>
          <p:spPr bwMode="auto">
            <a:xfrm>
              <a:off x="2929" y="1296"/>
              <a:ext cx="2591" cy="16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9" name="Line 1089"/>
            <p:cNvSpPr>
              <a:spLocks noChangeShapeType="1"/>
            </p:cNvSpPr>
            <p:nvPr/>
          </p:nvSpPr>
          <p:spPr bwMode="auto">
            <a:xfrm>
              <a:off x="3552" y="1392"/>
              <a:ext cx="576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0" name="Line 1090"/>
            <p:cNvSpPr>
              <a:spLocks noChangeShapeType="1"/>
            </p:cNvSpPr>
            <p:nvPr/>
          </p:nvSpPr>
          <p:spPr bwMode="auto">
            <a:xfrm>
              <a:off x="4176" y="1344"/>
              <a:ext cx="576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1" name="Line 1091"/>
            <p:cNvSpPr>
              <a:spLocks noChangeShapeType="1"/>
            </p:cNvSpPr>
            <p:nvPr/>
          </p:nvSpPr>
          <p:spPr bwMode="auto">
            <a:xfrm>
              <a:off x="3888" y="1392"/>
              <a:ext cx="576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092"/>
          <p:cNvGrpSpPr>
            <a:grpSpLocks/>
          </p:cNvGrpSpPr>
          <p:nvPr/>
        </p:nvGrpSpPr>
        <p:grpSpPr bwMode="auto">
          <a:xfrm>
            <a:off x="3489325" y="2667000"/>
            <a:ext cx="3749675" cy="3386138"/>
            <a:chOff x="2198" y="1680"/>
            <a:chExt cx="2362" cy="2133"/>
          </a:xfrm>
        </p:grpSpPr>
        <p:sp>
          <p:nvSpPr>
            <p:cNvPr id="25615" name="Text Box 1093"/>
            <p:cNvSpPr txBox="1">
              <a:spLocks noChangeArrowheads="1"/>
            </p:cNvSpPr>
            <p:nvPr/>
          </p:nvSpPr>
          <p:spPr bwMode="auto">
            <a:xfrm>
              <a:off x="2198" y="3525"/>
              <a:ext cx="146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chemeClr val="hlink"/>
                  </a:solidFill>
                </a:rPr>
                <a:t>Support Vectors</a:t>
              </a:r>
            </a:p>
          </p:txBody>
        </p:sp>
        <p:sp>
          <p:nvSpPr>
            <p:cNvPr id="25616" name="Line 1094"/>
            <p:cNvSpPr>
              <a:spLocks noChangeShapeType="1"/>
            </p:cNvSpPr>
            <p:nvPr/>
          </p:nvSpPr>
          <p:spPr bwMode="auto">
            <a:xfrm flipV="1">
              <a:off x="2928" y="1680"/>
              <a:ext cx="1392" cy="1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17" name="Line 1095"/>
            <p:cNvSpPr>
              <a:spLocks noChangeShapeType="1"/>
            </p:cNvSpPr>
            <p:nvPr/>
          </p:nvSpPr>
          <p:spPr bwMode="auto">
            <a:xfrm flipV="1">
              <a:off x="2928" y="2016"/>
              <a:ext cx="1536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18" name="Line 1096"/>
            <p:cNvSpPr>
              <a:spLocks noChangeShapeType="1"/>
            </p:cNvSpPr>
            <p:nvPr/>
          </p:nvSpPr>
          <p:spPr bwMode="auto">
            <a:xfrm flipV="1">
              <a:off x="2976" y="2304"/>
              <a:ext cx="1584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19" name="Line 1097"/>
            <p:cNvSpPr>
              <a:spLocks noChangeShapeType="1"/>
            </p:cNvSpPr>
            <p:nvPr/>
          </p:nvSpPr>
          <p:spPr bwMode="auto">
            <a:xfrm flipV="1">
              <a:off x="2976" y="2640"/>
              <a:ext cx="96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20" name="Line 1098"/>
            <p:cNvSpPr>
              <a:spLocks noChangeShapeType="1"/>
            </p:cNvSpPr>
            <p:nvPr/>
          </p:nvSpPr>
          <p:spPr bwMode="auto">
            <a:xfrm flipV="1">
              <a:off x="2976" y="1824"/>
              <a:ext cx="624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" name="Group 1099"/>
          <p:cNvGrpSpPr>
            <a:grpSpLocks/>
          </p:cNvGrpSpPr>
          <p:nvPr/>
        </p:nvGrpSpPr>
        <p:grpSpPr bwMode="auto">
          <a:xfrm>
            <a:off x="1066800" y="3352800"/>
            <a:ext cx="1917700" cy="2133600"/>
            <a:chOff x="682" y="2112"/>
            <a:chExt cx="1208" cy="1344"/>
          </a:xfrm>
        </p:grpSpPr>
        <p:sp>
          <p:nvSpPr>
            <p:cNvPr id="25612" name="Text Box 1100"/>
            <p:cNvSpPr txBox="1">
              <a:spLocks noChangeArrowheads="1"/>
            </p:cNvSpPr>
            <p:nvPr/>
          </p:nvSpPr>
          <p:spPr bwMode="auto">
            <a:xfrm>
              <a:off x="682" y="3168"/>
              <a:ext cx="12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2400"/>
                <a:t>Small Margin</a:t>
              </a:r>
            </a:p>
          </p:txBody>
        </p:sp>
        <p:sp>
          <p:nvSpPr>
            <p:cNvPr id="25613" name="Line 1101"/>
            <p:cNvSpPr>
              <a:spLocks noChangeShapeType="1"/>
            </p:cNvSpPr>
            <p:nvPr/>
          </p:nvSpPr>
          <p:spPr bwMode="auto">
            <a:xfrm flipV="1">
              <a:off x="1440" y="2112"/>
              <a:ext cx="288" cy="4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14" name="Line 1102"/>
            <p:cNvSpPr>
              <a:spLocks noChangeShapeType="1"/>
            </p:cNvSpPr>
            <p:nvPr/>
          </p:nvSpPr>
          <p:spPr bwMode="auto">
            <a:xfrm flipV="1">
              <a:off x="1344" y="2160"/>
              <a:ext cx="240" cy="105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" name="Group 1103"/>
          <p:cNvGrpSpPr>
            <a:grpSpLocks/>
          </p:cNvGrpSpPr>
          <p:nvPr/>
        </p:nvGrpSpPr>
        <p:grpSpPr bwMode="auto">
          <a:xfrm>
            <a:off x="5349875" y="2667000"/>
            <a:ext cx="1943100" cy="2819400"/>
            <a:chOff x="3370" y="1680"/>
            <a:chExt cx="1224" cy="1776"/>
          </a:xfrm>
        </p:grpSpPr>
        <p:sp>
          <p:nvSpPr>
            <p:cNvPr id="25609" name="Text Box 1104"/>
            <p:cNvSpPr txBox="1">
              <a:spLocks noChangeArrowheads="1"/>
            </p:cNvSpPr>
            <p:nvPr/>
          </p:nvSpPr>
          <p:spPr bwMode="auto">
            <a:xfrm>
              <a:off x="3370" y="3168"/>
              <a:ext cx="12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2400"/>
                <a:t>Large Margin</a:t>
              </a:r>
            </a:p>
          </p:txBody>
        </p:sp>
        <p:sp>
          <p:nvSpPr>
            <p:cNvPr id="25610" name="Line 1105"/>
            <p:cNvSpPr>
              <a:spLocks noChangeShapeType="1"/>
            </p:cNvSpPr>
            <p:nvPr/>
          </p:nvSpPr>
          <p:spPr bwMode="auto">
            <a:xfrm flipV="1">
              <a:off x="3744" y="1680"/>
              <a:ext cx="528" cy="24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11" name="Line 1106"/>
            <p:cNvSpPr>
              <a:spLocks noChangeShapeType="1"/>
            </p:cNvSpPr>
            <p:nvPr/>
          </p:nvSpPr>
          <p:spPr bwMode="auto">
            <a:xfrm flipV="1">
              <a:off x="4032" y="1728"/>
              <a:ext cx="96" cy="148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9036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609603D-ACBB-4EBF-9B82-AB597E0AAE2E}" type="slidenum">
              <a:rPr lang="en-US"/>
              <a:pPr eaLnBrk="1" hangingPunct="1"/>
              <a:t>23</a:t>
            </a:fld>
            <a:endParaRPr lang="en-US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SVM—Margins and Support Vectors</a:t>
            </a:r>
          </a:p>
        </p:txBody>
      </p:sp>
      <p:pic>
        <p:nvPicPr>
          <p:cNvPr id="2663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66825"/>
            <a:ext cx="7448550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08338"/>
            <a:ext cx="3886200" cy="326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7009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C44B99D-D3E1-4C75-B5A6-363FC1D5961E}" type="slidenum">
              <a:rPr lang="en-US"/>
              <a:pPr eaLnBrk="1" hangingPunct="1"/>
              <a:t>24</a:t>
            </a:fld>
            <a:endParaRPr 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09600"/>
          </a:xfrm>
          <a:noFill/>
        </p:spPr>
        <p:txBody>
          <a:bodyPr lIns="92075" tIns="46038" rIns="92075" bIns="46038">
            <a:normAutofit fontScale="90000"/>
          </a:bodyPr>
          <a:lstStyle/>
          <a:p>
            <a:pPr eaLnBrk="1" hangingPunct="1"/>
            <a:r>
              <a:rPr lang="en-US" smtClean="0"/>
              <a:t>SVM—When Data Is Linearly Separable</a:t>
            </a:r>
          </a:p>
        </p:txBody>
      </p:sp>
      <p:grpSp>
        <p:nvGrpSpPr>
          <p:cNvPr id="27652" name="Group 3"/>
          <p:cNvGrpSpPr>
            <a:grpSpLocks/>
          </p:cNvGrpSpPr>
          <p:nvPr/>
        </p:nvGrpSpPr>
        <p:grpSpPr bwMode="auto">
          <a:xfrm>
            <a:off x="458788" y="1524000"/>
            <a:ext cx="4114800" cy="2667000"/>
            <a:chOff x="337" y="1296"/>
            <a:chExt cx="2592" cy="1680"/>
          </a:xfrm>
        </p:grpSpPr>
        <p:sp>
          <p:nvSpPr>
            <p:cNvPr id="27688" name="Oval 4"/>
            <p:cNvSpPr>
              <a:spLocks noChangeArrowheads="1"/>
            </p:cNvSpPr>
            <p:nvPr/>
          </p:nvSpPr>
          <p:spPr bwMode="auto">
            <a:xfrm>
              <a:off x="760" y="2622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9" name="Oval 5"/>
            <p:cNvSpPr>
              <a:spLocks noChangeArrowheads="1"/>
            </p:cNvSpPr>
            <p:nvPr/>
          </p:nvSpPr>
          <p:spPr bwMode="auto">
            <a:xfrm>
              <a:off x="813" y="2313"/>
              <a:ext cx="53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0" name="Oval 6"/>
            <p:cNvSpPr>
              <a:spLocks noChangeArrowheads="1"/>
            </p:cNvSpPr>
            <p:nvPr/>
          </p:nvSpPr>
          <p:spPr bwMode="auto">
            <a:xfrm>
              <a:off x="522" y="2445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1" name="Oval 7"/>
            <p:cNvSpPr>
              <a:spLocks noChangeArrowheads="1"/>
            </p:cNvSpPr>
            <p:nvPr/>
          </p:nvSpPr>
          <p:spPr bwMode="auto">
            <a:xfrm>
              <a:off x="681" y="2224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2" name="Oval 8"/>
            <p:cNvSpPr>
              <a:spLocks noChangeArrowheads="1"/>
            </p:cNvSpPr>
            <p:nvPr/>
          </p:nvSpPr>
          <p:spPr bwMode="auto">
            <a:xfrm>
              <a:off x="945" y="2534"/>
              <a:ext cx="53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3" name="Oval 9"/>
            <p:cNvSpPr>
              <a:spLocks noChangeArrowheads="1"/>
            </p:cNvSpPr>
            <p:nvPr/>
          </p:nvSpPr>
          <p:spPr bwMode="auto">
            <a:xfrm>
              <a:off x="840" y="2048"/>
              <a:ext cx="52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4" name="Oval 10"/>
            <p:cNvSpPr>
              <a:spLocks noChangeArrowheads="1"/>
            </p:cNvSpPr>
            <p:nvPr/>
          </p:nvSpPr>
          <p:spPr bwMode="auto">
            <a:xfrm>
              <a:off x="972" y="2269"/>
              <a:ext cx="53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5" name="Oval 11"/>
            <p:cNvSpPr>
              <a:spLocks noChangeArrowheads="1"/>
            </p:cNvSpPr>
            <p:nvPr/>
          </p:nvSpPr>
          <p:spPr bwMode="auto">
            <a:xfrm>
              <a:off x="998" y="2003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6" name="Oval 12"/>
            <p:cNvSpPr>
              <a:spLocks noChangeArrowheads="1"/>
            </p:cNvSpPr>
            <p:nvPr/>
          </p:nvSpPr>
          <p:spPr bwMode="auto">
            <a:xfrm>
              <a:off x="1104" y="2180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7" name="Oval 13"/>
            <p:cNvSpPr>
              <a:spLocks noChangeArrowheads="1"/>
            </p:cNvSpPr>
            <p:nvPr/>
          </p:nvSpPr>
          <p:spPr bwMode="auto">
            <a:xfrm>
              <a:off x="1183" y="2445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8" name="Oval 14"/>
            <p:cNvSpPr>
              <a:spLocks noChangeArrowheads="1"/>
            </p:cNvSpPr>
            <p:nvPr/>
          </p:nvSpPr>
          <p:spPr bwMode="auto">
            <a:xfrm>
              <a:off x="1051" y="2711"/>
              <a:ext cx="53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9" name="Oval 15"/>
            <p:cNvSpPr>
              <a:spLocks noChangeArrowheads="1"/>
            </p:cNvSpPr>
            <p:nvPr/>
          </p:nvSpPr>
          <p:spPr bwMode="auto">
            <a:xfrm>
              <a:off x="1369" y="2578"/>
              <a:ext cx="52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0" name="Oval 16"/>
            <p:cNvSpPr>
              <a:spLocks noChangeArrowheads="1"/>
            </p:cNvSpPr>
            <p:nvPr/>
          </p:nvSpPr>
          <p:spPr bwMode="auto">
            <a:xfrm>
              <a:off x="1025" y="1738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7701" name="Group 17"/>
            <p:cNvGrpSpPr>
              <a:grpSpLocks/>
            </p:cNvGrpSpPr>
            <p:nvPr/>
          </p:nvGrpSpPr>
          <p:grpSpPr bwMode="auto">
            <a:xfrm>
              <a:off x="1712" y="1473"/>
              <a:ext cx="741" cy="1061"/>
              <a:chOff x="1712" y="1473"/>
              <a:chExt cx="741" cy="1061"/>
            </a:xfrm>
          </p:grpSpPr>
          <p:sp>
            <p:nvSpPr>
              <p:cNvPr id="27706" name="Rectangle 18"/>
              <p:cNvSpPr>
                <a:spLocks noChangeArrowheads="1"/>
              </p:cNvSpPr>
              <p:nvPr/>
            </p:nvSpPr>
            <p:spPr bwMode="auto">
              <a:xfrm>
                <a:off x="1871" y="1959"/>
                <a:ext cx="53" cy="8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07" name="Rectangle 19"/>
              <p:cNvSpPr>
                <a:spLocks noChangeArrowheads="1"/>
              </p:cNvSpPr>
              <p:nvPr/>
            </p:nvSpPr>
            <p:spPr bwMode="auto">
              <a:xfrm>
                <a:off x="1712" y="1605"/>
                <a:ext cx="53" cy="8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08" name="Rectangle 20"/>
              <p:cNvSpPr>
                <a:spLocks noChangeArrowheads="1"/>
              </p:cNvSpPr>
              <p:nvPr/>
            </p:nvSpPr>
            <p:spPr bwMode="auto">
              <a:xfrm>
                <a:off x="1924" y="1473"/>
                <a:ext cx="53" cy="8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09" name="Rectangle 21"/>
              <p:cNvSpPr>
                <a:spLocks noChangeArrowheads="1"/>
              </p:cNvSpPr>
              <p:nvPr/>
            </p:nvSpPr>
            <p:spPr bwMode="auto">
              <a:xfrm>
                <a:off x="2003" y="2224"/>
                <a:ext cx="53" cy="8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10" name="Rectangle 22"/>
              <p:cNvSpPr>
                <a:spLocks noChangeArrowheads="1"/>
              </p:cNvSpPr>
              <p:nvPr/>
            </p:nvSpPr>
            <p:spPr bwMode="auto">
              <a:xfrm>
                <a:off x="1977" y="1694"/>
                <a:ext cx="53" cy="8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11" name="Rectangle 23"/>
              <p:cNvSpPr>
                <a:spLocks noChangeArrowheads="1"/>
              </p:cNvSpPr>
              <p:nvPr/>
            </p:nvSpPr>
            <p:spPr bwMode="auto">
              <a:xfrm>
                <a:off x="2083" y="1915"/>
                <a:ext cx="53" cy="8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12" name="Rectangle 24"/>
              <p:cNvSpPr>
                <a:spLocks noChangeArrowheads="1"/>
              </p:cNvSpPr>
              <p:nvPr/>
            </p:nvSpPr>
            <p:spPr bwMode="auto">
              <a:xfrm>
                <a:off x="2056" y="1473"/>
                <a:ext cx="53" cy="8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13" name="Rectangle 25"/>
              <p:cNvSpPr>
                <a:spLocks noChangeArrowheads="1"/>
              </p:cNvSpPr>
              <p:nvPr/>
            </p:nvSpPr>
            <p:spPr bwMode="auto">
              <a:xfrm>
                <a:off x="2215" y="1561"/>
                <a:ext cx="53" cy="8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14" name="Rectangle 26"/>
              <p:cNvSpPr>
                <a:spLocks noChangeArrowheads="1"/>
              </p:cNvSpPr>
              <p:nvPr/>
            </p:nvSpPr>
            <p:spPr bwMode="auto">
              <a:xfrm>
                <a:off x="2162" y="2048"/>
                <a:ext cx="53" cy="8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15" name="Rectangle 27"/>
              <p:cNvSpPr>
                <a:spLocks noChangeArrowheads="1"/>
              </p:cNvSpPr>
              <p:nvPr/>
            </p:nvSpPr>
            <p:spPr bwMode="auto">
              <a:xfrm>
                <a:off x="2241" y="1827"/>
                <a:ext cx="53" cy="8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16" name="Rectangle 28"/>
              <p:cNvSpPr>
                <a:spLocks noChangeArrowheads="1"/>
              </p:cNvSpPr>
              <p:nvPr/>
            </p:nvSpPr>
            <p:spPr bwMode="auto">
              <a:xfrm>
                <a:off x="2215" y="2401"/>
                <a:ext cx="53" cy="8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17" name="Rectangle 29"/>
              <p:cNvSpPr>
                <a:spLocks noChangeArrowheads="1"/>
              </p:cNvSpPr>
              <p:nvPr/>
            </p:nvSpPr>
            <p:spPr bwMode="auto">
              <a:xfrm>
                <a:off x="2374" y="1959"/>
                <a:ext cx="52" cy="8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18" name="Rectangle 30"/>
              <p:cNvSpPr>
                <a:spLocks noChangeArrowheads="1"/>
              </p:cNvSpPr>
              <p:nvPr/>
            </p:nvSpPr>
            <p:spPr bwMode="auto">
              <a:xfrm>
                <a:off x="2374" y="2269"/>
                <a:ext cx="52" cy="8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19" name="Rectangle 31"/>
              <p:cNvSpPr>
                <a:spLocks noChangeArrowheads="1"/>
              </p:cNvSpPr>
              <p:nvPr/>
            </p:nvSpPr>
            <p:spPr bwMode="auto">
              <a:xfrm>
                <a:off x="2400" y="2445"/>
                <a:ext cx="53" cy="8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702" name="Rectangle 32"/>
            <p:cNvSpPr>
              <a:spLocks noChangeArrowheads="1"/>
            </p:cNvSpPr>
            <p:nvPr/>
          </p:nvSpPr>
          <p:spPr bwMode="auto">
            <a:xfrm>
              <a:off x="337" y="1296"/>
              <a:ext cx="2592" cy="16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3" name="Line 33"/>
            <p:cNvSpPr>
              <a:spLocks noChangeShapeType="1"/>
            </p:cNvSpPr>
            <p:nvPr/>
          </p:nvSpPr>
          <p:spPr bwMode="auto">
            <a:xfrm>
              <a:off x="1686" y="1384"/>
              <a:ext cx="79" cy="15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4" name="Line 34"/>
            <p:cNvSpPr>
              <a:spLocks noChangeShapeType="1"/>
            </p:cNvSpPr>
            <p:nvPr/>
          </p:nvSpPr>
          <p:spPr bwMode="auto">
            <a:xfrm>
              <a:off x="1395" y="1428"/>
              <a:ext cx="79" cy="15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5" name="Line 35"/>
            <p:cNvSpPr>
              <a:spLocks noChangeShapeType="1"/>
            </p:cNvSpPr>
            <p:nvPr/>
          </p:nvSpPr>
          <p:spPr bwMode="auto">
            <a:xfrm>
              <a:off x="1554" y="1428"/>
              <a:ext cx="79" cy="15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653" name="Group 36"/>
          <p:cNvGrpSpPr>
            <a:grpSpLocks/>
          </p:cNvGrpSpPr>
          <p:nvPr/>
        </p:nvGrpSpPr>
        <p:grpSpPr bwMode="auto">
          <a:xfrm>
            <a:off x="4572000" y="1524000"/>
            <a:ext cx="4113213" cy="2667000"/>
            <a:chOff x="2929" y="1296"/>
            <a:chExt cx="2591" cy="1680"/>
          </a:xfrm>
        </p:grpSpPr>
        <p:sp>
          <p:nvSpPr>
            <p:cNvPr id="27657" name="Oval 37"/>
            <p:cNvSpPr>
              <a:spLocks noChangeArrowheads="1"/>
            </p:cNvSpPr>
            <p:nvPr/>
          </p:nvSpPr>
          <p:spPr bwMode="auto">
            <a:xfrm>
              <a:off x="3352" y="2622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8" name="Oval 38"/>
            <p:cNvSpPr>
              <a:spLocks noChangeArrowheads="1"/>
            </p:cNvSpPr>
            <p:nvPr/>
          </p:nvSpPr>
          <p:spPr bwMode="auto">
            <a:xfrm>
              <a:off x="3405" y="2313"/>
              <a:ext cx="53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9" name="Oval 39"/>
            <p:cNvSpPr>
              <a:spLocks noChangeArrowheads="1"/>
            </p:cNvSpPr>
            <p:nvPr/>
          </p:nvSpPr>
          <p:spPr bwMode="auto">
            <a:xfrm>
              <a:off x="3114" y="2445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0" name="Oval 40"/>
            <p:cNvSpPr>
              <a:spLocks noChangeArrowheads="1"/>
            </p:cNvSpPr>
            <p:nvPr/>
          </p:nvSpPr>
          <p:spPr bwMode="auto">
            <a:xfrm>
              <a:off x="3273" y="2224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1" name="Oval 41"/>
            <p:cNvSpPr>
              <a:spLocks noChangeArrowheads="1"/>
            </p:cNvSpPr>
            <p:nvPr/>
          </p:nvSpPr>
          <p:spPr bwMode="auto">
            <a:xfrm>
              <a:off x="3537" y="2534"/>
              <a:ext cx="53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2" name="Oval 42"/>
            <p:cNvSpPr>
              <a:spLocks noChangeArrowheads="1"/>
            </p:cNvSpPr>
            <p:nvPr/>
          </p:nvSpPr>
          <p:spPr bwMode="auto">
            <a:xfrm>
              <a:off x="3431" y="2048"/>
              <a:ext cx="53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3" name="Oval 43"/>
            <p:cNvSpPr>
              <a:spLocks noChangeArrowheads="1"/>
            </p:cNvSpPr>
            <p:nvPr/>
          </p:nvSpPr>
          <p:spPr bwMode="auto">
            <a:xfrm>
              <a:off x="3564" y="2269"/>
              <a:ext cx="52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4" name="Oval 44"/>
            <p:cNvSpPr>
              <a:spLocks noChangeArrowheads="1"/>
            </p:cNvSpPr>
            <p:nvPr/>
          </p:nvSpPr>
          <p:spPr bwMode="auto">
            <a:xfrm>
              <a:off x="3590" y="2003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5" name="Oval 45"/>
            <p:cNvSpPr>
              <a:spLocks noChangeArrowheads="1"/>
            </p:cNvSpPr>
            <p:nvPr/>
          </p:nvSpPr>
          <p:spPr bwMode="auto">
            <a:xfrm>
              <a:off x="3696" y="2180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6" name="Oval 46"/>
            <p:cNvSpPr>
              <a:spLocks noChangeArrowheads="1"/>
            </p:cNvSpPr>
            <p:nvPr/>
          </p:nvSpPr>
          <p:spPr bwMode="auto">
            <a:xfrm>
              <a:off x="3775" y="2445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7" name="Oval 47"/>
            <p:cNvSpPr>
              <a:spLocks noChangeArrowheads="1"/>
            </p:cNvSpPr>
            <p:nvPr/>
          </p:nvSpPr>
          <p:spPr bwMode="auto">
            <a:xfrm>
              <a:off x="3643" y="2711"/>
              <a:ext cx="53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8" name="Oval 48"/>
            <p:cNvSpPr>
              <a:spLocks noChangeArrowheads="1"/>
            </p:cNvSpPr>
            <p:nvPr/>
          </p:nvSpPr>
          <p:spPr bwMode="auto">
            <a:xfrm>
              <a:off x="3960" y="2578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9" name="Oval 49"/>
            <p:cNvSpPr>
              <a:spLocks noChangeArrowheads="1"/>
            </p:cNvSpPr>
            <p:nvPr/>
          </p:nvSpPr>
          <p:spPr bwMode="auto">
            <a:xfrm>
              <a:off x="3616" y="1738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0" name="Rectangle 50"/>
            <p:cNvSpPr>
              <a:spLocks noChangeArrowheads="1"/>
            </p:cNvSpPr>
            <p:nvPr/>
          </p:nvSpPr>
          <p:spPr bwMode="auto">
            <a:xfrm>
              <a:off x="4462" y="1959"/>
              <a:ext cx="53" cy="8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1" name="Rectangle 51"/>
            <p:cNvSpPr>
              <a:spLocks noChangeArrowheads="1"/>
            </p:cNvSpPr>
            <p:nvPr/>
          </p:nvSpPr>
          <p:spPr bwMode="auto">
            <a:xfrm>
              <a:off x="4304" y="1605"/>
              <a:ext cx="53" cy="8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2" name="Rectangle 52"/>
            <p:cNvSpPr>
              <a:spLocks noChangeArrowheads="1"/>
            </p:cNvSpPr>
            <p:nvPr/>
          </p:nvSpPr>
          <p:spPr bwMode="auto">
            <a:xfrm>
              <a:off x="4515" y="1473"/>
              <a:ext cx="53" cy="8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3" name="Rectangle 53"/>
            <p:cNvSpPr>
              <a:spLocks noChangeArrowheads="1"/>
            </p:cNvSpPr>
            <p:nvPr/>
          </p:nvSpPr>
          <p:spPr bwMode="auto">
            <a:xfrm>
              <a:off x="4595" y="2224"/>
              <a:ext cx="53" cy="8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4" name="Rectangle 54"/>
            <p:cNvSpPr>
              <a:spLocks noChangeArrowheads="1"/>
            </p:cNvSpPr>
            <p:nvPr/>
          </p:nvSpPr>
          <p:spPr bwMode="auto">
            <a:xfrm>
              <a:off x="4568" y="1694"/>
              <a:ext cx="53" cy="8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5" name="Rectangle 55"/>
            <p:cNvSpPr>
              <a:spLocks noChangeArrowheads="1"/>
            </p:cNvSpPr>
            <p:nvPr/>
          </p:nvSpPr>
          <p:spPr bwMode="auto">
            <a:xfrm>
              <a:off x="4674" y="1915"/>
              <a:ext cx="53" cy="8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6" name="Rectangle 56"/>
            <p:cNvSpPr>
              <a:spLocks noChangeArrowheads="1"/>
            </p:cNvSpPr>
            <p:nvPr/>
          </p:nvSpPr>
          <p:spPr bwMode="auto">
            <a:xfrm>
              <a:off x="4648" y="1473"/>
              <a:ext cx="52" cy="8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7" name="Rectangle 57"/>
            <p:cNvSpPr>
              <a:spLocks noChangeArrowheads="1"/>
            </p:cNvSpPr>
            <p:nvPr/>
          </p:nvSpPr>
          <p:spPr bwMode="auto">
            <a:xfrm>
              <a:off x="4806" y="1561"/>
              <a:ext cx="53" cy="8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8" name="Rectangle 58"/>
            <p:cNvSpPr>
              <a:spLocks noChangeArrowheads="1"/>
            </p:cNvSpPr>
            <p:nvPr/>
          </p:nvSpPr>
          <p:spPr bwMode="auto">
            <a:xfrm>
              <a:off x="4753" y="2048"/>
              <a:ext cx="53" cy="8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9" name="Rectangle 59"/>
            <p:cNvSpPr>
              <a:spLocks noChangeArrowheads="1"/>
            </p:cNvSpPr>
            <p:nvPr/>
          </p:nvSpPr>
          <p:spPr bwMode="auto">
            <a:xfrm>
              <a:off x="4833" y="1827"/>
              <a:ext cx="52" cy="8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0" name="Rectangle 60"/>
            <p:cNvSpPr>
              <a:spLocks noChangeArrowheads="1"/>
            </p:cNvSpPr>
            <p:nvPr/>
          </p:nvSpPr>
          <p:spPr bwMode="auto">
            <a:xfrm>
              <a:off x="4806" y="2401"/>
              <a:ext cx="53" cy="8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1" name="Rectangle 61"/>
            <p:cNvSpPr>
              <a:spLocks noChangeArrowheads="1"/>
            </p:cNvSpPr>
            <p:nvPr/>
          </p:nvSpPr>
          <p:spPr bwMode="auto">
            <a:xfrm>
              <a:off x="4965" y="1959"/>
              <a:ext cx="53" cy="8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2" name="Rectangle 62"/>
            <p:cNvSpPr>
              <a:spLocks noChangeArrowheads="1"/>
            </p:cNvSpPr>
            <p:nvPr/>
          </p:nvSpPr>
          <p:spPr bwMode="auto">
            <a:xfrm>
              <a:off x="4965" y="2269"/>
              <a:ext cx="53" cy="8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3" name="Rectangle 63"/>
            <p:cNvSpPr>
              <a:spLocks noChangeArrowheads="1"/>
            </p:cNvSpPr>
            <p:nvPr/>
          </p:nvSpPr>
          <p:spPr bwMode="auto">
            <a:xfrm>
              <a:off x="4991" y="2445"/>
              <a:ext cx="53" cy="8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4" name="Rectangle 64"/>
            <p:cNvSpPr>
              <a:spLocks noChangeArrowheads="1"/>
            </p:cNvSpPr>
            <p:nvPr/>
          </p:nvSpPr>
          <p:spPr bwMode="auto">
            <a:xfrm>
              <a:off x="2929" y="1296"/>
              <a:ext cx="2591" cy="16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5" name="Line 65"/>
            <p:cNvSpPr>
              <a:spLocks noChangeShapeType="1"/>
            </p:cNvSpPr>
            <p:nvPr/>
          </p:nvSpPr>
          <p:spPr bwMode="auto">
            <a:xfrm>
              <a:off x="3552" y="1392"/>
              <a:ext cx="576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6" name="Line 66"/>
            <p:cNvSpPr>
              <a:spLocks noChangeShapeType="1"/>
            </p:cNvSpPr>
            <p:nvPr/>
          </p:nvSpPr>
          <p:spPr bwMode="auto">
            <a:xfrm>
              <a:off x="4176" y="1344"/>
              <a:ext cx="576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7" name="Line 67"/>
            <p:cNvSpPr>
              <a:spLocks noChangeShapeType="1"/>
            </p:cNvSpPr>
            <p:nvPr/>
          </p:nvSpPr>
          <p:spPr bwMode="auto">
            <a:xfrm>
              <a:off x="3888" y="1392"/>
              <a:ext cx="576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54" name="Line 68"/>
          <p:cNvSpPr>
            <a:spLocks noChangeShapeType="1"/>
          </p:cNvSpPr>
          <p:nvPr/>
        </p:nvSpPr>
        <p:spPr bwMode="auto">
          <a:xfrm flipV="1">
            <a:off x="6756400" y="3124200"/>
            <a:ext cx="406400" cy="22066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55" name="Text Box 69"/>
          <p:cNvSpPr txBox="1">
            <a:spLocks noChangeArrowheads="1"/>
          </p:cNvSpPr>
          <p:nvPr/>
        </p:nvSpPr>
        <p:spPr bwMode="auto">
          <a:xfrm>
            <a:off x="6858000" y="32004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</a:t>
            </a:r>
          </a:p>
        </p:txBody>
      </p:sp>
      <p:sp>
        <p:nvSpPr>
          <p:cNvPr id="1796167" name="Text Box 71"/>
          <p:cNvSpPr txBox="1">
            <a:spLocks noChangeArrowheads="1"/>
          </p:cNvSpPr>
          <p:nvPr/>
        </p:nvSpPr>
        <p:spPr bwMode="auto">
          <a:xfrm>
            <a:off x="381000" y="4267200"/>
            <a:ext cx="8305800" cy="2025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Let data D be (</a:t>
            </a:r>
            <a:r>
              <a:rPr lang="en-US" b="1"/>
              <a:t>X</a:t>
            </a:r>
            <a:r>
              <a:rPr lang="en-US" baseline="-25000"/>
              <a:t>1</a:t>
            </a:r>
            <a:r>
              <a:rPr lang="en-US"/>
              <a:t>, y</a:t>
            </a:r>
            <a:r>
              <a:rPr lang="en-US" baseline="-25000"/>
              <a:t>1</a:t>
            </a:r>
            <a:r>
              <a:rPr lang="en-US"/>
              <a:t>), …, (</a:t>
            </a:r>
            <a:r>
              <a:rPr lang="en-US" b="1"/>
              <a:t>X</a:t>
            </a:r>
            <a:r>
              <a:rPr lang="en-US" baseline="-25000"/>
              <a:t>|D|</a:t>
            </a:r>
            <a:r>
              <a:rPr lang="en-US"/>
              <a:t>, y</a:t>
            </a:r>
            <a:r>
              <a:rPr lang="en-US" baseline="-25000"/>
              <a:t>|D|</a:t>
            </a:r>
            <a:r>
              <a:rPr lang="en-US"/>
              <a:t>), where </a:t>
            </a:r>
            <a:r>
              <a:rPr lang="en-US" b="1"/>
              <a:t>X</a:t>
            </a:r>
            <a:r>
              <a:rPr lang="en-US" baseline="-25000"/>
              <a:t>i</a:t>
            </a:r>
            <a:r>
              <a:rPr lang="en-US"/>
              <a:t> is the set of training tuples associated with the class labels y</a:t>
            </a:r>
            <a:r>
              <a:rPr lang="en-US" baseline="-25000"/>
              <a:t>i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There are infinite lines (</a:t>
            </a:r>
            <a:r>
              <a:rPr lang="en-US" u="sng"/>
              <a:t>hyperplanes</a:t>
            </a:r>
            <a:r>
              <a:rPr lang="en-US"/>
              <a:t>) separating the two classes but we want to </a:t>
            </a:r>
            <a:r>
              <a:rPr lang="en-US" u="sng"/>
              <a:t>find the best one</a:t>
            </a:r>
            <a:r>
              <a:rPr lang="en-US"/>
              <a:t> (the one that minimizes classification error on unseen data)</a:t>
            </a:r>
          </a:p>
          <a:p>
            <a:pPr eaLnBrk="1" hangingPunct="1">
              <a:spcBef>
                <a:spcPct val="50000"/>
              </a:spcBef>
            </a:pPr>
            <a:r>
              <a:rPr lang="en-US" i="1"/>
              <a:t>SVM searches for the hyperplane with the largest margin</a:t>
            </a:r>
            <a:r>
              <a:rPr lang="en-US"/>
              <a:t>, i.e., </a:t>
            </a:r>
            <a:r>
              <a:rPr lang="en-US" b="1"/>
              <a:t>maximum marginal hyperplane</a:t>
            </a:r>
            <a:r>
              <a:rPr lang="en-US"/>
              <a:t> (MMH)</a:t>
            </a:r>
          </a:p>
        </p:txBody>
      </p:sp>
    </p:spTree>
    <p:extLst>
      <p:ext uri="{BB962C8B-B14F-4D97-AF65-F5344CB8AC3E}">
        <p14:creationId xmlns:p14="http://schemas.microsoft.com/office/powerpoint/2010/main" val="3408862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9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6167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F0AF5B9-7DF1-43BC-AFEF-48830FE3CB86}" type="slidenum">
              <a:rPr lang="en-US"/>
              <a:pPr eaLnBrk="1" hangingPunct="1"/>
              <a:t>25</a:t>
            </a:fld>
            <a:endParaRPr 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SVM—Linearly Separable</a:t>
            </a:r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381000" y="1295400"/>
            <a:ext cx="8458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000"/>
              <a:t>A separating hyperplane can be written as</a:t>
            </a:r>
          </a:p>
          <a:p>
            <a:pPr marL="1143000" lvl="2" indent="-22860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None/>
            </a:pPr>
            <a:r>
              <a:rPr lang="en-US" sz="2000" b="1"/>
              <a:t>W</a:t>
            </a:r>
            <a:r>
              <a:rPr lang="en-US" sz="2000"/>
              <a:t> ● </a:t>
            </a:r>
            <a:r>
              <a:rPr lang="en-US" sz="2000" b="1"/>
              <a:t>X</a:t>
            </a:r>
            <a:r>
              <a:rPr lang="en-US" sz="2000"/>
              <a:t> + b = 0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</a:pPr>
            <a:r>
              <a:rPr lang="en-US" sz="2000"/>
              <a:t>where </a:t>
            </a:r>
            <a:r>
              <a:rPr lang="en-US" sz="2000" b="1"/>
              <a:t>W</a:t>
            </a:r>
            <a:r>
              <a:rPr lang="en-US" sz="2000"/>
              <a:t>={w</a:t>
            </a:r>
            <a:r>
              <a:rPr lang="en-US" sz="2000" baseline="-25000"/>
              <a:t>1</a:t>
            </a:r>
            <a:r>
              <a:rPr lang="en-US" sz="2000"/>
              <a:t>, w</a:t>
            </a:r>
            <a:r>
              <a:rPr lang="en-US" sz="2000" baseline="-25000"/>
              <a:t>2</a:t>
            </a:r>
            <a:r>
              <a:rPr lang="en-US" sz="2000"/>
              <a:t>, …, w</a:t>
            </a:r>
            <a:r>
              <a:rPr lang="en-US" sz="2000" baseline="-25000"/>
              <a:t>n</a:t>
            </a:r>
            <a:r>
              <a:rPr lang="en-US" sz="2000"/>
              <a:t>} is a weight vector and b a scalar (bias)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000"/>
              <a:t>For 2-D it can be written as</a:t>
            </a:r>
          </a:p>
          <a:p>
            <a:pPr marL="1143000" lvl="2" indent="-22860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None/>
            </a:pPr>
            <a:r>
              <a:rPr lang="en-US" sz="2000"/>
              <a:t>w</a:t>
            </a:r>
            <a:r>
              <a:rPr lang="en-US" sz="2000" baseline="-25000"/>
              <a:t>0</a:t>
            </a:r>
            <a:r>
              <a:rPr lang="en-US" sz="2000"/>
              <a:t> + w</a:t>
            </a:r>
            <a:r>
              <a:rPr lang="en-US" sz="2000" baseline="-25000"/>
              <a:t>1</a:t>
            </a:r>
            <a:r>
              <a:rPr lang="en-US" sz="2000"/>
              <a:t> x</a:t>
            </a:r>
            <a:r>
              <a:rPr lang="en-US" sz="2000" baseline="-25000"/>
              <a:t>1</a:t>
            </a:r>
            <a:r>
              <a:rPr lang="en-US" sz="2000"/>
              <a:t> + w</a:t>
            </a:r>
            <a:r>
              <a:rPr lang="en-US" sz="2000" baseline="-25000"/>
              <a:t>2</a:t>
            </a:r>
            <a:r>
              <a:rPr lang="en-US" sz="2000"/>
              <a:t> x</a:t>
            </a:r>
            <a:r>
              <a:rPr lang="en-US" sz="2000" baseline="-25000"/>
              <a:t>2</a:t>
            </a:r>
            <a:r>
              <a:rPr lang="en-US" sz="2000"/>
              <a:t> = 0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000"/>
              <a:t>The hyperplane defining the sides of the margin: </a:t>
            </a:r>
          </a:p>
          <a:p>
            <a:pPr marL="1143000" lvl="2" indent="-22860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None/>
            </a:pPr>
            <a:r>
              <a:rPr lang="en-US" sz="2000"/>
              <a:t>H</a:t>
            </a:r>
            <a:r>
              <a:rPr lang="en-US" sz="2000" baseline="-25000"/>
              <a:t>1</a:t>
            </a:r>
            <a:r>
              <a:rPr lang="en-US" sz="2000"/>
              <a:t>: w</a:t>
            </a:r>
            <a:r>
              <a:rPr lang="en-US" sz="2000" baseline="-25000"/>
              <a:t>0</a:t>
            </a:r>
            <a:r>
              <a:rPr lang="en-US" sz="2000"/>
              <a:t> + w</a:t>
            </a:r>
            <a:r>
              <a:rPr lang="en-US" sz="2000" baseline="-25000"/>
              <a:t>1</a:t>
            </a:r>
            <a:r>
              <a:rPr lang="en-US" sz="2000"/>
              <a:t> x</a:t>
            </a:r>
            <a:r>
              <a:rPr lang="en-US" sz="2000" baseline="-25000"/>
              <a:t>1</a:t>
            </a:r>
            <a:r>
              <a:rPr lang="en-US" sz="2000"/>
              <a:t> + w</a:t>
            </a:r>
            <a:r>
              <a:rPr lang="en-US" sz="2000" baseline="-25000"/>
              <a:t>2</a:t>
            </a:r>
            <a:r>
              <a:rPr lang="en-US" sz="2000"/>
              <a:t> x</a:t>
            </a:r>
            <a:r>
              <a:rPr lang="en-US" sz="2000" baseline="-25000"/>
              <a:t>2</a:t>
            </a:r>
            <a:r>
              <a:rPr lang="en-US" sz="2000"/>
              <a:t> ≥ 1    for y</a:t>
            </a:r>
            <a:r>
              <a:rPr lang="en-US" sz="2000" baseline="-25000"/>
              <a:t>i </a:t>
            </a:r>
            <a:r>
              <a:rPr lang="en-US" sz="2000"/>
              <a:t>= +1, and</a:t>
            </a:r>
          </a:p>
          <a:p>
            <a:pPr marL="1143000" lvl="2" indent="-22860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None/>
            </a:pPr>
            <a:r>
              <a:rPr lang="en-US" sz="2000"/>
              <a:t>H</a:t>
            </a:r>
            <a:r>
              <a:rPr lang="en-US" sz="2000" baseline="-25000"/>
              <a:t>2</a:t>
            </a:r>
            <a:r>
              <a:rPr lang="en-US" sz="2000"/>
              <a:t>: w</a:t>
            </a:r>
            <a:r>
              <a:rPr lang="en-US" sz="2000" baseline="-25000"/>
              <a:t>0</a:t>
            </a:r>
            <a:r>
              <a:rPr lang="en-US" sz="2000"/>
              <a:t> + w</a:t>
            </a:r>
            <a:r>
              <a:rPr lang="en-US" sz="2000" baseline="-25000"/>
              <a:t>1</a:t>
            </a:r>
            <a:r>
              <a:rPr lang="en-US" sz="2000"/>
              <a:t> x</a:t>
            </a:r>
            <a:r>
              <a:rPr lang="en-US" sz="2000" baseline="-25000"/>
              <a:t>1</a:t>
            </a:r>
            <a:r>
              <a:rPr lang="en-US" sz="2000"/>
              <a:t> + w</a:t>
            </a:r>
            <a:r>
              <a:rPr lang="en-US" sz="2000" baseline="-25000"/>
              <a:t>2</a:t>
            </a:r>
            <a:r>
              <a:rPr lang="en-US" sz="2000"/>
              <a:t> x</a:t>
            </a:r>
            <a:r>
              <a:rPr lang="en-US" sz="2000" baseline="-25000"/>
              <a:t>2</a:t>
            </a:r>
            <a:r>
              <a:rPr lang="en-US" sz="2000"/>
              <a:t> ≤ – 1 for y</a:t>
            </a:r>
            <a:r>
              <a:rPr lang="en-US" sz="2000" baseline="-25000"/>
              <a:t>i </a:t>
            </a:r>
            <a:r>
              <a:rPr lang="en-US" sz="2000"/>
              <a:t>= –1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000"/>
              <a:t>Any training tuples that fall on hyperplanes H</a:t>
            </a:r>
            <a:r>
              <a:rPr lang="en-US" sz="2000" baseline="-25000"/>
              <a:t>1</a:t>
            </a:r>
            <a:r>
              <a:rPr lang="en-US" sz="2000"/>
              <a:t> or H</a:t>
            </a:r>
            <a:r>
              <a:rPr lang="en-US" sz="2000" baseline="-25000"/>
              <a:t>2</a:t>
            </a:r>
            <a:r>
              <a:rPr lang="en-US" sz="2000"/>
              <a:t> (i.e., the </a:t>
            </a:r>
            <a:br>
              <a:rPr lang="en-US" sz="2000"/>
            </a:br>
            <a:r>
              <a:rPr lang="en-US" sz="2000"/>
              <a:t>sides defining the margin) are </a:t>
            </a:r>
            <a:r>
              <a:rPr lang="en-US" sz="2000" b="1"/>
              <a:t>support vectors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000"/>
              <a:t>This becomes a </a:t>
            </a:r>
            <a:r>
              <a:rPr lang="en-US" sz="2000" b="1"/>
              <a:t>constrained (convex) quadratic optimization</a:t>
            </a:r>
            <a:r>
              <a:rPr lang="en-US" sz="2000"/>
              <a:t> problem: Quadratic objective function and linear constraints </a:t>
            </a:r>
            <a:r>
              <a:rPr lang="en-US" sz="2000">
                <a:sym typeface="Wingdings" pitchFamily="2" charset="2"/>
              </a:rPr>
              <a:t></a:t>
            </a:r>
            <a:r>
              <a:rPr lang="en-US" sz="2000"/>
              <a:t> </a:t>
            </a:r>
            <a:r>
              <a:rPr lang="en-US" sz="2000" i="1"/>
              <a:t>Quadratic Programming (QP) </a:t>
            </a:r>
            <a:r>
              <a:rPr lang="en-US" sz="2000">
                <a:sym typeface="Wingdings" pitchFamily="2" charset="2"/>
              </a:rPr>
              <a:t></a:t>
            </a:r>
            <a:r>
              <a:rPr lang="en-US" sz="2000"/>
              <a:t> Lagrangian multipliers</a:t>
            </a:r>
          </a:p>
        </p:txBody>
      </p:sp>
    </p:spTree>
    <p:extLst>
      <p:ext uri="{BB962C8B-B14F-4D97-AF65-F5344CB8AC3E}">
        <p14:creationId xmlns:p14="http://schemas.microsoft.com/office/powerpoint/2010/main" val="3252073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</a:t>
            </a:r>
            <a:r>
              <a:rPr lang="en-US" dirty="0" smtClean="0"/>
              <a:t>Margin Calculation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</a:t>
            </a:r>
            <a:r>
              <a:rPr lang="en-US" dirty="0"/>
              <a:t>: decision </a:t>
            </a:r>
            <a:r>
              <a:rPr lang="en-US" dirty="0" err="1"/>
              <a:t>hyperplane</a:t>
            </a:r>
            <a:r>
              <a:rPr lang="en-US" dirty="0"/>
              <a:t> normal vector</a:t>
            </a:r>
          </a:p>
          <a:p>
            <a:r>
              <a:rPr lang="en-US" b="1" dirty="0"/>
              <a:t>x</a:t>
            </a:r>
            <a:r>
              <a:rPr lang="en-US" i="1" baseline="-25000" dirty="0"/>
              <a:t>i</a:t>
            </a:r>
            <a:r>
              <a:rPr lang="en-US" dirty="0"/>
              <a:t>: data point </a:t>
            </a:r>
            <a:r>
              <a:rPr lang="en-US" i="1" dirty="0" err="1"/>
              <a:t>i</a:t>
            </a:r>
            <a:endParaRPr lang="en-US" i="1" dirty="0"/>
          </a:p>
          <a:p>
            <a:r>
              <a:rPr lang="en-US" dirty="0" err="1"/>
              <a:t>y</a:t>
            </a:r>
            <a:r>
              <a:rPr lang="en-US" i="1" baseline="-25000" dirty="0" err="1"/>
              <a:t>i</a:t>
            </a:r>
            <a:r>
              <a:rPr lang="en-US" dirty="0"/>
              <a:t>: class of data point </a:t>
            </a:r>
            <a:r>
              <a:rPr lang="en-US" i="1" dirty="0" err="1"/>
              <a:t>i</a:t>
            </a:r>
            <a:r>
              <a:rPr lang="en-US" dirty="0"/>
              <a:t> (+1 or -1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2900" y="3522283"/>
            <a:ext cx="5791699" cy="2819265"/>
            <a:chOff x="3276600" y="1784350"/>
            <a:chExt cx="5584825" cy="3916363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5181600" y="25146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5029200" y="35052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5410200" y="3200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5029200" y="3733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5334000" y="38862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5638800" y="3733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5943600" y="3962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6705600" y="2362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7315200" y="2514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7620000" y="2971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6553200" y="2819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7924800" y="3276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8153400" y="3429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7696200" y="3657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8305800" y="3429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8382000" y="4038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7620000" y="4191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5334000" y="36576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2"/>
            <p:cNvSpPr>
              <a:spLocks noChangeArrowheads="1"/>
            </p:cNvSpPr>
            <p:nvPr/>
          </p:nvSpPr>
          <p:spPr bwMode="auto">
            <a:xfrm>
              <a:off x="5029200" y="2971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23"/>
            <p:cNvSpPr>
              <a:spLocks noChangeArrowheads="1"/>
            </p:cNvSpPr>
            <p:nvPr/>
          </p:nvSpPr>
          <p:spPr bwMode="auto">
            <a:xfrm>
              <a:off x="5943600" y="31242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24"/>
            <p:cNvSpPr>
              <a:spLocks noChangeArrowheads="1"/>
            </p:cNvSpPr>
            <p:nvPr/>
          </p:nvSpPr>
          <p:spPr bwMode="auto">
            <a:xfrm>
              <a:off x="6629400" y="40386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5715000" y="35052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26"/>
            <p:cNvSpPr>
              <a:spLocks noChangeArrowheads="1"/>
            </p:cNvSpPr>
            <p:nvPr/>
          </p:nvSpPr>
          <p:spPr bwMode="auto">
            <a:xfrm>
              <a:off x="5638800" y="4114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auto">
            <a:xfrm>
              <a:off x="7315200" y="3200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auto">
            <a:xfrm>
              <a:off x="7772400" y="3048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auto">
            <a:xfrm>
              <a:off x="7543800" y="3429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30"/>
            <p:cNvSpPr>
              <a:spLocks noChangeArrowheads="1"/>
            </p:cNvSpPr>
            <p:nvPr/>
          </p:nvSpPr>
          <p:spPr bwMode="auto">
            <a:xfrm>
              <a:off x="8077200" y="3352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31"/>
            <p:cNvSpPr>
              <a:spLocks noChangeArrowheads="1"/>
            </p:cNvSpPr>
            <p:nvPr/>
          </p:nvSpPr>
          <p:spPr bwMode="auto">
            <a:xfrm>
              <a:off x="8229600" y="3505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 rot="921216">
              <a:off x="5200650" y="2413000"/>
              <a:ext cx="2820988" cy="20208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auto">
            <a:xfrm rot="921216">
              <a:off x="4953000" y="2590800"/>
              <a:ext cx="2725738" cy="19923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 rot="921216">
              <a:off x="5562600" y="2286000"/>
              <a:ext cx="2725738" cy="19923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 Box 35"/>
            <p:cNvSpPr txBox="1">
              <a:spLocks noChangeArrowheads="1"/>
            </p:cNvSpPr>
            <p:nvPr/>
          </p:nvSpPr>
          <p:spPr bwMode="auto">
            <a:xfrm>
              <a:off x="7086600" y="5334000"/>
              <a:ext cx="177482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800" b="1">
                  <a:latin typeface="Verdana" pitchFamily="34" charset="0"/>
                  <a:cs typeface="Arial" pitchFamily="34" charset="0"/>
                </a:rPr>
                <a:t>w</a:t>
              </a:r>
              <a:r>
                <a:rPr lang="en-US" sz="1800" b="1" baseline="30000">
                  <a:latin typeface="Verdana" pitchFamily="34" charset="0"/>
                  <a:cs typeface="Arial" pitchFamily="34" charset="0"/>
                </a:rPr>
                <a:t>T</a:t>
              </a:r>
              <a:r>
                <a:rPr lang="en-US" sz="1800" b="1">
                  <a:latin typeface="Verdana" pitchFamily="34" charset="0"/>
                  <a:cs typeface="Arial" pitchFamily="34" charset="0"/>
                </a:rPr>
                <a:t> x + b = 0</a:t>
              </a:r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 flipH="1">
              <a:off x="6629400" y="2133600"/>
              <a:ext cx="9906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 Box 37"/>
            <p:cNvSpPr txBox="1">
              <a:spLocks noChangeArrowheads="1"/>
            </p:cNvSpPr>
            <p:nvPr/>
          </p:nvSpPr>
          <p:spPr bwMode="auto">
            <a:xfrm>
              <a:off x="6842125" y="1784350"/>
              <a:ext cx="1798638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800" b="1">
                  <a:latin typeface="Verdana" pitchFamily="34" charset="0"/>
                  <a:cs typeface="Arial" pitchFamily="34" charset="0"/>
                </a:rPr>
                <a:t>w</a:t>
              </a:r>
              <a:r>
                <a:rPr lang="en-US" sz="1800" b="1" baseline="30000">
                  <a:latin typeface="Verdana" pitchFamily="34" charset="0"/>
                  <a:cs typeface="Arial" pitchFamily="34" charset="0"/>
                </a:rPr>
                <a:t>T</a:t>
              </a:r>
              <a:r>
                <a:rPr lang="en-US" sz="1800" b="1">
                  <a:latin typeface="Verdana" pitchFamily="34" charset="0"/>
                  <a:cs typeface="Arial" pitchFamily="34" charset="0"/>
                </a:rPr>
                <a:t>x</a:t>
              </a:r>
              <a:r>
                <a:rPr lang="en-US" sz="1800" b="1" baseline="-25000">
                  <a:latin typeface="Verdana" pitchFamily="34" charset="0"/>
                  <a:cs typeface="Arial" pitchFamily="34" charset="0"/>
                </a:rPr>
                <a:t>a</a:t>
              </a:r>
              <a:r>
                <a:rPr lang="en-US" sz="1800" b="1">
                  <a:latin typeface="Verdana" pitchFamily="34" charset="0"/>
                  <a:cs typeface="Arial" pitchFamily="34" charset="0"/>
                </a:rPr>
                <a:t> + b = 1</a:t>
              </a:r>
            </a:p>
          </p:txBody>
        </p:sp>
        <p:sp>
          <p:nvSpPr>
            <p:cNvPr id="40" name="Text Box 38"/>
            <p:cNvSpPr txBox="1">
              <a:spLocks noChangeArrowheads="1"/>
            </p:cNvSpPr>
            <p:nvPr/>
          </p:nvSpPr>
          <p:spPr bwMode="auto">
            <a:xfrm>
              <a:off x="3276600" y="2452688"/>
              <a:ext cx="1912938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800" b="1">
                  <a:latin typeface="Verdana" pitchFamily="34" charset="0"/>
                  <a:cs typeface="Arial" pitchFamily="34" charset="0"/>
                </a:rPr>
                <a:t>w</a:t>
              </a:r>
              <a:r>
                <a:rPr lang="en-US" sz="1800" b="1" baseline="30000">
                  <a:latin typeface="Verdana" pitchFamily="34" charset="0"/>
                  <a:cs typeface="Arial" pitchFamily="34" charset="0"/>
                </a:rPr>
                <a:t>T</a:t>
              </a:r>
              <a:r>
                <a:rPr lang="en-US" sz="1800" b="1">
                  <a:latin typeface="Verdana" pitchFamily="34" charset="0"/>
                  <a:cs typeface="Arial" pitchFamily="34" charset="0"/>
                </a:rPr>
                <a:t>x</a:t>
              </a:r>
              <a:r>
                <a:rPr lang="en-US" sz="1800" b="1" baseline="-25000">
                  <a:latin typeface="Verdana" pitchFamily="34" charset="0"/>
                  <a:cs typeface="Arial" pitchFamily="34" charset="0"/>
                </a:rPr>
                <a:t>b</a:t>
              </a:r>
              <a:r>
                <a:rPr lang="en-US" sz="1800" b="1">
                  <a:latin typeface="Verdana" pitchFamily="34" charset="0"/>
                  <a:cs typeface="Arial" pitchFamily="34" charset="0"/>
                </a:rPr>
                <a:t> + b = -1</a:t>
              </a:r>
            </a:p>
          </p:txBody>
        </p:sp>
        <p:sp>
          <p:nvSpPr>
            <p:cNvPr id="41" name="Line 39"/>
            <p:cNvSpPr>
              <a:spLocks noChangeShapeType="1"/>
            </p:cNvSpPr>
            <p:nvPr/>
          </p:nvSpPr>
          <p:spPr bwMode="auto">
            <a:xfrm>
              <a:off x="4648200" y="2743200"/>
              <a:ext cx="12192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40"/>
            <p:cNvSpPr>
              <a:spLocks noChangeShapeType="1"/>
            </p:cNvSpPr>
            <p:nvPr/>
          </p:nvSpPr>
          <p:spPr bwMode="auto">
            <a:xfrm flipV="1">
              <a:off x="5410200" y="2014538"/>
              <a:ext cx="457200" cy="423862"/>
            </a:xfrm>
            <a:prstGeom prst="line">
              <a:avLst/>
            </a:prstGeom>
            <a:noFill/>
            <a:ln w="60325">
              <a:solidFill>
                <a:srgbClr val="FF66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 Box 41"/>
            <p:cNvSpPr txBox="1">
              <a:spLocks noChangeArrowheads="1"/>
            </p:cNvSpPr>
            <p:nvPr/>
          </p:nvSpPr>
          <p:spPr bwMode="auto">
            <a:xfrm>
              <a:off x="5089525" y="1835150"/>
              <a:ext cx="3683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l-GR" b="1" i="1">
                  <a:solidFill>
                    <a:srgbClr val="00A000"/>
                  </a:solidFill>
                </a:rPr>
                <a:t>ρ</a:t>
              </a:r>
              <a:endParaRPr lang="en-US" b="1" i="1">
                <a:solidFill>
                  <a:srgbClr val="00A000"/>
                </a:solidFill>
              </a:endParaRPr>
            </a:p>
          </p:txBody>
        </p:sp>
        <p:cxnSp>
          <p:nvCxnSpPr>
            <p:cNvPr id="44" name="Straight Arrow Connector 43"/>
            <p:cNvCxnSpPr>
              <a:cxnSpLocks noChangeShapeType="1"/>
              <a:stCxn id="37" idx="0"/>
            </p:cNvCxnSpPr>
            <p:nvPr/>
          </p:nvCxnSpPr>
          <p:spPr bwMode="auto">
            <a:xfrm rot="16200000" flipV="1">
              <a:off x="7568407" y="4928393"/>
              <a:ext cx="533400" cy="2778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/>
              <p:cNvSpPr txBox="1"/>
              <p:nvPr/>
            </p:nvSpPr>
            <p:spPr>
              <a:xfrm>
                <a:off x="6642463" y="3882241"/>
                <a:ext cx="1147685" cy="6832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𝜌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||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||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463" y="3882241"/>
                <a:ext cx="1147685" cy="6832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9176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SVM as a Quadratic Programming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QP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 better form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 Box 4"/>
              <p:cNvSpPr txBox="1">
                <a:spLocks noChangeArrowheads="1"/>
              </p:cNvSpPr>
              <p:nvPr/>
            </p:nvSpPr>
            <p:spPr bwMode="auto">
              <a:xfrm>
                <a:off x="1312817" y="1143000"/>
                <a:ext cx="6858000" cy="2785506"/>
              </a:xfrm>
              <a:prstGeom prst="rect">
                <a:avLst/>
              </a:prstGeom>
              <a:noFill/>
              <a:ln w="25400">
                <a:solidFill>
                  <a:srgbClr val="008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Lucida Sans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Lucida Sans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Lucida Sans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Lucida Sans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Lucida Sans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dirty="0" smtClean="0">
                    <a:latin typeface="Times New Roman" pitchFamily="18" charset="0"/>
                  </a:rPr>
                  <a:t>Objective: Find </a:t>
                </a:r>
                <a:r>
                  <a:rPr lang="en-US" b="1" dirty="0">
                    <a:latin typeface="Times New Roman" pitchFamily="18" charset="0"/>
                  </a:rPr>
                  <a:t>w</a:t>
                </a:r>
                <a:r>
                  <a:rPr lang="en-US" dirty="0">
                    <a:latin typeface="Times New Roman" pitchFamily="18" charset="0"/>
                  </a:rPr>
                  <a:t> and </a:t>
                </a:r>
                <a:r>
                  <a:rPr lang="en-US" i="1" dirty="0">
                    <a:latin typeface="Times New Roman" pitchFamily="18" charset="0"/>
                  </a:rPr>
                  <a:t>b</a:t>
                </a:r>
                <a:r>
                  <a:rPr lang="en-US" dirty="0">
                    <a:latin typeface="Times New Roman" pitchFamily="18" charset="0"/>
                  </a:rPr>
                  <a:t> such </a:t>
                </a:r>
                <a:r>
                  <a:rPr lang="en-US" dirty="0" smtClean="0">
                    <a:latin typeface="Times New Roman" pitchFamily="18" charset="0"/>
                  </a:rPr>
                  <a:t>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𝜌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||</m:t>
                        </m:r>
                        <m:r>
                          <a:rPr lang="en-US" b="1" i="1">
                            <a:latin typeface="Cambria Math"/>
                          </a:rPr>
                          <m:t>𝒘</m:t>
                        </m:r>
                        <m:r>
                          <a:rPr lang="en-US" i="1">
                            <a:latin typeface="Cambria Math"/>
                          </a:rPr>
                          <m:t>||</m:t>
                        </m:r>
                      </m:den>
                    </m:f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latin typeface="Times New Roman" pitchFamily="18" charset="0"/>
                  </a:rPr>
                  <a:t> is maximized; 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dirty="0" smtClean="0">
                    <a:latin typeface="Times New Roman" pitchFamily="18" charset="0"/>
                  </a:rPr>
                  <a:t>Constraints: </a:t>
                </a:r>
                <a:r>
                  <a:rPr lang="en-US" dirty="0">
                    <a:latin typeface="Times New Roman" pitchFamily="18" charset="0"/>
                  </a:rPr>
                  <a:t>F</a:t>
                </a:r>
                <a:r>
                  <a:rPr lang="en-US" dirty="0" smtClean="0">
                    <a:latin typeface="Times New Roman" pitchFamily="18" charset="0"/>
                  </a:rPr>
                  <a:t>or all </a:t>
                </a:r>
                <a:r>
                  <a:rPr lang="en-US" sz="2800" dirty="0" smtClean="0">
                    <a:latin typeface="Times New Roman" pitchFamily="18" charset="0"/>
                  </a:rPr>
                  <a:t>{</a:t>
                </a:r>
                <a:r>
                  <a:rPr lang="en-US" dirty="0" smtClean="0">
                    <a:latin typeface="Times New Roman" pitchFamily="18" charset="0"/>
                  </a:rPr>
                  <a:t>(</a:t>
                </a:r>
                <a:r>
                  <a:rPr lang="en-US" sz="2800" b="1" dirty="0" smtClean="0">
                    <a:latin typeface="Times New Roman" pitchFamily="18" charset="0"/>
                  </a:rPr>
                  <a:t>x</a:t>
                </a:r>
                <a:r>
                  <a:rPr lang="en-US" sz="2800" b="1" baseline="-25000" dirty="0" smtClean="0">
                    <a:latin typeface="Times New Roman" pitchFamily="18" charset="0"/>
                  </a:rPr>
                  <a:t>i</a:t>
                </a:r>
                <a:r>
                  <a:rPr lang="en-US" sz="2800" b="1" dirty="0" smtClean="0">
                    <a:latin typeface="Times New Roman" pitchFamily="18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</a:rPr>
                  <a:t>, </a:t>
                </a:r>
                <a:r>
                  <a:rPr lang="en-US" sz="2800" i="1" dirty="0" err="1" smtClean="0">
                    <a:latin typeface="Times New Roman" pitchFamily="18" charset="0"/>
                  </a:rPr>
                  <a:t>y</a:t>
                </a:r>
                <a:r>
                  <a:rPr lang="en-US" sz="2800" i="1" baseline="-25000" dirty="0" err="1" smtClean="0">
                    <a:latin typeface="Times New Roman" pitchFamily="18" charset="0"/>
                  </a:rPr>
                  <a:t>i</a:t>
                </a:r>
                <a:r>
                  <a:rPr lang="en-US" sz="2800" dirty="0" smtClean="0">
                    <a:latin typeface="Times New Roman" pitchFamily="18" charset="0"/>
                  </a:rPr>
                  <a:t>)}</a:t>
                </a:r>
                <a:endParaRPr lang="en-US" dirty="0" smtClean="0">
                  <a:latin typeface="Times New Roman" pitchFamily="18" charset="0"/>
                </a:endParaRPr>
              </a:p>
              <a:p>
                <a:pPr lvl="1" eaLnBrk="1" hangingPunct="1">
                  <a:spcBef>
                    <a:spcPct val="50000"/>
                  </a:spcBef>
                </a:pPr>
                <a:r>
                  <a:rPr lang="en-US" b="1" dirty="0" err="1" smtClean="0">
                    <a:latin typeface="Times New Roman" pitchFamily="18" charset="0"/>
                  </a:rPr>
                  <a:t>w</a:t>
                </a:r>
                <a:r>
                  <a:rPr lang="en-US" b="1" baseline="30000" dirty="0" err="1" smtClean="0">
                    <a:latin typeface="Times New Roman" pitchFamily="18" charset="0"/>
                  </a:rPr>
                  <a:t>T</a:t>
                </a:r>
                <a:r>
                  <a:rPr lang="en-US" b="1" dirty="0" err="1" smtClean="0">
                    <a:latin typeface="Times New Roman" pitchFamily="18" charset="0"/>
                  </a:rPr>
                  <a:t>x</a:t>
                </a:r>
                <a:r>
                  <a:rPr lang="en-US" b="1" baseline="-25000" dirty="0" err="1" smtClean="0">
                    <a:latin typeface="Times New Roman" pitchFamily="18" charset="0"/>
                  </a:rPr>
                  <a:t>i</a:t>
                </a:r>
                <a:r>
                  <a:rPr lang="en-US" b="1" dirty="0" smtClean="0">
                    <a:latin typeface="Times New Roman" pitchFamily="18" charset="0"/>
                  </a:rPr>
                  <a:t> </a:t>
                </a:r>
                <a:r>
                  <a:rPr lang="en-US" dirty="0">
                    <a:latin typeface="Times New Roman" pitchFamily="18" charset="0"/>
                  </a:rPr>
                  <a:t>+ </a:t>
                </a:r>
                <a:r>
                  <a:rPr lang="en-US" i="1" dirty="0">
                    <a:latin typeface="Times New Roman" pitchFamily="18" charset="0"/>
                  </a:rPr>
                  <a:t>b</a:t>
                </a:r>
                <a:r>
                  <a:rPr lang="en-US" b="1" dirty="0">
                    <a:latin typeface="Times New Roman" pitchFamily="18" charset="0"/>
                  </a:rPr>
                  <a:t> 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≥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1 if </a:t>
                </a:r>
                <a:r>
                  <a:rPr lang="en-US" i="1" dirty="0" err="1">
                    <a:latin typeface="Times New Roman" pitchFamily="18" charset="0"/>
                  </a:rPr>
                  <a:t>y</a:t>
                </a:r>
                <a:r>
                  <a:rPr lang="en-US" i="1" baseline="-25000" dirty="0" err="1">
                    <a:latin typeface="Times New Roman" pitchFamily="18" charset="0"/>
                  </a:rPr>
                  <a:t>i</a:t>
                </a:r>
                <a:r>
                  <a:rPr lang="en-US" dirty="0">
                    <a:latin typeface="Times New Roman" pitchFamily="18" charset="0"/>
                  </a:rPr>
                  <a:t>=1;   </a:t>
                </a:r>
                <a:endParaRPr lang="en-US" dirty="0" smtClean="0">
                  <a:latin typeface="Times New Roman" pitchFamily="18" charset="0"/>
                </a:endParaRPr>
              </a:p>
              <a:p>
                <a:pPr lvl="1" eaLnBrk="1" hangingPunct="1">
                  <a:spcBef>
                    <a:spcPct val="50000"/>
                  </a:spcBef>
                </a:pPr>
                <a:r>
                  <a:rPr lang="en-US" b="1" dirty="0" err="1" smtClean="0">
                    <a:latin typeface="Times New Roman" pitchFamily="18" charset="0"/>
                  </a:rPr>
                  <a:t>w</a:t>
                </a:r>
                <a:r>
                  <a:rPr lang="en-US" b="1" baseline="30000" dirty="0" err="1" smtClean="0">
                    <a:latin typeface="Times New Roman" pitchFamily="18" charset="0"/>
                  </a:rPr>
                  <a:t>T</a:t>
                </a:r>
                <a:r>
                  <a:rPr lang="en-US" b="1" dirty="0" err="1" smtClean="0">
                    <a:latin typeface="Times New Roman" pitchFamily="18" charset="0"/>
                  </a:rPr>
                  <a:t>x</a:t>
                </a:r>
                <a:r>
                  <a:rPr lang="en-US" b="1" baseline="-25000" dirty="0" err="1" smtClean="0">
                    <a:latin typeface="Times New Roman" pitchFamily="18" charset="0"/>
                  </a:rPr>
                  <a:t>i</a:t>
                </a:r>
                <a:r>
                  <a:rPr lang="en-US" b="1" dirty="0" smtClean="0">
                    <a:latin typeface="Times New Roman" pitchFamily="18" charset="0"/>
                  </a:rPr>
                  <a:t> </a:t>
                </a:r>
                <a:r>
                  <a:rPr lang="en-US" dirty="0">
                    <a:latin typeface="Times New Roman" pitchFamily="18" charset="0"/>
                  </a:rPr>
                  <a:t>+ </a:t>
                </a:r>
                <a:r>
                  <a:rPr lang="en-US" i="1" dirty="0">
                    <a:latin typeface="Times New Roman" pitchFamily="18" charset="0"/>
                  </a:rPr>
                  <a:t>b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≤ -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1   if </a:t>
                </a:r>
                <a:r>
                  <a:rPr lang="en-US" i="1" dirty="0" err="1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i="1" baseline="-25000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baseline="-25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= -1</a:t>
                </a:r>
              </a:p>
            </p:txBody>
          </p:sp>
        </mc:Choice>
        <mc:Fallback>
          <p:sp>
            <p:nvSpPr>
              <p:cNvPr id="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12817" y="1143000"/>
                <a:ext cx="6858000" cy="2785506"/>
              </a:xfrm>
              <a:prstGeom prst="rect">
                <a:avLst/>
              </a:prstGeom>
              <a:blipFill rotWithShape="1">
                <a:blip r:embed="rId2"/>
                <a:stretch>
                  <a:fillRect l="-1151" b="-3696"/>
                </a:stretch>
              </a:blipFill>
              <a:ln w="25400">
                <a:solidFill>
                  <a:srgbClr val="008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312817" y="5033962"/>
            <a:ext cx="6657975" cy="1477328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latin typeface="Times New Roman" pitchFamily="18" charset="0"/>
              </a:rPr>
              <a:t>Objective: Find </a:t>
            </a:r>
            <a:r>
              <a:rPr lang="en-US" b="1" dirty="0">
                <a:latin typeface="Times New Roman" pitchFamily="18" charset="0"/>
              </a:rPr>
              <a:t>w</a:t>
            </a:r>
            <a:r>
              <a:rPr lang="en-US" dirty="0">
                <a:latin typeface="Times New Roman" pitchFamily="18" charset="0"/>
              </a:rPr>
              <a:t> and </a:t>
            </a:r>
            <a:r>
              <a:rPr lang="en-US" i="1" dirty="0">
                <a:latin typeface="Times New Roman" pitchFamily="18" charset="0"/>
              </a:rPr>
              <a:t>b</a:t>
            </a:r>
            <a:r>
              <a:rPr lang="en-US" dirty="0">
                <a:latin typeface="Times New Roman" pitchFamily="18" charset="0"/>
              </a:rPr>
              <a:t> such </a:t>
            </a:r>
            <a:r>
              <a:rPr lang="en-US" dirty="0" smtClean="0">
                <a:latin typeface="Times New Roman" pitchFamily="18" charset="0"/>
              </a:rPr>
              <a:t>that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=½ </a:t>
            </a:r>
            <a:r>
              <a:rPr lang="en-US" b="1" dirty="0" err="1">
                <a:latin typeface="Times New Roman" pitchFamily="18" charset="0"/>
              </a:rPr>
              <a:t>w</a:t>
            </a:r>
            <a:r>
              <a:rPr lang="en-US" baseline="30000" dirty="0" err="1">
                <a:latin typeface="Times New Roman" pitchFamily="18" charset="0"/>
              </a:rPr>
              <a:t>T</a:t>
            </a:r>
            <a:r>
              <a:rPr lang="en-US" b="1" dirty="0" err="1">
                <a:latin typeface="Times New Roman" pitchFamily="18" charset="0"/>
              </a:rPr>
              <a:t>w</a:t>
            </a:r>
            <a:r>
              <a:rPr lang="en-US" dirty="0">
                <a:latin typeface="Times New Roman" pitchFamily="18" charset="0"/>
              </a:rPr>
              <a:t>  is minimized; 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 smtClean="0">
                <a:latin typeface="Times New Roman" pitchFamily="18" charset="0"/>
              </a:rPr>
              <a:t>Constraints: </a:t>
            </a:r>
            <a:r>
              <a:rPr lang="en-US" dirty="0">
                <a:latin typeface="Times New Roman" pitchFamily="18" charset="0"/>
              </a:rPr>
              <a:t>for all </a:t>
            </a:r>
            <a:r>
              <a:rPr lang="en-US" sz="2800" dirty="0">
                <a:latin typeface="Times New Roman" pitchFamily="18" charset="0"/>
              </a:rPr>
              <a:t>{</a:t>
            </a:r>
            <a:r>
              <a:rPr lang="en-US" dirty="0">
                <a:latin typeface="Times New Roman" pitchFamily="18" charset="0"/>
              </a:rPr>
              <a:t>(</a:t>
            </a:r>
            <a:r>
              <a:rPr lang="en-US" sz="2800" b="1" dirty="0">
                <a:latin typeface="Times New Roman" pitchFamily="18" charset="0"/>
              </a:rPr>
              <a:t>x</a:t>
            </a:r>
            <a:r>
              <a:rPr lang="en-US" sz="2800" b="1" baseline="-25000" dirty="0">
                <a:latin typeface="Times New Roman" pitchFamily="18" charset="0"/>
              </a:rPr>
              <a:t>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</a:rPr>
              <a:t>,</a:t>
            </a:r>
            <a:r>
              <a:rPr lang="en-US" sz="2800" i="1" dirty="0" err="1">
                <a:latin typeface="Times New Roman" pitchFamily="18" charset="0"/>
              </a:rPr>
              <a:t>y</a:t>
            </a:r>
            <a:r>
              <a:rPr lang="en-US" sz="2800" i="1" baseline="-25000" dirty="0" err="1">
                <a:latin typeface="Times New Roman" pitchFamily="18" charset="0"/>
              </a:rPr>
              <a:t>i</a:t>
            </a:r>
            <a:r>
              <a:rPr lang="en-US" sz="2800" dirty="0">
                <a:latin typeface="Times New Roman" pitchFamily="18" charset="0"/>
              </a:rPr>
              <a:t>)}</a:t>
            </a:r>
            <a:r>
              <a:rPr lang="en-US" dirty="0">
                <a:latin typeface="Times New Roman" pitchFamily="18" charset="0"/>
              </a:rPr>
              <a:t>:    </a:t>
            </a:r>
            <a:r>
              <a:rPr lang="en-US" i="1" dirty="0" err="1">
                <a:latin typeface="Times New Roman" pitchFamily="18" charset="0"/>
              </a:rPr>
              <a:t>y</a:t>
            </a:r>
            <a:r>
              <a:rPr lang="en-US" i="1" baseline="-25000" dirty="0" err="1">
                <a:latin typeface="Times New Roman" pitchFamily="18" charset="0"/>
              </a:rPr>
              <a:t>i</a:t>
            </a:r>
            <a:r>
              <a:rPr lang="en-US" dirty="0">
                <a:latin typeface="Times New Roman" pitchFamily="18" charset="0"/>
              </a:rPr>
              <a:t> (</a:t>
            </a:r>
            <a:r>
              <a:rPr lang="en-US" b="1" dirty="0" err="1">
                <a:latin typeface="Times New Roman" pitchFamily="18" charset="0"/>
              </a:rPr>
              <a:t>w</a:t>
            </a:r>
            <a:r>
              <a:rPr lang="en-US" b="1" baseline="30000" dirty="0" err="1">
                <a:latin typeface="Times New Roman" pitchFamily="18" charset="0"/>
              </a:rPr>
              <a:t>T</a:t>
            </a:r>
            <a:r>
              <a:rPr lang="en-US" b="1" dirty="0" err="1">
                <a:latin typeface="Times New Roman" pitchFamily="18" charset="0"/>
              </a:rPr>
              <a:t>x</a:t>
            </a:r>
            <a:r>
              <a:rPr lang="en-US" b="1" baseline="-25000" dirty="0" err="1">
                <a:latin typeface="Times New Roman" pitchFamily="18" charset="0"/>
              </a:rPr>
              <a:t>i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</a:rPr>
              <a:t>+ </a:t>
            </a:r>
            <a:r>
              <a:rPr lang="en-US" i="1" dirty="0">
                <a:latin typeface="Times New Roman" pitchFamily="18" charset="0"/>
              </a:rPr>
              <a:t>b</a:t>
            </a:r>
            <a:r>
              <a:rPr lang="en-US" dirty="0">
                <a:latin typeface="Times New Roman" pitchFamily="18" charset="0"/>
              </a:rPr>
              <a:t>)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≥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656210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Solve QP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now optimizing a </a:t>
            </a:r>
            <a:r>
              <a:rPr lang="en-US" i="1" dirty="0"/>
              <a:t>quadratic </a:t>
            </a:r>
            <a:r>
              <a:rPr lang="en-US" dirty="0"/>
              <a:t>function subject to </a:t>
            </a:r>
            <a:r>
              <a:rPr lang="en-US" i="1" dirty="0"/>
              <a:t>linear </a:t>
            </a:r>
            <a:r>
              <a:rPr lang="en-US" dirty="0"/>
              <a:t>constraints</a:t>
            </a:r>
          </a:p>
          <a:p>
            <a:r>
              <a:rPr lang="en-US" dirty="0"/>
              <a:t>Quadratic optimization problems are a well-known class of mathematical programming problem, and many (intricate) algorithms exist for solving them (with many special ones built for SVMs)</a:t>
            </a:r>
          </a:p>
          <a:p>
            <a:r>
              <a:rPr lang="en-US" dirty="0"/>
              <a:t>The solution involves constructing a </a:t>
            </a:r>
            <a:r>
              <a:rPr lang="en-US" i="1" dirty="0"/>
              <a:t>dual problem </a:t>
            </a:r>
            <a:r>
              <a:rPr lang="en-US" dirty="0"/>
              <a:t>where a </a:t>
            </a:r>
            <a:r>
              <a:rPr lang="en-US" i="1" dirty="0"/>
              <a:t>Lagrange multiplier</a:t>
            </a:r>
            <a:r>
              <a:rPr lang="en-US" dirty="0"/>
              <a:t> </a:t>
            </a:r>
            <a:r>
              <a:rPr lang="el-GR" i="1" dirty="0">
                <a:cs typeface="Times New Roman" pitchFamily="18" charset="0"/>
              </a:rPr>
              <a:t>α</a:t>
            </a:r>
            <a:r>
              <a:rPr lang="en-US" i="1" baseline="-25000" dirty="0" err="1">
                <a:cs typeface="Times New Roman" pitchFamily="18" charset="0"/>
              </a:rPr>
              <a:t>i</a:t>
            </a:r>
            <a:r>
              <a:rPr lang="en-US" i="1" baseline="-25000" dirty="0">
                <a:cs typeface="Times New Roman" pitchFamily="18" charset="0"/>
              </a:rPr>
              <a:t> </a:t>
            </a:r>
            <a:r>
              <a:rPr lang="en-US" dirty="0">
                <a:cs typeface="Times New Roman" pitchFamily="18" charset="0"/>
              </a:rPr>
              <a:t>is associated with every constraint in the primary problem</a:t>
            </a:r>
            <a:r>
              <a:rPr lang="en-US" dirty="0"/>
              <a:t>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6918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Primal Form and Dual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65069"/>
            <a:ext cx="8229600" cy="53340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More </a:t>
            </a:r>
            <a:r>
              <a:rPr lang="en-US" dirty="0"/>
              <a:t>derivations: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cs229.stanford.edu/notes/cs229-notes3.pdf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447800" y="1371600"/>
            <a:ext cx="6657975" cy="1477328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latin typeface="Times New Roman" pitchFamily="18" charset="0"/>
              </a:rPr>
              <a:t>Objective: Find </a:t>
            </a:r>
            <a:r>
              <a:rPr lang="en-US" b="1" dirty="0">
                <a:latin typeface="Times New Roman" pitchFamily="18" charset="0"/>
              </a:rPr>
              <a:t>w</a:t>
            </a:r>
            <a:r>
              <a:rPr lang="en-US" dirty="0">
                <a:latin typeface="Times New Roman" pitchFamily="18" charset="0"/>
              </a:rPr>
              <a:t> and </a:t>
            </a:r>
            <a:r>
              <a:rPr lang="en-US" i="1" dirty="0">
                <a:latin typeface="Times New Roman" pitchFamily="18" charset="0"/>
              </a:rPr>
              <a:t>b</a:t>
            </a:r>
            <a:r>
              <a:rPr lang="en-US" dirty="0">
                <a:latin typeface="Times New Roman" pitchFamily="18" charset="0"/>
              </a:rPr>
              <a:t> such </a:t>
            </a:r>
            <a:r>
              <a:rPr lang="en-US" dirty="0" smtClean="0">
                <a:latin typeface="Times New Roman" pitchFamily="18" charset="0"/>
              </a:rPr>
              <a:t>that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=½ </a:t>
            </a:r>
            <a:r>
              <a:rPr lang="en-US" b="1" dirty="0" err="1">
                <a:latin typeface="Times New Roman" pitchFamily="18" charset="0"/>
              </a:rPr>
              <a:t>w</a:t>
            </a:r>
            <a:r>
              <a:rPr lang="en-US" baseline="30000" dirty="0" err="1">
                <a:latin typeface="Times New Roman" pitchFamily="18" charset="0"/>
              </a:rPr>
              <a:t>T</a:t>
            </a:r>
            <a:r>
              <a:rPr lang="en-US" b="1" dirty="0" err="1">
                <a:latin typeface="Times New Roman" pitchFamily="18" charset="0"/>
              </a:rPr>
              <a:t>w</a:t>
            </a:r>
            <a:r>
              <a:rPr lang="en-US" dirty="0">
                <a:latin typeface="Times New Roman" pitchFamily="18" charset="0"/>
              </a:rPr>
              <a:t>  is minimized; 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 smtClean="0">
                <a:latin typeface="Times New Roman" pitchFamily="18" charset="0"/>
              </a:rPr>
              <a:t>Constraints: </a:t>
            </a:r>
            <a:r>
              <a:rPr lang="en-US" dirty="0">
                <a:latin typeface="Times New Roman" pitchFamily="18" charset="0"/>
              </a:rPr>
              <a:t>for all </a:t>
            </a:r>
            <a:r>
              <a:rPr lang="en-US" sz="2800" dirty="0">
                <a:latin typeface="Times New Roman" pitchFamily="18" charset="0"/>
              </a:rPr>
              <a:t>{</a:t>
            </a:r>
            <a:r>
              <a:rPr lang="en-US" dirty="0">
                <a:latin typeface="Times New Roman" pitchFamily="18" charset="0"/>
              </a:rPr>
              <a:t>(</a:t>
            </a:r>
            <a:r>
              <a:rPr lang="en-US" sz="2800" b="1" dirty="0">
                <a:latin typeface="Times New Roman" pitchFamily="18" charset="0"/>
              </a:rPr>
              <a:t>x</a:t>
            </a:r>
            <a:r>
              <a:rPr lang="en-US" sz="2800" b="1" baseline="-25000" dirty="0">
                <a:latin typeface="Times New Roman" pitchFamily="18" charset="0"/>
              </a:rPr>
              <a:t>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</a:rPr>
              <a:t>,</a:t>
            </a:r>
            <a:r>
              <a:rPr lang="en-US" sz="2800" i="1" dirty="0" err="1">
                <a:latin typeface="Times New Roman" pitchFamily="18" charset="0"/>
              </a:rPr>
              <a:t>y</a:t>
            </a:r>
            <a:r>
              <a:rPr lang="en-US" sz="2800" i="1" baseline="-25000" dirty="0" err="1">
                <a:latin typeface="Times New Roman" pitchFamily="18" charset="0"/>
              </a:rPr>
              <a:t>i</a:t>
            </a:r>
            <a:r>
              <a:rPr lang="en-US" sz="2800" dirty="0">
                <a:latin typeface="Times New Roman" pitchFamily="18" charset="0"/>
              </a:rPr>
              <a:t>)}</a:t>
            </a:r>
            <a:r>
              <a:rPr lang="en-US" dirty="0">
                <a:latin typeface="Times New Roman" pitchFamily="18" charset="0"/>
              </a:rPr>
              <a:t>:    </a:t>
            </a:r>
            <a:r>
              <a:rPr lang="en-US" i="1" dirty="0" err="1">
                <a:latin typeface="Times New Roman" pitchFamily="18" charset="0"/>
              </a:rPr>
              <a:t>y</a:t>
            </a:r>
            <a:r>
              <a:rPr lang="en-US" i="1" baseline="-25000" dirty="0" err="1">
                <a:latin typeface="Times New Roman" pitchFamily="18" charset="0"/>
              </a:rPr>
              <a:t>i</a:t>
            </a:r>
            <a:r>
              <a:rPr lang="en-US" dirty="0">
                <a:latin typeface="Times New Roman" pitchFamily="18" charset="0"/>
              </a:rPr>
              <a:t> (</a:t>
            </a:r>
            <a:r>
              <a:rPr lang="en-US" b="1" dirty="0" err="1">
                <a:latin typeface="Times New Roman" pitchFamily="18" charset="0"/>
              </a:rPr>
              <a:t>w</a:t>
            </a:r>
            <a:r>
              <a:rPr lang="en-US" b="1" baseline="30000" dirty="0" err="1">
                <a:latin typeface="Times New Roman" pitchFamily="18" charset="0"/>
              </a:rPr>
              <a:t>T</a:t>
            </a:r>
            <a:r>
              <a:rPr lang="en-US" b="1" dirty="0" err="1">
                <a:latin typeface="Times New Roman" pitchFamily="18" charset="0"/>
              </a:rPr>
              <a:t>x</a:t>
            </a:r>
            <a:r>
              <a:rPr lang="en-US" b="1" baseline="-25000" dirty="0" err="1">
                <a:latin typeface="Times New Roman" pitchFamily="18" charset="0"/>
              </a:rPr>
              <a:t>i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</a:rPr>
              <a:t>+ </a:t>
            </a:r>
            <a:r>
              <a:rPr lang="en-US" i="1" dirty="0">
                <a:latin typeface="Times New Roman" pitchFamily="18" charset="0"/>
              </a:rPr>
              <a:t>b</a:t>
            </a:r>
            <a:r>
              <a:rPr lang="en-US" dirty="0">
                <a:latin typeface="Times New Roman" pitchFamily="18" charset="0"/>
              </a:rPr>
              <a:t>)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≥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447800" y="3276600"/>
            <a:ext cx="6649267" cy="2308324"/>
          </a:xfrm>
          <a:prstGeom prst="rect">
            <a:avLst/>
          </a:prstGeom>
          <a:noFill/>
          <a:ln w="25400" algn="ctr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 smtClean="0"/>
              <a:t>Objective: Find </a:t>
            </a:r>
            <a:r>
              <a:rPr lang="el-GR" sz="2400" i="1" dirty="0">
                <a:cs typeface="Times New Roman" pitchFamily="18" charset="0"/>
              </a:rPr>
              <a:t>α</a:t>
            </a:r>
            <a:r>
              <a:rPr lang="en-US" sz="2400" i="1" baseline="-25000" dirty="0">
                <a:cs typeface="Times New Roman" pitchFamily="18" charset="0"/>
              </a:rPr>
              <a:t>1</a:t>
            </a:r>
            <a:r>
              <a:rPr lang="en-US" sz="2400" i="1" dirty="0">
                <a:cs typeface="Times New Roman" pitchFamily="18" charset="0"/>
              </a:rPr>
              <a:t>…</a:t>
            </a:r>
            <a:r>
              <a:rPr lang="el-GR" sz="2400" i="1" dirty="0">
                <a:cs typeface="Times New Roman" pitchFamily="18" charset="0"/>
              </a:rPr>
              <a:t>α</a:t>
            </a:r>
            <a:r>
              <a:rPr lang="en-US" sz="2400" i="1" baseline="-25000" dirty="0">
                <a:cs typeface="Times New Roman" pitchFamily="18" charset="0"/>
              </a:rPr>
              <a:t>n</a:t>
            </a:r>
            <a:r>
              <a:rPr lang="en-US" sz="2400" baseline="-25000" dirty="0">
                <a:cs typeface="Times New Roman" pitchFamily="18" charset="0"/>
              </a:rPr>
              <a:t> </a:t>
            </a:r>
            <a:r>
              <a:rPr lang="en-US" sz="2400" dirty="0"/>
              <a:t>such that</a:t>
            </a:r>
          </a:p>
          <a:p>
            <a:pPr>
              <a:spcBef>
                <a:spcPct val="0"/>
              </a:spcBef>
            </a:pPr>
            <a:r>
              <a:rPr lang="en-US" sz="2400" b="1" dirty="0">
                <a:cs typeface="Times New Roman" pitchFamily="18" charset="0"/>
              </a:rPr>
              <a:t>Q</a:t>
            </a:r>
            <a:r>
              <a:rPr lang="en-US" sz="2400" dirty="0">
                <a:cs typeface="Times New Roman" pitchFamily="18" charset="0"/>
              </a:rPr>
              <a:t>(</a:t>
            </a:r>
            <a:r>
              <a:rPr lang="el-GR" sz="2000" b="1" dirty="0"/>
              <a:t>α</a:t>
            </a:r>
            <a:r>
              <a:rPr lang="en-US" sz="2400" dirty="0">
                <a:cs typeface="Times New Roman" pitchFamily="18" charset="0"/>
              </a:rPr>
              <a:t>)</a:t>
            </a:r>
            <a:r>
              <a:rPr lang="en-US" sz="2400" b="1" dirty="0">
                <a:cs typeface="Times New Roman" pitchFamily="18" charset="0"/>
              </a:rPr>
              <a:t> =</a:t>
            </a:r>
            <a:r>
              <a:rPr lang="el-GR" sz="2000" dirty="0">
                <a:cs typeface="Times New Roman" pitchFamily="18" charset="0"/>
              </a:rPr>
              <a:t>Σ</a:t>
            </a:r>
            <a:r>
              <a:rPr lang="el-GR" sz="2400" i="1" dirty="0">
                <a:cs typeface="Times New Roman" pitchFamily="18" charset="0"/>
              </a:rPr>
              <a:t>α</a:t>
            </a:r>
            <a:r>
              <a:rPr lang="en-US" sz="2400" i="1" baseline="-25000" dirty="0" err="1">
                <a:cs typeface="Times New Roman" pitchFamily="18" charset="0"/>
              </a:rPr>
              <a:t>i</a:t>
            </a:r>
            <a:r>
              <a:rPr lang="en-US" sz="2400" baseline="-25000" dirty="0">
                <a:cs typeface="Times New Roman" pitchFamily="18" charset="0"/>
              </a:rPr>
              <a:t>  </a:t>
            </a:r>
            <a:r>
              <a:rPr lang="en-US" sz="2400" dirty="0">
                <a:cs typeface="Times New Roman" pitchFamily="18" charset="0"/>
              </a:rPr>
              <a:t>- </a:t>
            </a:r>
            <a:r>
              <a:rPr lang="en-US" sz="2400" b="1" dirty="0">
                <a:cs typeface="Times New Roman" pitchFamily="18" charset="0"/>
              </a:rPr>
              <a:t>½</a:t>
            </a:r>
            <a:r>
              <a:rPr lang="el-GR" sz="2000" dirty="0"/>
              <a:t>ΣΣ</a:t>
            </a:r>
            <a:r>
              <a:rPr lang="el-GR" sz="2400" i="1" dirty="0">
                <a:cs typeface="Times New Roman" pitchFamily="18" charset="0"/>
              </a:rPr>
              <a:t>α</a:t>
            </a:r>
            <a:r>
              <a:rPr lang="en-US" sz="2400" i="1" baseline="-25000" dirty="0" err="1">
                <a:cs typeface="Times New Roman" pitchFamily="18" charset="0"/>
              </a:rPr>
              <a:t>i</a:t>
            </a:r>
            <a:r>
              <a:rPr lang="el-GR" sz="2400" i="1" dirty="0">
                <a:cs typeface="Times New Roman" pitchFamily="18" charset="0"/>
              </a:rPr>
              <a:t>α</a:t>
            </a:r>
            <a:r>
              <a:rPr lang="en-US" sz="2400" i="1" baseline="-25000" dirty="0" err="1">
                <a:cs typeface="Times New Roman" pitchFamily="18" charset="0"/>
              </a:rPr>
              <a:t>j</a:t>
            </a:r>
            <a:r>
              <a:rPr lang="en-US" sz="2400" i="1" dirty="0" err="1">
                <a:cs typeface="Times New Roman" pitchFamily="18" charset="0"/>
              </a:rPr>
              <a:t>y</a:t>
            </a:r>
            <a:r>
              <a:rPr lang="en-US" sz="2400" i="1" baseline="-25000" dirty="0" err="1">
                <a:cs typeface="Times New Roman" pitchFamily="18" charset="0"/>
              </a:rPr>
              <a:t>i</a:t>
            </a:r>
            <a:r>
              <a:rPr lang="en-US" sz="2400" i="1" dirty="0" err="1">
                <a:cs typeface="Times New Roman" pitchFamily="18" charset="0"/>
              </a:rPr>
              <a:t>y</a:t>
            </a:r>
            <a:r>
              <a:rPr lang="en-US" sz="2400" i="1" baseline="-25000" dirty="0" err="1">
                <a:cs typeface="Times New Roman" pitchFamily="18" charset="0"/>
              </a:rPr>
              <a:t>j</a:t>
            </a:r>
            <a:r>
              <a:rPr lang="en-US" sz="2400" b="1" dirty="0" err="1"/>
              <a:t>x</a:t>
            </a:r>
            <a:r>
              <a:rPr lang="en-US" sz="2400" i="1" baseline="-25000" dirty="0" err="1"/>
              <a:t>i</a:t>
            </a:r>
            <a:r>
              <a:rPr lang="en-US" sz="2400" b="1" baseline="30000" dirty="0" err="1"/>
              <a:t>T</a:t>
            </a:r>
            <a:r>
              <a:rPr lang="en-US" sz="2400" b="1" dirty="0" err="1"/>
              <a:t>x</a:t>
            </a:r>
            <a:r>
              <a:rPr lang="en-US" sz="2400" i="1" baseline="-25000" dirty="0" err="1"/>
              <a:t>j</a:t>
            </a:r>
            <a:r>
              <a:rPr lang="en-US" sz="2400" b="1" dirty="0"/>
              <a:t> </a:t>
            </a:r>
            <a:r>
              <a:rPr lang="en-US" sz="2400" dirty="0"/>
              <a:t>is maximized and </a:t>
            </a:r>
          </a:p>
          <a:p>
            <a:pPr>
              <a:spcBef>
                <a:spcPct val="0"/>
              </a:spcBef>
            </a:pPr>
            <a:endParaRPr lang="en-US" sz="2400" dirty="0" smtClean="0"/>
          </a:p>
          <a:p>
            <a:pPr>
              <a:spcBef>
                <a:spcPct val="0"/>
              </a:spcBef>
            </a:pPr>
            <a:r>
              <a:rPr lang="en-US" sz="2400" dirty="0" smtClean="0"/>
              <a:t>Constraints</a:t>
            </a:r>
          </a:p>
          <a:p>
            <a:pPr>
              <a:spcBef>
                <a:spcPct val="0"/>
              </a:spcBef>
            </a:pPr>
            <a:r>
              <a:rPr lang="en-US" sz="2400" dirty="0" smtClean="0"/>
              <a:t>(</a:t>
            </a:r>
            <a:r>
              <a:rPr lang="en-US" sz="2400" dirty="0"/>
              <a:t>1)</a:t>
            </a:r>
            <a:r>
              <a:rPr lang="en-US" sz="2000" dirty="0"/>
              <a:t>  </a:t>
            </a:r>
            <a:r>
              <a:rPr lang="el-GR" sz="2000" dirty="0"/>
              <a:t>Σ</a:t>
            </a:r>
            <a:r>
              <a:rPr lang="el-GR" sz="2400" i="1" dirty="0">
                <a:cs typeface="Times New Roman" pitchFamily="18" charset="0"/>
              </a:rPr>
              <a:t>α</a:t>
            </a:r>
            <a:r>
              <a:rPr lang="en-US" sz="2400" i="1" baseline="-25000" dirty="0" err="1">
                <a:cs typeface="Times New Roman" pitchFamily="18" charset="0"/>
              </a:rPr>
              <a:t>i</a:t>
            </a:r>
            <a:r>
              <a:rPr lang="en-US" sz="2400" i="1" dirty="0" err="1">
                <a:cs typeface="Times New Roman" pitchFamily="18" charset="0"/>
              </a:rPr>
              <a:t>y</a:t>
            </a:r>
            <a:r>
              <a:rPr lang="en-US" sz="2400" i="1" baseline="-25000" dirty="0" err="1">
                <a:cs typeface="Times New Roman" pitchFamily="18" charset="0"/>
              </a:rPr>
              <a:t>i</a:t>
            </a:r>
            <a:r>
              <a:rPr lang="en-US" sz="2400" baseline="-25000" dirty="0">
                <a:cs typeface="Times New Roman" pitchFamily="18" charset="0"/>
              </a:rPr>
              <a:t> </a:t>
            </a:r>
            <a:r>
              <a:rPr lang="en-US" sz="2400" dirty="0">
                <a:cs typeface="Times New Roman" pitchFamily="18" charset="0"/>
              </a:rPr>
              <a:t>= 0</a:t>
            </a:r>
            <a:endParaRPr lang="en-US" sz="2400" dirty="0"/>
          </a:p>
          <a:p>
            <a:pPr>
              <a:spcBef>
                <a:spcPct val="0"/>
              </a:spcBef>
            </a:pPr>
            <a:r>
              <a:rPr lang="en-US" sz="2400" dirty="0"/>
              <a:t>(2) </a:t>
            </a:r>
            <a:r>
              <a:rPr lang="el-GR" sz="2400" i="1" dirty="0">
                <a:cs typeface="Times New Roman" pitchFamily="18" charset="0"/>
              </a:rPr>
              <a:t>α</a:t>
            </a:r>
            <a:r>
              <a:rPr lang="en-US" sz="2400" i="1" baseline="-25000" dirty="0" err="1">
                <a:cs typeface="Times New Roman" pitchFamily="18" charset="0"/>
              </a:rPr>
              <a:t>i</a:t>
            </a:r>
            <a:r>
              <a:rPr lang="en-US" sz="2400" b="1" dirty="0"/>
              <a:t> </a:t>
            </a:r>
            <a:r>
              <a:rPr lang="en-US" sz="2400" b="1" dirty="0">
                <a:cs typeface="Times New Roman" pitchFamily="18" charset="0"/>
              </a:rPr>
              <a:t>≥ </a:t>
            </a:r>
            <a:r>
              <a:rPr lang="en-US" sz="2400" dirty="0">
                <a:cs typeface="Times New Roman" pitchFamily="18" charset="0"/>
              </a:rPr>
              <a:t>0 for all </a:t>
            </a:r>
            <a:r>
              <a:rPr lang="el-GR" sz="2400" i="1" dirty="0">
                <a:cs typeface="Times New Roman" pitchFamily="18" charset="0"/>
              </a:rPr>
              <a:t>α</a:t>
            </a:r>
            <a:r>
              <a:rPr lang="en-US" sz="2400" i="1" baseline="-25000" dirty="0" err="1">
                <a:cs typeface="Times New Roman" pitchFamily="18" charset="0"/>
              </a:rPr>
              <a:t>i</a:t>
            </a:r>
            <a:endParaRPr lang="en-US" sz="2400" i="1" dirty="0"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958868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Primal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94567" y="4246096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Dual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514600" y="2848928"/>
            <a:ext cx="4961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Equivalent under some conditions: KKT conditions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7743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Chapter </a:t>
            </a:r>
            <a:r>
              <a:rPr lang="en-US" dirty="0" smtClean="0"/>
              <a:t>8&amp;9. </a:t>
            </a:r>
            <a:r>
              <a:rPr lang="en-US" dirty="0"/>
              <a:t>Classification: Part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dirty="0" smtClean="0"/>
              <a:t>Neural Networks</a:t>
            </a:r>
            <a:endParaRPr lang="en-US" dirty="0"/>
          </a:p>
          <a:p>
            <a:pPr>
              <a:lnSpc>
                <a:spcPct val="130000"/>
              </a:lnSpc>
            </a:pPr>
            <a:r>
              <a:rPr lang="en-US" dirty="0" smtClean="0"/>
              <a:t>Support Vector Machine</a:t>
            </a:r>
            <a:endParaRPr lang="en-US" dirty="0"/>
          </a:p>
          <a:p>
            <a:pPr>
              <a:lnSpc>
                <a:spcPct val="130000"/>
              </a:lnSpc>
            </a:pPr>
            <a:r>
              <a:rPr lang="en-US" dirty="0" smtClean="0"/>
              <a:t>Summary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 rot="9803581">
            <a:off x="3472321" y="1211279"/>
            <a:ext cx="533400" cy="381000"/>
          </a:xfrm>
          <a:prstGeom prst="notchedRightArrow">
            <a:avLst>
              <a:gd name="adj1" fmla="val 50000"/>
              <a:gd name="adj2" fmla="val 3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69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Optimization Problem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The solution has the form: 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2000" dirty="0"/>
              <a:t>Each non-zero </a:t>
            </a:r>
            <a:r>
              <a:rPr lang="el-GR" sz="2000" i="1" dirty="0">
                <a:cs typeface="Times New Roman" pitchFamily="18" charset="0"/>
              </a:rPr>
              <a:t>α</a:t>
            </a:r>
            <a:r>
              <a:rPr lang="en-US" sz="2000" i="1" baseline="-25000" dirty="0" err="1">
                <a:cs typeface="Times New Roman" pitchFamily="18" charset="0"/>
              </a:rPr>
              <a:t>i</a:t>
            </a:r>
            <a:r>
              <a:rPr lang="en-US" sz="2000" dirty="0">
                <a:cs typeface="Times New Roman" pitchFamily="18" charset="0"/>
              </a:rPr>
              <a:t> indicates that corresponding </a:t>
            </a:r>
            <a:r>
              <a:rPr lang="en-US" sz="2000" b="1" dirty="0"/>
              <a:t>x</a:t>
            </a:r>
            <a:r>
              <a:rPr lang="en-US" sz="2000" b="1" baseline="-25000" dirty="0"/>
              <a:t>i</a:t>
            </a:r>
            <a:r>
              <a:rPr lang="en-US" sz="2000" dirty="0"/>
              <a:t> is a support vector.</a:t>
            </a:r>
          </a:p>
          <a:p>
            <a:r>
              <a:rPr lang="en-US" sz="2000" dirty="0"/>
              <a:t>Then the classifying function will have the form: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2000" dirty="0"/>
              <a:t>Notice that it relies on an </a:t>
            </a:r>
            <a:r>
              <a:rPr lang="en-US" sz="2000" i="1" dirty="0"/>
              <a:t>inner product</a:t>
            </a:r>
            <a:r>
              <a:rPr lang="en-US" sz="2000" dirty="0"/>
              <a:t> between the test point </a:t>
            </a:r>
            <a:r>
              <a:rPr lang="en-US" sz="2000" b="1" dirty="0"/>
              <a:t>x</a:t>
            </a:r>
            <a:r>
              <a:rPr lang="en-US" sz="2000" b="1" i="1" dirty="0"/>
              <a:t> </a:t>
            </a:r>
            <a:r>
              <a:rPr lang="en-US" sz="2000" dirty="0"/>
              <a:t>and the support vectors </a:t>
            </a:r>
            <a:r>
              <a:rPr lang="en-US" sz="2000" b="1" dirty="0"/>
              <a:t>x</a:t>
            </a:r>
            <a:r>
              <a:rPr lang="en-US" sz="2000" b="1" baseline="-25000" dirty="0"/>
              <a:t>i</a:t>
            </a:r>
            <a:endParaRPr lang="en-US" sz="2000" dirty="0"/>
          </a:p>
          <a:p>
            <a:pPr lvl="1"/>
            <a:r>
              <a:rPr lang="en-US" sz="1800" dirty="0"/>
              <a:t>We will return to this later.</a:t>
            </a:r>
          </a:p>
          <a:p>
            <a:r>
              <a:rPr lang="en-US" sz="2000" dirty="0"/>
              <a:t>Also keep in mind that solving the optimization problem involved computing the inner products </a:t>
            </a:r>
            <a:r>
              <a:rPr lang="en-US" sz="2000" b="1" dirty="0" err="1"/>
              <a:t>x</a:t>
            </a:r>
            <a:r>
              <a:rPr lang="en-US" sz="2000" b="1" baseline="-25000" dirty="0" err="1"/>
              <a:t>i</a:t>
            </a:r>
            <a:r>
              <a:rPr lang="en-US" sz="2000" b="1" baseline="30000" dirty="0" err="1"/>
              <a:t>T</a:t>
            </a:r>
            <a:r>
              <a:rPr lang="en-US" sz="2000" b="1" dirty="0" err="1"/>
              <a:t>x</a:t>
            </a:r>
            <a:r>
              <a:rPr lang="en-US" sz="2000" b="1" baseline="-25000" dirty="0" err="1"/>
              <a:t>j</a:t>
            </a:r>
            <a:r>
              <a:rPr lang="en-US" sz="2000" b="1" baseline="-25000" dirty="0"/>
              <a:t> </a:t>
            </a:r>
            <a:r>
              <a:rPr lang="en-US" sz="2000" dirty="0"/>
              <a:t>between all pairs of training points.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371600" y="1775641"/>
            <a:ext cx="6438900" cy="482600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000" b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l-GR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l-GR" sz="2000" i="1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000" i="1" baseline="-25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i="1" baseline="-25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>
                <a:latin typeface="Times New Roman" pitchFamily="18" charset="0"/>
              </a:rPr>
              <a:t>x</a:t>
            </a:r>
            <a:r>
              <a:rPr lang="en-US" sz="2000" b="1" baseline="-25000">
                <a:latin typeface="Times New Roman" pitchFamily="18" charset="0"/>
              </a:rPr>
              <a:t>i             </a:t>
            </a:r>
            <a:r>
              <a:rPr lang="en-US" sz="2000" i="1">
                <a:latin typeface="Times New Roman" pitchFamily="18" charset="0"/>
              </a:rPr>
              <a:t>b</a:t>
            </a:r>
            <a:r>
              <a:rPr lang="en-US" sz="2000">
                <a:latin typeface="Times New Roman" pitchFamily="18" charset="0"/>
              </a:rPr>
              <a:t>= </a:t>
            </a:r>
            <a:r>
              <a:rPr lang="en-US" sz="2000" i="1">
                <a:latin typeface="Times New Roman" pitchFamily="18" charset="0"/>
              </a:rPr>
              <a:t>y</a:t>
            </a:r>
            <a:r>
              <a:rPr lang="en-US" sz="2000" i="1" baseline="-25000">
                <a:latin typeface="Times New Roman" pitchFamily="18" charset="0"/>
              </a:rPr>
              <a:t>k</a:t>
            </a:r>
            <a:r>
              <a:rPr lang="en-US" sz="2000">
                <a:latin typeface="Times New Roman" pitchFamily="18" charset="0"/>
              </a:rPr>
              <a:t>- </a:t>
            </a:r>
            <a:r>
              <a:rPr lang="en-US" sz="2000" b="1">
                <a:latin typeface="Times New Roman" pitchFamily="18" charset="0"/>
              </a:rPr>
              <a:t>w</a:t>
            </a:r>
            <a:r>
              <a:rPr lang="en-US" sz="2000" b="1" baseline="30000">
                <a:latin typeface="Times New Roman" pitchFamily="18" charset="0"/>
              </a:rPr>
              <a:t>T</a:t>
            </a:r>
            <a:r>
              <a:rPr lang="en-US" sz="2000" b="1">
                <a:latin typeface="Times New Roman" pitchFamily="18" charset="0"/>
              </a:rPr>
              <a:t>x</a:t>
            </a:r>
            <a:r>
              <a:rPr lang="en-US" sz="2000" b="1" baseline="-25000">
                <a:latin typeface="Times New Roman" pitchFamily="18" charset="0"/>
              </a:rPr>
              <a:t>k</a:t>
            </a:r>
            <a:r>
              <a:rPr lang="en-US" sz="2000" b="1">
                <a:latin typeface="Times New Roman" pitchFamily="18" charset="0"/>
              </a:rPr>
              <a:t> </a:t>
            </a:r>
            <a:r>
              <a:rPr lang="en-US" sz="2000">
                <a:latin typeface="Times New Roman" pitchFamily="18" charset="0"/>
              </a:rPr>
              <a:t>for any </a:t>
            </a:r>
            <a:r>
              <a:rPr lang="en-US" sz="2000" b="1">
                <a:latin typeface="Times New Roman" pitchFamily="18" charset="0"/>
              </a:rPr>
              <a:t>x</a:t>
            </a:r>
            <a:r>
              <a:rPr lang="en-US" sz="2000" b="1" baseline="-25000">
                <a:latin typeface="Times New Roman" pitchFamily="18" charset="0"/>
              </a:rPr>
              <a:t>k</a:t>
            </a:r>
            <a:r>
              <a:rPr lang="en-US" sz="2000" b="1">
                <a:latin typeface="Times New Roman" pitchFamily="18" charset="0"/>
              </a:rPr>
              <a:t> </a:t>
            </a:r>
            <a:r>
              <a:rPr lang="en-US" sz="2000">
                <a:latin typeface="Times New Roman" pitchFamily="18" charset="0"/>
              </a:rPr>
              <a:t>such that </a:t>
            </a:r>
            <a:r>
              <a:rPr lang="el-GR" sz="2000" i="1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000" i="1" baseline="-2500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 </a:t>
            </a:r>
            <a: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124200" y="3429000"/>
            <a:ext cx="2343150" cy="482600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000" i="1">
                <a:latin typeface="Times New Roman" pitchFamily="18" charset="0"/>
              </a:rPr>
              <a:t>f</a:t>
            </a:r>
            <a:r>
              <a:rPr lang="en-US" sz="2000">
                <a:latin typeface="Times New Roman" pitchFamily="18" charset="0"/>
              </a:rPr>
              <a:t>(</a:t>
            </a:r>
            <a:r>
              <a:rPr lang="en-US" sz="2000" b="1">
                <a:latin typeface="Times New Roman" pitchFamily="18" charset="0"/>
              </a:rPr>
              <a:t>x</a:t>
            </a:r>
            <a:r>
              <a:rPr lang="en-US" sz="2000">
                <a:latin typeface="Times New Roman" pitchFamily="18" charset="0"/>
              </a:rPr>
              <a:t>) = </a:t>
            </a:r>
            <a:r>
              <a:rPr lang="el-GR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l-GR" sz="2000" i="1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000" i="1" baseline="-25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i="1" baseline="-25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>
                <a:latin typeface="Times New Roman" pitchFamily="18" charset="0"/>
              </a:rPr>
              <a:t>x</a:t>
            </a:r>
            <a:r>
              <a:rPr lang="en-US" sz="2000" b="1" baseline="-25000">
                <a:latin typeface="Times New Roman" pitchFamily="18" charset="0"/>
              </a:rPr>
              <a:t>i</a:t>
            </a:r>
            <a:r>
              <a:rPr lang="en-US" sz="2000" b="1" baseline="30000">
                <a:latin typeface="Times New Roman" pitchFamily="18" charset="0"/>
              </a:rPr>
              <a:t>T</a:t>
            </a:r>
            <a:r>
              <a:rPr lang="en-US" sz="2000" b="1">
                <a:latin typeface="Times New Roman" pitchFamily="18" charset="0"/>
              </a:rPr>
              <a:t>x + </a:t>
            </a:r>
            <a:r>
              <a:rPr lang="en-US" sz="2000" i="1">
                <a:latin typeface="Times New Roman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333006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C5FE794-000C-4231-9192-B7BCE7D38089}" type="slidenum">
              <a:rPr lang="en-US"/>
              <a:pPr eaLnBrk="1" hangingPunct="1"/>
              <a:t>31</a:t>
            </a:fld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609600"/>
          </a:xfrm>
        </p:spPr>
        <p:txBody>
          <a:bodyPr/>
          <a:lstStyle/>
          <a:p>
            <a:pPr eaLnBrk="1" hangingPunct="1"/>
            <a:r>
              <a:rPr lang="en-US" sz="2800" smtClean="0"/>
              <a:t>Why Is SVM Effective on High Dimensional Data?</a:t>
            </a:r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381000" y="1295400"/>
            <a:ext cx="8458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000"/>
              <a:t>The </a:t>
            </a:r>
            <a:r>
              <a:rPr lang="en-US" sz="2000" b="1"/>
              <a:t>complexity</a:t>
            </a:r>
            <a:r>
              <a:rPr lang="en-US" sz="2000"/>
              <a:t> of trained classifier is characterized by the </a:t>
            </a:r>
            <a:r>
              <a:rPr lang="en-US" sz="2000" u="sng"/>
              <a:t># of support vectors</a:t>
            </a:r>
            <a:r>
              <a:rPr lang="en-US" sz="2000"/>
              <a:t> rather than the dimensionality of the data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000"/>
              <a:t>The </a:t>
            </a:r>
            <a:r>
              <a:rPr lang="en-US" sz="2000" b="1"/>
              <a:t>support vectors</a:t>
            </a:r>
            <a:r>
              <a:rPr lang="en-US" sz="2000"/>
              <a:t> are the </a:t>
            </a:r>
            <a:r>
              <a:rPr lang="en-US" sz="2000" u="sng"/>
              <a:t>essential or critical training examples</a:t>
            </a:r>
            <a:r>
              <a:rPr lang="en-US" sz="2000"/>
              <a:t> —they lie closest to the decision boundary (MMH)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000"/>
              <a:t>If all other training examples are removed and the training is repeated, the same separating hyperplane would be found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000"/>
              <a:t>The number of support vectors found can be used to compute an </a:t>
            </a:r>
            <a:r>
              <a:rPr lang="en-US" sz="2000" u="sng"/>
              <a:t>(upper) bound on the expected error rate</a:t>
            </a:r>
            <a:r>
              <a:rPr lang="en-US" sz="2000"/>
              <a:t> of the SVM classifier, which is independent of the data dimensionality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000"/>
              <a:t>Thus, an SVM with a small number of support vectors can have good generalization, even when the dimensionality of the data is high</a:t>
            </a:r>
          </a:p>
        </p:txBody>
      </p:sp>
    </p:spTree>
    <p:extLst>
      <p:ext uri="{BB962C8B-B14F-4D97-AF65-F5344CB8AC3E}">
        <p14:creationId xmlns:p14="http://schemas.microsoft.com/office/powerpoint/2010/main" val="4155489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9pPr>
          </a:lstStyle>
          <a:p>
            <a:pPr eaLnBrk="1" hangingPunct="1"/>
            <a:fld id="{682C7721-D2CF-4815-BDB1-BB1C309BF55F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eaLnBrk="1" hangingPunct="1"/>
              <a:t>32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Soft Margin Classification 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41910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If the training data is not linearly separable, </a:t>
            </a:r>
            <a:r>
              <a:rPr lang="en-US" sz="2400" i="1" smtClean="0"/>
              <a:t>slack variables</a:t>
            </a:r>
            <a:r>
              <a:rPr lang="en-US" sz="2400" smtClean="0"/>
              <a:t> </a:t>
            </a:r>
            <a:r>
              <a:rPr lang="el-GR" sz="2400" i="1" smtClean="0">
                <a:cs typeface="Times New Roman" pitchFamily="18" charset="0"/>
              </a:rPr>
              <a:t>ξ</a:t>
            </a:r>
            <a:r>
              <a:rPr lang="en-US" sz="2400" i="1" baseline="-25000" smtClean="0">
                <a:cs typeface="Times New Roman" pitchFamily="18" charset="0"/>
              </a:rPr>
              <a:t>i</a:t>
            </a:r>
            <a:r>
              <a:rPr lang="en-US" sz="2400" smtClean="0">
                <a:cs typeface="Times New Roman" pitchFamily="18" charset="0"/>
              </a:rPr>
              <a:t> </a:t>
            </a:r>
            <a:r>
              <a:rPr lang="en-US" sz="2400" smtClean="0"/>
              <a:t>can be added to allow misclassification of difficult or noisy examples.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folHlink"/>
                </a:solidFill>
              </a:rPr>
              <a:t>Allow some errors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chemeClr val="folHlink"/>
                </a:solidFill>
              </a:rPr>
              <a:t>Let some points be moved to where they belong, at a cost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Still, try to minimize training set errors, and to place hyperplane </a:t>
            </a:r>
            <a:r>
              <a:rPr lang="en-US" altLang="en-US" sz="2400" smtClean="0"/>
              <a:t>“</a:t>
            </a:r>
            <a:r>
              <a:rPr lang="en-US" sz="2400" smtClean="0"/>
              <a:t>far</a:t>
            </a:r>
            <a:r>
              <a:rPr lang="en-US" altLang="en-US" sz="2400" smtClean="0"/>
              <a:t>”</a:t>
            </a:r>
            <a:r>
              <a:rPr lang="en-US" sz="2400" smtClean="0"/>
              <a:t> from each class (large margin)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 flipV="1">
            <a:off x="5121275" y="2520950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 flipV="1">
            <a:off x="4986338" y="5446713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0" name="AutoShape 6"/>
          <p:cNvSpPr>
            <a:spLocks noChangeArrowheads="1"/>
          </p:cNvSpPr>
          <p:nvPr/>
        </p:nvSpPr>
        <p:spPr bwMode="auto">
          <a:xfrm>
            <a:off x="6161088" y="32766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AutoShape 7"/>
          <p:cNvSpPr>
            <a:spLocks noChangeArrowheads="1"/>
          </p:cNvSpPr>
          <p:nvPr/>
        </p:nvSpPr>
        <p:spPr bwMode="auto">
          <a:xfrm>
            <a:off x="5586413" y="36337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AutoShape 8"/>
          <p:cNvSpPr>
            <a:spLocks noChangeArrowheads="1"/>
          </p:cNvSpPr>
          <p:nvPr/>
        </p:nvSpPr>
        <p:spPr bwMode="auto">
          <a:xfrm>
            <a:off x="5738813" y="41798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AutoShape 9"/>
          <p:cNvSpPr>
            <a:spLocks noChangeArrowheads="1"/>
          </p:cNvSpPr>
          <p:nvPr/>
        </p:nvSpPr>
        <p:spPr bwMode="auto">
          <a:xfrm>
            <a:off x="5357813" y="46370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4" name="AutoShape 10"/>
          <p:cNvSpPr>
            <a:spLocks noChangeArrowheads="1"/>
          </p:cNvSpPr>
          <p:nvPr/>
        </p:nvSpPr>
        <p:spPr bwMode="auto">
          <a:xfrm>
            <a:off x="5891213" y="30368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5" name="AutoShape 11"/>
          <p:cNvSpPr>
            <a:spLocks noChangeArrowheads="1"/>
          </p:cNvSpPr>
          <p:nvPr/>
        </p:nvSpPr>
        <p:spPr bwMode="auto">
          <a:xfrm>
            <a:off x="5357813" y="39512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6" name="AutoShape 12"/>
          <p:cNvSpPr>
            <a:spLocks noChangeArrowheads="1"/>
          </p:cNvSpPr>
          <p:nvPr/>
        </p:nvSpPr>
        <p:spPr bwMode="auto">
          <a:xfrm>
            <a:off x="5510213" y="41036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7" name="AutoShape 13"/>
          <p:cNvSpPr>
            <a:spLocks noChangeArrowheads="1"/>
          </p:cNvSpPr>
          <p:nvPr/>
        </p:nvSpPr>
        <p:spPr bwMode="auto">
          <a:xfrm>
            <a:off x="6272213" y="37226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8" name="AutoShape 14"/>
          <p:cNvSpPr>
            <a:spLocks noChangeArrowheads="1"/>
          </p:cNvSpPr>
          <p:nvPr/>
        </p:nvSpPr>
        <p:spPr bwMode="auto">
          <a:xfrm>
            <a:off x="7173913" y="37099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9" name="AutoShape 15"/>
          <p:cNvSpPr>
            <a:spLocks noChangeArrowheads="1"/>
          </p:cNvSpPr>
          <p:nvPr/>
        </p:nvSpPr>
        <p:spPr bwMode="auto">
          <a:xfrm>
            <a:off x="6805613" y="46370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0" name="AutoShape 16"/>
          <p:cNvSpPr>
            <a:spLocks noChangeArrowheads="1"/>
          </p:cNvSpPr>
          <p:nvPr/>
        </p:nvSpPr>
        <p:spPr bwMode="auto">
          <a:xfrm>
            <a:off x="7796213" y="46370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1" name="AutoShape 17"/>
          <p:cNvSpPr>
            <a:spLocks noChangeArrowheads="1"/>
          </p:cNvSpPr>
          <p:nvPr/>
        </p:nvSpPr>
        <p:spPr bwMode="auto">
          <a:xfrm>
            <a:off x="6488113" y="51577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2" name="AutoShape 18"/>
          <p:cNvSpPr>
            <a:spLocks noChangeArrowheads="1"/>
          </p:cNvSpPr>
          <p:nvPr/>
        </p:nvSpPr>
        <p:spPr bwMode="auto">
          <a:xfrm>
            <a:off x="7110413" y="40274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3" name="AutoShape 19"/>
          <p:cNvSpPr>
            <a:spLocks noChangeArrowheads="1"/>
          </p:cNvSpPr>
          <p:nvPr/>
        </p:nvSpPr>
        <p:spPr bwMode="auto">
          <a:xfrm>
            <a:off x="6542088" y="452120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4" name="AutoShape 20"/>
          <p:cNvSpPr>
            <a:spLocks noChangeArrowheads="1"/>
          </p:cNvSpPr>
          <p:nvPr/>
        </p:nvSpPr>
        <p:spPr bwMode="auto">
          <a:xfrm>
            <a:off x="7186613" y="48656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5" name="AutoShape 21"/>
          <p:cNvSpPr>
            <a:spLocks noChangeArrowheads="1"/>
          </p:cNvSpPr>
          <p:nvPr/>
        </p:nvSpPr>
        <p:spPr bwMode="auto">
          <a:xfrm>
            <a:off x="7872413" y="39512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6" name="AutoShape 22"/>
          <p:cNvSpPr>
            <a:spLocks noChangeArrowheads="1"/>
          </p:cNvSpPr>
          <p:nvPr/>
        </p:nvSpPr>
        <p:spPr bwMode="auto">
          <a:xfrm>
            <a:off x="6357938" y="24384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7" name="AutoShape 23"/>
          <p:cNvSpPr>
            <a:spLocks noChangeArrowheads="1"/>
          </p:cNvSpPr>
          <p:nvPr/>
        </p:nvSpPr>
        <p:spPr bwMode="auto">
          <a:xfrm>
            <a:off x="6967538" y="25146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8" name="AutoShape 24"/>
          <p:cNvSpPr>
            <a:spLocks noChangeArrowheads="1"/>
          </p:cNvSpPr>
          <p:nvPr/>
        </p:nvSpPr>
        <p:spPr bwMode="auto">
          <a:xfrm>
            <a:off x="8034338" y="327660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9" name="AutoShape 25"/>
          <p:cNvSpPr>
            <a:spLocks noChangeArrowheads="1"/>
          </p:cNvSpPr>
          <p:nvPr/>
        </p:nvSpPr>
        <p:spPr bwMode="auto">
          <a:xfrm>
            <a:off x="5846763" y="372110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90" name="AutoShape 26"/>
          <p:cNvSpPr>
            <a:spLocks noChangeArrowheads="1"/>
          </p:cNvSpPr>
          <p:nvPr/>
        </p:nvSpPr>
        <p:spPr bwMode="auto">
          <a:xfrm>
            <a:off x="5567363" y="44275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91" name="AutoShape 27"/>
          <p:cNvSpPr>
            <a:spLocks noChangeArrowheads="1"/>
          </p:cNvSpPr>
          <p:nvPr/>
        </p:nvSpPr>
        <p:spPr bwMode="auto">
          <a:xfrm>
            <a:off x="7021513" y="43894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588" name="Line 28"/>
          <p:cNvSpPr>
            <a:spLocks noChangeShapeType="1"/>
          </p:cNvSpPr>
          <p:nvPr/>
        </p:nvSpPr>
        <p:spPr bwMode="auto">
          <a:xfrm flipV="1">
            <a:off x="5586413" y="2438400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589" name="Line 29"/>
          <p:cNvSpPr>
            <a:spLocks noChangeShapeType="1"/>
          </p:cNvSpPr>
          <p:nvPr/>
        </p:nvSpPr>
        <p:spPr bwMode="auto">
          <a:xfrm flipH="1" flipV="1">
            <a:off x="6921500" y="3543300"/>
            <a:ext cx="254000" cy="1841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590" name="Oval 30"/>
          <p:cNvSpPr>
            <a:spLocks noChangeArrowheads="1"/>
          </p:cNvSpPr>
          <p:nvPr/>
        </p:nvSpPr>
        <p:spPr bwMode="auto">
          <a:xfrm>
            <a:off x="6197600" y="3657600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591" name="Oval 31"/>
          <p:cNvSpPr>
            <a:spLocks noChangeArrowheads="1"/>
          </p:cNvSpPr>
          <p:nvPr/>
        </p:nvSpPr>
        <p:spPr bwMode="auto">
          <a:xfrm>
            <a:off x="6470650" y="4452938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592" name="Oval 32"/>
          <p:cNvSpPr>
            <a:spLocks noChangeArrowheads="1"/>
          </p:cNvSpPr>
          <p:nvPr/>
        </p:nvSpPr>
        <p:spPr bwMode="auto">
          <a:xfrm>
            <a:off x="7104063" y="3640138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593" name="Line 33"/>
          <p:cNvSpPr>
            <a:spLocks noChangeShapeType="1"/>
          </p:cNvSpPr>
          <p:nvPr/>
        </p:nvSpPr>
        <p:spPr bwMode="auto">
          <a:xfrm flipH="1" flipV="1">
            <a:off x="6297613" y="4357688"/>
            <a:ext cx="244475" cy="1746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594" name="Line 34"/>
          <p:cNvSpPr>
            <a:spLocks noChangeShapeType="1"/>
          </p:cNvSpPr>
          <p:nvPr/>
        </p:nvSpPr>
        <p:spPr bwMode="auto">
          <a:xfrm flipH="1" flipV="1">
            <a:off x="6350000" y="3795713"/>
            <a:ext cx="234950" cy="1793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595" name="Line 35"/>
          <p:cNvSpPr>
            <a:spLocks noChangeShapeType="1"/>
          </p:cNvSpPr>
          <p:nvPr/>
        </p:nvSpPr>
        <p:spPr bwMode="auto">
          <a:xfrm flipV="1">
            <a:off x="6024563" y="2619375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596" name="Line 36"/>
          <p:cNvSpPr>
            <a:spLocks noChangeShapeType="1"/>
          </p:cNvSpPr>
          <p:nvPr/>
        </p:nvSpPr>
        <p:spPr bwMode="auto">
          <a:xfrm flipV="1">
            <a:off x="5376863" y="2257425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597" name="Line 37"/>
          <p:cNvSpPr>
            <a:spLocks noChangeShapeType="1"/>
          </p:cNvSpPr>
          <p:nvPr/>
        </p:nvSpPr>
        <p:spPr bwMode="auto">
          <a:xfrm flipH="1" flipV="1">
            <a:off x="6248400" y="3886200"/>
            <a:ext cx="774700" cy="5207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598" name="Line 38"/>
          <p:cNvSpPr>
            <a:spLocks noChangeShapeType="1"/>
          </p:cNvSpPr>
          <p:nvPr/>
        </p:nvSpPr>
        <p:spPr bwMode="auto">
          <a:xfrm>
            <a:off x="5927725" y="3797300"/>
            <a:ext cx="777875" cy="546100"/>
          </a:xfrm>
          <a:prstGeom prst="lin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stealth"/>
          </a:ln>
        </p:spPr>
        <p:txBody>
          <a:bodyPr/>
          <a:lstStyle/>
          <a:p>
            <a:pPr>
              <a:defRPr/>
            </a:pPr>
            <a:endParaRPr lang="en-US">
              <a:latin typeface="Lucida Sans" charset="0"/>
              <a:ea typeface="Arial Unicode MS" charset="0"/>
              <a:cs typeface="Arial Unicode MS" charset="0"/>
            </a:endParaRPr>
          </a:p>
        </p:txBody>
      </p:sp>
      <p:sp>
        <p:nvSpPr>
          <p:cNvPr id="962599" name="Text Box 39"/>
          <p:cNvSpPr txBox="1">
            <a:spLocks noChangeArrowheads="1"/>
          </p:cNvSpPr>
          <p:nvPr/>
        </p:nvSpPr>
        <p:spPr bwMode="auto">
          <a:xfrm>
            <a:off x="6734175" y="4181475"/>
            <a:ext cx="704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000" i="1">
                <a:latin typeface="Times New Roman" pitchFamily="18" charset="0"/>
                <a:cs typeface="Times New Roman" pitchFamily="18" charset="0"/>
              </a:rPr>
              <a:t>ξ</a:t>
            </a:r>
            <a:r>
              <a:rPr lang="en-US" sz="2000" i="1" baseline="-25000">
                <a:latin typeface="Times New Roman" pitchFamily="18" charset="0"/>
                <a:cs typeface="Times New Roman" pitchFamily="18" charset="0"/>
              </a:rPr>
              <a:t>j</a:t>
            </a:r>
          </a:p>
        </p:txBody>
      </p:sp>
      <p:sp>
        <p:nvSpPr>
          <p:cNvPr id="962600" name="Text Box 40"/>
          <p:cNvSpPr txBox="1">
            <a:spLocks noChangeArrowheads="1"/>
          </p:cNvSpPr>
          <p:nvPr/>
        </p:nvSpPr>
        <p:spPr bwMode="auto">
          <a:xfrm>
            <a:off x="5848350" y="3800475"/>
            <a:ext cx="704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000" i="1">
                <a:latin typeface="Times New Roman" pitchFamily="18" charset="0"/>
                <a:cs typeface="Times New Roman" pitchFamily="18" charset="0"/>
              </a:rPr>
              <a:t>ξ</a:t>
            </a:r>
            <a:r>
              <a:rPr lang="en-US" sz="2000" i="1" baseline="-25000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36905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1293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600">
                <a:solidFill>
                  <a:srgbClr val="FBFCFF"/>
                </a:solidFill>
              </a:rPr>
              <a:t>Sec. 15.2.1</a:t>
            </a:r>
          </a:p>
        </p:txBody>
      </p:sp>
    </p:spTree>
    <p:extLst>
      <p:ext uri="{BB962C8B-B14F-4D97-AF65-F5344CB8AC3E}">
        <p14:creationId xmlns:p14="http://schemas.microsoft.com/office/powerpoint/2010/main" val="1979847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8" grpId="0" animBg="1"/>
      <p:bldP spid="962589" grpId="0" animBg="1"/>
      <p:bldP spid="962590" grpId="0" animBg="1"/>
      <p:bldP spid="962591" grpId="0" animBg="1"/>
      <p:bldP spid="962592" grpId="0" animBg="1"/>
      <p:bldP spid="962593" grpId="0" animBg="1"/>
      <p:bldP spid="962594" grpId="0" animBg="1"/>
      <p:bldP spid="962595" grpId="0" animBg="1"/>
      <p:bldP spid="962596" grpId="0" animBg="1"/>
      <p:bldP spid="962597" grpId="0" animBg="1"/>
      <p:bldP spid="962599" grpId="0"/>
      <p:bldP spid="96260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9pPr>
          </a:lstStyle>
          <a:p>
            <a:pPr eaLnBrk="1" hangingPunct="1"/>
            <a:fld id="{46C87EC9-17AB-4805-8B3E-822277040F33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eaLnBrk="1" hangingPunct="1"/>
              <a:t>33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Soft Margin Classification Mathematically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The old formulation: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The new formulation incorporating slack variables: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Parameter </a:t>
            </a:r>
            <a:r>
              <a:rPr lang="en-US" sz="2000" i="1" dirty="0" smtClean="0"/>
              <a:t>C</a:t>
            </a:r>
            <a:r>
              <a:rPr lang="en-US" sz="2000" dirty="0" smtClean="0"/>
              <a:t> can be viewed as a way to control </a:t>
            </a:r>
            <a:r>
              <a:rPr lang="en-US" sz="2000" dirty="0" err="1" smtClean="0"/>
              <a:t>overfitting</a:t>
            </a:r>
            <a:endParaRPr lang="en-US" sz="2000" dirty="0" smtClean="0"/>
          </a:p>
          <a:p>
            <a:pPr lvl="1" eaLnBrk="1" hangingPunct="1"/>
            <a:r>
              <a:rPr lang="en-US" sz="1800" dirty="0" smtClean="0"/>
              <a:t>A regularization </a:t>
            </a:r>
            <a:r>
              <a:rPr lang="en-US" sz="1800" dirty="0" smtClean="0"/>
              <a:t>term (L1 regularization)</a:t>
            </a:r>
            <a:endParaRPr lang="en-US" sz="1800" dirty="0" smtClean="0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085850" y="1828800"/>
            <a:ext cx="6438900" cy="1092200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000">
                <a:latin typeface="Times New Roman" pitchFamily="18" charset="0"/>
              </a:rPr>
              <a:t>Find </a:t>
            </a:r>
            <a:r>
              <a:rPr lang="en-US" sz="2000" b="1">
                <a:latin typeface="Times New Roman" pitchFamily="18" charset="0"/>
              </a:rPr>
              <a:t>w</a:t>
            </a:r>
            <a:r>
              <a:rPr lang="en-US" sz="2000">
                <a:latin typeface="Times New Roman" pitchFamily="18" charset="0"/>
              </a:rPr>
              <a:t> and </a:t>
            </a:r>
            <a:r>
              <a:rPr lang="en-US" sz="2000" i="1">
                <a:latin typeface="Times New Roman" pitchFamily="18" charset="0"/>
              </a:rPr>
              <a:t>b</a:t>
            </a:r>
            <a:r>
              <a:rPr lang="en-US" sz="2000">
                <a:latin typeface="Times New Roman" pitchFamily="18" charset="0"/>
              </a:rPr>
              <a:t> such that</a:t>
            </a:r>
          </a:p>
          <a:p>
            <a:pPr eaLnBrk="1" hangingPunct="1"/>
            <a:r>
              <a:rPr lang="el-GR" sz="2000" b="1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=½ </a:t>
            </a:r>
            <a:r>
              <a:rPr lang="en-US" sz="2000" b="1">
                <a:latin typeface="Times New Roman" pitchFamily="18" charset="0"/>
              </a:rPr>
              <a:t>w</a:t>
            </a:r>
            <a:r>
              <a:rPr lang="en-US" sz="2000" baseline="30000">
                <a:latin typeface="Times New Roman" pitchFamily="18" charset="0"/>
              </a:rPr>
              <a:t>T</a:t>
            </a:r>
            <a:r>
              <a:rPr lang="en-US" sz="2000" b="1">
                <a:latin typeface="Times New Roman" pitchFamily="18" charset="0"/>
              </a:rPr>
              <a:t>w</a:t>
            </a:r>
            <a:r>
              <a:rPr lang="en-US" sz="2000">
                <a:latin typeface="Times New Roman" pitchFamily="18" charset="0"/>
              </a:rPr>
              <a:t>  is minimized and for all </a:t>
            </a:r>
            <a:r>
              <a:rPr lang="en-US">
                <a:latin typeface="Times New Roman" pitchFamily="18" charset="0"/>
              </a:rPr>
              <a:t>{</a:t>
            </a:r>
            <a:r>
              <a:rPr lang="en-US" sz="2000">
                <a:latin typeface="Times New Roman" pitchFamily="18" charset="0"/>
              </a:rPr>
              <a:t>(</a:t>
            </a:r>
            <a:r>
              <a:rPr lang="en-US" b="1">
                <a:latin typeface="Times New Roman" pitchFamily="18" charset="0"/>
              </a:rPr>
              <a:t>x</a:t>
            </a:r>
            <a:r>
              <a:rPr lang="en-US" b="1" baseline="-25000">
                <a:latin typeface="Times New Roman" pitchFamily="18" charset="0"/>
              </a:rPr>
              <a:t>i</a:t>
            </a:r>
            <a:r>
              <a:rPr lang="en-US" b="1">
                <a:latin typeface="Times New Roman" pitchFamily="18" charset="0"/>
              </a:rPr>
              <a:t> </a:t>
            </a:r>
            <a:r>
              <a:rPr lang="en-US">
                <a:latin typeface="Times New Roman" pitchFamily="18" charset="0"/>
              </a:rPr>
              <a:t>,</a:t>
            </a:r>
            <a:r>
              <a:rPr lang="en-US" i="1">
                <a:latin typeface="Times New Roman" pitchFamily="18" charset="0"/>
              </a:rPr>
              <a:t>y</a:t>
            </a:r>
            <a:r>
              <a:rPr lang="en-US" i="1" baseline="-25000">
                <a:latin typeface="Times New Roman" pitchFamily="18" charset="0"/>
              </a:rPr>
              <a:t>i</a:t>
            </a:r>
            <a:r>
              <a:rPr lang="en-US">
                <a:latin typeface="Times New Roman" pitchFamily="18" charset="0"/>
              </a:rPr>
              <a:t>)}</a:t>
            </a:r>
            <a:endParaRPr lang="en-US" sz="2000">
              <a:latin typeface="Times New Roman" pitchFamily="18" charset="0"/>
            </a:endParaRPr>
          </a:p>
          <a:p>
            <a:pPr eaLnBrk="1" hangingPunct="1"/>
            <a:r>
              <a:rPr lang="en-US" sz="2000" i="1">
                <a:latin typeface="Times New Roman" pitchFamily="18" charset="0"/>
              </a:rPr>
              <a:t>y</a:t>
            </a:r>
            <a:r>
              <a:rPr lang="en-US" sz="2000" i="1" baseline="-25000">
                <a:latin typeface="Times New Roman" pitchFamily="18" charset="0"/>
              </a:rPr>
              <a:t>i</a:t>
            </a:r>
            <a:r>
              <a:rPr lang="en-US" sz="2000">
                <a:latin typeface="Times New Roman" pitchFamily="18" charset="0"/>
              </a:rPr>
              <a:t> (</a:t>
            </a:r>
            <a:r>
              <a:rPr lang="en-US" sz="2000" b="1">
                <a:latin typeface="Times New Roman" pitchFamily="18" charset="0"/>
              </a:rPr>
              <a:t>w</a:t>
            </a:r>
            <a:r>
              <a:rPr lang="en-US" sz="2000" b="1" baseline="30000">
                <a:latin typeface="Times New Roman" pitchFamily="18" charset="0"/>
              </a:rPr>
              <a:t>T</a:t>
            </a:r>
            <a:r>
              <a:rPr lang="en-US" sz="2000" b="1">
                <a:latin typeface="Times New Roman" pitchFamily="18" charset="0"/>
              </a:rPr>
              <a:t>x</a:t>
            </a:r>
            <a:r>
              <a:rPr lang="en-US" sz="2000" b="1" baseline="-25000">
                <a:latin typeface="Times New Roman" pitchFamily="18" charset="0"/>
              </a:rPr>
              <a:t>i</a:t>
            </a:r>
            <a:r>
              <a:rPr lang="en-US" sz="2000" b="1">
                <a:latin typeface="Times New Roman" pitchFamily="18" charset="0"/>
              </a:rPr>
              <a:t> </a:t>
            </a:r>
            <a:r>
              <a:rPr lang="en-US" sz="2000">
                <a:latin typeface="Times New Roman" pitchFamily="18" charset="0"/>
              </a:rPr>
              <a:t>+ b)</a:t>
            </a:r>
            <a:r>
              <a:rPr lang="en-US" sz="2000" b="1">
                <a:latin typeface="Times New Roman" pitchFamily="18" charset="0"/>
              </a:rPr>
              <a:t>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≥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164771" y="3505200"/>
            <a:ext cx="6438900" cy="1092200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000" dirty="0">
                <a:latin typeface="Times New Roman" pitchFamily="18" charset="0"/>
              </a:rPr>
              <a:t>Find </a:t>
            </a:r>
            <a:r>
              <a:rPr lang="en-US" sz="2000" b="1" dirty="0">
                <a:latin typeface="Times New Roman" pitchFamily="18" charset="0"/>
              </a:rPr>
              <a:t>w</a:t>
            </a:r>
            <a:r>
              <a:rPr lang="en-US" sz="2000" dirty="0">
                <a:latin typeface="Times New Roman" pitchFamily="18" charset="0"/>
              </a:rPr>
              <a:t> and </a:t>
            </a:r>
            <a:r>
              <a:rPr lang="en-US" sz="2000" i="1" dirty="0">
                <a:latin typeface="Times New Roman" pitchFamily="18" charset="0"/>
              </a:rPr>
              <a:t>b</a:t>
            </a:r>
            <a:r>
              <a:rPr lang="en-US" sz="2000" dirty="0">
                <a:latin typeface="Times New Roman" pitchFamily="18" charset="0"/>
              </a:rPr>
              <a:t> such that</a:t>
            </a:r>
          </a:p>
          <a:p>
            <a:pPr eaLnBrk="1" hangingPunct="1"/>
            <a:r>
              <a:rPr lang="el-GR" sz="2000" b="1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=½ </a:t>
            </a:r>
            <a:r>
              <a:rPr lang="en-US" sz="2000" b="1" dirty="0" err="1">
                <a:latin typeface="Times New Roman" pitchFamily="18" charset="0"/>
              </a:rPr>
              <a:t>w</a:t>
            </a:r>
            <a:r>
              <a:rPr lang="en-US" sz="2000" baseline="30000" dirty="0" err="1">
                <a:latin typeface="Times New Roman" pitchFamily="18" charset="0"/>
              </a:rPr>
              <a:t>T</a:t>
            </a:r>
            <a:r>
              <a:rPr lang="en-US" sz="2000" b="1" dirty="0" err="1">
                <a:latin typeface="Times New Roman" pitchFamily="18" charset="0"/>
              </a:rPr>
              <a:t>w</a:t>
            </a:r>
            <a:r>
              <a:rPr lang="en-US" sz="2000" dirty="0">
                <a:latin typeface="Times New Roman" pitchFamily="18" charset="0"/>
              </a:rPr>
              <a:t> + </a:t>
            </a:r>
            <a:r>
              <a:rPr lang="en-US" sz="2000" i="1" dirty="0">
                <a:latin typeface="Times New Roman" pitchFamily="18" charset="0"/>
              </a:rPr>
              <a:t>C</a:t>
            </a:r>
            <a:r>
              <a:rPr lang="el-GR" dirty="0">
                <a:latin typeface="Times New Roman" pitchFamily="18" charset="0"/>
              </a:rPr>
              <a:t>Σ</a:t>
            </a:r>
            <a:r>
              <a:rPr lang="el-GR" sz="2000" i="1" dirty="0">
                <a:latin typeface="Times New Roman" pitchFamily="18" charset="0"/>
              </a:rPr>
              <a:t>ξ</a:t>
            </a:r>
            <a:r>
              <a:rPr lang="en-US" sz="2000" i="1" baseline="-25000" dirty="0" err="1">
                <a:latin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</a:rPr>
              <a:t>     is minimized and for all </a:t>
            </a:r>
            <a:r>
              <a:rPr lang="en-US" dirty="0">
                <a:latin typeface="Times New Roman" pitchFamily="18" charset="0"/>
              </a:rPr>
              <a:t>{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b="1" dirty="0">
                <a:latin typeface="Times New Roman" pitchFamily="18" charset="0"/>
              </a:rPr>
              <a:t>x</a:t>
            </a:r>
            <a:r>
              <a:rPr lang="en-US" b="1" baseline="-25000" dirty="0">
                <a:latin typeface="Times New Roman" pitchFamily="18" charset="0"/>
              </a:rPr>
              <a:t>i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</a:rPr>
              <a:t>,</a:t>
            </a:r>
            <a:r>
              <a:rPr lang="en-US" i="1" dirty="0" err="1">
                <a:latin typeface="Times New Roman" pitchFamily="18" charset="0"/>
              </a:rPr>
              <a:t>y</a:t>
            </a:r>
            <a:r>
              <a:rPr lang="en-US" i="1" baseline="-25000" dirty="0" err="1">
                <a:latin typeface="Times New Roman" pitchFamily="18" charset="0"/>
              </a:rPr>
              <a:t>i</a:t>
            </a:r>
            <a:r>
              <a:rPr lang="en-US" dirty="0">
                <a:latin typeface="Times New Roman" pitchFamily="18" charset="0"/>
              </a:rPr>
              <a:t>)}</a:t>
            </a:r>
            <a:endParaRPr lang="en-US" sz="2000" dirty="0">
              <a:latin typeface="Times New Roman" pitchFamily="18" charset="0"/>
            </a:endParaRPr>
          </a:p>
          <a:p>
            <a:pPr eaLnBrk="1" hangingPunct="1"/>
            <a:r>
              <a:rPr lang="en-US" sz="2000" i="1" dirty="0" err="1">
                <a:latin typeface="Times New Roman" pitchFamily="18" charset="0"/>
              </a:rPr>
              <a:t>y</a:t>
            </a:r>
            <a:r>
              <a:rPr lang="en-US" sz="2000" i="1" baseline="-25000" dirty="0" err="1">
                <a:latin typeface="Times New Roman" pitchFamily="18" charset="0"/>
              </a:rPr>
              <a:t>i</a:t>
            </a:r>
            <a:r>
              <a:rPr lang="en-US" sz="2000" i="1" dirty="0">
                <a:latin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b="1" dirty="0" err="1">
                <a:latin typeface="Times New Roman" pitchFamily="18" charset="0"/>
              </a:rPr>
              <a:t>w</a:t>
            </a:r>
            <a:r>
              <a:rPr lang="en-US" sz="2000" b="1" baseline="30000" dirty="0" err="1">
                <a:latin typeface="Times New Roman" pitchFamily="18" charset="0"/>
              </a:rPr>
              <a:t>T</a:t>
            </a:r>
            <a:r>
              <a:rPr lang="en-US" sz="2000" b="1" dirty="0" err="1">
                <a:latin typeface="Times New Roman" pitchFamily="18" charset="0"/>
              </a:rPr>
              <a:t>x</a:t>
            </a:r>
            <a:r>
              <a:rPr lang="en-US" sz="2000" b="1" baseline="-25000" dirty="0" err="1">
                <a:latin typeface="Times New Roman" pitchFamily="18" charset="0"/>
              </a:rPr>
              <a:t>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</a:rPr>
              <a:t>+ </a:t>
            </a:r>
            <a:r>
              <a:rPr lang="en-US" sz="2000" i="1" dirty="0">
                <a:latin typeface="Times New Roman" pitchFamily="18" charset="0"/>
              </a:rPr>
              <a:t>b</a:t>
            </a:r>
            <a:r>
              <a:rPr lang="en-US" sz="2000" dirty="0">
                <a:latin typeface="Times New Roman" pitchFamily="18" charset="0"/>
              </a:rPr>
              <a:t>)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≥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l-GR" sz="2000" i="1" dirty="0">
                <a:latin typeface="Times New Roman" pitchFamily="18" charset="0"/>
                <a:cs typeface="Times New Roman" pitchFamily="18" charset="0"/>
              </a:rPr>
              <a:t>ξ</a:t>
            </a:r>
            <a:r>
              <a:rPr lang="en-US" sz="2000" i="1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and    </a:t>
            </a:r>
            <a:r>
              <a:rPr lang="el-GR" sz="2000" i="1" dirty="0">
                <a:latin typeface="Times New Roman" pitchFamily="18" charset="0"/>
                <a:cs typeface="Times New Roman" pitchFamily="18" charset="0"/>
              </a:rPr>
              <a:t>ξ</a:t>
            </a:r>
            <a:r>
              <a:rPr lang="en-US" sz="2000" i="1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≥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0 for all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i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4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1293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600">
                <a:solidFill>
                  <a:srgbClr val="FBFCFF"/>
                </a:solidFill>
              </a:rPr>
              <a:t>Sec. 15.2.1</a:t>
            </a:r>
          </a:p>
        </p:txBody>
      </p:sp>
    </p:spTree>
    <p:extLst>
      <p:ext uri="{BB962C8B-B14F-4D97-AF65-F5344CB8AC3E}">
        <p14:creationId xmlns:p14="http://schemas.microsoft.com/office/powerpoint/2010/main" val="2140839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9pPr>
          </a:lstStyle>
          <a:p>
            <a:pPr eaLnBrk="1" hangingPunct="1"/>
            <a:fld id="{9B3ABE24-5356-4C6E-A187-31562DE74B3C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eaLnBrk="1" hangingPunct="1"/>
              <a:t>34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Soft Margin Classification – Solution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000" dirty="0" smtClean="0"/>
              <a:t>The dual problem for soft margin classification: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Neither slack variables </a:t>
            </a:r>
            <a:r>
              <a:rPr lang="el-GR" sz="2000" i="1" dirty="0" smtClean="0">
                <a:cs typeface="Times New Roman" pitchFamily="18" charset="0"/>
              </a:rPr>
              <a:t>ξ</a:t>
            </a:r>
            <a:r>
              <a:rPr lang="en-US" sz="2000" i="1" baseline="-25000" dirty="0" err="1" smtClean="0">
                <a:cs typeface="Times New Roman" pitchFamily="18" charset="0"/>
              </a:rPr>
              <a:t>i</a:t>
            </a:r>
            <a:r>
              <a:rPr lang="en-US" sz="2000" baseline="-25000" dirty="0" smtClean="0">
                <a:cs typeface="Times New Roman" pitchFamily="18" charset="0"/>
              </a:rPr>
              <a:t>  </a:t>
            </a:r>
            <a:r>
              <a:rPr lang="en-US" sz="2000" dirty="0" smtClean="0">
                <a:cs typeface="Times New Roman" pitchFamily="18" charset="0"/>
              </a:rPr>
              <a:t>nor their Lagrange multipliers appear in the dual problem!</a:t>
            </a:r>
          </a:p>
          <a:p>
            <a:pPr eaLnBrk="1" hangingPunct="1"/>
            <a:r>
              <a:rPr lang="en-US" sz="2000" dirty="0" smtClean="0">
                <a:cs typeface="Times New Roman" pitchFamily="18" charset="0"/>
              </a:rPr>
              <a:t>Again, </a:t>
            </a:r>
            <a:r>
              <a:rPr lang="en-US" sz="2000" b="1" dirty="0" smtClean="0"/>
              <a:t>x</a:t>
            </a:r>
            <a:r>
              <a:rPr lang="en-US" sz="2000" b="1" baseline="-25000" dirty="0" smtClean="0"/>
              <a:t>i </a:t>
            </a:r>
            <a:r>
              <a:rPr lang="en-US" sz="2000" dirty="0" smtClean="0"/>
              <a:t>with non-zero </a:t>
            </a:r>
            <a:r>
              <a:rPr lang="el-GR" sz="2000" i="1" dirty="0" smtClean="0">
                <a:cs typeface="Times New Roman" pitchFamily="18" charset="0"/>
              </a:rPr>
              <a:t>α</a:t>
            </a:r>
            <a:r>
              <a:rPr lang="en-US" sz="2000" i="1" baseline="-25000" dirty="0" err="1" smtClean="0">
                <a:cs typeface="Times New Roman" pitchFamily="18" charset="0"/>
              </a:rPr>
              <a:t>i</a:t>
            </a:r>
            <a:r>
              <a:rPr lang="en-US" sz="2000" i="1" dirty="0" smtClean="0">
                <a:cs typeface="Times New Roman" pitchFamily="18" charset="0"/>
              </a:rPr>
              <a:t> </a:t>
            </a:r>
            <a:r>
              <a:rPr lang="en-US" sz="2000" dirty="0" smtClean="0">
                <a:cs typeface="Times New Roman" pitchFamily="18" charset="0"/>
              </a:rPr>
              <a:t>will be support vectors.</a:t>
            </a:r>
          </a:p>
          <a:p>
            <a:pPr eaLnBrk="1" hangingPunct="1"/>
            <a:r>
              <a:rPr lang="en-US" sz="2000" dirty="0" smtClean="0">
                <a:cs typeface="Times New Roman" pitchFamily="18" charset="0"/>
              </a:rPr>
              <a:t>Solution to the dual problem is: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143544" y="1676400"/>
            <a:ext cx="6438900" cy="1457325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000">
                <a:latin typeface="Times New Roman" pitchFamily="18" charset="0"/>
              </a:rPr>
              <a:t>Find </a:t>
            </a:r>
            <a:r>
              <a:rPr lang="el-GR" sz="2000" i="1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000" i="1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l-GR" sz="2000" i="1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000" i="1" baseline="-250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aseline="-25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Times New Roman" pitchFamily="18" charset="0"/>
              </a:rPr>
              <a:t>such that</a:t>
            </a:r>
          </a:p>
          <a:p>
            <a:pPr eaLnBrk="1" hangingPunct="1"/>
            <a:r>
              <a:rPr lang="en-US" sz="2000" b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b="1">
                <a:latin typeface="Times New Roman" pitchFamily="18" charset="0"/>
              </a:rPr>
              <a:t>α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l-GR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l-GR" sz="2000" i="1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000" i="1" baseline="-25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aseline="-250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½</a:t>
            </a:r>
            <a:r>
              <a:rPr lang="el-GR">
                <a:latin typeface="Times New Roman" pitchFamily="18" charset="0"/>
              </a:rPr>
              <a:t>ΣΣ</a:t>
            </a:r>
            <a:r>
              <a:rPr lang="el-GR" sz="2000" i="1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000" i="1" baseline="-25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l-GR" sz="2000" i="1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000" i="1" baseline="-2500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i="1" baseline="-25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i="1" baseline="-2500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000" b="1">
                <a:latin typeface="Times New Roman" pitchFamily="18" charset="0"/>
              </a:rPr>
              <a:t>x</a:t>
            </a:r>
            <a:r>
              <a:rPr lang="en-US" sz="2000" b="1" baseline="-25000">
                <a:latin typeface="Times New Roman" pitchFamily="18" charset="0"/>
              </a:rPr>
              <a:t>i</a:t>
            </a:r>
            <a:r>
              <a:rPr lang="en-US" sz="2000" b="1" baseline="30000">
                <a:latin typeface="Times New Roman" pitchFamily="18" charset="0"/>
              </a:rPr>
              <a:t>T</a:t>
            </a:r>
            <a:r>
              <a:rPr lang="en-US" sz="2000" b="1">
                <a:latin typeface="Times New Roman" pitchFamily="18" charset="0"/>
              </a:rPr>
              <a:t>x</a:t>
            </a:r>
            <a:r>
              <a:rPr lang="en-US" sz="2000" b="1" baseline="-25000">
                <a:latin typeface="Times New Roman" pitchFamily="18" charset="0"/>
              </a:rPr>
              <a:t>j</a:t>
            </a:r>
            <a:r>
              <a:rPr lang="en-US" sz="2000" b="1">
                <a:latin typeface="Times New Roman" pitchFamily="18" charset="0"/>
              </a:rPr>
              <a:t> </a:t>
            </a:r>
            <a:r>
              <a:rPr lang="en-US" sz="2000">
                <a:latin typeface="Times New Roman" pitchFamily="18" charset="0"/>
              </a:rPr>
              <a:t>is maximized and </a:t>
            </a:r>
          </a:p>
          <a:p>
            <a:pPr eaLnBrk="1" hangingPunct="1"/>
            <a:r>
              <a:rPr lang="en-US" sz="2000">
                <a:latin typeface="Times New Roman" pitchFamily="18" charset="0"/>
              </a:rPr>
              <a:t>(1)</a:t>
            </a:r>
            <a:r>
              <a:rPr lang="en-US">
                <a:latin typeface="Times New Roman" pitchFamily="18" charset="0"/>
              </a:rPr>
              <a:t>  </a:t>
            </a:r>
            <a:r>
              <a:rPr lang="el-GR">
                <a:latin typeface="Times New Roman" pitchFamily="18" charset="0"/>
              </a:rPr>
              <a:t>Σ</a:t>
            </a:r>
            <a:r>
              <a:rPr lang="el-GR" sz="2000" i="1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000" i="1" baseline="-25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i="1" baseline="-25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aseline="-25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= 0</a:t>
            </a:r>
            <a:endParaRPr lang="en-US" sz="2000">
              <a:latin typeface="Times New Roman" pitchFamily="18" charset="0"/>
            </a:endParaRPr>
          </a:p>
          <a:p>
            <a:pPr eaLnBrk="1" hangingPunct="1"/>
            <a:r>
              <a:rPr lang="en-US" sz="2000">
                <a:latin typeface="Times New Roman" pitchFamily="18" charset="0"/>
              </a:rPr>
              <a:t>(2)  0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≤</a:t>
            </a:r>
            <a:r>
              <a:rPr lang="en-US" sz="2000">
                <a:latin typeface="Times New Roman" pitchFamily="18" charset="0"/>
              </a:rPr>
              <a:t> </a:t>
            </a:r>
            <a:r>
              <a:rPr lang="el-GR" sz="2000" i="1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000" i="1" baseline="-25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aseline="-25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≤ 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for all </a:t>
            </a:r>
            <a:r>
              <a:rPr lang="el-GR" sz="2000" i="1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000" i="1" baseline="-25000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685800" y="5286375"/>
            <a:ext cx="4400550" cy="982663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000" b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l-GR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l-GR" sz="2000" i="1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000" i="1" baseline="-25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i="1" baseline="-25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>
                <a:latin typeface="Times New Roman" pitchFamily="18" charset="0"/>
              </a:rPr>
              <a:t>x</a:t>
            </a:r>
            <a:r>
              <a:rPr lang="en-US" sz="2000" b="1" baseline="-25000">
                <a:latin typeface="Times New Roman" pitchFamily="18" charset="0"/>
              </a:rPr>
              <a:t>i             </a:t>
            </a:r>
          </a:p>
          <a:p>
            <a:pPr eaLnBrk="1" hangingPunct="1"/>
            <a:r>
              <a:rPr lang="en-US" sz="2000" i="1">
                <a:latin typeface="Times New Roman" pitchFamily="18" charset="0"/>
              </a:rPr>
              <a:t>b = y</a:t>
            </a:r>
            <a:r>
              <a:rPr lang="en-US" sz="2000" i="1" baseline="-25000">
                <a:latin typeface="Times New Roman" pitchFamily="18" charset="0"/>
              </a:rPr>
              <a:t>k</a:t>
            </a:r>
            <a:r>
              <a:rPr lang="en-US" sz="2000">
                <a:latin typeface="Times New Roman" pitchFamily="18" charset="0"/>
              </a:rPr>
              <a:t>(1- </a:t>
            </a:r>
            <a:r>
              <a:rPr lang="el-GR" sz="2000" i="1">
                <a:latin typeface="Times New Roman" pitchFamily="18" charset="0"/>
                <a:cs typeface="Times New Roman" pitchFamily="18" charset="0"/>
              </a:rPr>
              <a:t>ξ</a:t>
            </a:r>
            <a:r>
              <a:rPr lang="en-US" sz="2000" i="1" baseline="-2500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>
                <a:latin typeface="Times New Roman" pitchFamily="18" charset="0"/>
              </a:rPr>
              <a:t>) - </a:t>
            </a:r>
            <a:r>
              <a:rPr lang="en-US" sz="2000" b="1">
                <a:latin typeface="Times New Roman" pitchFamily="18" charset="0"/>
              </a:rPr>
              <a:t>w</a:t>
            </a:r>
            <a:r>
              <a:rPr lang="en-US" sz="2000" b="1" baseline="30000">
                <a:latin typeface="Times New Roman" pitchFamily="18" charset="0"/>
              </a:rPr>
              <a:t>T</a:t>
            </a:r>
            <a:r>
              <a:rPr lang="en-US" sz="2000" b="1">
                <a:latin typeface="Times New Roman" pitchFamily="18" charset="0"/>
              </a:rPr>
              <a:t>x</a:t>
            </a:r>
            <a:r>
              <a:rPr lang="en-US" sz="2000" i="1" baseline="-25000">
                <a:latin typeface="Times New Roman" pitchFamily="18" charset="0"/>
              </a:rPr>
              <a:t>k</a:t>
            </a:r>
            <a:r>
              <a:rPr lang="en-US" sz="2000" b="1">
                <a:latin typeface="Times New Roman" pitchFamily="18" charset="0"/>
              </a:rPr>
              <a:t> </a:t>
            </a:r>
            <a:r>
              <a:rPr lang="en-US" sz="2000">
                <a:latin typeface="Times New Roman" pitchFamily="18" charset="0"/>
              </a:rPr>
              <a:t>where </a:t>
            </a:r>
            <a:r>
              <a:rPr lang="en-US" sz="2000" i="1">
                <a:latin typeface="Times New Roman" pitchFamily="18" charset="0"/>
              </a:rPr>
              <a:t>k</a:t>
            </a:r>
            <a:r>
              <a:rPr lang="en-US" sz="2000">
                <a:latin typeface="Times New Roman" pitchFamily="18" charset="0"/>
              </a:rPr>
              <a:t> = argmax </a:t>
            </a:r>
            <a:r>
              <a:rPr lang="el-GR" sz="2000" i="1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000" i="1" baseline="-2500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ja-JP" altLang="en-US" sz="2000" i="1" baseline="-25000">
                <a:latin typeface="Times New Roman" pitchFamily="18" charset="0"/>
                <a:cs typeface="Times New Roman" pitchFamily="18" charset="0"/>
              </a:rPr>
              <a:t>’</a:t>
            </a:r>
            <a:endParaRPr lang="en-US" sz="2000" i="1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4067175" y="5924550"/>
            <a:ext cx="723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i="1">
                <a:latin typeface="Times New Roman" pitchFamily="18" charset="0"/>
              </a:rPr>
              <a:t>k</a:t>
            </a:r>
            <a:r>
              <a:rPr lang="ja-JP" altLang="en-US" sz="1400" i="1">
                <a:latin typeface="Times New Roman" pitchFamily="18" charset="0"/>
              </a:rPr>
              <a:t>’</a:t>
            </a:r>
            <a:endParaRPr lang="en-US" sz="1400" i="1">
              <a:latin typeface="Times New Roman" pitchFamily="18" charset="0"/>
            </a:endParaRP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5410200" y="5810250"/>
            <a:ext cx="2343150" cy="482600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000" i="1">
                <a:latin typeface="Times New Roman" pitchFamily="18" charset="0"/>
              </a:rPr>
              <a:t>f</a:t>
            </a:r>
            <a:r>
              <a:rPr lang="en-US" sz="2000">
                <a:latin typeface="Times New Roman" pitchFamily="18" charset="0"/>
              </a:rPr>
              <a:t>(</a:t>
            </a:r>
            <a:r>
              <a:rPr lang="en-US" sz="2000" b="1">
                <a:latin typeface="Times New Roman" pitchFamily="18" charset="0"/>
              </a:rPr>
              <a:t>x</a:t>
            </a:r>
            <a:r>
              <a:rPr lang="en-US" sz="2000">
                <a:latin typeface="Times New Roman" pitchFamily="18" charset="0"/>
              </a:rPr>
              <a:t>) = </a:t>
            </a:r>
            <a:r>
              <a:rPr lang="el-GR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l-GR" sz="2000" i="1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000" i="1" baseline="-25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i="1" baseline="-25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>
                <a:latin typeface="Times New Roman" pitchFamily="18" charset="0"/>
              </a:rPr>
              <a:t>x</a:t>
            </a:r>
            <a:r>
              <a:rPr lang="en-US" sz="2000" b="1" baseline="-25000">
                <a:latin typeface="Times New Roman" pitchFamily="18" charset="0"/>
              </a:rPr>
              <a:t>i</a:t>
            </a:r>
            <a:r>
              <a:rPr lang="en-US" sz="2000" b="1" baseline="30000">
                <a:latin typeface="Times New Roman" pitchFamily="18" charset="0"/>
              </a:rPr>
              <a:t>T</a:t>
            </a:r>
            <a:r>
              <a:rPr lang="en-US" sz="2000" b="1">
                <a:latin typeface="Times New Roman" pitchFamily="18" charset="0"/>
              </a:rPr>
              <a:t>x + </a:t>
            </a:r>
            <a:r>
              <a:rPr lang="en-US" sz="2000" i="1">
                <a:latin typeface="Times New Roman" pitchFamily="18" charset="0"/>
              </a:rPr>
              <a:t>b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5410200" y="5038725"/>
            <a:ext cx="3429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cs typeface="Arial" pitchFamily="34" charset="0"/>
              </a:rPr>
              <a:t>w</a:t>
            </a:r>
            <a:r>
              <a:rPr lang="en-US" sz="2000" dirty="0">
                <a:cs typeface="Arial" pitchFamily="34" charset="0"/>
              </a:rPr>
              <a:t> is not needed explicitly for classification!</a:t>
            </a:r>
          </a:p>
        </p:txBody>
      </p:sp>
      <p:sp>
        <p:nvSpPr>
          <p:cNvPr id="38921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1293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600">
                <a:solidFill>
                  <a:srgbClr val="FBFCFF"/>
                </a:solidFill>
              </a:rPr>
              <a:t>Sec. 15.2.1</a:t>
            </a:r>
          </a:p>
        </p:txBody>
      </p:sp>
    </p:spTree>
    <p:extLst>
      <p:ext uri="{BB962C8B-B14F-4D97-AF65-F5344CB8AC3E}">
        <p14:creationId xmlns:p14="http://schemas.microsoft.com/office/powerpoint/2010/main" val="40282040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9pPr>
          </a:lstStyle>
          <a:p>
            <a:pPr eaLnBrk="1" hangingPunct="1"/>
            <a:fld id="{0959B2B5-926B-45E7-B335-E07C707249E1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eaLnBrk="1" hangingPunct="1"/>
              <a:t>35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Classification with SVMs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000" smtClean="0">
                <a:sym typeface="Symbol" pitchFamily="18" charset="2"/>
              </a:rPr>
              <a:t>Given a new point </a:t>
            </a:r>
            <a:r>
              <a:rPr lang="en-US" sz="3000" b="1" smtClean="0">
                <a:sym typeface="Symbol" pitchFamily="18" charset="2"/>
              </a:rPr>
              <a:t>x</a:t>
            </a:r>
            <a:r>
              <a:rPr lang="en-US" sz="3000" smtClean="0">
                <a:sym typeface="Symbol" pitchFamily="18" charset="2"/>
              </a:rPr>
              <a:t>, we can score its projection onto the hyperplane normal:</a:t>
            </a:r>
          </a:p>
          <a:p>
            <a:pPr lvl="1" eaLnBrk="1" hangingPunct="1"/>
            <a:r>
              <a:rPr lang="en-US" sz="2800" smtClean="0">
                <a:sym typeface="Symbol" pitchFamily="18" charset="2"/>
              </a:rPr>
              <a:t>I.e., compute score: </a:t>
            </a:r>
            <a:r>
              <a:rPr lang="en-US" sz="2800" b="1" smtClean="0">
                <a:sym typeface="Symbol" pitchFamily="18" charset="2"/>
              </a:rPr>
              <a:t>w</a:t>
            </a:r>
            <a:r>
              <a:rPr lang="en-US" sz="2800" b="1" baseline="30000" smtClean="0">
                <a:sym typeface="Symbol" pitchFamily="18" charset="2"/>
              </a:rPr>
              <a:t>T</a:t>
            </a:r>
            <a:r>
              <a:rPr lang="en-US" sz="2800" b="1" smtClean="0">
                <a:sym typeface="Symbol" pitchFamily="18" charset="2"/>
              </a:rPr>
              <a:t>x</a:t>
            </a:r>
            <a:r>
              <a:rPr lang="en-US" sz="2800" smtClean="0">
                <a:sym typeface="Symbol" pitchFamily="18" charset="2"/>
              </a:rPr>
              <a:t> + </a:t>
            </a:r>
            <a:r>
              <a:rPr lang="en-US" sz="2800" i="1" smtClean="0">
                <a:sym typeface="Symbol" pitchFamily="18" charset="2"/>
              </a:rPr>
              <a:t>b</a:t>
            </a:r>
            <a:r>
              <a:rPr lang="en-US" sz="2800" smtClean="0">
                <a:sym typeface="Symbol" pitchFamily="18" charset="2"/>
              </a:rPr>
              <a:t> </a:t>
            </a:r>
            <a:r>
              <a:rPr lang="en-US" smtClean="0"/>
              <a:t>= </a:t>
            </a:r>
            <a:r>
              <a:rPr lang="el-GR" smtClean="0"/>
              <a:t>Σ</a:t>
            </a:r>
            <a:r>
              <a:rPr lang="el-GR" i="1" smtClean="0"/>
              <a:t>α</a:t>
            </a:r>
            <a:r>
              <a:rPr lang="en-US" i="1" baseline="-25000" smtClean="0"/>
              <a:t>i</a:t>
            </a:r>
            <a:r>
              <a:rPr lang="en-US" i="1" smtClean="0"/>
              <a:t>y</a:t>
            </a:r>
            <a:r>
              <a:rPr lang="en-US" i="1" baseline="-25000" smtClean="0"/>
              <a:t>i</a:t>
            </a:r>
            <a:r>
              <a:rPr lang="en-US" b="1" smtClean="0"/>
              <a:t>x</a:t>
            </a:r>
            <a:r>
              <a:rPr lang="en-US" b="1" baseline="-25000" smtClean="0"/>
              <a:t>i</a:t>
            </a:r>
            <a:r>
              <a:rPr lang="en-US" b="1" baseline="30000" smtClean="0"/>
              <a:t>T</a:t>
            </a:r>
            <a:r>
              <a:rPr lang="en-US" b="1" smtClean="0"/>
              <a:t>x + </a:t>
            </a:r>
            <a:r>
              <a:rPr lang="en-US" i="1" smtClean="0"/>
              <a:t>b</a:t>
            </a:r>
          </a:p>
          <a:p>
            <a:pPr lvl="2" eaLnBrk="1" hangingPunct="1"/>
            <a:r>
              <a:rPr lang="en-US" smtClean="0"/>
              <a:t>Decide class based on whether &lt; or &gt; 0</a:t>
            </a:r>
          </a:p>
          <a:p>
            <a:pPr lvl="1" eaLnBrk="1" hangingPunct="1"/>
            <a:endParaRPr lang="en-US" i="1" smtClean="0"/>
          </a:p>
          <a:p>
            <a:pPr lvl="1" eaLnBrk="1" hangingPunct="1"/>
            <a:r>
              <a:rPr lang="en-US" sz="2800" smtClean="0">
                <a:sym typeface="Symbol" pitchFamily="18" charset="2"/>
              </a:rPr>
              <a:t>Can set confidence threshold </a:t>
            </a:r>
            <a:r>
              <a:rPr lang="en-US" sz="2800" i="1" smtClean="0">
                <a:sym typeface="Symbol" pitchFamily="18" charset="2"/>
              </a:rPr>
              <a:t>t</a:t>
            </a:r>
            <a:r>
              <a:rPr lang="en-US" sz="2800" smtClean="0">
                <a:sym typeface="Symbol" pitchFamily="18" charset="2"/>
              </a:rPr>
              <a:t>.</a:t>
            </a:r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5943600" y="4419600"/>
            <a:ext cx="1981200" cy="1981200"/>
            <a:chOff x="3744" y="1536"/>
            <a:chExt cx="1248" cy="1248"/>
          </a:xfrm>
        </p:grpSpPr>
        <p:sp>
          <p:nvSpPr>
            <p:cNvPr id="39958" name="Oval 5"/>
            <p:cNvSpPr>
              <a:spLocks noChangeArrowheads="1"/>
            </p:cNvSpPr>
            <p:nvPr/>
          </p:nvSpPr>
          <p:spPr bwMode="auto">
            <a:xfrm>
              <a:off x="4512" y="153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9" name="Oval 6"/>
            <p:cNvSpPr>
              <a:spLocks noChangeArrowheads="1"/>
            </p:cNvSpPr>
            <p:nvPr/>
          </p:nvSpPr>
          <p:spPr bwMode="auto">
            <a:xfrm>
              <a:off x="4704" y="172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0" name="Oval 7"/>
            <p:cNvSpPr>
              <a:spLocks noChangeArrowheads="1"/>
            </p:cNvSpPr>
            <p:nvPr/>
          </p:nvSpPr>
          <p:spPr bwMode="auto">
            <a:xfrm>
              <a:off x="4608" y="187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1" name="Oval 8"/>
            <p:cNvSpPr>
              <a:spLocks noChangeArrowheads="1"/>
            </p:cNvSpPr>
            <p:nvPr/>
          </p:nvSpPr>
          <p:spPr bwMode="auto">
            <a:xfrm>
              <a:off x="4896" y="192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2" name="Oval 9"/>
            <p:cNvSpPr>
              <a:spLocks noChangeArrowheads="1"/>
            </p:cNvSpPr>
            <p:nvPr/>
          </p:nvSpPr>
          <p:spPr bwMode="auto">
            <a:xfrm>
              <a:off x="4752" y="201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3" name="Oval 10"/>
            <p:cNvSpPr>
              <a:spLocks noChangeArrowheads="1"/>
            </p:cNvSpPr>
            <p:nvPr/>
          </p:nvSpPr>
          <p:spPr bwMode="auto">
            <a:xfrm>
              <a:off x="4704" y="153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4" name="Oval 11"/>
            <p:cNvSpPr>
              <a:spLocks noChangeArrowheads="1"/>
            </p:cNvSpPr>
            <p:nvPr/>
          </p:nvSpPr>
          <p:spPr bwMode="auto">
            <a:xfrm>
              <a:off x="4320" y="158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5" name="Rectangle 12"/>
            <p:cNvSpPr>
              <a:spLocks noChangeArrowheads="1"/>
            </p:cNvSpPr>
            <p:nvPr/>
          </p:nvSpPr>
          <p:spPr bwMode="auto">
            <a:xfrm>
              <a:off x="3936" y="2208"/>
              <a:ext cx="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6" name="Rectangle 13"/>
            <p:cNvSpPr>
              <a:spLocks noChangeArrowheads="1"/>
            </p:cNvSpPr>
            <p:nvPr/>
          </p:nvSpPr>
          <p:spPr bwMode="auto">
            <a:xfrm>
              <a:off x="4032" y="2688"/>
              <a:ext cx="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7" name="Rectangle 14"/>
            <p:cNvSpPr>
              <a:spLocks noChangeArrowheads="1"/>
            </p:cNvSpPr>
            <p:nvPr/>
          </p:nvSpPr>
          <p:spPr bwMode="auto">
            <a:xfrm>
              <a:off x="4128" y="2400"/>
              <a:ext cx="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8" name="Rectangle 15"/>
            <p:cNvSpPr>
              <a:spLocks noChangeArrowheads="1"/>
            </p:cNvSpPr>
            <p:nvPr/>
          </p:nvSpPr>
          <p:spPr bwMode="auto">
            <a:xfrm>
              <a:off x="4320" y="2592"/>
              <a:ext cx="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9" name="Rectangle 16"/>
            <p:cNvSpPr>
              <a:spLocks noChangeArrowheads="1"/>
            </p:cNvSpPr>
            <p:nvPr/>
          </p:nvSpPr>
          <p:spPr bwMode="auto">
            <a:xfrm>
              <a:off x="3744" y="2304"/>
              <a:ext cx="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0" name="Rectangle 17"/>
            <p:cNvSpPr>
              <a:spLocks noChangeArrowheads="1"/>
            </p:cNvSpPr>
            <p:nvPr/>
          </p:nvSpPr>
          <p:spPr bwMode="auto">
            <a:xfrm>
              <a:off x="3936" y="2448"/>
              <a:ext cx="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1" name="Rectangle 18"/>
            <p:cNvSpPr>
              <a:spLocks noChangeArrowheads="1"/>
            </p:cNvSpPr>
            <p:nvPr/>
          </p:nvSpPr>
          <p:spPr bwMode="auto">
            <a:xfrm>
              <a:off x="3792" y="2592"/>
              <a:ext cx="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2" name="Oval 19"/>
            <p:cNvSpPr>
              <a:spLocks noChangeArrowheads="1"/>
            </p:cNvSpPr>
            <p:nvPr/>
          </p:nvSpPr>
          <p:spPr bwMode="auto">
            <a:xfrm>
              <a:off x="4800" y="177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3" name="Oval 20"/>
            <p:cNvSpPr>
              <a:spLocks noChangeArrowheads="1"/>
            </p:cNvSpPr>
            <p:nvPr/>
          </p:nvSpPr>
          <p:spPr bwMode="auto">
            <a:xfrm>
              <a:off x="4848" y="168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4" name="Oval 21"/>
            <p:cNvSpPr>
              <a:spLocks noChangeArrowheads="1"/>
            </p:cNvSpPr>
            <p:nvPr/>
          </p:nvSpPr>
          <p:spPr bwMode="auto">
            <a:xfrm>
              <a:off x="4344" y="18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5" name="Rectangle 22"/>
            <p:cNvSpPr>
              <a:spLocks noChangeArrowheads="1"/>
            </p:cNvSpPr>
            <p:nvPr/>
          </p:nvSpPr>
          <p:spPr bwMode="auto">
            <a:xfrm>
              <a:off x="4128" y="2168"/>
              <a:ext cx="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6" name="Rectangle 23"/>
            <p:cNvSpPr>
              <a:spLocks noChangeArrowheads="1"/>
            </p:cNvSpPr>
            <p:nvPr/>
          </p:nvSpPr>
          <p:spPr bwMode="auto">
            <a:xfrm>
              <a:off x="4320" y="2304"/>
              <a:ext cx="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7" name="Rectangle 24"/>
            <p:cNvSpPr>
              <a:spLocks noChangeArrowheads="1"/>
            </p:cNvSpPr>
            <p:nvPr/>
          </p:nvSpPr>
          <p:spPr bwMode="auto">
            <a:xfrm>
              <a:off x="3936" y="2016"/>
              <a:ext cx="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8" name="Oval 25"/>
            <p:cNvSpPr>
              <a:spLocks noChangeArrowheads="1"/>
            </p:cNvSpPr>
            <p:nvPr/>
          </p:nvSpPr>
          <p:spPr bwMode="auto">
            <a:xfrm>
              <a:off x="4568" y="19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9" name="Oval 26"/>
            <p:cNvSpPr>
              <a:spLocks noChangeArrowheads="1"/>
            </p:cNvSpPr>
            <p:nvPr/>
          </p:nvSpPr>
          <p:spPr bwMode="auto">
            <a:xfrm>
              <a:off x="4464" y="172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41" name="Line 27"/>
          <p:cNvSpPr>
            <a:spLocks noChangeShapeType="1"/>
          </p:cNvSpPr>
          <p:nvPr/>
        </p:nvSpPr>
        <p:spPr bwMode="auto">
          <a:xfrm>
            <a:off x="5867400" y="4495800"/>
            <a:ext cx="1981200" cy="1524000"/>
          </a:xfrm>
          <a:prstGeom prst="line">
            <a:avLst/>
          </a:prstGeom>
          <a:noFill/>
          <a:ln w="9525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942" name="Group 28"/>
          <p:cNvGrpSpPr>
            <a:grpSpLocks/>
          </p:cNvGrpSpPr>
          <p:nvPr/>
        </p:nvGrpSpPr>
        <p:grpSpPr bwMode="auto">
          <a:xfrm>
            <a:off x="5638800" y="4267200"/>
            <a:ext cx="2438400" cy="1981200"/>
            <a:chOff x="3552" y="1440"/>
            <a:chExt cx="1536" cy="1248"/>
          </a:xfrm>
        </p:grpSpPr>
        <p:sp>
          <p:nvSpPr>
            <p:cNvPr id="39956" name="Line 29"/>
            <p:cNvSpPr>
              <a:spLocks noChangeShapeType="1"/>
            </p:cNvSpPr>
            <p:nvPr/>
          </p:nvSpPr>
          <p:spPr bwMode="auto">
            <a:xfrm>
              <a:off x="3840" y="1440"/>
              <a:ext cx="1248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7" name="Line 30"/>
            <p:cNvSpPr>
              <a:spLocks noChangeShapeType="1"/>
            </p:cNvSpPr>
            <p:nvPr/>
          </p:nvSpPr>
          <p:spPr bwMode="auto">
            <a:xfrm>
              <a:off x="3552" y="1728"/>
              <a:ext cx="1248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943" name="Group 31"/>
          <p:cNvGrpSpPr>
            <a:grpSpLocks/>
          </p:cNvGrpSpPr>
          <p:nvPr/>
        </p:nvGrpSpPr>
        <p:grpSpPr bwMode="auto">
          <a:xfrm>
            <a:off x="6248400" y="4876800"/>
            <a:ext cx="1155700" cy="914400"/>
            <a:chOff x="3936" y="1824"/>
            <a:chExt cx="728" cy="576"/>
          </a:xfrm>
        </p:grpSpPr>
        <p:sp>
          <p:nvSpPr>
            <p:cNvPr id="39951" name="Oval 32"/>
            <p:cNvSpPr>
              <a:spLocks noChangeArrowheads="1"/>
            </p:cNvSpPr>
            <p:nvPr/>
          </p:nvSpPr>
          <p:spPr bwMode="auto">
            <a:xfrm>
              <a:off x="4344" y="1824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2" name="Rectangle 33"/>
            <p:cNvSpPr>
              <a:spLocks noChangeArrowheads="1"/>
            </p:cNvSpPr>
            <p:nvPr/>
          </p:nvSpPr>
          <p:spPr bwMode="auto">
            <a:xfrm>
              <a:off x="4128" y="2168"/>
              <a:ext cx="96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3" name="Rectangle 34"/>
            <p:cNvSpPr>
              <a:spLocks noChangeArrowheads="1"/>
            </p:cNvSpPr>
            <p:nvPr/>
          </p:nvSpPr>
          <p:spPr bwMode="auto">
            <a:xfrm>
              <a:off x="4320" y="2304"/>
              <a:ext cx="96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4" name="Rectangle 35"/>
            <p:cNvSpPr>
              <a:spLocks noChangeArrowheads="1"/>
            </p:cNvSpPr>
            <p:nvPr/>
          </p:nvSpPr>
          <p:spPr bwMode="auto">
            <a:xfrm>
              <a:off x="3936" y="2016"/>
              <a:ext cx="96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5" name="Oval 36"/>
            <p:cNvSpPr>
              <a:spLocks noChangeArrowheads="1"/>
            </p:cNvSpPr>
            <p:nvPr/>
          </p:nvSpPr>
          <p:spPr bwMode="auto">
            <a:xfrm>
              <a:off x="4568" y="1992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10373" name="AutoShape 37"/>
          <p:cNvSpPr>
            <a:spLocks noChangeArrowheads="1"/>
          </p:cNvSpPr>
          <p:nvPr/>
        </p:nvSpPr>
        <p:spPr bwMode="auto">
          <a:xfrm>
            <a:off x="6172200" y="4876800"/>
            <a:ext cx="228600" cy="228600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5" name="Text Box 38"/>
          <p:cNvSpPr txBox="1">
            <a:spLocks noChangeArrowheads="1"/>
          </p:cNvSpPr>
          <p:nvPr/>
        </p:nvSpPr>
        <p:spPr bwMode="auto">
          <a:xfrm>
            <a:off x="7527925" y="6110288"/>
            <a:ext cx="414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000">
                <a:latin typeface="Rockwell" pitchFamily="18" charset="0"/>
              </a:rPr>
              <a:t>-1</a:t>
            </a:r>
            <a:endParaRPr lang="en-US" sz="1400">
              <a:latin typeface="Rockwell" pitchFamily="18" charset="0"/>
            </a:endParaRPr>
          </a:p>
        </p:txBody>
      </p:sp>
      <p:sp>
        <p:nvSpPr>
          <p:cNvPr id="39946" name="Text Box 39"/>
          <p:cNvSpPr txBox="1">
            <a:spLocks noChangeArrowheads="1"/>
          </p:cNvSpPr>
          <p:nvPr/>
        </p:nvSpPr>
        <p:spPr bwMode="auto">
          <a:xfrm>
            <a:off x="7766050" y="5927725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000">
                <a:latin typeface="Rockwell" pitchFamily="18" charset="0"/>
              </a:rPr>
              <a:t>0</a:t>
            </a:r>
            <a:endParaRPr lang="en-US" sz="1400">
              <a:latin typeface="Rockwell" pitchFamily="18" charset="0"/>
            </a:endParaRPr>
          </a:p>
        </p:txBody>
      </p:sp>
      <p:sp>
        <p:nvSpPr>
          <p:cNvPr id="39947" name="Text Box 40"/>
          <p:cNvSpPr txBox="1">
            <a:spLocks noChangeArrowheads="1"/>
          </p:cNvSpPr>
          <p:nvPr/>
        </p:nvSpPr>
        <p:spPr bwMode="auto">
          <a:xfrm>
            <a:off x="7994650" y="571500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000">
                <a:latin typeface="Rockwell" pitchFamily="18" charset="0"/>
              </a:rPr>
              <a:t>1</a:t>
            </a:r>
            <a:endParaRPr lang="en-US" sz="1400">
              <a:latin typeface="Rockwell" pitchFamily="18" charset="0"/>
            </a:endParaRPr>
          </a:p>
        </p:txBody>
      </p:sp>
      <p:sp>
        <p:nvSpPr>
          <p:cNvPr id="910377" name="Line 41"/>
          <p:cNvSpPr>
            <a:spLocks noChangeShapeType="1"/>
          </p:cNvSpPr>
          <p:nvPr/>
        </p:nvSpPr>
        <p:spPr bwMode="auto">
          <a:xfrm>
            <a:off x="4114800" y="4724400"/>
            <a:ext cx="1981200" cy="228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9" name="Text Box 42"/>
          <p:cNvSpPr txBox="1">
            <a:spLocks noChangeArrowheads="1"/>
          </p:cNvSpPr>
          <p:nvPr/>
        </p:nvSpPr>
        <p:spPr bwMode="auto">
          <a:xfrm>
            <a:off x="1219200" y="4701381"/>
            <a:ext cx="2895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Arial Unicode MS" pitchFamily="34" charset="-128"/>
              </a:rPr>
              <a:t>Score &gt; </a:t>
            </a:r>
            <a:r>
              <a:rPr lang="en-US" i="1">
                <a:latin typeface="Arial Unicode MS" pitchFamily="34" charset="-128"/>
              </a:rPr>
              <a:t>t</a:t>
            </a:r>
            <a:r>
              <a:rPr lang="en-US">
                <a:latin typeface="Arial Unicode MS" pitchFamily="34" charset="-128"/>
              </a:rPr>
              <a:t>: yes</a:t>
            </a:r>
          </a:p>
          <a:p>
            <a:pPr eaLnBrk="1" hangingPunct="1">
              <a:spcBef>
                <a:spcPct val="50000"/>
              </a:spcBef>
            </a:pPr>
            <a:r>
              <a:rPr lang="en-US">
                <a:latin typeface="Arial Unicode MS" pitchFamily="34" charset="-128"/>
              </a:rPr>
              <a:t>Score &lt; -</a:t>
            </a:r>
            <a:r>
              <a:rPr lang="en-US" i="1">
                <a:latin typeface="Arial Unicode MS" pitchFamily="34" charset="-128"/>
              </a:rPr>
              <a:t>t</a:t>
            </a:r>
            <a:r>
              <a:rPr lang="en-US">
                <a:latin typeface="Arial Unicode MS" pitchFamily="34" charset="-128"/>
              </a:rPr>
              <a:t>: no</a:t>
            </a:r>
          </a:p>
          <a:p>
            <a:pPr eaLnBrk="1" hangingPunct="1">
              <a:spcBef>
                <a:spcPct val="50000"/>
              </a:spcBef>
            </a:pPr>
            <a:r>
              <a:rPr lang="en-US">
                <a:latin typeface="Arial Unicode MS" pitchFamily="34" charset="-128"/>
              </a:rPr>
              <a:t>Else: don</a:t>
            </a:r>
            <a:r>
              <a:rPr lang="en-US" altLang="en-US">
                <a:latin typeface="Arial Unicode MS" pitchFamily="34" charset="-128"/>
              </a:rPr>
              <a:t>’</a:t>
            </a:r>
            <a:r>
              <a:rPr lang="en-US">
                <a:latin typeface="Arial Unicode MS" pitchFamily="34" charset="-128"/>
              </a:rPr>
              <a:t>t know</a:t>
            </a:r>
          </a:p>
        </p:txBody>
      </p:sp>
      <p:sp>
        <p:nvSpPr>
          <p:cNvPr id="39950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1098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600">
                <a:solidFill>
                  <a:srgbClr val="FBFCFF"/>
                </a:solidFill>
              </a:rPr>
              <a:t>Sec. 15.1</a:t>
            </a:r>
          </a:p>
        </p:txBody>
      </p:sp>
    </p:spTree>
    <p:extLst>
      <p:ext uri="{BB962C8B-B14F-4D97-AF65-F5344CB8AC3E}">
        <p14:creationId xmlns:p14="http://schemas.microsoft.com/office/powerpoint/2010/main" val="386546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0373" grpId="0" animBg="1"/>
      <p:bldP spid="91037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9pPr>
          </a:lstStyle>
          <a:p>
            <a:pPr eaLnBrk="1" hangingPunct="1"/>
            <a:fld id="{B71844CA-E76B-4E97-A54E-18335E5EBC90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eaLnBrk="1" hangingPunct="1"/>
              <a:t>36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Linear SVMs:  Summary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The classifier is a </a:t>
            </a:r>
            <a:r>
              <a:rPr lang="en-US" sz="2400" i="1" dirty="0" smtClean="0"/>
              <a:t>separating </a:t>
            </a:r>
            <a:r>
              <a:rPr lang="en-US" sz="2400" i="1" dirty="0" err="1" smtClean="0"/>
              <a:t>hyperplane</a:t>
            </a:r>
            <a:r>
              <a:rPr lang="en-US" sz="2400" i="1" dirty="0" smtClean="0"/>
              <a:t>.</a:t>
            </a:r>
          </a:p>
          <a:p>
            <a:pPr eaLnBrk="1" hangingPunct="1"/>
            <a:endParaRPr lang="en-US" sz="1050" dirty="0" smtClean="0"/>
          </a:p>
          <a:p>
            <a:pPr eaLnBrk="1" hangingPunct="1"/>
            <a:r>
              <a:rPr lang="en-US" sz="2400" dirty="0" smtClean="0"/>
              <a:t>The most </a:t>
            </a:r>
            <a:r>
              <a:rPr lang="en-US" altLang="en-US" sz="2400" dirty="0" smtClean="0"/>
              <a:t>“</a:t>
            </a:r>
            <a:r>
              <a:rPr lang="en-US" sz="2400" dirty="0" smtClean="0"/>
              <a:t>important</a:t>
            </a:r>
            <a:r>
              <a:rPr lang="en-US" altLang="en-US" sz="2400" dirty="0" smtClean="0"/>
              <a:t>”</a:t>
            </a:r>
            <a:r>
              <a:rPr lang="en-US" sz="2400" dirty="0" smtClean="0"/>
              <a:t> training points are the support vectors; they define the </a:t>
            </a:r>
            <a:r>
              <a:rPr lang="en-US" sz="2400" dirty="0" err="1" smtClean="0"/>
              <a:t>hyperplane</a:t>
            </a:r>
            <a:r>
              <a:rPr lang="en-US" sz="2400" dirty="0" smtClean="0"/>
              <a:t>.</a:t>
            </a:r>
          </a:p>
          <a:p>
            <a:pPr eaLnBrk="1" hangingPunct="1"/>
            <a:endParaRPr lang="en-US" sz="1050" dirty="0" smtClean="0"/>
          </a:p>
          <a:p>
            <a:pPr eaLnBrk="1" hangingPunct="1"/>
            <a:r>
              <a:rPr lang="en-US" sz="2400" dirty="0" smtClean="0"/>
              <a:t>Quadratic optimization algorithms can identify which training points </a:t>
            </a:r>
            <a:r>
              <a:rPr lang="en-US" sz="2400" b="1" dirty="0" smtClean="0"/>
              <a:t>x</a:t>
            </a:r>
            <a:r>
              <a:rPr lang="en-US" sz="2400" b="1" baseline="-25000" dirty="0" smtClean="0"/>
              <a:t>i </a:t>
            </a:r>
            <a:r>
              <a:rPr lang="en-US" sz="2400" dirty="0" smtClean="0"/>
              <a:t>are support vectors with non-zero </a:t>
            </a:r>
            <a:r>
              <a:rPr lang="en-US" sz="2400" dirty="0" err="1" smtClean="0"/>
              <a:t>Lagrangian</a:t>
            </a:r>
            <a:r>
              <a:rPr lang="en-US" sz="2400" dirty="0" smtClean="0"/>
              <a:t> multipliers </a:t>
            </a:r>
            <a:r>
              <a:rPr lang="el-GR" sz="2400" i="1" dirty="0" smtClean="0">
                <a:cs typeface="Times New Roman" pitchFamily="18" charset="0"/>
              </a:rPr>
              <a:t>α</a:t>
            </a:r>
            <a:r>
              <a:rPr lang="en-US" sz="2400" i="1" baseline="-25000" dirty="0" err="1" smtClean="0">
                <a:cs typeface="Times New Roman" pitchFamily="18" charset="0"/>
              </a:rPr>
              <a:t>i</a:t>
            </a:r>
            <a:r>
              <a:rPr lang="en-US" sz="2400" b="1" i="1" dirty="0" smtClean="0">
                <a:cs typeface="Times New Roman" pitchFamily="18" charset="0"/>
              </a:rPr>
              <a:t>.</a:t>
            </a:r>
            <a:r>
              <a:rPr lang="en-US" sz="2400" i="1" dirty="0" smtClean="0">
                <a:cs typeface="Times New Roman" pitchFamily="18" charset="0"/>
              </a:rPr>
              <a:t> </a:t>
            </a:r>
          </a:p>
          <a:p>
            <a:pPr eaLnBrk="1" hangingPunct="1"/>
            <a:endParaRPr lang="en-US" sz="1050" dirty="0" smtClean="0">
              <a:cs typeface="Times New Roman" pitchFamily="18" charset="0"/>
            </a:endParaRPr>
          </a:p>
          <a:p>
            <a:pPr eaLnBrk="1" hangingPunct="1"/>
            <a:r>
              <a:rPr lang="en-US" sz="2400" dirty="0" smtClean="0">
                <a:cs typeface="Times New Roman" pitchFamily="18" charset="0"/>
              </a:rPr>
              <a:t>Both in the dual formulation of the problem and in the solution, training points appear only inside inner products: </a:t>
            </a:r>
            <a:endParaRPr lang="en-US" sz="2400" b="1" baseline="-25000" dirty="0" smtClean="0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800100" y="5143500"/>
            <a:ext cx="4152900" cy="1155700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600">
                <a:latin typeface="Times New Roman" pitchFamily="18" charset="0"/>
              </a:rPr>
              <a:t>Find </a:t>
            </a:r>
            <a:r>
              <a:rPr lang="el-GR" sz="1600" i="1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1600" i="1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l-GR" sz="1600" i="1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1600" i="1" baseline="-250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600" baseline="-25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>
                <a:latin typeface="Times New Roman" pitchFamily="18" charset="0"/>
              </a:rPr>
              <a:t>such that</a:t>
            </a:r>
          </a:p>
          <a:p>
            <a:pPr eaLnBrk="1" hangingPunct="1"/>
            <a:r>
              <a:rPr lang="en-US" sz="1600" b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1800" b="1">
                <a:latin typeface="Times New Roman" pitchFamily="18" charset="0"/>
              </a:rPr>
              <a:t>α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600" b="1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l-GR" sz="180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l-GR" sz="1600" i="1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1600" i="1" baseline="-25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baseline="-250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b="1">
                <a:latin typeface="Times New Roman" pitchFamily="18" charset="0"/>
                <a:cs typeface="Times New Roman" pitchFamily="18" charset="0"/>
              </a:rPr>
              <a:t>½</a:t>
            </a:r>
            <a:r>
              <a:rPr lang="el-GR" sz="1800">
                <a:latin typeface="Times New Roman" pitchFamily="18" charset="0"/>
              </a:rPr>
              <a:t>ΣΣ</a:t>
            </a:r>
            <a:r>
              <a:rPr lang="el-GR" sz="1600" i="1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1600" i="1" baseline="-25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l-GR" sz="1600" i="1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1600" i="1" baseline="-2500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1600" i="1" baseline="-25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1600" i="1" baseline="-2500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1600" b="1">
                <a:latin typeface="Times New Roman" pitchFamily="18" charset="0"/>
              </a:rPr>
              <a:t>x</a:t>
            </a:r>
            <a:r>
              <a:rPr lang="en-US" sz="1600" b="1" baseline="-25000">
                <a:latin typeface="Times New Roman" pitchFamily="18" charset="0"/>
              </a:rPr>
              <a:t>i</a:t>
            </a:r>
            <a:r>
              <a:rPr lang="en-US" sz="1600" b="1" baseline="30000">
                <a:latin typeface="Times New Roman" pitchFamily="18" charset="0"/>
              </a:rPr>
              <a:t>T</a:t>
            </a:r>
            <a:r>
              <a:rPr lang="en-US" sz="1600" b="1">
                <a:latin typeface="Times New Roman" pitchFamily="18" charset="0"/>
              </a:rPr>
              <a:t>x</a:t>
            </a:r>
            <a:r>
              <a:rPr lang="en-US" sz="1600" b="1" baseline="-25000">
                <a:latin typeface="Times New Roman" pitchFamily="18" charset="0"/>
              </a:rPr>
              <a:t>j</a:t>
            </a:r>
            <a:r>
              <a:rPr lang="en-US" sz="1600" b="1">
                <a:latin typeface="Times New Roman" pitchFamily="18" charset="0"/>
              </a:rPr>
              <a:t> </a:t>
            </a:r>
            <a:r>
              <a:rPr lang="en-US" sz="1600">
                <a:latin typeface="Times New Roman" pitchFamily="18" charset="0"/>
              </a:rPr>
              <a:t>is maximized and </a:t>
            </a:r>
          </a:p>
          <a:p>
            <a:pPr eaLnBrk="1" hangingPunct="1"/>
            <a:r>
              <a:rPr lang="en-US" sz="1600">
                <a:latin typeface="Times New Roman" pitchFamily="18" charset="0"/>
              </a:rPr>
              <a:t>(1)</a:t>
            </a:r>
            <a:r>
              <a:rPr lang="en-US" sz="1800">
                <a:latin typeface="Times New Roman" pitchFamily="18" charset="0"/>
              </a:rPr>
              <a:t>  </a:t>
            </a:r>
            <a:r>
              <a:rPr lang="el-GR" sz="1800">
                <a:latin typeface="Times New Roman" pitchFamily="18" charset="0"/>
              </a:rPr>
              <a:t>Σ</a:t>
            </a:r>
            <a:r>
              <a:rPr lang="el-GR" sz="1600" i="1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1600" i="1" baseline="-25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1600" i="1" baseline="-25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baseline="-25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= 0</a:t>
            </a:r>
            <a:endParaRPr lang="en-US" sz="1600">
              <a:latin typeface="Times New Roman" pitchFamily="18" charset="0"/>
            </a:endParaRPr>
          </a:p>
          <a:p>
            <a:pPr eaLnBrk="1" hangingPunct="1"/>
            <a:r>
              <a:rPr lang="en-US" sz="1600">
                <a:latin typeface="Times New Roman" pitchFamily="18" charset="0"/>
              </a:rPr>
              <a:t>(2)  0 </a:t>
            </a:r>
            <a:r>
              <a:rPr lang="en-US" sz="1600" b="1">
                <a:latin typeface="Times New Roman" pitchFamily="18" charset="0"/>
                <a:cs typeface="Times New Roman" pitchFamily="18" charset="0"/>
              </a:rPr>
              <a:t>≤</a:t>
            </a:r>
            <a:r>
              <a:rPr lang="en-US" sz="1600">
                <a:latin typeface="Times New Roman" pitchFamily="18" charset="0"/>
              </a:rPr>
              <a:t> </a:t>
            </a:r>
            <a:r>
              <a:rPr lang="el-GR" sz="1600" i="1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1600" i="1" baseline="-25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baseline="-25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>
                <a:latin typeface="Times New Roman" pitchFamily="18" charset="0"/>
                <a:cs typeface="Times New Roman" pitchFamily="18" charset="0"/>
              </a:rPr>
              <a:t>≤ 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for all </a:t>
            </a:r>
            <a:r>
              <a:rPr lang="el-GR" sz="1600" i="1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1600" i="1" baseline="-25000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40965" name="AutoShape 5"/>
          <p:cNvSpPr>
            <a:spLocks noChangeArrowheads="1"/>
          </p:cNvSpPr>
          <p:nvPr/>
        </p:nvSpPr>
        <p:spPr bwMode="auto">
          <a:xfrm>
            <a:off x="2905125" y="5457825"/>
            <a:ext cx="419100" cy="32385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5372100" y="5105400"/>
            <a:ext cx="2343150" cy="482600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000" i="1">
                <a:latin typeface="Times New Roman" pitchFamily="18" charset="0"/>
              </a:rPr>
              <a:t>f</a:t>
            </a:r>
            <a:r>
              <a:rPr lang="en-US" sz="2000">
                <a:latin typeface="Times New Roman" pitchFamily="18" charset="0"/>
              </a:rPr>
              <a:t>(</a:t>
            </a:r>
            <a:r>
              <a:rPr lang="en-US" sz="2000" b="1">
                <a:latin typeface="Times New Roman" pitchFamily="18" charset="0"/>
              </a:rPr>
              <a:t>x</a:t>
            </a:r>
            <a:r>
              <a:rPr lang="en-US" sz="2000">
                <a:latin typeface="Times New Roman" pitchFamily="18" charset="0"/>
              </a:rPr>
              <a:t>) = </a:t>
            </a:r>
            <a:r>
              <a:rPr lang="el-GR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l-GR" sz="2000" i="1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000" i="1" baseline="-25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i="1" baseline="-25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>
                <a:latin typeface="Times New Roman" pitchFamily="18" charset="0"/>
              </a:rPr>
              <a:t>x</a:t>
            </a:r>
            <a:r>
              <a:rPr lang="en-US" sz="2000" b="1" baseline="-25000">
                <a:latin typeface="Times New Roman" pitchFamily="18" charset="0"/>
              </a:rPr>
              <a:t>i</a:t>
            </a:r>
            <a:r>
              <a:rPr lang="en-US" sz="2000" b="1" baseline="30000">
                <a:latin typeface="Times New Roman" pitchFamily="18" charset="0"/>
              </a:rPr>
              <a:t>T</a:t>
            </a:r>
            <a:r>
              <a:rPr lang="en-US" sz="2000" b="1">
                <a:latin typeface="Times New Roman" pitchFamily="18" charset="0"/>
              </a:rPr>
              <a:t>x + </a:t>
            </a:r>
            <a:r>
              <a:rPr lang="en-US" sz="2000" i="1">
                <a:latin typeface="Times New Roman" pitchFamily="18" charset="0"/>
              </a:rPr>
              <a:t>b</a:t>
            </a:r>
          </a:p>
        </p:txBody>
      </p:sp>
      <p:sp>
        <p:nvSpPr>
          <p:cNvPr id="40967" name="AutoShape 7"/>
          <p:cNvSpPr>
            <a:spLocks noChangeArrowheads="1"/>
          </p:cNvSpPr>
          <p:nvPr/>
        </p:nvSpPr>
        <p:spPr bwMode="auto">
          <a:xfrm>
            <a:off x="6638925" y="5219700"/>
            <a:ext cx="438150" cy="32385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1293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600">
                <a:solidFill>
                  <a:srgbClr val="FBFCFF"/>
                </a:solidFill>
              </a:rPr>
              <a:t>Sec. 15.2.1</a:t>
            </a:r>
          </a:p>
        </p:txBody>
      </p:sp>
    </p:spTree>
    <p:extLst>
      <p:ext uri="{BB962C8B-B14F-4D97-AF65-F5344CB8AC3E}">
        <p14:creationId xmlns:p14="http://schemas.microsoft.com/office/powerpoint/2010/main" val="3803146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9pPr>
          </a:lstStyle>
          <a:p>
            <a:pPr eaLnBrk="1" hangingPunct="1"/>
            <a:fld id="{1EF7CC4C-F888-489C-8A0F-A63CF7967E37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eaLnBrk="1" hangingPunct="1"/>
              <a:t>37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Non-linear SVMs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400" smtClean="0"/>
              <a:t>Datasets that are linearly separable (with some noise) work out great:</a:t>
            </a:r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400" smtClean="0"/>
              <a:t>But what are we going to do if the dataset is just too hard? </a:t>
            </a:r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400" smtClean="0"/>
              <a:t>How about … mapping data to a higher-dimensional space:</a:t>
            </a:r>
          </a:p>
        </p:txBody>
      </p:sp>
      <p:sp>
        <p:nvSpPr>
          <p:cNvPr id="41988" name="Line 4"/>
          <p:cNvSpPr>
            <a:spLocks noChangeShapeType="1"/>
          </p:cNvSpPr>
          <p:nvPr/>
        </p:nvSpPr>
        <p:spPr bwMode="auto">
          <a:xfrm>
            <a:off x="1781175" y="6191250"/>
            <a:ext cx="39624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9" name="AutoShape 5"/>
          <p:cNvSpPr>
            <a:spLocks noChangeArrowheads="1"/>
          </p:cNvSpPr>
          <p:nvPr/>
        </p:nvSpPr>
        <p:spPr bwMode="auto">
          <a:xfrm>
            <a:off x="2281238" y="51704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>
            <a:off x="3590925" y="6134100"/>
            <a:ext cx="0" cy="1143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3448050" y="6162675"/>
            <a:ext cx="342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0</a:t>
            </a:r>
          </a:p>
        </p:txBody>
      </p:sp>
      <p:sp>
        <p:nvSpPr>
          <p:cNvPr id="41992" name="AutoShape 8"/>
          <p:cNvSpPr>
            <a:spLocks noChangeArrowheads="1"/>
          </p:cNvSpPr>
          <p:nvPr/>
        </p:nvSpPr>
        <p:spPr bwMode="auto">
          <a:xfrm>
            <a:off x="2605088" y="56467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3" name="AutoShape 9"/>
          <p:cNvSpPr>
            <a:spLocks noChangeArrowheads="1"/>
          </p:cNvSpPr>
          <p:nvPr/>
        </p:nvSpPr>
        <p:spPr bwMode="auto">
          <a:xfrm>
            <a:off x="3062288" y="596106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4" name="AutoShape 10"/>
          <p:cNvSpPr>
            <a:spLocks noChangeArrowheads="1"/>
          </p:cNvSpPr>
          <p:nvPr/>
        </p:nvSpPr>
        <p:spPr bwMode="auto">
          <a:xfrm>
            <a:off x="3290888" y="605631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5" name="AutoShape 11"/>
          <p:cNvSpPr>
            <a:spLocks noChangeArrowheads="1"/>
          </p:cNvSpPr>
          <p:nvPr/>
        </p:nvSpPr>
        <p:spPr bwMode="auto">
          <a:xfrm>
            <a:off x="4129088" y="59705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AutoShape 12"/>
          <p:cNvSpPr>
            <a:spLocks noChangeArrowheads="1"/>
          </p:cNvSpPr>
          <p:nvPr/>
        </p:nvSpPr>
        <p:spPr bwMode="auto">
          <a:xfrm>
            <a:off x="4357688" y="578961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AutoShape 13"/>
          <p:cNvSpPr>
            <a:spLocks noChangeArrowheads="1"/>
          </p:cNvSpPr>
          <p:nvPr/>
        </p:nvSpPr>
        <p:spPr bwMode="auto">
          <a:xfrm>
            <a:off x="3938588" y="603726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8" name="AutoShape 14"/>
          <p:cNvSpPr>
            <a:spLocks noChangeArrowheads="1"/>
          </p:cNvSpPr>
          <p:nvPr/>
        </p:nvSpPr>
        <p:spPr bwMode="auto">
          <a:xfrm>
            <a:off x="4738688" y="546576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9" name="AutoShape 15"/>
          <p:cNvSpPr>
            <a:spLocks noChangeArrowheads="1"/>
          </p:cNvSpPr>
          <p:nvPr/>
        </p:nvSpPr>
        <p:spPr bwMode="auto">
          <a:xfrm>
            <a:off x="5024438" y="516096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0" name="AutoShape 16"/>
          <p:cNvSpPr>
            <a:spLocks noChangeArrowheads="1"/>
          </p:cNvSpPr>
          <p:nvPr/>
        </p:nvSpPr>
        <p:spPr bwMode="auto">
          <a:xfrm>
            <a:off x="5443538" y="46370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1" name="Line 17"/>
          <p:cNvSpPr>
            <a:spLocks noChangeShapeType="1"/>
          </p:cNvSpPr>
          <p:nvPr/>
        </p:nvSpPr>
        <p:spPr bwMode="auto">
          <a:xfrm flipV="1">
            <a:off x="3590925" y="4743450"/>
            <a:ext cx="0" cy="14859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2" name="Text Box 18"/>
          <p:cNvSpPr txBox="1">
            <a:spLocks noChangeArrowheads="1"/>
          </p:cNvSpPr>
          <p:nvPr/>
        </p:nvSpPr>
        <p:spPr bwMode="auto">
          <a:xfrm>
            <a:off x="3590925" y="4562475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>
                <a:latin typeface="Times New Roman" pitchFamily="18" charset="0"/>
              </a:rPr>
              <a:t>x</a:t>
            </a:r>
            <a:r>
              <a:rPr lang="en-US" sz="1800" i="1" baseline="30000">
                <a:latin typeface="Times New Roman" pitchFamily="18" charset="0"/>
              </a:rPr>
              <a:t>2</a:t>
            </a:r>
          </a:p>
        </p:txBody>
      </p:sp>
      <p:sp>
        <p:nvSpPr>
          <p:cNvPr id="42003" name="Text Box 19"/>
          <p:cNvSpPr txBox="1">
            <a:spLocks noChangeArrowheads="1"/>
          </p:cNvSpPr>
          <p:nvPr/>
        </p:nvSpPr>
        <p:spPr bwMode="auto">
          <a:xfrm>
            <a:off x="5676900" y="60960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>
                <a:latin typeface="Times New Roman" pitchFamily="18" charset="0"/>
              </a:rPr>
              <a:t>x</a:t>
            </a:r>
            <a:endParaRPr lang="en-US" sz="1800" i="1" baseline="30000">
              <a:latin typeface="Times New Roman" pitchFamily="18" charset="0"/>
            </a:endParaRPr>
          </a:p>
        </p:txBody>
      </p:sp>
      <p:sp>
        <p:nvSpPr>
          <p:cNvPr id="42004" name="Line 21"/>
          <p:cNvSpPr>
            <a:spLocks noChangeShapeType="1"/>
          </p:cNvSpPr>
          <p:nvPr/>
        </p:nvSpPr>
        <p:spPr bwMode="auto">
          <a:xfrm>
            <a:off x="1676400" y="3743325"/>
            <a:ext cx="39624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5" name="AutoShape 22"/>
          <p:cNvSpPr>
            <a:spLocks noChangeArrowheads="1"/>
          </p:cNvSpPr>
          <p:nvPr/>
        </p:nvSpPr>
        <p:spPr bwMode="auto">
          <a:xfrm>
            <a:off x="2119313" y="37036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6" name="Line 23"/>
          <p:cNvSpPr>
            <a:spLocks noChangeShapeType="1"/>
          </p:cNvSpPr>
          <p:nvPr/>
        </p:nvSpPr>
        <p:spPr bwMode="auto">
          <a:xfrm>
            <a:off x="3486150" y="3686175"/>
            <a:ext cx="0" cy="1143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7" name="Text Box 24"/>
          <p:cNvSpPr txBox="1">
            <a:spLocks noChangeArrowheads="1"/>
          </p:cNvSpPr>
          <p:nvPr/>
        </p:nvSpPr>
        <p:spPr bwMode="auto">
          <a:xfrm>
            <a:off x="3343275" y="3743325"/>
            <a:ext cx="342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0</a:t>
            </a:r>
          </a:p>
        </p:txBody>
      </p:sp>
      <p:sp>
        <p:nvSpPr>
          <p:cNvPr id="42008" name="AutoShape 25"/>
          <p:cNvSpPr>
            <a:spLocks noChangeArrowheads="1"/>
          </p:cNvSpPr>
          <p:nvPr/>
        </p:nvSpPr>
        <p:spPr bwMode="auto">
          <a:xfrm>
            <a:off x="2481263" y="369411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9" name="AutoShape 26"/>
          <p:cNvSpPr>
            <a:spLocks noChangeArrowheads="1"/>
          </p:cNvSpPr>
          <p:nvPr/>
        </p:nvSpPr>
        <p:spPr bwMode="auto">
          <a:xfrm>
            <a:off x="2957513" y="37036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0" name="AutoShape 27"/>
          <p:cNvSpPr>
            <a:spLocks noChangeArrowheads="1"/>
          </p:cNvSpPr>
          <p:nvPr/>
        </p:nvSpPr>
        <p:spPr bwMode="auto">
          <a:xfrm>
            <a:off x="3167063" y="37036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1" name="AutoShape 28"/>
          <p:cNvSpPr>
            <a:spLocks noChangeArrowheads="1"/>
          </p:cNvSpPr>
          <p:nvPr/>
        </p:nvSpPr>
        <p:spPr bwMode="auto">
          <a:xfrm>
            <a:off x="4024313" y="37036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2" name="AutoShape 29"/>
          <p:cNvSpPr>
            <a:spLocks noChangeArrowheads="1"/>
          </p:cNvSpPr>
          <p:nvPr/>
        </p:nvSpPr>
        <p:spPr bwMode="auto">
          <a:xfrm>
            <a:off x="4252913" y="37036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3" name="AutoShape 30"/>
          <p:cNvSpPr>
            <a:spLocks noChangeArrowheads="1"/>
          </p:cNvSpPr>
          <p:nvPr/>
        </p:nvSpPr>
        <p:spPr bwMode="auto">
          <a:xfrm>
            <a:off x="3890963" y="37036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4" name="AutoShape 31"/>
          <p:cNvSpPr>
            <a:spLocks noChangeArrowheads="1"/>
          </p:cNvSpPr>
          <p:nvPr/>
        </p:nvSpPr>
        <p:spPr bwMode="auto">
          <a:xfrm>
            <a:off x="4633913" y="37036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5" name="AutoShape 32"/>
          <p:cNvSpPr>
            <a:spLocks noChangeArrowheads="1"/>
          </p:cNvSpPr>
          <p:nvPr/>
        </p:nvSpPr>
        <p:spPr bwMode="auto">
          <a:xfrm>
            <a:off x="4862513" y="37036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6" name="AutoShape 33"/>
          <p:cNvSpPr>
            <a:spLocks noChangeArrowheads="1"/>
          </p:cNvSpPr>
          <p:nvPr/>
        </p:nvSpPr>
        <p:spPr bwMode="auto">
          <a:xfrm>
            <a:off x="5357813" y="369411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7" name="Text Box 34"/>
          <p:cNvSpPr txBox="1">
            <a:spLocks noChangeArrowheads="1"/>
          </p:cNvSpPr>
          <p:nvPr/>
        </p:nvSpPr>
        <p:spPr bwMode="auto">
          <a:xfrm>
            <a:off x="5505450" y="3686175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>
                <a:latin typeface="Times New Roman" pitchFamily="18" charset="0"/>
              </a:rPr>
              <a:t>x</a:t>
            </a:r>
            <a:endParaRPr lang="en-US" sz="1800" i="1" baseline="30000">
              <a:latin typeface="Times New Roman" pitchFamily="18" charset="0"/>
            </a:endParaRPr>
          </a:p>
        </p:txBody>
      </p:sp>
      <p:sp>
        <p:nvSpPr>
          <p:cNvPr id="42018" name="Line 36"/>
          <p:cNvSpPr>
            <a:spLocks noChangeShapeType="1"/>
          </p:cNvSpPr>
          <p:nvPr/>
        </p:nvSpPr>
        <p:spPr bwMode="auto">
          <a:xfrm>
            <a:off x="1676400" y="2314575"/>
            <a:ext cx="39624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9" name="AutoShape 37"/>
          <p:cNvSpPr>
            <a:spLocks noChangeArrowheads="1"/>
          </p:cNvSpPr>
          <p:nvPr/>
        </p:nvSpPr>
        <p:spPr bwMode="auto">
          <a:xfrm>
            <a:off x="2119313" y="22748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0" name="Line 38"/>
          <p:cNvSpPr>
            <a:spLocks noChangeShapeType="1"/>
          </p:cNvSpPr>
          <p:nvPr/>
        </p:nvSpPr>
        <p:spPr bwMode="auto">
          <a:xfrm>
            <a:off x="3486150" y="2257425"/>
            <a:ext cx="0" cy="1143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1" name="Text Box 39"/>
          <p:cNvSpPr txBox="1">
            <a:spLocks noChangeArrowheads="1"/>
          </p:cNvSpPr>
          <p:nvPr/>
        </p:nvSpPr>
        <p:spPr bwMode="auto">
          <a:xfrm>
            <a:off x="3343275" y="2314575"/>
            <a:ext cx="342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0</a:t>
            </a:r>
          </a:p>
        </p:txBody>
      </p:sp>
      <p:sp>
        <p:nvSpPr>
          <p:cNvPr id="42022" name="AutoShape 40"/>
          <p:cNvSpPr>
            <a:spLocks noChangeArrowheads="1"/>
          </p:cNvSpPr>
          <p:nvPr/>
        </p:nvSpPr>
        <p:spPr bwMode="auto">
          <a:xfrm>
            <a:off x="2481263" y="226536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3" name="AutoShape 41"/>
          <p:cNvSpPr>
            <a:spLocks noChangeArrowheads="1"/>
          </p:cNvSpPr>
          <p:nvPr/>
        </p:nvSpPr>
        <p:spPr bwMode="auto">
          <a:xfrm>
            <a:off x="2957513" y="22748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4" name="AutoShape 42"/>
          <p:cNvSpPr>
            <a:spLocks noChangeArrowheads="1"/>
          </p:cNvSpPr>
          <p:nvPr/>
        </p:nvSpPr>
        <p:spPr bwMode="auto">
          <a:xfrm>
            <a:off x="3167063" y="22748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5" name="AutoShape 43"/>
          <p:cNvSpPr>
            <a:spLocks noChangeArrowheads="1"/>
          </p:cNvSpPr>
          <p:nvPr/>
        </p:nvSpPr>
        <p:spPr bwMode="auto">
          <a:xfrm>
            <a:off x="4024313" y="22748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6" name="AutoShape 44"/>
          <p:cNvSpPr>
            <a:spLocks noChangeArrowheads="1"/>
          </p:cNvSpPr>
          <p:nvPr/>
        </p:nvSpPr>
        <p:spPr bwMode="auto">
          <a:xfrm>
            <a:off x="4252913" y="22748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7" name="AutoShape 45"/>
          <p:cNvSpPr>
            <a:spLocks noChangeArrowheads="1"/>
          </p:cNvSpPr>
          <p:nvPr/>
        </p:nvSpPr>
        <p:spPr bwMode="auto">
          <a:xfrm>
            <a:off x="3890963" y="22748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8" name="Line 46"/>
          <p:cNvSpPr>
            <a:spLocks noChangeShapeType="1"/>
          </p:cNvSpPr>
          <p:nvPr/>
        </p:nvSpPr>
        <p:spPr bwMode="auto">
          <a:xfrm>
            <a:off x="3600450" y="2066925"/>
            <a:ext cx="0" cy="5524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9" name="Oval 47"/>
          <p:cNvSpPr>
            <a:spLocks noChangeArrowheads="1"/>
          </p:cNvSpPr>
          <p:nvPr/>
        </p:nvSpPr>
        <p:spPr bwMode="auto">
          <a:xfrm>
            <a:off x="3817938" y="2211388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30" name="Oval 48"/>
          <p:cNvSpPr>
            <a:spLocks noChangeArrowheads="1"/>
          </p:cNvSpPr>
          <p:nvPr/>
        </p:nvSpPr>
        <p:spPr bwMode="auto">
          <a:xfrm>
            <a:off x="3103563" y="2201863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31" name="Line 49"/>
          <p:cNvSpPr>
            <a:spLocks noChangeShapeType="1"/>
          </p:cNvSpPr>
          <p:nvPr/>
        </p:nvSpPr>
        <p:spPr bwMode="auto">
          <a:xfrm flipH="1" flipV="1">
            <a:off x="3929063" y="2038350"/>
            <a:ext cx="9525" cy="5984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32" name="Line 50"/>
          <p:cNvSpPr>
            <a:spLocks noChangeShapeType="1"/>
          </p:cNvSpPr>
          <p:nvPr/>
        </p:nvSpPr>
        <p:spPr bwMode="auto">
          <a:xfrm flipH="1" flipV="1">
            <a:off x="3214688" y="2038350"/>
            <a:ext cx="9525" cy="5984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33" name="Text Box 51"/>
          <p:cNvSpPr txBox="1">
            <a:spLocks noChangeArrowheads="1"/>
          </p:cNvSpPr>
          <p:nvPr/>
        </p:nvSpPr>
        <p:spPr bwMode="auto">
          <a:xfrm>
            <a:off x="5543550" y="2238375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>
                <a:latin typeface="Times New Roman" pitchFamily="18" charset="0"/>
              </a:rPr>
              <a:t>x</a:t>
            </a:r>
            <a:endParaRPr lang="en-US" sz="1800" i="1" baseline="30000">
              <a:latin typeface="Times New Roman" pitchFamily="18" charset="0"/>
            </a:endParaRPr>
          </a:p>
        </p:txBody>
      </p:sp>
      <p:sp>
        <p:nvSpPr>
          <p:cNvPr id="42034" name="Line 52"/>
          <p:cNvSpPr>
            <a:spLocks noChangeShapeType="1"/>
          </p:cNvSpPr>
          <p:nvPr/>
        </p:nvSpPr>
        <p:spPr bwMode="auto">
          <a:xfrm flipV="1">
            <a:off x="2952750" y="5048250"/>
            <a:ext cx="3181350" cy="1295400"/>
          </a:xfrm>
          <a:prstGeom prst="line">
            <a:avLst/>
          </a:prstGeom>
          <a:noFill/>
          <a:ln w="222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35" name="Line 53"/>
          <p:cNvSpPr>
            <a:spLocks noChangeShapeType="1"/>
          </p:cNvSpPr>
          <p:nvPr/>
        </p:nvSpPr>
        <p:spPr bwMode="auto">
          <a:xfrm flipV="1">
            <a:off x="2947988" y="4972050"/>
            <a:ext cx="3114675" cy="12842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36" name="Line 54"/>
          <p:cNvSpPr>
            <a:spLocks noChangeShapeType="1"/>
          </p:cNvSpPr>
          <p:nvPr/>
        </p:nvSpPr>
        <p:spPr bwMode="auto">
          <a:xfrm flipV="1">
            <a:off x="3062288" y="5143500"/>
            <a:ext cx="3057525" cy="1246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37" name="Oval 55"/>
          <p:cNvSpPr>
            <a:spLocks noChangeArrowheads="1"/>
          </p:cNvSpPr>
          <p:nvPr/>
        </p:nvSpPr>
        <p:spPr bwMode="auto">
          <a:xfrm>
            <a:off x="4675188" y="5402263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38" name="Oval 56"/>
          <p:cNvSpPr>
            <a:spLocks noChangeArrowheads="1"/>
          </p:cNvSpPr>
          <p:nvPr/>
        </p:nvSpPr>
        <p:spPr bwMode="auto">
          <a:xfrm>
            <a:off x="4284663" y="5716588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39" name="Oval 57"/>
          <p:cNvSpPr>
            <a:spLocks noChangeArrowheads="1"/>
          </p:cNvSpPr>
          <p:nvPr/>
        </p:nvSpPr>
        <p:spPr bwMode="auto">
          <a:xfrm>
            <a:off x="3217863" y="5992813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40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1293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600">
                <a:solidFill>
                  <a:srgbClr val="FBFCFF"/>
                </a:solidFill>
              </a:rPr>
              <a:t>Sec. 15.2.3</a:t>
            </a:r>
          </a:p>
        </p:txBody>
      </p:sp>
    </p:spTree>
    <p:extLst>
      <p:ext uri="{BB962C8B-B14F-4D97-AF65-F5344CB8AC3E}">
        <p14:creationId xmlns:p14="http://schemas.microsoft.com/office/powerpoint/2010/main" val="2164026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9pPr>
          </a:lstStyle>
          <a:p>
            <a:pPr eaLnBrk="1" hangingPunct="1"/>
            <a:fld id="{8E636AC9-4C8A-4ACD-A7F7-3927385A7A02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eaLnBrk="1" hangingPunct="1"/>
              <a:t>38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Non-linear SVMs:  Feature spaces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General idea:   the original feature space can always be mapped to some higher-dimensional feature space where the training set is separable:</a:t>
            </a:r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 flipV="1">
            <a:off x="2068513" y="3244850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 flipV="1">
            <a:off x="447675" y="4856163"/>
            <a:ext cx="33194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4" name="AutoShape 6"/>
          <p:cNvSpPr>
            <a:spLocks noChangeArrowheads="1"/>
          </p:cNvSpPr>
          <p:nvPr/>
        </p:nvSpPr>
        <p:spPr bwMode="auto">
          <a:xfrm>
            <a:off x="2098675" y="40767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AutoShape 7"/>
          <p:cNvSpPr>
            <a:spLocks noChangeArrowheads="1"/>
          </p:cNvSpPr>
          <p:nvPr/>
        </p:nvSpPr>
        <p:spPr bwMode="auto">
          <a:xfrm>
            <a:off x="1524000" y="44338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AutoShape 8"/>
          <p:cNvSpPr>
            <a:spLocks noChangeArrowheads="1"/>
          </p:cNvSpPr>
          <p:nvPr/>
        </p:nvSpPr>
        <p:spPr bwMode="auto">
          <a:xfrm>
            <a:off x="1676400" y="49799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7" name="AutoShape 9"/>
          <p:cNvSpPr>
            <a:spLocks noChangeArrowheads="1"/>
          </p:cNvSpPr>
          <p:nvPr/>
        </p:nvSpPr>
        <p:spPr bwMode="auto">
          <a:xfrm>
            <a:off x="2209800" y="54562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8" name="AutoShape 10"/>
          <p:cNvSpPr>
            <a:spLocks noChangeArrowheads="1"/>
          </p:cNvSpPr>
          <p:nvPr/>
        </p:nvSpPr>
        <p:spPr bwMode="auto">
          <a:xfrm>
            <a:off x="1790700" y="41227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9" name="AutoShape 11"/>
          <p:cNvSpPr>
            <a:spLocks noChangeArrowheads="1"/>
          </p:cNvSpPr>
          <p:nvPr/>
        </p:nvSpPr>
        <p:spPr bwMode="auto">
          <a:xfrm>
            <a:off x="1295400" y="47513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0" name="AutoShape 12"/>
          <p:cNvSpPr>
            <a:spLocks noChangeArrowheads="1"/>
          </p:cNvSpPr>
          <p:nvPr/>
        </p:nvSpPr>
        <p:spPr bwMode="auto">
          <a:xfrm>
            <a:off x="1714500" y="54943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1" name="AutoShape 13"/>
          <p:cNvSpPr>
            <a:spLocks noChangeArrowheads="1"/>
          </p:cNvSpPr>
          <p:nvPr/>
        </p:nvSpPr>
        <p:spPr bwMode="auto">
          <a:xfrm>
            <a:off x="2209800" y="45227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2" name="AutoShape 14"/>
          <p:cNvSpPr>
            <a:spLocks noChangeArrowheads="1"/>
          </p:cNvSpPr>
          <p:nvPr/>
        </p:nvSpPr>
        <p:spPr bwMode="auto">
          <a:xfrm>
            <a:off x="3111500" y="45100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3" name="AutoShape 15"/>
          <p:cNvSpPr>
            <a:spLocks noChangeArrowheads="1"/>
          </p:cNvSpPr>
          <p:nvPr/>
        </p:nvSpPr>
        <p:spPr bwMode="auto">
          <a:xfrm>
            <a:off x="2971800" y="57229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4" name="AutoShape 16"/>
          <p:cNvSpPr>
            <a:spLocks noChangeArrowheads="1"/>
          </p:cNvSpPr>
          <p:nvPr/>
        </p:nvSpPr>
        <p:spPr bwMode="auto">
          <a:xfrm>
            <a:off x="723900" y="46370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5" name="AutoShape 17"/>
          <p:cNvSpPr>
            <a:spLocks noChangeArrowheads="1"/>
          </p:cNvSpPr>
          <p:nvPr/>
        </p:nvSpPr>
        <p:spPr bwMode="auto">
          <a:xfrm>
            <a:off x="2235200" y="60912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6" name="AutoShape 18"/>
          <p:cNvSpPr>
            <a:spLocks noChangeArrowheads="1"/>
          </p:cNvSpPr>
          <p:nvPr/>
        </p:nvSpPr>
        <p:spPr bwMode="auto">
          <a:xfrm>
            <a:off x="3200400" y="52466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7" name="AutoShape 19"/>
          <p:cNvSpPr>
            <a:spLocks noChangeArrowheads="1"/>
          </p:cNvSpPr>
          <p:nvPr/>
        </p:nvSpPr>
        <p:spPr bwMode="auto">
          <a:xfrm>
            <a:off x="1263650" y="57864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8" name="AutoShape 20"/>
          <p:cNvSpPr>
            <a:spLocks noChangeArrowheads="1"/>
          </p:cNvSpPr>
          <p:nvPr/>
        </p:nvSpPr>
        <p:spPr bwMode="auto">
          <a:xfrm>
            <a:off x="952500" y="53038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9" name="AutoShape 21"/>
          <p:cNvSpPr>
            <a:spLocks noChangeArrowheads="1"/>
          </p:cNvSpPr>
          <p:nvPr/>
        </p:nvSpPr>
        <p:spPr bwMode="auto">
          <a:xfrm>
            <a:off x="1009650" y="37798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0" name="AutoShape 22"/>
          <p:cNvSpPr>
            <a:spLocks noChangeArrowheads="1"/>
          </p:cNvSpPr>
          <p:nvPr/>
        </p:nvSpPr>
        <p:spPr bwMode="auto">
          <a:xfrm>
            <a:off x="2505075" y="49149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1" name="AutoShape 23"/>
          <p:cNvSpPr>
            <a:spLocks noChangeArrowheads="1"/>
          </p:cNvSpPr>
          <p:nvPr/>
        </p:nvSpPr>
        <p:spPr bwMode="auto">
          <a:xfrm>
            <a:off x="2124075" y="504825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2" name="AutoShape 24"/>
          <p:cNvSpPr>
            <a:spLocks noChangeArrowheads="1"/>
          </p:cNvSpPr>
          <p:nvPr/>
        </p:nvSpPr>
        <p:spPr bwMode="auto">
          <a:xfrm>
            <a:off x="2409825" y="381000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3" name="Oval 25"/>
          <p:cNvSpPr>
            <a:spLocks noChangeArrowheads="1"/>
          </p:cNvSpPr>
          <p:nvPr/>
        </p:nvSpPr>
        <p:spPr bwMode="auto">
          <a:xfrm>
            <a:off x="1114425" y="3895725"/>
            <a:ext cx="1885950" cy="1905000"/>
          </a:xfrm>
          <a:prstGeom prst="ellipse">
            <a:avLst/>
          </a:prstGeom>
          <a:noFill/>
          <a:ln w="15875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4" name="AutoShape 26"/>
          <p:cNvSpPr>
            <a:spLocks noChangeArrowheads="1"/>
          </p:cNvSpPr>
          <p:nvPr/>
        </p:nvSpPr>
        <p:spPr bwMode="auto">
          <a:xfrm>
            <a:off x="1162050" y="39322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5" name="AutoShape 27"/>
          <p:cNvSpPr>
            <a:spLocks noChangeArrowheads="1"/>
          </p:cNvSpPr>
          <p:nvPr/>
        </p:nvSpPr>
        <p:spPr bwMode="auto">
          <a:xfrm>
            <a:off x="3086100" y="39131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6" name="Line 28"/>
          <p:cNvSpPr>
            <a:spLocks noChangeShapeType="1"/>
          </p:cNvSpPr>
          <p:nvPr/>
        </p:nvSpPr>
        <p:spPr bwMode="auto">
          <a:xfrm flipH="1" flipV="1">
            <a:off x="6107113" y="2997200"/>
            <a:ext cx="0" cy="2070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7" name="Line 29"/>
          <p:cNvSpPr>
            <a:spLocks noChangeShapeType="1"/>
          </p:cNvSpPr>
          <p:nvPr/>
        </p:nvSpPr>
        <p:spPr bwMode="auto">
          <a:xfrm>
            <a:off x="6076950" y="5084763"/>
            <a:ext cx="23479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8" name="AutoShape 30"/>
          <p:cNvSpPr>
            <a:spLocks noChangeArrowheads="1"/>
          </p:cNvSpPr>
          <p:nvPr/>
        </p:nvSpPr>
        <p:spPr bwMode="auto">
          <a:xfrm>
            <a:off x="6375400" y="44481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9" name="AutoShape 31"/>
          <p:cNvSpPr>
            <a:spLocks noChangeArrowheads="1"/>
          </p:cNvSpPr>
          <p:nvPr/>
        </p:nvSpPr>
        <p:spPr bwMode="auto">
          <a:xfrm>
            <a:off x="5800725" y="480536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40" name="AutoShape 32"/>
          <p:cNvSpPr>
            <a:spLocks noChangeArrowheads="1"/>
          </p:cNvSpPr>
          <p:nvPr/>
        </p:nvSpPr>
        <p:spPr bwMode="auto">
          <a:xfrm>
            <a:off x="6181725" y="53609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41" name="AutoShape 33"/>
          <p:cNvSpPr>
            <a:spLocks noChangeArrowheads="1"/>
          </p:cNvSpPr>
          <p:nvPr/>
        </p:nvSpPr>
        <p:spPr bwMode="auto">
          <a:xfrm>
            <a:off x="7000875" y="53609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42" name="AutoShape 34"/>
          <p:cNvSpPr>
            <a:spLocks noChangeArrowheads="1"/>
          </p:cNvSpPr>
          <p:nvPr/>
        </p:nvSpPr>
        <p:spPr bwMode="auto">
          <a:xfrm>
            <a:off x="6067425" y="449421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43" name="AutoShape 35"/>
          <p:cNvSpPr>
            <a:spLocks noChangeArrowheads="1"/>
          </p:cNvSpPr>
          <p:nvPr/>
        </p:nvSpPr>
        <p:spPr bwMode="auto">
          <a:xfrm>
            <a:off x="6276975" y="47704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44" name="AutoShape 36"/>
          <p:cNvSpPr>
            <a:spLocks noChangeArrowheads="1"/>
          </p:cNvSpPr>
          <p:nvPr/>
        </p:nvSpPr>
        <p:spPr bwMode="auto">
          <a:xfrm>
            <a:off x="6505575" y="53990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45" name="AutoShape 37"/>
          <p:cNvSpPr>
            <a:spLocks noChangeArrowheads="1"/>
          </p:cNvSpPr>
          <p:nvPr/>
        </p:nvSpPr>
        <p:spPr bwMode="auto">
          <a:xfrm>
            <a:off x="6486525" y="489426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46" name="AutoShape 38"/>
          <p:cNvSpPr>
            <a:spLocks noChangeArrowheads="1"/>
          </p:cNvSpPr>
          <p:nvPr/>
        </p:nvSpPr>
        <p:spPr bwMode="auto">
          <a:xfrm>
            <a:off x="8093075" y="45291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47" name="AutoShape 39"/>
          <p:cNvSpPr>
            <a:spLocks noChangeArrowheads="1"/>
          </p:cNvSpPr>
          <p:nvPr/>
        </p:nvSpPr>
        <p:spPr bwMode="auto">
          <a:xfrm>
            <a:off x="7953375" y="57419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48" name="AutoShape 40"/>
          <p:cNvSpPr>
            <a:spLocks noChangeArrowheads="1"/>
          </p:cNvSpPr>
          <p:nvPr/>
        </p:nvSpPr>
        <p:spPr bwMode="auto">
          <a:xfrm>
            <a:off x="7477125" y="34940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49" name="AutoShape 41"/>
          <p:cNvSpPr>
            <a:spLocks noChangeArrowheads="1"/>
          </p:cNvSpPr>
          <p:nvPr/>
        </p:nvSpPr>
        <p:spPr bwMode="auto">
          <a:xfrm>
            <a:off x="7483475" y="47577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50" name="AutoShape 42"/>
          <p:cNvSpPr>
            <a:spLocks noChangeArrowheads="1"/>
          </p:cNvSpPr>
          <p:nvPr/>
        </p:nvSpPr>
        <p:spPr bwMode="auto">
          <a:xfrm>
            <a:off x="8181975" y="52657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51" name="AutoShape 43"/>
          <p:cNvSpPr>
            <a:spLocks noChangeArrowheads="1"/>
          </p:cNvSpPr>
          <p:nvPr/>
        </p:nvSpPr>
        <p:spPr bwMode="auto">
          <a:xfrm>
            <a:off x="7007225" y="42052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52" name="AutoShape 44"/>
          <p:cNvSpPr>
            <a:spLocks noChangeArrowheads="1"/>
          </p:cNvSpPr>
          <p:nvPr/>
        </p:nvSpPr>
        <p:spPr bwMode="auto">
          <a:xfrm>
            <a:off x="7610475" y="54371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53" name="AutoShape 45"/>
          <p:cNvSpPr>
            <a:spLocks noChangeArrowheads="1"/>
          </p:cNvSpPr>
          <p:nvPr/>
        </p:nvSpPr>
        <p:spPr bwMode="auto">
          <a:xfrm>
            <a:off x="7400925" y="37036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54" name="AutoShape 46"/>
          <p:cNvSpPr>
            <a:spLocks noChangeArrowheads="1"/>
          </p:cNvSpPr>
          <p:nvPr/>
        </p:nvSpPr>
        <p:spPr bwMode="auto">
          <a:xfrm>
            <a:off x="6010275" y="52101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55" name="AutoShape 47"/>
          <p:cNvSpPr>
            <a:spLocks noChangeArrowheads="1"/>
          </p:cNvSpPr>
          <p:nvPr/>
        </p:nvSpPr>
        <p:spPr bwMode="auto">
          <a:xfrm>
            <a:off x="5629275" y="534352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56" name="AutoShape 48"/>
          <p:cNvSpPr>
            <a:spLocks noChangeArrowheads="1"/>
          </p:cNvSpPr>
          <p:nvPr/>
        </p:nvSpPr>
        <p:spPr bwMode="auto">
          <a:xfrm>
            <a:off x="7391400" y="382905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57" name="AutoShape 49"/>
          <p:cNvSpPr>
            <a:spLocks noChangeArrowheads="1"/>
          </p:cNvSpPr>
          <p:nvPr/>
        </p:nvSpPr>
        <p:spPr bwMode="auto">
          <a:xfrm>
            <a:off x="6943725" y="33607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58" name="AutoShape 50"/>
          <p:cNvSpPr>
            <a:spLocks noChangeArrowheads="1"/>
          </p:cNvSpPr>
          <p:nvPr/>
        </p:nvSpPr>
        <p:spPr bwMode="auto">
          <a:xfrm>
            <a:off x="8067675" y="39322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59" name="Line 51"/>
          <p:cNvSpPr>
            <a:spLocks noChangeShapeType="1"/>
          </p:cNvSpPr>
          <p:nvPr/>
        </p:nvSpPr>
        <p:spPr bwMode="auto">
          <a:xfrm flipH="1">
            <a:off x="4859338" y="5086350"/>
            <a:ext cx="1238250" cy="99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60" name="Line 52"/>
          <p:cNvSpPr>
            <a:spLocks noChangeShapeType="1"/>
          </p:cNvSpPr>
          <p:nvPr/>
        </p:nvSpPr>
        <p:spPr bwMode="auto">
          <a:xfrm>
            <a:off x="6096000" y="3733800"/>
            <a:ext cx="1447800" cy="1333500"/>
          </a:xfrm>
          <a:prstGeom prst="line">
            <a:avLst/>
          </a:prstGeom>
          <a:noFill/>
          <a:ln w="15875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61" name="Line 53"/>
          <p:cNvSpPr>
            <a:spLocks noChangeShapeType="1"/>
          </p:cNvSpPr>
          <p:nvPr/>
        </p:nvSpPr>
        <p:spPr bwMode="auto">
          <a:xfrm flipV="1">
            <a:off x="6324600" y="5105400"/>
            <a:ext cx="1219200" cy="1219200"/>
          </a:xfrm>
          <a:prstGeom prst="line">
            <a:avLst/>
          </a:prstGeom>
          <a:noFill/>
          <a:ln w="15875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62" name="Line 54"/>
          <p:cNvSpPr>
            <a:spLocks noChangeShapeType="1"/>
          </p:cNvSpPr>
          <p:nvPr/>
        </p:nvSpPr>
        <p:spPr bwMode="auto">
          <a:xfrm flipV="1">
            <a:off x="4629150" y="3771900"/>
            <a:ext cx="1466850" cy="838200"/>
          </a:xfrm>
          <a:prstGeom prst="line">
            <a:avLst/>
          </a:prstGeom>
          <a:noFill/>
          <a:ln w="15875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63" name="Line 55"/>
          <p:cNvSpPr>
            <a:spLocks noChangeShapeType="1"/>
          </p:cNvSpPr>
          <p:nvPr/>
        </p:nvSpPr>
        <p:spPr bwMode="auto">
          <a:xfrm>
            <a:off x="4610100" y="4610100"/>
            <a:ext cx="1714500" cy="1695450"/>
          </a:xfrm>
          <a:prstGeom prst="line">
            <a:avLst/>
          </a:prstGeom>
          <a:noFill/>
          <a:ln w="15875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64" name="AutoShape 56"/>
          <p:cNvSpPr>
            <a:spLocks noChangeArrowheads="1"/>
          </p:cNvSpPr>
          <p:nvPr/>
        </p:nvSpPr>
        <p:spPr bwMode="auto">
          <a:xfrm>
            <a:off x="3590925" y="3171825"/>
            <a:ext cx="1638300" cy="457200"/>
          </a:xfrm>
          <a:prstGeom prst="curvedDownArrow">
            <a:avLst>
              <a:gd name="adj1" fmla="val 71667"/>
              <a:gd name="adj2" fmla="val 143333"/>
              <a:gd name="adj3" fmla="val 33333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65" name="Text Box 57"/>
          <p:cNvSpPr txBox="1">
            <a:spLocks noChangeArrowheads="1"/>
          </p:cNvSpPr>
          <p:nvPr/>
        </p:nvSpPr>
        <p:spPr bwMode="auto">
          <a:xfrm>
            <a:off x="3590925" y="3571875"/>
            <a:ext cx="1504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00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1" baseline="-25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3066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1293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600">
                <a:solidFill>
                  <a:srgbClr val="FBFCFF"/>
                </a:solidFill>
              </a:rPr>
              <a:t>Sec. 15.2.3</a:t>
            </a:r>
          </a:p>
        </p:txBody>
      </p:sp>
    </p:spTree>
    <p:extLst>
      <p:ext uri="{BB962C8B-B14F-4D97-AF65-F5344CB8AC3E}">
        <p14:creationId xmlns:p14="http://schemas.microsoft.com/office/powerpoint/2010/main" val="34398291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9pPr>
          </a:lstStyle>
          <a:p>
            <a:pPr eaLnBrk="1" hangingPunct="1"/>
            <a:fld id="{59E584BE-C2CC-4182-B88D-5378F81B241F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eaLnBrk="1" hangingPunct="1"/>
              <a:t>39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</a:t>
            </a:r>
            <a:r>
              <a:rPr lang="en-US" altLang="en-US" smtClean="0"/>
              <a:t>“</a:t>
            </a:r>
            <a:r>
              <a:rPr lang="en-US" smtClean="0"/>
              <a:t>Kernel Trick</a:t>
            </a:r>
            <a:r>
              <a:rPr lang="en-US" altLang="en-US" smtClean="0"/>
              <a:t>”</a:t>
            </a:r>
            <a:endParaRPr lang="en-US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447800"/>
            <a:ext cx="8458200" cy="48768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The linear classifier relies on an inner product between vectors </a:t>
            </a:r>
            <a:r>
              <a:rPr lang="en-US" sz="2000" i="1" dirty="0" smtClean="0"/>
              <a:t>K</a:t>
            </a:r>
            <a:r>
              <a:rPr lang="en-US" sz="2000" dirty="0" smtClean="0"/>
              <a:t>(</a:t>
            </a:r>
            <a:r>
              <a:rPr lang="en-US" sz="2000" b="1" dirty="0" err="1" smtClean="0"/>
              <a:t>x</a:t>
            </a:r>
            <a:r>
              <a:rPr lang="en-US" sz="2000" b="1" baseline="-25000" dirty="0" err="1" smtClean="0"/>
              <a:t>i</a:t>
            </a:r>
            <a:r>
              <a:rPr lang="en-US" sz="2000" dirty="0" err="1" smtClean="0"/>
              <a:t>,</a:t>
            </a:r>
            <a:r>
              <a:rPr lang="en-US" sz="2000" b="1" dirty="0" err="1" smtClean="0"/>
              <a:t>x</a:t>
            </a:r>
            <a:r>
              <a:rPr lang="en-US" sz="2000" b="1" baseline="-25000" dirty="0" err="1" smtClean="0"/>
              <a:t>j</a:t>
            </a:r>
            <a:r>
              <a:rPr lang="en-US" sz="2000" dirty="0" smtClean="0"/>
              <a:t>)=</a:t>
            </a:r>
            <a:r>
              <a:rPr lang="en-US" sz="2000" b="1" dirty="0" err="1" smtClean="0"/>
              <a:t>x</a:t>
            </a:r>
            <a:r>
              <a:rPr lang="en-US" sz="2000" b="1" baseline="-25000" dirty="0" err="1" smtClean="0"/>
              <a:t>i</a:t>
            </a:r>
            <a:r>
              <a:rPr lang="en-US" sz="2000" b="1" baseline="30000" dirty="0" err="1" smtClean="0"/>
              <a:t>T</a:t>
            </a:r>
            <a:r>
              <a:rPr lang="en-US" sz="2000" b="1" dirty="0" err="1" smtClean="0"/>
              <a:t>x</a:t>
            </a:r>
            <a:r>
              <a:rPr lang="en-US" sz="2000" b="1" baseline="-25000" dirty="0" err="1" smtClean="0"/>
              <a:t>j</a:t>
            </a:r>
            <a:endParaRPr lang="en-US" sz="2000" b="1" baseline="-25000" dirty="0" smtClean="0"/>
          </a:p>
          <a:p>
            <a:pPr eaLnBrk="1" hangingPunct="1"/>
            <a:r>
              <a:rPr lang="en-US" sz="2000" dirty="0" smtClean="0"/>
              <a:t>If every </a:t>
            </a:r>
            <a:r>
              <a:rPr lang="en-US" sz="2000" dirty="0" smtClean="0"/>
              <a:t>data point </a:t>
            </a:r>
            <a:r>
              <a:rPr lang="en-US" sz="2000" dirty="0" smtClean="0"/>
              <a:t>is mapped into high-dimensional space via some transformation </a:t>
            </a:r>
            <a:r>
              <a:rPr lang="el-GR" sz="2000" dirty="0" smtClean="0">
                <a:cs typeface="Times New Roman" pitchFamily="18" charset="0"/>
              </a:rPr>
              <a:t>Φ</a:t>
            </a:r>
            <a:r>
              <a:rPr lang="en-US" sz="2000" dirty="0" smtClean="0">
                <a:cs typeface="Times New Roman" pitchFamily="18" charset="0"/>
              </a:rPr>
              <a:t>:  </a:t>
            </a:r>
            <a:r>
              <a:rPr lang="en-US" sz="2000" b="1" dirty="0" smtClean="0">
                <a:cs typeface="Times New Roman" pitchFamily="18" charset="0"/>
              </a:rPr>
              <a:t>x</a:t>
            </a:r>
            <a:r>
              <a:rPr lang="en-US" sz="2000" b="1" baseline="-25000" dirty="0" smtClean="0">
                <a:cs typeface="Times New Roman" pitchFamily="18" charset="0"/>
              </a:rPr>
              <a:t> </a:t>
            </a:r>
            <a:r>
              <a:rPr lang="en-US" sz="2000" b="1" dirty="0" smtClean="0">
                <a:cs typeface="Times New Roman" pitchFamily="18" charset="0"/>
              </a:rPr>
              <a:t>→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l-GR" sz="2000" dirty="0" smtClean="0">
                <a:cs typeface="Times New Roman" pitchFamily="18" charset="0"/>
              </a:rPr>
              <a:t>φ</a:t>
            </a:r>
            <a:r>
              <a:rPr lang="en-US" sz="2000" dirty="0" smtClean="0">
                <a:cs typeface="Times New Roman" pitchFamily="18" charset="0"/>
              </a:rPr>
              <a:t>(</a:t>
            </a:r>
            <a:r>
              <a:rPr lang="en-US" sz="2000" b="1" dirty="0" smtClean="0">
                <a:cs typeface="Times New Roman" pitchFamily="18" charset="0"/>
              </a:rPr>
              <a:t>x</a:t>
            </a:r>
            <a:r>
              <a:rPr lang="en-US" sz="2000" dirty="0" smtClean="0">
                <a:cs typeface="Times New Roman" pitchFamily="18" charset="0"/>
              </a:rPr>
              <a:t>), the inner product becomes: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2000" i="1" dirty="0" smtClean="0"/>
              <a:t>K</a:t>
            </a:r>
            <a:r>
              <a:rPr lang="en-US" sz="2000" dirty="0" smtClean="0"/>
              <a:t>(</a:t>
            </a:r>
            <a:r>
              <a:rPr lang="en-US" sz="2000" b="1" dirty="0" err="1" smtClean="0"/>
              <a:t>x</a:t>
            </a:r>
            <a:r>
              <a:rPr lang="en-US" sz="2000" b="1" baseline="-25000" dirty="0" err="1" smtClean="0"/>
              <a:t>i</a:t>
            </a:r>
            <a:r>
              <a:rPr lang="en-US" sz="2000" dirty="0" err="1" smtClean="0"/>
              <a:t>,</a:t>
            </a:r>
            <a:r>
              <a:rPr lang="en-US" sz="2000" b="1" dirty="0" err="1" smtClean="0"/>
              <a:t>x</a:t>
            </a:r>
            <a:r>
              <a:rPr lang="en-US" sz="2000" b="1" baseline="-25000" dirty="0" err="1" smtClean="0"/>
              <a:t>j</a:t>
            </a:r>
            <a:r>
              <a:rPr lang="en-US" sz="2000" dirty="0" smtClean="0"/>
              <a:t>)= </a:t>
            </a:r>
            <a:r>
              <a:rPr lang="el-GR" sz="2000" dirty="0" smtClean="0">
                <a:cs typeface="Times New Roman" pitchFamily="18" charset="0"/>
              </a:rPr>
              <a:t>φ</a:t>
            </a:r>
            <a:r>
              <a:rPr lang="en-US" sz="2000" dirty="0" smtClean="0"/>
              <a:t>(</a:t>
            </a:r>
            <a:r>
              <a:rPr lang="en-US" sz="2000" b="1" dirty="0" smtClean="0"/>
              <a:t>x</a:t>
            </a:r>
            <a:r>
              <a:rPr lang="en-US" sz="2000" b="1" baseline="-25000" dirty="0" smtClean="0"/>
              <a:t>i</a:t>
            </a:r>
            <a:r>
              <a:rPr lang="en-US" sz="2000" dirty="0" smtClean="0"/>
              <a:t>)</a:t>
            </a:r>
            <a:r>
              <a:rPr lang="en-US" sz="2000" b="1" baseline="-25000" dirty="0" smtClean="0"/>
              <a:t> </a:t>
            </a:r>
            <a:r>
              <a:rPr lang="en-US" sz="2000" b="1" baseline="30000" dirty="0" smtClean="0"/>
              <a:t>T</a:t>
            </a:r>
            <a:r>
              <a:rPr lang="el-GR" sz="2000" dirty="0" smtClean="0">
                <a:cs typeface="Times New Roman" pitchFamily="18" charset="0"/>
              </a:rPr>
              <a:t>φ</a:t>
            </a:r>
            <a:r>
              <a:rPr lang="en-US" sz="2000" dirty="0" smtClean="0"/>
              <a:t>(</a:t>
            </a:r>
            <a:r>
              <a:rPr lang="en-US" sz="2000" b="1" dirty="0" err="1" smtClean="0"/>
              <a:t>x</a:t>
            </a:r>
            <a:r>
              <a:rPr lang="en-US" sz="2000" b="1" baseline="-25000" dirty="0" err="1" smtClean="0"/>
              <a:t>j</a:t>
            </a:r>
            <a:r>
              <a:rPr lang="en-US" sz="2000" dirty="0" smtClean="0"/>
              <a:t>)</a:t>
            </a:r>
          </a:p>
          <a:p>
            <a:pPr eaLnBrk="1" hangingPunct="1"/>
            <a:r>
              <a:rPr lang="en-US" sz="2000" dirty="0" smtClean="0"/>
              <a:t>A </a:t>
            </a:r>
            <a:r>
              <a:rPr lang="en-US" sz="2000" i="1" dirty="0" smtClean="0"/>
              <a:t>kernel function</a:t>
            </a:r>
            <a:r>
              <a:rPr lang="en-US" sz="2000" dirty="0" smtClean="0"/>
              <a:t> is some function that corresponds to an inner product in some expanded feature space.</a:t>
            </a:r>
          </a:p>
          <a:p>
            <a:pPr eaLnBrk="1" hangingPunct="1"/>
            <a:r>
              <a:rPr lang="en-US" sz="2000" dirty="0" smtClean="0"/>
              <a:t>Example: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/>
              <a:t>	2-dimensional vectors </a:t>
            </a:r>
            <a:r>
              <a:rPr lang="en-US" sz="2000" b="1" dirty="0" smtClean="0"/>
              <a:t>x</a:t>
            </a:r>
            <a:r>
              <a:rPr lang="en-US" sz="2000" dirty="0" smtClean="0"/>
              <a:t>=[</a:t>
            </a:r>
            <a:r>
              <a:rPr lang="en-US" sz="2000" i="1" dirty="0" smtClean="0"/>
              <a:t>x</a:t>
            </a:r>
            <a:r>
              <a:rPr lang="en-US" sz="2000" i="1" baseline="-25000" dirty="0" smtClean="0"/>
              <a:t>1   </a:t>
            </a:r>
            <a:r>
              <a:rPr lang="en-US" sz="2000" i="1" dirty="0" smtClean="0"/>
              <a:t>x</a:t>
            </a:r>
            <a:r>
              <a:rPr lang="en-US" sz="2000" i="1" baseline="-25000" dirty="0" smtClean="0"/>
              <a:t>2</a:t>
            </a:r>
            <a:r>
              <a:rPr lang="en-US" sz="2000" dirty="0" smtClean="0"/>
              <a:t>];  let </a:t>
            </a:r>
            <a:r>
              <a:rPr lang="en-US" sz="2000" i="1" dirty="0" smtClean="0"/>
              <a:t>K</a:t>
            </a:r>
            <a:r>
              <a:rPr lang="en-US" sz="2000" dirty="0" smtClean="0"/>
              <a:t>(</a:t>
            </a:r>
            <a:r>
              <a:rPr lang="en-US" sz="2000" b="1" dirty="0" err="1" smtClean="0"/>
              <a:t>x</a:t>
            </a:r>
            <a:r>
              <a:rPr lang="en-US" sz="2000" b="1" baseline="-25000" dirty="0" err="1" smtClean="0"/>
              <a:t>i</a:t>
            </a:r>
            <a:r>
              <a:rPr lang="en-US" sz="2000" dirty="0" err="1" smtClean="0"/>
              <a:t>,</a:t>
            </a:r>
            <a:r>
              <a:rPr lang="en-US" sz="2000" b="1" dirty="0" err="1" smtClean="0"/>
              <a:t>x</a:t>
            </a:r>
            <a:r>
              <a:rPr lang="en-US" sz="2000" b="1" baseline="-25000" dirty="0" err="1" smtClean="0"/>
              <a:t>j</a:t>
            </a:r>
            <a:r>
              <a:rPr lang="en-US" sz="2000" dirty="0" smtClean="0"/>
              <a:t>)=(1 + </a:t>
            </a:r>
            <a:r>
              <a:rPr lang="en-US" sz="2000" b="1" dirty="0" err="1" smtClean="0"/>
              <a:t>x</a:t>
            </a:r>
            <a:r>
              <a:rPr lang="en-US" sz="2000" b="1" baseline="-25000" dirty="0" err="1" smtClean="0"/>
              <a:t>i</a:t>
            </a:r>
            <a:r>
              <a:rPr lang="en-US" sz="2000" b="1" baseline="30000" dirty="0" err="1" smtClean="0"/>
              <a:t>T</a:t>
            </a:r>
            <a:r>
              <a:rPr lang="en-US" sz="2000" b="1" dirty="0" err="1" smtClean="0"/>
              <a:t>x</a:t>
            </a:r>
            <a:r>
              <a:rPr lang="en-US" sz="2000" b="1" baseline="-25000" dirty="0" err="1" smtClean="0"/>
              <a:t>j</a:t>
            </a:r>
            <a:r>
              <a:rPr lang="en-US" sz="2000" dirty="0" smtClean="0"/>
              <a:t>)</a:t>
            </a:r>
            <a:r>
              <a:rPr lang="en-US" sz="2000" baseline="30000" dirty="0" smtClean="0"/>
              <a:t>2</a:t>
            </a:r>
            <a:r>
              <a:rPr lang="en-US" sz="2000" baseline="-25000" dirty="0" smtClean="0"/>
              <a:t>,</a:t>
            </a:r>
            <a:endParaRPr lang="en-US" sz="20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/>
              <a:t>	Need to show that </a:t>
            </a:r>
            <a:r>
              <a:rPr lang="en-US" sz="2000" i="1" dirty="0" smtClean="0"/>
              <a:t>K</a:t>
            </a:r>
            <a:r>
              <a:rPr lang="en-US" sz="2000" dirty="0" smtClean="0"/>
              <a:t>(</a:t>
            </a:r>
            <a:r>
              <a:rPr lang="en-US" sz="2000" b="1" dirty="0" err="1" smtClean="0"/>
              <a:t>x</a:t>
            </a:r>
            <a:r>
              <a:rPr lang="en-US" sz="2000" b="1" baseline="-25000" dirty="0" err="1" smtClean="0"/>
              <a:t>i</a:t>
            </a:r>
            <a:r>
              <a:rPr lang="en-US" sz="2000" dirty="0" err="1" smtClean="0"/>
              <a:t>,</a:t>
            </a:r>
            <a:r>
              <a:rPr lang="en-US" sz="2000" b="1" dirty="0" err="1" smtClean="0"/>
              <a:t>x</a:t>
            </a:r>
            <a:r>
              <a:rPr lang="en-US" sz="2000" b="1" baseline="-25000" dirty="0" err="1" smtClean="0"/>
              <a:t>j</a:t>
            </a:r>
            <a:r>
              <a:rPr lang="en-US" sz="2000" dirty="0" smtClean="0"/>
              <a:t>)= </a:t>
            </a:r>
            <a:r>
              <a:rPr lang="el-GR" sz="2000" dirty="0" smtClean="0">
                <a:cs typeface="Times New Roman" pitchFamily="18" charset="0"/>
              </a:rPr>
              <a:t>φ</a:t>
            </a:r>
            <a:r>
              <a:rPr lang="en-US" sz="2000" dirty="0" smtClean="0"/>
              <a:t>(</a:t>
            </a:r>
            <a:r>
              <a:rPr lang="en-US" sz="2000" b="1" dirty="0" smtClean="0"/>
              <a:t>x</a:t>
            </a:r>
            <a:r>
              <a:rPr lang="en-US" sz="2000" b="1" baseline="-25000" dirty="0" smtClean="0"/>
              <a:t>i</a:t>
            </a:r>
            <a:r>
              <a:rPr lang="en-US" sz="2000" dirty="0" smtClean="0"/>
              <a:t>)</a:t>
            </a:r>
            <a:r>
              <a:rPr lang="en-US" sz="2000" b="1" baseline="-25000" dirty="0" smtClean="0"/>
              <a:t> </a:t>
            </a:r>
            <a:r>
              <a:rPr lang="en-US" sz="2000" b="1" baseline="30000" dirty="0" smtClean="0"/>
              <a:t>T</a:t>
            </a:r>
            <a:r>
              <a:rPr lang="el-GR" sz="2000" dirty="0" smtClean="0">
                <a:cs typeface="Times New Roman" pitchFamily="18" charset="0"/>
              </a:rPr>
              <a:t>φ</a:t>
            </a:r>
            <a:r>
              <a:rPr lang="en-US" sz="2000" dirty="0" smtClean="0"/>
              <a:t>(</a:t>
            </a:r>
            <a:r>
              <a:rPr lang="en-US" sz="2000" b="1" dirty="0" err="1" smtClean="0"/>
              <a:t>x</a:t>
            </a:r>
            <a:r>
              <a:rPr lang="en-US" sz="2000" b="1" baseline="-25000" dirty="0" err="1" smtClean="0"/>
              <a:t>j</a:t>
            </a:r>
            <a:r>
              <a:rPr lang="en-US" sz="2000" dirty="0" smtClean="0"/>
              <a:t>):</a:t>
            </a:r>
          </a:p>
          <a:p>
            <a:pPr eaLnBrk="1" hangingPunct="1">
              <a:lnSpc>
                <a:spcPct val="125000"/>
              </a:lnSpc>
              <a:buFont typeface="Wingdings" pitchFamily="2" charset="2"/>
              <a:buNone/>
            </a:pPr>
            <a:r>
              <a:rPr lang="en-US" sz="2000" dirty="0" smtClean="0"/>
              <a:t>	</a:t>
            </a:r>
            <a:r>
              <a:rPr lang="en-US" sz="2000" i="1" dirty="0" smtClean="0"/>
              <a:t>K</a:t>
            </a:r>
            <a:r>
              <a:rPr lang="en-US" sz="2000" dirty="0" smtClean="0"/>
              <a:t>(</a:t>
            </a:r>
            <a:r>
              <a:rPr lang="en-US" sz="2000" b="1" dirty="0" err="1" smtClean="0"/>
              <a:t>x</a:t>
            </a:r>
            <a:r>
              <a:rPr lang="en-US" sz="2000" b="1" baseline="-25000" dirty="0" err="1" smtClean="0"/>
              <a:t>i</a:t>
            </a:r>
            <a:r>
              <a:rPr lang="en-US" sz="2000" dirty="0" err="1" smtClean="0"/>
              <a:t>,</a:t>
            </a:r>
            <a:r>
              <a:rPr lang="en-US" sz="2000" b="1" dirty="0" err="1" smtClean="0"/>
              <a:t>x</a:t>
            </a:r>
            <a:r>
              <a:rPr lang="en-US" sz="2000" b="1" baseline="-25000" dirty="0" err="1" smtClean="0"/>
              <a:t>j</a:t>
            </a:r>
            <a:r>
              <a:rPr lang="en-US" sz="2000" dirty="0" smtClean="0"/>
              <a:t>)=(1 + </a:t>
            </a:r>
            <a:r>
              <a:rPr lang="en-US" sz="2000" b="1" dirty="0" err="1" smtClean="0"/>
              <a:t>x</a:t>
            </a:r>
            <a:r>
              <a:rPr lang="en-US" sz="2000" b="1" baseline="-25000" dirty="0" err="1" smtClean="0"/>
              <a:t>i</a:t>
            </a:r>
            <a:r>
              <a:rPr lang="en-US" sz="2000" b="1" baseline="30000" dirty="0" err="1" smtClean="0"/>
              <a:t>T</a:t>
            </a:r>
            <a:r>
              <a:rPr lang="en-US" sz="2000" b="1" dirty="0" err="1" smtClean="0"/>
              <a:t>x</a:t>
            </a:r>
            <a:r>
              <a:rPr lang="en-US" sz="2000" b="1" baseline="-25000" dirty="0" err="1" smtClean="0"/>
              <a:t>j</a:t>
            </a:r>
            <a:r>
              <a:rPr lang="en-US" sz="2000" dirty="0" smtClean="0"/>
              <a:t>)</a:t>
            </a:r>
            <a:r>
              <a:rPr lang="en-US" sz="2000" baseline="30000" dirty="0" smtClean="0"/>
              <a:t>2</a:t>
            </a:r>
            <a:r>
              <a:rPr lang="en-US" sz="2000" baseline="-25000" dirty="0" smtClean="0"/>
              <a:t>,</a:t>
            </a:r>
            <a:r>
              <a:rPr lang="en-US" sz="2000" dirty="0" smtClean="0"/>
              <a:t>= 1+ </a:t>
            </a:r>
            <a:r>
              <a:rPr lang="en-US" sz="2000" i="1" dirty="0" smtClean="0"/>
              <a:t>x</a:t>
            </a:r>
            <a:r>
              <a:rPr lang="en-US" sz="2000" i="1" baseline="-25000" dirty="0" smtClean="0"/>
              <a:t>i1</a:t>
            </a:r>
            <a:r>
              <a:rPr lang="en-US" sz="2000" i="1" baseline="30000" dirty="0" smtClean="0"/>
              <a:t>2</a:t>
            </a:r>
            <a:r>
              <a:rPr lang="en-US" sz="2000" i="1" dirty="0" smtClean="0"/>
              <a:t>x</a:t>
            </a:r>
            <a:r>
              <a:rPr lang="en-US" sz="2000" i="1" baseline="-25000" dirty="0" smtClean="0"/>
              <a:t>j1</a:t>
            </a:r>
            <a:r>
              <a:rPr lang="en-US" sz="2000" i="1" baseline="30000" dirty="0" smtClean="0"/>
              <a:t>2 </a:t>
            </a:r>
            <a:r>
              <a:rPr lang="en-US" sz="2000" i="1" dirty="0" smtClean="0"/>
              <a:t>+ </a:t>
            </a:r>
            <a:r>
              <a:rPr lang="en-US" sz="2000" dirty="0" smtClean="0"/>
              <a:t>2 </a:t>
            </a:r>
            <a:r>
              <a:rPr lang="en-US" sz="2000" i="1" dirty="0" smtClean="0"/>
              <a:t>x</a:t>
            </a:r>
            <a:r>
              <a:rPr lang="en-US" sz="2000" i="1" baseline="-25000" dirty="0" smtClean="0"/>
              <a:t>i1</a:t>
            </a:r>
            <a:r>
              <a:rPr lang="en-US" sz="2000" i="1" dirty="0" smtClean="0"/>
              <a:t>x</a:t>
            </a:r>
            <a:r>
              <a:rPr lang="en-US" sz="2000" i="1" baseline="-25000" dirty="0" smtClean="0"/>
              <a:t>j1</a:t>
            </a:r>
            <a:r>
              <a:rPr lang="en-US" sz="2000" i="1" baseline="30000" dirty="0" smtClean="0"/>
              <a:t> </a:t>
            </a:r>
            <a:r>
              <a:rPr lang="en-US" sz="2000" i="1" dirty="0" smtClean="0"/>
              <a:t>x</a:t>
            </a:r>
            <a:r>
              <a:rPr lang="en-US" sz="2000" i="1" baseline="-25000" dirty="0" smtClean="0"/>
              <a:t>i2</a:t>
            </a:r>
            <a:r>
              <a:rPr lang="en-US" sz="2000" i="1" dirty="0" smtClean="0"/>
              <a:t>x</a:t>
            </a:r>
            <a:r>
              <a:rPr lang="en-US" sz="2000" i="1" baseline="-25000" dirty="0" smtClean="0"/>
              <a:t>j2</a:t>
            </a:r>
            <a:r>
              <a:rPr lang="en-US" sz="2000" i="1" dirty="0" smtClean="0"/>
              <a:t>+ x</a:t>
            </a:r>
            <a:r>
              <a:rPr lang="en-US" sz="2000" i="1" baseline="-25000" dirty="0" smtClean="0"/>
              <a:t>i2</a:t>
            </a:r>
            <a:r>
              <a:rPr lang="en-US" sz="2000" i="1" baseline="30000" dirty="0" smtClean="0"/>
              <a:t>2</a:t>
            </a:r>
            <a:r>
              <a:rPr lang="en-US" sz="2000" i="1" dirty="0" smtClean="0"/>
              <a:t>x</a:t>
            </a:r>
            <a:r>
              <a:rPr lang="en-US" sz="2000" i="1" baseline="-25000" dirty="0" smtClean="0"/>
              <a:t>j2</a:t>
            </a:r>
            <a:r>
              <a:rPr lang="en-US" sz="2000" i="1" baseline="30000" dirty="0" smtClean="0"/>
              <a:t>2 </a:t>
            </a:r>
            <a:r>
              <a:rPr lang="en-US" sz="2000" dirty="0" smtClean="0"/>
              <a:t>+ 2</a:t>
            </a:r>
            <a:r>
              <a:rPr lang="en-US" sz="2000" i="1" dirty="0" smtClean="0"/>
              <a:t>x</a:t>
            </a:r>
            <a:r>
              <a:rPr lang="en-US" sz="2000" i="1" baseline="-25000" dirty="0" smtClean="0"/>
              <a:t>i1</a:t>
            </a:r>
            <a:r>
              <a:rPr lang="en-US" sz="2000" i="1" dirty="0" smtClean="0"/>
              <a:t>x</a:t>
            </a:r>
            <a:r>
              <a:rPr lang="en-US" sz="2000" i="1" baseline="-25000" dirty="0" smtClean="0"/>
              <a:t>j1 </a:t>
            </a:r>
            <a:r>
              <a:rPr lang="en-US" sz="2000" i="1" dirty="0" smtClean="0"/>
              <a:t>+ </a:t>
            </a:r>
            <a:r>
              <a:rPr lang="en-US" sz="2000" dirty="0" smtClean="0"/>
              <a:t>2</a:t>
            </a:r>
            <a:r>
              <a:rPr lang="en-US" sz="2000" i="1" dirty="0" smtClean="0"/>
              <a:t>x</a:t>
            </a:r>
            <a:r>
              <a:rPr lang="en-US" sz="2000" i="1" baseline="-25000" dirty="0" smtClean="0"/>
              <a:t>i2</a:t>
            </a:r>
            <a:r>
              <a:rPr lang="en-US" sz="2000" i="1" dirty="0" smtClean="0"/>
              <a:t>x</a:t>
            </a:r>
            <a:r>
              <a:rPr lang="en-US" sz="2000" i="1" baseline="-25000" dirty="0" smtClean="0"/>
              <a:t>j2</a:t>
            </a:r>
            <a:r>
              <a:rPr lang="en-US" sz="2000" i="1" dirty="0" smtClean="0"/>
              <a:t>=</a:t>
            </a:r>
          </a:p>
          <a:p>
            <a:pPr eaLnBrk="1" hangingPunct="1">
              <a:lnSpc>
                <a:spcPct val="125000"/>
              </a:lnSpc>
              <a:buFont typeface="Wingdings" pitchFamily="2" charset="2"/>
              <a:buNone/>
            </a:pPr>
            <a:r>
              <a:rPr lang="en-US" sz="2000" i="1" dirty="0" smtClean="0"/>
              <a:t>	      = </a:t>
            </a:r>
            <a:r>
              <a:rPr lang="en-US" sz="2000" dirty="0" smtClean="0"/>
              <a:t>[1  </a:t>
            </a:r>
            <a:r>
              <a:rPr lang="en-US" sz="2000" i="1" dirty="0" smtClean="0"/>
              <a:t>x</a:t>
            </a:r>
            <a:r>
              <a:rPr lang="en-US" sz="2000" i="1" baseline="-25000" dirty="0" smtClean="0"/>
              <a:t>i1</a:t>
            </a:r>
            <a:r>
              <a:rPr lang="en-US" sz="2000" i="1" baseline="30000" dirty="0" smtClean="0"/>
              <a:t>2  </a:t>
            </a:r>
            <a:r>
              <a:rPr lang="en-US" sz="2000" i="1" dirty="0" smtClean="0">
                <a:cs typeface="Times New Roman" pitchFamily="18" charset="0"/>
              </a:rPr>
              <a:t>√</a:t>
            </a:r>
            <a:r>
              <a:rPr lang="en-US" sz="2000" dirty="0" smtClean="0"/>
              <a:t>2 </a:t>
            </a:r>
            <a:r>
              <a:rPr lang="en-US" sz="2000" i="1" dirty="0" smtClean="0"/>
              <a:t>x</a:t>
            </a:r>
            <a:r>
              <a:rPr lang="en-US" sz="2000" i="1" baseline="-25000" dirty="0" smtClean="0"/>
              <a:t>i1</a:t>
            </a:r>
            <a:r>
              <a:rPr lang="en-US" sz="2000" i="1" dirty="0" smtClean="0"/>
              <a:t>x</a:t>
            </a:r>
            <a:r>
              <a:rPr lang="en-US" sz="2000" i="1" baseline="-25000" dirty="0" smtClean="0"/>
              <a:t>i2  </a:t>
            </a:r>
            <a:r>
              <a:rPr lang="en-US" sz="2000" i="1" dirty="0" smtClean="0"/>
              <a:t> x</a:t>
            </a:r>
            <a:r>
              <a:rPr lang="en-US" sz="2000" i="1" baseline="-25000" dirty="0" smtClean="0"/>
              <a:t>i2</a:t>
            </a:r>
            <a:r>
              <a:rPr lang="en-US" sz="2000" i="1" baseline="30000" dirty="0" smtClean="0"/>
              <a:t>2  </a:t>
            </a:r>
            <a:r>
              <a:rPr lang="en-US" sz="2000" i="1" dirty="0" smtClean="0">
                <a:cs typeface="Times New Roman" pitchFamily="18" charset="0"/>
              </a:rPr>
              <a:t>√</a:t>
            </a:r>
            <a:r>
              <a:rPr lang="en-US" sz="2000" dirty="0" smtClean="0"/>
              <a:t>2</a:t>
            </a:r>
            <a:r>
              <a:rPr lang="en-US" sz="2000" i="1" dirty="0" smtClean="0"/>
              <a:t>x</a:t>
            </a:r>
            <a:r>
              <a:rPr lang="en-US" sz="2000" i="1" baseline="-25000" dirty="0" smtClean="0"/>
              <a:t>i1  </a:t>
            </a:r>
            <a:r>
              <a:rPr lang="en-US" sz="2000" i="1" dirty="0" smtClean="0">
                <a:cs typeface="Times New Roman" pitchFamily="18" charset="0"/>
              </a:rPr>
              <a:t>√</a:t>
            </a:r>
            <a:r>
              <a:rPr lang="en-US" sz="2000" dirty="0" smtClean="0"/>
              <a:t>2</a:t>
            </a:r>
            <a:r>
              <a:rPr lang="en-US" sz="2000" i="1" dirty="0" smtClean="0"/>
              <a:t>x</a:t>
            </a:r>
            <a:r>
              <a:rPr lang="en-US" sz="2000" i="1" baseline="-25000" dirty="0" smtClean="0"/>
              <a:t>i2</a:t>
            </a:r>
            <a:r>
              <a:rPr lang="en-US" sz="2000" dirty="0" smtClean="0"/>
              <a:t>]</a:t>
            </a:r>
            <a:r>
              <a:rPr lang="en-US" sz="2000" b="1" baseline="30000" dirty="0" smtClean="0"/>
              <a:t>T </a:t>
            </a:r>
            <a:r>
              <a:rPr lang="en-US" sz="2000" dirty="0" smtClean="0"/>
              <a:t>[1  </a:t>
            </a:r>
            <a:r>
              <a:rPr lang="en-US" sz="2000" i="1" dirty="0" smtClean="0"/>
              <a:t>x</a:t>
            </a:r>
            <a:r>
              <a:rPr lang="en-US" sz="2000" i="1" baseline="-25000" dirty="0" smtClean="0"/>
              <a:t>j1</a:t>
            </a:r>
            <a:r>
              <a:rPr lang="en-US" sz="2000" i="1" baseline="30000" dirty="0" smtClean="0"/>
              <a:t>2  </a:t>
            </a:r>
            <a:r>
              <a:rPr lang="en-US" sz="2000" i="1" dirty="0" smtClean="0">
                <a:cs typeface="Times New Roman" pitchFamily="18" charset="0"/>
              </a:rPr>
              <a:t>√</a:t>
            </a:r>
            <a:r>
              <a:rPr lang="en-US" sz="2000" dirty="0" smtClean="0"/>
              <a:t>2 </a:t>
            </a:r>
            <a:r>
              <a:rPr lang="en-US" sz="2000" i="1" dirty="0" smtClean="0"/>
              <a:t>x</a:t>
            </a:r>
            <a:r>
              <a:rPr lang="en-US" sz="2000" i="1" baseline="-25000" dirty="0" smtClean="0"/>
              <a:t>j1</a:t>
            </a:r>
            <a:r>
              <a:rPr lang="en-US" sz="2000" i="1" dirty="0" smtClean="0"/>
              <a:t>x</a:t>
            </a:r>
            <a:r>
              <a:rPr lang="en-US" sz="2000" i="1" baseline="-25000" dirty="0" smtClean="0"/>
              <a:t>j2  </a:t>
            </a:r>
            <a:r>
              <a:rPr lang="en-US" sz="2000" i="1" dirty="0" smtClean="0"/>
              <a:t> x</a:t>
            </a:r>
            <a:r>
              <a:rPr lang="en-US" sz="2000" i="1" baseline="-25000" dirty="0" smtClean="0"/>
              <a:t>j2</a:t>
            </a:r>
            <a:r>
              <a:rPr lang="en-US" sz="2000" i="1" baseline="30000" dirty="0" smtClean="0"/>
              <a:t>2  </a:t>
            </a:r>
            <a:r>
              <a:rPr lang="en-US" sz="2000" i="1" dirty="0" smtClean="0">
                <a:cs typeface="Times New Roman" pitchFamily="18" charset="0"/>
              </a:rPr>
              <a:t>√</a:t>
            </a:r>
            <a:r>
              <a:rPr lang="en-US" sz="2000" dirty="0" smtClean="0"/>
              <a:t>2</a:t>
            </a:r>
            <a:r>
              <a:rPr lang="en-US" sz="2000" i="1" dirty="0" smtClean="0"/>
              <a:t>x</a:t>
            </a:r>
            <a:r>
              <a:rPr lang="en-US" sz="2000" i="1" baseline="-25000" dirty="0" smtClean="0"/>
              <a:t>j1  </a:t>
            </a:r>
            <a:r>
              <a:rPr lang="en-US" sz="2000" i="1" dirty="0" smtClean="0">
                <a:cs typeface="Times New Roman" pitchFamily="18" charset="0"/>
              </a:rPr>
              <a:t>√</a:t>
            </a:r>
            <a:r>
              <a:rPr lang="en-US" sz="2000" dirty="0" smtClean="0"/>
              <a:t>2</a:t>
            </a:r>
            <a:r>
              <a:rPr lang="en-US" sz="2000" i="1" dirty="0" smtClean="0"/>
              <a:t>x</a:t>
            </a:r>
            <a:r>
              <a:rPr lang="en-US" sz="2000" i="1" baseline="-25000" dirty="0" smtClean="0"/>
              <a:t>j2</a:t>
            </a:r>
            <a:r>
              <a:rPr lang="en-US" sz="2000" dirty="0" smtClean="0"/>
              <a:t>] </a:t>
            </a:r>
          </a:p>
          <a:p>
            <a:pPr eaLnBrk="1" hangingPunct="1">
              <a:lnSpc>
                <a:spcPct val="125000"/>
              </a:lnSpc>
              <a:buFont typeface="Wingdings" pitchFamily="2" charset="2"/>
              <a:buNone/>
            </a:pPr>
            <a:r>
              <a:rPr lang="en-US" sz="2000" dirty="0" smtClean="0"/>
              <a:t>	      = </a:t>
            </a:r>
            <a:r>
              <a:rPr lang="el-GR" sz="2000" dirty="0" smtClean="0">
                <a:cs typeface="Times New Roman" pitchFamily="18" charset="0"/>
              </a:rPr>
              <a:t>φ</a:t>
            </a:r>
            <a:r>
              <a:rPr lang="en-US" sz="2000" dirty="0" smtClean="0"/>
              <a:t>(</a:t>
            </a:r>
            <a:r>
              <a:rPr lang="en-US" sz="2000" b="1" dirty="0" smtClean="0"/>
              <a:t>x</a:t>
            </a:r>
            <a:r>
              <a:rPr lang="en-US" sz="2000" b="1" baseline="-25000" dirty="0" smtClean="0"/>
              <a:t>i</a:t>
            </a:r>
            <a:r>
              <a:rPr lang="en-US" sz="2000" dirty="0" smtClean="0"/>
              <a:t>)</a:t>
            </a:r>
            <a:r>
              <a:rPr lang="en-US" sz="2000" b="1" baseline="-25000" dirty="0" smtClean="0"/>
              <a:t> </a:t>
            </a:r>
            <a:r>
              <a:rPr lang="en-US" sz="2000" b="1" baseline="30000" dirty="0" smtClean="0"/>
              <a:t>T</a:t>
            </a:r>
            <a:r>
              <a:rPr lang="el-GR" sz="2000" dirty="0" smtClean="0">
                <a:cs typeface="Times New Roman" pitchFamily="18" charset="0"/>
              </a:rPr>
              <a:t>φ</a:t>
            </a:r>
            <a:r>
              <a:rPr lang="en-US" sz="2000" dirty="0" smtClean="0"/>
              <a:t>(</a:t>
            </a:r>
            <a:r>
              <a:rPr lang="en-US" sz="2000" b="1" dirty="0" err="1" smtClean="0"/>
              <a:t>x</a:t>
            </a:r>
            <a:r>
              <a:rPr lang="en-US" sz="2000" b="1" baseline="-25000" dirty="0" err="1" smtClean="0"/>
              <a:t>j</a:t>
            </a:r>
            <a:r>
              <a:rPr lang="en-US" sz="2000" dirty="0" smtClean="0"/>
              <a:t>)    where </a:t>
            </a:r>
            <a:r>
              <a:rPr lang="el-GR" sz="2000" dirty="0" smtClean="0">
                <a:cs typeface="Times New Roman" pitchFamily="18" charset="0"/>
              </a:rPr>
              <a:t>φ</a:t>
            </a:r>
            <a:r>
              <a:rPr lang="en-US" sz="2000" dirty="0" smtClean="0"/>
              <a:t>(</a:t>
            </a:r>
            <a:r>
              <a:rPr lang="en-US" sz="2000" b="1" dirty="0" smtClean="0"/>
              <a:t>x</a:t>
            </a:r>
            <a:r>
              <a:rPr lang="en-US" sz="2000" dirty="0" smtClean="0"/>
              <a:t>) = </a:t>
            </a:r>
            <a:r>
              <a:rPr lang="en-US" sz="2000" b="1" baseline="-25000" dirty="0" smtClean="0"/>
              <a:t> </a:t>
            </a:r>
            <a:r>
              <a:rPr lang="en-US" sz="2000" dirty="0" smtClean="0"/>
              <a:t>[1  </a:t>
            </a:r>
            <a:r>
              <a:rPr lang="en-US" sz="2000" i="1" dirty="0" smtClean="0"/>
              <a:t>x</a:t>
            </a:r>
            <a:r>
              <a:rPr lang="en-US" sz="2000" i="1" baseline="-25000" dirty="0" smtClean="0"/>
              <a:t>1</a:t>
            </a:r>
            <a:r>
              <a:rPr lang="en-US" sz="2000" i="1" baseline="30000" dirty="0" smtClean="0"/>
              <a:t>2  </a:t>
            </a:r>
            <a:r>
              <a:rPr lang="en-US" sz="2000" i="1" dirty="0" smtClean="0">
                <a:cs typeface="Times New Roman" pitchFamily="18" charset="0"/>
              </a:rPr>
              <a:t>√</a:t>
            </a:r>
            <a:r>
              <a:rPr lang="en-US" sz="2000" dirty="0" smtClean="0"/>
              <a:t>2 </a:t>
            </a:r>
            <a:r>
              <a:rPr lang="en-US" sz="2000" i="1" dirty="0" smtClean="0"/>
              <a:t>x</a:t>
            </a:r>
            <a:r>
              <a:rPr lang="en-US" sz="2000" i="1" baseline="-25000" dirty="0" smtClean="0"/>
              <a:t>1</a:t>
            </a:r>
            <a:r>
              <a:rPr lang="en-US" sz="2000" i="1" dirty="0" smtClean="0"/>
              <a:t>x</a:t>
            </a:r>
            <a:r>
              <a:rPr lang="en-US" sz="2000" i="1" baseline="-25000" dirty="0" smtClean="0"/>
              <a:t>2  </a:t>
            </a:r>
            <a:r>
              <a:rPr lang="en-US" sz="2000" i="1" dirty="0" smtClean="0"/>
              <a:t> x</a:t>
            </a:r>
            <a:r>
              <a:rPr lang="en-US" sz="2000" i="1" baseline="-25000" dirty="0" smtClean="0"/>
              <a:t>2</a:t>
            </a:r>
            <a:r>
              <a:rPr lang="en-US" sz="2000" i="1" baseline="30000" dirty="0" smtClean="0"/>
              <a:t>2   </a:t>
            </a:r>
            <a:r>
              <a:rPr lang="en-US" sz="2000" i="1" dirty="0" smtClean="0">
                <a:cs typeface="Times New Roman" pitchFamily="18" charset="0"/>
              </a:rPr>
              <a:t>√</a:t>
            </a:r>
            <a:r>
              <a:rPr lang="en-US" sz="2000" dirty="0" smtClean="0"/>
              <a:t>2</a:t>
            </a:r>
            <a:r>
              <a:rPr lang="en-US" sz="2000" i="1" dirty="0" smtClean="0"/>
              <a:t>x</a:t>
            </a:r>
            <a:r>
              <a:rPr lang="en-US" sz="2000" i="1" baseline="-25000" dirty="0" smtClean="0"/>
              <a:t>1  </a:t>
            </a:r>
            <a:r>
              <a:rPr lang="en-US" sz="2000" i="1" dirty="0" smtClean="0">
                <a:cs typeface="Times New Roman" pitchFamily="18" charset="0"/>
              </a:rPr>
              <a:t>√</a:t>
            </a:r>
            <a:r>
              <a:rPr lang="en-US" sz="2000" dirty="0" smtClean="0"/>
              <a:t>2</a:t>
            </a:r>
            <a:r>
              <a:rPr lang="en-US" sz="2000" i="1" dirty="0" smtClean="0"/>
              <a:t>x</a:t>
            </a:r>
            <a:r>
              <a:rPr lang="en-US" sz="2000" i="1" baseline="-25000" dirty="0" smtClean="0"/>
              <a:t>2</a:t>
            </a:r>
            <a:r>
              <a:rPr lang="en-US" sz="2000" dirty="0" smtClean="0"/>
              <a:t>]</a:t>
            </a:r>
            <a:endParaRPr lang="el-GR" sz="2000" dirty="0" smtClean="0"/>
          </a:p>
        </p:txBody>
      </p:sp>
      <p:sp>
        <p:nvSpPr>
          <p:cNvPr id="44036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1293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600">
                <a:solidFill>
                  <a:srgbClr val="FBFCFF"/>
                </a:solidFill>
              </a:rPr>
              <a:t>Sec. 15.2.3</a:t>
            </a:r>
          </a:p>
        </p:txBody>
      </p:sp>
    </p:spTree>
    <p:extLst>
      <p:ext uri="{BB962C8B-B14F-4D97-AF65-F5344CB8AC3E}">
        <p14:creationId xmlns:p14="http://schemas.microsoft.com/office/powerpoint/2010/main" val="2657052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Artificial Neural Networks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Consider humans:</a:t>
                </a:r>
              </a:p>
              <a:p>
                <a:pPr lvl="1"/>
                <a:r>
                  <a:rPr lang="en-US" dirty="0" smtClean="0"/>
                  <a:t>Neuron </a:t>
                </a:r>
                <a:r>
                  <a:rPr lang="en-US" dirty="0"/>
                  <a:t>switching time </a:t>
                </a:r>
                <a:r>
                  <a:rPr lang="en-US" dirty="0" smtClean="0"/>
                  <a:t>~.001 second</a:t>
                </a:r>
              </a:p>
              <a:p>
                <a:pPr lvl="1"/>
                <a:r>
                  <a:rPr lang="en-US" dirty="0" smtClean="0"/>
                  <a:t>Number </a:t>
                </a:r>
                <a:r>
                  <a:rPr lang="en-US" dirty="0"/>
                  <a:t>of neurons </a:t>
                </a:r>
                <a:r>
                  <a:rPr lang="en-US" dirty="0" smtClean="0"/>
                  <a:t>~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10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Connections </a:t>
                </a:r>
                <a:r>
                  <a:rPr lang="en-US" dirty="0"/>
                  <a:t>per neuron </a:t>
                </a:r>
                <a:r>
                  <a:rPr lang="en-US" dirty="0" smtClean="0"/>
                  <a:t>~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4−5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Scene </a:t>
                </a:r>
                <a:r>
                  <a:rPr lang="en-US" dirty="0"/>
                  <a:t>recognition time </a:t>
                </a:r>
                <a:r>
                  <a:rPr lang="en-US" dirty="0" smtClean="0"/>
                  <a:t>~.1 second</a:t>
                </a:r>
              </a:p>
              <a:p>
                <a:pPr lvl="1"/>
                <a:r>
                  <a:rPr lang="en-US" dirty="0"/>
                  <a:t>100 inference steps doesn't seem like </a:t>
                </a:r>
                <a:r>
                  <a:rPr lang="en-US" dirty="0" smtClean="0"/>
                  <a:t>enough -&gt; parallel computation</a:t>
                </a:r>
              </a:p>
              <a:p>
                <a:r>
                  <a:rPr lang="en-US" dirty="0" smtClean="0"/>
                  <a:t>Artificial neural networks</a:t>
                </a:r>
              </a:p>
              <a:p>
                <a:pPr lvl="1"/>
                <a:r>
                  <a:rPr lang="en-US" dirty="0" smtClean="0"/>
                  <a:t>Many </a:t>
                </a:r>
                <a:r>
                  <a:rPr lang="en-US" dirty="0"/>
                  <a:t>neuron-like threshold switching </a:t>
                </a:r>
                <a:r>
                  <a:rPr lang="en-US" dirty="0" smtClean="0"/>
                  <a:t>units</a:t>
                </a:r>
              </a:p>
              <a:p>
                <a:pPr lvl="1"/>
                <a:r>
                  <a:rPr lang="en-US" dirty="0" smtClean="0"/>
                  <a:t>Many </a:t>
                </a:r>
                <a:r>
                  <a:rPr lang="en-US" dirty="0"/>
                  <a:t>weighted interconnections among </a:t>
                </a:r>
                <a:r>
                  <a:rPr lang="en-US" dirty="0" smtClean="0"/>
                  <a:t>units</a:t>
                </a:r>
              </a:p>
              <a:p>
                <a:pPr lvl="1"/>
                <a:r>
                  <a:rPr lang="en-US" dirty="0" smtClean="0"/>
                  <a:t>Highly </a:t>
                </a:r>
                <a:r>
                  <a:rPr lang="en-US" dirty="0"/>
                  <a:t>parallel, distributed </a:t>
                </a:r>
                <a:r>
                  <a:rPr lang="en-US" dirty="0" smtClean="0"/>
                  <a:t>process</a:t>
                </a:r>
              </a:p>
              <a:p>
                <a:pPr lvl="1"/>
                <a:r>
                  <a:rPr lang="en-US" dirty="0" smtClean="0"/>
                  <a:t>Emphasis </a:t>
                </a:r>
                <a:r>
                  <a:rPr lang="en-US" dirty="0"/>
                  <a:t>on tuning weights automatically</a:t>
                </a:r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4315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B347233-93CB-426F-8DC1-07809746E039}" type="slidenum">
              <a:rPr lang="en-US"/>
              <a:pPr eaLnBrk="1" hangingPunct="1"/>
              <a:t>40</a:t>
            </a:fld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SVM:  Different Kernel functions</a:t>
            </a:r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381000" y="1295400"/>
            <a:ext cx="8458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400"/>
              <a:t>Instead of computing the dot product on the transformed data, it is math. equivalent to applying a kernel function K(</a:t>
            </a:r>
            <a:r>
              <a:rPr lang="en-US" sz="2400" b="1"/>
              <a:t>X</a:t>
            </a:r>
            <a:r>
              <a:rPr lang="en-US" sz="2400" b="1" baseline="-25000"/>
              <a:t>i</a:t>
            </a:r>
            <a:r>
              <a:rPr lang="en-US" sz="2400"/>
              <a:t>, </a:t>
            </a:r>
            <a:r>
              <a:rPr lang="en-US" sz="2400" b="1"/>
              <a:t>X</a:t>
            </a:r>
            <a:r>
              <a:rPr lang="en-US" sz="2400" b="1" baseline="-25000"/>
              <a:t>j</a:t>
            </a:r>
            <a:r>
              <a:rPr lang="en-US" sz="2400"/>
              <a:t>) to the original data, i.e., K(</a:t>
            </a:r>
            <a:r>
              <a:rPr lang="en-US" sz="2400" b="1"/>
              <a:t>X</a:t>
            </a:r>
            <a:r>
              <a:rPr lang="en-US" sz="2400" b="1" baseline="-25000"/>
              <a:t>i</a:t>
            </a:r>
            <a:r>
              <a:rPr lang="en-US" sz="2400"/>
              <a:t>, </a:t>
            </a:r>
            <a:r>
              <a:rPr lang="en-US" sz="2400" b="1"/>
              <a:t>X</a:t>
            </a:r>
            <a:r>
              <a:rPr lang="en-US" sz="2400" b="1" baseline="-25000"/>
              <a:t>j</a:t>
            </a:r>
            <a:r>
              <a:rPr lang="en-US" sz="2400"/>
              <a:t>) = </a:t>
            </a:r>
            <a:r>
              <a:rPr lang="el-GR" sz="2400"/>
              <a:t>Φ</a:t>
            </a:r>
            <a:r>
              <a:rPr lang="en-US" sz="2400"/>
              <a:t>(</a:t>
            </a:r>
            <a:r>
              <a:rPr lang="en-US" sz="2400" b="1"/>
              <a:t>X</a:t>
            </a:r>
            <a:r>
              <a:rPr lang="en-US" sz="2400" b="1" baseline="-25000"/>
              <a:t>i</a:t>
            </a:r>
            <a:r>
              <a:rPr lang="en-US" sz="2400"/>
              <a:t>) </a:t>
            </a:r>
            <a:r>
              <a:rPr lang="el-GR" sz="2400"/>
              <a:t>Φ</a:t>
            </a:r>
            <a:r>
              <a:rPr lang="en-US" sz="2400"/>
              <a:t>(</a:t>
            </a:r>
            <a:r>
              <a:rPr lang="en-US" sz="2400" b="1"/>
              <a:t>X</a:t>
            </a:r>
            <a:r>
              <a:rPr lang="en-US" sz="2400" b="1" baseline="-25000"/>
              <a:t>j</a:t>
            </a:r>
            <a:r>
              <a:rPr lang="en-US" sz="2400"/>
              <a:t>) </a:t>
            </a:r>
            <a:endParaRPr lang="el-GR" sz="2400"/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400"/>
              <a:t>Typical Kernel Functions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US" sz="2400"/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US" sz="2400"/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US" sz="2400"/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US" sz="2400"/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400"/>
              <a:t>SVM can also be used for classifying multiple (&gt; 2) classes and for regression analysis (with additional parameters)</a:t>
            </a:r>
          </a:p>
        </p:txBody>
      </p:sp>
      <p:pic>
        <p:nvPicPr>
          <p:cNvPr id="3174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3925"/>
            <a:ext cx="909955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6514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0996FDA-E7E4-42A9-A63E-A1D8FCA4D71E}" type="slidenum">
              <a:rPr lang="en-US"/>
              <a:pPr eaLnBrk="1" hangingPunct="1"/>
              <a:t>41</a:t>
            </a:fld>
            <a:endParaRPr lang="en-US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686800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smtClean="0"/>
              <a:t>Scaling SVM by Hierarchical Micro-Clustering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371600"/>
            <a:ext cx="8358187" cy="49530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sz="2000" smtClean="0"/>
              <a:t>SVM is not scalable to the number of data objects in terms of training time and memory usage</a:t>
            </a:r>
          </a:p>
          <a:p>
            <a:pPr eaLnBrk="1" hangingPunct="1">
              <a:lnSpc>
                <a:spcPct val="130000"/>
              </a:lnSpc>
            </a:pPr>
            <a:r>
              <a:rPr lang="en-US" sz="2000" smtClean="0"/>
              <a:t>H. Yu, J. Yang, and J. Han, “</a:t>
            </a:r>
            <a:r>
              <a:rPr lang="en-US" sz="2000" u="sng" smtClean="0">
                <a:hlinkClick r:id="rId3"/>
              </a:rPr>
              <a:t>Classifying Large Data Sets Using SVM with Hierarchical Clusters</a:t>
            </a:r>
            <a:r>
              <a:rPr lang="en-US" sz="2000" smtClean="0"/>
              <a:t>”, KDD'03)</a:t>
            </a:r>
          </a:p>
          <a:p>
            <a:pPr eaLnBrk="1" hangingPunct="1">
              <a:lnSpc>
                <a:spcPct val="130000"/>
              </a:lnSpc>
            </a:pPr>
            <a:r>
              <a:rPr lang="en-US" sz="2000" smtClean="0"/>
              <a:t>CB-SVM (Clustering-Based SVM)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z="2000" smtClean="0"/>
              <a:t>Given limited amount of system resources (e.g., memory), maximize the SVM performance in terms of accuracy and the training speed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 smtClean="0"/>
              <a:t>Use micro-clustering to effectively reduce the number of points to be considered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 smtClean="0"/>
              <a:t>At deriving support vectors, de-cluster micro-clusters near “candidate vector” to ensure high classification accuracy</a:t>
            </a:r>
          </a:p>
        </p:txBody>
      </p:sp>
    </p:spTree>
    <p:extLst>
      <p:ext uri="{BB962C8B-B14F-4D97-AF65-F5344CB8AC3E}">
        <p14:creationId xmlns:p14="http://schemas.microsoft.com/office/powerpoint/2010/main" val="1657989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E3838BE-2EB0-46CB-9135-469998697F58}" type="slidenum">
              <a:rPr lang="en-US"/>
              <a:pPr eaLnBrk="1" hangingPunct="1"/>
              <a:t>42</a:t>
            </a:fld>
            <a:endParaRPr lang="en-US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77838"/>
            <a:ext cx="8402638" cy="512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CF-Tree: Hierarchical Micro-cluster</a:t>
            </a:r>
          </a:p>
        </p:txBody>
      </p:sp>
      <p:pic>
        <p:nvPicPr>
          <p:cNvPr id="33796" name="Picture 3" descr="clust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3"/>
          <p:cNvSpPr>
            <a:spLocks noChangeArrowheads="1"/>
          </p:cNvSpPr>
          <p:nvPr/>
        </p:nvSpPr>
        <p:spPr bwMode="auto">
          <a:xfrm>
            <a:off x="304800" y="4572000"/>
            <a:ext cx="82851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000"/>
              <a:t>Read the data set once, construct a statistical summary of the data (i.e., hierarchical clusters) given a limited amount of memory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000"/>
              <a:t>Micro-clustering: Hierarchical indexing structure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US" sz="2000"/>
              <a:t>provide finer samples closer to the boundary and coarser samples farther from the boundary</a:t>
            </a:r>
          </a:p>
        </p:txBody>
      </p:sp>
    </p:spTree>
    <p:extLst>
      <p:ext uri="{BB962C8B-B14F-4D97-AF65-F5344CB8AC3E}">
        <p14:creationId xmlns:p14="http://schemas.microsoft.com/office/powerpoint/2010/main" val="2279657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CDCF6B7-D7ED-4598-9571-DC1711E87FDE}" type="slidenum">
              <a:rPr lang="en-US"/>
              <a:pPr eaLnBrk="1" hangingPunct="1"/>
              <a:t>43</a:t>
            </a:fld>
            <a:endParaRPr lang="en-US"/>
          </a:p>
        </p:txBody>
      </p:sp>
      <p:pic>
        <p:nvPicPr>
          <p:cNvPr id="34819" name="Picture 4" descr="declustering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4159250"/>
            <a:ext cx="5524500" cy="2622550"/>
          </a:xfrm>
          <a:noFill/>
        </p:spPr>
      </p:pic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304800"/>
            <a:ext cx="9525000" cy="609600"/>
          </a:xfrm>
        </p:spPr>
        <p:txBody>
          <a:bodyPr/>
          <a:lstStyle/>
          <a:p>
            <a:pPr eaLnBrk="1" hangingPunct="1"/>
            <a:r>
              <a:rPr lang="en-US" sz="2800" smtClean="0"/>
              <a:t>Selective Declustering: Ensure High Accuracy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8610600" cy="27432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000" smtClean="0"/>
              <a:t>CF tree is a suitable base structure for selective declustering</a:t>
            </a:r>
          </a:p>
          <a:p>
            <a:pPr eaLnBrk="1" hangingPunct="1">
              <a:lnSpc>
                <a:spcPct val="110000"/>
              </a:lnSpc>
            </a:pPr>
            <a:r>
              <a:rPr lang="en-US" sz="2000" smtClean="0"/>
              <a:t>De-cluster only the cluster E</a:t>
            </a:r>
            <a:r>
              <a:rPr lang="en-US" sz="2000" baseline="-25000" smtClean="0"/>
              <a:t>i</a:t>
            </a:r>
            <a:r>
              <a:rPr lang="en-US" sz="2000" smtClean="0"/>
              <a:t> such that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 smtClean="0"/>
              <a:t>D</a:t>
            </a:r>
            <a:r>
              <a:rPr lang="en-US" sz="2000" baseline="-25000" smtClean="0"/>
              <a:t>i</a:t>
            </a:r>
            <a:r>
              <a:rPr lang="en-US" sz="2000" smtClean="0"/>
              <a:t> – R</a:t>
            </a:r>
            <a:r>
              <a:rPr lang="en-US" sz="2000" baseline="-25000" smtClean="0"/>
              <a:t>i</a:t>
            </a:r>
            <a:r>
              <a:rPr lang="en-US" sz="2000" smtClean="0"/>
              <a:t> &lt; D</a:t>
            </a:r>
            <a:r>
              <a:rPr lang="en-US" sz="2000" baseline="-25000" smtClean="0"/>
              <a:t>s</a:t>
            </a:r>
            <a:r>
              <a:rPr lang="en-US" sz="2000" smtClean="0"/>
              <a:t>, where D</a:t>
            </a:r>
            <a:r>
              <a:rPr lang="en-US" sz="2000" baseline="-25000" smtClean="0"/>
              <a:t>i</a:t>
            </a:r>
            <a:r>
              <a:rPr lang="en-US" sz="2000" smtClean="0"/>
              <a:t> is the distance from the boundary to the center point of E</a:t>
            </a:r>
            <a:r>
              <a:rPr lang="en-US" sz="2000" baseline="-25000" smtClean="0"/>
              <a:t>i</a:t>
            </a:r>
            <a:r>
              <a:rPr lang="en-US" sz="2000" smtClean="0"/>
              <a:t> and R</a:t>
            </a:r>
            <a:r>
              <a:rPr lang="en-US" sz="2000" baseline="-25000" smtClean="0"/>
              <a:t>i</a:t>
            </a:r>
            <a:r>
              <a:rPr lang="en-US" sz="2000" smtClean="0"/>
              <a:t> is the radius of E</a:t>
            </a:r>
            <a:r>
              <a:rPr lang="en-US" sz="2000" baseline="-25000" smtClean="0"/>
              <a:t>i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 smtClean="0"/>
              <a:t>Decluster only the cluster whose subclusters have possibilities to be the support cluster of the boundary</a:t>
            </a:r>
          </a:p>
          <a:p>
            <a:pPr lvl="2" eaLnBrk="1" hangingPunct="1">
              <a:lnSpc>
                <a:spcPct val="110000"/>
              </a:lnSpc>
            </a:pPr>
            <a:r>
              <a:rPr lang="en-US" sz="2000" smtClean="0"/>
              <a:t>“Support cluster”: The cluster whose centroid is a support vector</a:t>
            </a:r>
          </a:p>
        </p:txBody>
      </p:sp>
    </p:spTree>
    <p:extLst>
      <p:ext uri="{BB962C8B-B14F-4D97-AF65-F5344CB8AC3E}">
        <p14:creationId xmlns:p14="http://schemas.microsoft.com/office/powerpoint/2010/main" val="19216826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2356757-B211-4045-B8DC-E593E233DB7F}" type="slidenum">
              <a:rPr lang="en-US"/>
              <a:pPr eaLnBrk="1" hangingPunct="1"/>
              <a:t>44</a:t>
            </a:fld>
            <a:endParaRPr lang="en-US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77838"/>
            <a:ext cx="8402638" cy="512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smtClean="0"/>
              <a:t>CB-SVM Algorithm: Outline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Construct two CF-trees from positive and negative data sets independently</a:t>
            </a:r>
          </a:p>
          <a:p>
            <a:pPr lvl="1" eaLnBrk="1" hangingPunct="1"/>
            <a:r>
              <a:rPr lang="en-US" sz="2400" smtClean="0"/>
              <a:t>Need one scan of the data set</a:t>
            </a:r>
          </a:p>
          <a:p>
            <a:pPr eaLnBrk="1" hangingPunct="1"/>
            <a:r>
              <a:rPr lang="en-US" sz="2400" smtClean="0"/>
              <a:t>Train an SVM from the centroids of the root entries</a:t>
            </a:r>
          </a:p>
          <a:p>
            <a:pPr eaLnBrk="1" hangingPunct="1"/>
            <a:r>
              <a:rPr lang="en-US" sz="2400" smtClean="0"/>
              <a:t>De-cluster the entries near the boundary into the next level</a:t>
            </a:r>
          </a:p>
          <a:p>
            <a:pPr lvl="1" eaLnBrk="1" hangingPunct="1"/>
            <a:r>
              <a:rPr lang="en-US" sz="2400" smtClean="0"/>
              <a:t>The children entries de-clustered from the parent entries are accumulated into the training set with the non-declustered parent entries</a:t>
            </a:r>
          </a:p>
          <a:p>
            <a:pPr eaLnBrk="1" hangingPunct="1"/>
            <a:r>
              <a:rPr lang="en-US" sz="2400" smtClean="0"/>
              <a:t>Train an SVM again from the centroids of the entries in the training set</a:t>
            </a:r>
          </a:p>
          <a:p>
            <a:pPr eaLnBrk="1" hangingPunct="1"/>
            <a:r>
              <a:rPr lang="en-US" sz="2400" smtClean="0"/>
              <a:t>Repeat until nothing is accumulated </a:t>
            </a:r>
          </a:p>
        </p:txBody>
      </p:sp>
    </p:spTree>
    <p:extLst>
      <p:ext uri="{BB962C8B-B14F-4D97-AF65-F5344CB8AC3E}">
        <p14:creationId xmlns:p14="http://schemas.microsoft.com/office/powerpoint/2010/main" val="2502005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DD28887-B30B-4D9F-9C8C-B03F5E39C44E}" type="slidenum">
              <a:rPr lang="en-US"/>
              <a:pPr eaLnBrk="1" hangingPunct="1"/>
              <a:t>45</a:t>
            </a:fld>
            <a:endParaRPr lang="en-US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8915400" cy="609600"/>
          </a:xfrm>
        </p:spPr>
        <p:txBody>
          <a:bodyPr/>
          <a:lstStyle/>
          <a:p>
            <a:pPr eaLnBrk="1" hangingPunct="1"/>
            <a:r>
              <a:rPr lang="en-US" sz="2800" smtClean="0"/>
              <a:t>Accuracy and Scalability on Synthetic Dataset</a:t>
            </a:r>
          </a:p>
        </p:txBody>
      </p:sp>
      <p:sp>
        <p:nvSpPr>
          <p:cNvPr id="36868" name="Rectangle 19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5410200"/>
            <a:ext cx="8458200" cy="1066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smtClean="0"/>
              <a:t>Experiments on large synthetic data sets shows better accuracy than random sampling approaches and far more scalable than the original SVM algorithm</a:t>
            </a:r>
          </a:p>
        </p:txBody>
      </p:sp>
      <p:sp>
        <p:nvSpPr>
          <p:cNvPr id="36869" name="Oval 3"/>
          <p:cNvSpPr>
            <a:spLocks noChangeArrowheads="1"/>
          </p:cNvSpPr>
          <p:nvPr/>
        </p:nvSpPr>
        <p:spPr bwMode="auto">
          <a:xfrm>
            <a:off x="3124200" y="2286000"/>
            <a:ext cx="762000" cy="457200"/>
          </a:xfrm>
          <a:prstGeom prst="ellips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Oval 4"/>
          <p:cNvSpPr>
            <a:spLocks noChangeArrowheads="1"/>
          </p:cNvSpPr>
          <p:nvPr/>
        </p:nvSpPr>
        <p:spPr bwMode="auto">
          <a:xfrm>
            <a:off x="3200400" y="2971800"/>
            <a:ext cx="304800" cy="285750"/>
          </a:xfrm>
          <a:prstGeom prst="ellips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Oval 5"/>
          <p:cNvSpPr>
            <a:spLocks noChangeArrowheads="1"/>
          </p:cNvSpPr>
          <p:nvPr/>
        </p:nvSpPr>
        <p:spPr bwMode="auto">
          <a:xfrm>
            <a:off x="3962400" y="2819400"/>
            <a:ext cx="228600" cy="304800"/>
          </a:xfrm>
          <a:prstGeom prst="ellips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Oval 6"/>
          <p:cNvSpPr>
            <a:spLocks noChangeArrowheads="1"/>
          </p:cNvSpPr>
          <p:nvPr/>
        </p:nvSpPr>
        <p:spPr bwMode="auto">
          <a:xfrm>
            <a:off x="1109663" y="3521075"/>
            <a:ext cx="298450" cy="250825"/>
          </a:xfrm>
          <a:prstGeom prst="ellips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Oval 7"/>
          <p:cNvSpPr>
            <a:spLocks noChangeArrowheads="1"/>
          </p:cNvSpPr>
          <p:nvPr/>
        </p:nvSpPr>
        <p:spPr bwMode="auto">
          <a:xfrm>
            <a:off x="5410200" y="2286000"/>
            <a:ext cx="381000" cy="228600"/>
          </a:xfrm>
          <a:prstGeom prst="ellips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4" name="Oval 8"/>
          <p:cNvSpPr>
            <a:spLocks noChangeArrowheads="1"/>
          </p:cNvSpPr>
          <p:nvPr/>
        </p:nvSpPr>
        <p:spPr bwMode="auto">
          <a:xfrm>
            <a:off x="5257800" y="3505200"/>
            <a:ext cx="400050" cy="361950"/>
          </a:xfrm>
          <a:prstGeom prst="ellips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5" name="Oval 10"/>
          <p:cNvSpPr>
            <a:spLocks noChangeArrowheads="1"/>
          </p:cNvSpPr>
          <p:nvPr/>
        </p:nvSpPr>
        <p:spPr bwMode="auto">
          <a:xfrm rot="-2384065">
            <a:off x="5094288" y="4467225"/>
            <a:ext cx="823912" cy="363538"/>
          </a:xfrm>
          <a:prstGeom prst="ellips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6" name="Oval 11"/>
          <p:cNvSpPr>
            <a:spLocks noChangeArrowheads="1"/>
          </p:cNvSpPr>
          <p:nvPr/>
        </p:nvSpPr>
        <p:spPr bwMode="auto">
          <a:xfrm>
            <a:off x="5181600" y="3886200"/>
            <a:ext cx="304800" cy="325438"/>
          </a:xfrm>
          <a:prstGeom prst="ellips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7" name="Oval 12"/>
          <p:cNvSpPr>
            <a:spLocks noChangeArrowheads="1"/>
          </p:cNvSpPr>
          <p:nvPr/>
        </p:nvSpPr>
        <p:spPr bwMode="auto">
          <a:xfrm rot="1354297">
            <a:off x="7389813" y="3306763"/>
            <a:ext cx="682625" cy="1676400"/>
          </a:xfrm>
          <a:prstGeom prst="ellips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8" name="Oval 13"/>
          <p:cNvSpPr>
            <a:spLocks noChangeArrowheads="1"/>
          </p:cNvSpPr>
          <p:nvPr/>
        </p:nvSpPr>
        <p:spPr bwMode="auto">
          <a:xfrm rot="1247502">
            <a:off x="6927850" y="2198688"/>
            <a:ext cx="457200" cy="990600"/>
          </a:xfrm>
          <a:prstGeom prst="ellips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9" name="Oval 14"/>
          <p:cNvSpPr>
            <a:spLocks noChangeArrowheads="1"/>
          </p:cNvSpPr>
          <p:nvPr/>
        </p:nvSpPr>
        <p:spPr bwMode="auto">
          <a:xfrm rot="1193909">
            <a:off x="7996238" y="2208213"/>
            <a:ext cx="674687" cy="1189037"/>
          </a:xfrm>
          <a:prstGeom prst="ellips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0" name="Oval 15"/>
          <p:cNvSpPr>
            <a:spLocks noChangeArrowheads="1"/>
          </p:cNvSpPr>
          <p:nvPr/>
        </p:nvSpPr>
        <p:spPr bwMode="auto">
          <a:xfrm rot="2344042">
            <a:off x="6627813" y="3400425"/>
            <a:ext cx="444500" cy="906463"/>
          </a:xfrm>
          <a:prstGeom prst="ellips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1" name="Oval 16"/>
          <p:cNvSpPr>
            <a:spLocks noChangeArrowheads="1"/>
          </p:cNvSpPr>
          <p:nvPr/>
        </p:nvSpPr>
        <p:spPr bwMode="auto">
          <a:xfrm>
            <a:off x="6096000" y="4267200"/>
            <a:ext cx="762000" cy="533400"/>
          </a:xfrm>
          <a:prstGeom prst="ellips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6882" name="Object 17"/>
          <p:cNvGraphicFramePr>
            <a:graphicFrameLocks noChangeAspect="1"/>
          </p:cNvGraphicFramePr>
          <p:nvPr/>
        </p:nvGraphicFramePr>
        <p:xfrm>
          <a:off x="0" y="1295400"/>
          <a:ext cx="914400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5" name="Bitmap Image" r:id="rId4" imgW="7602011" imgH="3076190" progId="Paint.Picture">
                  <p:embed/>
                </p:oleObj>
              </mc:Choice>
              <mc:Fallback>
                <p:oleObj name="Bitmap Image" r:id="rId4" imgW="7602011" imgH="307619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95400"/>
                        <a:ext cx="9144000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951616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533234D-1066-48E7-A9DC-24B758476EEF}" type="slidenum">
              <a:rPr lang="en-US"/>
              <a:pPr eaLnBrk="1" hangingPunct="1"/>
              <a:t>46</a:t>
            </a:fld>
            <a:endParaRPr lang="en-US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SVM vs. Neural Network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24000"/>
            <a:ext cx="4191000" cy="49530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2400" b="1" smtClean="0"/>
              <a:t>SVM</a:t>
            </a:r>
            <a:r>
              <a:rPr lang="en-US" sz="2400" smtClean="0"/>
              <a:t>	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mtClean="0"/>
              <a:t>Deterministic algorithm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mtClean="0"/>
              <a:t>Nice generalization properties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mtClean="0"/>
              <a:t>Hard to learn – learned in batch mode using quadratic programming techniques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mtClean="0"/>
              <a:t>Using kernels can learn very complex functions</a:t>
            </a:r>
          </a:p>
        </p:txBody>
      </p:sp>
      <p:sp>
        <p:nvSpPr>
          <p:cNvPr id="3789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343400" cy="48006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400" b="1" smtClean="0"/>
              <a:t>Neural Network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mtClean="0"/>
              <a:t>Nondeterministic algorithm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mtClean="0"/>
              <a:t>Generalizes well but doesn’t have strong mathematical foundation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mtClean="0"/>
              <a:t>Can easily be learned in incremental fashion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mtClean="0"/>
              <a:t>To learn complex functions—use multilayer perceptron (nontrivial)</a:t>
            </a:r>
          </a:p>
        </p:txBody>
      </p:sp>
    </p:spTree>
    <p:extLst>
      <p:ext uri="{BB962C8B-B14F-4D97-AF65-F5344CB8AC3E}">
        <p14:creationId xmlns:p14="http://schemas.microsoft.com/office/powerpoint/2010/main" val="123799013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61007EC-11A2-45F2-8D8B-F389F017B6B1}" type="slidenum">
              <a:rPr lang="en-US"/>
              <a:pPr eaLnBrk="1" hangingPunct="1"/>
              <a:t>47</a:t>
            </a:fld>
            <a:endParaRPr lang="en-US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SVM Related Links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458200" cy="50292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sz="2400" smtClean="0"/>
              <a:t>SVM Website: </a:t>
            </a:r>
            <a:r>
              <a:rPr lang="en-US" sz="2400" smtClean="0">
                <a:hlinkClick r:id="rId3"/>
              </a:rPr>
              <a:t>http://www.kernel-machines.org/</a:t>
            </a:r>
            <a:endParaRPr lang="en-US" sz="2400" smtClean="0"/>
          </a:p>
          <a:p>
            <a:pPr eaLnBrk="1" hangingPunct="1">
              <a:lnSpc>
                <a:spcPct val="130000"/>
              </a:lnSpc>
            </a:pPr>
            <a:r>
              <a:rPr lang="en-US" sz="2400" smtClean="0"/>
              <a:t>Representative implementations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z="2400" b="1" smtClean="0"/>
              <a:t>LIBSVM</a:t>
            </a:r>
            <a:r>
              <a:rPr lang="en-US" sz="2400" smtClean="0"/>
              <a:t>: an efficient implementation of SVM, multi-class classifications, nu-SVM, one-class SVM, including also various interfaces with java, python, etc.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z="2400" b="1" smtClean="0"/>
              <a:t>SVM-light</a:t>
            </a:r>
            <a:r>
              <a:rPr lang="en-US" sz="2400" smtClean="0"/>
              <a:t>: simpler but performance is not better than LIBSVM, support only binary classification and only in C 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z="2400" b="1" smtClean="0"/>
              <a:t>SVM-torch</a:t>
            </a:r>
            <a:r>
              <a:rPr lang="en-US" sz="2400" smtClean="0"/>
              <a:t>: another recent implementation also written in C</a:t>
            </a:r>
          </a:p>
        </p:txBody>
      </p:sp>
    </p:spTree>
    <p:extLst>
      <p:ext uri="{BB962C8B-B14F-4D97-AF65-F5344CB8AC3E}">
        <p14:creationId xmlns:p14="http://schemas.microsoft.com/office/powerpoint/2010/main" val="826079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Chapter </a:t>
            </a:r>
            <a:r>
              <a:rPr lang="en-US" dirty="0" smtClean="0"/>
              <a:t>8&amp;9. </a:t>
            </a:r>
            <a:r>
              <a:rPr lang="en-US" dirty="0"/>
              <a:t>Classification: Part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dirty="0" smtClean="0"/>
              <a:t>Neural Networks</a:t>
            </a:r>
            <a:endParaRPr lang="en-US" dirty="0"/>
          </a:p>
          <a:p>
            <a:pPr>
              <a:lnSpc>
                <a:spcPct val="130000"/>
              </a:lnSpc>
            </a:pPr>
            <a:r>
              <a:rPr lang="en-US" dirty="0" smtClean="0"/>
              <a:t>Support Vector Machine</a:t>
            </a:r>
            <a:endParaRPr lang="en-US" dirty="0"/>
          </a:p>
          <a:p>
            <a:pPr>
              <a:lnSpc>
                <a:spcPct val="130000"/>
              </a:lnSpc>
            </a:pPr>
            <a:r>
              <a:rPr lang="en-US" dirty="0" smtClean="0"/>
              <a:t>Summary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 rot="9803581">
            <a:off x="2405521" y="2582879"/>
            <a:ext cx="533400" cy="381000"/>
          </a:xfrm>
          <a:prstGeom prst="notchedRightArrow">
            <a:avLst>
              <a:gd name="adj1" fmla="val 50000"/>
              <a:gd name="adj2" fmla="val 3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4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Artificial Neural Networks</a:t>
            </a:r>
          </a:p>
          <a:p>
            <a:pPr lvl="1"/>
            <a:r>
              <a:rPr lang="en-US" dirty="0" smtClean="0"/>
              <a:t>Single unit</a:t>
            </a:r>
          </a:p>
          <a:p>
            <a:pPr lvl="1"/>
            <a:r>
              <a:rPr lang="en-US" dirty="0" smtClean="0"/>
              <a:t>Multilayer neural networks</a:t>
            </a:r>
          </a:p>
          <a:p>
            <a:pPr lvl="1"/>
            <a:r>
              <a:rPr lang="en-US" dirty="0" err="1" smtClean="0"/>
              <a:t>Backpropagation</a:t>
            </a:r>
            <a:r>
              <a:rPr lang="en-US" dirty="0" smtClean="0"/>
              <a:t> algorithm</a:t>
            </a:r>
          </a:p>
          <a:p>
            <a:r>
              <a:rPr lang="en-US" dirty="0" smtClean="0"/>
              <a:t>Support Vector Machine</a:t>
            </a:r>
          </a:p>
          <a:p>
            <a:pPr lvl="1"/>
            <a:r>
              <a:rPr lang="en-US" dirty="0" smtClean="0"/>
              <a:t>Support vectors</a:t>
            </a:r>
          </a:p>
          <a:p>
            <a:pPr lvl="1"/>
            <a:r>
              <a:rPr lang="en-US" dirty="0" smtClean="0"/>
              <a:t>Maximum marginal </a:t>
            </a:r>
            <a:r>
              <a:rPr lang="en-US" dirty="0" err="1" smtClean="0"/>
              <a:t>hyperplane</a:t>
            </a:r>
            <a:endParaRPr lang="en-US" dirty="0" smtClean="0"/>
          </a:p>
          <a:p>
            <a:pPr lvl="1"/>
            <a:r>
              <a:rPr lang="en-US" dirty="0" smtClean="0"/>
              <a:t>Linear separable</a:t>
            </a:r>
          </a:p>
          <a:p>
            <a:pPr lvl="1"/>
            <a:r>
              <a:rPr lang="en-US" dirty="0" smtClean="0"/>
              <a:t>Linear inseparable</a:t>
            </a:r>
          </a:p>
          <a:p>
            <a:pPr lvl="1"/>
            <a:r>
              <a:rPr lang="en-US" dirty="0" smtClean="0"/>
              <a:t>Kernel tricks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953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6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B195AD39-724C-43C6-B02C-9438D5573663}" type="slidenum">
              <a:rPr lang="en-US" sz="1200"/>
              <a:pPr algn="r" eaLnBrk="1" hangingPunct="1"/>
              <a:t>5</a:t>
            </a:fld>
            <a:endParaRPr lang="en-US" sz="1200"/>
          </a:p>
        </p:txBody>
      </p:sp>
      <p:sp>
        <p:nvSpPr>
          <p:cNvPr id="12291" name="Rectangle 4098"/>
          <p:cNvSpPr>
            <a:spLocks noGrp="1" noChangeArrowheads="1"/>
          </p:cNvSpPr>
          <p:nvPr>
            <p:ph type="title" idx="4294967295"/>
          </p:nvPr>
        </p:nvSpPr>
        <p:spPr>
          <a:xfrm>
            <a:off x="5443" y="0"/>
            <a:ext cx="9144000" cy="609600"/>
          </a:xfrm>
          <a:noFill/>
        </p:spPr>
        <p:txBody>
          <a:bodyPr lIns="92075" tIns="46038" rIns="92075" bIns="46038">
            <a:normAutofit fontScale="90000"/>
          </a:bodyPr>
          <a:lstStyle/>
          <a:p>
            <a:pPr eaLnBrk="1" hangingPunct="1"/>
            <a:r>
              <a:rPr lang="en-US" dirty="0" smtClean="0"/>
              <a:t>Single Unit: Perceptron</a:t>
            </a:r>
            <a:r>
              <a:rPr lang="en-US" sz="4000" dirty="0" smtClean="0"/>
              <a:t> </a:t>
            </a:r>
            <a:endParaRPr lang="en-US" sz="4000" dirty="0" smtClean="0"/>
          </a:p>
        </p:txBody>
      </p:sp>
      <p:sp>
        <p:nvSpPr>
          <p:cNvPr id="12292" name="Rectangle 409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4876800"/>
            <a:ext cx="8686800" cy="1524000"/>
          </a:xfrm>
          <a:noFill/>
        </p:spPr>
        <p:txBody>
          <a:bodyPr lIns="92075" tIns="46038" rIns="92075" bIns="46038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latin typeface="Calibri" pitchFamily="34" charset="0"/>
              </a:rPr>
              <a:t>An </a:t>
            </a:r>
            <a:r>
              <a:rPr lang="en-US" sz="2000" i="1" dirty="0" smtClean="0">
                <a:latin typeface="Calibri" pitchFamily="34" charset="0"/>
              </a:rPr>
              <a:t>n</a:t>
            </a:r>
            <a:r>
              <a:rPr lang="en-US" sz="2000" dirty="0" smtClean="0">
                <a:latin typeface="Calibri" pitchFamily="34" charset="0"/>
              </a:rPr>
              <a:t>-dimensional input vector </a:t>
            </a:r>
            <a:r>
              <a:rPr lang="en-US" sz="2000" b="1" dirty="0" smtClean="0">
                <a:latin typeface="Calibri" pitchFamily="34" charset="0"/>
                <a:ea typeface="HYGungSo-Bold" pitchFamily="18" charset="-127"/>
              </a:rPr>
              <a:t>x</a:t>
            </a:r>
            <a:r>
              <a:rPr lang="en-US" sz="2000" dirty="0" smtClean="0">
                <a:latin typeface="Calibri" pitchFamily="34" charset="0"/>
              </a:rPr>
              <a:t> is mapped into variable y by means of the scalar product and a nonlinear function </a:t>
            </a:r>
            <a:r>
              <a:rPr lang="en-US" sz="2000" dirty="0" smtClean="0">
                <a:latin typeface="Calibri" pitchFamily="34" charset="0"/>
              </a:rPr>
              <a:t>mapping</a:t>
            </a:r>
            <a:endParaRPr lang="en-US" sz="2000" dirty="0" smtClean="0">
              <a:latin typeface="Calibri" pitchFamily="34" charset="0"/>
            </a:endParaRPr>
          </a:p>
        </p:txBody>
      </p:sp>
      <p:grpSp>
        <p:nvGrpSpPr>
          <p:cNvPr id="12293" name="Group 42"/>
          <p:cNvGrpSpPr>
            <a:grpSpLocks/>
          </p:cNvGrpSpPr>
          <p:nvPr/>
        </p:nvGrpSpPr>
        <p:grpSpPr bwMode="auto">
          <a:xfrm>
            <a:off x="336550" y="720726"/>
            <a:ext cx="8666163" cy="4079876"/>
            <a:chOff x="212" y="454"/>
            <a:chExt cx="5459" cy="2570"/>
          </a:xfrm>
        </p:grpSpPr>
        <p:sp>
          <p:nvSpPr>
            <p:cNvPr id="12294" name="Rectangle 4101"/>
            <p:cNvSpPr>
              <a:spLocks noChangeArrowheads="1"/>
            </p:cNvSpPr>
            <p:nvPr/>
          </p:nvSpPr>
          <p:spPr bwMode="auto">
            <a:xfrm>
              <a:off x="3197" y="864"/>
              <a:ext cx="16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3600" i="1" baseline="-25000" dirty="0" smtClean="0">
                  <a:latin typeface="Times New Roman" pitchFamily="18" charset="0"/>
                </a:rPr>
                <a:t> </a:t>
              </a:r>
              <a:endParaRPr lang="en-US" sz="3600" i="1" baseline="-25000" dirty="0">
                <a:latin typeface="Times New Roman" pitchFamily="18" charset="0"/>
              </a:endParaRPr>
            </a:p>
          </p:txBody>
        </p:sp>
        <p:sp>
          <p:nvSpPr>
            <p:cNvPr id="12296" name="Oval 4105"/>
            <p:cNvSpPr>
              <a:spLocks noChangeArrowheads="1"/>
            </p:cNvSpPr>
            <p:nvPr/>
          </p:nvSpPr>
          <p:spPr bwMode="auto">
            <a:xfrm>
              <a:off x="356" y="801"/>
              <a:ext cx="478" cy="1582"/>
            </a:xfrm>
            <a:prstGeom prst="ellipse">
              <a:avLst/>
            </a:prstGeom>
            <a:solidFill>
              <a:srgbClr val="66FFFF"/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7" name="Line 4106"/>
            <p:cNvSpPr>
              <a:spLocks noChangeShapeType="1"/>
            </p:cNvSpPr>
            <p:nvPr/>
          </p:nvSpPr>
          <p:spPr bwMode="auto">
            <a:xfrm>
              <a:off x="2661" y="1615"/>
              <a:ext cx="68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8" name="Rectangle 4107"/>
            <p:cNvSpPr>
              <a:spLocks noChangeArrowheads="1"/>
            </p:cNvSpPr>
            <p:nvPr/>
          </p:nvSpPr>
          <p:spPr bwMode="auto">
            <a:xfrm>
              <a:off x="3328" y="1373"/>
              <a:ext cx="515" cy="488"/>
            </a:xfrm>
            <a:prstGeom prst="rect">
              <a:avLst/>
            </a:prstGeom>
            <a:solidFill>
              <a:srgbClr val="00FF99"/>
            </a:solidFill>
            <a:ln w="12700">
              <a:solidFill>
                <a:srgbClr val="00FF99"/>
              </a:solidFill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eaLnBrk="0" hangingPunct="0"/>
              <a:r>
                <a:rPr lang="en-US" sz="4400" i="1">
                  <a:latin typeface="Times New Roman" pitchFamily="18" charset="0"/>
                </a:rPr>
                <a:t>f</a:t>
              </a:r>
            </a:p>
          </p:txBody>
        </p:sp>
        <p:sp>
          <p:nvSpPr>
            <p:cNvPr id="12299" name="Line 4108"/>
            <p:cNvSpPr>
              <a:spLocks noChangeShapeType="1"/>
            </p:cNvSpPr>
            <p:nvPr/>
          </p:nvSpPr>
          <p:spPr bwMode="auto">
            <a:xfrm>
              <a:off x="3851" y="1625"/>
              <a:ext cx="91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0" name="Rectangle 4109"/>
            <p:cNvSpPr>
              <a:spLocks noChangeArrowheads="1"/>
            </p:cNvSpPr>
            <p:nvPr/>
          </p:nvSpPr>
          <p:spPr bwMode="auto">
            <a:xfrm>
              <a:off x="1942" y="2506"/>
              <a:ext cx="907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2400" b="1">
                  <a:latin typeface="Calibri" pitchFamily="34" charset="0"/>
                </a:rPr>
                <a:t>weighted </a:t>
              </a:r>
            </a:p>
            <a:p>
              <a:pPr algn="ctr" eaLnBrk="0" hangingPunct="0"/>
              <a:r>
                <a:rPr lang="en-US" sz="2400" b="1">
                  <a:latin typeface="Calibri" pitchFamily="34" charset="0"/>
                </a:rPr>
                <a:t>sum</a:t>
              </a:r>
              <a:endParaRPr lang="en-US" sz="2400">
                <a:latin typeface="Calibri" pitchFamily="34" charset="0"/>
              </a:endParaRPr>
            </a:p>
          </p:txBody>
        </p:sp>
        <p:sp>
          <p:nvSpPr>
            <p:cNvPr id="12301" name="Rectangle 4110"/>
            <p:cNvSpPr>
              <a:spLocks noChangeArrowheads="1"/>
            </p:cNvSpPr>
            <p:nvPr/>
          </p:nvSpPr>
          <p:spPr bwMode="auto">
            <a:xfrm>
              <a:off x="212" y="2506"/>
              <a:ext cx="753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2400" b="1">
                  <a:latin typeface="Calibri" pitchFamily="34" charset="0"/>
                </a:rPr>
                <a:t>Input</a:t>
              </a:r>
            </a:p>
            <a:p>
              <a:pPr algn="ctr" eaLnBrk="0" hangingPunct="0"/>
              <a:r>
                <a:rPr lang="en-US" sz="2400" b="1">
                  <a:latin typeface="Calibri" pitchFamily="34" charset="0"/>
                </a:rPr>
                <a:t>vector </a:t>
              </a:r>
              <a:r>
                <a:rPr lang="en-US" sz="2400" b="1">
                  <a:latin typeface="Calibri" pitchFamily="34" charset="0"/>
                  <a:ea typeface="HYGungSo-Bold" pitchFamily="18" charset="-127"/>
                </a:rPr>
                <a:t>x</a:t>
              </a:r>
            </a:p>
          </p:txBody>
        </p:sp>
        <p:sp>
          <p:nvSpPr>
            <p:cNvPr id="12302" name="Rectangle 4111"/>
            <p:cNvSpPr>
              <a:spLocks noChangeArrowheads="1"/>
            </p:cNvSpPr>
            <p:nvPr/>
          </p:nvSpPr>
          <p:spPr bwMode="auto">
            <a:xfrm>
              <a:off x="4550" y="1584"/>
              <a:ext cx="79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2400" b="1">
                  <a:latin typeface="Calibri" pitchFamily="34" charset="0"/>
                </a:rPr>
                <a:t>output </a:t>
              </a:r>
              <a:r>
                <a:rPr lang="en-US" sz="2400" b="1" i="1">
                  <a:latin typeface="Calibri" pitchFamily="34" charset="0"/>
                </a:rPr>
                <a:t>y</a:t>
              </a:r>
              <a:endParaRPr lang="en-US" sz="2400" i="1">
                <a:latin typeface="Calibri" pitchFamily="34" charset="0"/>
              </a:endParaRPr>
            </a:p>
          </p:txBody>
        </p:sp>
        <p:sp>
          <p:nvSpPr>
            <p:cNvPr id="12303" name="Rectangle 4112"/>
            <p:cNvSpPr>
              <a:spLocks noChangeArrowheads="1"/>
            </p:cNvSpPr>
            <p:nvPr/>
          </p:nvSpPr>
          <p:spPr bwMode="auto">
            <a:xfrm>
              <a:off x="3100" y="2506"/>
              <a:ext cx="932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2400" b="1">
                  <a:latin typeface="Calibri" pitchFamily="34" charset="0"/>
                </a:rPr>
                <a:t>Activation</a:t>
              </a:r>
              <a:endParaRPr lang="en-US" sz="2400">
                <a:latin typeface="Calibri" pitchFamily="34" charset="0"/>
              </a:endParaRPr>
            </a:p>
            <a:p>
              <a:pPr algn="ctr" eaLnBrk="0" hangingPunct="0"/>
              <a:r>
                <a:rPr lang="en-US" sz="2400" b="1">
                  <a:latin typeface="Calibri" pitchFamily="34" charset="0"/>
                </a:rPr>
                <a:t>function</a:t>
              </a:r>
              <a:endParaRPr lang="en-US" sz="2400">
                <a:latin typeface="Calibri" pitchFamily="34" charset="0"/>
              </a:endParaRPr>
            </a:p>
          </p:txBody>
        </p:sp>
        <p:sp>
          <p:nvSpPr>
            <p:cNvPr id="12305" name="Line 4114"/>
            <p:cNvSpPr>
              <a:spLocks noChangeShapeType="1"/>
            </p:cNvSpPr>
            <p:nvPr/>
          </p:nvSpPr>
          <p:spPr bwMode="auto">
            <a:xfrm>
              <a:off x="1994" y="678"/>
              <a:ext cx="122" cy="3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6" name="Rectangle 4115"/>
            <p:cNvSpPr>
              <a:spLocks noChangeArrowheads="1"/>
            </p:cNvSpPr>
            <p:nvPr/>
          </p:nvSpPr>
          <p:spPr bwMode="auto">
            <a:xfrm>
              <a:off x="992" y="2506"/>
              <a:ext cx="808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2400" b="1">
                  <a:latin typeface="Calibri" pitchFamily="34" charset="0"/>
                </a:rPr>
                <a:t>weight</a:t>
              </a:r>
            </a:p>
            <a:p>
              <a:pPr algn="ctr" eaLnBrk="0" hangingPunct="0"/>
              <a:r>
                <a:rPr lang="en-US" sz="2400" b="1">
                  <a:latin typeface="Calibri" pitchFamily="34" charset="0"/>
                </a:rPr>
                <a:t>vector </a:t>
              </a:r>
              <a:r>
                <a:rPr lang="en-US" sz="2400" b="1">
                  <a:latin typeface="Calibri" pitchFamily="34" charset="0"/>
                  <a:ea typeface="HYGungSo-Bold" pitchFamily="18" charset="-127"/>
                </a:rPr>
                <a:t>w</a:t>
              </a:r>
              <a:endParaRPr lang="en-US" sz="2400">
                <a:latin typeface="Calibri" pitchFamily="34" charset="0"/>
                <a:ea typeface="HYGungSo-Bold" pitchFamily="18" charset="-127"/>
              </a:endParaRPr>
            </a:p>
          </p:txBody>
        </p:sp>
        <p:sp>
          <p:nvSpPr>
            <p:cNvPr id="12307" name="Freeform 4116"/>
            <p:cNvSpPr>
              <a:spLocks/>
            </p:cNvSpPr>
            <p:nvPr/>
          </p:nvSpPr>
          <p:spPr bwMode="auto">
            <a:xfrm>
              <a:off x="2064" y="991"/>
              <a:ext cx="568" cy="1220"/>
            </a:xfrm>
            <a:custGeom>
              <a:avLst/>
              <a:gdLst>
                <a:gd name="T0" fmla="*/ 0 w 568"/>
                <a:gd name="T1" fmla="*/ 0 h 1220"/>
                <a:gd name="T2" fmla="*/ 0 w 568"/>
                <a:gd name="T3" fmla="*/ 1219 h 1220"/>
                <a:gd name="T4" fmla="*/ 254 w 568"/>
                <a:gd name="T5" fmla="*/ 1219 h 1220"/>
                <a:gd name="T6" fmla="*/ 567 w 568"/>
                <a:gd name="T7" fmla="*/ 632 h 1220"/>
                <a:gd name="T8" fmla="*/ 254 w 568"/>
                <a:gd name="T9" fmla="*/ 14 h 1220"/>
                <a:gd name="T10" fmla="*/ 0 w 568"/>
                <a:gd name="T11" fmla="*/ 0 h 12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8"/>
                <a:gd name="T19" fmla="*/ 0 h 1220"/>
                <a:gd name="T20" fmla="*/ 568 w 568"/>
                <a:gd name="T21" fmla="*/ 1220 h 12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8" h="1220">
                  <a:moveTo>
                    <a:pt x="0" y="0"/>
                  </a:moveTo>
                  <a:lnTo>
                    <a:pt x="0" y="1219"/>
                  </a:lnTo>
                  <a:lnTo>
                    <a:pt x="254" y="1219"/>
                  </a:lnTo>
                  <a:lnTo>
                    <a:pt x="567" y="632"/>
                  </a:lnTo>
                  <a:lnTo>
                    <a:pt x="254" y="14"/>
                  </a:lnTo>
                  <a:lnTo>
                    <a:pt x="0" y="0"/>
                  </a:lnTo>
                </a:path>
              </a:pathLst>
            </a:custGeom>
            <a:solidFill>
              <a:srgbClr val="99CC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8" name="Rectangle 4117"/>
            <p:cNvSpPr>
              <a:spLocks noChangeArrowheads="1"/>
            </p:cNvSpPr>
            <p:nvPr/>
          </p:nvSpPr>
          <p:spPr bwMode="auto">
            <a:xfrm>
              <a:off x="2116" y="1387"/>
              <a:ext cx="321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3600">
                  <a:latin typeface="Symbol" pitchFamily="18" charset="2"/>
                </a:rPr>
                <a:t>å</a:t>
              </a:r>
            </a:p>
          </p:txBody>
        </p:sp>
        <p:sp>
          <p:nvSpPr>
            <p:cNvPr id="12310" name="Rectangle 4119"/>
            <p:cNvSpPr>
              <a:spLocks noChangeArrowheads="1"/>
            </p:cNvSpPr>
            <p:nvPr/>
          </p:nvSpPr>
          <p:spPr bwMode="auto">
            <a:xfrm>
              <a:off x="1277" y="979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2400" i="1" dirty="0">
                  <a:latin typeface="Times New Roman" pitchFamily="18" charset="0"/>
                </a:rPr>
                <a:t>w</a:t>
              </a:r>
              <a:r>
                <a:rPr lang="en-US" sz="2400" i="1" baseline="-25000" dirty="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2311" name="Line 4120"/>
            <p:cNvSpPr>
              <a:spLocks noChangeShapeType="1"/>
            </p:cNvSpPr>
            <p:nvPr/>
          </p:nvSpPr>
          <p:spPr bwMode="auto">
            <a:xfrm>
              <a:off x="817" y="1126"/>
              <a:ext cx="124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3" name="Rectangle 4122"/>
            <p:cNvSpPr>
              <a:spLocks noChangeArrowheads="1"/>
            </p:cNvSpPr>
            <p:nvPr/>
          </p:nvSpPr>
          <p:spPr bwMode="auto">
            <a:xfrm>
              <a:off x="1268" y="1335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2400" i="1">
                  <a:latin typeface="Times New Roman" pitchFamily="18" charset="0"/>
                </a:rPr>
                <a:t>w</a:t>
              </a:r>
              <a:r>
                <a:rPr lang="en-US" sz="2400" i="1" baseline="-250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2314" name="Line 4123"/>
            <p:cNvSpPr>
              <a:spLocks noChangeShapeType="1"/>
            </p:cNvSpPr>
            <p:nvPr/>
          </p:nvSpPr>
          <p:spPr bwMode="auto">
            <a:xfrm>
              <a:off x="808" y="1482"/>
              <a:ext cx="125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6" name="Rectangle 4125"/>
            <p:cNvSpPr>
              <a:spLocks noChangeArrowheads="1"/>
            </p:cNvSpPr>
            <p:nvPr/>
          </p:nvSpPr>
          <p:spPr bwMode="auto">
            <a:xfrm>
              <a:off x="1267" y="1919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2400" i="1">
                  <a:latin typeface="Times New Roman" pitchFamily="18" charset="0"/>
                </a:rPr>
                <a:t>w</a:t>
              </a:r>
              <a:r>
                <a:rPr lang="en-US" sz="2400" i="1" baseline="-25000"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12317" name="Line 4126"/>
            <p:cNvSpPr>
              <a:spLocks noChangeShapeType="1"/>
            </p:cNvSpPr>
            <p:nvPr/>
          </p:nvSpPr>
          <p:spPr bwMode="auto">
            <a:xfrm flipV="1">
              <a:off x="807" y="2063"/>
              <a:ext cx="1257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8" name="Rectangle 4127"/>
            <p:cNvSpPr>
              <a:spLocks noChangeArrowheads="1"/>
            </p:cNvSpPr>
            <p:nvPr/>
          </p:nvSpPr>
          <p:spPr bwMode="auto">
            <a:xfrm>
              <a:off x="434" y="951"/>
              <a:ext cx="2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2400" i="1">
                  <a:latin typeface="Times New Roman" pitchFamily="18" charset="0"/>
                </a:rPr>
                <a:t>x</a:t>
              </a:r>
              <a:r>
                <a:rPr lang="en-US" sz="2400" i="1" baseline="-2500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2319" name="Rectangle 4128"/>
            <p:cNvSpPr>
              <a:spLocks noChangeArrowheads="1"/>
            </p:cNvSpPr>
            <p:nvPr/>
          </p:nvSpPr>
          <p:spPr bwMode="auto">
            <a:xfrm>
              <a:off x="453" y="1326"/>
              <a:ext cx="2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2400" i="1">
                  <a:latin typeface="Times New Roman" pitchFamily="18" charset="0"/>
                </a:rPr>
                <a:t>x</a:t>
              </a:r>
              <a:r>
                <a:rPr lang="en-US" sz="2400" i="1" baseline="-250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2320" name="Rectangle 4129"/>
            <p:cNvSpPr>
              <a:spLocks noChangeArrowheads="1"/>
            </p:cNvSpPr>
            <p:nvPr/>
          </p:nvSpPr>
          <p:spPr bwMode="auto">
            <a:xfrm>
              <a:off x="472" y="1883"/>
              <a:ext cx="2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2400" i="1">
                  <a:latin typeface="Times New Roman" pitchFamily="18" charset="0"/>
                </a:rPr>
                <a:t>x</a:t>
              </a:r>
              <a:r>
                <a:rPr lang="en-US" sz="2400" i="1" baseline="-25000">
                  <a:latin typeface="Times New Roman" pitchFamily="18" charset="0"/>
                </a:rPr>
                <a:t>n</a:t>
              </a:r>
            </a:p>
          </p:txBody>
        </p:sp>
        <p:grpSp>
          <p:nvGrpSpPr>
            <p:cNvPr id="12321" name="Group 41"/>
            <p:cNvGrpSpPr>
              <a:grpSpLocks/>
            </p:cNvGrpSpPr>
            <p:nvPr/>
          </p:nvGrpSpPr>
          <p:grpSpPr bwMode="auto">
            <a:xfrm>
              <a:off x="3360" y="2016"/>
              <a:ext cx="528" cy="384"/>
              <a:chOff x="3408" y="2352"/>
              <a:chExt cx="528" cy="384"/>
            </a:xfrm>
          </p:grpSpPr>
          <p:sp>
            <p:nvSpPr>
              <p:cNvPr id="12324" name="Rectangle 4130"/>
              <p:cNvSpPr>
                <a:spLocks noChangeArrowheads="1"/>
              </p:cNvSpPr>
              <p:nvPr/>
            </p:nvSpPr>
            <p:spPr bwMode="auto">
              <a:xfrm>
                <a:off x="3408" y="2352"/>
                <a:ext cx="528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5" name="Line 4131"/>
              <p:cNvSpPr>
                <a:spLocks noChangeShapeType="1"/>
              </p:cNvSpPr>
              <p:nvPr/>
            </p:nvSpPr>
            <p:spPr bwMode="auto">
              <a:xfrm>
                <a:off x="3408" y="2736"/>
                <a:ext cx="240" cy="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326" name="Line 4132"/>
              <p:cNvSpPr>
                <a:spLocks noChangeShapeType="1"/>
              </p:cNvSpPr>
              <p:nvPr/>
            </p:nvSpPr>
            <p:spPr bwMode="auto">
              <a:xfrm flipV="1">
                <a:off x="3648" y="235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327" name="Line 4133"/>
              <p:cNvSpPr>
                <a:spLocks noChangeShapeType="1"/>
              </p:cNvSpPr>
              <p:nvPr/>
            </p:nvSpPr>
            <p:spPr bwMode="auto">
              <a:xfrm>
                <a:off x="3648" y="2352"/>
                <a:ext cx="240" cy="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graphicFrame>
              <p:nvGraphicFramePr>
                <p:cNvPr id="12322" name="Object 413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744906474"/>
                    </p:ext>
                  </p:extLst>
                </p:nvPr>
              </p:nvGraphicFramePr>
              <p:xfrm>
                <a:off x="4265" y="2016"/>
                <a:ext cx="1406" cy="71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1563" name="Equation" r:id="rId4" imgW="1295280" imgH="660240" progId="Equation.3">
                        <p:embed/>
                      </p:oleObj>
                    </mc:Choice>
                    <mc:Fallback>
                      <p:oleObj name="Equation" r:id="rId4" imgW="1295280" imgH="6602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265" y="2016"/>
                              <a:ext cx="1406" cy="71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>
            <p:graphicFrame>
              <p:nvGraphicFramePr>
                <p:cNvPr id="12322" name="Object 413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744906474"/>
                    </p:ext>
                  </p:extLst>
                </p:nvPr>
              </p:nvGraphicFramePr>
              <p:xfrm>
                <a:off x="4265" y="2016"/>
                <a:ext cx="1406" cy="71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1563" name="Equation" r:id="rId4" imgW="1295280" imgH="660240" progId="Equation.3">
                        <p:embed/>
                      </p:oleObj>
                    </mc:Choice>
                    <mc:Fallback>
                      <p:oleObj name="Equation" r:id="rId4" imgW="1295280" imgH="6602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265" y="2016"/>
                              <a:ext cx="1406" cy="71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323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1850" y="454"/>
                  <a:ext cx="587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/>
                  <a:r>
                    <a:rPr lang="en-US" sz="2000" dirty="0" smtClean="0">
                      <a:latin typeface="Calibri" pitchFamily="34" charset="0"/>
                    </a:rPr>
                    <a:t>Bias: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𝜃</m:t>
                      </m:r>
                    </m:oMath>
                  </a14:m>
                  <a:endParaRPr lang="en-US" sz="2000" dirty="0">
                    <a:latin typeface="Calibri" pitchFamily="34" charset="0"/>
                  </a:endParaRPr>
                </a:p>
              </p:txBody>
            </p:sp>
          </mc:Choice>
          <mc:Fallback>
            <p:sp>
              <p:nvSpPr>
                <p:cNvPr id="12323" name="Text 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50" y="454"/>
                  <a:ext cx="587" cy="25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7190" t="-7576" b="-2575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6702156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Homework 1</a:t>
            </a:r>
          </a:p>
          <a:p>
            <a:pPr lvl="1"/>
            <a:r>
              <a:rPr lang="en-US" dirty="0" err="1" smtClean="0"/>
              <a:t>Apriori</a:t>
            </a:r>
            <a:r>
              <a:rPr lang="en-US" dirty="0" smtClean="0"/>
              <a:t> algorithm: some length-l candidate can be pruned by checking whether all its sub-patterns with length-(l-1) are in frequent</a:t>
            </a:r>
          </a:p>
          <a:p>
            <a:pPr lvl="1"/>
            <a:r>
              <a:rPr lang="en-US" dirty="0" smtClean="0"/>
              <a:t>FP-growth: Need to scan DB twice</a:t>
            </a:r>
          </a:p>
          <a:p>
            <a:r>
              <a:rPr lang="en-US" dirty="0" smtClean="0"/>
              <a:t>Proposal due tomorrow</a:t>
            </a:r>
          </a:p>
          <a:p>
            <a:pPr lvl="1"/>
            <a:r>
              <a:rPr lang="en-US" dirty="0" smtClean="0"/>
              <a:t>Report</a:t>
            </a:r>
          </a:p>
          <a:p>
            <a:pPr lvl="1"/>
            <a:r>
              <a:rPr lang="en-US" dirty="0" smtClean="0"/>
              <a:t>Sign up meeting time with me on Wednesday afternoon or Thursday morning</a:t>
            </a:r>
          </a:p>
          <a:p>
            <a:r>
              <a:rPr lang="en-US" dirty="0" smtClean="0"/>
              <a:t>Homework 2 will be out tomorrow</a:t>
            </a:r>
          </a:p>
          <a:p>
            <a:r>
              <a:rPr lang="en-US" dirty="0" smtClean="0"/>
              <a:t>No class next week</a:t>
            </a:r>
          </a:p>
          <a:p>
            <a:pPr lvl="1"/>
            <a:r>
              <a:rPr lang="en-US" dirty="0" smtClean="0"/>
              <a:t>The make-up class is canceled</a:t>
            </a:r>
          </a:p>
          <a:p>
            <a:pPr lvl="1"/>
            <a:r>
              <a:rPr lang="en-US" dirty="0" smtClean="0"/>
              <a:t>With homework 2 due on next Friday</a:t>
            </a:r>
          </a:p>
          <a:p>
            <a:r>
              <a:rPr lang="en-US" dirty="0" smtClean="0"/>
              <a:t>Midterm exam (Feb. 25, the same location, same time as classes, 6-8pm)</a:t>
            </a:r>
          </a:p>
          <a:p>
            <a:pPr lvl="1"/>
            <a:r>
              <a:rPr lang="en-US" dirty="0" smtClean="0"/>
              <a:t>You can take a A4 “cheating sheet”</a:t>
            </a:r>
          </a:p>
          <a:p>
            <a:pPr lvl="1"/>
            <a:r>
              <a:rPr lang="en-US" dirty="0" smtClean="0"/>
              <a:t>Covers to the content taught by today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50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09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6973DC0-4591-44C3-A5E8-0D4BC5C33D23}" type="slidenum">
              <a:rPr lang="en-US"/>
              <a:pPr eaLnBrk="1" hangingPunct="1"/>
              <a:t>51</a:t>
            </a:fld>
            <a:endParaRPr lang="en-US"/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382588" y="381000"/>
            <a:ext cx="8018462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References (1)</a:t>
            </a:r>
            <a:endParaRPr lang="en-US" sz="4000" smtClean="0"/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86800" cy="5029200"/>
          </a:xfrm>
        </p:spPr>
        <p:txBody>
          <a:bodyPr/>
          <a:lstStyle/>
          <a:p>
            <a:pPr marL="533400" indent="-533400" eaLnBrk="1" hangingPunct="1">
              <a:lnSpc>
                <a:spcPct val="120000"/>
              </a:lnSpc>
            </a:pPr>
            <a:r>
              <a:rPr lang="en-US" sz="1800" smtClean="0"/>
              <a:t>C. M. Bishop,  Neural Networks for Pattern Recognition.  Oxford University Press, 1995</a:t>
            </a:r>
          </a:p>
          <a:p>
            <a:pPr marL="533400" indent="-533400" eaLnBrk="1" hangingPunct="1">
              <a:lnSpc>
                <a:spcPct val="120000"/>
              </a:lnSpc>
            </a:pPr>
            <a:r>
              <a:rPr lang="en-US" sz="1800" smtClean="0"/>
              <a:t>C. J. C. Burges. A Tutorial on Support Vector Machines for Pattern Recognition. </a:t>
            </a:r>
            <a:r>
              <a:rPr lang="en-US" sz="1800" i="1" smtClean="0"/>
              <a:t>Data Mining and Knowledge Discovery</a:t>
            </a:r>
            <a:r>
              <a:rPr lang="en-US" sz="1800" smtClean="0"/>
              <a:t>, 2(2): 121-168, 1998</a:t>
            </a:r>
          </a:p>
          <a:p>
            <a:pPr marL="533400" indent="-533400" eaLnBrk="1" hangingPunct="1">
              <a:lnSpc>
                <a:spcPct val="120000"/>
              </a:lnSpc>
            </a:pPr>
            <a:r>
              <a:rPr lang="en-US" sz="1800" smtClean="0"/>
              <a:t>H. Cheng, X. Yan, J. Han, and C.-W. Hsu, Discriminative Frequent pattern Analysis for Effective Classification, ICDE'07</a:t>
            </a:r>
          </a:p>
          <a:p>
            <a:pPr marL="533400" indent="-533400" eaLnBrk="1" hangingPunct="1">
              <a:lnSpc>
                <a:spcPct val="120000"/>
              </a:lnSpc>
            </a:pPr>
            <a:r>
              <a:rPr lang="en-US" sz="1800" smtClean="0"/>
              <a:t>H. Cheng, X. Yan, J. Han, and P. S. Yu, Direct Discriminative Pattern Mining for Effective Classification, ICDE'08</a:t>
            </a:r>
          </a:p>
          <a:p>
            <a:pPr marL="533400" indent="-533400" eaLnBrk="1" hangingPunct="1">
              <a:lnSpc>
                <a:spcPct val="120000"/>
              </a:lnSpc>
            </a:pPr>
            <a:r>
              <a:rPr lang="en-US" sz="1800" smtClean="0"/>
              <a:t>N. Cristianini and J. Shawe-Taylor, Introduction to Support Vector Machines and Other Kernel-Based Learning Methods, Cambridge University Press, 2000</a:t>
            </a:r>
          </a:p>
          <a:p>
            <a:pPr marL="533400" indent="-533400" eaLnBrk="1" hangingPunct="1">
              <a:lnSpc>
                <a:spcPct val="120000"/>
              </a:lnSpc>
            </a:pPr>
            <a:r>
              <a:rPr lang="en-US" sz="1800" smtClean="0"/>
              <a:t>A. J. Dobson.  An Introduction to Generalized Linear Models.  Chapman &amp; Hall, 1990</a:t>
            </a:r>
          </a:p>
          <a:p>
            <a:pPr marL="533400" indent="-533400" eaLnBrk="1" hangingPunct="1">
              <a:lnSpc>
                <a:spcPct val="120000"/>
              </a:lnSpc>
            </a:pPr>
            <a:r>
              <a:rPr lang="en-US" sz="1800" smtClean="0"/>
              <a:t>G. Dong and J. Li. Efficient mining of emerging patterns: Discovering trends and differences.</a:t>
            </a:r>
            <a:r>
              <a:rPr lang="en-US" sz="1800" i="1" smtClean="0"/>
              <a:t> </a:t>
            </a:r>
            <a:r>
              <a:rPr lang="en-US" sz="1800" smtClean="0"/>
              <a:t>KDD'99</a:t>
            </a:r>
          </a:p>
        </p:txBody>
      </p:sp>
    </p:spTree>
    <p:extLst>
      <p:ext uri="{BB962C8B-B14F-4D97-AF65-F5344CB8AC3E}">
        <p14:creationId xmlns:p14="http://schemas.microsoft.com/office/powerpoint/2010/main" val="3445570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0CA3C2B-AFE5-4292-AD84-2862B3A700B9}" type="slidenum">
              <a:rPr lang="en-US"/>
              <a:pPr eaLnBrk="1" hangingPunct="1"/>
              <a:t>52</a:t>
            </a:fld>
            <a:endParaRPr lang="en-US"/>
          </a:p>
        </p:txBody>
      </p:sp>
      <p:sp>
        <p:nvSpPr>
          <p:cNvPr id="7168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943850" cy="5540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References (2)</a:t>
            </a:r>
            <a:endParaRPr lang="en-US" sz="4000" smtClean="0"/>
          </a:p>
        </p:txBody>
      </p:sp>
      <p:sp>
        <p:nvSpPr>
          <p:cNvPr id="7168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763000" cy="51816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1800" smtClean="0"/>
              <a:t>R. O. Duda, P. E. Hart, and D. G. Stork. Pattern Classification, 2ed. John Wiley, 2001 </a:t>
            </a:r>
          </a:p>
          <a:p>
            <a:pPr eaLnBrk="1" hangingPunct="1">
              <a:lnSpc>
                <a:spcPct val="120000"/>
              </a:lnSpc>
            </a:pPr>
            <a:r>
              <a:rPr lang="en-US" sz="1800" smtClean="0"/>
              <a:t>T. Hastie, R. Tibshirani, and J. Friedman. The Elements of Statistical Learning: Data Mining, Inference,  and Prediction. Springer-Verlag, 2001</a:t>
            </a:r>
          </a:p>
          <a:p>
            <a:pPr eaLnBrk="1" hangingPunct="1">
              <a:lnSpc>
                <a:spcPct val="120000"/>
              </a:lnSpc>
            </a:pPr>
            <a:r>
              <a:rPr lang="en-US" sz="1800" smtClean="0"/>
              <a:t>S. Haykin, Neural Networks and Learning Machines, Prentice Hall, 2008</a:t>
            </a:r>
          </a:p>
          <a:p>
            <a:pPr eaLnBrk="1" hangingPunct="1">
              <a:lnSpc>
                <a:spcPct val="120000"/>
              </a:lnSpc>
            </a:pPr>
            <a:r>
              <a:rPr lang="en-US" sz="1800" smtClean="0"/>
              <a:t>D. Heckerman, D. Geiger, and D. M. Chickering. Learning Bayesian networks: The combination of knowledge and statistical data. Machine Learning, 1995.</a:t>
            </a:r>
          </a:p>
          <a:p>
            <a:pPr eaLnBrk="1" hangingPunct="1">
              <a:lnSpc>
                <a:spcPct val="120000"/>
              </a:lnSpc>
            </a:pPr>
            <a:r>
              <a:rPr lang="en-US" sz="1800" smtClean="0"/>
              <a:t>V. Kecman, Learning and Soft Computing:  Support Vector Machines, Neural Networks, and Fuzzy Logic, MIT Press, 2001</a:t>
            </a:r>
          </a:p>
          <a:p>
            <a:pPr eaLnBrk="1" hangingPunct="1">
              <a:lnSpc>
                <a:spcPct val="120000"/>
              </a:lnSpc>
            </a:pPr>
            <a:r>
              <a:rPr lang="en-US" sz="1800" smtClean="0"/>
              <a:t>W. Li, J. Han, and J. Pei, CMAR: Accurate and Efficient Classification Based on Multiple Class-Association Rules, ICDM'01 </a:t>
            </a:r>
          </a:p>
          <a:p>
            <a:pPr eaLnBrk="1" hangingPunct="1">
              <a:lnSpc>
                <a:spcPct val="120000"/>
              </a:lnSpc>
            </a:pPr>
            <a:r>
              <a:rPr lang="en-US" sz="1800" smtClean="0"/>
              <a:t>T.-S. Lim, W.-Y. Loh, and Y.-S. Shih. A comparison of prediction accuracy, complexity, and training time of thirty-three old and new classification algorithms.  Machine Learning, 2000</a:t>
            </a:r>
          </a:p>
        </p:txBody>
      </p:sp>
    </p:spTree>
    <p:extLst>
      <p:ext uri="{BB962C8B-B14F-4D97-AF65-F5344CB8AC3E}">
        <p14:creationId xmlns:p14="http://schemas.microsoft.com/office/powerpoint/2010/main" val="431409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B9E68C3-914A-4C63-98C8-CAD89AE7ACAD}" type="slidenum">
              <a:rPr lang="en-US"/>
              <a:pPr eaLnBrk="1" hangingPunct="1"/>
              <a:t>53</a:t>
            </a:fld>
            <a:endParaRPr lang="en-US"/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943850" cy="5540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References (3)</a:t>
            </a:r>
            <a:endParaRPr lang="en-US" sz="4000" smtClean="0"/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1800" smtClean="0"/>
              <a:t>B. Liu, W. Hsu, and Y. Ma.  Integrating classification and association rule mining, p. 80-86, KDD’98. </a:t>
            </a:r>
          </a:p>
          <a:p>
            <a:pPr eaLnBrk="1" hangingPunct="1">
              <a:lnSpc>
                <a:spcPct val="120000"/>
              </a:lnSpc>
            </a:pPr>
            <a:r>
              <a:rPr lang="en-US" sz="1800" smtClean="0"/>
              <a:t>T. M. Mitchell. Machine Learning. McGraw Hill, 1997. </a:t>
            </a:r>
          </a:p>
          <a:p>
            <a:pPr eaLnBrk="1" hangingPunct="1">
              <a:lnSpc>
                <a:spcPct val="120000"/>
              </a:lnSpc>
            </a:pPr>
            <a:r>
              <a:rPr lang="en-US" sz="1800" smtClean="0"/>
              <a:t>D.E. Rumelhart, and J.L. McClelland, editors, Parallel Distributed Processing,  MIT Press, 1986.</a:t>
            </a:r>
          </a:p>
          <a:p>
            <a:pPr eaLnBrk="1" hangingPunct="1">
              <a:lnSpc>
                <a:spcPct val="120000"/>
              </a:lnSpc>
            </a:pPr>
            <a:r>
              <a:rPr lang="en-US" sz="1800" smtClean="0"/>
              <a:t>P. Tan, M. Steinbach, and V. Kumar. Introduction to Data Mining. Addison Wesley, 2005.</a:t>
            </a:r>
          </a:p>
          <a:p>
            <a:pPr eaLnBrk="1" hangingPunct="1">
              <a:lnSpc>
                <a:spcPct val="120000"/>
              </a:lnSpc>
            </a:pPr>
            <a:r>
              <a:rPr lang="en-US" sz="1800" smtClean="0"/>
              <a:t>S. M. Weiss and N. Indurkhya. Predictive Data Mining. Morgan Kaufmann, 1997. </a:t>
            </a:r>
          </a:p>
          <a:p>
            <a:pPr eaLnBrk="1" hangingPunct="1">
              <a:lnSpc>
                <a:spcPct val="120000"/>
              </a:lnSpc>
            </a:pPr>
            <a:r>
              <a:rPr lang="en-US" sz="1800" smtClean="0"/>
              <a:t>I. H. Witten and E. Frank. Data Mining: Practical Machine Learning Tools and Techniques,  2ed.  Morgan Kaufmann, 2005.</a:t>
            </a:r>
          </a:p>
          <a:p>
            <a:pPr eaLnBrk="1" hangingPunct="1">
              <a:lnSpc>
                <a:spcPct val="120000"/>
              </a:lnSpc>
            </a:pPr>
            <a:r>
              <a:rPr lang="en-US" sz="1800" smtClean="0"/>
              <a:t>X. Yin and J. Han. CPAR: Classification based on predictive association rules. SDM'03</a:t>
            </a:r>
          </a:p>
          <a:p>
            <a:pPr eaLnBrk="1" hangingPunct="1">
              <a:lnSpc>
                <a:spcPct val="120000"/>
              </a:lnSpc>
            </a:pPr>
            <a:r>
              <a:rPr lang="en-US" sz="1800" smtClean="0"/>
              <a:t>H. Yu, J. Yang, and J. Han. Classifying large data sets using SVM with hierarchical clusters. KDD'03.</a:t>
            </a:r>
          </a:p>
        </p:txBody>
      </p:sp>
    </p:spTree>
    <p:extLst>
      <p:ext uri="{BB962C8B-B14F-4D97-AF65-F5344CB8AC3E}">
        <p14:creationId xmlns:p14="http://schemas.microsoft.com/office/powerpoint/2010/main" val="737141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Perceptron Training Rule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/>
                  <a:t>t</a:t>
                </a:r>
                <a:r>
                  <a:rPr lang="en-US" dirty="0" smtClean="0"/>
                  <a:t>: target value (true value)</a:t>
                </a:r>
              </a:p>
              <a:p>
                <a:r>
                  <a:rPr lang="en-US" dirty="0"/>
                  <a:t>o</a:t>
                </a:r>
                <a:r>
                  <a:rPr lang="en-US" dirty="0" smtClean="0"/>
                  <a:t>: output value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𝜂</m:t>
                    </m:r>
                  </m:oMath>
                </a14:m>
                <a:r>
                  <a:rPr lang="en-US" dirty="0" smtClean="0"/>
                  <a:t>: learning rate (small constant)</a:t>
                </a:r>
              </a:p>
              <a:p>
                <a:endParaRPr lang="en-US" dirty="0"/>
              </a:p>
              <a:p>
                <a:r>
                  <a:rPr lang="en-US" dirty="0" smtClean="0"/>
                  <a:t>Derived using Gradient Descent method by minimizing the squared error: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r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01634"/>
            <a:ext cx="737235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696358"/>
            <a:ext cx="408622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3987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D95D90C-6405-4C9E-B4BE-340524DE89D9}" type="slidenum">
              <a:rPr lang="en-US"/>
              <a:pPr eaLnBrk="1" hangingPunct="1"/>
              <a:t>7</a:t>
            </a:fld>
            <a:endParaRPr 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304800"/>
            <a:ext cx="9372600" cy="6858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3200" smtClean="0"/>
              <a:t>A Multi-Layer Feed-Forward Neural Network </a:t>
            </a:r>
          </a:p>
        </p:txBody>
      </p:sp>
      <p:grpSp>
        <p:nvGrpSpPr>
          <p:cNvPr id="15364" name="Group 3"/>
          <p:cNvGrpSpPr>
            <a:grpSpLocks/>
          </p:cNvGrpSpPr>
          <p:nvPr/>
        </p:nvGrpSpPr>
        <p:grpSpPr bwMode="auto">
          <a:xfrm>
            <a:off x="2438400" y="1701800"/>
            <a:ext cx="3409950" cy="4948238"/>
            <a:chOff x="1536" y="1072"/>
            <a:chExt cx="2148" cy="3117"/>
          </a:xfrm>
        </p:grpSpPr>
        <p:sp>
          <p:nvSpPr>
            <p:cNvPr id="15373" name="Oval 4"/>
            <p:cNvSpPr>
              <a:spLocks noChangeArrowheads="1"/>
            </p:cNvSpPr>
            <p:nvPr/>
          </p:nvSpPr>
          <p:spPr bwMode="auto">
            <a:xfrm>
              <a:off x="1730" y="1625"/>
              <a:ext cx="340" cy="316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4" name="Oval 5"/>
            <p:cNvSpPr>
              <a:spLocks noChangeArrowheads="1"/>
            </p:cNvSpPr>
            <p:nvPr/>
          </p:nvSpPr>
          <p:spPr bwMode="auto">
            <a:xfrm>
              <a:off x="2430" y="1642"/>
              <a:ext cx="340" cy="316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5" name="Oval 6"/>
            <p:cNvSpPr>
              <a:spLocks noChangeArrowheads="1"/>
            </p:cNvSpPr>
            <p:nvPr/>
          </p:nvSpPr>
          <p:spPr bwMode="auto">
            <a:xfrm>
              <a:off x="3094" y="1642"/>
              <a:ext cx="340" cy="316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6" name="Oval 7"/>
            <p:cNvSpPr>
              <a:spLocks noChangeArrowheads="1"/>
            </p:cNvSpPr>
            <p:nvPr/>
          </p:nvSpPr>
          <p:spPr bwMode="auto">
            <a:xfrm>
              <a:off x="2449" y="2432"/>
              <a:ext cx="339" cy="31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7" name="Oval 8"/>
            <p:cNvSpPr>
              <a:spLocks noChangeArrowheads="1"/>
            </p:cNvSpPr>
            <p:nvPr/>
          </p:nvSpPr>
          <p:spPr bwMode="auto">
            <a:xfrm>
              <a:off x="3344" y="2432"/>
              <a:ext cx="340" cy="31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8" name="Oval 9"/>
            <p:cNvSpPr>
              <a:spLocks noChangeArrowheads="1"/>
            </p:cNvSpPr>
            <p:nvPr/>
          </p:nvSpPr>
          <p:spPr bwMode="auto">
            <a:xfrm>
              <a:off x="1536" y="2448"/>
              <a:ext cx="340" cy="31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9" name="Oval 10"/>
            <p:cNvSpPr>
              <a:spLocks noChangeArrowheads="1"/>
            </p:cNvSpPr>
            <p:nvPr/>
          </p:nvSpPr>
          <p:spPr bwMode="auto">
            <a:xfrm>
              <a:off x="2055" y="3288"/>
              <a:ext cx="339" cy="316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0" name="Oval 11"/>
            <p:cNvSpPr>
              <a:spLocks noChangeArrowheads="1"/>
            </p:cNvSpPr>
            <p:nvPr/>
          </p:nvSpPr>
          <p:spPr bwMode="auto">
            <a:xfrm>
              <a:off x="2897" y="3269"/>
              <a:ext cx="339" cy="316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1" name="Line 12"/>
            <p:cNvSpPr>
              <a:spLocks noChangeShapeType="1"/>
            </p:cNvSpPr>
            <p:nvPr/>
          </p:nvSpPr>
          <p:spPr bwMode="auto">
            <a:xfrm flipH="1" flipV="1">
              <a:off x="1768" y="2781"/>
              <a:ext cx="320" cy="5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2" name="Line 13"/>
            <p:cNvSpPr>
              <a:spLocks noChangeShapeType="1"/>
            </p:cNvSpPr>
            <p:nvPr/>
          </p:nvSpPr>
          <p:spPr bwMode="auto">
            <a:xfrm flipV="1">
              <a:off x="2217" y="2732"/>
              <a:ext cx="303" cy="55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3" name="Line 14"/>
            <p:cNvSpPr>
              <a:spLocks noChangeShapeType="1"/>
            </p:cNvSpPr>
            <p:nvPr/>
          </p:nvSpPr>
          <p:spPr bwMode="auto">
            <a:xfrm flipV="1">
              <a:off x="2358" y="2715"/>
              <a:ext cx="1022" cy="6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4" name="Line 15"/>
            <p:cNvSpPr>
              <a:spLocks noChangeShapeType="1"/>
            </p:cNvSpPr>
            <p:nvPr/>
          </p:nvSpPr>
          <p:spPr bwMode="auto">
            <a:xfrm flipH="1" flipV="1">
              <a:off x="1875" y="2714"/>
              <a:ext cx="1020" cy="58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5" name="Line 16"/>
            <p:cNvSpPr>
              <a:spLocks noChangeShapeType="1"/>
            </p:cNvSpPr>
            <p:nvPr/>
          </p:nvSpPr>
          <p:spPr bwMode="auto">
            <a:xfrm flipH="1" flipV="1">
              <a:off x="2735" y="2765"/>
              <a:ext cx="322" cy="50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6" name="Line 17"/>
            <p:cNvSpPr>
              <a:spLocks noChangeShapeType="1"/>
            </p:cNvSpPr>
            <p:nvPr/>
          </p:nvSpPr>
          <p:spPr bwMode="auto">
            <a:xfrm flipV="1">
              <a:off x="3219" y="2799"/>
              <a:ext cx="287" cy="4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7" name="Line 18"/>
            <p:cNvSpPr>
              <a:spLocks noChangeShapeType="1"/>
            </p:cNvSpPr>
            <p:nvPr/>
          </p:nvSpPr>
          <p:spPr bwMode="auto">
            <a:xfrm flipV="1">
              <a:off x="1606" y="1943"/>
              <a:ext cx="268" cy="5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8" name="Line 19"/>
            <p:cNvSpPr>
              <a:spLocks noChangeShapeType="1"/>
            </p:cNvSpPr>
            <p:nvPr/>
          </p:nvSpPr>
          <p:spPr bwMode="auto">
            <a:xfrm flipV="1">
              <a:off x="1767" y="1940"/>
              <a:ext cx="787" cy="5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9" name="Line 20"/>
            <p:cNvSpPr>
              <a:spLocks noChangeShapeType="1"/>
            </p:cNvSpPr>
            <p:nvPr/>
          </p:nvSpPr>
          <p:spPr bwMode="auto">
            <a:xfrm flipV="1">
              <a:off x="1858" y="1959"/>
              <a:ext cx="1380" cy="50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0" name="Line 21"/>
            <p:cNvSpPr>
              <a:spLocks noChangeShapeType="1"/>
            </p:cNvSpPr>
            <p:nvPr/>
          </p:nvSpPr>
          <p:spPr bwMode="auto">
            <a:xfrm flipH="1" flipV="1">
              <a:off x="2017" y="1905"/>
              <a:ext cx="1342" cy="5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1" name="Line 22"/>
            <p:cNvSpPr>
              <a:spLocks noChangeShapeType="1"/>
            </p:cNvSpPr>
            <p:nvPr/>
          </p:nvSpPr>
          <p:spPr bwMode="auto">
            <a:xfrm flipH="1" flipV="1">
              <a:off x="3341" y="1940"/>
              <a:ext cx="197" cy="5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2" name="Line 23"/>
            <p:cNvSpPr>
              <a:spLocks noChangeShapeType="1"/>
            </p:cNvSpPr>
            <p:nvPr/>
          </p:nvSpPr>
          <p:spPr bwMode="auto">
            <a:xfrm flipH="1" flipV="1">
              <a:off x="2679" y="1990"/>
              <a:ext cx="734" cy="4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3" name="Line 24"/>
            <p:cNvSpPr>
              <a:spLocks noChangeShapeType="1"/>
            </p:cNvSpPr>
            <p:nvPr/>
          </p:nvSpPr>
          <p:spPr bwMode="auto">
            <a:xfrm flipH="1" flipV="1">
              <a:off x="1965" y="1960"/>
              <a:ext cx="537" cy="4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4" name="Line 25"/>
            <p:cNvSpPr>
              <a:spLocks noChangeShapeType="1"/>
            </p:cNvSpPr>
            <p:nvPr/>
          </p:nvSpPr>
          <p:spPr bwMode="auto">
            <a:xfrm flipV="1">
              <a:off x="2610" y="1977"/>
              <a:ext cx="0" cy="4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5" name="Line 26"/>
            <p:cNvSpPr>
              <a:spLocks noChangeShapeType="1"/>
            </p:cNvSpPr>
            <p:nvPr/>
          </p:nvSpPr>
          <p:spPr bwMode="auto">
            <a:xfrm flipV="1">
              <a:off x="2736" y="2011"/>
              <a:ext cx="501" cy="45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6" name="Line 27"/>
            <p:cNvSpPr>
              <a:spLocks noChangeShapeType="1"/>
            </p:cNvSpPr>
            <p:nvPr/>
          </p:nvSpPr>
          <p:spPr bwMode="auto">
            <a:xfrm flipV="1">
              <a:off x="2179" y="3604"/>
              <a:ext cx="0" cy="5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7" name="Line 28"/>
            <p:cNvSpPr>
              <a:spLocks noChangeShapeType="1"/>
            </p:cNvSpPr>
            <p:nvPr/>
          </p:nvSpPr>
          <p:spPr bwMode="auto">
            <a:xfrm flipV="1">
              <a:off x="3075" y="3621"/>
              <a:ext cx="0" cy="5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8" name="Line 29"/>
            <p:cNvSpPr>
              <a:spLocks noChangeShapeType="1"/>
            </p:cNvSpPr>
            <p:nvPr/>
          </p:nvSpPr>
          <p:spPr bwMode="auto">
            <a:xfrm flipV="1">
              <a:off x="1875" y="1088"/>
              <a:ext cx="0" cy="5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9" name="Line 30"/>
            <p:cNvSpPr>
              <a:spLocks noChangeShapeType="1"/>
            </p:cNvSpPr>
            <p:nvPr/>
          </p:nvSpPr>
          <p:spPr bwMode="auto">
            <a:xfrm flipV="1">
              <a:off x="2591" y="1072"/>
              <a:ext cx="0" cy="5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0" name="Line 31"/>
            <p:cNvSpPr>
              <a:spLocks noChangeShapeType="1"/>
            </p:cNvSpPr>
            <p:nvPr/>
          </p:nvSpPr>
          <p:spPr bwMode="auto">
            <a:xfrm flipV="1">
              <a:off x="3235" y="1072"/>
              <a:ext cx="0" cy="5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65" name="Rectangle 32"/>
          <p:cNvSpPr>
            <a:spLocks noChangeArrowheads="1"/>
          </p:cNvSpPr>
          <p:nvPr/>
        </p:nvSpPr>
        <p:spPr bwMode="auto">
          <a:xfrm>
            <a:off x="552450" y="2514600"/>
            <a:ext cx="1782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2000" b="1"/>
              <a:t>Output layer</a:t>
            </a:r>
            <a:endParaRPr lang="en-US" sz="2000"/>
          </a:p>
        </p:txBody>
      </p:sp>
      <p:sp>
        <p:nvSpPr>
          <p:cNvPr id="15366" name="Rectangle 33"/>
          <p:cNvSpPr>
            <a:spLocks noChangeArrowheads="1"/>
          </p:cNvSpPr>
          <p:nvPr/>
        </p:nvSpPr>
        <p:spPr bwMode="auto">
          <a:xfrm>
            <a:off x="517525" y="5191125"/>
            <a:ext cx="1604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2000" b="1"/>
              <a:t>Input layer</a:t>
            </a:r>
          </a:p>
        </p:txBody>
      </p:sp>
      <p:sp>
        <p:nvSpPr>
          <p:cNvPr id="15367" name="Rectangle 34"/>
          <p:cNvSpPr>
            <a:spLocks noChangeArrowheads="1"/>
          </p:cNvSpPr>
          <p:nvPr/>
        </p:nvSpPr>
        <p:spPr bwMode="auto">
          <a:xfrm>
            <a:off x="412750" y="3946525"/>
            <a:ext cx="1797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2000" b="1"/>
              <a:t>Hidden layer</a:t>
            </a:r>
            <a:endParaRPr lang="en-US" sz="2000"/>
          </a:p>
        </p:txBody>
      </p:sp>
      <p:sp>
        <p:nvSpPr>
          <p:cNvPr id="15368" name="Rectangle 35"/>
          <p:cNvSpPr>
            <a:spLocks noChangeArrowheads="1"/>
          </p:cNvSpPr>
          <p:nvPr/>
        </p:nvSpPr>
        <p:spPr bwMode="auto">
          <a:xfrm>
            <a:off x="438150" y="1600200"/>
            <a:ext cx="19510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2000" b="1"/>
              <a:t>Output vector</a:t>
            </a:r>
            <a:endParaRPr lang="en-US" sz="2000"/>
          </a:p>
        </p:txBody>
      </p:sp>
      <p:sp>
        <p:nvSpPr>
          <p:cNvPr id="15369" name="Rectangle 36"/>
          <p:cNvSpPr>
            <a:spLocks noChangeArrowheads="1"/>
          </p:cNvSpPr>
          <p:nvPr/>
        </p:nvSpPr>
        <p:spPr bwMode="auto">
          <a:xfrm>
            <a:off x="454025" y="6076950"/>
            <a:ext cx="2114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2000" b="1"/>
              <a:t>Input vector: </a:t>
            </a:r>
            <a:r>
              <a:rPr lang="en-US" sz="2000" b="1" i="1"/>
              <a:t>X</a:t>
            </a:r>
            <a:endParaRPr lang="en-US" sz="2000" b="1" i="1" baseline="-25000"/>
          </a:p>
        </p:txBody>
      </p:sp>
      <p:sp>
        <p:nvSpPr>
          <p:cNvPr id="15370" name="Rectangle 37"/>
          <p:cNvSpPr>
            <a:spLocks noChangeArrowheads="1"/>
          </p:cNvSpPr>
          <p:nvPr/>
        </p:nvSpPr>
        <p:spPr bwMode="auto">
          <a:xfrm>
            <a:off x="5983288" y="4521200"/>
            <a:ext cx="501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2400" i="1">
                <a:latin typeface="Times New Roman" pitchFamily="18" charset="0"/>
              </a:rPr>
              <a:t>w</a:t>
            </a:r>
            <a:r>
              <a:rPr lang="en-US" sz="2400" i="1" baseline="-25000">
                <a:latin typeface="Times New Roman" pitchFamily="18" charset="0"/>
              </a:rPr>
              <a:t>ij</a:t>
            </a:r>
          </a:p>
        </p:txBody>
      </p:sp>
      <p:sp>
        <p:nvSpPr>
          <p:cNvPr id="15371" name="Freeform 38"/>
          <p:cNvSpPr>
            <a:spLocks/>
          </p:cNvSpPr>
          <p:nvPr/>
        </p:nvSpPr>
        <p:spPr bwMode="auto">
          <a:xfrm>
            <a:off x="5249863" y="4808538"/>
            <a:ext cx="611187" cy="160337"/>
          </a:xfrm>
          <a:custGeom>
            <a:avLst/>
            <a:gdLst>
              <a:gd name="T0" fmla="*/ 2147483647 w 385"/>
              <a:gd name="T1" fmla="*/ 0 h 101"/>
              <a:gd name="T2" fmla="*/ 2147483647 w 385"/>
              <a:gd name="T3" fmla="*/ 2147483647 h 101"/>
              <a:gd name="T4" fmla="*/ 2147483647 w 385"/>
              <a:gd name="T5" fmla="*/ 2147483647 h 101"/>
              <a:gd name="T6" fmla="*/ 2147483647 w 385"/>
              <a:gd name="T7" fmla="*/ 2147483647 h 101"/>
              <a:gd name="T8" fmla="*/ 2147483647 w 385"/>
              <a:gd name="T9" fmla="*/ 2147483647 h 101"/>
              <a:gd name="T10" fmla="*/ 2147483647 w 385"/>
              <a:gd name="T11" fmla="*/ 2147483647 h 101"/>
              <a:gd name="T12" fmla="*/ 2147483647 w 385"/>
              <a:gd name="T13" fmla="*/ 2147483647 h 101"/>
              <a:gd name="T14" fmla="*/ 2147483647 w 385"/>
              <a:gd name="T15" fmla="*/ 2147483647 h 101"/>
              <a:gd name="T16" fmla="*/ 2147483647 w 385"/>
              <a:gd name="T17" fmla="*/ 2147483647 h 101"/>
              <a:gd name="T18" fmla="*/ 2147483647 w 385"/>
              <a:gd name="T19" fmla="*/ 2147483647 h 101"/>
              <a:gd name="T20" fmla="*/ 2147483647 w 385"/>
              <a:gd name="T21" fmla="*/ 2147483647 h 101"/>
              <a:gd name="T22" fmla="*/ 2147483647 w 385"/>
              <a:gd name="T23" fmla="*/ 2147483647 h 101"/>
              <a:gd name="T24" fmla="*/ 0 w 385"/>
              <a:gd name="T25" fmla="*/ 2147483647 h 10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85"/>
              <a:gd name="T40" fmla="*/ 0 h 101"/>
              <a:gd name="T41" fmla="*/ 385 w 385"/>
              <a:gd name="T42" fmla="*/ 101 h 10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85" h="101">
                <a:moveTo>
                  <a:pt x="384" y="0"/>
                </a:moveTo>
                <a:lnTo>
                  <a:pt x="313" y="5"/>
                </a:lnTo>
                <a:lnTo>
                  <a:pt x="254" y="15"/>
                </a:lnTo>
                <a:lnTo>
                  <a:pt x="230" y="25"/>
                </a:lnTo>
                <a:lnTo>
                  <a:pt x="213" y="30"/>
                </a:lnTo>
                <a:lnTo>
                  <a:pt x="201" y="40"/>
                </a:lnTo>
                <a:lnTo>
                  <a:pt x="195" y="50"/>
                </a:lnTo>
                <a:lnTo>
                  <a:pt x="189" y="60"/>
                </a:lnTo>
                <a:lnTo>
                  <a:pt x="177" y="70"/>
                </a:lnTo>
                <a:lnTo>
                  <a:pt x="160" y="75"/>
                </a:lnTo>
                <a:lnTo>
                  <a:pt x="136" y="85"/>
                </a:lnTo>
                <a:lnTo>
                  <a:pt x="71" y="95"/>
                </a:lnTo>
                <a:lnTo>
                  <a:pt x="0" y="10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517595" y="3096359"/>
            <a:ext cx="2336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 </a:t>
            </a:r>
            <a:r>
              <a:rPr lang="en-US" sz="2000" b="1" dirty="0" smtClean="0"/>
              <a:t>two-layer</a:t>
            </a:r>
            <a:r>
              <a:rPr lang="en-US" sz="2000" dirty="0" smtClean="0"/>
              <a:t> network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20995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7393C46-1920-464D-9A39-8E5D69A270EC}" type="slidenum">
              <a:rPr lang="en-US"/>
              <a:pPr eaLnBrk="1" hangingPunct="1"/>
              <a:t>8</a:t>
            </a:fld>
            <a:endParaRPr 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62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3200" smtClean="0"/>
              <a:t>How A Multi-Layer Neural Network Works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05800" cy="51816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120000"/>
              </a:lnSpc>
            </a:pPr>
            <a:r>
              <a:rPr lang="en-US" sz="2000" dirty="0" smtClean="0"/>
              <a:t>The </a:t>
            </a:r>
            <a:r>
              <a:rPr lang="en-US" sz="2000" b="1" dirty="0" smtClean="0"/>
              <a:t>inputs</a:t>
            </a:r>
            <a:r>
              <a:rPr lang="en-US" sz="2000" dirty="0" smtClean="0"/>
              <a:t> to the network correspond to the attributes measured for each training tuple </a:t>
            </a:r>
          </a:p>
          <a:p>
            <a:pPr eaLnBrk="1" hangingPunct="1">
              <a:lnSpc>
                <a:spcPct val="120000"/>
              </a:lnSpc>
            </a:pPr>
            <a:r>
              <a:rPr lang="en-US" sz="2000" dirty="0" smtClean="0"/>
              <a:t>Inputs are fed simultaneously into the units making up the </a:t>
            </a:r>
            <a:r>
              <a:rPr lang="en-US" sz="2000" b="1" dirty="0" smtClean="0"/>
              <a:t>input layer</a:t>
            </a:r>
          </a:p>
          <a:p>
            <a:pPr eaLnBrk="1" hangingPunct="1">
              <a:lnSpc>
                <a:spcPct val="120000"/>
              </a:lnSpc>
            </a:pPr>
            <a:r>
              <a:rPr lang="en-US" sz="2000" dirty="0" smtClean="0"/>
              <a:t>They are then weighted and fed simultaneously to a </a:t>
            </a:r>
            <a:r>
              <a:rPr lang="en-US" sz="2000" b="1" dirty="0" smtClean="0"/>
              <a:t>hidden layer</a:t>
            </a:r>
          </a:p>
          <a:p>
            <a:pPr eaLnBrk="1" hangingPunct="1">
              <a:lnSpc>
                <a:spcPct val="120000"/>
              </a:lnSpc>
            </a:pPr>
            <a:r>
              <a:rPr lang="en-US" sz="2000" dirty="0" smtClean="0"/>
              <a:t>The number of hidden layers is arbitrary, although usually only one </a:t>
            </a:r>
          </a:p>
          <a:p>
            <a:pPr eaLnBrk="1" hangingPunct="1">
              <a:lnSpc>
                <a:spcPct val="120000"/>
              </a:lnSpc>
            </a:pPr>
            <a:r>
              <a:rPr lang="en-US" sz="2000" dirty="0" smtClean="0"/>
              <a:t>The weighted outputs of the last hidden layer are input to units making up the </a:t>
            </a:r>
            <a:r>
              <a:rPr lang="en-US" sz="2000" b="1" dirty="0" smtClean="0"/>
              <a:t>output layer</a:t>
            </a:r>
            <a:r>
              <a:rPr lang="en-US" sz="2000" dirty="0" smtClean="0"/>
              <a:t>, which emits the network's prediction</a:t>
            </a:r>
          </a:p>
          <a:p>
            <a:pPr eaLnBrk="1" hangingPunct="1">
              <a:lnSpc>
                <a:spcPct val="120000"/>
              </a:lnSpc>
            </a:pPr>
            <a:r>
              <a:rPr lang="en-US" sz="2000" dirty="0" smtClean="0"/>
              <a:t>The network is </a:t>
            </a:r>
            <a:r>
              <a:rPr lang="en-US" sz="2000" b="1" dirty="0" smtClean="0"/>
              <a:t>feed-forward</a:t>
            </a:r>
            <a:r>
              <a:rPr lang="en-US" sz="2000" dirty="0" smtClean="0"/>
              <a:t>: None of the weights cycles back to an input unit or to an output unit of a previous layer</a:t>
            </a:r>
          </a:p>
          <a:p>
            <a:pPr eaLnBrk="1" hangingPunct="1">
              <a:lnSpc>
                <a:spcPct val="120000"/>
              </a:lnSpc>
            </a:pPr>
            <a:r>
              <a:rPr lang="en-US" sz="2000" dirty="0" smtClean="0"/>
              <a:t>From a </a:t>
            </a:r>
            <a:r>
              <a:rPr lang="en-US" sz="2000" dirty="0" smtClean="0"/>
              <a:t>math </a:t>
            </a:r>
            <a:r>
              <a:rPr lang="en-US" sz="2000" dirty="0" smtClean="0"/>
              <a:t>point of view, networks perform </a:t>
            </a:r>
            <a:r>
              <a:rPr lang="en-US" sz="2000" b="1" dirty="0" smtClean="0"/>
              <a:t>nonlinear regression</a:t>
            </a:r>
            <a:r>
              <a:rPr lang="en-US" sz="2000" dirty="0" smtClean="0"/>
              <a:t>: Given enough hidden units and enough training samples, they can closely approximate any function</a:t>
            </a:r>
          </a:p>
        </p:txBody>
      </p:sp>
    </p:spTree>
    <p:extLst>
      <p:ext uri="{BB962C8B-B14F-4D97-AF65-F5344CB8AC3E}">
        <p14:creationId xmlns:p14="http://schemas.microsoft.com/office/powerpoint/2010/main" val="2750852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A227B3F-FF30-4341-8F97-7CEA1E78EEA1}" type="slidenum">
              <a:rPr lang="en-US"/>
              <a:pPr eaLnBrk="1" hangingPunct="1"/>
              <a:t>9</a:t>
            </a:fld>
            <a:endParaRPr 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noFill/>
        </p:spPr>
        <p:txBody>
          <a:bodyPr lIns="92075" tIns="46038" rIns="92075" bIns="46038">
            <a:normAutofit fontScale="90000"/>
          </a:bodyPr>
          <a:lstStyle/>
          <a:p>
            <a:pPr eaLnBrk="1" hangingPunct="1"/>
            <a:r>
              <a:rPr lang="en-US" smtClean="0"/>
              <a:t>Defining a Network Topology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51816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110000"/>
              </a:lnSpc>
            </a:pPr>
            <a:r>
              <a:rPr lang="en-US" sz="2400" smtClean="0"/>
              <a:t>Decide the </a:t>
            </a:r>
            <a:r>
              <a:rPr lang="en-US" sz="2400" b="1" smtClean="0"/>
              <a:t>network topology: </a:t>
            </a:r>
            <a:r>
              <a:rPr lang="en-US" sz="2400" smtClean="0"/>
              <a:t>Specify # of units in the </a:t>
            </a:r>
            <a:r>
              <a:rPr lang="en-US" sz="2400" i="1" smtClean="0"/>
              <a:t>input layer</a:t>
            </a:r>
            <a:r>
              <a:rPr lang="en-US" sz="2400" smtClean="0"/>
              <a:t>, # of </a:t>
            </a:r>
            <a:r>
              <a:rPr lang="en-US" sz="2400" i="1" smtClean="0"/>
              <a:t>hidden layers</a:t>
            </a:r>
            <a:r>
              <a:rPr lang="en-US" sz="2400" smtClean="0"/>
              <a:t> (if &gt; 1), # of units in </a:t>
            </a:r>
            <a:r>
              <a:rPr lang="en-US" sz="2400" i="1" smtClean="0"/>
              <a:t>each hidden layer</a:t>
            </a:r>
            <a:r>
              <a:rPr lang="en-US" sz="2400" smtClean="0"/>
              <a:t>, and # of units in the </a:t>
            </a:r>
            <a:r>
              <a:rPr lang="en-US" sz="2400" i="1" smtClean="0"/>
              <a:t>output layer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smtClean="0"/>
              <a:t>Normalize the input values for each attribute measured in the training tuples to [0.0—1.0]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smtClean="0"/>
              <a:t>One </a:t>
            </a:r>
            <a:r>
              <a:rPr lang="en-US" sz="2400" b="1" smtClean="0"/>
              <a:t>input</a:t>
            </a:r>
            <a:r>
              <a:rPr lang="en-US" sz="2400" smtClean="0"/>
              <a:t> unit per domain value, each initialized to 0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b="1" smtClean="0"/>
              <a:t>Output</a:t>
            </a:r>
            <a:r>
              <a:rPr lang="en-US" sz="2400" smtClean="0"/>
              <a:t>, if for classification and more than two classes, one output unit per class is used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smtClean="0"/>
              <a:t>Once a network has been trained and its accuracy is </a:t>
            </a:r>
            <a:r>
              <a:rPr lang="en-US" sz="2400" b="1" smtClean="0"/>
              <a:t>unacceptable</a:t>
            </a:r>
            <a:r>
              <a:rPr lang="en-US" sz="2400" smtClean="0"/>
              <a:t>, repeat the training process with a </a:t>
            </a:r>
            <a:r>
              <a:rPr lang="en-US" sz="2400" i="1" smtClean="0"/>
              <a:t>different network topology</a:t>
            </a:r>
            <a:r>
              <a:rPr lang="en-US" sz="2400" smtClean="0"/>
              <a:t> or a </a:t>
            </a:r>
            <a:r>
              <a:rPr lang="en-US" sz="2400" i="1" smtClean="0"/>
              <a:t>different set of initial weights</a:t>
            </a:r>
          </a:p>
        </p:txBody>
      </p:sp>
    </p:spTree>
    <p:extLst>
      <p:ext uri="{BB962C8B-B14F-4D97-AF65-F5344CB8AC3E}">
        <p14:creationId xmlns:p14="http://schemas.microsoft.com/office/powerpoint/2010/main" val="941833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2481</TotalTime>
  <Words>4172</Words>
  <Application>Microsoft Office PowerPoint</Application>
  <PresentationFormat>On-screen Show (4:3)</PresentationFormat>
  <Paragraphs>581</Paragraphs>
  <Slides>53</Slides>
  <Notes>28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56" baseType="lpstr">
      <vt:lpstr>Clarity</vt:lpstr>
      <vt:lpstr>Microsoft Equation 3.0</vt:lpstr>
      <vt:lpstr>Bitmap Image</vt:lpstr>
      <vt:lpstr>CS6220: Data Mining Techniques</vt:lpstr>
      <vt:lpstr>Announcement</vt:lpstr>
      <vt:lpstr>Chapter 8&amp;9. Classification: Part 2</vt:lpstr>
      <vt:lpstr>Artificial Neural Networks</vt:lpstr>
      <vt:lpstr>Single Unit: Perceptron </vt:lpstr>
      <vt:lpstr>Perceptron Training Rule</vt:lpstr>
      <vt:lpstr>A Multi-Layer Feed-Forward Neural Network </vt:lpstr>
      <vt:lpstr>How A Multi-Layer Neural Network Works</vt:lpstr>
      <vt:lpstr>Defining a Network Topology</vt:lpstr>
      <vt:lpstr>Classification by Backpropagation</vt:lpstr>
      <vt:lpstr>Backpropagation</vt:lpstr>
      <vt:lpstr>Sigmoid Unit</vt:lpstr>
      <vt:lpstr>Backpropagation Steps</vt:lpstr>
      <vt:lpstr>Example</vt:lpstr>
      <vt:lpstr>PowerPoint Presentation</vt:lpstr>
      <vt:lpstr>Efficiency and Interpretability</vt:lpstr>
      <vt:lpstr>Neural Network as a Classifier</vt:lpstr>
      <vt:lpstr>Chapter 8&amp;9. Classification: Part 2</vt:lpstr>
      <vt:lpstr>Classification: A Mathematical Mapping</vt:lpstr>
      <vt:lpstr>SVM—Support Vector Machines</vt:lpstr>
      <vt:lpstr>SVM—History and Applications</vt:lpstr>
      <vt:lpstr>SVM—General Philosophy</vt:lpstr>
      <vt:lpstr>SVM—Margins and Support Vectors</vt:lpstr>
      <vt:lpstr>SVM—When Data Is Linearly Separable</vt:lpstr>
      <vt:lpstr>SVM—Linearly Separable</vt:lpstr>
      <vt:lpstr>Maximum Margin Calculation</vt:lpstr>
      <vt:lpstr>SVM as a Quadratic Programming </vt:lpstr>
      <vt:lpstr>Solve QP</vt:lpstr>
      <vt:lpstr>Primal Form and Dual Form</vt:lpstr>
      <vt:lpstr>The Optimization Problem Solution</vt:lpstr>
      <vt:lpstr>Why Is SVM Effective on High Dimensional Data?</vt:lpstr>
      <vt:lpstr>Soft Margin Classification  </vt:lpstr>
      <vt:lpstr>Soft Margin Classification Mathematically</vt:lpstr>
      <vt:lpstr>Soft Margin Classification – Solution</vt:lpstr>
      <vt:lpstr>Classification with SVMs</vt:lpstr>
      <vt:lpstr>Linear SVMs:  Summary</vt:lpstr>
      <vt:lpstr>Non-linear SVMs</vt:lpstr>
      <vt:lpstr>Non-linear SVMs:  Feature spaces</vt:lpstr>
      <vt:lpstr>The “Kernel Trick”</vt:lpstr>
      <vt:lpstr>SVM:  Different Kernel functions</vt:lpstr>
      <vt:lpstr>Scaling SVM by Hierarchical Micro-Clustering</vt:lpstr>
      <vt:lpstr>CF-Tree: Hierarchical Micro-cluster</vt:lpstr>
      <vt:lpstr>Selective Declustering: Ensure High Accuracy</vt:lpstr>
      <vt:lpstr>CB-SVM Algorithm: Outline</vt:lpstr>
      <vt:lpstr>Accuracy and Scalability on Synthetic Dataset</vt:lpstr>
      <vt:lpstr>SVM vs. Neural Network</vt:lpstr>
      <vt:lpstr>SVM Related Links</vt:lpstr>
      <vt:lpstr>Chapter 8&amp;9. Classification: Part 2</vt:lpstr>
      <vt:lpstr>PowerPoint Presentation</vt:lpstr>
      <vt:lpstr>Announcement</vt:lpstr>
      <vt:lpstr>References (1)</vt:lpstr>
      <vt:lpstr>References (2)</vt:lpstr>
      <vt:lpstr>References (3)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CS6220: Data Mining Techniques</dc:title>
  <dc:creator>yizhousun</dc:creator>
  <cp:lastModifiedBy>yizhousun</cp:lastModifiedBy>
  <cp:revision>173</cp:revision>
  <dcterms:created xsi:type="dcterms:W3CDTF">2006-08-16T00:00:00Z</dcterms:created>
  <dcterms:modified xsi:type="dcterms:W3CDTF">2013-02-11T21:37:21Z</dcterms:modified>
</cp:coreProperties>
</file>