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7" r:id="rId2"/>
    <p:sldId id="337" r:id="rId3"/>
    <p:sldId id="338" r:id="rId4"/>
    <p:sldId id="339" r:id="rId5"/>
    <p:sldId id="261" r:id="rId6"/>
    <p:sldId id="340" r:id="rId7"/>
    <p:sldId id="262" r:id="rId8"/>
    <p:sldId id="263" r:id="rId9"/>
    <p:sldId id="348" r:id="rId10"/>
    <p:sldId id="341" r:id="rId11"/>
    <p:sldId id="265" r:id="rId12"/>
    <p:sldId id="266" r:id="rId13"/>
    <p:sldId id="342" r:id="rId14"/>
    <p:sldId id="268" r:id="rId15"/>
    <p:sldId id="269" r:id="rId16"/>
    <p:sldId id="34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43" r:id="rId30"/>
    <p:sldId id="296" r:id="rId31"/>
    <p:sldId id="349" r:id="rId32"/>
    <p:sldId id="297" r:id="rId33"/>
    <p:sldId id="298" r:id="rId34"/>
    <p:sldId id="299" r:id="rId35"/>
    <p:sldId id="300" r:id="rId36"/>
    <p:sldId id="301" r:id="rId37"/>
    <p:sldId id="344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11" r:id="rId46"/>
    <p:sldId id="315" r:id="rId47"/>
    <p:sldId id="352" r:id="rId48"/>
    <p:sldId id="353" r:id="rId49"/>
    <p:sldId id="351" r:id="rId50"/>
    <p:sldId id="345" r:id="rId51"/>
    <p:sldId id="325" r:id="rId52"/>
    <p:sldId id="350" r:id="rId53"/>
    <p:sldId id="327" r:id="rId54"/>
    <p:sldId id="328" r:id="rId55"/>
    <p:sldId id="329" r:id="rId56"/>
    <p:sldId id="33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aozhu Mei" initials="Q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7" autoAdjust="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8DC8-0D65-48A0-B9F1-38A6C40DBF3F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F760A-A531-4690-9032-55872C47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783BDE-C420-464A-AA03-4CEB6621D5CA}" type="slidenum">
              <a:rPr lang="en-US">
                <a:latin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78B4D3-F617-425B-87AA-B31F3B521A70}" type="slidenum">
              <a:rPr lang="en-US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B5510B-EF78-434E-86F5-DA1633070814}" type="slidenum">
              <a:rPr lang="en-US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EB6299-FDB5-4ECA-A576-50811CFD17BC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41C684-F54C-4CCE-A11E-305A11A6771A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697C7E-265B-46BE-A60E-EAB0A95E64F9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85EC88-EA95-4C6D-AFC7-57D3CB501068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C20668-1B71-456B-9224-D6D9DFFEDEAE}" type="slidenum">
              <a:rPr lang="en-US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96AF62-9A6C-4286-918D-DC95C1CDEF58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108"/>
            <a:ext cx="5028579" cy="4116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29" tIns="43014" rIns="86029" bIns="4301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4A2EDB-5888-45B3-BE04-5D0BAFB1F547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A6B412-85F8-4992-90F2-2B4501C5BA12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623A5C-B33A-4D21-BA01-520298E4D870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13EEE286-E0F2-4E0C-8359-BC528B6BED71}" type="slidenum">
              <a:rPr lang="en-US" sz="1200">
                <a:latin typeface="Times New Roman" pitchFamily="18" charset="0"/>
              </a:rPr>
              <a:pPr algn="r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979D6E-B6FE-414E-A2D2-041031EA8CC5}" type="slidenum">
              <a:rPr lang="en-US">
                <a:latin typeface="Times New Roman" pitchFamily="18" charset="0"/>
              </a:rPr>
              <a:pPr/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82B6F5-9625-4A46-8444-EE357CFD9F5A}" type="slidenum">
              <a:rPr lang="en-US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031C23-C8D3-4586-89EE-D45FE70DA675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CC9561-2542-4C21-B26E-8861DCDE70AB}" type="slidenum">
              <a:rPr lang="en-US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9691B0F-D6A4-41A3-A664-F5552C338E02}" type="slidenum">
              <a:rPr lang="en-US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108"/>
            <a:ext cx="5485158" cy="41146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DEF1CB-E13B-4327-AA36-0C4A91ADBF0F}" type="slidenum">
              <a:rPr lang="en-US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FC2284-42B3-4AFA-8410-15BF664AFB1D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5F4BE4-41A6-4333-99C9-D17D4D13FAF3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108"/>
            <a:ext cx="5028579" cy="4116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29" tIns="43014" rIns="86029" bIns="4301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D807EB-5EDD-4C4E-BF0A-C89B1CCCE4C2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6E3D48-12D3-44CC-8B21-70F067BC0F18}" type="slidenum">
              <a:rPr lang="en-US">
                <a:latin typeface="Times New Roman" pitchFamily="18" charset="0"/>
              </a:rPr>
              <a:pPr/>
              <a:t>55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29D68C-C4E0-49ED-9C3A-0407A898C3B4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E86700-FD6C-47F1-9C30-DA780E81ED46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FFDC-3702-4CAF-9474-B6B31BBCF9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17A218-6371-4C9B-8805-5E6DF0CB2DAB}" type="slidenum">
              <a:rPr lang="en-US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 : the expected information needed to classify a given sample</a:t>
            </a:r>
          </a:p>
          <a:p>
            <a:r>
              <a:rPr lang="en-US" dirty="0" smtClean="0"/>
              <a:t>E (entropy) : expected information based on the partitioning into subsets by A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 defTabSz="917792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defTabSz="917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3751C6-A317-4834-86EA-9EE3C7C91102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3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latin typeface="Baskerville Old Face" pitchFamily="18" charset="0"/>
                <a:cs typeface="Arial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992188"/>
            <a:ext cx="8686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9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5338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7353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541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8127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565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1943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00500"/>
            <a:ext cx="8458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53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n22@illino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oleObject" Target="../embeddings/Microsoft_Excel_97-2003_Worksheet1.xls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0.wmf"/><Relationship Id="rId5" Type="http://schemas.openxmlformats.org/officeDocument/2006/relationships/image" Target="../media/image17.e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~hanj/pdf/icde07_hcheng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iuc.edu/~hanj/pdf/icde08_hongcheng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9272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CS6220: Data </a:t>
            </a:r>
            <a:r>
              <a:rPr lang="en-US" sz="4800" dirty="0"/>
              <a:t>Mining </a:t>
            </a:r>
            <a:r>
              <a:rPr lang="en-US" sz="4800" dirty="0" smtClean="0"/>
              <a:t>Techniques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Instructor: </a:t>
            </a:r>
            <a:r>
              <a:rPr lang="en-US" sz="3000" b="1" dirty="0" err="1" smtClean="0"/>
              <a:t>Yizhou</a:t>
            </a:r>
            <a:r>
              <a:rPr lang="en-US" sz="3000" b="1" dirty="0" smtClean="0"/>
              <a:t> Sun</a:t>
            </a:r>
          </a:p>
          <a:p>
            <a:pPr algn="ctr"/>
            <a:r>
              <a:rPr lang="en-US" sz="2400" dirty="0" smtClean="0">
                <a:hlinkClick r:id="rId3"/>
              </a:rPr>
              <a:t>yzsun@ccs.neu.edu</a:t>
            </a:r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fld id="{1913F476-D1F9-4A8A-AA0B-77B35B937DF8}" type="datetime4">
              <a:rPr lang="en-US" sz="2400" smtClean="0"/>
              <a:pPr algn="ctr"/>
              <a:t>February 4, 2013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 smtClean="0">
                <a:solidFill>
                  <a:srgbClr val="646B86"/>
                </a:solidFill>
              </a:rPr>
              <a:t>Chapter </a:t>
            </a:r>
            <a:r>
              <a:rPr lang="en-US" sz="4000" dirty="0" smtClean="0">
                <a:solidFill>
                  <a:srgbClr val="646B86"/>
                </a:solidFill>
              </a:rPr>
              <a:t>8&amp;9: Classification: Part 1</a:t>
            </a:r>
            <a:endParaRPr lang="en-US" sz="4000" dirty="0" smtClean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</a:t>
            </a: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Classification: Basic Concepts</a:t>
            </a:r>
          </a:p>
          <a:p>
            <a:pPr>
              <a:lnSpc>
                <a:spcPct val="130000"/>
              </a:lnSpc>
            </a:pPr>
            <a:r>
              <a:rPr lang="en-US" dirty="0"/>
              <a:t>Decision Tree Induction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Rule-Based </a:t>
            </a:r>
            <a:r>
              <a:rPr lang="en-US" dirty="0"/>
              <a:t>Classification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Model Evaluation and Selection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4681079" y="18970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Decision Tree Induction: An Example</a:t>
            </a:r>
            <a:endParaRPr lang="en-US" i="1" smtClean="0">
              <a:solidFill>
                <a:srgbClr val="170981"/>
              </a:solidFill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292" name="Group 63"/>
          <p:cNvGrpSpPr>
            <a:grpSpLocks/>
          </p:cNvGrpSpPr>
          <p:nvPr/>
        </p:nvGrpSpPr>
        <p:grpSpPr bwMode="auto">
          <a:xfrm>
            <a:off x="95250" y="2819400"/>
            <a:ext cx="6305550" cy="3810000"/>
            <a:chOff x="768" y="1152"/>
            <a:chExt cx="3972" cy="2400"/>
          </a:xfrm>
        </p:grpSpPr>
        <p:sp>
          <p:nvSpPr>
            <p:cNvPr id="12295" name="Rectangle 3"/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age?</a:t>
              </a:r>
            </a:p>
          </p:txBody>
        </p:sp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overcast</a:t>
              </a:r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student?</a:t>
              </a:r>
            </a:p>
          </p:txBody>
        </p:sp>
        <p:sp>
          <p:nvSpPr>
            <p:cNvPr id="12298" name="Rectangle 6"/>
            <p:cNvSpPr>
              <a:spLocks noChangeArrowheads="1"/>
            </p:cNvSpPr>
            <p:nvPr/>
          </p:nvSpPr>
          <p:spPr bwMode="auto">
            <a:xfrm>
              <a:off x="3432" y="2342"/>
              <a:ext cx="1140" cy="29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credit rating?</a:t>
              </a: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&lt;=30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&gt;40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3360" y="2640"/>
              <a:ext cx="48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4128" y="2640"/>
              <a:ext cx="432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25"/>
            <p:cNvSpPr>
              <a:spLocks noChangeArrowheads="1"/>
            </p:cNvSpPr>
            <p:nvPr/>
          </p:nvSpPr>
          <p:spPr bwMode="auto">
            <a:xfrm>
              <a:off x="768" y="3264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12310" name="Rectangle 27"/>
            <p:cNvSpPr>
              <a:spLocks noChangeArrowheads="1"/>
            </p:cNvSpPr>
            <p:nvPr/>
          </p:nvSpPr>
          <p:spPr bwMode="auto">
            <a:xfrm>
              <a:off x="2028" y="326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12311" name="Rectangle 28"/>
            <p:cNvSpPr>
              <a:spLocks noChangeArrowheads="1"/>
            </p:cNvSpPr>
            <p:nvPr/>
          </p:nvSpPr>
          <p:spPr bwMode="auto">
            <a:xfrm>
              <a:off x="4368" y="3216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12312" name="Rectangle 29"/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12313" name="Rectangle 30"/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latin typeface="Times New Roman" pitchFamily="18" charset="0"/>
                </a:rPr>
                <a:t>31..40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2314" name="Rectangle 62"/>
            <p:cNvSpPr>
              <a:spLocks noChangeArrowheads="1"/>
            </p:cNvSpPr>
            <p:nvPr/>
          </p:nvSpPr>
          <p:spPr bwMode="auto">
            <a:xfrm rot="-143156">
              <a:off x="3168" y="3216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12315" name="Rectangle 9"/>
            <p:cNvSpPr>
              <a:spLocks noChangeArrowheads="1"/>
            </p:cNvSpPr>
            <p:nvPr/>
          </p:nvSpPr>
          <p:spPr bwMode="auto">
            <a:xfrm>
              <a:off x="4176" y="2784"/>
              <a:ext cx="38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fair</a:t>
              </a:r>
            </a:p>
          </p:txBody>
        </p:sp>
        <p:sp>
          <p:nvSpPr>
            <p:cNvPr id="12316" name="Rectangle 10"/>
            <p:cNvSpPr>
              <a:spLocks noChangeArrowheads="1"/>
            </p:cNvSpPr>
            <p:nvPr/>
          </p:nvSpPr>
          <p:spPr bwMode="auto">
            <a:xfrm>
              <a:off x="3072" y="2784"/>
              <a:ext cx="80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excellent</a:t>
              </a:r>
            </a:p>
          </p:txBody>
        </p:sp>
        <p:sp>
          <p:nvSpPr>
            <p:cNvPr id="12317" name="Rectangle 8"/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12318" name="Rectangle 7"/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no</a:t>
              </a:r>
            </a:p>
          </p:txBody>
        </p:sp>
      </p:grpSp>
      <p:graphicFrame>
        <p:nvGraphicFramePr>
          <p:cNvPr id="12293" name="Object 1024"/>
          <p:cNvGraphicFramePr>
            <a:graphicFrameLocks/>
          </p:cNvGraphicFramePr>
          <p:nvPr/>
        </p:nvGraphicFramePr>
        <p:xfrm>
          <a:off x="5192713" y="1143000"/>
          <a:ext cx="395128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Worksheet" r:id="rId4" imgW="5772150" imgH="4457700" progId="Excel.Sheet.8">
                  <p:embed/>
                </p:oleObj>
              </mc:Choice>
              <mc:Fallback>
                <p:oleObj name="Worksheet" r:id="rId4" imgW="5772150" imgH="4457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143000"/>
                        <a:ext cx="3951287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152400" y="1371600"/>
            <a:ext cx="5173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170981"/>
              </a:buClr>
              <a:buSzPct val="75000"/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Training data set: Buys_computer</a:t>
            </a:r>
          </a:p>
          <a:p>
            <a:pPr marL="285750" indent="-285750">
              <a:buClr>
                <a:srgbClr val="170981"/>
              </a:buClr>
              <a:buSzPct val="75000"/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The data set follows an example of Quinlan’s ID3 (Playing Tennis)</a:t>
            </a:r>
          </a:p>
          <a:p>
            <a:pPr marL="285750" indent="-285750">
              <a:buClr>
                <a:srgbClr val="170981"/>
              </a:buClr>
              <a:buSzPct val="75000"/>
              <a:buFont typeface="Wingdings" pitchFamily="2" charset="2"/>
              <a:buChar char="q"/>
            </a:pPr>
            <a:r>
              <a:rPr lang="en-US" sz="2400">
                <a:latin typeface="Calibri" pitchFamily="34" charset="0"/>
              </a:rPr>
              <a:t>Resulting tree:</a:t>
            </a:r>
          </a:p>
        </p:txBody>
      </p:sp>
    </p:spTree>
    <p:extLst>
      <p:ext uri="{BB962C8B-B14F-4D97-AF65-F5344CB8AC3E}">
        <p14:creationId xmlns:p14="http://schemas.microsoft.com/office/powerpoint/2010/main" val="23650364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Algorithm for Decision Tree Induction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7630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Basic algorithm (a greedy algorithm)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Tree is constructed in a </a:t>
            </a:r>
            <a:r>
              <a:rPr lang="en-US" sz="2400" smtClean="0">
                <a:solidFill>
                  <a:schemeClr val="hlink"/>
                </a:solidFill>
              </a:rPr>
              <a:t>top-down recursive divide-and-conquer manner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At start, all the training examples are at the root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Attributes are categorical (if continuous-valued, they are discretized in advance)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Examples are partitioned recursively based on selected attributes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Test attributes are selected on the basis of a heuristic or statistical measure (e.g., </a:t>
            </a:r>
            <a:r>
              <a:rPr lang="en-US" sz="2400" smtClean="0">
                <a:solidFill>
                  <a:schemeClr val="hlink"/>
                </a:solidFill>
              </a:rPr>
              <a:t>information gain</a:t>
            </a:r>
            <a:r>
              <a:rPr lang="en-US" sz="240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Conditions for stopping partitioning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All samples for a given node belong to the same class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There are no remaining attributes for further partitioning – </a:t>
            </a:r>
            <a:r>
              <a:rPr lang="en-US" sz="2400" smtClean="0">
                <a:solidFill>
                  <a:schemeClr val="hlink"/>
                </a:solidFill>
              </a:rPr>
              <a:t>majority voting</a:t>
            </a:r>
            <a:r>
              <a:rPr lang="en-US" sz="2400" smtClean="0"/>
              <a:t> is employed for classifying the leaf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There are no samples left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 of Entropy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Entropy (Information Theory)</a:t>
                </a:r>
              </a:p>
              <a:p>
                <a:pPr lvl="1"/>
                <a:r>
                  <a:rPr lang="en-US" dirty="0" smtClean="0"/>
                  <a:t>A measure of uncertainty </a:t>
                </a:r>
                <a:r>
                  <a:rPr lang="en-US" dirty="0" smtClean="0"/>
                  <a:t>(impurity) associated </a:t>
                </a:r>
                <a:r>
                  <a:rPr lang="en-US" dirty="0" smtClean="0"/>
                  <a:t>with a random variable</a:t>
                </a:r>
              </a:p>
              <a:p>
                <a:pPr lvl="1"/>
                <a:r>
                  <a:rPr lang="en-US" dirty="0" smtClean="0"/>
                  <a:t>Calculation: For a discrete random variable </a:t>
                </a:r>
                <a:r>
                  <a:rPr lang="en-US" i="1" dirty="0"/>
                  <a:t>Y</a:t>
                </a:r>
                <a:r>
                  <a:rPr lang="en-US" dirty="0" smtClean="0"/>
                  <a:t> taking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distinct values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Interpretation:</a:t>
                </a:r>
              </a:p>
              <a:p>
                <a:pPr lvl="2"/>
                <a:r>
                  <a:rPr lang="en-US" dirty="0" smtClean="0"/>
                  <a:t>Higher entropy =&gt; higher uncertainty</a:t>
                </a:r>
              </a:p>
              <a:p>
                <a:pPr lvl="2"/>
                <a:r>
                  <a:rPr lang="en-US" dirty="0" smtClean="0"/>
                  <a:t>Lower entropy =&gt; lower uncertainty</a:t>
                </a:r>
              </a:p>
              <a:p>
                <a:r>
                  <a:rPr lang="en-US" dirty="0" smtClean="0"/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29" r="-1407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22" name="Picture 2" descr="http://upload.wikimedia.org/wikipedia/commons/thumb/2/22/Binary_entropy_plot.svg/200px-Binary_entropy_plo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06" y="3852446"/>
            <a:ext cx="2324926" cy="22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609600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 = 2</a:t>
            </a:r>
            <a:endParaRPr lang="en-US" sz="1600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4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n-US" sz="4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Attribute Selection Measure: Information Gain (ID3/C4.5)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Select the attribute with the highest information gain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Let </a:t>
            </a:r>
            <a:r>
              <a:rPr lang="en-US" sz="2400" i="1">
                <a:latin typeface="Calibri" pitchFamily="34" charset="0"/>
              </a:rPr>
              <a:t>p</a:t>
            </a:r>
            <a:r>
              <a:rPr lang="en-US" sz="2400" i="1" baseline="-25000">
                <a:latin typeface="Calibri" pitchFamily="34" charset="0"/>
              </a:rPr>
              <a:t>i</a:t>
            </a:r>
            <a:r>
              <a:rPr lang="en-US" sz="2400">
                <a:latin typeface="Calibri" pitchFamily="34" charset="0"/>
              </a:rPr>
              <a:t> be the probability that an arbitrary tuple in D belongs to class C</a:t>
            </a:r>
            <a:r>
              <a:rPr lang="en-US" sz="2400" baseline="-25000">
                <a:latin typeface="Calibri" pitchFamily="34" charset="0"/>
              </a:rPr>
              <a:t>i</a:t>
            </a:r>
            <a:r>
              <a:rPr lang="en-US" sz="2400">
                <a:latin typeface="Calibri" pitchFamily="34" charset="0"/>
              </a:rPr>
              <a:t>, estimated by |C</a:t>
            </a:r>
            <a:r>
              <a:rPr lang="en-US" sz="2400" i="1" baseline="-25000">
                <a:latin typeface="Calibri" pitchFamily="34" charset="0"/>
              </a:rPr>
              <a:t>i</a:t>
            </a:r>
            <a:r>
              <a:rPr lang="en-US" sz="2400" baseline="-25000">
                <a:latin typeface="Calibri" pitchFamily="34" charset="0"/>
              </a:rPr>
              <a:t>, D</a:t>
            </a:r>
            <a:r>
              <a:rPr lang="en-US" sz="2400">
                <a:latin typeface="Calibri" pitchFamily="34" charset="0"/>
              </a:rPr>
              <a:t>|/|D|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Expected information</a:t>
            </a:r>
            <a:r>
              <a:rPr lang="en-US" sz="2400">
                <a:latin typeface="Calibri" pitchFamily="34" charset="0"/>
              </a:rPr>
              <a:t> (entropy) needed to classify a tuple in D: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Information</a:t>
            </a:r>
            <a:r>
              <a:rPr lang="en-US" sz="2400">
                <a:latin typeface="Calibri" pitchFamily="34" charset="0"/>
              </a:rPr>
              <a:t> needed (after using A to split D into v partitions) to classify D: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chemeClr val="hlink"/>
                </a:solidFill>
                <a:latin typeface="Calibri" pitchFamily="34" charset="0"/>
              </a:rPr>
              <a:t>Information gained</a:t>
            </a:r>
            <a:r>
              <a:rPr lang="en-US" sz="2400">
                <a:latin typeface="Calibri" pitchFamily="34" charset="0"/>
              </a:rPr>
              <a:t> by branching on attribute A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>
              <a:latin typeface="Calibri" pitchFamily="34" charset="0"/>
            </a:endParaRPr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4530725" y="3200400"/>
          <a:ext cx="3317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200400"/>
                        <a:ext cx="33178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/>
          <p:cNvGraphicFramePr>
            <a:graphicFrameLocks noChangeAspect="1"/>
          </p:cNvGraphicFramePr>
          <p:nvPr/>
        </p:nvGraphicFramePr>
        <p:xfrm>
          <a:off x="4419600" y="4343400"/>
          <a:ext cx="4495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6" imgW="1892300" imgH="457200" progId="Equation.3">
                  <p:embed/>
                </p:oleObj>
              </mc:Choice>
              <mc:Fallback>
                <p:oleObj name="Equation" r:id="rId6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43400"/>
                        <a:ext cx="4495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3868738" y="5822950"/>
          <a:ext cx="45894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8" imgW="1790700" imgH="215900" progId="Equation.3">
                  <p:embed/>
                </p:oleObj>
              </mc:Choice>
              <mc:Fallback>
                <p:oleObj name="Equation" r:id="rId8" imgW="1790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5822950"/>
                        <a:ext cx="45894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0887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Attribute Selection: Information Gain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41529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sz="2000" smtClean="0">
                <a:solidFill>
                  <a:srgbClr val="121328"/>
                </a:solidFill>
              </a:rPr>
              <a:t>Class P: buys_computer = “yes”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sz="2000" smtClean="0">
                <a:solidFill>
                  <a:srgbClr val="121328"/>
                </a:solidFill>
              </a:rPr>
              <a:t>Class N: buys_computer = “no”</a:t>
            </a:r>
            <a:endParaRPr lang="en-US" sz="2000" smtClean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2743200"/>
            <a:ext cx="4152900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121328"/>
                </a:solidFill>
              </a:rPr>
              <a:t>            means “age &lt;=30” has 5 out of 14 samples, with 2 yes’es  and 3 no’s.   Hence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None/>
            </a:pPr>
            <a:endParaRPr lang="en-US" sz="2000" smtClean="0">
              <a:solidFill>
                <a:srgbClr val="121328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itchFamily="18" charset="2"/>
              <a:buNone/>
            </a:pPr>
            <a:r>
              <a:rPr lang="en-US" sz="2000" smtClean="0">
                <a:solidFill>
                  <a:srgbClr val="121328"/>
                </a:solidFill>
              </a:rPr>
              <a:t>Similarly,</a:t>
            </a:r>
          </a:p>
        </p:txBody>
      </p:sp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050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4491D70-BB6A-49C3-9B82-B06D5404A221}" type="slidenum">
              <a:rPr lang="en-US"/>
              <a:pPr eaLnBrk="1" hangingPunct="1"/>
              <a:t>15</a:t>
            </a:fld>
            <a:endParaRPr lang="en-US"/>
          </a:p>
        </p:txBody>
      </p:sp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762000" y="2590800"/>
          <a:ext cx="33543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" name="Worksheet" r:id="rId4" imgW="3352800" imgH="1438250" progId="Excel.Sheet.8">
                  <p:embed/>
                </p:oleObj>
              </mc:Choice>
              <mc:Fallback>
                <p:oleObj name="Worksheet" r:id="rId4" imgW="3352800" imgH="14382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33543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/>
          <p:cNvGraphicFramePr>
            <a:graphicFrameLocks noChangeAspect="1"/>
          </p:cNvGraphicFramePr>
          <p:nvPr/>
        </p:nvGraphicFramePr>
        <p:xfrm>
          <a:off x="4876800" y="1295400"/>
          <a:ext cx="37544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Equation" r:id="rId6" imgW="2044700" imgH="812800" progId="Equation.3">
                  <p:embed/>
                </p:oleObj>
              </mc:Choice>
              <mc:Fallback>
                <p:oleObj name="Equation" r:id="rId6" imgW="2044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37544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7"/>
          <p:cNvGraphicFramePr>
            <a:graphicFrameLocks noChangeAspect="1"/>
          </p:cNvGraphicFramePr>
          <p:nvPr/>
        </p:nvGraphicFramePr>
        <p:xfrm>
          <a:off x="5029200" y="5257800"/>
          <a:ext cx="3594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" name="Equation" r:id="rId8" imgW="3594100" imgH="1193800" progId="Equation.3">
                  <p:embed/>
                </p:oleObj>
              </mc:Choice>
              <mc:Fallback>
                <p:oleObj name="Equation" r:id="rId8" imgW="35941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3594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76686"/>
              </p:ext>
            </p:extLst>
          </p:nvPr>
        </p:nvGraphicFramePr>
        <p:xfrm>
          <a:off x="4724400" y="4114800"/>
          <a:ext cx="42719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Equation" r:id="rId10" imgW="2552400" imgH="241200" progId="Equation.3">
                  <p:embed/>
                </p:oleObj>
              </mc:Choice>
              <mc:Fallback>
                <p:oleObj name="Equation" r:id="rId10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42719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9"/>
          <p:cNvGraphicFramePr>
            <a:graphicFrameLocks/>
          </p:cNvGraphicFramePr>
          <p:nvPr/>
        </p:nvGraphicFramePr>
        <p:xfrm>
          <a:off x="152400" y="4114800"/>
          <a:ext cx="441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" name="Worksheet" r:id="rId12" imgW="6115431" imgH="4458208" progId="Excel.Sheet.8">
                  <p:embed/>
                </p:oleObj>
              </mc:Choice>
              <mc:Fallback>
                <p:oleObj name="Worksheet" r:id="rId12" imgW="6115431" imgH="44582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4419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19614"/>
              </p:ext>
            </p:extLst>
          </p:nvPr>
        </p:nvGraphicFramePr>
        <p:xfrm>
          <a:off x="4419600" y="2667000"/>
          <a:ext cx="1073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" name="Equation" r:id="rId14" imgW="583947" imgH="393529" progId="Equation.3">
                  <p:embed/>
                </p:oleObj>
              </mc:Choice>
              <mc:Fallback>
                <p:oleObj name="Equation" r:id="rId14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67000"/>
                        <a:ext cx="10731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1"/>
          <p:cNvGraphicFramePr>
            <a:graphicFrameLocks noChangeAspect="1"/>
          </p:cNvGraphicFramePr>
          <p:nvPr/>
        </p:nvGraphicFramePr>
        <p:xfrm>
          <a:off x="76200" y="2057400"/>
          <a:ext cx="4800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1" name="Equation" r:id="rId16" imgW="3314700" imgH="393700" progId="Equation.3">
                  <p:embed/>
                </p:oleObj>
              </mc:Choice>
              <mc:Fallback>
                <p:oleObj name="Equation" r:id="rId16" imgW="331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057400"/>
                        <a:ext cx="4800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51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Selection for a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182579" y="1093718"/>
            <a:ext cx="4119563" cy="2351088"/>
            <a:chOff x="1509" y="1152"/>
            <a:chExt cx="2595" cy="148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age?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overcast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09" y="2342"/>
              <a:ext cx="203" cy="291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901" y="2342"/>
              <a:ext cx="203" cy="291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&lt;=30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&gt;40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latin typeface="Times New Roman" pitchFamily="18" charset="0"/>
                </a:rPr>
                <a:t>31..40</a:t>
              </a:r>
              <a:endParaRPr lang="en-US">
                <a:latin typeface="Times New Roman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33" idx="1"/>
            <a:endCxn id="8" idx="2"/>
          </p:cNvCxnSpPr>
          <p:nvPr/>
        </p:nvCxnSpPr>
        <p:spPr>
          <a:xfrm flipV="1">
            <a:off x="234038" y="3444806"/>
            <a:ext cx="109673" cy="688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4038" y="3948815"/>
            <a:ext cx="223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attribute next?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083464"/>
              </p:ext>
            </p:extLst>
          </p:nvPr>
        </p:nvGraphicFramePr>
        <p:xfrm>
          <a:off x="96854" y="4479925"/>
          <a:ext cx="46767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Worksheet" r:id="rId3" imgW="6115151" imgH="1790772" progId="Excel.Sheet.8">
                  <p:embed/>
                </p:oleObj>
              </mc:Choice>
              <mc:Fallback>
                <p:oleObj name="Worksheet" r:id="rId3" imgW="6115151" imgH="1790772" progId="Excel.Shee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4" y="4479925"/>
                        <a:ext cx="46767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742281" y="5709549"/>
                <a:ext cx="1008096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𝑎𝑔𝑒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≤30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81" y="5709549"/>
                <a:ext cx="1008096" cy="391902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941247" y="1069406"/>
                <a:ext cx="5479705" cy="170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𝐼𝑛𝑓𝑜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𝑎𝑔𝑒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≤30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=0.971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𝐺𝑎𝑖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𝑎𝑔𝑒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≤30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𝐼𝑛𝑓𝑜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𝑎𝑔𝑒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≤30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latin typeface="Cambria Math"/>
                        </a:rPr>
                        <m:t>𝐼𝑛𝑓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𝑖𝑛𝑐𝑜𝑚𝑒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𝑎𝑔𝑒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≤30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latin typeface="Cambria Math"/>
                        </a:rPr>
                        <m:t>=0.</m:t>
                      </m:r>
                      <m:r>
                        <a:rPr lang="en-US" b="0" i="1" dirty="0" smtClean="0">
                          <a:latin typeface="Cambria Math"/>
                        </a:rPr>
                        <m:t>571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𝐺𝑎𝑖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𝑎𝑔𝑒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≤30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𝑠𝑡𝑢𝑑𝑒𝑛𝑡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=0.971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𝐺𝑎𝑖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𝑎𝑔𝑒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≤30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𝑐𝑟𝑒𝑑𝑖𝑡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_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𝑟𝑎𝑡𝑖𝑛𝑔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=0.02</m:t>
                    </m:r>
                  </m:oMath>
                </a14:m>
                <a:endParaRPr lang="en-US" i="1" dirty="0"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47" y="1069406"/>
                <a:ext cx="5479705" cy="1703800"/>
              </a:xfrm>
              <a:prstGeom prst="rect">
                <a:avLst/>
              </a:prstGeom>
              <a:blipFill rotWithShape="1">
                <a:blip r:embed="rId6"/>
                <a:stretch>
                  <a:fillRect l="-780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3789380" y="3048000"/>
            <a:ext cx="5295900" cy="3810000"/>
            <a:chOff x="768" y="1152"/>
            <a:chExt cx="3336" cy="2400"/>
          </a:xfrm>
        </p:grpSpPr>
        <p:sp>
          <p:nvSpPr>
            <p:cNvPr id="41" name="Rectangle 3"/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age?</a:t>
              </a:r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overcast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student?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901" y="2342"/>
              <a:ext cx="203" cy="291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dirty="0" smtClean="0">
                  <a:latin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&lt;=30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Times New Roman" pitchFamily="18" charset="0"/>
                </a:rPr>
                <a:t>&gt;40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768" y="3264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2028" y="326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latin typeface="Times New Roman" pitchFamily="18" charset="0"/>
                </a:rPr>
                <a:t>31..40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84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Computing Information-Gain for Continuous-Valued Attributes</a:t>
            </a:r>
            <a:endParaRPr lang="en-US" i="1" smtClean="0">
              <a:solidFill>
                <a:srgbClr val="CC00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2736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400" smtClean="0"/>
              <a:t>Let attribute A be a continuous-valued attribute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400" smtClean="0"/>
              <a:t>Must determine the </a:t>
            </a:r>
            <a:r>
              <a:rPr lang="en-US" sz="2400" i="1" smtClean="0">
                <a:solidFill>
                  <a:schemeClr val="hlink"/>
                </a:solidFill>
              </a:rPr>
              <a:t>best split point</a:t>
            </a:r>
            <a:r>
              <a:rPr lang="en-US" sz="2400" smtClean="0"/>
              <a:t> for A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400" smtClean="0"/>
              <a:t>Sort the value A in increasing order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400" smtClean="0"/>
              <a:t>Typically, the midpoint between each pair of adjacent values is considered as a possible </a:t>
            </a:r>
            <a:r>
              <a:rPr lang="en-US" sz="2400" i="1" smtClean="0"/>
              <a:t>split point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000" smtClean="0"/>
              <a:t>(a</a:t>
            </a:r>
            <a:r>
              <a:rPr lang="en-US" sz="2000" baseline="-25000" smtClean="0"/>
              <a:t>i</a:t>
            </a:r>
            <a:r>
              <a:rPr lang="en-US" sz="2000" smtClean="0"/>
              <a:t>+a</a:t>
            </a:r>
            <a:r>
              <a:rPr lang="en-US" sz="2000" baseline="-25000" smtClean="0"/>
              <a:t>i+1</a:t>
            </a:r>
            <a:r>
              <a:rPr lang="en-US" sz="2000" smtClean="0"/>
              <a:t>)/2 is the midpoint between the values of a</a:t>
            </a:r>
            <a:r>
              <a:rPr lang="en-US" sz="2000" baseline="-25000" smtClean="0"/>
              <a:t>i</a:t>
            </a:r>
            <a:r>
              <a:rPr lang="en-US" sz="2000" smtClean="0"/>
              <a:t> and a</a:t>
            </a:r>
            <a:r>
              <a:rPr lang="en-US" sz="2000" baseline="-25000" smtClean="0"/>
              <a:t>i+1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sz="2400" smtClean="0"/>
              <a:t>The point with the </a:t>
            </a:r>
            <a:r>
              <a:rPr lang="en-US" sz="2400" i="1" smtClean="0"/>
              <a:t>minimum expected information requirement</a:t>
            </a:r>
            <a:r>
              <a:rPr lang="en-US" sz="2400" smtClean="0"/>
              <a:t> for A is selected as the split-point for A</a:t>
            </a:r>
          </a:p>
          <a:p>
            <a:pPr eaLnBrk="1" hangingPunct="1">
              <a:lnSpc>
                <a:spcPct val="115000"/>
              </a:lnSpc>
            </a:pPr>
            <a:r>
              <a:rPr lang="en-US" sz="2400" smtClean="0"/>
              <a:t>Split:</a:t>
            </a:r>
          </a:p>
          <a:p>
            <a:pPr lvl="1" eaLnBrk="1" hangingPunct="1">
              <a:lnSpc>
                <a:spcPct val="115000"/>
              </a:lnSpc>
            </a:pPr>
            <a:r>
              <a:rPr lang="en-US" sz="2400" smtClean="0"/>
              <a:t>D1 is the set of tuples in D satisfying A ≤ split-point, and D2 is the set of tuples in D satisfying A &gt; split-point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Gain Ratio for Attribute Selection (C4.5)</a:t>
            </a:r>
            <a:endParaRPr lang="en-US" i="1" smtClean="0">
              <a:solidFill>
                <a:srgbClr val="CC0000"/>
              </a:solidFill>
            </a:endParaRPr>
          </a:p>
        </p:txBody>
      </p:sp>
      <p:sp>
        <p:nvSpPr>
          <p:cNvPr id="18436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Information gain measure is biased towards attributes with a large number of values</a:t>
            </a:r>
          </a:p>
          <a:p>
            <a:pPr eaLnBrk="1" hangingPunct="1"/>
            <a:r>
              <a:rPr lang="en-US" sz="2400" smtClean="0"/>
              <a:t>C4.5 (a successor of ID3) uses gain ratio to overcome the problem (normalization to information gain)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GainRatio(A) = Gain(A)/SplitInfo(A)</a:t>
            </a:r>
          </a:p>
          <a:p>
            <a:pPr eaLnBrk="1" hangingPunct="1"/>
            <a:r>
              <a:rPr lang="en-US" sz="2400" smtClean="0"/>
              <a:t>Ex.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gain_ratio(income) = 0.029/1.557 = 0.019</a:t>
            </a:r>
          </a:p>
          <a:p>
            <a:pPr eaLnBrk="1" hangingPunct="1"/>
            <a:r>
              <a:rPr lang="en-US" sz="2400" smtClean="0"/>
              <a:t>The attribute with the maximum gain ratio is selected as the splitting attribute</a:t>
            </a:r>
          </a:p>
        </p:txBody>
      </p:sp>
      <p:graphicFrame>
        <p:nvGraphicFramePr>
          <p:cNvPr id="18437" name="Object 204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971800"/>
          <a:ext cx="4343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4" imgW="2387600" imgH="457200" progId="Equation.3">
                  <p:embed/>
                </p:oleObj>
              </mc:Choice>
              <mc:Fallback>
                <p:oleObj name="Equation" r:id="rId4" imgW="238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4343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10" descr="8split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7924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491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Gini Index (CART, IBM IntelligentMiner)</a:t>
            </a:r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534400" cy="5105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If a data set </a:t>
            </a:r>
            <a:r>
              <a:rPr lang="en-US" sz="2400" i="1" dirty="0" smtClean="0"/>
              <a:t>D </a:t>
            </a:r>
            <a:r>
              <a:rPr lang="en-US" sz="2400" dirty="0" smtClean="0"/>
              <a:t>contains examples from </a:t>
            </a:r>
            <a:r>
              <a:rPr lang="en-US" sz="2400" i="1" dirty="0" smtClean="0"/>
              <a:t>n</a:t>
            </a:r>
            <a:r>
              <a:rPr lang="en-US" sz="2400" dirty="0" smtClean="0"/>
              <a:t> classes, </a:t>
            </a:r>
            <a:r>
              <a:rPr lang="en-US" sz="2400" dirty="0" err="1" smtClean="0"/>
              <a:t>gini</a:t>
            </a:r>
            <a:r>
              <a:rPr lang="en-US" sz="2400" dirty="0" smtClean="0"/>
              <a:t> index, </a:t>
            </a:r>
            <a:r>
              <a:rPr lang="en-US" sz="2400" i="1" dirty="0" err="1" smtClean="0"/>
              <a:t>gini</a:t>
            </a:r>
            <a:r>
              <a:rPr lang="en-US" sz="2400" dirty="0" smtClean="0"/>
              <a:t>(</a:t>
            </a:r>
            <a:r>
              <a:rPr lang="en-US" sz="2400" i="1" dirty="0" smtClean="0"/>
              <a:t>D</a:t>
            </a:r>
            <a:r>
              <a:rPr lang="en-US" sz="2400" dirty="0" smtClean="0"/>
              <a:t>) is defined as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US" sz="2400" dirty="0" smtClean="0"/>
              <a:t>   </a:t>
            </a:r>
            <a:r>
              <a:rPr lang="en-US" sz="2400" dirty="0" smtClean="0"/>
              <a:t>where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the relative frequency of class </a:t>
            </a:r>
            <a:r>
              <a:rPr lang="en-US" sz="2400" i="1" dirty="0" smtClean="0"/>
              <a:t>j</a:t>
            </a:r>
            <a:r>
              <a:rPr lang="en-US" sz="2400" dirty="0" smtClean="0"/>
              <a:t> in </a:t>
            </a:r>
            <a:r>
              <a:rPr lang="en-US" sz="2400" i="1" dirty="0" smtClean="0"/>
              <a:t>D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If a data set </a:t>
            </a:r>
            <a:r>
              <a:rPr lang="en-US" sz="2400" i="1" dirty="0" smtClean="0"/>
              <a:t>D</a:t>
            </a:r>
            <a:r>
              <a:rPr lang="en-US" sz="2400" dirty="0" smtClean="0"/>
              <a:t>  is split on A into two subsets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, the </a:t>
            </a:r>
            <a:r>
              <a:rPr lang="en-US" sz="2400" i="1" dirty="0" err="1" smtClean="0"/>
              <a:t>gini</a:t>
            </a:r>
            <a:r>
              <a:rPr lang="en-US" sz="2400" dirty="0" smtClean="0"/>
              <a:t> index </a:t>
            </a:r>
            <a:r>
              <a:rPr lang="en-US" sz="2400" i="1" dirty="0" err="1" smtClean="0"/>
              <a:t>gini</a:t>
            </a:r>
            <a:r>
              <a:rPr lang="en-US" sz="2400" dirty="0" smtClean="0"/>
              <a:t>(</a:t>
            </a:r>
            <a:r>
              <a:rPr lang="en-US" sz="2400" i="1" dirty="0" smtClean="0"/>
              <a:t>D</a:t>
            </a:r>
            <a:r>
              <a:rPr lang="en-US" sz="2400" dirty="0" smtClean="0"/>
              <a:t>) is defined as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Reduction in Impurity: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sz="2400" dirty="0" smtClean="0"/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The attribute provides the smallest </a:t>
            </a:r>
            <a:r>
              <a:rPr lang="en-US" sz="2400" i="1" dirty="0" err="1" smtClean="0"/>
              <a:t>gini</a:t>
            </a:r>
            <a:r>
              <a:rPr lang="en-US" sz="2400" i="1" baseline="-25000" dirty="0" err="1" smtClean="0"/>
              <a:t>split</a:t>
            </a:r>
            <a:r>
              <a:rPr lang="en-US" sz="2400" dirty="0" smtClean="0"/>
              <a:t>(</a:t>
            </a:r>
            <a:r>
              <a:rPr lang="en-US" sz="2400" i="1" dirty="0" smtClean="0"/>
              <a:t>D</a:t>
            </a:r>
            <a:r>
              <a:rPr lang="en-US" sz="2400" dirty="0" smtClean="0"/>
              <a:t>) (or the largest reduction in impurity) is chosen to split the node (</a:t>
            </a:r>
            <a:r>
              <a:rPr lang="en-US" sz="2400" i="1" dirty="0" smtClean="0">
                <a:solidFill>
                  <a:srgbClr val="CC0000"/>
                </a:solidFill>
              </a:rPr>
              <a:t>need to enumerate all the possible splitting points for each attribute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19463" name="Object 10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7620787"/>
              </p:ext>
            </p:extLst>
          </p:nvPr>
        </p:nvGraphicFramePr>
        <p:xfrm>
          <a:off x="3352800" y="4495800"/>
          <a:ext cx="46132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4" imgW="2692400" imgH="304800" progId="Equation.3">
                  <p:embed/>
                </p:oleObj>
              </mc:Choice>
              <mc:Fallback>
                <p:oleObj name="Equation" r:id="rId4" imgW="2692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46132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31178"/>
              </p:ext>
            </p:extLst>
          </p:nvPr>
        </p:nvGraphicFramePr>
        <p:xfrm>
          <a:off x="2209800" y="1752600"/>
          <a:ext cx="312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Equation" r:id="rId6" imgW="1777229" imgH="761669" progId="Equation.3">
                  <p:embed/>
                </p:oleObj>
              </mc:Choice>
              <mc:Fallback>
                <p:oleObj name="Equation" r:id="rId6" imgW="1777229" imgH="761669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312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743810"/>
              </p:ext>
            </p:extLst>
          </p:nvPr>
        </p:nvGraphicFramePr>
        <p:xfrm>
          <a:off x="3405278" y="3429000"/>
          <a:ext cx="57038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Equation" r:id="rId8" imgW="3441700" imgH="596900" progId="Equation.3">
                  <p:embed/>
                </p:oleObj>
              </mc:Choice>
              <mc:Fallback>
                <p:oleObj name="Equation" r:id="rId8" imgW="3441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278" y="3429000"/>
                        <a:ext cx="57038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127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</a:t>
            </a: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Classification: Basic Concepts</a:t>
            </a:r>
          </a:p>
          <a:p>
            <a:pPr>
              <a:lnSpc>
                <a:spcPct val="130000"/>
              </a:lnSpc>
            </a:pPr>
            <a:r>
              <a:rPr lang="en-US" dirty="0"/>
              <a:t>Decision Tree Induction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Rule-Based </a:t>
            </a:r>
            <a:r>
              <a:rPr lang="en-US" dirty="0"/>
              <a:t>Classification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Model Evaluation and Selection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5301122" y="12112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Computation of Gini Index </a:t>
            </a: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868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Ex.  D has 9 tuples in </a:t>
            </a:r>
            <a:r>
              <a:rPr lang="en-US" sz="2400" dirty="0" err="1" smtClean="0"/>
              <a:t>buys_computer</a:t>
            </a:r>
            <a:r>
              <a:rPr lang="en-US" sz="2400" dirty="0" smtClean="0"/>
              <a:t> = “yes” and 5 in “no”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Suppose the attribute income partitions D into 10 in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: {low, medium} and 4 in D</a:t>
            </a:r>
            <a:r>
              <a:rPr lang="en-US" sz="2400" baseline="-25000" dirty="0" smtClean="0"/>
              <a:t>2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err="1" smtClean="0"/>
              <a:t>Gini</a:t>
            </a:r>
            <a:r>
              <a:rPr lang="en-US" sz="2400" baseline="-25000" dirty="0" smtClean="0"/>
              <a:t>{</a:t>
            </a:r>
            <a:r>
              <a:rPr lang="en-US" sz="2400" baseline="-25000" dirty="0" err="1" smtClean="0"/>
              <a:t>low,high</a:t>
            </a:r>
            <a:r>
              <a:rPr lang="en-US" sz="2400" baseline="-25000" dirty="0" smtClean="0"/>
              <a:t>}</a:t>
            </a:r>
            <a:r>
              <a:rPr lang="en-US" sz="2400" dirty="0" smtClean="0"/>
              <a:t> is 0.458; </a:t>
            </a:r>
            <a:r>
              <a:rPr lang="en-US" sz="2400" dirty="0" err="1" smtClean="0"/>
              <a:t>Gini</a:t>
            </a:r>
            <a:r>
              <a:rPr lang="en-US" sz="2400" baseline="-25000" dirty="0" smtClean="0"/>
              <a:t>{</a:t>
            </a:r>
            <a:r>
              <a:rPr lang="en-US" sz="2400" baseline="-25000" dirty="0" err="1" smtClean="0"/>
              <a:t>medium,high</a:t>
            </a:r>
            <a:r>
              <a:rPr lang="en-US" sz="2400" baseline="-25000" dirty="0" smtClean="0"/>
              <a:t>}</a:t>
            </a:r>
            <a:r>
              <a:rPr lang="en-US" sz="2400" dirty="0" smtClean="0"/>
              <a:t> is 0.450.  Thus, split on the {</a:t>
            </a:r>
            <a:r>
              <a:rPr lang="en-US" sz="2400" dirty="0" err="1" smtClean="0"/>
              <a:t>low,medium</a:t>
            </a:r>
            <a:r>
              <a:rPr lang="en-US" sz="2400" dirty="0" smtClean="0"/>
              <a:t>} (and {high}) since it has the lowest </a:t>
            </a:r>
            <a:r>
              <a:rPr lang="en-US" sz="2400" dirty="0" err="1" smtClean="0"/>
              <a:t>Gini</a:t>
            </a:r>
            <a:r>
              <a:rPr lang="en-US" sz="2400" dirty="0" smtClean="0"/>
              <a:t> </a:t>
            </a:r>
            <a:r>
              <a:rPr lang="en-US" sz="2400" dirty="0" smtClean="0"/>
              <a:t>index</a:t>
            </a:r>
            <a:endParaRPr lang="en-US" sz="2400" dirty="0" smtClean="0"/>
          </a:p>
        </p:txBody>
      </p:sp>
      <p:graphicFrame>
        <p:nvGraphicFramePr>
          <p:cNvPr id="20485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91139176"/>
              </p:ext>
            </p:extLst>
          </p:nvPr>
        </p:nvGraphicFramePr>
        <p:xfrm>
          <a:off x="2590800" y="1600200"/>
          <a:ext cx="3581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4" imgW="2222500" imgH="469900" progId="Equation.3">
                  <p:embed/>
                </p:oleObj>
              </mc:Choice>
              <mc:Fallback>
                <p:oleObj name="Equation" r:id="rId4" imgW="222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3581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32882"/>
              </p:ext>
            </p:extLst>
          </p:nvPr>
        </p:nvGraphicFramePr>
        <p:xfrm>
          <a:off x="2590800" y="2969578"/>
          <a:ext cx="50403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6" imgW="3340100" imgH="431800" progId="Equation.3">
                  <p:embed/>
                </p:oleObj>
              </mc:Choice>
              <mc:Fallback>
                <p:oleObj name="Equation" r:id="rId6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69578"/>
                        <a:ext cx="50403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14" descr="8gi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419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41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Comparing Attribute Selection Measures</a:t>
            </a:r>
            <a:endParaRPr lang="en-US" sz="280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2578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The three measures, in general, return good results but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b="1" dirty="0" smtClean="0"/>
              <a:t>Information gain</a:t>
            </a:r>
            <a:r>
              <a:rPr lang="en-US" sz="2800" dirty="0" smtClean="0"/>
              <a:t>: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dirty="0" smtClean="0"/>
              <a:t>biased towards multivalued attributes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b="1" dirty="0" smtClean="0"/>
              <a:t>Gain ratio</a:t>
            </a:r>
            <a:r>
              <a:rPr lang="en-US" sz="2800" dirty="0" smtClean="0"/>
              <a:t>: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dirty="0" smtClean="0"/>
              <a:t>tends to prefer unbalanced splits in which one partition is much smaller than the </a:t>
            </a:r>
            <a:r>
              <a:rPr lang="en-US" sz="2400" dirty="0" smtClean="0"/>
              <a:t>others (why?)</a:t>
            </a:r>
            <a:endParaRPr lang="en-US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sz="2800" b="1" dirty="0" err="1" smtClean="0"/>
              <a:t>Gini</a:t>
            </a:r>
            <a:r>
              <a:rPr lang="en-US" sz="2800" b="1" dirty="0" smtClean="0"/>
              <a:t> index</a:t>
            </a:r>
            <a:r>
              <a:rPr lang="en-US" sz="2800" dirty="0" smtClean="0"/>
              <a:t>: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dirty="0" smtClean="0"/>
              <a:t>biased to multivalued </a:t>
            </a:r>
            <a:r>
              <a:rPr lang="en-US" sz="2400" dirty="0" smtClean="0"/>
              <a:t>attributes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dirty="0" smtClean="0"/>
              <a:t>has difficulty when # of classes is large</a:t>
            </a:r>
            <a:endParaRPr lang="en-US" sz="24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Other Attribute Selection Measures</a:t>
            </a:r>
            <a:endParaRPr lang="en-US" sz="32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257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000" u="sng" smtClean="0"/>
              <a:t>CHAID</a:t>
            </a:r>
            <a:r>
              <a:rPr lang="en-US" sz="2000" smtClean="0"/>
              <a:t>: a popular decision tree algorithm, measure based on </a:t>
            </a:r>
            <a:r>
              <a:rPr lang="el-GR" sz="2000" smtClean="0"/>
              <a:t>χ</a:t>
            </a:r>
            <a:r>
              <a:rPr lang="en-US" sz="2000" baseline="30000" smtClean="0"/>
              <a:t>2</a:t>
            </a:r>
            <a:r>
              <a:rPr lang="en-US" sz="2000" smtClean="0"/>
              <a:t> test for independence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u="sng" smtClean="0"/>
              <a:t>C-SEP</a:t>
            </a:r>
            <a:r>
              <a:rPr lang="en-US" sz="2000" smtClean="0"/>
              <a:t>: performs better than info. gain and gini index in certain cases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u="sng" smtClean="0"/>
              <a:t>G-statistic</a:t>
            </a:r>
            <a:r>
              <a:rPr lang="en-US" sz="2000" smtClean="0"/>
              <a:t>: has a close approximation to </a:t>
            </a:r>
            <a:r>
              <a:rPr lang="el-GR" sz="2000" smtClean="0"/>
              <a:t>χ</a:t>
            </a:r>
            <a:r>
              <a:rPr lang="en-US" sz="2000" baseline="30000" smtClean="0"/>
              <a:t>2</a:t>
            </a:r>
            <a:r>
              <a:rPr lang="en-US" sz="2000" smtClean="0"/>
              <a:t> distribution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u="sng" smtClean="0"/>
              <a:t>MDL (Minimal Description Length) principle</a:t>
            </a:r>
            <a:r>
              <a:rPr lang="en-US" sz="2000" smtClean="0"/>
              <a:t> (i.e., the simplest solution is preferred):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The best tree as the one that requires the fewest # of bits to both (1) encode the tree, and (2) encode the exceptions to the tree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Multivariate splits (partition based on multiple variable combinations)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u="sng" smtClean="0"/>
              <a:t>CART</a:t>
            </a:r>
            <a:r>
              <a:rPr lang="en-US" sz="2000" smtClean="0"/>
              <a:t>: finds multivariate splits based on a linear comb. of attrs.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Which attribute selection measure is the best?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 Most give good results, none is significantly superior than others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858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Overfitting and Tree Pruning</a:t>
            </a:r>
            <a:endParaRPr lang="en-US" sz="3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525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400" u="sng" smtClean="0"/>
              <a:t>Overfitting</a:t>
            </a:r>
            <a:r>
              <a:rPr lang="en-US" sz="2400" smtClean="0"/>
              <a:t>:  An induced tree may overfit the training data </a:t>
            </a:r>
          </a:p>
          <a:p>
            <a:pPr lvl="1" eaLnBrk="1" hangingPunct="1"/>
            <a:r>
              <a:rPr lang="en-US" sz="2400" smtClean="0"/>
              <a:t>Too many branches, some may reflect anomalies due to noise or outliers</a:t>
            </a:r>
          </a:p>
          <a:p>
            <a:pPr lvl="1" eaLnBrk="1" hangingPunct="1"/>
            <a:r>
              <a:rPr lang="en-US" sz="2400" smtClean="0"/>
              <a:t>Poor accuracy for unseen samples</a:t>
            </a:r>
          </a:p>
          <a:p>
            <a:pPr eaLnBrk="1" hangingPunct="1"/>
            <a:r>
              <a:rPr lang="en-US" sz="2400" smtClean="0"/>
              <a:t>Two approaches to avoid overfitting </a:t>
            </a:r>
          </a:p>
          <a:p>
            <a:pPr lvl="1" eaLnBrk="1" hangingPunct="1"/>
            <a:r>
              <a:rPr lang="en-US" sz="2400" u="sng" smtClean="0"/>
              <a:t>Prepruning</a:t>
            </a:r>
            <a:r>
              <a:rPr lang="en-US" sz="2400" smtClean="0"/>
              <a:t>: </a:t>
            </a:r>
            <a:r>
              <a:rPr lang="en-US" sz="2400" i="1" smtClean="0"/>
              <a:t>Halt tree construction early</a:t>
            </a:r>
            <a:r>
              <a:rPr lang="en-US" sz="2400" smtClean="0"/>
              <a:t> </a:t>
            </a:r>
            <a:r>
              <a:rPr lang="en-US" sz="2400" smtClean="0">
                <a:cs typeface="Tahoma" pitchFamily="34" charset="0"/>
              </a:rPr>
              <a:t>̵</a:t>
            </a:r>
            <a:r>
              <a:rPr lang="en-US" sz="2400" smtClean="0"/>
              <a:t> do not split a node if this would result in the goodness measure falling below a threshold</a:t>
            </a:r>
          </a:p>
          <a:p>
            <a:pPr lvl="2" eaLnBrk="1" hangingPunct="1"/>
            <a:r>
              <a:rPr lang="en-US" smtClean="0"/>
              <a:t>Difficult to choose an appropriate threshold</a:t>
            </a:r>
          </a:p>
          <a:p>
            <a:pPr lvl="1" eaLnBrk="1" hangingPunct="1"/>
            <a:r>
              <a:rPr lang="en-US" sz="2400" u="sng" smtClean="0"/>
              <a:t>Postpruning</a:t>
            </a:r>
            <a:r>
              <a:rPr lang="en-US" sz="2400" smtClean="0"/>
              <a:t>: </a:t>
            </a:r>
            <a:r>
              <a:rPr lang="en-US" sz="2400" i="1" smtClean="0"/>
              <a:t>Remove branches</a:t>
            </a:r>
            <a:r>
              <a:rPr lang="en-US" sz="2400" smtClean="0"/>
              <a:t> from a “fully grown” tree—get a sequence of progressively pruned trees</a:t>
            </a:r>
          </a:p>
          <a:p>
            <a:pPr lvl="2" eaLnBrk="1" hangingPunct="1"/>
            <a:r>
              <a:rPr lang="en-US" smtClean="0"/>
              <a:t>Use a set of data different from the training data to decide which is the “best pruned tree”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20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Enhancements to Basic Decision Tree Induction</a:t>
            </a:r>
          </a:p>
        </p:txBody>
      </p:sp>
      <p:sp>
        <p:nvSpPr>
          <p:cNvPr id="24580" name="AutoShap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5105400"/>
          </a:xfrm>
          <a:prstGeom prst="flowChartProcess">
            <a:avLst/>
          </a:prstGeo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Allow for </a:t>
            </a:r>
            <a:r>
              <a:rPr lang="en-US" sz="2400" b="1" smtClean="0"/>
              <a:t>continuous-valued attributes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Dynamically define new discrete-valued attributes that partition the continuous attribute value into a discrete set of intervals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Handle </a:t>
            </a:r>
            <a:r>
              <a:rPr lang="en-US" sz="2400" b="1" smtClean="0"/>
              <a:t>missing attribute values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Assign the most common value of the attribute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Assign probability to each of the possible values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b="1" smtClean="0"/>
              <a:t>Attribute construction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Create new attributes based on existing ones that are sparsely represented</a:t>
            </a:r>
          </a:p>
          <a:p>
            <a:pPr lvl="1" eaLnBrk="1" hangingPunct="1">
              <a:lnSpc>
                <a:spcPct val="105000"/>
              </a:lnSpc>
              <a:spcBef>
                <a:spcPct val="25000"/>
              </a:spcBef>
            </a:pPr>
            <a:r>
              <a:rPr lang="en-US" sz="2400" smtClean="0"/>
              <a:t>This reduces fragmentation, repetition, and replication</a:t>
            </a:r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990600" y="3581400"/>
            <a:ext cx="708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36038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Classification in Large Databases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1371600"/>
            <a:ext cx="8539162" cy="515143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Classification—a classical problem extensively studied by statisticians and machine learning researchers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Scalability: Classifying data sets with millions of examples and hundreds of attributes with reasonable speed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Why is decision tree induction popular?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relatively faster learning speed (than other classification methods)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convertible to simple and easy to understand classification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use SQL queries for accessing databases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comparable classification accuracy with other methods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rgbClr val="FF3300"/>
                </a:solidFill>
              </a:rPr>
              <a:t>RainForest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smtClean="0"/>
              <a:t>(VLDB’98 — </a:t>
            </a:r>
            <a:r>
              <a:rPr lang="en-US" sz="2400" dirty="0" err="1" smtClean="0"/>
              <a:t>Gehrke</a:t>
            </a:r>
            <a:r>
              <a:rPr lang="en-US" sz="2400" dirty="0" smtClean="0"/>
              <a:t>, </a:t>
            </a:r>
            <a:r>
              <a:rPr lang="en-US" sz="2400" dirty="0" err="1" smtClean="0"/>
              <a:t>Ramakrishnan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Ganti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Builds an AVC-list (attribute, value, class label)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Scalability Framework for RainForest</a:t>
            </a:r>
            <a:endParaRPr lang="en-US" altLang="ko-KR" sz="2800" b="0" smtClean="0">
              <a:latin typeface="Arial" charset="0"/>
              <a:ea typeface="Gulim" pitchFamily="34" charset="-127"/>
            </a:endParaRPr>
          </a:p>
        </p:txBody>
      </p:sp>
      <p:sp>
        <p:nvSpPr>
          <p:cNvPr id="26628" name="Rectangle 3075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</a:rPr>
              <a:t>Separates the scalability aspects from the criteria that determine the quality of the tree 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>
                <a:latin typeface="Arial" charset="0"/>
              </a:rPr>
              <a:t>Builds an AVC-list</a:t>
            </a:r>
            <a:r>
              <a:rPr lang="en-US" altLang="ko-KR" sz="2400" b="1" smtClean="0">
                <a:latin typeface="Arial" charset="0"/>
                <a:ea typeface="Gulim" pitchFamily="34" charset="-127"/>
              </a:rPr>
              <a:t>: AVC (Attribute, Value, Class_label)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b="1" smtClean="0">
                <a:latin typeface="Arial" charset="0"/>
                <a:ea typeface="Gulim" pitchFamily="34" charset="-127"/>
              </a:rPr>
              <a:t>AVC-set  </a:t>
            </a:r>
            <a:r>
              <a:rPr lang="en-US" altLang="ko-KR" sz="2400" smtClean="0">
                <a:latin typeface="Arial" charset="0"/>
                <a:ea typeface="Gulim" pitchFamily="34" charset="-127"/>
              </a:rPr>
              <a:t>(of an attribute </a:t>
            </a:r>
            <a:r>
              <a:rPr lang="en-US" altLang="ko-KR" sz="2400" i="1" smtClean="0">
                <a:latin typeface="Arial" charset="0"/>
                <a:ea typeface="Gulim" pitchFamily="34" charset="-127"/>
              </a:rPr>
              <a:t>X</a:t>
            </a:r>
            <a:r>
              <a:rPr lang="en-US" altLang="ko-KR" sz="2400" smtClean="0">
                <a:latin typeface="Arial" charset="0"/>
                <a:ea typeface="Gulim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smtClean="0">
                <a:latin typeface="Arial" charset="0"/>
                <a:ea typeface="Gulim" pitchFamily="34" charset="-127"/>
              </a:rPr>
              <a:t>Projection of training dataset onto the attribute </a:t>
            </a:r>
            <a:r>
              <a:rPr lang="en-US" altLang="ko-KR" sz="2400" i="1" smtClean="0">
                <a:latin typeface="Arial" charset="0"/>
                <a:ea typeface="Gulim" pitchFamily="34" charset="-127"/>
              </a:rPr>
              <a:t>X</a:t>
            </a:r>
            <a:r>
              <a:rPr lang="en-US" altLang="ko-KR" sz="2400" smtClean="0">
                <a:latin typeface="Arial" charset="0"/>
                <a:ea typeface="Gulim" pitchFamily="34" charset="-127"/>
              </a:rPr>
              <a:t> and class label where counts of individual class label are aggregated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b="1" smtClean="0">
                <a:latin typeface="Arial" charset="0"/>
                <a:ea typeface="Gulim" pitchFamily="34" charset="-127"/>
              </a:rPr>
              <a:t>AVC-group  </a:t>
            </a:r>
            <a:r>
              <a:rPr lang="en-US" altLang="ko-KR" sz="2400" smtClean="0">
                <a:latin typeface="Arial" charset="0"/>
                <a:ea typeface="Gulim" pitchFamily="34" charset="-127"/>
              </a:rPr>
              <a:t>(of a node </a:t>
            </a:r>
            <a:r>
              <a:rPr lang="en-US" altLang="ko-KR" sz="2400" i="1" smtClean="0">
                <a:latin typeface="Arial" charset="0"/>
                <a:ea typeface="Gulim" pitchFamily="34" charset="-127"/>
              </a:rPr>
              <a:t>n</a:t>
            </a:r>
            <a:r>
              <a:rPr lang="en-US" altLang="ko-KR" sz="2400" smtClean="0">
                <a:latin typeface="Arial" charset="0"/>
                <a:ea typeface="Gulim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smtClean="0">
                <a:latin typeface="Arial" charset="0"/>
                <a:ea typeface="Gulim" pitchFamily="34" charset="-127"/>
              </a:rPr>
              <a:t>Set of AVC-sets of all predictor attributes at the node </a:t>
            </a:r>
            <a:r>
              <a:rPr lang="en-US" altLang="ko-KR" sz="2400" i="1" smtClean="0">
                <a:latin typeface="Arial" charset="0"/>
                <a:ea typeface="Gulim" pitchFamily="34" charset="-127"/>
              </a:rPr>
              <a:t>n</a:t>
            </a:r>
            <a:r>
              <a:rPr lang="en-US" altLang="ko-KR" sz="2400" b="1" smtClean="0">
                <a:latin typeface="Arial" charset="0"/>
                <a:ea typeface="Gulim" pitchFamily="34" charset="-127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Rainforest:  Training Set and Its AVC Sets </a:t>
            </a:r>
          </a:p>
        </p:txBody>
      </p:sp>
      <p:graphicFrame>
        <p:nvGraphicFramePr>
          <p:cNvPr id="1678460" name="Group 124"/>
          <p:cNvGraphicFramePr>
            <a:graphicFrameLocks noGrp="1"/>
          </p:cNvGraphicFramePr>
          <p:nvPr>
            <p:ph sz="quarter" idx="1"/>
          </p:nvPr>
        </p:nvGraphicFramePr>
        <p:xfrm>
          <a:off x="4343400" y="4800600"/>
          <a:ext cx="2400300" cy="1485901"/>
        </p:xfrm>
        <a:graphic>
          <a:graphicData uri="http://schemas.openxmlformats.org/drawingml/2006/table">
            <a:tbl>
              <a:tblPr/>
              <a:tblGrid>
                <a:gridCol w="946150"/>
                <a:gridCol w="492125"/>
                <a:gridCol w="962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student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8471" name="Group 135"/>
          <p:cNvGraphicFramePr>
            <a:graphicFrameLocks noGrp="1"/>
          </p:cNvGraphicFramePr>
          <p:nvPr>
            <p:ph sz="quarter" idx="2"/>
          </p:nvPr>
        </p:nvGraphicFramePr>
        <p:xfrm>
          <a:off x="4495800" y="1981200"/>
          <a:ext cx="1981200" cy="1714502"/>
        </p:xfrm>
        <a:graphic>
          <a:graphicData uri="http://schemas.openxmlformats.org/drawingml/2006/table">
            <a:tbl>
              <a:tblPr/>
              <a:tblGrid>
                <a:gridCol w="657225"/>
                <a:gridCol w="622300"/>
                <a:gridCol w="701675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Age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&lt;=30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31..40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&gt;40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8511" name="Group 175"/>
          <p:cNvGraphicFramePr>
            <a:graphicFrameLocks noGrp="1"/>
          </p:cNvGraphicFramePr>
          <p:nvPr>
            <p:ph sz="quarter" idx="3"/>
          </p:nvPr>
        </p:nvGraphicFramePr>
        <p:xfrm>
          <a:off x="6743700" y="4876800"/>
          <a:ext cx="2400300" cy="1401764"/>
        </p:xfrm>
        <a:graphic>
          <a:graphicData uri="http://schemas.openxmlformats.org/drawingml/2006/table">
            <a:tbl>
              <a:tblPr/>
              <a:tblGrid>
                <a:gridCol w="995363"/>
                <a:gridCol w="587375"/>
                <a:gridCol w="817562"/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Credit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rating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fair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excellent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78504" name="Group 168"/>
          <p:cNvGraphicFramePr>
            <a:graphicFrameLocks noGrp="1"/>
          </p:cNvGraphicFramePr>
          <p:nvPr>
            <p:ph sz="quarter" idx="4"/>
          </p:nvPr>
        </p:nvGraphicFramePr>
        <p:xfrm>
          <a:off x="6781800" y="1905000"/>
          <a:ext cx="2209800" cy="1828800"/>
        </p:xfrm>
        <a:graphic>
          <a:graphicData uri="http://schemas.openxmlformats.org/drawingml/2006/table">
            <a:tbl>
              <a:tblPr/>
              <a:tblGrid>
                <a:gridCol w="828675"/>
                <a:gridCol w="577850"/>
                <a:gridCol w="8032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income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high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medium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low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718" name="Object 3"/>
          <p:cNvGraphicFramePr>
            <a:graphicFrameLocks noGrp="1"/>
          </p:cNvGraphicFramePr>
          <p:nvPr>
            <p:ph type="body" idx="4294967295"/>
          </p:nvPr>
        </p:nvGraphicFramePr>
        <p:xfrm>
          <a:off x="0" y="1905000"/>
          <a:ext cx="4216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Worksheet" r:id="rId4" imgW="4457700" imgH="4457700" progId="Excel.Sheet.8">
                  <p:embed/>
                </p:oleObj>
              </mc:Choice>
              <mc:Fallback>
                <p:oleObj name="Worksheet" r:id="rId4" imgW="4457700" imgH="4457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4216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19" name="Rectangle 128"/>
          <p:cNvSpPr>
            <a:spLocks noChangeArrowheads="1"/>
          </p:cNvSpPr>
          <p:nvPr/>
        </p:nvSpPr>
        <p:spPr bwMode="auto">
          <a:xfrm>
            <a:off x="6705600" y="152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AVC-set on </a:t>
            </a:r>
            <a:r>
              <a:rPr lang="en-US" altLang="ko-KR" sz="2000" i="1">
                <a:ea typeface="Gulim" pitchFamily="34" charset="-127"/>
              </a:rPr>
              <a:t>income</a:t>
            </a:r>
            <a:endParaRPr lang="en-US" sz="2000" i="1"/>
          </a:p>
        </p:txBody>
      </p:sp>
      <p:sp>
        <p:nvSpPr>
          <p:cNvPr id="27720" name="Rectangle 129"/>
          <p:cNvSpPr>
            <a:spLocks noChangeArrowheads="1"/>
          </p:cNvSpPr>
          <p:nvPr/>
        </p:nvSpPr>
        <p:spPr bwMode="auto">
          <a:xfrm>
            <a:off x="4419600" y="1524000"/>
            <a:ext cx="192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AVC-set on </a:t>
            </a:r>
            <a:r>
              <a:rPr lang="en-US" altLang="ko-KR" sz="2000" i="1">
                <a:ea typeface="Gulim" pitchFamily="34" charset="-127"/>
              </a:rPr>
              <a:t>Age</a:t>
            </a:r>
            <a:endParaRPr lang="en-US" sz="2000" i="1"/>
          </a:p>
        </p:txBody>
      </p:sp>
      <p:sp>
        <p:nvSpPr>
          <p:cNvPr id="27721" name="Rectangle 130"/>
          <p:cNvSpPr>
            <a:spLocks noChangeArrowheads="1"/>
          </p:cNvSpPr>
          <p:nvPr/>
        </p:nvSpPr>
        <p:spPr bwMode="auto">
          <a:xfrm>
            <a:off x="4419600" y="426720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AVC-set on </a:t>
            </a:r>
            <a:r>
              <a:rPr lang="en-US" altLang="ko-KR" sz="2000" i="1">
                <a:ea typeface="Gulim" pitchFamily="34" charset="-127"/>
              </a:rPr>
              <a:t>Student</a:t>
            </a:r>
            <a:endParaRPr lang="en-US" sz="2000" i="1"/>
          </a:p>
        </p:txBody>
      </p:sp>
      <p:sp>
        <p:nvSpPr>
          <p:cNvPr id="27722" name="Rectangle 132"/>
          <p:cNvSpPr>
            <a:spLocks noChangeArrowheads="1"/>
          </p:cNvSpPr>
          <p:nvPr/>
        </p:nvSpPr>
        <p:spPr bwMode="auto">
          <a:xfrm>
            <a:off x="533400" y="1447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Training Examples</a:t>
            </a:r>
            <a:endParaRPr lang="en-US" sz="2400" i="1"/>
          </a:p>
        </p:txBody>
      </p:sp>
      <p:sp>
        <p:nvSpPr>
          <p:cNvPr id="27748" name="Rectangle 167"/>
          <p:cNvSpPr>
            <a:spLocks noChangeArrowheads="1"/>
          </p:cNvSpPr>
          <p:nvPr/>
        </p:nvSpPr>
        <p:spPr bwMode="auto">
          <a:xfrm>
            <a:off x="7162800" y="41148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AVC-set on </a:t>
            </a:r>
          </a:p>
          <a:p>
            <a:pPr algn="ctr"/>
            <a:r>
              <a:rPr lang="en-US" altLang="ko-KR" sz="2000" i="1">
                <a:ea typeface="Gulim" pitchFamily="34" charset="-127"/>
              </a:rPr>
              <a:t>credit_rating</a:t>
            </a:r>
            <a:endParaRPr lang="en-US" sz="2000" i="1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84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BOAT (Bootstrapped Optimistic Algorithm for Tree Construction)</a:t>
            </a:r>
            <a:endParaRPr lang="en-US" altLang="ko-KR" b="0" dirty="0" smtClean="0">
              <a:latin typeface="Arial" charset="0"/>
              <a:ea typeface="Gulim" pitchFamily="34" charset="-127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56372"/>
            <a:ext cx="8229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dirty="0" smtClean="0">
                <a:latin typeface="Arial" charset="0"/>
              </a:rPr>
              <a:t>Use a statistical technique called </a:t>
            </a:r>
            <a:r>
              <a:rPr lang="en-US" sz="2400" i="1" dirty="0" smtClean="0">
                <a:latin typeface="Arial" charset="0"/>
              </a:rPr>
              <a:t>bootstrapping</a:t>
            </a:r>
            <a:r>
              <a:rPr lang="en-US" sz="2400" dirty="0" smtClean="0">
                <a:latin typeface="Arial" charset="0"/>
              </a:rPr>
              <a:t> to create several smaller samples (subsets), each fits in memory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Each subset is used to create a tree, resulting in several trees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These trees are examined and used to construct a new tree </a:t>
            </a:r>
            <a:r>
              <a:rPr lang="en-US" altLang="ko-KR" sz="2400" i="1" dirty="0" smtClean="0">
                <a:latin typeface="Arial" charset="0"/>
                <a:ea typeface="Gulim" pitchFamily="34" charset="-127"/>
              </a:rPr>
              <a:t>T’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It turns out that</a:t>
            </a:r>
            <a:r>
              <a:rPr lang="en-US" altLang="ko-KR" sz="2400" i="1" dirty="0" smtClean="0">
                <a:latin typeface="Arial" charset="0"/>
                <a:ea typeface="Gulim" pitchFamily="34" charset="-127"/>
              </a:rPr>
              <a:t> T’</a:t>
            </a:r>
            <a:r>
              <a:rPr lang="en-US" altLang="ko-KR" sz="2400" dirty="0" smtClean="0">
                <a:latin typeface="Arial" charset="0"/>
                <a:ea typeface="Gulim" pitchFamily="34" charset="-127"/>
              </a:rPr>
              <a:t> is very close to the tree that would be generated using the whole data set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 err="1" smtClean="0">
                <a:latin typeface="Arial" charset="0"/>
                <a:ea typeface="Gulim" pitchFamily="34" charset="-127"/>
              </a:rPr>
              <a:t>Adv</a:t>
            </a:r>
            <a:r>
              <a:rPr lang="en-US" altLang="ko-KR" sz="2400" dirty="0" smtClean="0">
                <a:latin typeface="Arial" charset="0"/>
                <a:ea typeface="Gulim" pitchFamily="34" charset="-127"/>
              </a:rPr>
              <a:t>: requires only two scans of DB, an incremental alg.</a:t>
            </a:r>
          </a:p>
          <a:p>
            <a:pPr eaLnBrk="1" hangingPunct="1">
              <a:lnSpc>
                <a:spcPct val="130000"/>
              </a:lnSpc>
            </a:pPr>
            <a:endParaRPr lang="en-US" altLang="ko-KR" sz="2400" dirty="0" smtClean="0">
              <a:latin typeface="Arial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21820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</a:t>
            </a: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Classification: Basic Concepts</a:t>
            </a:r>
          </a:p>
          <a:p>
            <a:pPr>
              <a:lnSpc>
                <a:spcPct val="130000"/>
              </a:lnSpc>
            </a:pPr>
            <a:r>
              <a:rPr lang="en-US" dirty="0"/>
              <a:t>Decision Tree Induction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Rule-Based </a:t>
            </a:r>
            <a:r>
              <a:rPr lang="en-US" dirty="0"/>
              <a:t>Classification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Model Evaluation and Selection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4539121" y="250667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vs. 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83F24"/>
                </a:solidFill>
              </a:rPr>
              <a:t>Supervised learning (classification)</a:t>
            </a:r>
            <a:endParaRPr lang="en-US" sz="2400" dirty="0"/>
          </a:p>
          <a:p>
            <a:pPr lvl="1">
              <a:lnSpc>
                <a:spcPct val="130000"/>
              </a:lnSpc>
            </a:pPr>
            <a:r>
              <a:rPr lang="en-US" dirty="0"/>
              <a:t>Supervision: The training data (observations, measurements, etc.) are accompanied by </a:t>
            </a:r>
            <a:r>
              <a:rPr lang="en-US" b="1" dirty="0"/>
              <a:t>labels</a:t>
            </a:r>
            <a:r>
              <a:rPr lang="en-US" dirty="0"/>
              <a:t> indicating the class of the observations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New data is classified based on the training set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83F24"/>
                </a:solidFill>
              </a:rPr>
              <a:t>Unsupervised learning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3300"/>
                </a:solidFill>
              </a:rPr>
              <a:t>(clustering)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class labels of training data is unknown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Given a set of measurements, observations, etc. with the aim of establishing the existence of classes or clusters in the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83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Using IF-THEN Rules for Classification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Represent the knowledge in the form of </a:t>
            </a:r>
            <a:r>
              <a:rPr lang="en-US" sz="2400" dirty="0" smtClean="0">
                <a:solidFill>
                  <a:schemeClr val="hlink"/>
                </a:solidFill>
              </a:rPr>
              <a:t>IF-THEN</a:t>
            </a:r>
            <a:r>
              <a:rPr lang="en-US" sz="2400" dirty="0" smtClean="0"/>
              <a:t> rules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dirty="0" smtClean="0"/>
              <a:t>R:  IF </a:t>
            </a:r>
            <a:r>
              <a:rPr lang="en-US" i="1" dirty="0" smtClean="0"/>
              <a:t>age</a:t>
            </a:r>
            <a:r>
              <a:rPr lang="en-US" dirty="0" smtClean="0"/>
              <a:t> = youth AND </a:t>
            </a:r>
            <a:r>
              <a:rPr lang="en-US" i="1" dirty="0" smtClean="0"/>
              <a:t>student</a:t>
            </a:r>
            <a:r>
              <a:rPr lang="en-US" dirty="0" smtClean="0"/>
              <a:t> = yes  THEN </a:t>
            </a:r>
            <a:r>
              <a:rPr lang="en-US" i="1" dirty="0" err="1" smtClean="0"/>
              <a:t>buys_computer</a:t>
            </a:r>
            <a:r>
              <a:rPr lang="en-US" dirty="0" smtClean="0"/>
              <a:t> = yes</a:t>
            </a:r>
          </a:p>
          <a:p>
            <a:pPr lvl="1" eaLnBrk="1" hangingPunct="1"/>
            <a:r>
              <a:rPr lang="en-US" dirty="0" smtClean="0"/>
              <a:t>Rule antecedent/precondition vs. rule consequent</a:t>
            </a:r>
          </a:p>
          <a:p>
            <a:pPr eaLnBrk="1" hangingPunct="1"/>
            <a:r>
              <a:rPr lang="en-US" sz="2400" dirty="0" smtClean="0"/>
              <a:t>Assessment of a rule: </a:t>
            </a:r>
            <a:r>
              <a:rPr lang="en-US" sz="2400" i="1" dirty="0" smtClean="0"/>
              <a:t>coverage</a:t>
            </a:r>
            <a:r>
              <a:rPr lang="en-US" sz="2400" dirty="0" smtClean="0"/>
              <a:t> and </a:t>
            </a:r>
            <a:r>
              <a:rPr lang="en-US" sz="2400" i="1" dirty="0" smtClean="0"/>
              <a:t>accuracy</a:t>
            </a:r>
            <a:r>
              <a:rPr lang="en-US" sz="2400" dirty="0" smtClean="0"/>
              <a:t> </a:t>
            </a:r>
          </a:p>
          <a:p>
            <a:pPr lvl="1" eaLnBrk="1" hangingPunct="1"/>
            <a:r>
              <a:rPr lang="en-US" dirty="0" err="1" smtClean="0"/>
              <a:t>n</a:t>
            </a:r>
            <a:r>
              <a:rPr lang="en-US" baseline="-25000" dirty="0" err="1" smtClean="0"/>
              <a:t>covers</a:t>
            </a:r>
            <a:r>
              <a:rPr lang="en-US" baseline="-25000" dirty="0" smtClean="0"/>
              <a:t> </a:t>
            </a:r>
            <a:r>
              <a:rPr lang="en-US" dirty="0" smtClean="0"/>
              <a:t>= # of tuples covered by R</a:t>
            </a:r>
          </a:p>
          <a:p>
            <a:pPr lvl="1" eaLnBrk="1" hangingPunct="1"/>
            <a:r>
              <a:rPr lang="en-US" dirty="0" err="1" smtClean="0"/>
              <a:t>n</a:t>
            </a:r>
            <a:r>
              <a:rPr lang="en-US" baseline="-25000" dirty="0" err="1" smtClean="0"/>
              <a:t>correct</a:t>
            </a:r>
            <a:r>
              <a:rPr lang="en-US" baseline="-25000" dirty="0" smtClean="0"/>
              <a:t> </a:t>
            </a:r>
            <a:r>
              <a:rPr lang="en-US" dirty="0" smtClean="0"/>
              <a:t>= # of tuples correctly classified by 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coverage(R)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covers</a:t>
            </a:r>
            <a:r>
              <a:rPr lang="en-US" baseline="-25000" dirty="0" smtClean="0"/>
              <a:t> </a:t>
            </a:r>
            <a:r>
              <a:rPr lang="en-US" dirty="0" smtClean="0"/>
              <a:t>/|D|   /* D: training data set */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accuracy(R)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correct</a:t>
            </a:r>
            <a:r>
              <a:rPr lang="en-US" baseline="-25000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covers</a:t>
            </a:r>
            <a:endParaRPr lang="en-US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more than one rule are triggered, need </a:t>
            </a:r>
            <a:r>
              <a:rPr lang="en-US" sz="2400" b="1" dirty="0"/>
              <a:t>conflict resolution</a:t>
            </a:r>
          </a:p>
          <a:p>
            <a:pPr lvl="1"/>
            <a:r>
              <a:rPr lang="en-US" dirty="0"/>
              <a:t>Size ordering: assign the highest priority to the triggering rules that has the “toughest” requirement (i.e., with the </a:t>
            </a:r>
            <a:r>
              <a:rPr lang="en-US" i="1" dirty="0"/>
              <a:t>most attribute tests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Class-based ordering: decreasing order of </a:t>
            </a:r>
            <a:r>
              <a:rPr lang="en-US" i="1" dirty="0"/>
              <a:t>prevalence or misclassification cost per class</a:t>
            </a:r>
          </a:p>
          <a:p>
            <a:pPr lvl="1"/>
            <a:r>
              <a:rPr lang="en-US" dirty="0"/>
              <a:t>Rule-based ordering (</a:t>
            </a:r>
            <a:r>
              <a:rPr lang="en-US" b="1" dirty="0"/>
              <a:t>decision list</a:t>
            </a:r>
            <a:r>
              <a:rPr lang="en-US" dirty="0"/>
              <a:t>): rules are organized into one long priority list, according to some measure of rule quality or by experts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28600"/>
            <a:ext cx="8783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Rule Extraction from a Decision Tree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763000" cy="2362200"/>
          </a:xfrm>
        </p:spPr>
        <p:txBody>
          <a:bodyPr/>
          <a:lstStyle/>
          <a:p>
            <a:pPr eaLnBrk="1" hangingPunct="1"/>
            <a:r>
              <a:rPr lang="en-US" sz="2400" smtClean="0"/>
              <a:t>Example: Rule extraction from our </a:t>
            </a:r>
            <a:r>
              <a:rPr lang="en-US" sz="2400" i="1" smtClean="0"/>
              <a:t>buys_computer</a:t>
            </a:r>
            <a:r>
              <a:rPr lang="en-US" sz="2400" smtClean="0"/>
              <a:t> decision-tree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sz="2000" smtClean="0"/>
              <a:t>IF </a:t>
            </a:r>
            <a:r>
              <a:rPr lang="en-US" sz="2000" i="1" smtClean="0"/>
              <a:t>age</a:t>
            </a:r>
            <a:r>
              <a:rPr lang="en-US" sz="2000" smtClean="0"/>
              <a:t> = young AND </a:t>
            </a:r>
            <a:r>
              <a:rPr lang="en-US" sz="2000" i="1" smtClean="0"/>
              <a:t>student</a:t>
            </a:r>
            <a:r>
              <a:rPr lang="en-US" sz="2000" smtClean="0"/>
              <a:t> = </a:t>
            </a:r>
            <a:r>
              <a:rPr lang="en-US" sz="2000" i="1" smtClean="0"/>
              <a:t>no</a:t>
            </a:r>
            <a:r>
              <a:rPr lang="en-US" sz="2000" smtClean="0"/>
              <a:t>                 THEN </a:t>
            </a:r>
            <a:r>
              <a:rPr lang="en-US" sz="2000" i="1" smtClean="0"/>
              <a:t>buys_computer</a:t>
            </a:r>
            <a:r>
              <a:rPr lang="en-US" sz="2000" smtClean="0"/>
              <a:t> = </a:t>
            </a:r>
            <a:r>
              <a:rPr lang="en-US" sz="2000" i="1" smtClean="0"/>
              <a:t>no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IF </a:t>
            </a:r>
            <a:r>
              <a:rPr lang="en-US" sz="2000" i="1" smtClean="0"/>
              <a:t>age</a:t>
            </a:r>
            <a:r>
              <a:rPr lang="en-US" sz="2000" smtClean="0"/>
              <a:t> = young AND </a:t>
            </a:r>
            <a:r>
              <a:rPr lang="en-US" sz="2000" i="1" smtClean="0"/>
              <a:t>student</a:t>
            </a:r>
            <a:r>
              <a:rPr lang="en-US" sz="2000" smtClean="0"/>
              <a:t> = </a:t>
            </a:r>
            <a:r>
              <a:rPr lang="en-US" sz="2000" i="1" smtClean="0"/>
              <a:t>yes</a:t>
            </a:r>
            <a:r>
              <a:rPr lang="en-US" sz="2000" smtClean="0"/>
              <a:t>                THEN </a:t>
            </a:r>
            <a:r>
              <a:rPr lang="en-US" sz="2000" i="1" smtClean="0"/>
              <a:t>buys_computer</a:t>
            </a:r>
            <a:r>
              <a:rPr lang="en-US" sz="2000" smtClean="0"/>
              <a:t> = </a:t>
            </a:r>
            <a:r>
              <a:rPr lang="en-US" sz="2000" i="1" smtClean="0"/>
              <a:t>yes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IF </a:t>
            </a:r>
            <a:r>
              <a:rPr lang="en-US" sz="2000" i="1" smtClean="0"/>
              <a:t>age</a:t>
            </a:r>
            <a:r>
              <a:rPr lang="en-US" sz="2000" smtClean="0"/>
              <a:t> = mid-age 			    THEN </a:t>
            </a:r>
            <a:r>
              <a:rPr lang="en-US" sz="2000" i="1" smtClean="0"/>
              <a:t>buys_computer</a:t>
            </a:r>
            <a:r>
              <a:rPr lang="en-US" sz="2000" smtClean="0"/>
              <a:t> = </a:t>
            </a:r>
            <a:r>
              <a:rPr lang="en-US" sz="2000" i="1" smtClean="0"/>
              <a:t>yes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IF </a:t>
            </a:r>
            <a:r>
              <a:rPr lang="en-US" sz="2000" i="1" smtClean="0"/>
              <a:t>age</a:t>
            </a:r>
            <a:r>
              <a:rPr lang="en-US" sz="2000" smtClean="0"/>
              <a:t> = old AND </a:t>
            </a:r>
            <a:r>
              <a:rPr lang="en-US" sz="2000" i="1" smtClean="0"/>
              <a:t>credit_rating</a:t>
            </a:r>
            <a:r>
              <a:rPr lang="en-US" sz="2000" smtClean="0"/>
              <a:t> = </a:t>
            </a:r>
            <a:r>
              <a:rPr lang="en-US" sz="2000" i="1" smtClean="0"/>
              <a:t>excellent</a:t>
            </a:r>
            <a:r>
              <a:rPr lang="en-US" sz="2000" smtClean="0"/>
              <a:t>  THEN </a:t>
            </a:r>
            <a:r>
              <a:rPr lang="en-US" sz="2000" i="1" smtClean="0"/>
              <a:t>buys_computer </a:t>
            </a:r>
            <a:r>
              <a:rPr lang="en-US" sz="2000" smtClean="0"/>
              <a:t>= </a:t>
            </a:r>
            <a:r>
              <a:rPr lang="en-US" sz="2000" i="1" smtClean="0"/>
              <a:t>no</a:t>
            </a:r>
            <a:endParaRPr lang="en-US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/>
              <a:t>IF </a:t>
            </a:r>
            <a:r>
              <a:rPr lang="en-US" sz="2000" i="1" smtClean="0"/>
              <a:t>age</a:t>
            </a:r>
            <a:r>
              <a:rPr lang="en-US" sz="2000" smtClean="0"/>
              <a:t> = old AND </a:t>
            </a:r>
            <a:r>
              <a:rPr lang="en-US" sz="2000" i="1" smtClean="0"/>
              <a:t>credit_rating</a:t>
            </a:r>
            <a:r>
              <a:rPr lang="en-US" sz="2000" smtClean="0"/>
              <a:t> = </a:t>
            </a:r>
            <a:r>
              <a:rPr lang="en-US" sz="2000" i="1" smtClean="0"/>
              <a:t>fair</a:t>
            </a:r>
            <a:r>
              <a:rPr lang="en-US" sz="2000" smtClean="0"/>
              <a:t>            THEN </a:t>
            </a:r>
            <a:r>
              <a:rPr lang="en-US" sz="2000" i="1" smtClean="0"/>
              <a:t>buys_computer</a:t>
            </a:r>
            <a:r>
              <a:rPr lang="en-US" sz="2000" smtClean="0"/>
              <a:t> = </a:t>
            </a:r>
            <a:r>
              <a:rPr lang="en-US" sz="2000" i="1" smtClean="0"/>
              <a:t>yes</a:t>
            </a:r>
          </a:p>
        </p:txBody>
      </p:sp>
      <p:grpSp>
        <p:nvGrpSpPr>
          <p:cNvPr id="45059" name="Group 59"/>
          <p:cNvGrpSpPr>
            <a:grpSpLocks/>
          </p:cNvGrpSpPr>
          <p:nvPr/>
        </p:nvGrpSpPr>
        <p:grpSpPr bwMode="auto">
          <a:xfrm>
            <a:off x="5638800" y="1600200"/>
            <a:ext cx="3505200" cy="2133600"/>
            <a:chOff x="3504" y="144"/>
            <a:chExt cx="2091" cy="1248"/>
          </a:xfrm>
        </p:grpSpPr>
        <p:sp>
          <p:nvSpPr>
            <p:cNvPr id="45063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2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pitchFamily="18" charset="0"/>
                </a:rPr>
                <a:t>age?</a:t>
              </a:r>
            </a:p>
          </p:txBody>
        </p:sp>
        <p:grpSp>
          <p:nvGrpSpPr>
            <p:cNvPr id="45064" name="Group 58"/>
            <p:cNvGrpSpPr>
              <a:grpSpLocks/>
            </p:cNvGrpSpPr>
            <p:nvPr/>
          </p:nvGrpSpPr>
          <p:grpSpPr bwMode="auto">
            <a:xfrm>
              <a:off x="3504" y="290"/>
              <a:ext cx="2091" cy="1102"/>
              <a:chOff x="3504" y="144"/>
              <a:chExt cx="2091" cy="1102"/>
            </a:xfrm>
          </p:grpSpPr>
          <p:sp>
            <p:nvSpPr>
              <p:cNvPr id="45065" name="Rectangle 36"/>
              <p:cNvSpPr>
                <a:spLocks noChangeArrowheads="1"/>
              </p:cNvSpPr>
              <p:nvPr/>
            </p:nvSpPr>
            <p:spPr bwMode="auto">
              <a:xfrm>
                <a:off x="3717" y="528"/>
                <a:ext cx="498" cy="200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student?</a:t>
                </a:r>
              </a:p>
            </p:txBody>
          </p:sp>
          <p:sp>
            <p:nvSpPr>
              <p:cNvPr id="45066" name="Rectangle 37"/>
              <p:cNvSpPr>
                <a:spLocks noChangeArrowheads="1"/>
              </p:cNvSpPr>
              <p:nvPr/>
            </p:nvSpPr>
            <p:spPr bwMode="auto">
              <a:xfrm>
                <a:off x="4824" y="528"/>
                <a:ext cx="718" cy="2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credit rating?</a:t>
                </a:r>
              </a:p>
            </p:txBody>
          </p:sp>
          <p:sp>
            <p:nvSpPr>
              <p:cNvPr id="45067" name="Line 38"/>
              <p:cNvSpPr>
                <a:spLocks noChangeShapeType="1"/>
              </p:cNvSpPr>
              <p:nvPr/>
            </p:nvSpPr>
            <p:spPr bwMode="auto">
              <a:xfrm flipH="1">
                <a:off x="3971" y="155"/>
                <a:ext cx="317" cy="4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8" name="Line 39"/>
              <p:cNvSpPr>
                <a:spLocks noChangeShapeType="1"/>
              </p:cNvSpPr>
              <p:nvPr/>
            </p:nvSpPr>
            <p:spPr bwMode="auto">
              <a:xfrm flipH="1">
                <a:off x="4481" y="169"/>
                <a:ext cx="0" cy="1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3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0" name="Rectangle 41"/>
              <p:cNvSpPr>
                <a:spLocks noChangeArrowheads="1"/>
              </p:cNvSpPr>
              <p:nvPr/>
            </p:nvSpPr>
            <p:spPr bwMode="auto">
              <a:xfrm>
                <a:off x="3879" y="288"/>
                <a:ext cx="350" cy="16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 dirty="0" smtClean="0">
                    <a:latin typeface="Times New Roman" pitchFamily="18" charset="0"/>
                  </a:rPr>
                  <a:t>young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45071" name="Rectangle 42"/>
              <p:cNvSpPr>
                <a:spLocks noChangeArrowheads="1"/>
              </p:cNvSpPr>
              <p:nvPr/>
            </p:nvSpPr>
            <p:spPr bwMode="auto">
              <a:xfrm>
                <a:off x="4845" y="325"/>
                <a:ext cx="233" cy="16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 dirty="0" smtClean="0">
                    <a:latin typeface="Times New Roman" pitchFamily="18" charset="0"/>
                  </a:rPr>
                  <a:t>old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45072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3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5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0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6" name="Line 47"/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7" name="Rectangle 48"/>
              <p:cNvSpPr>
                <a:spLocks noChangeArrowheads="1"/>
              </p:cNvSpPr>
              <p:nvPr/>
            </p:nvSpPr>
            <p:spPr bwMode="auto">
              <a:xfrm>
                <a:off x="3504" y="1054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no</a:t>
                </a:r>
              </a:p>
            </p:txBody>
          </p:sp>
          <p:sp>
            <p:nvSpPr>
              <p:cNvPr id="45078" name="Rectangle 49"/>
              <p:cNvSpPr>
                <a:spLocks noChangeArrowheads="1"/>
              </p:cNvSpPr>
              <p:nvPr/>
            </p:nvSpPr>
            <p:spPr bwMode="auto">
              <a:xfrm>
                <a:off x="4139" y="1054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5079" name="Rectangle 50"/>
              <p:cNvSpPr>
                <a:spLocks noChangeArrowheads="1"/>
              </p:cNvSpPr>
              <p:nvPr/>
            </p:nvSpPr>
            <p:spPr bwMode="auto">
              <a:xfrm>
                <a:off x="5329" y="1030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5080" name="Rectangle 51"/>
              <p:cNvSpPr>
                <a:spLocks noChangeArrowheads="1"/>
              </p:cNvSpPr>
              <p:nvPr/>
            </p:nvSpPr>
            <p:spPr bwMode="auto">
              <a:xfrm>
                <a:off x="4348" y="595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5081" name="Rectangle 52"/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200" b="1" dirty="0">
                    <a:latin typeface="Times New Roman" pitchFamily="18" charset="0"/>
                  </a:rPr>
                  <a:t>m</a:t>
                </a:r>
                <a:r>
                  <a:rPr lang="en-US" sz="1200" b="1" dirty="0" smtClean="0">
                    <a:latin typeface="Times New Roman" pitchFamily="18" charset="0"/>
                  </a:rPr>
                  <a:t>id-age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sp>
            <p:nvSpPr>
              <p:cNvPr id="45082" name="Rectangle 53"/>
              <p:cNvSpPr>
                <a:spLocks noChangeArrowheads="1"/>
              </p:cNvSpPr>
              <p:nvPr/>
            </p:nvSpPr>
            <p:spPr bwMode="auto">
              <a:xfrm rot="-143156">
                <a:off x="4723" y="1030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latin typeface="Times New Roman" pitchFamily="18" charset="0"/>
                  </a:rPr>
                  <a:t>no</a:t>
                </a:r>
              </a:p>
            </p:txBody>
          </p:sp>
          <p:sp>
            <p:nvSpPr>
              <p:cNvPr id="45083" name="Rectangle 54"/>
              <p:cNvSpPr>
                <a:spLocks noChangeArrowheads="1"/>
              </p:cNvSpPr>
              <p:nvPr/>
            </p:nvSpPr>
            <p:spPr bwMode="auto">
              <a:xfrm>
                <a:off x="5242" y="815"/>
                <a:ext cx="250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fair</a:t>
                </a:r>
              </a:p>
            </p:txBody>
          </p:sp>
          <p:sp>
            <p:nvSpPr>
              <p:cNvPr id="45084" name="Rectangle 55"/>
              <p:cNvSpPr>
                <a:spLocks noChangeArrowheads="1"/>
              </p:cNvSpPr>
              <p:nvPr/>
            </p:nvSpPr>
            <p:spPr bwMode="auto">
              <a:xfrm>
                <a:off x="4682" y="815"/>
                <a:ext cx="465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excellent</a:t>
                </a:r>
              </a:p>
            </p:txBody>
          </p:sp>
          <p:sp>
            <p:nvSpPr>
              <p:cNvPr id="45085" name="Rectangle 56"/>
              <p:cNvSpPr>
                <a:spLocks noChangeArrowheads="1"/>
              </p:cNvSpPr>
              <p:nvPr/>
            </p:nvSpPr>
            <p:spPr bwMode="auto">
              <a:xfrm>
                <a:off x="4070" y="839"/>
                <a:ext cx="244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yes</a:t>
                </a:r>
              </a:p>
            </p:txBody>
          </p:sp>
          <p:sp>
            <p:nvSpPr>
              <p:cNvPr id="45086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pitchFamily="18" charset="0"/>
                  </a:rPr>
                  <a:t>no</a:t>
                </a:r>
              </a:p>
            </p:txBody>
          </p:sp>
        </p:grpSp>
      </p:grpSp>
      <p:sp>
        <p:nvSpPr>
          <p:cNvPr id="45062" name="Rectangle 60"/>
          <p:cNvSpPr>
            <a:spLocks noChangeArrowheads="1"/>
          </p:cNvSpPr>
          <p:nvPr/>
        </p:nvSpPr>
        <p:spPr bwMode="auto">
          <a:xfrm>
            <a:off x="228600" y="10668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Rules are </a:t>
            </a:r>
            <a:r>
              <a:rPr lang="en-US" sz="2400" i="1" dirty="0">
                <a:latin typeface="Calibri" pitchFamily="34" charset="0"/>
              </a:rPr>
              <a:t>easier to understand</a:t>
            </a:r>
            <a:r>
              <a:rPr lang="en-US" sz="2400" dirty="0">
                <a:latin typeface="Calibri" pitchFamily="34" charset="0"/>
              </a:rPr>
              <a:t> than large trees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One rule is created </a:t>
            </a:r>
            <a:r>
              <a:rPr lang="en-US" sz="2400" i="1" dirty="0">
                <a:latin typeface="Calibri" pitchFamily="34" charset="0"/>
              </a:rPr>
              <a:t>for each path</a:t>
            </a:r>
            <a:r>
              <a:rPr lang="en-US" sz="2400" dirty="0">
                <a:latin typeface="Calibri" pitchFamily="34" charset="0"/>
              </a:rPr>
              <a:t> from the root to a leaf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Each attribute-value pair along a path forms a conjunction: the leaf holds the class prediction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Rules are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mutually exclusive</a:t>
            </a:r>
            <a:r>
              <a:rPr lang="en-US" sz="2400" dirty="0">
                <a:latin typeface="Calibri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exhaustive</a:t>
            </a:r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448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Rule Induction: Sequential Covering Method</a:t>
            </a:r>
            <a:r>
              <a:rPr lang="en-US" sz="3200" smtClean="0"/>
              <a:t> 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Sequential covering algorithm: Extracts rules directly from training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Typical sequential covering algorithms: FOIL, AQ, CN2, RIPPER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Rules are learned </a:t>
            </a:r>
            <a:r>
              <a:rPr lang="en-US" sz="2400" i="1" dirty="0" smtClean="0"/>
              <a:t>sequentially</a:t>
            </a:r>
            <a:r>
              <a:rPr lang="en-US" sz="2400" dirty="0" smtClean="0"/>
              <a:t>, each for a given class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will cover many tuples of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but none (or few) of the tuples of other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Steps: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Rules are learned one at a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Each time a rule is learned, the tuples covered by the rules are removed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Repeat the process on the remaining tuples until </a:t>
            </a:r>
            <a:r>
              <a:rPr lang="en-US" sz="2400" i="1" dirty="0" smtClean="0"/>
              <a:t>termination condition</a:t>
            </a:r>
            <a:r>
              <a:rPr lang="en-US" sz="2400" dirty="0" smtClean="0"/>
              <a:t>, e.g., when no more training examples or when the quality of a rule returned is below a user-specified threshold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Comp. w. decision-tree induction: learning a set of rules </a:t>
            </a:r>
            <a:r>
              <a:rPr lang="en-US" sz="2400" i="1" dirty="0" smtClean="0"/>
              <a:t>simultaneously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Sequential Covering Algorithm	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</a:t>
            </a:r>
            <a:r>
              <a:rPr lang="en-US" sz="2400" b="1" smtClean="0">
                <a:solidFill>
                  <a:srgbClr val="000066"/>
                </a:solidFill>
              </a:rPr>
              <a:t>while </a:t>
            </a:r>
            <a:r>
              <a:rPr lang="en-US" sz="2400" smtClean="0">
                <a:solidFill>
                  <a:srgbClr val="000066"/>
                </a:solidFill>
              </a:rPr>
              <a:t>(enough target tuples left)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</a:rPr>
              <a:t>	generate a rule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66"/>
                </a:solidFill>
              </a:rPr>
              <a:t>	remove positive target tuples satisfying this rule</a:t>
            </a:r>
            <a:endParaRPr lang="en-US" sz="2400" smtClean="0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1676400" y="3276600"/>
            <a:ext cx="5486400" cy="2895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541" name="Oval 5"/>
          <p:cNvSpPr>
            <a:spLocks noChangeArrowheads="1"/>
          </p:cNvSpPr>
          <p:nvPr/>
        </p:nvSpPr>
        <p:spPr bwMode="auto">
          <a:xfrm>
            <a:off x="4267200" y="4114800"/>
            <a:ext cx="25908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</a:rPr>
              <a:t>Examples covered</a:t>
            </a:r>
          </a:p>
          <a:p>
            <a:pPr algn="ctr" eaLnBrk="0" hangingPunct="0"/>
            <a:r>
              <a:rPr lang="en-US">
                <a:latin typeface="Arial" charset="0"/>
              </a:rPr>
              <a:t>by Rule 3</a:t>
            </a:r>
          </a:p>
        </p:txBody>
      </p:sp>
      <p:sp>
        <p:nvSpPr>
          <p:cNvPr id="1985542" name="Oval 6"/>
          <p:cNvSpPr>
            <a:spLocks noChangeArrowheads="1"/>
          </p:cNvSpPr>
          <p:nvPr/>
        </p:nvSpPr>
        <p:spPr bwMode="auto">
          <a:xfrm>
            <a:off x="3200400" y="3352800"/>
            <a:ext cx="26670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</a:rPr>
              <a:t>Examples covered</a:t>
            </a:r>
          </a:p>
          <a:p>
            <a:pPr algn="ctr" eaLnBrk="0" hangingPunct="0"/>
            <a:r>
              <a:rPr lang="en-US">
                <a:latin typeface="Arial" charset="0"/>
              </a:rPr>
              <a:t>by Rule 2</a:t>
            </a:r>
          </a:p>
        </p:txBody>
      </p:sp>
      <p:sp>
        <p:nvSpPr>
          <p:cNvPr id="1985543" name="Oval 7"/>
          <p:cNvSpPr>
            <a:spLocks noChangeArrowheads="1"/>
          </p:cNvSpPr>
          <p:nvPr/>
        </p:nvSpPr>
        <p:spPr bwMode="auto">
          <a:xfrm>
            <a:off x="1676400" y="38862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</a:rPr>
              <a:t>Examples covered</a:t>
            </a:r>
          </a:p>
          <a:p>
            <a:pPr algn="ctr" eaLnBrk="0" hangingPunct="0"/>
            <a:r>
              <a:rPr lang="en-US">
                <a:latin typeface="Arial" charset="0"/>
              </a:rPr>
              <a:t>by Rule 1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352800" y="5486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Positive examples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41" grpId="0" animBg="1"/>
      <p:bldP spid="1985542" grpId="0" animBg="1"/>
      <p:bldP spid="19855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 Generation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 generate a rule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66"/>
                </a:solidFill>
              </a:rPr>
              <a:t>while</a:t>
            </a:r>
            <a:r>
              <a:rPr lang="en-US" sz="2400" dirty="0" smtClean="0">
                <a:solidFill>
                  <a:srgbClr val="000066"/>
                </a:solidFill>
              </a:rPr>
              <a:t>(true)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	find the </a:t>
            </a:r>
            <a:r>
              <a:rPr lang="en-US" sz="2400" dirty="0" smtClean="0">
                <a:solidFill>
                  <a:srgbClr val="000066"/>
                </a:solidFill>
              </a:rPr>
              <a:t>“best” </a:t>
            </a:r>
            <a:r>
              <a:rPr lang="en-US" sz="2400" dirty="0" smtClean="0">
                <a:solidFill>
                  <a:srgbClr val="000066"/>
                </a:solidFill>
              </a:rPr>
              <a:t>predicate </a:t>
            </a:r>
            <a:r>
              <a:rPr lang="en-US" sz="2400" i="1" dirty="0" smtClean="0">
                <a:solidFill>
                  <a:srgbClr val="000066"/>
                </a:solidFill>
              </a:rPr>
              <a:t>p</a:t>
            </a:r>
            <a:endParaRPr lang="en-US" sz="24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b="1" dirty="0" smtClean="0">
                <a:solidFill>
                  <a:srgbClr val="000066"/>
                </a:solidFill>
              </a:rPr>
              <a:t>if</a:t>
            </a:r>
            <a:r>
              <a:rPr lang="en-US" sz="2400" dirty="0" smtClean="0">
                <a:solidFill>
                  <a:srgbClr val="000066"/>
                </a:solidFill>
              </a:rPr>
              <a:t> foil-gain(</a:t>
            </a:r>
            <a:r>
              <a:rPr lang="en-US" sz="2400" i="1" dirty="0" smtClean="0">
                <a:solidFill>
                  <a:srgbClr val="000066"/>
                </a:solidFill>
              </a:rPr>
              <a:t>p</a:t>
            </a:r>
            <a:r>
              <a:rPr lang="en-US" sz="2400" dirty="0" smtClean="0">
                <a:solidFill>
                  <a:srgbClr val="000066"/>
                </a:solidFill>
              </a:rPr>
              <a:t>) &gt; threshold </a:t>
            </a:r>
            <a:r>
              <a:rPr lang="en-US" sz="2400" b="1" dirty="0" smtClean="0">
                <a:solidFill>
                  <a:srgbClr val="000066"/>
                </a:solidFill>
              </a:rPr>
              <a:t>then</a:t>
            </a:r>
            <a:r>
              <a:rPr lang="en-US" sz="2400" dirty="0" smtClean="0">
                <a:solidFill>
                  <a:srgbClr val="000066"/>
                </a:solidFill>
              </a:rPr>
              <a:t> add </a:t>
            </a:r>
            <a:r>
              <a:rPr lang="en-US" sz="2400" i="1" dirty="0" smtClean="0">
                <a:solidFill>
                  <a:srgbClr val="000066"/>
                </a:solidFill>
              </a:rPr>
              <a:t>p</a:t>
            </a:r>
            <a:r>
              <a:rPr lang="en-US" sz="2400" dirty="0" smtClean="0">
                <a:solidFill>
                  <a:srgbClr val="000066"/>
                </a:solidFill>
              </a:rPr>
              <a:t> to current rule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000066"/>
                </a:solidFill>
              </a:rPr>
              <a:t>	</a:t>
            </a:r>
            <a:r>
              <a:rPr lang="en-US" sz="2400" b="1" dirty="0" smtClean="0">
                <a:solidFill>
                  <a:srgbClr val="000066"/>
                </a:solidFill>
              </a:rPr>
              <a:t>else</a:t>
            </a:r>
            <a:r>
              <a:rPr lang="en-US" sz="2400" dirty="0" smtClean="0">
                <a:solidFill>
                  <a:srgbClr val="000066"/>
                </a:solidFill>
              </a:rPr>
              <a:t> break</a:t>
            </a:r>
            <a:endParaRPr lang="en-US" sz="2400" dirty="0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828800" y="3276600"/>
            <a:ext cx="2057400" cy="297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Arial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886200" y="3276600"/>
            <a:ext cx="3505200" cy="297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2209800" y="5562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Positive examples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105400" y="5562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Negative examples</a:t>
            </a:r>
          </a:p>
        </p:txBody>
      </p:sp>
      <p:sp>
        <p:nvSpPr>
          <p:cNvPr id="1987592" name="Oval 8"/>
          <p:cNvSpPr>
            <a:spLocks noChangeArrowheads="1"/>
          </p:cNvSpPr>
          <p:nvPr/>
        </p:nvSpPr>
        <p:spPr bwMode="auto">
          <a:xfrm>
            <a:off x="1905000" y="3352800"/>
            <a:ext cx="3352800" cy="23622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latin typeface="Arial" charset="0"/>
              </a:rPr>
              <a:t>A3</a:t>
            </a:r>
            <a:r>
              <a:rPr lang="en-US">
                <a:latin typeface="Arial" charset="0"/>
              </a:rPr>
              <a:t>=1</a:t>
            </a:r>
          </a:p>
        </p:txBody>
      </p:sp>
      <p:sp>
        <p:nvSpPr>
          <p:cNvPr id="1987593" name="Oval 9"/>
          <p:cNvSpPr>
            <a:spLocks noChangeArrowheads="1"/>
          </p:cNvSpPr>
          <p:nvPr/>
        </p:nvSpPr>
        <p:spPr bwMode="auto">
          <a:xfrm>
            <a:off x="2057400" y="3429000"/>
            <a:ext cx="2362200" cy="1905000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latin typeface="Arial" charset="0"/>
              </a:rPr>
              <a:t>A3</a:t>
            </a:r>
            <a:r>
              <a:rPr lang="en-US">
                <a:latin typeface="Arial" charset="0"/>
              </a:rPr>
              <a:t>=1&amp;&amp;</a:t>
            </a:r>
            <a:r>
              <a:rPr lang="en-US" i="1">
                <a:latin typeface="Arial" charset="0"/>
              </a:rPr>
              <a:t>A1</a:t>
            </a:r>
            <a:r>
              <a:rPr lang="en-US">
                <a:latin typeface="Arial" charset="0"/>
              </a:rPr>
              <a:t>=2</a:t>
            </a:r>
          </a:p>
        </p:txBody>
      </p:sp>
      <p:sp>
        <p:nvSpPr>
          <p:cNvPr id="1987594" name="Oval 10"/>
          <p:cNvSpPr>
            <a:spLocks noChangeArrowheads="1"/>
          </p:cNvSpPr>
          <p:nvPr/>
        </p:nvSpPr>
        <p:spPr bwMode="auto">
          <a:xfrm>
            <a:off x="2057400" y="3657600"/>
            <a:ext cx="1752600" cy="1371600"/>
          </a:xfrm>
          <a:prstGeom prst="ellipse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1">
                <a:latin typeface="Arial" charset="0"/>
              </a:rPr>
              <a:t>A3</a:t>
            </a:r>
            <a:r>
              <a:rPr lang="en-US">
                <a:latin typeface="Arial" charset="0"/>
              </a:rPr>
              <a:t>=1&amp;&amp;</a:t>
            </a:r>
            <a:r>
              <a:rPr lang="en-US" i="1">
                <a:latin typeface="Arial" charset="0"/>
              </a:rPr>
              <a:t>A1</a:t>
            </a:r>
            <a:r>
              <a:rPr lang="en-US">
                <a:latin typeface="Arial" charset="0"/>
              </a:rPr>
              <a:t>=2</a:t>
            </a:r>
          </a:p>
          <a:p>
            <a:pPr algn="ctr" eaLnBrk="0" hangingPunct="0"/>
            <a:r>
              <a:rPr lang="en-US" i="1">
                <a:latin typeface="Arial" charset="0"/>
              </a:rPr>
              <a:t>&amp;&amp;A8</a:t>
            </a:r>
            <a:r>
              <a:rPr lang="en-US">
                <a:latin typeface="Arial" charset="0"/>
              </a:rPr>
              <a:t>=5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92" grpId="0" animBg="1"/>
      <p:bldP spid="1987593" grpId="0" animBg="1"/>
      <p:bldP spid="19875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to Learn-One-Rule?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868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Start with the </a:t>
            </a:r>
            <a:r>
              <a:rPr lang="en-US" sz="2400" i="1" smtClean="0"/>
              <a:t>most general rule</a:t>
            </a:r>
            <a:r>
              <a:rPr lang="en-US" sz="2400" smtClean="0"/>
              <a:t> possible: condition = empty</a:t>
            </a:r>
          </a:p>
          <a:p>
            <a:pPr eaLnBrk="1" hangingPunct="1"/>
            <a:r>
              <a:rPr lang="en-US" sz="2400" i="1" smtClean="0"/>
              <a:t>Adding new attributes</a:t>
            </a:r>
            <a:r>
              <a:rPr lang="en-US" sz="2400" smtClean="0"/>
              <a:t> by adopting a greedy depth-first strategy</a:t>
            </a:r>
          </a:p>
          <a:p>
            <a:pPr lvl="1" eaLnBrk="1" hangingPunct="1"/>
            <a:r>
              <a:rPr lang="en-US" sz="2400" smtClean="0"/>
              <a:t>Picks the one that most improves the rule quality</a:t>
            </a:r>
          </a:p>
          <a:p>
            <a:pPr eaLnBrk="1" hangingPunct="1"/>
            <a:r>
              <a:rPr lang="en-US" sz="2400" smtClean="0"/>
              <a:t>Rule-Quality measures: consider both coverage and accuracy</a:t>
            </a:r>
          </a:p>
          <a:p>
            <a:pPr lvl="1" eaLnBrk="1" hangingPunct="1"/>
            <a:r>
              <a:rPr lang="en-US" sz="2400" smtClean="0"/>
              <a:t>Foil-gain (in FOIL &amp; RIPPER): assesses info_gain by extending condition</a:t>
            </a:r>
          </a:p>
          <a:p>
            <a:pPr lvl="1" eaLnBrk="1" hangingPunct="1"/>
            <a:endParaRPr lang="en-US" sz="2400" smtClean="0"/>
          </a:p>
          <a:p>
            <a:pPr lvl="2" eaLnBrk="1" hangingPunct="1"/>
            <a:r>
              <a:rPr lang="en-US" sz="2000" smtClean="0"/>
              <a:t>favors rules that have high accuracy and cover many positive tuples</a:t>
            </a:r>
          </a:p>
          <a:p>
            <a:pPr eaLnBrk="1" hangingPunct="1"/>
            <a:r>
              <a:rPr lang="en-US" sz="2400" smtClean="0"/>
              <a:t>Rule pruning based on an independent set of test tuples</a:t>
            </a:r>
            <a:endParaRPr lang="en-US" sz="2000" smtClean="0"/>
          </a:p>
          <a:p>
            <a:pPr lvl="2" eaLnBrk="1" hangingPunct="1">
              <a:buFont typeface="Wingdings" pitchFamily="2" charset="2"/>
              <a:buNone/>
            </a:pPr>
            <a:endParaRPr lang="en-US" sz="2000" smtClean="0"/>
          </a:p>
          <a:p>
            <a:pPr lvl="2" eaLnBrk="1" hangingPunct="1">
              <a:buFont typeface="Wingdings" pitchFamily="2" charset="2"/>
              <a:buNone/>
            </a:pPr>
            <a:endParaRPr lang="en-US" sz="200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Pos/neg are # of positive/negative tuples covered by R.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If </a:t>
            </a:r>
            <a:r>
              <a:rPr lang="en-US" i="1" smtClean="0"/>
              <a:t>FOIL_Prune</a:t>
            </a:r>
            <a:r>
              <a:rPr lang="en-US" smtClean="0"/>
              <a:t> is higher for the pruned version of R, prune R</a:t>
            </a:r>
          </a:p>
        </p:txBody>
      </p:sp>
      <p:graphicFrame>
        <p:nvGraphicFramePr>
          <p:cNvPr id="4915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23601151"/>
              </p:ext>
            </p:extLst>
          </p:nvPr>
        </p:nvGraphicFramePr>
        <p:xfrm>
          <a:off x="2514600" y="3276600"/>
          <a:ext cx="5105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Equation" r:id="rId4" imgW="3365500" imgH="419100" progId="Equation.3">
                  <p:embed/>
                </p:oleObj>
              </mc:Choice>
              <mc:Fallback>
                <p:oleObj name="Equation" r:id="rId4" imgW="3365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76600"/>
                        <a:ext cx="5105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84460781"/>
              </p:ext>
            </p:extLst>
          </p:nvPr>
        </p:nvGraphicFramePr>
        <p:xfrm>
          <a:off x="2819400" y="4724400"/>
          <a:ext cx="31607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6" imgW="1892300" imgH="419100" progId="Equation.3">
                  <p:embed/>
                </p:oleObj>
              </mc:Choice>
              <mc:Fallback>
                <p:oleObj name="Equation" r:id="rId6" imgW="1892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31607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44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</a:t>
            </a: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Classification: Basic Concepts</a:t>
            </a:r>
          </a:p>
          <a:p>
            <a:pPr>
              <a:lnSpc>
                <a:spcPct val="130000"/>
              </a:lnSpc>
            </a:pPr>
            <a:r>
              <a:rPr lang="en-US" dirty="0"/>
              <a:t>Decision Tree Induction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Rule-Based </a:t>
            </a:r>
            <a:r>
              <a:rPr lang="en-US" dirty="0"/>
              <a:t>Classification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Model Evaluation and Selection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5377322" y="3040079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Evaluation and Selection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Evaluation metrics: How can we measure accuracy?  Other metrics to consider?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Use </a:t>
            </a:r>
            <a:r>
              <a:rPr lang="en-US" sz="2400" b="1" dirty="0" smtClean="0"/>
              <a:t>validation test set</a:t>
            </a:r>
            <a:r>
              <a:rPr lang="en-US" sz="2400" dirty="0" smtClean="0"/>
              <a:t> of class-labeled tuples instead of training set when assessing accuracy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Methods for estimating a classifier’s accuracy: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Holdout method, random subsampling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Cross-validation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Comparing </a:t>
            </a:r>
            <a:r>
              <a:rPr lang="en-US" sz="2400" dirty="0" smtClean="0"/>
              <a:t>classifiers: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Confidence intervals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Cost-benefit analysis and ROC Curves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Classifier Evaluation Metrics: Confusion Matrix</a:t>
            </a:r>
          </a:p>
        </p:txBody>
      </p:sp>
      <p:graphicFrame>
        <p:nvGraphicFramePr>
          <p:cNvPr id="61519" name="Group 79"/>
          <p:cNvGraphicFramePr>
            <a:graphicFrameLocks noGrp="1"/>
          </p:cNvGraphicFramePr>
          <p:nvPr>
            <p:ph sz="half" idx="1"/>
          </p:nvPr>
        </p:nvGraphicFramePr>
        <p:xfrm>
          <a:off x="1066800" y="3352800"/>
          <a:ext cx="7010400" cy="1935163"/>
        </p:xfrm>
        <a:graphic>
          <a:graphicData uri="http://schemas.openxmlformats.org/drawingml/2006/table">
            <a:tbl>
              <a:tblPr/>
              <a:tblGrid>
                <a:gridCol w="2514600"/>
                <a:gridCol w="1752600"/>
                <a:gridCol w="1752600"/>
                <a:gridCol w="990600"/>
              </a:tblGrid>
              <a:tr h="701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 yes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yes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6954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2588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7366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2634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4" name="Rectangle 6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72100"/>
            <a:ext cx="8458200" cy="125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Given</a:t>
            </a:r>
            <a:r>
              <a:rPr lang="en-US" sz="2400" i="1" smtClean="0"/>
              <a:t> m</a:t>
            </a:r>
            <a:r>
              <a:rPr lang="en-US" sz="2400" smtClean="0"/>
              <a:t> classes, an entry, </a:t>
            </a:r>
            <a:r>
              <a:rPr lang="en-US" sz="2400" b="1" i="1" smtClean="0"/>
              <a:t>CM</a:t>
            </a:r>
            <a:r>
              <a:rPr lang="en-US" sz="2400" b="1" i="1" baseline="-25000" smtClean="0"/>
              <a:t>i,j</a:t>
            </a:r>
            <a:r>
              <a:rPr lang="en-US" sz="2400" b="1" baseline="-25000" smtClean="0"/>
              <a:t> </a:t>
            </a:r>
            <a:r>
              <a:rPr lang="en-US" sz="2400" smtClean="0"/>
              <a:t> in a </a:t>
            </a:r>
            <a:r>
              <a:rPr lang="en-US" sz="2400" b="1" smtClean="0"/>
              <a:t>confusion matrix</a:t>
            </a:r>
            <a:r>
              <a:rPr lang="en-US" sz="2400" smtClean="0"/>
              <a:t> indicates # of tuples in class </a:t>
            </a:r>
            <a:r>
              <a:rPr lang="en-US" sz="2400" i="1" smtClean="0"/>
              <a:t>i</a:t>
            </a:r>
            <a:r>
              <a:rPr lang="en-US" sz="2400" smtClean="0"/>
              <a:t>  that were labeled by the classifier as class </a:t>
            </a:r>
            <a:r>
              <a:rPr lang="en-US" sz="2400" i="1" smtClean="0"/>
              <a:t>j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May have extra rows/columns to provide totals</a:t>
            </a:r>
          </a:p>
        </p:txBody>
      </p:sp>
      <p:sp>
        <p:nvSpPr>
          <p:cNvPr id="52255" name="Text Box 66"/>
          <p:cNvSpPr txBox="1">
            <a:spLocks noChangeArrowheads="1"/>
          </p:cNvSpPr>
          <p:nvPr/>
        </p:nvSpPr>
        <p:spPr bwMode="auto">
          <a:xfrm>
            <a:off x="228600" y="1219200"/>
            <a:ext cx="260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Confusion Matrix:</a:t>
            </a:r>
          </a:p>
        </p:txBody>
      </p:sp>
      <p:graphicFrame>
        <p:nvGraphicFramePr>
          <p:cNvPr id="61517" name="Group 77"/>
          <p:cNvGraphicFramePr>
            <a:graphicFrameLocks noGrp="1"/>
          </p:cNvGraphicFramePr>
          <p:nvPr/>
        </p:nvGraphicFramePr>
        <p:xfrm>
          <a:off x="533400" y="1676400"/>
          <a:ext cx="7924800" cy="1235076"/>
        </p:xfrm>
        <a:graphic>
          <a:graphicData uri="http://schemas.openxmlformats.org/drawingml/2006/table">
            <a:tbl>
              <a:tblPr/>
              <a:tblGrid>
                <a:gridCol w="2895600"/>
                <a:gridCol w="2471738"/>
                <a:gridCol w="25574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Positives 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Negatives 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Positives 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Negatives 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4" name="Rectangle 78"/>
          <p:cNvSpPr>
            <a:spLocks noChangeArrowheads="1"/>
          </p:cNvSpPr>
          <p:nvPr/>
        </p:nvSpPr>
        <p:spPr bwMode="auto">
          <a:xfrm>
            <a:off x="304800" y="2971800"/>
            <a:ext cx="356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Example of Confusion Matrix: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680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Problems: Classification vs. Numeric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Classification</a:t>
            </a: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predicts categorical class labels (discrete or nominal)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classifies data (constructs a model) based on the training set and the values (</a:t>
            </a:r>
            <a:r>
              <a:rPr lang="en-US" dirty="0">
                <a:solidFill>
                  <a:schemeClr val="hlink"/>
                </a:solidFill>
              </a:rPr>
              <a:t>class labels</a:t>
            </a:r>
            <a:r>
              <a:rPr lang="en-US" dirty="0"/>
              <a:t>) in a classifying attribute and uses it in classifying new data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hlink"/>
                </a:solidFill>
              </a:rPr>
              <a:t>Numeric Prediction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models continuous-valued functions, i.e., predicts unknown or missing values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Typical applications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/>
              <a:t>Credit/loan approval: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/>
              <a:t>Medical diagnosis: if a tumor is cancerous or benign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/>
              <a:t>Fraud detection: if a transaction is fraudulent</a:t>
            </a:r>
          </a:p>
          <a:p>
            <a:pPr lvl="1">
              <a:lnSpc>
                <a:spcPct val="90000"/>
              </a:lnSpc>
              <a:buClr>
                <a:srgbClr val="0000CC"/>
              </a:buClr>
            </a:pPr>
            <a:r>
              <a:rPr lang="en-US" dirty="0"/>
              <a:t>Web page categorization: which category it 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02638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Classifier Evaluation Metrics: Accuracy, Error Rate, Sensitivity and Specificity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0"/>
            <a:ext cx="4724400" cy="3505200"/>
          </a:xfrm>
        </p:spPr>
        <p:txBody>
          <a:bodyPr/>
          <a:lstStyle/>
          <a:p>
            <a:r>
              <a:rPr lang="en-US" sz="2400" b="1" smtClean="0"/>
              <a:t>Classifier Accuracy, </a:t>
            </a:r>
            <a:r>
              <a:rPr lang="en-US" sz="2400" smtClean="0"/>
              <a:t>or recognition rate: percentage of test set tuples that are correctly classified</a:t>
            </a:r>
          </a:p>
          <a:p>
            <a:pPr lvl="1">
              <a:buFont typeface="Wingdings" pitchFamily="2" charset="2"/>
              <a:buNone/>
            </a:pPr>
            <a:r>
              <a:rPr lang="en-US" sz="2400" b="1" smtClean="0"/>
              <a:t>Accuracy = (TP + TN)/All</a:t>
            </a:r>
            <a:endParaRPr lang="en-US" sz="2400" smtClean="0"/>
          </a:p>
          <a:p>
            <a:r>
              <a:rPr lang="en-US" sz="2400" b="1" smtClean="0"/>
              <a:t>Error rate:</a:t>
            </a:r>
            <a:r>
              <a:rPr lang="en-US" sz="2400" smtClean="0"/>
              <a:t> </a:t>
            </a:r>
            <a:r>
              <a:rPr lang="en-US" sz="2400" i="1" smtClean="0"/>
              <a:t>1 –</a:t>
            </a:r>
            <a:r>
              <a:rPr lang="en-US" sz="2400" smtClean="0"/>
              <a:t> </a:t>
            </a:r>
            <a:r>
              <a:rPr lang="en-US" sz="2400" i="1" smtClean="0"/>
              <a:t>accuracy</a:t>
            </a:r>
            <a:r>
              <a:rPr lang="en-US" sz="2400" smtClean="0"/>
              <a:t>, or</a:t>
            </a:r>
          </a:p>
          <a:p>
            <a:pPr lvl="1">
              <a:buFont typeface="Wingdings" pitchFamily="2" charset="2"/>
              <a:buNone/>
            </a:pPr>
            <a:r>
              <a:rPr lang="en-US" sz="2400" b="1" smtClean="0"/>
              <a:t>Error rate = (FP + FN)/All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267200" y="1371600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b="1">
                <a:latin typeface="Calibri" pitchFamily="34" charset="0"/>
              </a:rPr>
              <a:t>Class Imbalance Problem</a:t>
            </a:r>
            <a:r>
              <a:rPr lang="en-US" sz="2400">
                <a:latin typeface="Calibri" pitchFamily="34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One class may be </a:t>
            </a:r>
            <a:r>
              <a:rPr lang="en-US" sz="2400" i="1">
                <a:latin typeface="Calibri" pitchFamily="34" charset="0"/>
              </a:rPr>
              <a:t>rare</a:t>
            </a:r>
            <a:r>
              <a:rPr lang="en-US" sz="2400">
                <a:latin typeface="Calibri" pitchFamily="34" charset="0"/>
              </a:rPr>
              <a:t>, e.g. fraud, or HIV-positive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>
                <a:latin typeface="Calibri" pitchFamily="34" charset="0"/>
              </a:rPr>
              <a:t>Significant </a:t>
            </a:r>
            <a:r>
              <a:rPr lang="en-US" sz="2400" i="1">
                <a:latin typeface="Calibri" pitchFamily="34" charset="0"/>
              </a:rPr>
              <a:t>majority of the negative class</a:t>
            </a:r>
            <a:r>
              <a:rPr lang="en-US" sz="2400">
                <a:latin typeface="Calibri" pitchFamily="34" charset="0"/>
              </a:rPr>
              <a:t> and minority of the positive class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b="1">
                <a:latin typeface="Calibri" pitchFamily="34" charset="0"/>
              </a:rPr>
              <a:t>Sensitivity</a:t>
            </a:r>
            <a:r>
              <a:rPr lang="en-US" sz="2400">
                <a:latin typeface="Calibri" pitchFamily="34" charset="0"/>
              </a:rPr>
              <a:t>: True Positive recognition rate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400" b="1">
                <a:latin typeface="Calibri" pitchFamily="34" charset="0"/>
              </a:rPr>
              <a:t>Sensitivity = TP/P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b="1">
                <a:latin typeface="Calibri" pitchFamily="34" charset="0"/>
              </a:rPr>
              <a:t>Specificity</a:t>
            </a:r>
            <a:r>
              <a:rPr lang="en-US" sz="2400">
                <a:latin typeface="Calibri" pitchFamily="34" charset="0"/>
              </a:rPr>
              <a:t>: True Negative recognition rate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sz="2400" b="1">
                <a:latin typeface="Calibri" pitchFamily="34" charset="0"/>
              </a:rPr>
              <a:t>Specificity = TN/N</a:t>
            </a:r>
          </a:p>
        </p:txBody>
      </p:sp>
      <p:graphicFrame>
        <p:nvGraphicFramePr>
          <p:cNvPr id="62595" name="Group 131"/>
          <p:cNvGraphicFramePr>
            <a:graphicFrameLocks noGrp="1"/>
          </p:cNvGraphicFramePr>
          <p:nvPr/>
        </p:nvGraphicFramePr>
        <p:xfrm>
          <a:off x="1524000" y="1371600"/>
          <a:ext cx="1905000" cy="1466852"/>
        </p:xfrm>
        <a:graphic>
          <a:graphicData uri="http://schemas.openxmlformats.org/drawingml/2006/table">
            <a:tbl>
              <a:tblPr/>
              <a:tblGrid>
                <a:gridCol w="533400"/>
                <a:gridCol w="457200"/>
                <a:gridCol w="457200"/>
                <a:gridCol w="4572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A\P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52625"/>
            <a:ext cx="4267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 descr="8rec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743200"/>
            <a:ext cx="3124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8prec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676400"/>
            <a:ext cx="3581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02638" cy="1219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Classifier Evaluation Metrics: </a:t>
            </a:r>
            <a:br>
              <a:rPr lang="en-US" smtClean="0"/>
            </a:br>
            <a:r>
              <a:rPr lang="en-US" smtClean="0"/>
              <a:t>Precision and Recall, and F-measures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idx="1"/>
          </p:nvPr>
        </p:nvSpPr>
        <p:spPr>
          <a:xfrm>
            <a:off x="257175" y="1371600"/>
            <a:ext cx="8429625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Precision</a:t>
            </a:r>
            <a:r>
              <a:rPr lang="en-US" sz="2400" dirty="0" smtClean="0"/>
              <a:t>: exactness – what % of tuples that the classifier labeled as positive are actually positive</a:t>
            </a:r>
          </a:p>
          <a:p>
            <a:pPr lvl="1"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Recall: </a:t>
            </a:r>
            <a:r>
              <a:rPr lang="en-US" sz="2400" dirty="0" smtClean="0"/>
              <a:t>completeness – what % of positive tuples did the classifier label as positive?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Perfect score is 1.0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Inverse relationship between precision &amp; recall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/>
              <a:t>F</a:t>
            </a:r>
            <a:r>
              <a:rPr lang="en-US" sz="2400" b="1" dirty="0" smtClean="0"/>
              <a:t> measure (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dirty="0" smtClean="0"/>
              <a:t>or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F</a:t>
            </a:r>
            <a:r>
              <a:rPr lang="en-US" sz="2400" b="1" dirty="0" smtClean="0"/>
              <a:t>-score)</a:t>
            </a:r>
            <a:r>
              <a:rPr lang="en-US" sz="2400" dirty="0" smtClean="0"/>
              <a:t>: harmonic mean of precision and recall,</a:t>
            </a: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i="1" dirty="0" smtClean="0"/>
          </a:p>
          <a:p>
            <a:pPr>
              <a:lnSpc>
                <a:spcPct val="80000"/>
              </a:lnSpc>
            </a:pPr>
            <a:r>
              <a:rPr lang="en-US" sz="2400" b="1" i="1" dirty="0" err="1" smtClean="0"/>
              <a:t>F</a:t>
            </a:r>
            <a:r>
              <a:rPr lang="en-US" sz="2400" b="1" i="1" baseline="-25000" dirty="0" err="1" smtClean="0">
                <a:cs typeface="Tahoma" pitchFamily="34" charset="0"/>
              </a:rPr>
              <a:t>ß</a:t>
            </a:r>
            <a:r>
              <a:rPr lang="en-US" sz="2400" b="1" dirty="0" smtClean="0"/>
              <a:t>:  </a:t>
            </a:r>
            <a:r>
              <a:rPr lang="en-US" sz="2400" dirty="0" smtClean="0"/>
              <a:t>weighted measure of precision and recall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assigns </a:t>
            </a:r>
            <a:r>
              <a:rPr lang="en-US" sz="2400" dirty="0" smtClean="0">
                <a:cs typeface="Tahoma" pitchFamily="34" charset="0"/>
              </a:rPr>
              <a:t>ß times as much weight to recall as to precision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050925" y="50101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2800"/>
          </a:p>
        </p:txBody>
      </p:sp>
      <p:pic>
        <p:nvPicPr>
          <p:cNvPr id="54281" name="Picture 8" descr="8Fb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529262"/>
            <a:ext cx="5791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mtClean="0"/>
              <a:t>Classifier Evaluation Metrics: Example</a:t>
            </a:r>
          </a:p>
        </p:txBody>
      </p:sp>
      <p:sp>
        <p:nvSpPr>
          <p:cNvPr id="55301" name="Content Placeholder 1"/>
          <p:cNvSpPr>
            <a:spLocks noGrp="1"/>
          </p:cNvSpPr>
          <p:nvPr>
            <p:ph sz="half" idx="1"/>
          </p:nvPr>
        </p:nvSpPr>
        <p:spPr>
          <a:xfrm>
            <a:off x="228600" y="3429000"/>
            <a:ext cx="8458200" cy="6096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2400" i="1" smtClean="0"/>
              <a:t>Precision</a:t>
            </a:r>
            <a:r>
              <a:rPr lang="en-US" sz="2400" smtClean="0"/>
              <a:t> = 90/230 = 39.13%             </a:t>
            </a:r>
            <a:r>
              <a:rPr lang="en-US" sz="2400" i="1" smtClean="0"/>
              <a:t>Recall</a:t>
            </a:r>
            <a:r>
              <a:rPr lang="en-US" sz="2400" smtClean="0"/>
              <a:t> = 90/300 = 30.00%</a:t>
            </a:r>
          </a:p>
          <a:p>
            <a:endParaRPr lang="en-US" smtClean="0"/>
          </a:p>
        </p:txBody>
      </p:sp>
      <p:sp>
        <p:nvSpPr>
          <p:cNvPr id="55299" name="Rectangle 35"/>
          <p:cNvSpPr>
            <a:spLocks noChangeArrowheads="1"/>
          </p:cNvSpPr>
          <p:nvPr/>
        </p:nvSpPr>
        <p:spPr bwMode="auto">
          <a:xfrm>
            <a:off x="228600" y="4572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2400"/>
          </a:p>
        </p:txBody>
      </p:sp>
      <p:graphicFrame>
        <p:nvGraphicFramePr>
          <p:cNvPr id="7" name="Group 54"/>
          <p:cNvGraphicFramePr>
            <a:graphicFrameLocks noGrp="1"/>
          </p:cNvGraphicFramePr>
          <p:nvPr/>
        </p:nvGraphicFramePr>
        <p:xfrm>
          <a:off x="228600" y="1889125"/>
          <a:ext cx="8839200" cy="1466852"/>
        </p:xfrm>
        <a:graphic>
          <a:graphicData uri="http://schemas.openxmlformats.org/drawingml/2006/table">
            <a:tbl>
              <a:tblPr/>
              <a:tblGrid>
                <a:gridCol w="3200400"/>
                <a:gridCol w="1524000"/>
                <a:gridCol w="1295400"/>
                <a:gridCol w="981075"/>
                <a:gridCol w="18383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yes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no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Recognition(%)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yes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30.00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sensitivity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cancer = no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9560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98.56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specificity)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9770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96.40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accuracy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28816"/>
            <a:ext cx="4572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655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91488" cy="10668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Evaluating Classifier Accuracy:</a:t>
            </a:r>
            <a:br>
              <a:rPr lang="en-US" smtClean="0"/>
            </a:br>
            <a:r>
              <a:rPr lang="en-US" smtClean="0"/>
              <a:t>Holdout &amp; Cross-Validation Methods</a:t>
            </a:r>
            <a:endParaRPr lang="en-US" sz="40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52736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Holdout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Given data is randomly partitioned into two independent sets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Training set (e.g., 2/3) for model construction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Test set (e.g., 1/3) for accuracy estimation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/>
              <a:t>Random sampling</a:t>
            </a:r>
            <a:r>
              <a:rPr lang="en-US" sz="2400" dirty="0" smtClean="0"/>
              <a:t>: a variation of holdout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Repeat holdout k times, accuracy = avg. of the accuracies </a:t>
            </a:r>
            <a:r>
              <a:rPr lang="en-US" dirty="0" smtClean="0"/>
              <a:t>obtained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Cross-validation</a:t>
            </a:r>
            <a:r>
              <a:rPr lang="en-US" sz="2400" dirty="0" smtClean="0"/>
              <a:t> (</a:t>
            </a:r>
            <a:r>
              <a:rPr lang="en-US" sz="2400" i="1" dirty="0" smtClean="0"/>
              <a:t>k</a:t>
            </a:r>
            <a:r>
              <a:rPr lang="en-US" sz="2400" dirty="0" smtClean="0"/>
              <a:t>-fold, where k = 10 is most popular)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Randomly partition the data into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i="1" dirty="0" smtClean="0"/>
              <a:t>mutually exclusive</a:t>
            </a:r>
            <a:r>
              <a:rPr lang="en-US" sz="2400" dirty="0" smtClean="0"/>
              <a:t> subsets, each approximately equal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At 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-th</a:t>
            </a:r>
            <a:r>
              <a:rPr lang="en-US" sz="2400" dirty="0" smtClean="0"/>
              <a:t> iteration, use D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as test set and others as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/>
              <a:t>Leave-one-out</a:t>
            </a:r>
            <a:r>
              <a:rPr lang="en-US" sz="2400" dirty="0" smtClean="0"/>
              <a:t>: </a:t>
            </a:r>
            <a:r>
              <a:rPr lang="en-US" sz="2400" i="1" dirty="0" smtClean="0"/>
              <a:t>k</a:t>
            </a:r>
            <a:r>
              <a:rPr lang="en-US" sz="2400" dirty="0" smtClean="0"/>
              <a:t> folds where </a:t>
            </a:r>
            <a:r>
              <a:rPr lang="en-US" sz="2400" i="1" dirty="0" smtClean="0"/>
              <a:t>k</a:t>
            </a:r>
            <a:r>
              <a:rPr lang="en-US" sz="2400" dirty="0" smtClean="0"/>
              <a:t> = # of tuples, for small sized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u="sng" dirty="0" smtClean="0"/>
              <a:t>*Stratified cross-validation*</a:t>
            </a:r>
            <a:r>
              <a:rPr lang="en-US" sz="2400" dirty="0" smtClean="0"/>
              <a:t>: folds are stratified so that class dist. in each fold is approx. the same as that in the initial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Estimating Confidence Intervals:</a:t>
            </a:r>
            <a:br>
              <a:rPr lang="en-US" smtClean="0"/>
            </a:br>
            <a:r>
              <a:rPr lang="en-US" smtClean="0"/>
              <a:t>Classifier Models M</a:t>
            </a:r>
            <a:r>
              <a:rPr lang="en-US" baseline="-25000" smtClean="0"/>
              <a:t>1</a:t>
            </a:r>
            <a:r>
              <a:rPr lang="en-US" smtClean="0"/>
              <a:t> vs. M</a:t>
            </a:r>
            <a:r>
              <a:rPr lang="en-US" baseline="-25000" smtClean="0"/>
              <a:t>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Suppose we have 2 classifiers,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which one is better?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 10-fold cross-validation to obtain                     and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These mean error rates are just </a:t>
            </a:r>
            <a:r>
              <a:rPr lang="en-US" sz="2400" i="1" dirty="0" smtClean="0"/>
              <a:t>point estimates </a:t>
            </a:r>
            <a:r>
              <a:rPr lang="en-US" sz="2400" dirty="0" smtClean="0"/>
              <a:t>of error on the true population of </a:t>
            </a:r>
            <a:r>
              <a:rPr lang="en-US" sz="2400" i="1" dirty="0" smtClean="0"/>
              <a:t>future</a:t>
            </a:r>
            <a:r>
              <a:rPr lang="en-US" sz="2400" dirty="0" smtClean="0"/>
              <a:t> data cases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if the difference between the 2 error rates is just attributed to </a:t>
            </a:r>
            <a:r>
              <a:rPr lang="en-US" sz="2400" i="1" dirty="0" smtClean="0"/>
              <a:t>chance</a:t>
            </a:r>
            <a:r>
              <a:rPr lang="en-US" sz="24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Use a </a:t>
            </a:r>
            <a:r>
              <a:rPr lang="en-US" sz="2400" b="1" dirty="0" smtClean="0"/>
              <a:t>test of statistical significance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Obtain </a:t>
            </a:r>
            <a:r>
              <a:rPr lang="en-US" sz="2400" b="1" dirty="0" smtClean="0"/>
              <a:t>confidence limits</a:t>
            </a:r>
            <a:r>
              <a:rPr lang="en-US" sz="2400" dirty="0" smtClean="0"/>
              <a:t> for our error estimates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8372" name="Picture 5" descr="8mean-err-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22064"/>
            <a:ext cx="1475321" cy="42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8mean-err-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96268"/>
            <a:ext cx="1295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Estimating Confidence Intervals:</a:t>
            </a:r>
            <a:br>
              <a:rPr lang="en-US" smtClean="0"/>
            </a:br>
            <a:r>
              <a:rPr lang="en-US" smtClean="0"/>
              <a:t>Null Hypothesis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Perform 10-fold </a:t>
            </a:r>
            <a:r>
              <a:rPr lang="en-US" sz="2400" dirty="0" smtClean="0"/>
              <a:t>cross-validation of two models</a:t>
            </a:r>
            <a:r>
              <a:rPr lang="en-US" sz="2400" dirty="0"/>
              <a:t>: M</a:t>
            </a:r>
            <a:r>
              <a:rPr lang="en-US" sz="2400" baseline="-25000" dirty="0"/>
              <a:t>1</a:t>
            </a:r>
            <a:r>
              <a:rPr lang="en-US" sz="2400" dirty="0"/>
              <a:t> &amp; M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Assume samples </a:t>
            </a:r>
            <a:r>
              <a:rPr lang="en-US" sz="2400" dirty="0" smtClean="0"/>
              <a:t>follow normal distribution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Use </a:t>
            </a:r>
            <a:r>
              <a:rPr lang="en-US" sz="2400" dirty="0" smtClean="0"/>
              <a:t>two sample </a:t>
            </a:r>
            <a:r>
              <a:rPr lang="en-US" sz="2400" b="1" dirty="0" smtClean="0"/>
              <a:t>t-test</a:t>
            </a:r>
            <a:r>
              <a:rPr lang="en-US" sz="2400" dirty="0" smtClean="0"/>
              <a:t> </a:t>
            </a:r>
            <a:r>
              <a:rPr lang="en-US" sz="2400" dirty="0" smtClean="0"/>
              <a:t>(or </a:t>
            </a:r>
            <a:r>
              <a:rPr lang="en-US" sz="2400" b="1" dirty="0" smtClean="0"/>
              <a:t>Student’s t-test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lnSpc>
                <a:spcPct val="130000"/>
              </a:lnSpc>
            </a:pPr>
            <a:r>
              <a:rPr lang="en-US" sz="2400" b="1" dirty="0" smtClean="0"/>
              <a:t>Null Hypothesis</a:t>
            </a:r>
            <a:r>
              <a:rPr lang="en-US" sz="2400" dirty="0" smtClean="0"/>
              <a:t>: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the </a:t>
            </a:r>
            <a:r>
              <a:rPr lang="en-US" sz="2400" dirty="0" smtClean="0"/>
              <a:t>same (means are equal)</a:t>
            </a:r>
            <a:endParaRPr lang="en-US" sz="2400" dirty="0" smtClean="0"/>
          </a:p>
          <a:p>
            <a:pPr>
              <a:lnSpc>
                <a:spcPct val="130000"/>
              </a:lnSpc>
            </a:pPr>
            <a:r>
              <a:rPr lang="en-US" sz="2400" dirty="0" smtClean="0"/>
              <a:t>If we can </a:t>
            </a:r>
            <a:r>
              <a:rPr lang="en-US" sz="2400" b="1" dirty="0" smtClean="0"/>
              <a:t>reject</a:t>
            </a:r>
            <a:r>
              <a:rPr lang="en-US" sz="2400" dirty="0" smtClean="0"/>
              <a:t> null hypothesis, then 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we conclude that the difference between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</a:t>
            </a:r>
            <a:r>
              <a:rPr lang="en-US" sz="2400" b="1" dirty="0" smtClean="0"/>
              <a:t>statistically significant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Chose model with lower error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429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64008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Model Selection: ROC Curves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5562600" cy="52578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b="1" dirty="0" smtClean="0"/>
              <a:t>ROC</a:t>
            </a:r>
            <a:r>
              <a:rPr lang="en-US" sz="2400" dirty="0" smtClean="0"/>
              <a:t> (Receiver Operating Characteristics) curves: for visual comparison of classification models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Originated from signal detection theory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Shows the trade-off between the </a:t>
            </a:r>
            <a:r>
              <a:rPr lang="en-US" sz="2400" dirty="0" smtClean="0">
                <a:solidFill>
                  <a:srgbClr val="FF0000"/>
                </a:solidFill>
              </a:rPr>
              <a:t>true positive rate</a:t>
            </a:r>
            <a:r>
              <a:rPr lang="en-US" sz="2400" dirty="0" smtClean="0"/>
              <a:t> and the </a:t>
            </a:r>
            <a:r>
              <a:rPr lang="en-US" sz="2400" dirty="0" smtClean="0">
                <a:solidFill>
                  <a:srgbClr val="FF0000"/>
                </a:solidFill>
              </a:rPr>
              <a:t>false positive rate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The area under the ROC curve is a measure of the accuracy of the model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Rank the test tuples in decreasing order: the one that is most likely to belong to the positive class appears at the top of the list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Area under the curve: the </a:t>
            </a:r>
            <a:r>
              <a:rPr lang="en-US" sz="2400" dirty="0" smtClean="0"/>
              <a:t>closer to the diagonal line (i.e., the closer the area is to 0.5), the less accurate is the model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5791200" y="3429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Vertical axis represents the true positive rate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Horizontal axis rep. the false positive rate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The plot also shows a diagonal line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 dirty="0">
                <a:latin typeface="Calibri" pitchFamily="34" charset="0"/>
              </a:rPr>
              <a:t>A model with perfect accuracy will have an area of 1.0</a:t>
            </a:r>
          </a:p>
        </p:txBody>
      </p:sp>
    </p:spTree>
    <p:extLst>
      <p:ext uri="{BB962C8B-B14F-4D97-AF65-F5344CB8AC3E}">
        <p14:creationId xmlns:p14="http://schemas.microsoft.com/office/powerpoint/2010/main" val="1963897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an ROC Curve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 positive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𝑇𝑃𝑅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(sensitivity or recall)</a:t>
                </a:r>
              </a:p>
              <a:p>
                <a:r>
                  <a:rPr lang="en-US" dirty="0" smtClean="0"/>
                  <a:t>False positive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𝐹𝑃𝑅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(1-specificity)</a:t>
                </a:r>
              </a:p>
              <a:p>
                <a:endParaRPr lang="en-US" dirty="0"/>
              </a:p>
              <a:p>
                <a:r>
                  <a:rPr lang="en-US" dirty="0" smtClean="0"/>
                  <a:t>Rank tuples according to how likely they will be a positive tuple</a:t>
                </a:r>
              </a:p>
              <a:p>
                <a:pPr lvl="1"/>
                <a:r>
                  <a:rPr lang="en-US" dirty="0" smtClean="0"/>
                  <a:t>Idea: when we include more tuples in, we are more likely to make mistakes, that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trade-off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Nice property: not threshold (cut-off) need to be specified, only rank matters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462713" cy="300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490912" cy="34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038" y="3276600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7153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0981"/>
                </a:solidFill>
              </a:rPr>
              <a:t>Issues Affecting Model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b="1" dirty="0"/>
              <a:t>Accuracy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classifier accuracy: predicting class label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Speed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time to construct the model (training time)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time to use the model (classification/prediction time)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Robustness</a:t>
            </a:r>
            <a:r>
              <a:rPr lang="en-US" sz="2400" dirty="0"/>
              <a:t>: handling noise and missing values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Scalability</a:t>
            </a:r>
            <a:r>
              <a:rPr lang="en-US" sz="2400" dirty="0"/>
              <a:t>: efficiency in disk-resident databases 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Interpretability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understanding and insight provided by the model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Other measures, e.g., goodness of rules, such as decision tree size or compactness of classification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Classification—A Two-Step </a:t>
            </a:r>
            <a:r>
              <a:rPr lang="en-US" dirty="0" smtClean="0"/>
              <a:t>Process (1)</a:t>
            </a:r>
            <a:r>
              <a:rPr lang="en-US" sz="2800" dirty="0" smtClean="0"/>
              <a:t>  </a:t>
            </a:r>
            <a:endParaRPr lang="en-US" sz="32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71600"/>
                <a:ext cx="8382000" cy="52578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sz="2400" dirty="0" smtClean="0">
                    <a:solidFill>
                      <a:schemeClr val="hlink"/>
                    </a:solidFill>
                  </a:rPr>
                  <a:t>Model construction</a:t>
                </a:r>
                <a:r>
                  <a:rPr lang="en-US" sz="2400" dirty="0" smtClean="0"/>
                  <a:t>: describing a set of predetermined classes</a:t>
                </a:r>
              </a:p>
              <a:p>
                <a:pPr lvl="1" eaLnBrk="1" hangingPunct="1"/>
                <a:r>
                  <a:rPr lang="en-US" dirty="0" smtClean="0"/>
                  <a:t>Each tuple/sample is assumed to belong to a predefined class, as determined by the </a:t>
                </a:r>
                <a:r>
                  <a:rPr lang="en-US" dirty="0" smtClean="0">
                    <a:solidFill>
                      <a:schemeClr val="hlink"/>
                    </a:solidFill>
                  </a:rPr>
                  <a:t>class label </a:t>
                </a:r>
                <a:r>
                  <a:rPr lang="en-US" dirty="0" smtClean="0">
                    <a:solidFill>
                      <a:schemeClr val="hlink"/>
                    </a:solidFill>
                  </a:rPr>
                  <a:t>attribute</a:t>
                </a:r>
              </a:p>
              <a:p>
                <a:pPr lvl="2"/>
                <a:r>
                  <a:rPr lang="en-US" b="0" dirty="0" smtClean="0">
                    <a:solidFill>
                      <a:schemeClr val="hlink"/>
                    </a:solidFill>
                  </a:rPr>
                  <a:t>For data point </a:t>
                </a:r>
                <a:r>
                  <a:rPr lang="en-US" b="0" i="1" dirty="0" smtClean="0">
                    <a:solidFill>
                      <a:schemeClr val="hlink"/>
                    </a:solidFill>
                  </a:rPr>
                  <a:t>i</a:t>
                </a:r>
                <a:r>
                  <a:rPr lang="en-US" b="0" dirty="0" smtClean="0">
                    <a:solidFill>
                      <a:schemeClr val="hlin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hlink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solidFill>
                          <a:schemeClr val="hlink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hlink"/>
                        </a:solidFill>
                        <a:latin typeface="Cambria Math"/>
                      </a:rPr>
                      <m:t>&gt;</m:t>
                    </m:r>
                  </m:oMath>
                </a14:m>
                <a:endParaRPr lang="en-US" b="0" dirty="0" smtClean="0">
                  <a:solidFill>
                    <a:schemeClr val="hlink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chemeClr val="hlink"/>
                    </a:solidFill>
                  </a:rPr>
                  <a:t>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hlink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hlink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hlink"/>
                    </a:solidFill>
                  </a:rPr>
                  <a:t>; class label: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hlink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hlin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hlink"/>
                  </a:solidFill>
                </a:endParaRPr>
              </a:p>
              <a:p>
                <a:pPr lvl="1" eaLnBrk="1" hangingPunct="1"/>
                <a:r>
                  <a:rPr lang="en-US" dirty="0" smtClean="0"/>
                  <a:t>The </a:t>
                </a:r>
                <a:r>
                  <a:rPr lang="en-US" dirty="0" smtClean="0"/>
                  <a:t>model is represented as classification rules, decision trees, or mathematical </a:t>
                </a:r>
                <a:r>
                  <a:rPr lang="en-US" dirty="0" smtClean="0"/>
                  <a:t>formulae</a:t>
                </a:r>
              </a:p>
              <a:p>
                <a:pPr lvl="2"/>
                <a:r>
                  <a:rPr lang="en-US" dirty="0" smtClean="0"/>
                  <a:t>Also called classifier</a:t>
                </a:r>
              </a:p>
              <a:p>
                <a:pPr lvl="1"/>
                <a:r>
                  <a:rPr lang="en-US" dirty="0"/>
                  <a:t>The set of tuples used for model construction is </a:t>
                </a:r>
                <a:r>
                  <a:rPr lang="en-US" dirty="0">
                    <a:solidFill>
                      <a:schemeClr val="hlink"/>
                    </a:solidFill>
                  </a:rPr>
                  <a:t>training set</a:t>
                </a:r>
              </a:p>
              <a:p>
                <a:pPr lvl="1" eaLnBrk="1" hangingPunct="1"/>
                <a:endParaRPr lang="en-US" dirty="0" smtClean="0"/>
              </a:p>
            </p:txBody>
          </p:sp>
        </mc:Choice>
        <mc:Fallback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82000" cy="5257800"/>
              </a:xfrm>
              <a:blipFill rotWithShape="1">
                <a:blip r:embed="rId3"/>
                <a:stretch>
                  <a:fillRect l="-582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8&amp;9. </a:t>
            </a:r>
            <a:r>
              <a:rPr lang="en-US" dirty="0"/>
              <a:t>Classification: </a:t>
            </a: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Classification: Basic Concepts</a:t>
            </a:r>
          </a:p>
          <a:p>
            <a:pPr>
              <a:lnSpc>
                <a:spcPct val="130000"/>
              </a:lnSpc>
            </a:pPr>
            <a:r>
              <a:rPr lang="en-US" dirty="0"/>
              <a:t>Decision Tree Induction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Rule-Based </a:t>
            </a:r>
            <a:r>
              <a:rPr lang="en-US" dirty="0"/>
              <a:t>Classification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Model Evaluation and Selection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9803581">
            <a:off x="2481721" y="3878278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Classification </a:t>
            </a:r>
            <a:r>
              <a:rPr lang="en-US" sz="2400" dirty="0" smtClean="0"/>
              <a:t>is a form of data analysis that extracts </a:t>
            </a:r>
            <a:r>
              <a:rPr lang="en-US" sz="2400" dirty="0" smtClean="0">
                <a:solidFill>
                  <a:schemeClr val="hlink"/>
                </a:solidFill>
              </a:rPr>
              <a:t>models</a:t>
            </a:r>
            <a:r>
              <a:rPr lang="en-US" sz="2400" dirty="0" smtClean="0"/>
              <a:t> describing important data classes.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Effective and scalable methods have been developed for </a:t>
            </a:r>
            <a:r>
              <a:rPr lang="en-US" sz="2400" dirty="0" smtClean="0">
                <a:solidFill>
                  <a:schemeClr val="hlink"/>
                </a:solidFill>
              </a:rPr>
              <a:t>decision tree induction, </a:t>
            </a:r>
            <a:r>
              <a:rPr lang="en-US" sz="2400" dirty="0" smtClean="0">
                <a:solidFill>
                  <a:schemeClr val="hlink"/>
                </a:solidFill>
              </a:rPr>
              <a:t>rule-based </a:t>
            </a:r>
            <a:r>
              <a:rPr lang="en-US" sz="2400" dirty="0" smtClean="0">
                <a:solidFill>
                  <a:schemeClr val="hlink"/>
                </a:solidFill>
              </a:rPr>
              <a:t>classification, </a:t>
            </a:r>
            <a:r>
              <a:rPr lang="en-US" sz="2400" dirty="0" smtClean="0"/>
              <a:t>and many other classification methods.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Evaluation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Evaluation </a:t>
            </a:r>
            <a:r>
              <a:rPr lang="en-US" sz="2000" dirty="0" smtClean="0">
                <a:solidFill>
                  <a:schemeClr val="hlink"/>
                </a:solidFill>
              </a:rPr>
              <a:t>metrics</a:t>
            </a:r>
            <a:r>
              <a:rPr lang="en-US" sz="2000" dirty="0" smtClean="0"/>
              <a:t> include: accuracy, sensitivity, specificity, precision, recall, </a:t>
            </a:r>
            <a:r>
              <a:rPr lang="en-US" sz="2000" i="1" dirty="0" smtClean="0"/>
              <a:t>F</a:t>
            </a:r>
            <a:r>
              <a:rPr lang="en-US" sz="2000" dirty="0" smtClean="0"/>
              <a:t> measure, and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>
                <a:cs typeface="Tahoma" pitchFamily="34" charset="0"/>
              </a:rPr>
              <a:t>ß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measure.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Stratified k-fold cross-validation</a:t>
            </a:r>
            <a:r>
              <a:rPr lang="en-US" sz="2000" dirty="0" smtClean="0"/>
              <a:t> is recommended for accuracy </a:t>
            </a:r>
            <a:r>
              <a:rPr lang="en-US" sz="2000" dirty="0" smtClean="0"/>
              <a:t>estimation.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solidFill>
                  <a:schemeClr val="hlink"/>
                </a:solidFill>
              </a:rPr>
              <a:t>Significance tests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hlink"/>
                </a:solidFill>
              </a:rPr>
              <a:t>ROC curves</a:t>
            </a:r>
            <a:r>
              <a:rPr lang="en-US" sz="2000" dirty="0"/>
              <a:t> are useful for model selection.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is due today</a:t>
            </a:r>
          </a:p>
          <a:p>
            <a:r>
              <a:rPr lang="en-US" dirty="0" smtClean="0"/>
              <a:t>Course project proposal will be due next 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18463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(1)</a:t>
            </a:r>
            <a:endParaRPr lang="en-US" sz="400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lnSpcReduction="10000"/>
          </a:bodyPr>
          <a:lstStyle/>
          <a:p>
            <a:pPr marL="533400" indent="-533400" eaLnBrk="1" hangingPunct="1"/>
            <a:r>
              <a:rPr lang="en-US" sz="1800" smtClean="0"/>
              <a:t>C. Apte and S. Weiss. </a:t>
            </a:r>
            <a:r>
              <a:rPr lang="en-US" sz="1800" b="1" smtClean="0"/>
              <a:t>Data mining with decision trees and decision rules</a:t>
            </a:r>
            <a:r>
              <a:rPr lang="en-US" sz="1800" smtClean="0"/>
              <a:t>. Future Generation Computer Systems, 13, 1997</a:t>
            </a:r>
          </a:p>
          <a:p>
            <a:pPr marL="533400" indent="-533400" eaLnBrk="1" hangingPunct="1"/>
            <a:r>
              <a:rPr lang="en-US" sz="1800" smtClean="0"/>
              <a:t>C. M. Bishop,  </a:t>
            </a:r>
            <a:r>
              <a:rPr lang="en-US" sz="1800" b="1" smtClean="0"/>
              <a:t>Neural Networks for Pattern Recognition</a:t>
            </a:r>
            <a:r>
              <a:rPr lang="en-US" sz="1800" smtClean="0"/>
              <a:t>.  Oxford University Press, 1995</a:t>
            </a:r>
          </a:p>
          <a:p>
            <a:pPr marL="533400" indent="-533400" eaLnBrk="1" hangingPunct="1"/>
            <a:r>
              <a:rPr lang="en-US" sz="1800" smtClean="0"/>
              <a:t>L. Breiman, J. Friedman, R. Olshen, and C. Stone. </a:t>
            </a:r>
            <a:r>
              <a:rPr lang="en-US" sz="1800" b="1" smtClean="0"/>
              <a:t>Classification and Regression Trees</a:t>
            </a:r>
            <a:r>
              <a:rPr lang="en-US" sz="1800" smtClean="0"/>
              <a:t>. Wadsworth International Group, 1984</a:t>
            </a:r>
          </a:p>
          <a:p>
            <a:pPr marL="533400" indent="-533400" eaLnBrk="1" hangingPunct="1"/>
            <a:r>
              <a:rPr lang="en-US" sz="1800" smtClean="0"/>
              <a:t>C. J. C. Burges. </a:t>
            </a:r>
            <a:r>
              <a:rPr lang="en-US" sz="1800" b="1" smtClean="0"/>
              <a:t>A Tutorial on Support Vector Machines for Pattern Recognition</a:t>
            </a:r>
            <a:r>
              <a:rPr lang="en-US" sz="1800" smtClean="0"/>
              <a:t>. </a:t>
            </a:r>
            <a:r>
              <a:rPr lang="en-US" sz="1800" i="1" smtClean="0"/>
              <a:t>Data Mining and Knowledge Discovery</a:t>
            </a:r>
            <a:r>
              <a:rPr lang="en-US" sz="1800" smtClean="0"/>
              <a:t>, 2(2): 121-168, 1998</a:t>
            </a:r>
          </a:p>
          <a:p>
            <a:pPr marL="533400" indent="-533400" eaLnBrk="1" hangingPunct="1"/>
            <a:r>
              <a:rPr lang="en-US" sz="1800" smtClean="0"/>
              <a:t>P. K. Chan and S. J. Stolfo. </a:t>
            </a:r>
            <a:r>
              <a:rPr lang="en-US" sz="1800" b="1" smtClean="0"/>
              <a:t>Learning arbiter and combiner trees from partitioned data for scaling machine learning</a:t>
            </a:r>
            <a:r>
              <a:rPr lang="en-US" sz="1800" smtClean="0"/>
              <a:t>. KDD'95</a:t>
            </a:r>
          </a:p>
          <a:p>
            <a:pPr marL="533400" indent="-533400" eaLnBrk="1" hangingPunct="1"/>
            <a:r>
              <a:rPr lang="en-US" sz="1800" smtClean="0"/>
              <a:t>H. Cheng, X. Yan, J. Han, and C.-W. Hsu, </a:t>
            </a:r>
            <a:r>
              <a:rPr lang="en-US" sz="1800" b="1" smtClean="0">
                <a:hlinkClick r:id="rId3"/>
              </a:rPr>
              <a:t>Discriminative Frequent Pattern Analysis for Effective Classification</a:t>
            </a:r>
            <a:r>
              <a:rPr lang="en-US" sz="1800" smtClean="0"/>
              <a:t>, ICDE'07</a:t>
            </a:r>
            <a:endParaRPr lang="en-US" sz="1800" b="1" smtClean="0"/>
          </a:p>
          <a:p>
            <a:pPr marL="533400" indent="-533400" eaLnBrk="1" hangingPunct="1"/>
            <a:r>
              <a:rPr lang="en-US" sz="1800" smtClean="0"/>
              <a:t>H. Cheng, X. Yan, J. Han, and P. S. Yu, </a:t>
            </a:r>
            <a:r>
              <a:rPr lang="en-US" sz="1800" b="1" smtClean="0">
                <a:hlinkClick r:id="rId4"/>
              </a:rPr>
              <a:t>Direct Discriminative Pattern Mining for Effective Classification</a:t>
            </a:r>
            <a:r>
              <a:rPr lang="en-US" sz="1800" smtClean="0"/>
              <a:t>, ICDE'08</a:t>
            </a:r>
            <a:endParaRPr lang="en-US" sz="1800" b="1" smtClean="0"/>
          </a:p>
          <a:p>
            <a:pPr marL="533400" indent="-533400" eaLnBrk="1" hangingPunct="1"/>
            <a:r>
              <a:rPr lang="en-US" sz="1800" smtClean="0"/>
              <a:t>W. Cohen.  </a:t>
            </a:r>
            <a:r>
              <a:rPr lang="en-US" sz="1800" b="1" smtClean="0"/>
              <a:t>Fast effective rule induction</a:t>
            </a:r>
            <a:r>
              <a:rPr lang="en-US" sz="1800" smtClean="0"/>
              <a:t>. ICML'95</a:t>
            </a:r>
          </a:p>
          <a:p>
            <a:pPr marL="533400" indent="-533400" eaLnBrk="1" hangingPunct="1"/>
            <a:r>
              <a:rPr lang="en-US" sz="1800" smtClean="0"/>
              <a:t>G. Cong, K.-L. Tan, A. K. H. Tung, and X. Xu.  </a:t>
            </a:r>
            <a:r>
              <a:rPr lang="en-US" sz="1800" b="1" smtClean="0"/>
              <a:t>Mining top-k covering rule groups for gene expression data</a:t>
            </a:r>
            <a:r>
              <a:rPr lang="en-US" sz="1800" smtClean="0"/>
              <a:t>.  SIGMOD'05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43850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(2)</a:t>
            </a:r>
            <a:endParaRPr lang="en-US" sz="4000" smtClean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800" smtClean="0"/>
              <a:t>A. J. Dobson.  </a:t>
            </a:r>
            <a:r>
              <a:rPr lang="en-US" sz="1800" b="1" smtClean="0"/>
              <a:t>An Introduction to Generalized Linear Models</a:t>
            </a:r>
            <a:r>
              <a:rPr lang="en-US" sz="1800" smtClean="0"/>
              <a:t>.  Chapman &amp; Hall, 1990.</a:t>
            </a:r>
          </a:p>
          <a:p>
            <a:pPr eaLnBrk="1" hangingPunct="1"/>
            <a:r>
              <a:rPr lang="en-US" sz="1800" smtClean="0"/>
              <a:t>G. Dong and J. Li. </a:t>
            </a:r>
            <a:r>
              <a:rPr lang="en-US" sz="1800" b="1" smtClean="0"/>
              <a:t>Efficient mining of emerging patterns: Discovering trends and differences</a:t>
            </a:r>
            <a:r>
              <a:rPr lang="en-US" sz="1800" smtClean="0"/>
              <a:t>. KDD'99.</a:t>
            </a:r>
          </a:p>
          <a:p>
            <a:pPr eaLnBrk="1" hangingPunct="1"/>
            <a:r>
              <a:rPr lang="en-US" sz="1800" smtClean="0"/>
              <a:t>R. O. Duda, P. E. Hart, and D. G. Stork. </a:t>
            </a:r>
            <a:r>
              <a:rPr lang="en-US" sz="1800" b="1" smtClean="0"/>
              <a:t>Pattern Classification</a:t>
            </a:r>
            <a:r>
              <a:rPr lang="en-US" sz="1800" smtClean="0"/>
              <a:t>, 2ed. John Wiley, 2001</a:t>
            </a:r>
          </a:p>
          <a:p>
            <a:pPr eaLnBrk="1" hangingPunct="1"/>
            <a:r>
              <a:rPr lang="en-US" sz="1800" smtClean="0"/>
              <a:t>U. M. Fayyad. </a:t>
            </a:r>
            <a:r>
              <a:rPr lang="en-US" sz="1800" b="1" smtClean="0"/>
              <a:t>Branching on attribute values in decision tree generation</a:t>
            </a:r>
            <a:r>
              <a:rPr lang="en-US" sz="1800" smtClean="0"/>
              <a:t>. AAAI’94.</a:t>
            </a:r>
          </a:p>
          <a:p>
            <a:pPr eaLnBrk="1" hangingPunct="1"/>
            <a:r>
              <a:rPr lang="en-US" sz="1800" smtClean="0"/>
              <a:t>Y. Freund and R. E. Schapire. </a:t>
            </a:r>
            <a:r>
              <a:rPr lang="en-US" sz="1800" b="1" smtClean="0"/>
              <a:t>A decision-theoretic generalization of on-line learning and an  application to boosting</a:t>
            </a:r>
            <a:r>
              <a:rPr lang="en-US" sz="1800" smtClean="0"/>
              <a:t>. J. Computer and System Sciences, 1997.</a:t>
            </a:r>
          </a:p>
          <a:p>
            <a:pPr eaLnBrk="1" hangingPunct="1"/>
            <a:r>
              <a:rPr lang="en-US" sz="1800" smtClean="0"/>
              <a:t>J. Gehrke, R. Ramakrishnan, and V. Ganti. </a:t>
            </a:r>
            <a:r>
              <a:rPr lang="en-US" sz="1800" b="1" smtClean="0"/>
              <a:t>Rainforest: A framework for fast decision tree construction of large datasets</a:t>
            </a:r>
            <a:r>
              <a:rPr lang="en-US" sz="1800" smtClean="0"/>
              <a:t>. VLDB’98.</a:t>
            </a:r>
          </a:p>
          <a:p>
            <a:pPr eaLnBrk="1" hangingPunct="1"/>
            <a:r>
              <a:rPr lang="en-US" sz="1800" smtClean="0"/>
              <a:t>J. Gehrke, V. Gant, R. Ramakrishnan, and W.-Y. Loh, </a:t>
            </a:r>
            <a:r>
              <a:rPr lang="en-US" sz="1800" b="1" smtClean="0"/>
              <a:t>BOAT -- Optimistic Decision Tree Construction</a:t>
            </a:r>
            <a:r>
              <a:rPr lang="en-US" sz="1800" smtClean="0"/>
              <a:t>. SIGMOD'99</a:t>
            </a:r>
            <a:r>
              <a:rPr lang="en-US" sz="1800" i="1" smtClean="0"/>
              <a:t>.</a:t>
            </a:r>
          </a:p>
          <a:p>
            <a:pPr eaLnBrk="1" hangingPunct="1"/>
            <a:r>
              <a:rPr lang="en-US" sz="1800" smtClean="0"/>
              <a:t>T. Hastie, R. Tibshirani, and J. Friedman. </a:t>
            </a:r>
            <a:r>
              <a:rPr lang="en-US" sz="1800" b="1" smtClean="0"/>
              <a:t>The Elements of Statistical Learning: Data Mining, Inference,  and Prediction.</a:t>
            </a:r>
            <a:r>
              <a:rPr lang="en-US" sz="1800" smtClean="0"/>
              <a:t> Springer-Verlag, 2001.</a:t>
            </a:r>
          </a:p>
          <a:p>
            <a:pPr eaLnBrk="1" hangingPunct="1"/>
            <a:r>
              <a:rPr lang="en-US" sz="1800" smtClean="0"/>
              <a:t>D. Heckerman, D. Geiger, and D. M. Chickering. </a:t>
            </a:r>
            <a:r>
              <a:rPr lang="en-US" sz="1800" b="1" smtClean="0"/>
              <a:t>Learning Bayesian networks: The combination of knowledge and statistical data</a:t>
            </a:r>
            <a:r>
              <a:rPr lang="en-US" sz="1800" smtClean="0"/>
              <a:t>. Machine Learning, 1995.</a:t>
            </a:r>
          </a:p>
          <a:p>
            <a:pPr eaLnBrk="1" hangingPunct="1"/>
            <a:r>
              <a:rPr lang="en-US" sz="1800" smtClean="0"/>
              <a:t>W. Li, J. Han, and J. Pei, </a:t>
            </a:r>
            <a:r>
              <a:rPr lang="en-US" sz="1800" b="1" smtClean="0"/>
              <a:t>CMAR: Accurate and Efficient Classification Based on Multiple Class-Association Rules</a:t>
            </a:r>
            <a:r>
              <a:rPr lang="en-US" sz="1800" smtClean="0"/>
              <a:t>, ICDM'01.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43850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(3)</a:t>
            </a:r>
            <a:endParaRPr lang="en-US" sz="40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 smtClean="0"/>
              <a:t>T.-S. Lim, W.-Y. Loh, and Y.-S. Shih. </a:t>
            </a:r>
            <a:r>
              <a:rPr lang="en-US" sz="1800" b="1" smtClean="0"/>
              <a:t>A comparison of prediction accuracy, complexity, and training time of  thirty-three old and new classification algorithms.</a:t>
            </a:r>
            <a:r>
              <a:rPr lang="en-US" sz="1800" smtClean="0"/>
              <a:t>  Machine Learning, 2000.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J. Magidson.  </a:t>
            </a:r>
            <a:r>
              <a:rPr lang="en-US" sz="1800" b="1" smtClean="0"/>
              <a:t>The Chaid approach to segmentation modeling:  Chi-squared automatic interaction detection</a:t>
            </a:r>
            <a:r>
              <a:rPr lang="en-US" sz="1800" smtClean="0"/>
              <a:t>. In R. P. Bagozzi, editor, Advanced Methods of Marketing Research, Blackwell Business, 1994.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M. Mehta, R. Agrawal, and J. Rissanen. </a:t>
            </a:r>
            <a:r>
              <a:rPr lang="en-US" sz="1800" b="1" smtClean="0"/>
              <a:t>SLIQ : A fast scalable classifier for data mining</a:t>
            </a:r>
            <a:r>
              <a:rPr lang="en-US" sz="1800" smtClean="0"/>
              <a:t>. EDBT'96.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T. M. Mitchell. </a:t>
            </a:r>
            <a:r>
              <a:rPr lang="en-US" sz="1800" b="1" smtClean="0"/>
              <a:t>Machine Learning</a:t>
            </a:r>
            <a:r>
              <a:rPr lang="en-US" sz="1800" smtClean="0"/>
              <a:t>. McGraw Hill, 1997.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S. K. Murthy, </a:t>
            </a:r>
            <a:r>
              <a:rPr lang="en-US" sz="1800" b="1" smtClean="0"/>
              <a:t>Automatic Construction of Decision Trees from Data: A Multi-Disciplinary Survey</a:t>
            </a:r>
            <a:r>
              <a:rPr lang="en-US" sz="1800" smtClean="0"/>
              <a:t>, Data Mining and Knowledge Discovery 2(4): 345-389, 1998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J. R. Quinlan. </a:t>
            </a:r>
            <a:r>
              <a:rPr lang="en-US" sz="1800" b="1" smtClean="0"/>
              <a:t>Induction of decision trees</a:t>
            </a:r>
            <a:r>
              <a:rPr lang="en-US" sz="1800" smtClean="0"/>
              <a:t>. </a:t>
            </a:r>
            <a:r>
              <a:rPr lang="en-US" sz="1800" i="1" smtClean="0"/>
              <a:t>Machine Learning</a:t>
            </a:r>
            <a:r>
              <a:rPr lang="en-US" sz="1800" smtClean="0"/>
              <a:t>, 1:81-106, 1986. 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J. R. Quinlan and R. M. Cameron-Jones. </a:t>
            </a:r>
            <a:r>
              <a:rPr lang="en-US" sz="1800" b="1" smtClean="0"/>
              <a:t>FOIL: A midterm report</a:t>
            </a:r>
            <a:r>
              <a:rPr lang="en-US" sz="1800" smtClean="0"/>
              <a:t>. ECML’93.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J. R. Quinlan. </a:t>
            </a:r>
            <a:r>
              <a:rPr lang="en-US" sz="1800" b="1" smtClean="0"/>
              <a:t>C4.5: Programs for Machine Learning</a:t>
            </a:r>
            <a:r>
              <a:rPr lang="en-US" sz="1800" smtClean="0"/>
              <a:t>. Morgan Kaufmann, 1993.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J. R. Quinlan.  </a:t>
            </a:r>
            <a:r>
              <a:rPr lang="en-US" sz="1800" b="1" smtClean="0"/>
              <a:t>Bagging, boosting, and c4.5</a:t>
            </a:r>
            <a:r>
              <a:rPr lang="en-US" sz="1800" smtClean="0"/>
              <a:t>. AAAI'96.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43850" cy="554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References (4)</a:t>
            </a:r>
            <a:endParaRPr lang="en-US" sz="400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/>
            <a:r>
              <a:rPr lang="en-US" sz="1800" smtClean="0"/>
              <a:t>R. Rastogi and K. Shim. </a:t>
            </a:r>
            <a:r>
              <a:rPr lang="en-US" sz="1800" b="1" smtClean="0"/>
              <a:t>Public: A decision tree classifier that integrates building and pruning</a:t>
            </a:r>
            <a:r>
              <a:rPr lang="en-US" sz="1800" smtClean="0"/>
              <a:t>. VLDB’98.</a:t>
            </a:r>
          </a:p>
          <a:p>
            <a:pPr eaLnBrk="1" hangingPunct="1"/>
            <a:r>
              <a:rPr lang="en-US" sz="1800" smtClean="0"/>
              <a:t>J. Shafer, R. Agrawal, and M. Mehta. </a:t>
            </a:r>
            <a:r>
              <a:rPr lang="en-US" sz="1800" b="1" smtClean="0"/>
              <a:t>SPRINT : A scalable parallel classifier for data mining</a:t>
            </a:r>
            <a:r>
              <a:rPr lang="en-US" sz="1800" smtClean="0"/>
              <a:t>. VLDB’96.</a:t>
            </a:r>
          </a:p>
          <a:p>
            <a:pPr eaLnBrk="1" hangingPunct="1"/>
            <a:r>
              <a:rPr lang="en-US" sz="1800" smtClean="0"/>
              <a:t>J. W. Shavlik and T. G. Dietterich. </a:t>
            </a:r>
            <a:r>
              <a:rPr lang="en-US" sz="1800" b="1" smtClean="0"/>
              <a:t>Readings in Machine Learning</a:t>
            </a:r>
            <a:r>
              <a:rPr lang="en-US" sz="1800" smtClean="0"/>
              <a:t>. Morgan Kaufmann, 1990.</a:t>
            </a:r>
          </a:p>
          <a:p>
            <a:pPr eaLnBrk="1" hangingPunct="1"/>
            <a:r>
              <a:rPr lang="en-US" sz="1800" smtClean="0"/>
              <a:t>P. Tan, M. Steinbach, and V. Kumar. </a:t>
            </a:r>
            <a:r>
              <a:rPr lang="en-US" sz="1800" b="1" smtClean="0"/>
              <a:t>Introduction to Data Mining</a:t>
            </a:r>
            <a:r>
              <a:rPr lang="en-US" sz="1800" smtClean="0"/>
              <a:t>. Addison Wesley, 2005.</a:t>
            </a:r>
          </a:p>
          <a:p>
            <a:pPr eaLnBrk="1" hangingPunct="1"/>
            <a:r>
              <a:rPr lang="en-US" sz="1800" smtClean="0"/>
              <a:t>S. M. Weiss and C. A. Kulikowski.  </a:t>
            </a:r>
            <a:r>
              <a:rPr lang="en-US" sz="1800" b="1" smtClean="0"/>
              <a:t>Computer Systems that Learn:  Classification and Prediction Methods from Statistics, Neural Nets, Machine Learning, and Expert Systems</a:t>
            </a:r>
            <a:r>
              <a:rPr lang="en-US" sz="1800" smtClean="0"/>
              <a:t>.  Morgan Kaufman, 1991. </a:t>
            </a:r>
          </a:p>
          <a:p>
            <a:pPr eaLnBrk="1" hangingPunct="1"/>
            <a:r>
              <a:rPr lang="en-US" sz="1800" smtClean="0"/>
              <a:t>S. M. Weiss and N. Indurkhya. </a:t>
            </a:r>
            <a:r>
              <a:rPr lang="en-US" sz="1800" b="1" smtClean="0"/>
              <a:t>Predictive Data Mining</a:t>
            </a:r>
            <a:r>
              <a:rPr lang="en-US" sz="1800" smtClean="0"/>
              <a:t>. Morgan Kaufmann, 1997. </a:t>
            </a:r>
          </a:p>
          <a:p>
            <a:pPr eaLnBrk="1" hangingPunct="1"/>
            <a:r>
              <a:rPr lang="en-US" sz="1800" smtClean="0"/>
              <a:t>I. H. Witten and E. Frank. </a:t>
            </a:r>
            <a:r>
              <a:rPr lang="en-US" sz="1800" b="1" smtClean="0"/>
              <a:t>Data Mining: Practical Machine Learning Tools and Techniques</a:t>
            </a:r>
            <a:r>
              <a:rPr lang="en-US" sz="1800" smtClean="0"/>
              <a:t>,  2ed.  Morgan Kaufmann, 2005.</a:t>
            </a:r>
          </a:p>
          <a:p>
            <a:pPr eaLnBrk="1" hangingPunct="1"/>
            <a:r>
              <a:rPr lang="en-US" sz="1800" smtClean="0"/>
              <a:t>X. Yin and J. Han. </a:t>
            </a:r>
            <a:r>
              <a:rPr lang="en-US" sz="1800" b="1" smtClean="0"/>
              <a:t>CPAR: Classification based on predictive association rules</a:t>
            </a:r>
            <a:r>
              <a:rPr lang="en-US" sz="1800" smtClean="0"/>
              <a:t>. SDM'03</a:t>
            </a:r>
          </a:p>
          <a:p>
            <a:pPr eaLnBrk="1" hangingPunct="1"/>
            <a:r>
              <a:rPr lang="en-US" sz="1800" smtClean="0"/>
              <a:t>H. Yu, J. Yang, and J. Han. </a:t>
            </a:r>
            <a:r>
              <a:rPr lang="en-US" sz="1800" b="1" smtClean="0"/>
              <a:t>Classifying large data sets using SVM with hierarchical clusters</a:t>
            </a:r>
            <a:r>
              <a:rPr lang="en-US" sz="1800" smtClean="0"/>
              <a:t>. KDD'03.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Classification—A Two-Step Process </a:t>
            </a:r>
            <a:r>
              <a:rPr lang="en-US" dirty="0" smtClean="0"/>
              <a:t>(2)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Model usage</a:t>
            </a:r>
            <a:r>
              <a:rPr lang="en-US" sz="2400" dirty="0"/>
              <a:t>: for classifying future or unknown objects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Estimate accuracy</a:t>
            </a:r>
            <a:r>
              <a:rPr lang="en-US" dirty="0"/>
              <a:t> of the model</a:t>
            </a:r>
          </a:p>
          <a:p>
            <a:pPr lvl="2"/>
            <a:r>
              <a:rPr lang="en-US" sz="2400" dirty="0"/>
              <a:t>The known label of test sample is compared with the classified result from the model</a:t>
            </a:r>
          </a:p>
          <a:p>
            <a:pPr lvl="2"/>
            <a:r>
              <a:rPr lang="en-US" sz="2400" dirty="0" smtClean="0">
                <a:solidFill>
                  <a:schemeClr val="hlink"/>
                </a:solidFill>
              </a:rPr>
              <a:t>Test </a:t>
            </a:r>
            <a:r>
              <a:rPr lang="en-US" sz="2400" dirty="0">
                <a:solidFill>
                  <a:schemeClr val="hlink"/>
                </a:solidFill>
              </a:rPr>
              <a:t>set</a:t>
            </a:r>
            <a:r>
              <a:rPr lang="en-US" sz="2400" dirty="0"/>
              <a:t> is independent of training set (otherwise </a:t>
            </a:r>
            <a:r>
              <a:rPr lang="en-US" sz="2400" dirty="0" err="1"/>
              <a:t>overfitting</a:t>
            </a:r>
            <a:r>
              <a:rPr lang="en-US" sz="2400" dirty="0"/>
              <a:t>) </a:t>
            </a:r>
            <a:endParaRPr lang="en-US" sz="2400" dirty="0" smtClean="0"/>
          </a:p>
          <a:p>
            <a:pPr lvl="2"/>
            <a:r>
              <a:rPr lang="en-US" sz="2400" dirty="0">
                <a:solidFill>
                  <a:schemeClr val="hlink"/>
                </a:solidFill>
              </a:rPr>
              <a:t>Accuracy</a:t>
            </a:r>
            <a:r>
              <a:rPr lang="en-US" sz="2400" dirty="0"/>
              <a:t> rate is the percentage of test set samples that are correctly classified by the model</a:t>
            </a:r>
          </a:p>
          <a:p>
            <a:pPr lvl="3"/>
            <a:r>
              <a:rPr lang="en-US" sz="2400" dirty="0"/>
              <a:t>Most used for binary </a:t>
            </a:r>
            <a:r>
              <a:rPr lang="en-US" sz="2400" dirty="0" smtClean="0"/>
              <a:t>classes</a:t>
            </a:r>
            <a:endParaRPr lang="en-US" sz="2400" dirty="0"/>
          </a:p>
          <a:p>
            <a:pPr lvl="1"/>
            <a:r>
              <a:rPr lang="en-US" dirty="0"/>
              <a:t>If the accuracy is acceptable, use the model to </a:t>
            </a:r>
            <a:r>
              <a:rPr lang="en-US" dirty="0">
                <a:solidFill>
                  <a:schemeClr val="hlink"/>
                </a:solidFill>
              </a:rPr>
              <a:t>classify new data</a:t>
            </a:r>
          </a:p>
          <a:p>
            <a:r>
              <a:rPr lang="en-US" sz="2400" dirty="0"/>
              <a:t>Note: If </a:t>
            </a:r>
            <a:r>
              <a:rPr lang="en-US" sz="2400" i="1" dirty="0"/>
              <a:t>the test set </a:t>
            </a:r>
            <a:r>
              <a:rPr lang="en-US" sz="2400" dirty="0"/>
              <a:t>is used to select models, it is called </a:t>
            </a:r>
            <a:r>
              <a:rPr lang="en-US" sz="2400" dirty="0">
                <a:solidFill>
                  <a:srgbClr val="C00000"/>
                </a:solidFill>
              </a:rPr>
              <a:t>validation (test) set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Process (1): Model Construction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2036763" y="1774825"/>
            <a:ext cx="1698625" cy="1506538"/>
            <a:chOff x="1283" y="1118"/>
            <a:chExt cx="1070" cy="949"/>
          </a:xfrm>
        </p:grpSpPr>
        <p:pic>
          <p:nvPicPr>
            <p:cNvPr id="9233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1118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Rectangle 5"/>
            <p:cNvSpPr>
              <a:spLocks noChangeArrowheads="1"/>
            </p:cNvSpPr>
            <p:nvPr/>
          </p:nvSpPr>
          <p:spPr bwMode="auto">
            <a:xfrm>
              <a:off x="1347" y="1427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Training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Data</a:t>
              </a:r>
            </a:p>
          </p:txBody>
        </p:sp>
      </p:grpSp>
      <p:graphicFrame>
        <p:nvGraphicFramePr>
          <p:cNvPr id="9221" name="Object 0"/>
          <p:cNvGraphicFramePr>
            <a:graphicFrameLocks/>
          </p:cNvGraphicFramePr>
          <p:nvPr/>
        </p:nvGraphicFramePr>
        <p:xfrm>
          <a:off x="288925" y="3825875"/>
          <a:ext cx="5437188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Worksheet" r:id="rId5" imgW="5437188" imgH="2495550" progId="Excel.Sheet.8">
                  <p:embed/>
                </p:oleObj>
              </mc:Choice>
              <mc:Fallback>
                <p:oleObj name="Worksheet" r:id="rId5" imgW="5437188" imgH="24955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825875"/>
                        <a:ext cx="5437188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7"/>
          <p:cNvSpPr>
            <a:spLocks noChangeShapeType="1"/>
          </p:cNvSpPr>
          <p:nvPr/>
        </p:nvSpPr>
        <p:spPr bwMode="auto">
          <a:xfrm flipH="1">
            <a:off x="306388" y="3111500"/>
            <a:ext cx="1644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3736975" y="3111500"/>
            <a:ext cx="2025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6481763" y="1622425"/>
            <a:ext cx="1870075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Classification</a:t>
            </a:r>
          </a:p>
          <a:p>
            <a:pPr algn="ctr" eaLnBrk="0" hangingPunct="0"/>
            <a:r>
              <a:rPr lang="en-US" sz="2400">
                <a:latin typeface="Times New Roman" pitchFamily="18" charset="0"/>
              </a:rPr>
              <a:t>Algorithms</a:t>
            </a: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 rot="-1140000">
            <a:off x="4235450" y="2074863"/>
            <a:ext cx="1657350" cy="484187"/>
          </a:xfrm>
          <a:prstGeom prst="rightArrow">
            <a:avLst>
              <a:gd name="adj1" fmla="val 50000"/>
              <a:gd name="adj2" fmla="val 85606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948363" y="5311775"/>
            <a:ext cx="3008312" cy="1200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IF rank = ‘professor’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OR years &gt; 6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THEN tenured = ‘yes’ </a:t>
            </a:r>
          </a:p>
        </p:txBody>
      </p:sp>
      <p:grpSp>
        <p:nvGrpSpPr>
          <p:cNvPr id="9227" name="Group 12"/>
          <p:cNvGrpSpPr>
            <a:grpSpLocks/>
          </p:cNvGrpSpPr>
          <p:nvPr/>
        </p:nvGrpSpPr>
        <p:grpSpPr bwMode="auto">
          <a:xfrm>
            <a:off x="6478588" y="3216275"/>
            <a:ext cx="1889125" cy="1506538"/>
            <a:chOff x="4081" y="2026"/>
            <a:chExt cx="1190" cy="949"/>
          </a:xfrm>
        </p:grpSpPr>
        <p:pic>
          <p:nvPicPr>
            <p:cNvPr id="9231" name="Picture 13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2026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14"/>
            <p:cNvSpPr>
              <a:spLocks noChangeArrowheads="1"/>
            </p:cNvSpPr>
            <p:nvPr/>
          </p:nvSpPr>
          <p:spPr bwMode="auto">
            <a:xfrm>
              <a:off x="4245" y="2306"/>
              <a:ext cx="8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Classifier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(Model)</a:t>
              </a:r>
            </a:p>
          </p:txBody>
        </p:sp>
      </p:grpSp>
      <p:sp>
        <p:nvSpPr>
          <p:cNvPr id="9228" name="Line 15"/>
          <p:cNvSpPr>
            <a:spLocks noChangeShapeType="1"/>
          </p:cNvSpPr>
          <p:nvPr/>
        </p:nvSpPr>
        <p:spPr bwMode="auto">
          <a:xfrm flipH="1">
            <a:off x="5946775" y="4621213"/>
            <a:ext cx="531813" cy="714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8369300" y="4543425"/>
            <a:ext cx="57785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>
            <a:off x="7143750" y="2576513"/>
            <a:ext cx="546100" cy="592137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Process (2): Using the Model in Prediction 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4445000" y="1570038"/>
            <a:ext cx="1889125" cy="1506537"/>
            <a:chOff x="2800" y="989"/>
            <a:chExt cx="1190" cy="949"/>
          </a:xfrm>
        </p:grpSpPr>
        <p:pic>
          <p:nvPicPr>
            <p:cNvPr id="10262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989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3" name="Rectangle 5"/>
            <p:cNvSpPr>
              <a:spLocks noChangeArrowheads="1"/>
            </p:cNvSpPr>
            <p:nvPr/>
          </p:nvSpPr>
          <p:spPr bwMode="auto">
            <a:xfrm>
              <a:off x="2964" y="13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Classifier</a:t>
              </a:r>
            </a:p>
          </p:txBody>
        </p:sp>
      </p:grp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157413" y="2735263"/>
            <a:ext cx="1698625" cy="1506537"/>
            <a:chOff x="1359" y="1723"/>
            <a:chExt cx="1070" cy="949"/>
          </a:xfrm>
        </p:grpSpPr>
        <p:pic>
          <p:nvPicPr>
            <p:cNvPr id="10260" name="Picture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1723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8"/>
            <p:cNvSpPr>
              <a:spLocks noChangeArrowheads="1"/>
            </p:cNvSpPr>
            <p:nvPr/>
          </p:nvSpPr>
          <p:spPr bwMode="auto">
            <a:xfrm>
              <a:off x="1423" y="2032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Testing</a:t>
              </a:r>
            </a:p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Data</a:t>
              </a:r>
            </a:p>
          </p:txBody>
        </p:sp>
      </p:grpSp>
      <p:graphicFrame>
        <p:nvGraphicFramePr>
          <p:cNvPr id="10246" name="Object 1024"/>
          <p:cNvGraphicFramePr>
            <a:graphicFrameLocks/>
          </p:cNvGraphicFramePr>
          <p:nvPr/>
        </p:nvGraphicFramePr>
        <p:xfrm>
          <a:off x="457200" y="4800600"/>
          <a:ext cx="54387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6" imgW="5438775" imgH="1765300" progId="Excel.Sheet.8">
                  <p:embed/>
                </p:oleObj>
              </mc:Choice>
              <mc:Fallback>
                <p:oleObj name="Worksheet" r:id="rId6" imgW="5438775" imgH="1765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543877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10"/>
          <p:cNvSpPr>
            <a:spLocks noChangeShapeType="1"/>
          </p:cNvSpPr>
          <p:nvPr/>
        </p:nvSpPr>
        <p:spPr bwMode="auto">
          <a:xfrm flipH="1">
            <a:off x="427038" y="4071938"/>
            <a:ext cx="1644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3857625" y="4071938"/>
            <a:ext cx="2025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7793038" y="5000625"/>
            <a:ext cx="546100" cy="592138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3"/>
          <p:cNvSpPr>
            <a:spLocks/>
          </p:cNvSpPr>
          <p:nvPr/>
        </p:nvSpPr>
        <p:spPr bwMode="auto">
          <a:xfrm>
            <a:off x="6523038" y="2173288"/>
            <a:ext cx="941387" cy="766762"/>
          </a:xfrm>
          <a:custGeom>
            <a:avLst/>
            <a:gdLst>
              <a:gd name="T0" fmla="*/ 0 w 593"/>
              <a:gd name="T1" fmla="*/ 2147483647 h 483"/>
              <a:gd name="T2" fmla="*/ 2147483647 w 593"/>
              <a:gd name="T3" fmla="*/ 0 h 483"/>
              <a:gd name="T4" fmla="*/ 2147483647 w 593"/>
              <a:gd name="T5" fmla="*/ 2147483647 h 483"/>
              <a:gd name="T6" fmla="*/ 2147483647 w 593"/>
              <a:gd name="T7" fmla="*/ 2147483647 h 483"/>
              <a:gd name="T8" fmla="*/ 2147483647 w 593"/>
              <a:gd name="T9" fmla="*/ 2147483647 h 483"/>
              <a:gd name="T10" fmla="*/ 2147483647 w 593"/>
              <a:gd name="T11" fmla="*/ 2147483647 h 483"/>
              <a:gd name="T12" fmla="*/ 2147483647 w 593"/>
              <a:gd name="T13" fmla="*/ 2147483647 h 483"/>
              <a:gd name="T14" fmla="*/ 2147483647 w 593"/>
              <a:gd name="T15" fmla="*/ 2147483647 h 483"/>
              <a:gd name="T16" fmla="*/ 2147483647 w 593"/>
              <a:gd name="T17" fmla="*/ 2147483647 h 483"/>
              <a:gd name="T18" fmla="*/ 2147483647 w 593"/>
              <a:gd name="T19" fmla="*/ 2147483647 h 483"/>
              <a:gd name="T20" fmla="*/ 0 w 593"/>
              <a:gd name="T21" fmla="*/ 2147483647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3"/>
              <a:gd name="T34" fmla="*/ 0 h 483"/>
              <a:gd name="T35" fmla="*/ 593 w 593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3" h="483">
                <a:moveTo>
                  <a:pt x="0" y="34"/>
                </a:moveTo>
                <a:lnTo>
                  <a:pt x="200" y="0"/>
                </a:lnTo>
                <a:lnTo>
                  <a:pt x="159" y="58"/>
                </a:lnTo>
                <a:lnTo>
                  <a:pt x="515" y="306"/>
                </a:lnTo>
                <a:lnTo>
                  <a:pt x="555" y="248"/>
                </a:lnTo>
                <a:lnTo>
                  <a:pt x="592" y="448"/>
                </a:lnTo>
                <a:lnTo>
                  <a:pt x="392" y="482"/>
                </a:lnTo>
                <a:lnTo>
                  <a:pt x="433" y="424"/>
                </a:lnTo>
                <a:lnTo>
                  <a:pt x="77" y="176"/>
                </a:lnTo>
                <a:lnTo>
                  <a:pt x="37" y="234"/>
                </a:lnTo>
                <a:lnTo>
                  <a:pt x="0" y="34"/>
                </a:lnTo>
              </a:path>
            </a:pathLst>
          </a:custGeom>
          <a:solidFill>
            <a:srgbClr val="2597B8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1" name="Group 14"/>
          <p:cNvGrpSpPr>
            <a:grpSpLocks/>
          </p:cNvGrpSpPr>
          <p:nvPr/>
        </p:nvGrpSpPr>
        <p:grpSpPr bwMode="auto">
          <a:xfrm>
            <a:off x="6646863" y="3187700"/>
            <a:ext cx="1781175" cy="815975"/>
            <a:chOff x="4187" y="2008"/>
            <a:chExt cx="1122" cy="514"/>
          </a:xfrm>
        </p:grpSpPr>
        <p:pic>
          <p:nvPicPr>
            <p:cNvPr id="10258" name="Picture 15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008"/>
              <a:ext cx="112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16"/>
            <p:cNvSpPr>
              <a:spLocks noChangeArrowheads="1"/>
            </p:cNvSpPr>
            <p:nvPr/>
          </p:nvSpPr>
          <p:spPr bwMode="auto">
            <a:xfrm>
              <a:off x="4251" y="2180"/>
              <a:ext cx="9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r>
                <a:rPr lang="en-US" sz="2400">
                  <a:latin typeface="Times New Roman" pitchFamily="18" charset="0"/>
                </a:rPr>
                <a:t>Unseen Data</a:t>
              </a:r>
            </a:p>
          </p:txBody>
        </p:sp>
      </p:grp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6305550" y="4262438"/>
            <a:ext cx="24542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(Jeff, Professor, 4)</a:t>
            </a:r>
          </a:p>
        </p:txBody>
      </p:sp>
      <p:sp>
        <p:nvSpPr>
          <p:cNvPr id="10253" name="Line 18"/>
          <p:cNvSpPr>
            <a:spLocks noChangeShapeType="1"/>
          </p:cNvSpPr>
          <p:nvPr/>
        </p:nvSpPr>
        <p:spPr bwMode="auto">
          <a:xfrm flipH="1">
            <a:off x="6167438" y="3903663"/>
            <a:ext cx="47148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9"/>
          <p:cNvSpPr>
            <a:spLocks noChangeShapeType="1"/>
          </p:cNvSpPr>
          <p:nvPr/>
        </p:nvSpPr>
        <p:spPr bwMode="auto">
          <a:xfrm>
            <a:off x="8448675" y="3903663"/>
            <a:ext cx="36353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20"/>
          <p:cNvSpPr>
            <a:spLocks/>
          </p:cNvSpPr>
          <p:nvPr/>
        </p:nvSpPr>
        <p:spPr bwMode="auto">
          <a:xfrm>
            <a:off x="3360738" y="2032000"/>
            <a:ext cx="901700" cy="593725"/>
          </a:xfrm>
          <a:custGeom>
            <a:avLst/>
            <a:gdLst>
              <a:gd name="T0" fmla="*/ 2147483647 w 568"/>
              <a:gd name="T1" fmla="*/ 2147483647 h 374"/>
              <a:gd name="T2" fmla="*/ 2147483647 w 568"/>
              <a:gd name="T3" fmla="*/ 2147483647 h 374"/>
              <a:gd name="T4" fmla="*/ 2147483647 w 568"/>
              <a:gd name="T5" fmla="*/ 2147483647 h 374"/>
              <a:gd name="T6" fmla="*/ 2147483647 w 568"/>
              <a:gd name="T7" fmla="*/ 2147483647 h 374"/>
              <a:gd name="T8" fmla="*/ 2147483647 w 568"/>
              <a:gd name="T9" fmla="*/ 2147483647 h 374"/>
              <a:gd name="T10" fmla="*/ 0 w 568"/>
              <a:gd name="T11" fmla="*/ 2147483647 h 374"/>
              <a:gd name="T12" fmla="*/ 2147483647 w 568"/>
              <a:gd name="T13" fmla="*/ 2147483647 h 374"/>
              <a:gd name="T14" fmla="*/ 2147483647 w 568"/>
              <a:gd name="T15" fmla="*/ 2147483647 h 374"/>
              <a:gd name="T16" fmla="*/ 2147483647 w 568"/>
              <a:gd name="T17" fmla="*/ 2147483647 h 374"/>
              <a:gd name="T18" fmla="*/ 2147483647 w 568"/>
              <a:gd name="T19" fmla="*/ 0 h 374"/>
              <a:gd name="T20" fmla="*/ 2147483647 w 568"/>
              <a:gd name="T21" fmla="*/ 2147483647 h 3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374"/>
              <a:gd name="T35" fmla="*/ 568 w 568"/>
              <a:gd name="T36" fmla="*/ 374 h 3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374">
                <a:moveTo>
                  <a:pt x="567" y="59"/>
                </a:moveTo>
                <a:lnTo>
                  <a:pt x="503" y="220"/>
                </a:lnTo>
                <a:lnTo>
                  <a:pt x="478" y="165"/>
                </a:lnTo>
                <a:lnTo>
                  <a:pt x="138" y="318"/>
                </a:lnTo>
                <a:lnTo>
                  <a:pt x="163" y="373"/>
                </a:lnTo>
                <a:lnTo>
                  <a:pt x="0" y="314"/>
                </a:lnTo>
                <a:lnTo>
                  <a:pt x="64" y="153"/>
                </a:lnTo>
                <a:lnTo>
                  <a:pt x="89" y="208"/>
                </a:lnTo>
                <a:lnTo>
                  <a:pt x="429" y="55"/>
                </a:lnTo>
                <a:lnTo>
                  <a:pt x="404" y="0"/>
                </a:lnTo>
                <a:lnTo>
                  <a:pt x="567" y="59"/>
                </a:lnTo>
              </a:path>
            </a:pathLst>
          </a:custGeom>
          <a:solidFill>
            <a:srgbClr val="2597B8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56" name="Picture 2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738813"/>
            <a:ext cx="720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22"/>
          <p:cNvSpPr>
            <a:spLocks noChangeArrowheads="1"/>
          </p:cNvSpPr>
          <p:nvPr/>
        </p:nvSpPr>
        <p:spPr bwMode="auto">
          <a:xfrm>
            <a:off x="6221413" y="4959350"/>
            <a:ext cx="152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Tenured?</a:t>
            </a:r>
          </a:p>
        </p:txBody>
      </p:sp>
    </p:spTree>
    <p:extLst>
      <p:ext uri="{BB962C8B-B14F-4D97-AF65-F5344CB8AC3E}">
        <p14:creationId xmlns:p14="http://schemas.microsoft.com/office/powerpoint/2010/main" val="24478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Methods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Part 1</a:t>
            </a:r>
          </a:p>
          <a:p>
            <a:pPr lvl="1"/>
            <a:r>
              <a:rPr lang="en-US" dirty="0" smtClean="0"/>
              <a:t>Decision tree</a:t>
            </a:r>
          </a:p>
          <a:p>
            <a:pPr lvl="1"/>
            <a:r>
              <a:rPr lang="en-US" dirty="0" smtClean="0"/>
              <a:t>Rule-based classification</a:t>
            </a:r>
          </a:p>
          <a:p>
            <a:r>
              <a:rPr lang="en-US" dirty="0" smtClean="0"/>
              <a:t>Part 2</a:t>
            </a:r>
          </a:p>
          <a:p>
            <a:pPr lvl="1"/>
            <a:r>
              <a:rPr lang="en-US" dirty="0" smtClean="0"/>
              <a:t>ANN</a:t>
            </a:r>
          </a:p>
          <a:p>
            <a:pPr lvl="1"/>
            <a:r>
              <a:rPr lang="en-US" dirty="0" smtClean="0"/>
              <a:t>SVM</a:t>
            </a:r>
          </a:p>
          <a:p>
            <a:r>
              <a:rPr lang="en-US" dirty="0" smtClean="0"/>
              <a:t>Part 3</a:t>
            </a:r>
          </a:p>
          <a:p>
            <a:pPr lvl="1"/>
            <a:r>
              <a:rPr lang="en-US" dirty="0" smtClean="0"/>
              <a:t>Bayesian Learning: Naïve Bayes, Bayesian belief network</a:t>
            </a:r>
          </a:p>
          <a:p>
            <a:pPr lvl="1"/>
            <a:r>
              <a:rPr lang="en-US" dirty="0" smtClean="0"/>
              <a:t>Instance-based learning: KNN</a:t>
            </a:r>
          </a:p>
          <a:p>
            <a:r>
              <a:rPr lang="en-US" dirty="0" smtClean="0"/>
              <a:t>Part 4</a:t>
            </a:r>
          </a:p>
          <a:p>
            <a:pPr lvl="1"/>
            <a:r>
              <a:rPr lang="en-US" dirty="0" smtClean="0"/>
              <a:t>Pattern-based classification</a:t>
            </a:r>
          </a:p>
          <a:p>
            <a:pPr lvl="1"/>
            <a:r>
              <a:rPr lang="en-US" dirty="0" smtClean="0"/>
              <a:t>Ensemble</a:t>
            </a:r>
          </a:p>
          <a:p>
            <a:pPr lvl="1"/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4791</Words>
  <Application>Microsoft Office PowerPoint</Application>
  <PresentationFormat>On-screen Show (4:3)</PresentationFormat>
  <Paragraphs>715</Paragraphs>
  <Slides>56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Clarity</vt:lpstr>
      <vt:lpstr>Worksheet</vt:lpstr>
      <vt:lpstr>Equation</vt:lpstr>
      <vt:lpstr>Microsoft Equation 3.0</vt:lpstr>
      <vt:lpstr>Microsoft Excel 97-2003 Worksheet</vt:lpstr>
      <vt:lpstr>CS6220: Data Mining Techniques</vt:lpstr>
      <vt:lpstr>Chapter 8&amp;9. Classification: Part 1</vt:lpstr>
      <vt:lpstr>Supervised vs. Unsupervised Learning</vt:lpstr>
      <vt:lpstr>Prediction Problems: Classification vs. Numeric Prediction</vt:lpstr>
      <vt:lpstr>Classification—A Two-Step Process (1)  </vt:lpstr>
      <vt:lpstr>Classification—A Two-Step Process (2) </vt:lpstr>
      <vt:lpstr>Process (1): Model Construction</vt:lpstr>
      <vt:lpstr>Process (2): Using the Model in Prediction </vt:lpstr>
      <vt:lpstr>Classification Methods Overview</vt:lpstr>
      <vt:lpstr>Chapter 8&amp;9. Classification: Part 1</vt:lpstr>
      <vt:lpstr>Decision Tree Induction: An Example</vt:lpstr>
      <vt:lpstr>Algorithm for Decision Tree Induction</vt:lpstr>
      <vt:lpstr>Brief Review of Entropy</vt:lpstr>
      <vt:lpstr>PowerPoint Presentation</vt:lpstr>
      <vt:lpstr>Attribute Selection: Information Gain</vt:lpstr>
      <vt:lpstr>Attribute Selection for a Branch</vt:lpstr>
      <vt:lpstr>Computing Information-Gain for Continuous-Valued Attributes</vt:lpstr>
      <vt:lpstr>Gain Ratio for Attribute Selection (C4.5)</vt:lpstr>
      <vt:lpstr>Gini Index (CART, IBM IntelligentMiner)</vt:lpstr>
      <vt:lpstr>Computation of Gini Index </vt:lpstr>
      <vt:lpstr>Comparing Attribute Selection Measures</vt:lpstr>
      <vt:lpstr>Other Attribute Selection Measures</vt:lpstr>
      <vt:lpstr>Overfitting and Tree Pruning</vt:lpstr>
      <vt:lpstr>Enhancements to Basic Decision Tree Induction</vt:lpstr>
      <vt:lpstr>Classification in Large Databases</vt:lpstr>
      <vt:lpstr>Scalability Framework for RainForest</vt:lpstr>
      <vt:lpstr>Rainforest:  Training Set and Its AVC Sets </vt:lpstr>
      <vt:lpstr>BOAT (Bootstrapped Optimistic Algorithm for Tree Construction)</vt:lpstr>
      <vt:lpstr>Chapter 8&amp;9. Classification: Part 1</vt:lpstr>
      <vt:lpstr>Using IF-THEN Rules for Classification</vt:lpstr>
      <vt:lpstr>PowerPoint Presentation</vt:lpstr>
      <vt:lpstr>Rule Extraction from a Decision Tree</vt:lpstr>
      <vt:lpstr>Rule Induction: Sequential Covering Method </vt:lpstr>
      <vt:lpstr>Sequential Covering Algorithm </vt:lpstr>
      <vt:lpstr>Rule Generation</vt:lpstr>
      <vt:lpstr>How to Learn-One-Rule?</vt:lpstr>
      <vt:lpstr>Chapter 8&amp;9. Classification: Part 1</vt:lpstr>
      <vt:lpstr>Model Evaluation and Selection</vt:lpstr>
      <vt:lpstr>Classifier Evaluation Metrics: Confusion Matrix</vt:lpstr>
      <vt:lpstr>Classifier Evaluation Metrics: Accuracy, Error Rate, Sensitivity and Specificity</vt:lpstr>
      <vt:lpstr>Classifier Evaluation Metrics:  Precision and Recall, and F-measures</vt:lpstr>
      <vt:lpstr>Classifier Evaluation Metrics: Example</vt:lpstr>
      <vt:lpstr>Evaluating Classifier Accuracy: Holdout &amp; Cross-Validation Methods</vt:lpstr>
      <vt:lpstr>Estimating Confidence Intervals: Classifier Models M1 vs. M2</vt:lpstr>
      <vt:lpstr>Estimating Confidence Intervals: Null Hypothesis</vt:lpstr>
      <vt:lpstr>Model Selection: ROC Curves</vt:lpstr>
      <vt:lpstr>Plotting an ROC Curve</vt:lpstr>
      <vt:lpstr>PowerPoint Presentation</vt:lpstr>
      <vt:lpstr>Issues Affecting Model Selection</vt:lpstr>
      <vt:lpstr>Chapter 8&amp;9. Classification: Part 1</vt:lpstr>
      <vt:lpstr>Summary</vt:lpstr>
      <vt:lpstr>PowerPoint Presentation</vt:lpstr>
      <vt:lpstr>References (1)</vt:lpstr>
      <vt:lpstr>References (2)</vt:lpstr>
      <vt:lpstr>References (3)</vt:lpstr>
      <vt:lpstr>References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CS6220: Data Mining Techniques</dc:title>
  <dc:creator>yizhousun</dc:creator>
  <cp:lastModifiedBy>yizhousun</cp:lastModifiedBy>
  <cp:revision>120</cp:revision>
  <dcterms:created xsi:type="dcterms:W3CDTF">2006-08-16T00:00:00Z</dcterms:created>
  <dcterms:modified xsi:type="dcterms:W3CDTF">2013-02-04T22:45:32Z</dcterms:modified>
</cp:coreProperties>
</file>