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258" r:id="rId3"/>
    <p:sldId id="294" r:id="rId4"/>
    <p:sldId id="296" r:id="rId5"/>
    <p:sldId id="298" r:id="rId6"/>
    <p:sldId id="299" r:id="rId7"/>
    <p:sldId id="300" r:id="rId8"/>
    <p:sldId id="301" r:id="rId9"/>
    <p:sldId id="302" r:id="rId10"/>
    <p:sldId id="303" r:id="rId11"/>
    <p:sldId id="297" r:id="rId12"/>
    <p:sldId id="304" r:id="rId13"/>
    <p:sldId id="305" r:id="rId14"/>
    <p:sldId id="306" r:id="rId15"/>
    <p:sldId id="262" r:id="rId16"/>
    <p:sldId id="263" r:id="rId17"/>
    <p:sldId id="308" r:id="rId18"/>
    <p:sldId id="309" r:id="rId19"/>
    <p:sldId id="307" r:id="rId20"/>
    <p:sldId id="295" r:id="rId21"/>
    <p:sldId id="310" r:id="rId22"/>
    <p:sldId id="311" r:id="rId23"/>
    <p:sldId id="259" r:id="rId24"/>
    <p:sldId id="269" r:id="rId25"/>
    <p:sldId id="315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12" r:id="rId53"/>
    <p:sldId id="313" r:id="rId54"/>
    <p:sldId id="31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aozhu Mei" initials="Q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7" autoAdjust="0"/>
  </p:normalViewPr>
  <p:slideViewPr>
    <p:cSldViewPr>
      <p:cViewPr>
        <p:scale>
          <a:sx n="107" d="100"/>
          <a:sy n="107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8DC8-0D65-48A0-B9F1-38A6C40DBF3F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F760A-A531-4690-9032-55872C47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6F175-4865-435D-BB34-64C925A08D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7" tIns="45549" rIns="91097" bIns="45549" anchor="b"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B1A110B7-C96E-4886-8B70-D7E61A2AEE8F}" type="slidenum">
              <a:rPr lang="en-US" sz="1200">
                <a:latin typeface="Times New Roman" pitchFamily="18" charset="0"/>
              </a:rPr>
              <a:pPr algn="r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884027" y="8686488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8810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810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810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810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810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B85488A5-D34C-4111-A9E6-2C79903FCC62}" type="slidenum">
              <a:rPr lang="zh-CN" altLang="en-US" sz="1300">
                <a:latin typeface="Times New Roman" pitchFamily="18" charset="0"/>
                <a:cs typeface="Arial" charset="0"/>
              </a:rPr>
              <a:pPr algn="r"/>
              <a:t>26</a:t>
            </a:fld>
            <a:endParaRPr lang="en-US" altLang="zh-CN" sz="1300">
              <a:latin typeface="Times New Roman" pitchFamily="18" charset="0"/>
              <a:cs typeface="Arial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rIns="91430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83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9788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latin typeface="Baskerville Old Face" pitchFamily="18" charset="0"/>
                <a:cs typeface="Arial" pitchFamily="34" charset="0"/>
              </a:defRPr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992188"/>
            <a:ext cx="868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9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DB809CF-10FC-459F-8ED9-00F97BF1A4B8}" type="datetime4">
              <a:rPr lang="en-US"/>
              <a:pPr/>
              <a:t>April 10, 2013</a:t>
            </a:fld>
            <a:endParaRPr lang="en-US"/>
          </a:p>
        </p:txBody>
      </p:sp>
      <p:sp>
        <p:nvSpPr>
          <p:cNvPr id="3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7A3AA-E222-46FB-94AC-E0E177CDB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168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6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-100" baseline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effectLst/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n22@illino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tat.cmu.edu/~cshalizi/350/lectures/29/lecture-29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0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b.mpg.de/fileadmin/user_upload/files/publications/attachments/Luxburg07_tutorial_4488%5b0%5d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8991600" cy="19272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CS6220: Data </a:t>
            </a:r>
            <a:r>
              <a:rPr lang="en-US" sz="4800" dirty="0"/>
              <a:t>Mining </a:t>
            </a:r>
            <a:r>
              <a:rPr lang="en-US" sz="4800" dirty="0" smtClean="0"/>
              <a:t>Techniques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2895600"/>
          </a:xfrm>
        </p:spPr>
        <p:txBody>
          <a:bodyPr>
            <a:normAutofit/>
          </a:bodyPr>
          <a:lstStyle/>
          <a:p>
            <a:pPr algn="ctr"/>
            <a:endParaRPr lang="en-US" sz="3000" b="1" dirty="0" smtClean="0"/>
          </a:p>
          <a:p>
            <a:pPr algn="ctr"/>
            <a:r>
              <a:rPr lang="en-US" sz="3000" b="1" dirty="0" smtClean="0"/>
              <a:t>Instructor: </a:t>
            </a:r>
            <a:r>
              <a:rPr lang="en-US" sz="3000" b="1" dirty="0" err="1" smtClean="0"/>
              <a:t>Yizhou</a:t>
            </a:r>
            <a:r>
              <a:rPr lang="en-US" sz="3000" b="1" dirty="0" smtClean="0"/>
              <a:t> Sun</a:t>
            </a:r>
          </a:p>
          <a:p>
            <a:pPr algn="ctr"/>
            <a:r>
              <a:rPr lang="en-US" sz="2400" dirty="0" smtClean="0">
                <a:hlinkClick r:id="rId3"/>
              </a:rPr>
              <a:t>yzsun@ccs.neu.edu</a:t>
            </a:r>
            <a:endParaRPr lang="en-US" sz="2400" dirty="0" smtClean="0"/>
          </a:p>
          <a:p>
            <a:pPr algn="ctr"/>
            <a:endParaRPr lang="en-US" dirty="0" smtClean="0"/>
          </a:p>
          <a:p>
            <a:pPr algn="ctr"/>
            <a:fld id="{1913F476-D1F9-4A8A-AA0B-77B35B937DF8}" type="datetime4">
              <a:rPr lang="en-US" sz="2400" smtClean="0"/>
              <a:pPr algn="ctr"/>
              <a:t>April 10, 2013</a:t>
            </a:fld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dirty="0" smtClean="0">
                <a:solidFill>
                  <a:srgbClr val="646B86"/>
                </a:solidFill>
              </a:rPr>
              <a:t>Chapter 11: Advanced Clustering Analysis</a:t>
            </a:r>
          </a:p>
        </p:txBody>
      </p:sp>
    </p:spTree>
    <p:extLst>
      <p:ext uri="{BB962C8B-B14F-4D97-AF65-F5344CB8AC3E}">
        <p14:creationId xmlns:p14="http://schemas.microsoft.com/office/powerpoint/2010/main" val="4320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8"/>
          <a:stretch>
            <a:fillRect/>
          </a:stretch>
        </p:blipFill>
        <p:spPr bwMode="auto">
          <a:xfrm>
            <a:off x="838200" y="609600"/>
            <a:ext cx="7553325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2219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has problems when clusters are </a:t>
            </a:r>
            <a:r>
              <a:rPr lang="en-US" dirty="0" smtClean="0"/>
              <a:t>of differing</a:t>
            </a:r>
            <a:endParaRPr lang="en-US" dirty="0"/>
          </a:p>
          <a:p>
            <a:pPr lvl="1"/>
            <a:r>
              <a:rPr lang="en-US" dirty="0" smtClean="0"/>
              <a:t>Sizes</a:t>
            </a:r>
            <a:endParaRPr lang="en-US" dirty="0"/>
          </a:p>
          <a:p>
            <a:pPr lvl="1"/>
            <a:r>
              <a:rPr lang="en-US" dirty="0" smtClean="0"/>
              <a:t>Densities</a:t>
            </a:r>
            <a:endParaRPr lang="en-US" dirty="0"/>
          </a:p>
          <a:p>
            <a:pPr lvl="1"/>
            <a:r>
              <a:rPr lang="en-US" dirty="0" smtClean="0"/>
              <a:t>Non-Spherical Shapes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5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K-Means: Different Density  and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5" y="1524000"/>
            <a:ext cx="9012594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06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of K-Means: </a:t>
            </a:r>
            <a:r>
              <a:rPr lang="en-US" dirty="0" smtClean="0"/>
              <a:t>Non-Spherical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58498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0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Set and Fuzzy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Clustering methods discussed so far</a:t>
            </a:r>
          </a:p>
          <a:p>
            <a:pPr lvl="1"/>
            <a:r>
              <a:rPr lang="en-US" sz="2800" dirty="0"/>
              <a:t>Every data object is assigned to exactly one cluster</a:t>
            </a:r>
          </a:p>
          <a:p>
            <a:r>
              <a:rPr lang="en-US" dirty="0"/>
              <a:t>Some applications may need for fuzzy or soft cluster assignment </a:t>
            </a:r>
          </a:p>
          <a:p>
            <a:pPr lvl="1"/>
            <a:r>
              <a:rPr lang="en-US" sz="2800" dirty="0"/>
              <a:t>Ex. An e-game could belong to both entertainment and software</a:t>
            </a:r>
          </a:p>
          <a:p>
            <a:r>
              <a:rPr lang="en-US" dirty="0"/>
              <a:t>Methods: fuzzy clusters and probabilistic model-based clusters</a:t>
            </a:r>
          </a:p>
          <a:p>
            <a:r>
              <a:rPr lang="en-US" dirty="0"/>
              <a:t>Fuzzy cluster:  A fuzzy set </a:t>
            </a:r>
            <a:r>
              <a:rPr lang="en-US" i="1" dirty="0"/>
              <a:t>S: F</a:t>
            </a:r>
            <a:r>
              <a:rPr lang="en-US" i="1" baseline="-25000" dirty="0"/>
              <a:t>S</a:t>
            </a:r>
            <a:r>
              <a:rPr lang="en-US" i="1" dirty="0"/>
              <a:t> </a:t>
            </a:r>
            <a:r>
              <a:rPr lang="en-US" dirty="0"/>
              <a:t>: </a:t>
            </a:r>
            <a:r>
              <a:rPr lang="en-US" i="1" dirty="0"/>
              <a:t>X </a:t>
            </a:r>
            <a:r>
              <a:rPr lang="en-US" i="1" dirty="0">
                <a:cs typeface="Arial" charset="0"/>
              </a:rPr>
              <a:t>→</a:t>
            </a:r>
            <a:r>
              <a:rPr lang="en-US" i="1" dirty="0"/>
              <a:t> </a:t>
            </a:r>
            <a:r>
              <a:rPr lang="en-US" dirty="0"/>
              <a:t>[0</a:t>
            </a:r>
            <a:r>
              <a:rPr lang="en-US" i="1" dirty="0"/>
              <a:t>, </a:t>
            </a:r>
            <a:r>
              <a:rPr lang="en-US" dirty="0"/>
              <a:t>1] (value between 0 and 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1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Probabilistic Model-Based Clustering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1447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smtClean="0"/>
              <a:t>Cluster analysis is to find hidden categories.</a:t>
            </a:r>
          </a:p>
          <a:p>
            <a:pPr>
              <a:lnSpc>
                <a:spcPct val="110000"/>
              </a:lnSpc>
            </a:pPr>
            <a:r>
              <a:rPr lang="en-US" sz="2000" smtClean="0"/>
              <a:t>A hidden category (i.e., </a:t>
            </a:r>
            <a:r>
              <a:rPr lang="en-US" sz="2000" i="1" smtClean="0"/>
              <a:t>probabilistic cluster)</a:t>
            </a:r>
            <a:r>
              <a:rPr lang="en-US" sz="2000" smtClean="0"/>
              <a:t> is a distribution over the data space, which can be mathematically represented using a probability density function (or distribution function).</a:t>
            </a:r>
          </a:p>
          <a:p>
            <a:pPr eaLnBrk="1" hangingPunct="1">
              <a:lnSpc>
                <a:spcPct val="110000"/>
              </a:lnSpc>
            </a:pPr>
            <a:endParaRPr lang="en-US" sz="2000" smtClean="0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13063"/>
            <a:ext cx="3733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81000" y="2895600"/>
            <a:ext cx="502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>
                <a:latin typeface="Arial" charset="0"/>
              </a:rPr>
              <a:t>Ex. 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categories for digital cameras sold</a:t>
            </a:r>
          </a:p>
          <a:p>
            <a:pPr marL="742950" lvl="1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 dirty="0">
                <a:latin typeface="Arial" charset="0"/>
              </a:rPr>
              <a:t>consumer line vs. professional line</a:t>
            </a:r>
          </a:p>
          <a:p>
            <a:pPr marL="742950" lvl="1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 dirty="0">
                <a:latin typeface="Arial" charset="0"/>
              </a:rPr>
              <a:t>density functions f</a:t>
            </a:r>
            <a:r>
              <a:rPr lang="en-US" sz="2000" baseline="-25000" dirty="0">
                <a:latin typeface="Arial" charset="0"/>
              </a:rPr>
              <a:t>1</a:t>
            </a:r>
            <a:r>
              <a:rPr lang="en-US" sz="2000" dirty="0">
                <a:latin typeface="Arial" charset="0"/>
              </a:rPr>
              <a:t>, f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 for C</a:t>
            </a:r>
            <a:r>
              <a:rPr lang="en-US" sz="2000" baseline="-25000" dirty="0">
                <a:latin typeface="Arial" charset="0"/>
              </a:rPr>
              <a:t>1</a:t>
            </a:r>
            <a:r>
              <a:rPr lang="en-US" sz="2000" dirty="0">
                <a:latin typeface="Arial" charset="0"/>
              </a:rPr>
              <a:t>, C</a:t>
            </a:r>
            <a:r>
              <a:rPr lang="en-US" sz="2000" baseline="-25000" dirty="0">
                <a:latin typeface="Arial" charset="0"/>
              </a:rPr>
              <a:t>2</a:t>
            </a:r>
          </a:p>
          <a:p>
            <a:pPr marL="742950" lvl="1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 dirty="0">
                <a:latin typeface="Arial" charset="0"/>
              </a:rPr>
              <a:t>obtained by probabilistic clustering</a:t>
            </a:r>
            <a:endParaRPr lang="en-US" sz="2000" baseline="-25000" dirty="0">
              <a:latin typeface="Arial" charset="0"/>
            </a:endParaRPr>
          </a:p>
          <a:p>
            <a:pPr marL="742950" lvl="1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en-US" sz="2000" baseline="-25000" dirty="0">
              <a:latin typeface="Arial" charset="0"/>
            </a:endParaRPr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457200" y="4572000"/>
            <a:ext cx="838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>
                <a:latin typeface="Arial" charset="0"/>
              </a:rPr>
              <a:t>A</a:t>
            </a:r>
            <a:r>
              <a:rPr lang="en-US" sz="2000" b="1" dirty="0">
                <a:latin typeface="Arial" charset="0"/>
              </a:rPr>
              <a:t> mixture model </a:t>
            </a:r>
            <a:r>
              <a:rPr lang="en-US" sz="2000" dirty="0">
                <a:latin typeface="Arial" charset="0"/>
              </a:rPr>
              <a:t>assumes that a set of observed objects is a mixture of instances from multiple probabilistic clusters, and conceptually each observed object is generated independently</a:t>
            </a:r>
          </a:p>
          <a:p>
            <a:pPr marL="342900" indent="-342900" algn="l" eaLnBrk="0" hangingPunct="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b="1" dirty="0" smtClean="0">
                <a:latin typeface="Arial" charset="0"/>
              </a:rPr>
              <a:t>Our </a:t>
            </a:r>
            <a:r>
              <a:rPr lang="en-US" sz="2000" b="1" dirty="0">
                <a:latin typeface="Arial" charset="0"/>
              </a:rPr>
              <a:t>task</a:t>
            </a:r>
            <a:r>
              <a:rPr lang="en-US" sz="2000" dirty="0">
                <a:latin typeface="Arial" charset="0"/>
              </a:rPr>
              <a:t>:</a:t>
            </a:r>
            <a:r>
              <a:rPr lang="en-US" sz="2000" i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infer a set of </a:t>
            </a:r>
            <a:r>
              <a:rPr lang="en-US" sz="2000" i="1" dirty="0">
                <a:latin typeface="Arial" charset="0"/>
              </a:rPr>
              <a:t>k </a:t>
            </a:r>
            <a:r>
              <a:rPr lang="en-US" sz="2000" dirty="0">
                <a:latin typeface="Arial" charset="0"/>
              </a:rPr>
              <a:t>probabilistic clusters that is mostly likely to generate </a:t>
            </a:r>
            <a:r>
              <a:rPr lang="en-US" sz="2000" i="1" dirty="0">
                <a:latin typeface="Arial" charset="0"/>
              </a:rPr>
              <a:t>D </a:t>
            </a:r>
            <a:r>
              <a:rPr lang="en-US" sz="2000" dirty="0">
                <a:latin typeface="Arial" charset="0"/>
              </a:rPr>
              <a:t>using the above data generation process</a:t>
            </a:r>
          </a:p>
        </p:txBody>
      </p:sp>
      <p:sp>
        <p:nvSpPr>
          <p:cNvPr id="21511" name="Slide Number Placeholder 3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5E96EEFF-B526-4592-971F-C980B7E76F82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928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24AA8246-856A-4613-A91D-D350E1D26CB6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7504113" cy="554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Mixture Model-Based Clustering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610600" cy="1676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 set </a:t>
            </a:r>
            <a:r>
              <a:rPr lang="en-US" sz="2000" i="1" dirty="0" smtClean="0"/>
              <a:t>C </a:t>
            </a:r>
            <a:r>
              <a:rPr lang="en-US" sz="2000" dirty="0" smtClean="0"/>
              <a:t>of </a:t>
            </a:r>
            <a:r>
              <a:rPr lang="en-US" sz="2000" i="1" dirty="0" smtClean="0"/>
              <a:t>k </a:t>
            </a:r>
            <a:r>
              <a:rPr lang="en-US" sz="2000" dirty="0" smtClean="0"/>
              <a:t>probabilistic clusters </a:t>
            </a:r>
            <a:r>
              <a:rPr lang="en-US" sz="2000" i="1" dirty="0" smtClean="0"/>
              <a:t>C</a:t>
            </a:r>
            <a:r>
              <a:rPr lang="en-US" sz="2000" baseline="-25000" dirty="0" smtClean="0"/>
              <a:t>1</a:t>
            </a:r>
            <a:r>
              <a:rPr lang="en-US" sz="2000" i="1" dirty="0" smtClean="0"/>
              <a:t>, …,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k</a:t>
            </a:r>
            <a:r>
              <a:rPr lang="en-US" sz="2000" i="1" dirty="0" smtClean="0"/>
              <a:t> </a:t>
            </a:r>
            <a:r>
              <a:rPr lang="en-US" sz="2000" dirty="0" smtClean="0"/>
              <a:t>with probability density functions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1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k</a:t>
            </a:r>
            <a:r>
              <a:rPr lang="en-US" sz="2000" dirty="0" smtClean="0"/>
              <a:t>, respectively, and their probabilities </a:t>
            </a:r>
            <a:r>
              <a:rPr lang="el-GR" sz="2000" i="1" dirty="0" smtClean="0">
                <a:cs typeface="Arial" charset="0"/>
              </a:rPr>
              <a:t>ω</a:t>
            </a:r>
            <a:r>
              <a:rPr lang="en-US" sz="2000" baseline="-25000" dirty="0" smtClean="0"/>
              <a:t>1</a:t>
            </a:r>
            <a:r>
              <a:rPr lang="en-US" sz="2000" i="1" dirty="0" smtClean="0"/>
              <a:t>, …, </a:t>
            </a:r>
            <a:r>
              <a:rPr lang="el-GR" sz="2000" i="1" dirty="0" smtClean="0">
                <a:cs typeface="Arial" charset="0"/>
              </a:rPr>
              <a:t>ω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Probability of an object </a:t>
            </a:r>
            <a:r>
              <a:rPr lang="en-US" sz="2000" i="1" dirty="0" smtClean="0"/>
              <a:t>o </a:t>
            </a:r>
            <a:r>
              <a:rPr lang="en-US" sz="2000" dirty="0" smtClean="0"/>
              <a:t>generated by cluster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j</a:t>
            </a:r>
            <a:r>
              <a:rPr lang="en-US" sz="2000" i="1" dirty="0" smtClean="0"/>
              <a:t> </a:t>
            </a:r>
            <a:r>
              <a:rPr lang="en-US" sz="2000" dirty="0" smtClean="0"/>
              <a:t>is 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Probability of </a:t>
            </a:r>
            <a:r>
              <a:rPr lang="en-US" sz="2000" i="1" dirty="0" smtClean="0"/>
              <a:t>o </a:t>
            </a:r>
            <a:r>
              <a:rPr lang="en-US" sz="2000" dirty="0" smtClean="0"/>
              <a:t>generated by the set of cluster </a:t>
            </a:r>
            <a:r>
              <a:rPr lang="en-US" sz="2000" b="1" i="1" dirty="0" smtClean="0"/>
              <a:t>C</a:t>
            </a:r>
            <a:r>
              <a:rPr lang="en-US" sz="2000" i="1" dirty="0" smtClean="0"/>
              <a:t> </a:t>
            </a:r>
            <a:r>
              <a:rPr lang="en-US" sz="2000" dirty="0" smtClean="0"/>
              <a:t>is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09800"/>
            <a:ext cx="2124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2514600"/>
            <a:ext cx="20939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4259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304800" y="2971800"/>
            <a:ext cx="6629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>
                <a:latin typeface="Arial" charset="0"/>
              </a:rPr>
              <a:t>Since objects are assumed to be generated independently, for a data set D = {o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, …, o</a:t>
            </a:r>
            <a:r>
              <a:rPr lang="en-US" sz="2000" baseline="-25000">
                <a:latin typeface="Arial" charset="0"/>
              </a:rPr>
              <a:t>n</a:t>
            </a:r>
            <a:r>
              <a:rPr lang="en-US" sz="2000">
                <a:latin typeface="Arial" charset="0"/>
              </a:rPr>
              <a:t>}, we have,</a:t>
            </a:r>
          </a:p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000">
              <a:latin typeface="Arial" charset="0"/>
            </a:endParaRPr>
          </a:p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000">
              <a:latin typeface="Arial" charset="0"/>
            </a:endParaRPr>
          </a:p>
        </p:txBody>
      </p:sp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381000" y="4572000"/>
            <a:ext cx="838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>
                <a:latin typeface="Arial" charset="0"/>
              </a:rPr>
              <a:t>Task: Find a set </a:t>
            </a:r>
            <a:r>
              <a:rPr lang="en-US" sz="2000" i="1" dirty="0">
                <a:latin typeface="Arial" charset="0"/>
              </a:rPr>
              <a:t>C </a:t>
            </a:r>
            <a:r>
              <a:rPr lang="en-US" sz="2000" dirty="0">
                <a:latin typeface="Arial" charset="0"/>
              </a:rPr>
              <a:t>of </a:t>
            </a:r>
            <a:r>
              <a:rPr lang="en-US" sz="2000" i="1" dirty="0">
                <a:latin typeface="Arial" charset="0"/>
              </a:rPr>
              <a:t>k </a:t>
            </a:r>
            <a:r>
              <a:rPr lang="en-US" sz="2000" dirty="0">
                <a:latin typeface="Arial" charset="0"/>
              </a:rPr>
              <a:t>probabilistic clusters </a:t>
            </a:r>
            <a:r>
              <a:rPr lang="en-US" sz="2000" dirty="0" err="1">
                <a:latin typeface="Arial" charset="0"/>
              </a:rPr>
              <a:t>s.t.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P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D|</a:t>
            </a:r>
            <a:r>
              <a:rPr lang="en-US" sz="2000" b="1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) is </a:t>
            </a:r>
            <a:r>
              <a:rPr lang="en-US" sz="2000" dirty="0" smtClean="0">
                <a:latin typeface="Arial" charset="0"/>
              </a:rPr>
              <a:t>maximized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619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EM (Expectation Maximization)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400" b="1" dirty="0" smtClean="0">
                    <a:sym typeface="Symbol" pitchFamily="18" charset="2"/>
                  </a:rPr>
                  <a:t>The (EM) algorithm:</a:t>
                </a:r>
                <a:r>
                  <a:rPr lang="en-US" sz="2400" dirty="0">
                    <a:sym typeface="Symbol" pitchFamily="18" charset="2"/>
                  </a:rPr>
                  <a:t> A framework to approach maximum likelihood or maximum a posteriori estimates of parameters in statistical models.</a:t>
                </a:r>
              </a:p>
              <a:p>
                <a:pPr lvl="1"/>
                <a:r>
                  <a:rPr lang="en-US" b="1" dirty="0">
                    <a:sym typeface="Symbol" pitchFamily="18" charset="2"/>
                  </a:rPr>
                  <a:t>E-step </a:t>
                </a:r>
                <a:r>
                  <a:rPr lang="en-US" dirty="0">
                    <a:sym typeface="Symbol" pitchFamily="18" charset="2"/>
                  </a:rPr>
                  <a:t>assigns objects to clusters according to the current fuzzy clustering or parameters of probabilistic </a:t>
                </a:r>
                <a:r>
                  <a:rPr lang="en-US" dirty="0" smtClean="0">
                    <a:sym typeface="Symbol" pitchFamily="18" charset="2"/>
                  </a:rPr>
                  <a:t>clusters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∝</m:t>
                    </m:r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:r>
                  <a:rPr lang="en-US" b="1" dirty="0">
                    <a:sym typeface="Symbol" pitchFamily="18" charset="2"/>
                  </a:rPr>
                  <a:t>M-step </a:t>
                </a:r>
                <a:r>
                  <a:rPr lang="en-US" dirty="0">
                    <a:sym typeface="Symbol" pitchFamily="18" charset="2"/>
                  </a:rPr>
                  <a:t>finds the new clustering or parameters that minimize the sum of squared error (SSE) or the expected </a:t>
                </a:r>
                <a:r>
                  <a:rPr lang="en-US" dirty="0" smtClean="0">
                    <a:sym typeface="Symbol" pitchFamily="18" charset="2"/>
                  </a:rPr>
                  <a:t>likelihood</a:t>
                </a:r>
              </a:p>
              <a:p>
                <a:pPr lvl="2"/>
                <a:r>
                  <a:rPr lang="en-US" dirty="0" smtClean="0">
                    <a:sym typeface="Symbol" pitchFamily="18" charset="2"/>
                  </a:rPr>
                  <a:t>Under </a:t>
                </a:r>
                <a:r>
                  <a:rPr lang="en-US" dirty="0" err="1" smtClean="0">
                    <a:sym typeface="Symbol" pitchFamily="18" charset="2"/>
                  </a:rPr>
                  <a:t>uni</a:t>
                </a:r>
                <a:r>
                  <a:rPr lang="en-US" dirty="0" smtClean="0">
                    <a:sym typeface="Symbol" pitchFamily="18" charset="2"/>
                  </a:rPr>
                  <a:t>-variant normal distribution assumptions: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+1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𝑡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𝑡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en-US" b="0" i="0" smtClean="0">
                        <a:latin typeface="Cambria Math"/>
                        <a:sym typeface="Symbol" pitchFamily="18" charset="2"/>
                      </a:rPr>
                      <m:t>;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𝑡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  <a:sym typeface="Symbol" pitchFamily="18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/>
                                            <a:sym typeface="Symbol" pitchFamily="18" charset="2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  <a:sym typeface="Symbol" pitchFamily="18" charset="2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𝑡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;</m:t>
                    </m:r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pPr lvl="2"/>
                <a:endParaRPr lang="en-US" dirty="0">
                  <a:sym typeface="Symbol" pitchFamily="18" charset="2"/>
                </a:endParaRPr>
              </a:p>
              <a:p>
                <a:r>
                  <a:rPr lang="en-US" dirty="0" smtClean="0"/>
                  <a:t>More about mixture model and EM algorithms: </a:t>
                </a:r>
                <a:r>
                  <a:rPr lang="en-US" dirty="0">
                    <a:hlinkClick r:id="rId2"/>
                  </a:rPr>
                  <a:t>http://www.stat.cmu.edu/~cshalizi/350/lectures/29/lecture-29.pdf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1829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85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K-Means: Special Case of Gaussian Mixture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each Gaussian component with covariance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Soft K-means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→0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Soft assignment becomes hard assignment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14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and Disadvantages of Mixture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/>
              <a:t>Strength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Mixture models are more general </a:t>
            </a:r>
            <a:r>
              <a:rPr lang="en-US" sz="2000"/>
              <a:t>than </a:t>
            </a:r>
            <a:r>
              <a:rPr lang="en-US" sz="2000" smtClean="0"/>
              <a:t>partitioning</a:t>
            </a: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Clusters can be characterized by a small number of parameters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The results may satisfy the statistical assumptions of the generative models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Weakness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Converge to local optimal (overcome: run multi-times w. random initialization)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Computationally expensive if the number of distributions is large, or the data set contains very few observed data points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Need large data sets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Hard to estimate the number of clusters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3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>
                <a:ea typeface="SimSun" pitchFamily="2" charset="-122"/>
              </a:rPr>
              <a:t>Chapter 10. </a:t>
            </a:r>
            <a:r>
              <a:rPr lang="en-AU" altLang="zh-TW" sz="3600" dirty="0">
                <a:ea typeface="PMingLiU" pitchFamily="18" charset="-120"/>
              </a:rPr>
              <a:t>Cluster Analysis: Basic Concepts and 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Beyond K-Means</a:t>
            </a:r>
          </a:p>
          <a:p>
            <a:pPr marL="807720" lvl="1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K-means</a:t>
            </a:r>
          </a:p>
          <a:p>
            <a:pPr marL="807720" lvl="1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EM-algorithm</a:t>
            </a:r>
          </a:p>
          <a:p>
            <a:pPr marL="807720" lvl="1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Kernel K-means</a:t>
            </a:r>
          </a:p>
          <a:p>
            <a:pPr marL="533400" indent="-533400">
              <a:lnSpc>
                <a:spcPct val="150000"/>
              </a:lnSpc>
            </a:pPr>
            <a:r>
              <a:rPr lang="en-US" dirty="0"/>
              <a:t>Clustering Graphs and Network </a:t>
            </a:r>
            <a:r>
              <a:rPr lang="en-US" dirty="0" smtClean="0"/>
              <a:t>Data</a:t>
            </a:r>
            <a:endParaRPr lang="en-US" altLang="zh-CN" dirty="0" smtClean="0">
              <a:latin typeface="Calibri" pitchFamily="34" charset="0"/>
              <a:ea typeface="SimSun" pitchFamily="2" charset="-122"/>
            </a:endParaRPr>
          </a:p>
          <a:p>
            <a:pPr marL="533400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Summary</a:t>
            </a:r>
            <a:endParaRPr lang="en-US" altLang="zh-CN" dirty="0">
              <a:latin typeface="Calibri" pitchFamily="34" charset="0"/>
              <a:ea typeface="SimSun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9867012">
            <a:off x="3931690" y="1329282"/>
            <a:ext cx="304800" cy="3810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zh-CN" altLang="zh-CN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7914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K-Means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cluster the following data?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 non-linear map: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Map a data point into a higher/infinite dimensional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Dot product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=&lt;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)&gt;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7106" name="Picture 2" descr="http://www.robots.ox.ac.uk/%7Eparg/projects/cluster/rine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51"/>
          <a:stretch/>
        </p:blipFill>
        <p:spPr bwMode="auto">
          <a:xfrm>
            <a:off x="5521234" y="1524000"/>
            <a:ext cx="32414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11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of Kernel K-Means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Objective function under new feature space: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𝐽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||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 </a:t>
                </a:r>
              </a:p>
              <a:p>
                <a:pPr lvl="1"/>
                <a:r>
                  <a:rPr lang="en-US" dirty="0" smtClean="0"/>
                  <a:t>By fixing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)/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the assignment step, assign the data points to the closest center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r>
                                      <a:rPr lang="en-US" i="1">
                                        <a:latin typeface="Cambria Math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−2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𝑙𝑗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𝜙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)^2 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8400" y="6172200"/>
                <a:ext cx="4570738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Do not really need to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𝑏𝑢𝑡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𝑜𝑛𝑙𝑦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172200"/>
                <a:ext cx="4570738" cy="391646"/>
              </a:xfrm>
              <a:prstGeom prst="rect">
                <a:avLst/>
              </a:prstGeom>
              <a:blipFill rotWithShape="1">
                <a:blip r:embed="rId3"/>
                <a:stretch>
                  <a:fillRect l="-1067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163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Advatanges</a:t>
            </a:r>
            <a:r>
              <a:rPr lang="en-US" dirty="0" smtClean="0"/>
              <a:t> and Disadvantages of Kernel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Advantages</a:t>
            </a:r>
            <a:endParaRPr lang="en-US" dirty="0"/>
          </a:p>
          <a:p>
            <a:pPr lvl="1"/>
            <a:r>
              <a:rPr lang="en-US" dirty="0" smtClean="0"/>
              <a:t>Algorithm </a:t>
            </a:r>
            <a:r>
              <a:rPr lang="en-US" dirty="0"/>
              <a:t>is able to identify the non-linear structures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u="sng" dirty="0"/>
              <a:t>Disadvantages</a:t>
            </a:r>
            <a:endParaRPr lang="en-US" dirty="0"/>
          </a:p>
          <a:p>
            <a:pPr lvl="1"/>
            <a:r>
              <a:rPr lang="en-US" dirty="0" smtClean="0"/>
              <a:t>Number </a:t>
            </a:r>
            <a:r>
              <a:rPr lang="en-US" dirty="0"/>
              <a:t>of cluster centers need to be predefined.</a:t>
            </a:r>
          </a:p>
          <a:p>
            <a:pPr lvl="1"/>
            <a:r>
              <a:rPr lang="en-US" dirty="0" smtClean="0"/>
              <a:t>Algorithm </a:t>
            </a:r>
            <a:r>
              <a:rPr lang="en-US" dirty="0"/>
              <a:t>is complex in nature and time complexity is large.</a:t>
            </a:r>
          </a:p>
          <a:p>
            <a:r>
              <a:rPr lang="en-US" b="1" u="sng" dirty="0"/>
              <a:t>References</a:t>
            </a:r>
            <a:endParaRPr lang="en-US" dirty="0"/>
          </a:p>
          <a:p>
            <a:pPr lvl="1"/>
            <a:r>
              <a:rPr lang="en-US" dirty="0" smtClean="0"/>
              <a:t>Kernel </a:t>
            </a:r>
            <a:r>
              <a:rPr lang="en-US" dirty="0"/>
              <a:t>k-means and Spectral Clustering by Max Welling.</a:t>
            </a:r>
          </a:p>
          <a:p>
            <a:pPr lvl="1"/>
            <a:r>
              <a:rPr lang="en-US" dirty="0" smtClean="0"/>
              <a:t>Kernel </a:t>
            </a:r>
            <a:r>
              <a:rPr lang="en-US" dirty="0"/>
              <a:t>k-means, Spectral Clustering and Normalized Cut by </a:t>
            </a:r>
            <a:r>
              <a:rPr lang="en-US" dirty="0" err="1"/>
              <a:t>Inderjit</a:t>
            </a:r>
            <a:r>
              <a:rPr lang="en-US" dirty="0"/>
              <a:t> S. </a:t>
            </a:r>
            <a:r>
              <a:rPr lang="en-US" dirty="0" err="1"/>
              <a:t>Dhillon</a:t>
            </a:r>
            <a:r>
              <a:rPr lang="en-US" dirty="0"/>
              <a:t>, </a:t>
            </a:r>
            <a:r>
              <a:rPr lang="en-US" dirty="0" err="1"/>
              <a:t>Yuqiang</a:t>
            </a:r>
            <a:r>
              <a:rPr lang="en-US" dirty="0"/>
              <a:t> Guan and Brian </a:t>
            </a:r>
            <a:r>
              <a:rPr lang="en-US" dirty="0" err="1"/>
              <a:t>Kulis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Introduction to kernel methods by Colin Campbell.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>
                <a:ea typeface="SimSun" pitchFamily="2" charset="-122"/>
              </a:rPr>
              <a:t>Chapter 10. </a:t>
            </a:r>
            <a:r>
              <a:rPr lang="en-AU" altLang="zh-TW" sz="3600" dirty="0">
                <a:ea typeface="PMingLiU" pitchFamily="18" charset="-120"/>
              </a:rPr>
              <a:t>Cluster Analysis: Basic Concepts and 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Beyond K-Means</a:t>
            </a:r>
          </a:p>
          <a:p>
            <a:pPr marL="807720" lvl="1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K-means</a:t>
            </a:r>
          </a:p>
          <a:p>
            <a:pPr marL="807720" lvl="1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EM-algorithm for Mixture Models</a:t>
            </a:r>
          </a:p>
          <a:p>
            <a:pPr marL="807720" lvl="1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Kernel K-means</a:t>
            </a:r>
          </a:p>
          <a:p>
            <a:pPr marL="533400" indent="-533400">
              <a:lnSpc>
                <a:spcPct val="150000"/>
              </a:lnSpc>
            </a:pPr>
            <a:r>
              <a:rPr lang="en-US" dirty="0"/>
              <a:t>Clustering Graphs and Network </a:t>
            </a:r>
            <a:r>
              <a:rPr lang="en-US" dirty="0" smtClean="0"/>
              <a:t>Data</a:t>
            </a:r>
            <a:endParaRPr lang="en-US" altLang="zh-CN" dirty="0" smtClean="0">
              <a:latin typeface="Calibri" pitchFamily="34" charset="0"/>
              <a:ea typeface="SimSun" pitchFamily="2" charset="-122"/>
            </a:endParaRPr>
          </a:p>
          <a:p>
            <a:pPr marL="533400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Summary</a:t>
            </a:r>
            <a:endParaRPr lang="en-US" altLang="zh-CN" dirty="0">
              <a:latin typeface="Calibri" pitchFamily="34" charset="0"/>
              <a:ea typeface="SimSun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9867012">
            <a:off x="6522491" y="3920082"/>
            <a:ext cx="304800" cy="3810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zh-CN" altLang="zh-CN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245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Clustering Graphs and Network Data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Bi-partite graphs, e.g., customers and products, authors and conferences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Web search engines, e.g., click through graphs and Web graphs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Social networks, friendship/coauthor graphs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50180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9C200BBD-11E9-4141-88A1-5B981986AFB7}" type="slidenum">
              <a:rPr lang="en-US" sz="1200" b="1">
                <a:latin typeface="Arial" charset="0"/>
              </a:rPr>
              <a:pPr algn="r" eaLnBrk="1" hangingPunct="1"/>
              <a:t>24</a:t>
            </a:fld>
            <a:endParaRPr lang="en-US" sz="1200" b="1"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/>
          <a:stretch/>
        </p:blipFill>
        <p:spPr bwMode="auto">
          <a:xfrm>
            <a:off x="1413512" y="3429000"/>
            <a:ext cx="6172200" cy="290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1743" y="6182308"/>
            <a:ext cx="7170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Clustering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books about politics [Newman, 2006]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95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Graph clustering methods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Density-based clustering: SCAN (</a:t>
            </a:r>
            <a:r>
              <a:rPr lang="en-US" dirty="0" err="1">
                <a:solidFill>
                  <a:srgbClr val="FF0000"/>
                </a:solidFill>
              </a:rPr>
              <a:t>Xu</a:t>
            </a:r>
            <a:r>
              <a:rPr lang="en-US" dirty="0">
                <a:solidFill>
                  <a:srgbClr val="FF0000"/>
                </a:solidFill>
              </a:rPr>
              <a:t> et al., KDD’2007)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Spectral clustering</a:t>
            </a:r>
          </a:p>
          <a:p>
            <a:pPr lvl="1"/>
            <a:r>
              <a:rPr lang="en-US" dirty="0" smtClean="0"/>
              <a:t>Modularity-based approach</a:t>
            </a:r>
          </a:p>
          <a:p>
            <a:pPr lvl="1"/>
            <a:r>
              <a:rPr lang="en-US" dirty="0" smtClean="0"/>
              <a:t>Probabilistic approach</a:t>
            </a:r>
          </a:p>
          <a:p>
            <a:pPr lvl="1"/>
            <a:r>
              <a:rPr lang="en-US" dirty="0" smtClean="0"/>
              <a:t>Nonnegative matrix factorization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86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test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95400"/>
            <a:ext cx="4191000" cy="3832225"/>
          </a:xfrm>
        </p:spPr>
      </p:pic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r>
              <a:rPr lang="en-US" altLang="zh-CN" smtClean="0">
                <a:ea typeface="SimSun" pitchFamily="2" charset="-122"/>
              </a:rPr>
              <a:t>SCAN: Density-Based Clustering of Networks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295400"/>
            <a:ext cx="4075113" cy="2514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sz="2000" smtClean="0">
                <a:ea typeface="SimSun" pitchFamily="2" charset="-122"/>
              </a:rPr>
              <a:t>How many clusters?</a:t>
            </a:r>
          </a:p>
          <a:p>
            <a:pPr>
              <a:lnSpc>
                <a:spcPct val="140000"/>
              </a:lnSpc>
            </a:pPr>
            <a:r>
              <a:rPr lang="en-US" altLang="zh-CN" sz="2000" smtClean="0">
                <a:ea typeface="SimSun" pitchFamily="2" charset="-122"/>
              </a:rPr>
              <a:t>What size should they be?</a:t>
            </a:r>
          </a:p>
          <a:p>
            <a:pPr>
              <a:lnSpc>
                <a:spcPct val="140000"/>
              </a:lnSpc>
            </a:pPr>
            <a:r>
              <a:rPr lang="en-US" altLang="zh-CN" sz="2000" smtClean="0">
                <a:ea typeface="SimSun" pitchFamily="2" charset="-122"/>
              </a:rPr>
              <a:t>What is the best partitioning?</a:t>
            </a:r>
          </a:p>
          <a:p>
            <a:pPr>
              <a:lnSpc>
                <a:spcPct val="140000"/>
              </a:lnSpc>
            </a:pPr>
            <a:r>
              <a:rPr lang="en-US" altLang="zh-CN" sz="2000" smtClean="0">
                <a:ea typeface="SimSun" pitchFamily="2" charset="-122"/>
              </a:rPr>
              <a:t>Should some points be segregated?</a:t>
            </a:r>
            <a:endParaRPr lang="zh-CN" altLang="en-US" sz="2000" smtClean="0">
              <a:ea typeface="SimSun" pitchFamily="2" charset="-122"/>
            </a:endParaRPr>
          </a:p>
        </p:txBody>
      </p:sp>
      <p:sp>
        <p:nvSpPr>
          <p:cNvPr id="56325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BDE718E9-9713-4B5A-BDE1-F8712B6F9B5E}" type="slidenum">
              <a:rPr lang="en-US" sz="1200" b="1">
                <a:latin typeface="Arial" charset="0"/>
              </a:rPr>
              <a:pPr algn="r" eaLnBrk="1" hangingPunct="1"/>
              <a:t>26</a:t>
            </a:fld>
            <a:endParaRPr lang="en-US" sz="1200" b="1">
              <a:latin typeface="Arial" charset="0"/>
            </a:endParaRP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5486400" y="4267200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tx2"/>
                </a:solidFill>
                <a:latin typeface="Arial" charset="0"/>
                <a:ea typeface="SimSun" pitchFamily="2" charset="-122"/>
              </a:rPr>
              <a:t>An Example Network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457200" y="51054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SimSun" pitchFamily="2" charset="-122"/>
              </a:rPr>
              <a:t>Application: Given simply information of who associates with whom, could one identify clusters of individuals with common interests or special relationships (families, cliques, terrorist cells)?</a:t>
            </a:r>
            <a:endParaRPr lang="zh-CN" altLang="en-US" sz="2000">
              <a:latin typeface="Arial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10502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ea typeface="SimSun" pitchFamily="2" charset="-122"/>
              </a:rPr>
              <a:t>A Social Network Model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295400"/>
            <a:ext cx="8382000" cy="3352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000" dirty="0" smtClean="0">
                <a:ea typeface="SimSun" pitchFamily="2" charset="-122"/>
              </a:rPr>
              <a:t>Cliques, hubs and outliers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smtClean="0">
                <a:ea typeface="SimSun" pitchFamily="2" charset="-122"/>
              </a:rPr>
              <a:t>Individuals in a tight social group, or </a:t>
            </a:r>
            <a:r>
              <a:rPr lang="en-US" altLang="zh-CN" sz="2000" dirty="0" smtClean="0">
                <a:solidFill>
                  <a:srgbClr val="FF0000"/>
                </a:solidFill>
                <a:ea typeface="SimSun" pitchFamily="2" charset="-122"/>
              </a:rPr>
              <a:t>clique</a:t>
            </a:r>
            <a:r>
              <a:rPr lang="en-US" altLang="zh-CN" sz="2000" dirty="0" smtClean="0">
                <a:ea typeface="SimSun" pitchFamily="2" charset="-122"/>
              </a:rPr>
              <a:t>, know many of the same people, regardless of the size of the group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smtClean="0">
                <a:ea typeface="SimSun" pitchFamily="2" charset="-122"/>
              </a:rPr>
              <a:t>Individuals who are </a:t>
            </a:r>
            <a:r>
              <a:rPr lang="en-US" altLang="zh-CN" sz="2000" u="sng" dirty="0" smtClean="0">
                <a:solidFill>
                  <a:srgbClr val="FF0000"/>
                </a:solidFill>
                <a:ea typeface="SimSun" pitchFamily="2" charset="-122"/>
              </a:rPr>
              <a:t>hubs</a:t>
            </a:r>
            <a:r>
              <a:rPr lang="en-US" altLang="zh-CN" sz="2000" dirty="0" smtClean="0">
                <a:ea typeface="SimSun" pitchFamily="2" charset="-122"/>
              </a:rPr>
              <a:t> know many people in different groups but belong to no single group.  Politicians, for example bridge multiple groups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smtClean="0">
                <a:ea typeface="SimSun" pitchFamily="2" charset="-122"/>
              </a:rPr>
              <a:t>Individuals who are </a:t>
            </a:r>
            <a:r>
              <a:rPr lang="en-US" altLang="zh-CN" sz="2000" u="sng" dirty="0" smtClean="0">
                <a:solidFill>
                  <a:srgbClr val="FF0000"/>
                </a:solidFill>
                <a:ea typeface="SimSun" pitchFamily="2" charset="-122"/>
              </a:rPr>
              <a:t>outliers</a:t>
            </a:r>
            <a:r>
              <a:rPr lang="en-US" altLang="zh-CN" sz="2000" dirty="0" smtClean="0">
                <a:ea typeface="SimSun" pitchFamily="2" charset="-122"/>
              </a:rPr>
              <a:t> reside at the margins of society. Hermits, for example, know few people and belong to no group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ea typeface="SimSun" pitchFamily="2" charset="-122"/>
              </a:rPr>
              <a:t>The Neighborhood of a Vertex</a:t>
            </a:r>
          </a:p>
          <a:p>
            <a:pPr>
              <a:lnSpc>
                <a:spcPct val="110000"/>
              </a:lnSpc>
            </a:pPr>
            <a:endParaRPr lang="en-US" altLang="zh-CN" sz="1600" dirty="0" smtClean="0">
              <a:ea typeface="SimSun" pitchFamily="2" charset="-122"/>
            </a:endParaRPr>
          </a:p>
        </p:txBody>
      </p:sp>
      <p:sp>
        <p:nvSpPr>
          <p:cNvPr id="57348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B82C6BF0-0FD0-4174-AFEF-6EF9CBECB390}" type="slidenum">
              <a:rPr lang="en-US" sz="1200" b="1">
                <a:latin typeface="Arial" charset="0"/>
              </a:rPr>
              <a:pPr algn="r" eaLnBrk="1" hangingPunct="1"/>
              <a:t>27</a:t>
            </a:fld>
            <a:endParaRPr lang="en-US" sz="1200" b="1">
              <a:latin typeface="Arial" charset="0"/>
            </a:endParaRPr>
          </a:p>
        </p:txBody>
      </p:sp>
      <p:graphicFrame>
        <p:nvGraphicFramePr>
          <p:cNvPr id="57349" name="Object 8"/>
          <p:cNvGraphicFramePr>
            <a:graphicFrameLocks noChangeAspect="1"/>
          </p:cNvGraphicFramePr>
          <p:nvPr/>
        </p:nvGraphicFramePr>
        <p:xfrm>
          <a:off x="5486400" y="4343400"/>
          <a:ext cx="320040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Visio" r:id="rId4" imgW="3574999" imgH="2603297" progId="">
                  <p:embed/>
                </p:oleObj>
              </mc:Choice>
              <mc:Fallback>
                <p:oleObj name="Visio" r:id="rId4" imgW="3574999" imgH="26032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343400"/>
                        <a:ext cx="320040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304800" y="4648200"/>
            <a:ext cx="525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zh-CN" sz="2000">
                <a:latin typeface="Arial" charset="0"/>
                <a:ea typeface="SimSun" pitchFamily="2" charset="-122"/>
              </a:rPr>
              <a:t>Define </a:t>
            </a:r>
            <a:r>
              <a:rPr lang="en-US" altLang="zh-CN" sz="2000">
                <a:latin typeface="Arial" charset="0"/>
                <a:ea typeface="SimSun" pitchFamily="2" charset="-122"/>
                <a:sym typeface="Symbol" pitchFamily="18" charset="2"/>
              </a:rPr>
              <a:t>() </a:t>
            </a:r>
            <a:r>
              <a:rPr lang="en-US" altLang="zh-CN" sz="2000">
                <a:latin typeface="Arial" charset="0"/>
                <a:ea typeface="SimSun" pitchFamily="2" charset="-122"/>
              </a:rPr>
              <a:t>as the immediate neighborhood of a vertex (i.e. the set of people that an individual knows )</a:t>
            </a:r>
          </a:p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altLang="zh-CN" sz="1600">
              <a:latin typeface="Arial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42109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 descr="test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971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ea typeface="SimSun" pitchFamily="2" charset="-122"/>
              </a:rPr>
              <a:t>Structure Similarity</a:t>
            </a:r>
          </a:p>
        </p:txBody>
      </p:sp>
      <p:sp>
        <p:nvSpPr>
          <p:cNvPr id="58372" name="Rectangle 14"/>
          <p:cNvSpPr>
            <a:spLocks noGrp="1" noChangeArrowheads="1"/>
          </p:cNvSpPr>
          <p:nvPr>
            <p:ph idx="4294967295"/>
          </p:nvPr>
        </p:nvSpPr>
        <p:spPr>
          <a:xfrm>
            <a:off x="304800" y="1371600"/>
            <a:ext cx="8001000" cy="3581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400" smtClean="0">
                <a:ea typeface="SimSun" pitchFamily="2" charset="-122"/>
              </a:rPr>
              <a:t>The desired features tend to be captured by a measure we call Structural Similarity</a:t>
            </a:r>
          </a:p>
          <a:p>
            <a:pPr>
              <a:lnSpc>
                <a:spcPct val="120000"/>
              </a:lnSpc>
            </a:pPr>
            <a:endParaRPr lang="zh-CN" altLang="en-US" sz="2400" smtClean="0">
              <a:ea typeface="SimSun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400" smtClean="0">
              <a:ea typeface="SimSun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400" smtClean="0">
              <a:ea typeface="SimSun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smtClean="0">
                <a:ea typeface="SimSun" pitchFamily="2" charset="-122"/>
              </a:rPr>
              <a:t>Structural similarity is large for members of a clique and small for hubs and outliers</a:t>
            </a:r>
          </a:p>
          <a:p>
            <a:pPr>
              <a:lnSpc>
                <a:spcPct val="120000"/>
              </a:lnSpc>
            </a:pPr>
            <a:endParaRPr lang="en-US" altLang="zh-CN" sz="2400" smtClean="0">
              <a:ea typeface="SimSun" pitchFamily="2" charset="-122"/>
            </a:endParaRP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800">
              <a:latin typeface="Arial" charset="0"/>
            </a:endParaRPr>
          </a:p>
        </p:txBody>
      </p:sp>
      <p:graphicFrame>
        <p:nvGraphicFramePr>
          <p:cNvPr id="58374" name="Object 4"/>
          <p:cNvGraphicFramePr>
            <a:graphicFrameLocks noChangeAspect="1"/>
          </p:cNvGraphicFramePr>
          <p:nvPr/>
        </p:nvGraphicFramePr>
        <p:xfrm>
          <a:off x="1600200" y="2465388"/>
          <a:ext cx="38131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6" name="Equation" r:id="rId5" imgW="1548728" imgH="444307" progId="Equation.3">
                  <p:embed/>
                </p:oleObj>
              </mc:Choice>
              <mc:Fallback>
                <p:oleObj name="Equation" r:id="rId5" imgW="154872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65388"/>
                        <a:ext cx="38131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0" y="3170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58376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9F4381F8-8CFE-4A88-A5F2-A1E10C717095}" type="slidenum">
              <a:rPr lang="en-US" sz="1200" b="1">
                <a:latin typeface="Arial" charset="0"/>
              </a:rPr>
              <a:pPr algn="r" eaLnBrk="1" hangingPunct="1"/>
              <a:t>28</a:t>
            </a:fld>
            <a:endParaRPr lang="en-US" sz="1200" b="1">
              <a:latin typeface="Arial" charset="0"/>
            </a:endParaRPr>
          </a:p>
        </p:txBody>
      </p:sp>
      <p:graphicFrame>
        <p:nvGraphicFramePr>
          <p:cNvPr id="58377" name="Object 8"/>
          <p:cNvGraphicFramePr>
            <a:graphicFrameLocks noChangeAspect="1"/>
          </p:cNvGraphicFramePr>
          <p:nvPr/>
        </p:nvGraphicFramePr>
        <p:xfrm>
          <a:off x="5867400" y="1905000"/>
          <a:ext cx="274320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" name="Visio" r:id="rId7" imgW="3574999" imgH="2603297" progId="">
                  <p:embed/>
                </p:oleObj>
              </mc:Choice>
              <mc:Fallback>
                <p:oleObj name="Visio" r:id="rId7" imgW="3574999" imgH="26032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05000"/>
                        <a:ext cx="2743200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46911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6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mtClean="0"/>
              <a:t>Structural Connectivity [1]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i="1" smtClean="0">
                <a:sym typeface="Symbol" pitchFamily="18" charset="2"/>
              </a:rPr>
              <a:t></a:t>
            </a:r>
            <a:r>
              <a:rPr lang="en-US" sz="2400" smtClean="0"/>
              <a:t>-Neighborhood:</a:t>
            </a:r>
          </a:p>
          <a:p>
            <a:pPr>
              <a:lnSpc>
                <a:spcPct val="120000"/>
              </a:lnSpc>
            </a:pPr>
            <a:r>
              <a:rPr lang="en-US" sz="2400" smtClean="0"/>
              <a:t>Core:</a:t>
            </a:r>
          </a:p>
          <a:p>
            <a:pPr>
              <a:lnSpc>
                <a:spcPct val="120000"/>
              </a:lnSpc>
            </a:pPr>
            <a:r>
              <a:rPr lang="en-US" sz="2400" smtClean="0"/>
              <a:t>Direct structure reachable:</a:t>
            </a:r>
          </a:p>
          <a:p>
            <a:pPr>
              <a:lnSpc>
                <a:spcPct val="120000"/>
              </a:lnSpc>
            </a:pPr>
            <a:endParaRPr lang="en-US" sz="2400" smtClean="0"/>
          </a:p>
          <a:p>
            <a:pPr>
              <a:lnSpc>
                <a:spcPct val="120000"/>
              </a:lnSpc>
            </a:pPr>
            <a:r>
              <a:rPr lang="en-US" sz="2400" smtClean="0"/>
              <a:t>Structure reachable: transitive closure of direct structure reachability</a:t>
            </a:r>
          </a:p>
          <a:p>
            <a:pPr>
              <a:lnSpc>
                <a:spcPct val="120000"/>
              </a:lnSpc>
            </a:pPr>
            <a:r>
              <a:rPr lang="en-US" sz="2400" smtClean="0"/>
              <a:t>Structure connected:</a:t>
            </a:r>
          </a:p>
          <a:p>
            <a:pPr>
              <a:lnSpc>
                <a:spcPct val="120000"/>
              </a:lnSpc>
            </a:pPr>
            <a:endParaRPr lang="en-US" sz="2400" smtClean="0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3581400" y="1447800"/>
          <a:ext cx="37734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4" name="Equation" r:id="rId4" imgW="1943100" imgH="228600" progId="Equation.3">
                  <p:embed/>
                </p:oleObj>
              </mc:Choice>
              <mc:Fallback>
                <p:oleObj name="Equation" r:id="rId4" imgW="194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447800"/>
                        <a:ext cx="3773488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800">
              <a:latin typeface="Arial" charset="0"/>
            </a:endParaRPr>
          </a:p>
        </p:txBody>
      </p:sp>
      <p:graphicFrame>
        <p:nvGraphicFramePr>
          <p:cNvPr id="59398" name="Object 5"/>
          <p:cNvGraphicFramePr>
            <a:graphicFrameLocks noChangeAspect="1"/>
          </p:cNvGraphicFramePr>
          <p:nvPr/>
        </p:nvGraphicFramePr>
        <p:xfrm>
          <a:off x="2438400" y="1981200"/>
          <a:ext cx="314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5" name="Equation" r:id="rId6" imgW="1651000" imgH="241300" progId="Equation.3">
                  <p:embed/>
                </p:oleObj>
              </mc:Choice>
              <mc:Fallback>
                <p:oleObj name="Equation" r:id="rId6" imgW="165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314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800">
              <a:latin typeface="Arial" charset="0"/>
            </a:endParaRPr>
          </a:p>
        </p:txBody>
      </p:sp>
      <p:graphicFrame>
        <p:nvGraphicFramePr>
          <p:cNvPr id="59400" name="Object 6"/>
          <p:cNvGraphicFramePr>
            <a:graphicFrameLocks noChangeAspect="1"/>
          </p:cNvGraphicFramePr>
          <p:nvPr/>
        </p:nvGraphicFramePr>
        <p:xfrm>
          <a:off x="1828800" y="2971800"/>
          <a:ext cx="5543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6" name="Equation" r:id="rId8" imgW="2882900" imgH="241300" progId="Equation.3">
                  <p:embed/>
                </p:oleObj>
              </mc:Choice>
              <mc:Fallback>
                <p:oleObj name="Equation" r:id="rId8" imgW="288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71800"/>
                        <a:ext cx="5543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Rectangle 1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59402" name="Rectangle 2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800">
              <a:latin typeface="Arial" charset="0"/>
            </a:endParaRPr>
          </a:p>
        </p:txBody>
      </p:sp>
      <p:graphicFrame>
        <p:nvGraphicFramePr>
          <p:cNvPr id="59403" name="Object 8"/>
          <p:cNvGraphicFramePr>
            <a:graphicFrameLocks noChangeAspect="1"/>
          </p:cNvGraphicFramePr>
          <p:nvPr/>
        </p:nvGraphicFramePr>
        <p:xfrm>
          <a:off x="990600" y="5029200"/>
          <a:ext cx="7459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7" name="Equation" r:id="rId10" imgW="3886200" imgH="241300" progId="Equation.3">
                  <p:embed/>
                </p:oleObj>
              </mc:Choice>
              <mc:Fallback>
                <p:oleObj name="Equation" r:id="rId10" imgW="3886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74596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4" name="TextBox 11"/>
          <p:cNvSpPr txBox="1">
            <a:spLocks noChangeArrowheads="1"/>
          </p:cNvSpPr>
          <p:nvPr/>
        </p:nvSpPr>
        <p:spPr bwMode="auto">
          <a:xfrm>
            <a:off x="381000" y="57150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2000">
                <a:latin typeface="Arial" charset="0"/>
                <a:cs typeface="Arial" charset="0"/>
              </a:rPr>
              <a:t>[1] M. Ester,  H. P. Kriegel, J. Sander, &amp; X. Xu (KDD'96) “A Density-Based Algorithm for Discovering Clusters in  Large Spatial Databases</a:t>
            </a:r>
          </a:p>
        </p:txBody>
      </p:sp>
      <p:sp>
        <p:nvSpPr>
          <p:cNvPr id="59405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3116201-30AD-477A-8E31-E96DFBEE6898}" type="slidenum">
              <a:rPr lang="en-US" sz="1200" b="1">
                <a:latin typeface="Arial" charset="0"/>
              </a:rPr>
              <a:pPr algn="r" eaLnBrk="1" hangingPunct="1"/>
              <a:t>29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243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K-Means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Objective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||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Total within-cluster variance</a:t>
                </a:r>
              </a:p>
              <a:p>
                <a:r>
                  <a:rPr lang="en-US" dirty="0" smtClean="0"/>
                  <a:t>Re-arrange the objective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𝐽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||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=1, </m:t>
                    </m:r>
                    <m:r>
                      <a:rPr lang="en-US" b="0" i="1" smtClean="0">
                        <a:latin typeface="Cambria Math"/>
                      </a:rPr>
                      <m:t>𝑖𝑓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𝑏𝑒𝑙𝑜𝑛𝑔𝑠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𝑡𝑜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𝑐𝑙𝑢𝑠𝑡𝑒𝑟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=0, </m:t>
                    </m:r>
                    <m:r>
                      <a:rPr lang="en-US" b="0" i="1" smtClean="0">
                        <a:latin typeface="Cambria Math"/>
                      </a:rPr>
                      <m:t>𝑜𝑡h𝑒𝑟𝑤𝑖𝑠𝑒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dirty="0" smtClean="0"/>
                  <a:t>Looking for:</a:t>
                </a:r>
              </a:p>
              <a:p>
                <a:pPr lvl="2"/>
                <a:r>
                  <a:rPr lang="en-US" b="0" dirty="0" smtClean="0"/>
                  <a:t>The best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The best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09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 descr="test7_cor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40075"/>
            <a:ext cx="37338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mtClean="0"/>
              <a:t>Structure-Connected Clusters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600" smtClean="0"/>
              <a:t>Structure-connected cluster C</a:t>
            </a:r>
          </a:p>
          <a:p>
            <a:pPr lvl="1">
              <a:lnSpc>
                <a:spcPct val="130000"/>
              </a:lnSpc>
            </a:pPr>
            <a:r>
              <a:rPr lang="en-US" sz="2200" smtClean="0"/>
              <a:t>Connectivity:</a:t>
            </a:r>
          </a:p>
          <a:p>
            <a:pPr lvl="1">
              <a:lnSpc>
                <a:spcPct val="130000"/>
              </a:lnSpc>
            </a:pPr>
            <a:r>
              <a:rPr lang="en-US" sz="2200" smtClean="0"/>
              <a:t>Maximality:</a:t>
            </a:r>
          </a:p>
          <a:p>
            <a:pPr>
              <a:lnSpc>
                <a:spcPct val="130000"/>
              </a:lnSpc>
            </a:pPr>
            <a:r>
              <a:rPr lang="en-US" sz="2600" smtClean="0">
                <a:solidFill>
                  <a:srgbClr val="3333FF"/>
                </a:solidFill>
              </a:rPr>
              <a:t>Hubs</a:t>
            </a:r>
            <a:r>
              <a:rPr lang="en-US" sz="2600" smtClean="0"/>
              <a:t>:</a:t>
            </a:r>
          </a:p>
          <a:p>
            <a:pPr lvl="1">
              <a:lnSpc>
                <a:spcPct val="130000"/>
              </a:lnSpc>
            </a:pPr>
            <a:r>
              <a:rPr lang="en-US" sz="2200" smtClean="0"/>
              <a:t>Not belong to any cluster</a:t>
            </a:r>
          </a:p>
          <a:p>
            <a:pPr lvl="1">
              <a:lnSpc>
                <a:spcPct val="130000"/>
              </a:lnSpc>
            </a:pPr>
            <a:r>
              <a:rPr lang="en-US" sz="2200" smtClean="0"/>
              <a:t>Bridge to many clusters</a:t>
            </a:r>
          </a:p>
          <a:p>
            <a:pPr>
              <a:lnSpc>
                <a:spcPct val="130000"/>
              </a:lnSpc>
            </a:pPr>
            <a:r>
              <a:rPr lang="en-US" sz="2600" smtClean="0">
                <a:solidFill>
                  <a:srgbClr val="FF0000"/>
                </a:solidFill>
              </a:rPr>
              <a:t>Outliers</a:t>
            </a:r>
            <a:r>
              <a:rPr lang="en-US" sz="2600" smtClean="0"/>
              <a:t>:</a:t>
            </a:r>
          </a:p>
          <a:p>
            <a:pPr lvl="1">
              <a:lnSpc>
                <a:spcPct val="130000"/>
              </a:lnSpc>
            </a:pPr>
            <a:r>
              <a:rPr lang="en-US" sz="2200" smtClean="0"/>
              <a:t>Not belong to any cluster</a:t>
            </a:r>
          </a:p>
          <a:p>
            <a:pPr lvl="1">
              <a:lnSpc>
                <a:spcPct val="130000"/>
              </a:lnSpc>
            </a:pPr>
            <a:r>
              <a:rPr lang="en-US" sz="2200" smtClean="0"/>
              <a:t>Connect to less clusters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800">
              <a:latin typeface="Arial" charset="0"/>
            </a:endParaRPr>
          </a:p>
        </p:txBody>
      </p:sp>
      <p:graphicFrame>
        <p:nvGraphicFramePr>
          <p:cNvPr id="60422" name="Object 2"/>
          <p:cNvGraphicFramePr>
            <a:graphicFrameLocks noChangeAspect="1"/>
          </p:cNvGraphicFramePr>
          <p:nvPr/>
        </p:nvGraphicFramePr>
        <p:xfrm>
          <a:off x="3276600" y="2057400"/>
          <a:ext cx="32766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4" name="Equation" r:id="rId5" imgW="1892300" imgH="241300" progId="Equation.3">
                  <p:embed/>
                </p:oleObj>
              </mc:Choice>
              <mc:Fallback>
                <p:oleObj name="Equation" r:id="rId5" imgW="1892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32766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800">
              <a:latin typeface="Arial" charset="0"/>
            </a:endParaRPr>
          </a:p>
        </p:txBody>
      </p:sp>
      <p:graphicFrame>
        <p:nvGraphicFramePr>
          <p:cNvPr id="60424" name="Object 3"/>
          <p:cNvGraphicFramePr>
            <a:graphicFrameLocks noChangeAspect="1"/>
          </p:cNvGraphicFramePr>
          <p:nvPr/>
        </p:nvGraphicFramePr>
        <p:xfrm>
          <a:off x="2895600" y="2590800"/>
          <a:ext cx="5286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5" name="Equation" r:id="rId7" imgW="2755900" imgH="241300" progId="Equation.3">
                  <p:embed/>
                </p:oleObj>
              </mc:Choice>
              <mc:Fallback>
                <p:oleObj name="Equation" r:id="rId7" imgW="2755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52863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7162800" y="466248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Papyrus" pitchFamily="66" charset="0"/>
                <a:cs typeface="Arial" charset="0"/>
              </a:rPr>
              <a:t>hub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638800" y="611028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Papyrus" pitchFamily="66" charset="0"/>
                <a:cs typeface="Arial" charset="0"/>
              </a:rPr>
              <a:t>outlier</a:t>
            </a:r>
          </a:p>
        </p:txBody>
      </p:sp>
      <p:sp>
        <p:nvSpPr>
          <p:cNvPr id="60427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FFA022F0-917F-4A8F-B7DE-16A78901AABA}" type="slidenum">
              <a:rPr lang="en-US" sz="1200" b="1">
                <a:latin typeface="Arial" charset="0"/>
              </a:rPr>
              <a:pPr algn="r" eaLnBrk="1" hangingPunct="1"/>
              <a:t>30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965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3"/>
          <p:cNvGrpSpPr>
            <a:grpSpLocks/>
          </p:cNvGrpSpPr>
          <p:nvPr/>
        </p:nvGrpSpPr>
        <p:grpSpPr bwMode="auto">
          <a:xfrm>
            <a:off x="2133600" y="1295400"/>
            <a:ext cx="5676900" cy="5191125"/>
            <a:chOff x="1344" y="816"/>
            <a:chExt cx="3576" cy="3270"/>
          </a:xfrm>
        </p:grpSpPr>
        <p:pic>
          <p:nvPicPr>
            <p:cNvPr id="61446" name="Picture 5" descr="test7_correc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816"/>
              <a:ext cx="3576" cy="3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7" name="Oval 6"/>
            <p:cNvSpPr>
              <a:spLocks noChangeArrowheads="1"/>
            </p:cNvSpPr>
            <p:nvPr/>
          </p:nvSpPr>
          <p:spPr bwMode="auto">
            <a:xfrm>
              <a:off x="1440" y="3568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61448" name="Oval 7"/>
            <p:cNvSpPr>
              <a:spLocks noChangeArrowheads="1"/>
            </p:cNvSpPr>
            <p:nvPr/>
          </p:nvSpPr>
          <p:spPr bwMode="auto">
            <a:xfrm>
              <a:off x="1768" y="2952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61449" name="Oval 8"/>
            <p:cNvSpPr>
              <a:spLocks noChangeArrowheads="1"/>
            </p:cNvSpPr>
            <p:nvPr/>
          </p:nvSpPr>
          <p:spPr bwMode="auto">
            <a:xfrm>
              <a:off x="2568" y="2720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1450" name="Oval 9"/>
            <p:cNvSpPr>
              <a:spLocks noChangeArrowheads="1"/>
            </p:cNvSpPr>
            <p:nvPr/>
          </p:nvSpPr>
          <p:spPr bwMode="auto">
            <a:xfrm>
              <a:off x="2456" y="2192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61451" name="Oval 10"/>
            <p:cNvSpPr>
              <a:spLocks noChangeArrowheads="1"/>
            </p:cNvSpPr>
            <p:nvPr/>
          </p:nvSpPr>
          <p:spPr bwMode="auto">
            <a:xfrm>
              <a:off x="2064" y="1824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61452" name="Oval 11"/>
            <p:cNvSpPr>
              <a:spLocks noChangeArrowheads="1"/>
            </p:cNvSpPr>
            <p:nvPr/>
          </p:nvSpPr>
          <p:spPr bwMode="auto">
            <a:xfrm>
              <a:off x="1472" y="2256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61453" name="Oval 12"/>
            <p:cNvSpPr>
              <a:spLocks noChangeArrowheads="1"/>
            </p:cNvSpPr>
            <p:nvPr/>
          </p:nvSpPr>
          <p:spPr bwMode="auto">
            <a:xfrm>
              <a:off x="1976" y="2432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61454" name="Oval 13"/>
            <p:cNvSpPr>
              <a:spLocks noChangeArrowheads="1"/>
            </p:cNvSpPr>
            <p:nvPr/>
          </p:nvSpPr>
          <p:spPr bwMode="auto">
            <a:xfrm>
              <a:off x="2960" y="1968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1455" name="Oval 15"/>
            <p:cNvSpPr>
              <a:spLocks noChangeArrowheads="1"/>
            </p:cNvSpPr>
            <p:nvPr/>
          </p:nvSpPr>
          <p:spPr bwMode="auto">
            <a:xfrm>
              <a:off x="3400" y="1686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1456" name="Oval 18"/>
            <p:cNvSpPr>
              <a:spLocks noChangeArrowheads="1"/>
            </p:cNvSpPr>
            <p:nvPr/>
          </p:nvSpPr>
          <p:spPr bwMode="auto">
            <a:xfrm>
              <a:off x="3790" y="2070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61457" name="Oval 19"/>
            <p:cNvSpPr>
              <a:spLocks noChangeArrowheads="1"/>
            </p:cNvSpPr>
            <p:nvPr/>
          </p:nvSpPr>
          <p:spPr bwMode="auto">
            <a:xfrm>
              <a:off x="4422" y="1584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1458" name="Oval 20"/>
            <p:cNvSpPr>
              <a:spLocks noChangeArrowheads="1"/>
            </p:cNvSpPr>
            <p:nvPr/>
          </p:nvSpPr>
          <p:spPr bwMode="auto">
            <a:xfrm>
              <a:off x="3886" y="1432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1459" name="Oval 21"/>
            <p:cNvSpPr>
              <a:spLocks noChangeArrowheads="1"/>
            </p:cNvSpPr>
            <p:nvPr/>
          </p:nvSpPr>
          <p:spPr bwMode="auto">
            <a:xfrm>
              <a:off x="4016" y="896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1460" name="Oval 22"/>
            <p:cNvSpPr>
              <a:spLocks noChangeArrowheads="1"/>
            </p:cNvSpPr>
            <p:nvPr/>
          </p:nvSpPr>
          <p:spPr bwMode="auto">
            <a:xfrm>
              <a:off x="3272" y="1160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6144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61444" name="Text Box 40"/>
          <p:cNvSpPr txBox="1">
            <a:spLocks noChangeArrowheads="1"/>
          </p:cNvSpPr>
          <p:nvPr/>
        </p:nvSpPr>
        <p:spPr bwMode="auto">
          <a:xfrm>
            <a:off x="669925" y="2168525"/>
            <a:ext cx="108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>
                <a:latin typeface="Times New Roman" pitchFamily="18" charset="0"/>
                <a:cs typeface="Arial" charset="0"/>
                <a:sym typeface="Symbol" pitchFamily="18" charset="2"/>
              </a:rPr>
              <a:t></a:t>
            </a:r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2</a:t>
            </a:r>
          </a:p>
          <a:p>
            <a:r>
              <a:rPr lang="en-US" i="1">
                <a:latin typeface="Times New Roman" pitchFamily="18" charset="0"/>
                <a:cs typeface="Arial" charset="0"/>
                <a:sym typeface="Symbol" pitchFamily="18" charset="2"/>
              </a:rPr>
              <a:t></a:t>
            </a:r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0.7</a:t>
            </a:r>
          </a:p>
        </p:txBody>
      </p:sp>
      <p:sp>
        <p:nvSpPr>
          <p:cNvPr id="61445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5EFB01BC-9861-4F2E-8FB1-855F045928AC}" type="slidenum">
              <a:rPr lang="en-US" sz="1200" b="1">
                <a:latin typeface="Arial" charset="0"/>
              </a:rPr>
              <a:pPr algn="r" eaLnBrk="1" hangingPunct="1"/>
              <a:t>31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736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test7_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676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Oval 7"/>
          <p:cNvSpPr>
            <a:spLocks noChangeArrowheads="1"/>
          </p:cNvSpPr>
          <p:nvPr/>
        </p:nvSpPr>
        <p:spPr bwMode="auto">
          <a:xfrm>
            <a:off x="2286000" y="5664200"/>
            <a:ext cx="676275" cy="6762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sp>
        <p:nvSpPr>
          <p:cNvPr id="353288" name="Oval 8"/>
          <p:cNvSpPr>
            <a:spLocks noChangeArrowheads="1"/>
          </p:cNvSpPr>
          <p:nvPr/>
        </p:nvSpPr>
        <p:spPr bwMode="auto">
          <a:xfrm>
            <a:off x="2806700" y="46863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62469" name="Oval 9"/>
          <p:cNvSpPr>
            <a:spLocks noChangeArrowheads="1"/>
          </p:cNvSpPr>
          <p:nvPr/>
        </p:nvSpPr>
        <p:spPr bwMode="auto">
          <a:xfrm>
            <a:off x="4076700" y="43180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62470" name="Oval 10"/>
          <p:cNvSpPr>
            <a:spLocks noChangeArrowheads="1"/>
          </p:cNvSpPr>
          <p:nvPr/>
        </p:nvSpPr>
        <p:spPr bwMode="auto">
          <a:xfrm>
            <a:off x="3898900" y="34798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62471" name="Oval 11"/>
          <p:cNvSpPr>
            <a:spLocks noChangeArrowheads="1"/>
          </p:cNvSpPr>
          <p:nvPr/>
        </p:nvSpPr>
        <p:spPr bwMode="auto">
          <a:xfrm>
            <a:off x="3276600" y="2895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62472" name="Oval 12"/>
          <p:cNvSpPr>
            <a:spLocks noChangeArrowheads="1"/>
          </p:cNvSpPr>
          <p:nvPr/>
        </p:nvSpPr>
        <p:spPr bwMode="auto">
          <a:xfrm>
            <a:off x="2336800" y="35814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62473" name="Oval 13"/>
          <p:cNvSpPr>
            <a:spLocks noChangeArrowheads="1"/>
          </p:cNvSpPr>
          <p:nvPr/>
        </p:nvSpPr>
        <p:spPr bwMode="auto">
          <a:xfrm>
            <a:off x="3136900" y="38608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62474" name="Oval 14"/>
          <p:cNvSpPr>
            <a:spLocks noChangeArrowheads="1"/>
          </p:cNvSpPr>
          <p:nvPr/>
        </p:nvSpPr>
        <p:spPr bwMode="auto">
          <a:xfrm>
            <a:off x="4699000" y="31242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62475" name="Oval 15"/>
          <p:cNvSpPr>
            <a:spLocks noChangeArrowheads="1"/>
          </p:cNvSpPr>
          <p:nvPr/>
        </p:nvSpPr>
        <p:spPr bwMode="auto">
          <a:xfrm>
            <a:off x="5397500" y="26765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2476" name="Oval 16"/>
          <p:cNvSpPr>
            <a:spLocks noChangeArrowheads="1"/>
          </p:cNvSpPr>
          <p:nvPr/>
        </p:nvSpPr>
        <p:spPr bwMode="auto">
          <a:xfrm>
            <a:off x="6016625" y="32861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0</a:t>
            </a:r>
          </a:p>
        </p:txBody>
      </p:sp>
      <p:sp>
        <p:nvSpPr>
          <p:cNvPr id="62477" name="Oval 17"/>
          <p:cNvSpPr>
            <a:spLocks noChangeArrowheads="1"/>
          </p:cNvSpPr>
          <p:nvPr/>
        </p:nvSpPr>
        <p:spPr bwMode="auto">
          <a:xfrm>
            <a:off x="7019925" y="2514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2478" name="Oval 18"/>
          <p:cNvSpPr>
            <a:spLocks noChangeArrowheads="1"/>
          </p:cNvSpPr>
          <p:nvPr/>
        </p:nvSpPr>
        <p:spPr bwMode="auto">
          <a:xfrm>
            <a:off x="6169025" y="22733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2479" name="Oval 19"/>
          <p:cNvSpPr>
            <a:spLocks noChangeArrowheads="1"/>
          </p:cNvSpPr>
          <p:nvPr/>
        </p:nvSpPr>
        <p:spPr bwMode="auto">
          <a:xfrm>
            <a:off x="6375400" y="14224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2480" name="Oval 20"/>
          <p:cNvSpPr>
            <a:spLocks noChangeArrowheads="1"/>
          </p:cNvSpPr>
          <p:nvPr/>
        </p:nvSpPr>
        <p:spPr bwMode="auto">
          <a:xfrm>
            <a:off x="5194300" y="18415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248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Algorithm </a:t>
            </a:r>
          </a:p>
        </p:txBody>
      </p:sp>
      <p:sp>
        <p:nvSpPr>
          <p:cNvPr id="62482" name="Text Box 21"/>
          <p:cNvSpPr txBox="1">
            <a:spLocks noChangeArrowheads="1"/>
          </p:cNvSpPr>
          <p:nvPr/>
        </p:nvSpPr>
        <p:spPr bwMode="auto">
          <a:xfrm>
            <a:off x="669925" y="2168525"/>
            <a:ext cx="108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2</a:t>
            </a:r>
          </a:p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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0.7</a:t>
            </a:r>
          </a:p>
        </p:txBody>
      </p:sp>
      <p:sp>
        <p:nvSpPr>
          <p:cNvPr id="353302" name="Text Box 22"/>
          <p:cNvSpPr txBox="1">
            <a:spLocks noChangeArrowheads="1"/>
          </p:cNvSpPr>
          <p:nvPr/>
        </p:nvSpPr>
        <p:spPr bwMode="auto">
          <a:xfrm>
            <a:off x="2801938" y="5410200"/>
            <a:ext cx="550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0.63</a:t>
            </a:r>
          </a:p>
        </p:txBody>
      </p:sp>
      <p:sp>
        <p:nvSpPr>
          <p:cNvPr id="62484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2A9AB7D6-9464-4106-9A49-1403344D4593}" type="slidenum">
              <a:rPr lang="en-US" sz="1200" b="1">
                <a:latin typeface="Arial" charset="0"/>
              </a:rPr>
              <a:pPr algn="r" eaLnBrk="1" hangingPunct="1"/>
              <a:t>32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224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8" grpId="0" animBg="1"/>
      <p:bldP spid="3533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test7_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676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Oval 5"/>
          <p:cNvSpPr>
            <a:spLocks noChangeArrowheads="1"/>
          </p:cNvSpPr>
          <p:nvPr/>
        </p:nvSpPr>
        <p:spPr bwMode="auto">
          <a:xfrm>
            <a:off x="2286000" y="5664200"/>
            <a:ext cx="676275" cy="676275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sp>
        <p:nvSpPr>
          <p:cNvPr id="355334" name="Oval 6"/>
          <p:cNvSpPr>
            <a:spLocks noChangeArrowheads="1"/>
          </p:cNvSpPr>
          <p:nvPr/>
        </p:nvSpPr>
        <p:spPr bwMode="auto">
          <a:xfrm>
            <a:off x="2806700" y="46863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63493" name="Oval 7"/>
          <p:cNvSpPr>
            <a:spLocks noChangeArrowheads="1"/>
          </p:cNvSpPr>
          <p:nvPr/>
        </p:nvSpPr>
        <p:spPr bwMode="auto">
          <a:xfrm>
            <a:off x="4076700" y="43180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63494" name="Oval 8"/>
          <p:cNvSpPr>
            <a:spLocks noChangeArrowheads="1"/>
          </p:cNvSpPr>
          <p:nvPr/>
        </p:nvSpPr>
        <p:spPr bwMode="auto">
          <a:xfrm>
            <a:off x="3898900" y="34798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3276600" y="2895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63496" name="Oval 10"/>
          <p:cNvSpPr>
            <a:spLocks noChangeArrowheads="1"/>
          </p:cNvSpPr>
          <p:nvPr/>
        </p:nvSpPr>
        <p:spPr bwMode="auto">
          <a:xfrm>
            <a:off x="2336800" y="3581400"/>
            <a:ext cx="676275" cy="6762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355339" name="Oval 11"/>
          <p:cNvSpPr>
            <a:spLocks noChangeArrowheads="1"/>
          </p:cNvSpPr>
          <p:nvPr/>
        </p:nvSpPr>
        <p:spPr bwMode="auto">
          <a:xfrm>
            <a:off x="3136900" y="38608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63498" name="Oval 12"/>
          <p:cNvSpPr>
            <a:spLocks noChangeArrowheads="1"/>
          </p:cNvSpPr>
          <p:nvPr/>
        </p:nvSpPr>
        <p:spPr bwMode="auto">
          <a:xfrm>
            <a:off x="4699000" y="31242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63499" name="Oval 13"/>
          <p:cNvSpPr>
            <a:spLocks noChangeArrowheads="1"/>
          </p:cNvSpPr>
          <p:nvPr/>
        </p:nvSpPr>
        <p:spPr bwMode="auto">
          <a:xfrm>
            <a:off x="5397500" y="26765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3500" name="Oval 14"/>
          <p:cNvSpPr>
            <a:spLocks noChangeArrowheads="1"/>
          </p:cNvSpPr>
          <p:nvPr/>
        </p:nvSpPr>
        <p:spPr bwMode="auto">
          <a:xfrm>
            <a:off x="6016625" y="32861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0</a:t>
            </a:r>
          </a:p>
        </p:txBody>
      </p:sp>
      <p:sp>
        <p:nvSpPr>
          <p:cNvPr id="63501" name="Oval 15"/>
          <p:cNvSpPr>
            <a:spLocks noChangeArrowheads="1"/>
          </p:cNvSpPr>
          <p:nvPr/>
        </p:nvSpPr>
        <p:spPr bwMode="auto">
          <a:xfrm>
            <a:off x="7019925" y="2514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3502" name="Oval 16"/>
          <p:cNvSpPr>
            <a:spLocks noChangeArrowheads="1"/>
          </p:cNvSpPr>
          <p:nvPr/>
        </p:nvSpPr>
        <p:spPr bwMode="auto">
          <a:xfrm>
            <a:off x="6169025" y="22733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3503" name="Oval 17"/>
          <p:cNvSpPr>
            <a:spLocks noChangeArrowheads="1"/>
          </p:cNvSpPr>
          <p:nvPr/>
        </p:nvSpPr>
        <p:spPr bwMode="auto">
          <a:xfrm>
            <a:off x="6375400" y="14224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3504" name="Oval 18"/>
          <p:cNvSpPr>
            <a:spLocks noChangeArrowheads="1"/>
          </p:cNvSpPr>
          <p:nvPr/>
        </p:nvSpPr>
        <p:spPr bwMode="auto">
          <a:xfrm>
            <a:off x="5194300" y="18415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3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63506" name="Text Box 19"/>
          <p:cNvSpPr txBox="1">
            <a:spLocks noChangeArrowheads="1"/>
          </p:cNvSpPr>
          <p:nvPr/>
        </p:nvSpPr>
        <p:spPr bwMode="auto">
          <a:xfrm>
            <a:off x="669925" y="2168525"/>
            <a:ext cx="108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2</a:t>
            </a:r>
          </a:p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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0.7</a:t>
            </a:r>
          </a:p>
        </p:txBody>
      </p:sp>
      <p:sp>
        <p:nvSpPr>
          <p:cNvPr id="355348" name="Text Box 20"/>
          <p:cNvSpPr txBox="1">
            <a:spLocks noChangeArrowheads="1"/>
          </p:cNvSpPr>
          <p:nvPr/>
        </p:nvSpPr>
        <p:spPr bwMode="auto">
          <a:xfrm>
            <a:off x="2420938" y="4378325"/>
            <a:ext cx="550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0.75</a:t>
            </a:r>
          </a:p>
        </p:txBody>
      </p:sp>
      <p:sp>
        <p:nvSpPr>
          <p:cNvPr id="355349" name="Text Box 21"/>
          <p:cNvSpPr txBox="1">
            <a:spLocks noChangeArrowheads="1"/>
          </p:cNvSpPr>
          <p:nvPr/>
        </p:nvSpPr>
        <p:spPr bwMode="auto">
          <a:xfrm>
            <a:off x="2647950" y="3289300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0.67</a:t>
            </a:r>
          </a:p>
        </p:txBody>
      </p:sp>
      <p:sp>
        <p:nvSpPr>
          <p:cNvPr id="355350" name="Text Box 22"/>
          <p:cNvSpPr txBox="1">
            <a:spLocks noChangeArrowheads="1"/>
          </p:cNvSpPr>
          <p:nvPr/>
        </p:nvSpPr>
        <p:spPr bwMode="auto">
          <a:xfrm>
            <a:off x="2895600" y="3671888"/>
            <a:ext cx="550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0.82</a:t>
            </a:r>
          </a:p>
        </p:txBody>
      </p:sp>
      <p:sp>
        <p:nvSpPr>
          <p:cNvPr id="63510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FCF9CFE7-3CBC-4B93-97FB-9247BACDB9C4}" type="slidenum">
              <a:rPr lang="en-US" sz="1200" b="1">
                <a:latin typeface="Arial" charset="0"/>
              </a:rPr>
              <a:pPr algn="r" eaLnBrk="1" hangingPunct="1"/>
              <a:t>33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1137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4" grpId="0" animBg="1"/>
      <p:bldP spid="355337" grpId="0" animBg="1"/>
      <p:bldP spid="355339" grpId="0" animBg="1"/>
      <p:bldP spid="355348" grpId="0"/>
      <p:bldP spid="355349" grpId="0"/>
      <p:bldP spid="3553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2133600" y="1295400"/>
            <a:ext cx="5676900" cy="5191125"/>
            <a:chOff x="1344" y="816"/>
            <a:chExt cx="3576" cy="3270"/>
          </a:xfrm>
        </p:grpSpPr>
        <p:pic>
          <p:nvPicPr>
            <p:cNvPr id="64518" name="Picture 3" descr="test7_correc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816"/>
              <a:ext cx="3576" cy="3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9" name="Oval 4"/>
            <p:cNvSpPr>
              <a:spLocks noChangeArrowheads="1"/>
            </p:cNvSpPr>
            <p:nvPr/>
          </p:nvSpPr>
          <p:spPr bwMode="auto">
            <a:xfrm>
              <a:off x="1440" y="3568"/>
              <a:ext cx="426" cy="42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64520" name="Oval 5"/>
            <p:cNvSpPr>
              <a:spLocks noChangeArrowheads="1"/>
            </p:cNvSpPr>
            <p:nvPr/>
          </p:nvSpPr>
          <p:spPr bwMode="auto">
            <a:xfrm>
              <a:off x="1768" y="2952"/>
              <a:ext cx="426" cy="42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64521" name="Oval 6"/>
            <p:cNvSpPr>
              <a:spLocks noChangeArrowheads="1"/>
            </p:cNvSpPr>
            <p:nvPr/>
          </p:nvSpPr>
          <p:spPr bwMode="auto">
            <a:xfrm>
              <a:off x="2568" y="2720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4522" name="Oval 7"/>
            <p:cNvSpPr>
              <a:spLocks noChangeArrowheads="1"/>
            </p:cNvSpPr>
            <p:nvPr/>
          </p:nvSpPr>
          <p:spPr bwMode="auto">
            <a:xfrm>
              <a:off x="2456" y="2192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64523" name="Oval 8"/>
            <p:cNvSpPr>
              <a:spLocks noChangeArrowheads="1"/>
            </p:cNvSpPr>
            <p:nvPr/>
          </p:nvSpPr>
          <p:spPr bwMode="auto">
            <a:xfrm>
              <a:off x="2064" y="1824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64524" name="Oval 9"/>
            <p:cNvSpPr>
              <a:spLocks noChangeArrowheads="1"/>
            </p:cNvSpPr>
            <p:nvPr/>
          </p:nvSpPr>
          <p:spPr bwMode="auto">
            <a:xfrm>
              <a:off x="1472" y="2256"/>
              <a:ext cx="426" cy="42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64525" name="Oval 10"/>
            <p:cNvSpPr>
              <a:spLocks noChangeArrowheads="1"/>
            </p:cNvSpPr>
            <p:nvPr/>
          </p:nvSpPr>
          <p:spPr bwMode="auto">
            <a:xfrm>
              <a:off x="1976" y="2432"/>
              <a:ext cx="426" cy="42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64526" name="Oval 11"/>
            <p:cNvSpPr>
              <a:spLocks noChangeArrowheads="1"/>
            </p:cNvSpPr>
            <p:nvPr/>
          </p:nvSpPr>
          <p:spPr bwMode="auto">
            <a:xfrm>
              <a:off x="2960" y="1968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4527" name="Oval 12"/>
            <p:cNvSpPr>
              <a:spLocks noChangeArrowheads="1"/>
            </p:cNvSpPr>
            <p:nvPr/>
          </p:nvSpPr>
          <p:spPr bwMode="auto">
            <a:xfrm>
              <a:off x="3400" y="1686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4528" name="Oval 13"/>
            <p:cNvSpPr>
              <a:spLocks noChangeArrowheads="1"/>
            </p:cNvSpPr>
            <p:nvPr/>
          </p:nvSpPr>
          <p:spPr bwMode="auto">
            <a:xfrm>
              <a:off x="3790" y="2070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64529" name="Oval 14"/>
            <p:cNvSpPr>
              <a:spLocks noChangeArrowheads="1"/>
            </p:cNvSpPr>
            <p:nvPr/>
          </p:nvSpPr>
          <p:spPr bwMode="auto">
            <a:xfrm>
              <a:off x="4422" y="1584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4530" name="Oval 15"/>
            <p:cNvSpPr>
              <a:spLocks noChangeArrowheads="1"/>
            </p:cNvSpPr>
            <p:nvPr/>
          </p:nvSpPr>
          <p:spPr bwMode="auto">
            <a:xfrm>
              <a:off x="3886" y="1432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4531" name="Oval 16"/>
            <p:cNvSpPr>
              <a:spLocks noChangeArrowheads="1"/>
            </p:cNvSpPr>
            <p:nvPr/>
          </p:nvSpPr>
          <p:spPr bwMode="auto">
            <a:xfrm>
              <a:off x="4016" y="896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4532" name="Oval 17"/>
            <p:cNvSpPr>
              <a:spLocks noChangeArrowheads="1"/>
            </p:cNvSpPr>
            <p:nvPr/>
          </p:nvSpPr>
          <p:spPr bwMode="auto">
            <a:xfrm>
              <a:off x="3272" y="1160"/>
              <a:ext cx="426" cy="4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64515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64516" name="Text Box 19"/>
          <p:cNvSpPr txBox="1">
            <a:spLocks noChangeArrowheads="1"/>
          </p:cNvSpPr>
          <p:nvPr/>
        </p:nvSpPr>
        <p:spPr bwMode="auto">
          <a:xfrm>
            <a:off x="669925" y="2168525"/>
            <a:ext cx="108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2</a:t>
            </a:r>
          </a:p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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0.7</a:t>
            </a:r>
          </a:p>
        </p:txBody>
      </p:sp>
      <p:sp>
        <p:nvSpPr>
          <p:cNvPr id="64517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1B78516-5922-429B-BC75-A8F0FB759438}" type="slidenum">
              <a:rPr lang="en-US" sz="1200" b="1">
                <a:latin typeface="Arial" charset="0"/>
              </a:rPr>
              <a:pPr algn="r" eaLnBrk="1" hangingPunct="1"/>
              <a:t>34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708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test7_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676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0" name="Oval 4"/>
          <p:cNvSpPr>
            <a:spLocks noChangeArrowheads="1"/>
          </p:cNvSpPr>
          <p:nvPr/>
        </p:nvSpPr>
        <p:spPr bwMode="auto">
          <a:xfrm>
            <a:off x="2286000" y="5664200"/>
            <a:ext cx="676275" cy="676275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sp>
        <p:nvSpPr>
          <p:cNvPr id="65540" name="Oval 5"/>
          <p:cNvSpPr>
            <a:spLocks noChangeArrowheads="1"/>
          </p:cNvSpPr>
          <p:nvPr/>
        </p:nvSpPr>
        <p:spPr bwMode="auto">
          <a:xfrm>
            <a:off x="2806700" y="4686300"/>
            <a:ext cx="676275" cy="6762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357382" name="Oval 6"/>
          <p:cNvSpPr>
            <a:spLocks noChangeArrowheads="1"/>
          </p:cNvSpPr>
          <p:nvPr/>
        </p:nvSpPr>
        <p:spPr bwMode="auto">
          <a:xfrm>
            <a:off x="4076700" y="43180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65542" name="Oval 7"/>
          <p:cNvSpPr>
            <a:spLocks noChangeArrowheads="1"/>
          </p:cNvSpPr>
          <p:nvPr/>
        </p:nvSpPr>
        <p:spPr bwMode="auto">
          <a:xfrm>
            <a:off x="3898900" y="34798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65543" name="Oval 8"/>
          <p:cNvSpPr>
            <a:spLocks noChangeArrowheads="1"/>
          </p:cNvSpPr>
          <p:nvPr/>
        </p:nvSpPr>
        <p:spPr bwMode="auto">
          <a:xfrm>
            <a:off x="3276600" y="2895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357385" name="Oval 9"/>
          <p:cNvSpPr>
            <a:spLocks noChangeArrowheads="1"/>
          </p:cNvSpPr>
          <p:nvPr/>
        </p:nvSpPr>
        <p:spPr bwMode="auto">
          <a:xfrm>
            <a:off x="2336800" y="35814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357386" name="Oval 10"/>
          <p:cNvSpPr>
            <a:spLocks noChangeArrowheads="1"/>
          </p:cNvSpPr>
          <p:nvPr/>
        </p:nvSpPr>
        <p:spPr bwMode="auto">
          <a:xfrm>
            <a:off x="3136900" y="3860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65546" name="Oval 11"/>
          <p:cNvSpPr>
            <a:spLocks noChangeArrowheads="1"/>
          </p:cNvSpPr>
          <p:nvPr/>
        </p:nvSpPr>
        <p:spPr bwMode="auto">
          <a:xfrm>
            <a:off x="4699000" y="31242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65547" name="Oval 12"/>
          <p:cNvSpPr>
            <a:spLocks noChangeArrowheads="1"/>
          </p:cNvSpPr>
          <p:nvPr/>
        </p:nvSpPr>
        <p:spPr bwMode="auto">
          <a:xfrm>
            <a:off x="5397500" y="26765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5548" name="Oval 13"/>
          <p:cNvSpPr>
            <a:spLocks noChangeArrowheads="1"/>
          </p:cNvSpPr>
          <p:nvPr/>
        </p:nvSpPr>
        <p:spPr bwMode="auto">
          <a:xfrm>
            <a:off x="6016625" y="32861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0</a:t>
            </a:r>
          </a:p>
        </p:txBody>
      </p:sp>
      <p:sp>
        <p:nvSpPr>
          <p:cNvPr id="65549" name="Oval 14"/>
          <p:cNvSpPr>
            <a:spLocks noChangeArrowheads="1"/>
          </p:cNvSpPr>
          <p:nvPr/>
        </p:nvSpPr>
        <p:spPr bwMode="auto">
          <a:xfrm>
            <a:off x="7019925" y="2514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5550" name="Oval 15"/>
          <p:cNvSpPr>
            <a:spLocks noChangeArrowheads="1"/>
          </p:cNvSpPr>
          <p:nvPr/>
        </p:nvSpPr>
        <p:spPr bwMode="auto">
          <a:xfrm>
            <a:off x="6169025" y="22733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5551" name="Oval 16"/>
          <p:cNvSpPr>
            <a:spLocks noChangeArrowheads="1"/>
          </p:cNvSpPr>
          <p:nvPr/>
        </p:nvSpPr>
        <p:spPr bwMode="auto">
          <a:xfrm>
            <a:off x="6375400" y="14224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5552" name="Oval 17"/>
          <p:cNvSpPr>
            <a:spLocks noChangeArrowheads="1"/>
          </p:cNvSpPr>
          <p:nvPr/>
        </p:nvSpPr>
        <p:spPr bwMode="auto">
          <a:xfrm>
            <a:off x="5194300" y="18415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5553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65554" name="Text Box 19"/>
          <p:cNvSpPr txBox="1">
            <a:spLocks noChangeArrowheads="1"/>
          </p:cNvSpPr>
          <p:nvPr/>
        </p:nvSpPr>
        <p:spPr bwMode="auto">
          <a:xfrm>
            <a:off x="669925" y="2168525"/>
            <a:ext cx="108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2</a:t>
            </a:r>
          </a:p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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0.7</a:t>
            </a:r>
          </a:p>
        </p:txBody>
      </p:sp>
      <p:sp>
        <p:nvSpPr>
          <p:cNvPr id="357397" name="Text Box 21"/>
          <p:cNvSpPr txBox="1">
            <a:spLocks noChangeArrowheads="1"/>
          </p:cNvSpPr>
          <p:nvPr/>
        </p:nvSpPr>
        <p:spPr bwMode="auto">
          <a:xfrm>
            <a:off x="3505200" y="4799013"/>
            <a:ext cx="550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0.67</a:t>
            </a:r>
          </a:p>
        </p:txBody>
      </p:sp>
      <p:sp>
        <p:nvSpPr>
          <p:cNvPr id="65556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8EAA7BA9-9B1F-480A-983B-2CF3683CE7B2}" type="slidenum">
              <a:rPr lang="en-US" sz="1200" b="1">
                <a:latin typeface="Arial" charset="0"/>
              </a:rPr>
              <a:pPr algn="r" eaLnBrk="1" hangingPunct="1"/>
              <a:t>35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6414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 animBg="1"/>
      <p:bldP spid="357382" grpId="0" animBg="1"/>
      <p:bldP spid="357385" grpId="0" animBg="1"/>
      <p:bldP spid="357386" grpId="0" animBg="1"/>
      <p:bldP spid="3573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test7_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676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Oval 4"/>
          <p:cNvSpPr>
            <a:spLocks noChangeArrowheads="1"/>
          </p:cNvSpPr>
          <p:nvPr/>
        </p:nvSpPr>
        <p:spPr bwMode="auto">
          <a:xfrm>
            <a:off x="2286000" y="5664200"/>
            <a:ext cx="676275" cy="676275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sp>
        <p:nvSpPr>
          <p:cNvPr id="358405" name="Oval 5"/>
          <p:cNvSpPr>
            <a:spLocks noChangeArrowheads="1"/>
          </p:cNvSpPr>
          <p:nvPr/>
        </p:nvSpPr>
        <p:spPr bwMode="auto">
          <a:xfrm>
            <a:off x="2806700" y="46863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358406" name="Oval 6"/>
          <p:cNvSpPr>
            <a:spLocks noChangeArrowheads="1"/>
          </p:cNvSpPr>
          <p:nvPr/>
        </p:nvSpPr>
        <p:spPr bwMode="auto">
          <a:xfrm>
            <a:off x="4076700" y="43180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358407" name="Oval 7"/>
          <p:cNvSpPr>
            <a:spLocks noChangeArrowheads="1"/>
          </p:cNvSpPr>
          <p:nvPr/>
        </p:nvSpPr>
        <p:spPr bwMode="auto">
          <a:xfrm>
            <a:off x="3898900" y="34798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358408" name="Oval 8"/>
          <p:cNvSpPr>
            <a:spLocks noChangeArrowheads="1"/>
          </p:cNvSpPr>
          <p:nvPr/>
        </p:nvSpPr>
        <p:spPr bwMode="auto">
          <a:xfrm>
            <a:off x="3276600" y="2895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358409" name="Oval 9"/>
          <p:cNvSpPr>
            <a:spLocks noChangeArrowheads="1"/>
          </p:cNvSpPr>
          <p:nvPr/>
        </p:nvSpPr>
        <p:spPr bwMode="auto">
          <a:xfrm>
            <a:off x="2336800" y="35814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66569" name="Oval 10"/>
          <p:cNvSpPr>
            <a:spLocks noChangeArrowheads="1"/>
          </p:cNvSpPr>
          <p:nvPr/>
        </p:nvSpPr>
        <p:spPr bwMode="auto">
          <a:xfrm>
            <a:off x="3136900" y="3860800"/>
            <a:ext cx="676275" cy="6762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66570" name="Oval 11"/>
          <p:cNvSpPr>
            <a:spLocks noChangeArrowheads="1"/>
          </p:cNvSpPr>
          <p:nvPr/>
        </p:nvSpPr>
        <p:spPr bwMode="auto">
          <a:xfrm>
            <a:off x="4699000" y="31242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66571" name="Oval 12"/>
          <p:cNvSpPr>
            <a:spLocks noChangeArrowheads="1"/>
          </p:cNvSpPr>
          <p:nvPr/>
        </p:nvSpPr>
        <p:spPr bwMode="auto">
          <a:xfrm>
            <a:off x="5397500" y="26765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6572" name="Oval 13"/>
          <p:cNvSpPr>
            <a:spLocks noChangeArrowheads="1"/>
          </p:cNvSpPr>
          <p:nvPr/>
        </p:nvSpPr>
        <p:spPr bwMode="auto">
          <a:xfrm>
            <a:off x="6016625" y="32861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0</a:t>
            </a:r>
          </a:p>
        </p:txBody>
      </p:sp>
      <p:sp>
        <p:nvSpPr>
          <p:cNvPr id="66573" name="Oval 14"/>
          <p:cNvSpPr>
            <a:spLocks noChangeArrowheads="1"/>
          </p:cNvSpPr>
          <p:nvPr/>
        </p:nvSpPr>
        <p:spPr bwMode="auto">
          <a:xfrm>
            <a:off x="7019925" y="2514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6574" name="Oval 15"/>
          <p:cNvSpPr>
            <a:spLocks noChangeArrowheads="1"/>
          </p:cNvSpPr>
          <p:nvPr/>
        </p:nvSpPr>
        <p:spPr bwMode="auto">
          <a:xfrm>
            <a:off x="6169025" y="22733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6575" name="Oval 16"/>
          <p:cNvSpPr>
            <a:spLocks noChangeArrowheads="1"/>
          </p:cNvSpPr>
          <p:nvPr/>
        </p:nvSpPr>
        <p:spPr bwMode="auto">
          <a:xfrm>
            <a:off x="6375400" y="14224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6576" name="Oval 17"/>
          <p:cNvSpPr>
            <a:spLocks noChangeArrowheads="1"/>
          </p:cNvSpPr>
          <p:nvPr/>
        </p:nvSpPr>
        <p:spPr bwMode="auto">
          <a:xfrm>
            <a:off x="5194300" y="18415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6577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66578" name="Text Box 19"/>
          <p:cNvSpPr txBox="1">
            <a:spLocks noChangeArrowheads="1"/>
          </p:cNvSpPr>
          <p:nvPr/>
        </p:nvSpPr>
        <p:spPr bwMode="auto">
          <a:xfrm>
            <a:off x="669925" y="2168525"/>
            <a:ext cx="108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2</a:t>
            </a:r>
          </a:p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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0.7</a:t>
            </a:r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3733800" y="4279900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0.73</a:t>
            </a: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3276600" y="3503613"/>
            <a:ext cx="550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0.73</a:t>
            </a:r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3562350" y="3822700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0.73</a:t>
            </a:r>
          </a:p>
        </p:txBody>
      </p:sp>
      <p:sp>
        <p:nvSpPr>
          <p:cNvPr id="66582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7CE6531-4D35-49BB-A2BE-8A7713CBBD44}" type="slidenum">
              <a:rPr lang="en-US" sz="1200" b="1">
                <a:latin typeface="Arial" charset="0"/>
              </a:rPr>
              <a:pPr algn="r" eaLnBrk="1" hangingPunct="1"/>
              <a:t>36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5415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5" grpId="0" animBg="1"/>
      <p:bldP spid="358406" grpId="0" animBg="1"/>
      <p:bldP spid="358407" grpId="0" animBg="1"/>
      <p:bldP spid="358408" grpId="0" animBg="1"/>
      <p:bldP spid="358409" grpId="0" animBg="1"/>
      <p:bldP spid="358420" grpId="0"/>
      <p:bldP spid="358421" grpId="0"/>
      <p:bldP spid="3584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test7_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676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Oval 4"/>
          <p:cNvSpPr>
            <a:spLocks noChangeArrowheads="1"/>
          </p:cNvSpPr>
          <p:nvPr/>
        </p:nvSpPr>
        <p:spPr bwMode="auto">
          <a:xfrm>
            <a:off x="2286000" y="5664200"/>
            <a:ext cx="676275" cy="676275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2806700" y="46863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67589" name="Oval 6"/>
          <p:cNvSpPr>
            <a:spLocks noChangeArrowheads="1"/>
          </p:cNvSpPr>
          <p:nvPr/>
        </p:nvSpPr>
        <p:spPr bwMode="auto">
          <a:xfrm>
            <a:off x="4076700" y="43180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3898900" y="3479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3276600" y="28956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67592" name="Oval 9"/>
          <p:cNvSpPr>
            <a:spLocks noChangeArrowheads="1"/>
          </p:cNvSpPr>
          <p:nvPr/>
        </p:nvSpPr>
        <p:spPr bwMode="auto">
          <a:xfrm>
            <a:off x="2336800" y="35814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67593" name="Oval 10"/>
          <p:cNvSpPr>
            <a:spLocks noChangeArrowheads="1"/>
          </p:cNvSpPr>
          <p:nvPr/>
        </p:nvSpPr>
        <p:spPr bwMode="auto">
          <a:xfrm>
            <a:off x="3136900" y="3860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67594" name="Oval 11"/>
          <p:cNvSpPr>
            <a:spLocks noChangeArrowheads="1"/>
          </p:cNvSpPr>
          <p:nvPr/>
        </p:nvSpPr>
        <p:spPr bwMode="auto">
          <a:xfrm>
            <a:off x="4699000" y="31242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67595" name="Oval 12"/>
          <p:cNvSpPr>
            <a:spLocks noChangeArrowheads="1"/>
          </p:cNvSpPr>
          <p:nvPr/>
        </p:nvSpPr>
        <p:spPr bwMode="auto">
          <a:xfrm>
            <a:off x="5397500" y="26765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7596" name="Oval 13"/>
          <p:cNvSpPr>
            <a:spLocks noChangeArrowheads="1"/>
          </p:cNvSpPr>
          <p:nvPr/>
        </p:nvSpPr>
        <p:spPr bwMode="auto">
          <a:xfrm>
            <a:off x="6016625" y="32861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0</a:t>
            </a:r>
          </a:p>
        </p:txBody>
      </p:sp>
      <p:sp>
        <p:nvSpPr>
          <p:cNvPr id="67597" name="Oval 14"/>
          <p:cNvSpPr>
            <a:spLocks noChangeArrowheads="1"/>
          </p:cNvSpPr>
          <p:nvPr/>
        </p:nvSpPr>
        <p:spPr bwMode="auto">
          <a:xfrm>
            <a:off x="7019925" y="2514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7598" name="Oval 15"/>
          <p:cNvSpPr>
            <a:spLocks noChangeArrowheads="1"/>
          </p:cNvSpPr>
          <p:nvPr/>
        </p:nvSpPr>
        <p:spPr bwMode="auto">
          <a:xfrm>
            <a:off x="6169025" y="22733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7599" name="Oval 16"/>
          <p:cNvSpPr>
            <a:spLocks noChangeArrowheads="1"/>
          </p:cNvSpPr>
          <p:nvPr/>
        </p:nvSpPr>
        <p:spPr bwMode="auto">
          <a:xfrm>
            <a:off x="6375400" y="14224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7600" name="Oval 17"/>
          <p:cNvSpPr>
            <a:spLocks noChangeArrowheads="1"/>
          </p:cNvSpPr>
          <p:nvPr/>
        </p:nvSpPr>
        <p:spPr bwMode="auto">
          <a:xfrm>
            <a:off x="5194300" y="18415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7601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67602" name="Text Box 19"/>
          <p:cNvSpPr txBox="1">
            <a:spLocks noChangeArrowheads="1"/>
          </p:cNvSpPr>
          <p:nvPr/>
        </p:nvSpPr>
        <p:spPr bwMode="auto">
          <a:xfrm>
            <a:off x="669925" y="2168525"/>
            <a:ext cx="108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2</a:t>
            </a:r>
          </a:p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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0.7</a:t>
            </a:r>
          </a:p>
        </p:txBody>
      </p:sp>
      <p:sp>
        <p:nvSpPr>
          <p:cNvPr id="67603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D573800-FA18-4B8B-B7FB-DEADD5E53BE4}" type="slidenum">
              <a:rPr lang="en-US" sz="1200" b="1">
                <a:latin typeface="Arial" charset="0"/>
              </a:rPr>
              <a:pPr algn="r" eaLnBrk="1" hangingPunct="1"/>
              <a:t>37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3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test7_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676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Oval 4"/>
          <p:cNvSpPr>
            <a:spLocks noChangeArrowheads="1"/>
          </p:cNvSpPr>
          <p:nvPr/>
        </p:nvSpPr>
        <p:spPr bwMode="auto">
          <a:xfrm>
            <a:off x="2286000" y="5664200"/>
            <a:ext cx="676275" cy="676275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sp>
        <p:nvSpPr>
          <p:cNvPr id="68612" name="Oval 5"/>
          <p:cNvSpPr>
            <a:spLocks noChangeArrowheads="1"/>
          </p:cNvSpPr>
          <p:nvPr/>
        </p:nvSpPr>
        <p:spPr bwMode="auto">
          <a:xfrm>
            <a:off x="2806700" y="46863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68613" name="Oval 6"/>
          <p:cNvSpPr>
            <a:spLocks noChangeArrowheads="1"/>
          </p:cNvSpPr>
          <p:nvPr/>
        </p:nvSpPr>
        <p:spPr bwMode="auto">
          <a:xfrm>
            <a:off x="4076700" y="43180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360455" name="Oval 7"/>
          <p:cNvSpPr>
            <a:spLocks noChangeArrowheads="1"/>
          </p:cNvSpPr>
          <p:nvPr/>
        </p:nvSpPr>
        <p:spPr bwMode="auto">
          <a:xfrm>
            <a:off x="3898900" y="3479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68615" name="Oval 8"/>
          <p:cNvSpPr>
            <a:spLocks noChangeArrowheads="1"/>
          </p:cNvSpPr>
          <p:nvPr/>
        </p:nvSpPr>
        <p:spPr bwMode="auto">
          <a:xfrm>
            <a:off x="3276600" y="2895600"/>
            <a:ext cx="676275" cy="6762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360457" name="Oval 9"/>
          <p:cNvSpPr>
            <a:spLocks noChangeArrowheads="1"/>
          </p:cNvSpPr>
          <p:nvPr/>
        </p:nvSpPr>
        <p:spPr bwMode="auto">
          <a:xfrm>
            <a:off x="2336800" y="35814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360458" name="Oval 10"/>
          <p:cNvSpPr>
            <a:spLocks noChangeArrowheads="1"/>
          </p:cNvSpPr>
          <p:nvPr/>
        </p:nvSpPr>
        <p:spPr bwMode="auto">
          <a:xfrm>
            <a:off x="3136900" y="3860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360459" name="Oval 11"/>
          <p:cNvSpPr>
            <a:spLocks noChangeArrowheads="1"/>
          </p:cNvSpPr>
          <p:nvPr/>
        </p:nvSpPr>
        <p:spPr bwMode="auto">
          <a:xfrm>
            <a:off x="4699000" y="31242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68619" name="Oval 12"/>
          <p:cNvSpPr>
            <a:spLocks noChangeArrowheads="1"/>
          </p:cNvSpPr>
          <p:nvPr/>
        </p:nvSpPr>
        <p:spPr bwMode="auto">
          <a:xfrm>
            <a:off x="5397500" y="26765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8620" name="Oval 13"/>
          <p:cNvSpPr>
            <a:spLocks noChangeArrowheads="1"/>
          </p:cNvSpPr>
          <p:nvPr/>
        </p:nvSpPr>
        <p:spPr bwMode="auto">
          <a:xfrm>
            <a:off x="6016625" y="32861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0</a:t>
            </a:r>
          </a:p>
        </p:txBody>
      </p:sp>
      <p:sp>
        <p:nvSpPr>
          <p:cNvPr id="68621" name="Oval 14"/>
          <p:cNvSpPr>
            <a:spLocks noChangeArrowheads="1"/>
          </p:cNvSpPr>
          <p:nvPr/>
        </p:nvSpPr>
        <p:spPr bwMode="auto">
          <a:xfrm>
            <a:off x="7019925" y="2514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8622" name="Oval 15"/>
          <p:cNvSpPr>
            <a:spLocks noChangeArrowheads="1"/>
          </p:cNvSpPr>
          <p:nvPr/>
        </p:nvSpPr>
        <p:spPr bwMode="auto">
          <a:xfrm>
            <a:off x="6169025" y="22733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8623" name="Oval 16"/>
          <p:cNvSpPr>
            <a:spLocks noChangeArrowheads="1"/>
          </p:cNvSpPr>
          <p:nvPr/>
        </p:nvSpPr>
        <p:spPr bwMode="auto">
          <a:xfrm>
            <a:off x="6375400" y="14224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8624" name="Oval 17"/>
          <p:cNvSpPr>
            <a:spLocks noChangeArrowheads="1"/>
          </p:cNvSpPr>
          <p:nvPr/>
        </p:nvSpPr>
        <p:spPr bwMode="auto">
          <a:xfrm>
            <a:off x="5194300" y="18415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8625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68626" name="Text Box 19"/>
          <p:cNvSpPr txBox="1">
            <a:spLocks noChangeArrowheads="1"/>
          </p:cNvSpPr>
          <p:nvPr/>
        </p:nvSpPr>
        <p:spPr bwMode="auto">
          <a:xfrm>
            <a:off x="669925" y="2168525"/>
            <a:ext cx="108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2</a:t>
            </a:r>
          </a:p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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0.7</a:t>
            </a:r>
          </a:p>
        </p:txBody>
      </p:sp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019550" y="2984500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0.51</a:t>
            </a:r>
          </a:p>
        </p:txBody>
      </p:sp>
      <p:sp>
        <p:nvSpPr>
          <p:cNvPr id="68628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6E594DD-958A-4508-B9B4-65FFB11DFAAB}" type="slidenum">
              <a:rPr lang="en-US" sz="1200" b="1">
                <a:latin typeface="Arial" charset="0"/>
              </a:rPr>
              <a:pPr algn="r" eaLnBrk="1" hangingPunct="1"/>
              <a:t>38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346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5" grpId="0" animBg="1"/>
      <p:bldP spid="360457" grpId="0" animBg="1"/>
      <p:bldP spid="360458" grpId="0" animBg="1"/>
      <p:bldP spid="360459" grpId="0" animBg="1"/>
      <p:bldP spid="36046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test7_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676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Oval 4"/>
          <p:cNvSpPr>
            <a:spLocks noChangeArrowheads="1"/>
          </p:cNvSpPr>
          <p:nvPr/>
        </p:nvSpPr>
        <p:spPr bwMode="auto">
          <a:xfrm>
            <a:off x="2286000" y="5664200"/>
            <a:ext cx="676275" cy="676275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sp>
        <p:nvSpPr>
          <p:cNvPr id="69636" name="Oval 5"/>
          <p:cNvSpPr>
            <a:spLocks noChangeArrowheads="1"/>
          </p:cNvSpPr>
          <p:nvPr/>
        </p:nvSpPr>
        <p:spPr bwMode="auto">
          <a:xfrm>
            <a:off x="2806700" y="46863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361478" name="Oval 6"/>
          <p:cNvSpPr>
            <a:spLocks noChangeArrowheads="1"/>
          </p:cNvSpPr>
          <p:nvPr/>
        </p:nvSpPr>
        <p:spPr bwMode="auto">
          <a:xfrm>
            <a:off x="4076700" y="43180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69638" name="Oval 7"/>
          <p:cNvSpPr>
            <a:spLocks noChangeArrowheads="1"/>
          </p:cNvSpPr>
          <p:nvPr/>
        </p:nvSpPr>
        <p:spPr bwMode="auto">
          <a:xfrm>
            <a:off x="3898900" y="3479800"/>
            <a:ext cx="676275" cy="6762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361480" name="Oval 8"/>
          <p:cNvSpPr>
            <a:spLocks noChangeArrowheads="1"/>
          </p:cNvSpPr>
          <p:nvPr/>
        </p:nvSpPr>
        <p:spPr bwMode="auto">
          <a:xfrm>
            <a:off x="3276600" y="28956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69640" name="Oval 9"/>
          <p:cNvSpPr>
            <a:spLocks noChangeArrowheads="1"/>
          </p:cNvSpPr>
          <p:nvPr/>
        </p:nvSpPr>
        <p:spPr bwMode="auto">
          <a:xfrm>
            <a:off x="2336800" y="35814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361482" name="Oval 10"/>
          <p:cNvSpPr>
            <a:spLocks noChangeArrowheads="1"/>
          </p:cNvSpPr>
          <p:nvPr/>
        </p:nvSpPr>
        <p:spPr bwMode="auto">
          <a:xfrm>
            <a:off x="3136900" y="3860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361483" name="Oval 11"/>
          <p:cNvSpPr>
            <a:spLocks noChangeArrowheads="1"/>
          </p:cNvSpPr>
          <p:nvPr/>
        </p:nvSpPr>
        <p:spPr bwMode="auto">
          <a:xfrm>
            <a:off x="4699000" y="31242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69643" name="Oval 12"/>
          <p:cNvSpPr>
            <a:spLocks noChangeArrowheads="1"/>
          </p:cNvSpPr>
          <p:nvPr/>
        </p:nvSpPr>
        <p:spPr bwMode="auto">
          <a:xfrm>
            <a:off x="5397500" y="26765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9644" name="Oval 13"/>
          <p:cNvSpPr>
            <a:spLocks noChangeArrowheads="1"/>
          </p:cNvSpPr>
          <p:nvPr/>
        </p:nvSpPr>
        <p:spPr bwMode="auto">
          <a:xfrm>
            <a:off x="6016625" y="32861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0</a:t>
            </a:r>
          </a:p>
        </p:txBody>
      </p:sp>
      <p:sp>
        <p:nvSpPr>
          <p:cNvPr id="69645" name="Oval 14"/>
          <p:cNvSpPr>
            <a:spLocks noChangeArrowheads="1"/>
          </p:cNvSpPr>
          <p:nvPr/>
        </p:nvSpPr>
        <p:spPr bwMode="auto">
          <a:xfrm>
            <a:off x="7019925" y="2514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9646" name="Oval 15"/>
          <p:cNvSpPr>
            <a:spLocks noChangeArrowheads="1"/>
          </p:cNvSpPr>
          <p:nvPr/>
        </p:nvSpPr>
        <p:spPr bwMode="auto">
          <a:xfrm>
            <a:off x="6169025" y="22733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9647" name="Oval 16"/>
          <p:cNvSpPr>
            <a:spLocks noChangeArrowheads="1"/>
          </p:cNvSpPr>
          <p:nvPr/>
        </p:nvSpPr>
        <p:spPr bwMode="auto">
          <a:xfrm>
            <a:off x="6375400" y="14224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9648" name="Oval 17"/>
          <p:cNvSpPr>
            <a:spLocks noChangeArrowheads="1"/>
          </p:cNvSpPr>
          <p:nvPr/>
        </p:nvSpPr>
        <p:spPr bwMode="auto">
          <a:xfrm>
            <a:off x="5194300" y="18415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9649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69650" name="Text Box 19"/>
          <p:cNvSpPr txBox="1">
            <a:spLocks noChangeArrowheads="1"/>
          </p:cNvSpPr>
          <p:nvPr/>
        </p:nvSpPr>
        <p:spPr bwMode="auto">
          <a:xfrm>
            <a:off x="669925" y="2168525"/>
            <a:ext cx="108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2</a:t>
            </a:r>
          </a:p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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0.7</a:t>
            </a:r>
          </a:p>
        </p:txBody>
      </p:sp>
      <p:sp>
        <p:nvSpPr>
          <p:cNvPr id="361492" name="Text Box 20"/>
          <p:cNvSpPr txBox="1">
            <a:spLocks noChangeArrowheads="1"/>
          </p:cNvSpPr>
          <p:nvPr/>
        </p:nvSpPr>
        <p:spPr bwMode="auto">
          <a:xfrm>
            <a:off x="4324350" y="3427413"/>
            <a:ext cx="550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0.68</a:t>
            </a:r>
          </a:p>
        </p:txBody>
      </p:sp>
      <p:sp>
        <p:nvSpPr>
          <p:cNvPr id="69652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216008BB-B39F-4BB9-A82D-2A387670D401}" type="slidenum">
              <a:rPr lang="en-US" sz="1200" b="1">
                <a:latin typeface="Arial" charset="0"/>
              </a:rPr>
              <a:pPr algn="r" eaLnBrk="1" hangingPunct="1"/>
              <a:t>39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426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8" grpId="0" animBg="1"/>
      <p:bldP spid="361480" grpId="0" animBg="1"/>
      <p:bldP spid="361482" grpId="0" animBg="1"/>
      <p:bldP spid="361483" grpId="0" animBg="1"/>
      <p:bldP spid="3614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of K-Means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Iterations</a:t>
                </a:r>
              </a:p>
              <a:p>
                <a:pPr lvl="1"/>
                <a:r>
                  <a:rPr lang="en-US" dirty="0" smtClean="0"/>
                  <a:t>Step 1: Fix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find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that minimizes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=1, </m:t>
                    </m:r>
                    <m:r>
                      <a:rPr lang="en-US" b="0" i="1" smtClean="0">
                        <a:latin typeface="Cambria Math"/>
                      </a:rPr>
                      <m:t>𝑖𝑓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||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the smallest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 smtClean="0"/>
                  <a:t>Step 2: Fix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, find centers that minimize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=&gt; first derivative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= 0</a:t>
                </a:r>
              </a:p>
              <a:p>
                <a:pPr lvl="2"/>
                <a:r>
                  <a:rPr lang="en-US" dirty="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−2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)=</m:t>
                            </m:r>
                          </m:e>
                        </m:nary>
                      </m:e>
                    </m:nary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3"/>
                <a:r>
                  <a:rPr lang="en-US" dirty="0" smtClean="0"/>
                  <a:t>Note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the total number of objects in cluster j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81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test7_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676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Oval 4"/>
          <p:cNvSpPr>
            <a:spLocks noChangeArrowheads="1"/>
          </p:cNvSpPr>
          <p:nvPr/>
        </p:nvSpPr>
        <p:spPr bwMode="auto">
          <a:xfrm>
            <a:off x="2286000" y="5664200"/>
            <a:ext cx="676275" cy="676275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sp>
        <p:nvSpPr>
          <p:cNvPr id="362501" name="Oval 5"/>
          <p:cNvSpPr>
            <a:spLocks noChangeArrowheads="1"/>
          </p:cNvSpPr>
          <p:nvPr/>
        </p:nvSpPr>
        <p:spPr bwMode="auto">
          <a:xfrm>
            <a:off x="2806700" y="46863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70661" name="Oval 6"/>
          <p:cNvSpPr>
            <a:spLocks noChangeArrowheads="1"/>
          </p:cNvSpPr>
          <p:nvPr/>
        </p:nvSpPr>
        <p:spPr bwMode="auto">
          <a:xfrm>
            <a:off x="4076700" y="4318000"/>
            <a:ext cx="676275" cy="6762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362503" name="Oval 7"/>
          <p:cNvSpPr>
            <a:spLocks noChangeArrowheads="1"/>
          </p:cNvSpPr>
          <p:nvPr/>
        </p:nvSpPr>
        <p:spPr bwMode="auto">
          <a:xfrm>
            <a:off x="3898900" y="3479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70663" name="Oval 8"/>
          <p:cNvSpPr>
            <a:spLocks noChangeArrowheads="1"/>
          </p:cNvSpPr>
          <p:nvPr/>
        </p:nvSpPr>
        <p:spPr bwMode="auto">
          <a:xfrm>
            <a:off x="3276600" y="28956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70664" name="Oval 9"/>
          <p:cNvSpPr>
            <a:spLocks noChangeArrowheads="1"/>
          </p:cNvSpPr>
          <p:nvPr/>
        </p:nvSpPr>
        <p:spPr bwMode="auto">
          <a:xfrm>
            <a:off x="2336800" y="35814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362506" name="Oval 10"/>
          <p:cNvSpPr>
            <a:spLocks noChangeArrowheads="1"/>
          </p:cNvSpPr>
          <p:nvPr/>
        </p:nvSpPr>
        <p:spPr bwMode="auto">
          <a:xfrm>
            <a:off x="3136900" y="3860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362507" name="Oval 11"/>
          <p:cNvSpPr>
            <a:spLocks noChangeArrowheads="1"/>
          </p:cNvSpPr>
          <p:nvPr/>
        </p:nvSpPr>
        <p:spPr bwMode="auto">
          <a:xfrm>
            <a:off x="4699000" y="31242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70667" name="Oval 12"/>
          <p:cNvSpPr>
            <a:spLocks noChangeArrowheads="1"/>
          </p:cNvSpPr>
          <p:nvPr/>
        </p:nvSpPr>
        <p:spPr bwMode="auto">
          <a:xfrm>
            <a:off x="5397500" y="26765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0668" name="Oval 13"/>
          <p:cNvSpPr>
            <a:spLocks noChangeArrowheads="1"/>
          </p:cNvSpPr>
          <p:nvPr/>
        </p:nvSpPr>
        <p:spPr bwMode="auto">
          <a:xfrm>
            <a:off x="6016625" y="32861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0</a:t>
            </a:r>
          </a:p>
        </p:txBody>
      </p:sp>
      <p:sp>
        <p:nvSpPr>
          <p:cNvPr id="70669" name="Oval 14"/>
          <p:cNvSpPr>
            <a:spLocks noChangeArrowheads="1"/>
          </p:cNvSpPr>
          <p:nvPr/>
        </p:nvSpPr>
        <p:spPr bwMode="auto">
          <a:xfrm>
            <a:off x="7019925" y="2514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0670" name="Oval 15"/>
          <p:cNvSpPr>
            <a:spLocks noChangeArrowheads="1"/>
          </p:cNvSpPr>
          <p:nvPr/>
        </p:nvSpPr>
        <p:spPr bwMode="auto">
          <a:xfrm>
            <a:off x="6169025" y="22733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0671" name="Oval 16"/>
          <p:cNvSpPr>
            <a:spLocks noChangeArrowheads="1"/>
          </p:cNvSpPr>
          <p:nvPr/>
        </p:nvSpPr>
        <p:spPr bwMode="auto">
          <a:xfrm>
            <a:off x="6375400" y="14224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0672" name="Oval 17"/>
          <p:cNvSpPr>
            <a:spLocks noChangeArrowheads="1"/>
          </p:cNvSpPr>
          <p:nvPr/>
        </p:nvSpPr>
        <p:spPr bwMode="auto">
          <a:xfrm>
            <a:off x="5194300" y="18415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0673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70674" name="Text Box 19"/>
          <p:cNvSpPr txBox="1">
            <a:spLocks noChangeArrowheads="1"/>
          </p:cNvSpPr>
          <p:nvPr/>
        </p:nvSpPr>
        <p:spPr bwMode="auto">
          <a:xfrm>
            <a:off x="669925" y="2168525"/>
            <a:ext cx="108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2</a:t>
            </a:r>
          </a:p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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0.7</a:t>
            </a:r>
          </a:p>
        </p:txBody>
      </p:sp>
      <p:sp>
        <p:nvSpPr>
          <p:cNvPr id="362516" name="Text Box 20"/>
          <p:cNvSpPr txBox="1">
            <a:spLocks noChangeArrowheads="1"/>
          </p:cNvSpPr>
          <p:nvPr/>
        </p:nvSpPr>
        <p:spPr bwMode="auto">
          <a:xfrm>
            <a:off x="4622800" y="3898900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0.51</a:t>
            </a:r>
          </a:p>
        </p:txBody>
      </p:sp>
      <p:sp>
        <p:nvSpPr>
          <p:cNvPr id="70676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2B4A0F5-3F7D-4CAC-94A9-428B4D8BE415}" type="slidenum">
              <a:rPr lang="en-US" sz="1200" b="1">
                <a:latin typeface="Arial" charset="0"/>
              </a:rPr>
              <a:pPr algn="r" eaLnBrk="1" hangingPunct="1"/>
              <a:t>40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2074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1" grpId="0" animBg="1"/>
      <p:bldP spid="362503" grpId="0" animBg="1"/>
      <p:bldP spid="362506" grpId="0" animBg="1"/>
      <p:bldP spid="362507" grpId="0" animBg="1"/>
      <p:bldP spid="3625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test7_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676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Oval 4"/>
          <p:cNvSpPr>
            <a:spLocks noChangeArrowheads="1"/>
          </p:cNvSpPr>
          <p:nvPr/>
        </p:nvSpPr>
        <p:spPr bwMode="auto">
          <a:xfrm>
            <a:off x="2286000" y="5664200"/>
            <a:ext cx="676275" cy="676275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sp>
        <p:nvSpPr>
          <p:cNvPr id="71684" name="Oval 5"/>
          <p:cNvSpPr>
            <a:spLocks noChangeArrowheads="1"/>
          </p:cNvSpPr>
          <p:nvPr/>
        </p:nvSpPr>
        <p:spPr bwMode="auto">
          <a:xfrm>
            <a:off x="2806700" y="46863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71685" name="Oval 6"/>
          <p:cNvSpPr>
            <a:spLocks noChangeArrowheads="1"/>
          </p:cNvSpPr>
          <p:nvPr/>
        </p:nvSpPr>
        <p:spPr bwMode="auto">
          <a:xfrm>
            <a:off x="4076700" y="43180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71686" name="Oval 7"/>
          <p:cNvSpPr>
            <a:spLocks noChangeArrowheads="1"/>
          </p:cNvSpPr>
          <p:nvPr/>
        </p:nvSpPr>
        <p:spPr bwMode="auto">
          <a:xfrm>
            <a:off x="3898900" y="3479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71687" name="Oval 8"/>
          <p:cNvSpPr>
            <a:spLocks noChangeArrowheads="1"/>
          </p:cNvSpPr>
          <p:nvPr/>
        </p:nvSpPr>
        <p:spPr bwMode="auto">
          <a:xfrm>
            <a:off x="3276600" y="28956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71688" name="Oval 9"/>
          <p:cNvSpPr>
            <a:spLocks noChangeArrowheads="1"/>
          </p:cNvSpPr>
          <p:nvPr/>
        </p:nvSpPr>
        <p:spPr bwMode="auto">
          <a:xfrm>
            <a:off x="2336800" y="35814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71689" name="Oval 10"/>
          <p:cNvSpPr>
            <a:spLocks noChangeArrowheads="1"/>
          </p:cNvSpPr>
          <p:nvPr/>
        </p:nvSpPr>
        <p:spPr bwMode="auto">
          <a:xfrm>
            <a:off x="3136900" y="3860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71690" name="Oval 11"/>
          <p:cNvSpPr>
            <a:spLocks noChangeArrowheads="1"/>
          </p:cNvSpPr>
          <p:nvPr/>
        </p:nvSpPr>
        <p:spPr bwMode="auto">
          <a:xfrm>
            <a:off x="4699000" y="31242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71691" name="Oval 12"/>
          <p:cNvSpPr>
            <a:spLocks noChangeArrowheads="1"/>
          </p:cNvSpPr>
          <p:nvPr/>
        </p:nvSpPr>
        <p:spPr bwMode="auto">
          <a:xfrm>
            <a:off x="5397500" y="26765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692" name="Oval 13"/>
          <p:cNvSpPr>
            <a:spLocks noChangeArrowheads="1"/>
          </p:cNvSpPr>
          <p:nvPr/>
        </p:nvSpPr>
        <p:spPr bwMode="auto">
          <a:xfrm>
            <a:off x="6016625" y="32861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0</a:t>
            </a:r>
          </a:p>
        </p:txBody>
      </p:sp>
      <p:sp>
        <p:nvSpPr>
          <p:cNvPr id="71693" name="Oval 14"/>
          <p:cNvSpPr>
            <a:spLocks noChangeArrowheads="1"/>
          </p:cNvSpPr>
          <p:nvPr/>
        </p:nvSpPr>
        <p:spPr bwMode="auto">
          <a:xfrm>
            <a:off x="7019925" y="2514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1694" name="Oval 15"/>
          <p:cNvSpPr>
            <a:spLocks noChangeArrowheads="1"/>
          </p:cNvSpPr>
          <p:nvPr/>
        </p:nvSpPr>
        <p:spPr bwMode="auto">
          <a:xfrm>
            <a:off x="6169025" y="22733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1695" name="Oval 16"/>
          <p:cNvSpPr>
            <a:spLocks noChangeArrowheads="1"/>
          </p:cNvSpPr>
          <p:nvPr/>
        </p:nvSpPr>
        <p:spPr bwMode="auto">
          <a:xfrm>
            <a:off x="6375400" y="14224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1696" name="Oval 17"/>
          <p:cNvSpPr>
            <a:spLocks noChangeArrowheads="1"/>
          </p:cNvSpPr>
          <p:nvPr/>
        </p:nvSpPr>
        <p:spPr bwMode="auto">
          <a:xfrm>
            <a:off x="5194300" y="18415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1697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71698" name="Text Box 19"/>
          <p:cNvSpPr txBox="1">
            <a:spLocks noChangeArrowheads="1"/>
          </p:cNvSpPr>
          <p:nvPr/>
        </p:nvSpPr>
        <p:spPr bwMode="auto">
          <a:xfrm>
            <a:off x="669925" y="2168525"/>
            <a:ext cx="108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2</a:t>
            </a:r>
          </a:p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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0.7</a:t>
            </a:r>
          </a:p>
        </p:txBody>
      </p:sp>
      <p:sp>
        <p:nvSpPr>
          <p:cNvPr id="71699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E5B2644-8A7F-4921-8585-6F2445D5F543}" type="slidenum">
              <a:rPr lang="en-US" sz="1200" b="1">
                <a:latin typeface="Arial" charset="0"/>
              </a:rPr>
              <a:pPr algn="r" eaLnBrk="1" hangingPunct="1"/>
              <a:t>41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285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test7_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676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Oval 4"/>
          <p:cNvSpPr>
            <a:spLocks noChangeArrowheads="1"/>
          </p:cNvSpPr>
          <p:nvPr/>
        </p:nvSpPr>
        <p:spPr bwMode="auto">
          <a:xfrm>
            <a:off x="2286000" y="5664200"/>
            <a:ext cx="676275" cy="676275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sp>
        <p:nvSpPr>
          <p:cNvPr id="72708" name="Oval 5"/>
          <p:cNvSpPr>
            <a:spLocks noChangeArrowheads="1"/>
          </p:cNvSpPr>
          <p:nvPr/>
        </p:nvSpPr>
        <p:spPr bwMode="auto">
          <a:xfrm>
            <a:off x="2806700" y="46863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364550" name="Oval 6"/>
          <p:cNvSpPr>
            <a:spLocks noChangeArrowheads="1"/>
          </p:cNvSpPr>
          <p:nvPr/>
        </p:nvSpPr>
        <p:spPr bwMode="auto">
          <a:xfrm>
            <a:off x="4076700" y="43180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364551" name="Oval 7"/>
          <p:cNvSpPr>
            <a:spLocks noChangeArrowheads="1"/>
          </p:cNvSpPr>
          <p:nvPr/>
        </p:nvSpPr>
        <p:spPr bwMode="auto">
          <a:xfrm>
            <a:off x="3898900" y="3479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364552" name="Oval 8"/>
          <p:cNvSpPr>
            <a:spLocks noChangeArrowheads="1"/>
          </p:cNvSpPr>
          <p:nvPr/>
        </p:nvSpPr>
        <p:spPr bwMode="auto">
          <a:xfrm>
            <a:off x="3276600" y="28956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72712" name="Oval 9"/>
          <p:cNvSpPr>
            <a:spLocks noChangeArrowheads="1"/>
          </p:cNvSpPr>
          <p:nvPr/>
        </p:nvSpPr>
        <p:spPr bwMode="auto">
          <a:xfrm>
            <a:off x="2336800" y="35814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72713" name="Oval 10"/>
          <p:cNvSpPr>
            <a:spLocks noChangeArrowheads="1"/>
          </p:cNvSpPr>
          <p:nvPr/>
        </p:nvSpPr>
        <p:spPr bwMode="auto">
          <a:xfrm>
            <a:off x="3136900" y="3860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72714" name="Oval 11"/>
          <p:cNvSpPr>
            <a:spLocks noChangeArrowheads="1"/>
          </p:cNvSpPr>
          <p:nvPr/>
        </p:nvSpPr>
        <p:spPr bwMode="auto">
          <a:xfrm>
            <a:off x="4699000" y="3124200"/>
            <a:ext cx="676275" cy="6762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364556" name="Oval 12"/>
          <p:cNvSpPr>
            <a:spLocks noChangeArrowheads="1"/>
          </p:cNvSpPr>
          <p:nvPr/>
        </p:nvSpPr>
        <p:spPr bwMode="auto">
          <a:xfrm>
            <a:off x="5397500" y="26765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364557" name="Oval 13"/>
          <p:cNvSpPr>
            <a:spLocks noChangeArrowheads="1"/>
          </p:cNvSpPr>
          <p:nvPr/>
        </p:nvSpPr>
        <p:spPr bwMode="auto">
          <a:xfrm>
            <a:off x="6016625" y="32861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0</a:t>
            </a:r>
          </a:p>
        </p:txBody>
      </p:sp>
      <p:sp>
        <p:nvSpPr>
          <p:cNvPr id="72717" name="Oval 14"/>
          <p:cNvSpPr>
            <a:spLocks noChangeArrowheads="1"/>
          </p:cNvSpPr>
          <p:nvPr/>
        </p:nvSpPr>
        <p:spPr bwMode="auto">
          <a:xfrm>
            <a:off x="7019925" y="2514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2718" name="Oval 15"/>
          <p:cNvSpPr>
            <a:spLocks noChangeArrowheads="1"/>
          </p:cNvSpPr>
          <p:nvPr/>
        </p:nvSpPr>
        <p:spPr bwMode="auto">
          <a:xfrm>
            <a:off x="6169025" y="22733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2719" name="Oval 16"/>
          <p:cNvSpPr>
            <a:spLocks noChangeArrowheads="1"/>
          </p:cNvSpPr>
          <p:nvPr/>
        </p:nvSpPr>
        <p:spPr bwMode="auto">
          <a:xfrm>
            <a:off x="6375400" y="14224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64561" name="Oval 17"/>
          <p:cNvSpPr>
            <a:spLocks noChangeArrowheads="1"/>
          </p:cNvSpPr>
          <p:nvPr/>
        </p:nvSpPr>
        <p:spPr bwMode="auto">
          <a:xfrm>
            <a:off x="5194300" y="18415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2721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72722" name="Text Box 19"/>
          <p:cNvSpPr txBox="1">
            <a:spLocks noChangeArrowheads="1"/>
          </p:cNvSpPr>
          <p:nvPr/>
        </p:nvSpPr>
        <p:spPr bwMode="auto">
          <a:xfrm>
            <a:off x="669925" y="2168525"/>
            <a:ext cx="108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2</a:t>
            </a:r>
          </a:p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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0.7</a:t>
            </a:r>
          </a:p>
        </p:txBody>
      </p:sp>
      <p:sp>
        <p:nvSpPr>
          <p:cNvPr id="364564" name="Text Box 20"/>
          <p:cNvSpPr txBox="1">
            <a:spLocks noChangeArrowheads="1"/>
          </p:cNvSpPr>
          <p:nvPr/>
        </p:nvSpPr>
        <p:spPr bwMode="auto">
          <a:xfrm>
            <a:off x="4705350" y="2589213"/>
            <a:ext cx="550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0.51</a:t>
            </a:r>
          </a:p>
        </p:txBody>
      </p:sp>
      <p:sp>
        <p:nvSpPr>
          <p:cNvPr id="364565" name="Text Box 21"/>
          <p:cNvSpPr txBox="1">
            <a:spLocks noChangeArrowheads="1"/>
          </p:cNvSpPr>
          <p:nvPr/>
        </p:nvSpPr>
        <p:spPr bwMode="auto">
          <a:xfrm>
            <a:off x="5391150" y="3441700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0.51</a:t>
            </a:r>
          </a:p>
        </p:txBody>
      </p:sp>
      <p:sp>
        <p:nvSpPr>
          <p:cNvPr id="364566" name="Text Box 22"/>
          <p:cNvSpPr txBox="1">
            <a:spLocks noChangeArrowheads="1"/>
          </p:cNvSpPr>
          <p:nvPr/>
        </p:nvSpPr>
        <p:spPr bwMode="auto">
          <a:xfrm>
            <a:off x="5086350" y="3046413"/>
            <a:ext cx="550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 Narrow" pitchFamily="34" charset="0"/>
                <a:cs typeface="Arial" charset="0"/>
              </a:rPr>
              <a:t>0.68</a:t>
            </a:r>
          </a:p>
        </p:txBody>
      </p:sp>
      <p:sp>
        <p:nvSpPr>
          <p:cNvPr id="72726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01761ABF-6626-4C63-BB82-0F399B69D1D2}" type="slidenum">
              <a:rPr lang="en-US" sz="1200" b="1">
                <a:latin typeface="Arial" charset="0"/>
              </a:rPr>
              <a:pPr algn="r" eaLnBrk="1" hangingPunct="1"/>
              <a:t>42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980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0" grpId="0" animBg="1"/>
      <p:bldP spid="364551" grpId="0" animBg="1"/>
      <p:bldP spid="364552" grpId="0" animBg="1"/>
      <p:bldP spid="364556" grpId="0" animBg="1"/>
      <p:bldP spid="364557" grpId="0" animBg="1"/>
      <p:bldP spid="364561" grpId="0" animBg="1"/>
      <p:bldP spid="364564" grpId="0"/>
      <p:bldP spid="364565" grpId="0"/>
      <p:bldP spid="3645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test7_cor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676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2286000" y="5664200"/>
            <a:ext cx="676275" cy="676275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2806700" y="46863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4076700" y="43180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3898900" y="3479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3276600" y="28956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2336800" y="35814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3136900" y="3860800"/>
            <a:ext cx="676275" cy="6762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4699000" y="3124200"/>
            <a:ext cx="676275" cy="676275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5397500" y="26765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3740" name="Oval 12"/>
          <p:cNvSpPr>
            <a:spLocks noChangeArrowheads="1"/>
          </p:cNvSpPr>
          <p:nvPr/>
        </p:nvSpPr>
        <p:spPr bwMode="auto">
          <a:xfrm>
            <a:off x="6016625" y="3286125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0</a:t>
            </a:r>
          </a:p>
        </p:txBody>
      </p:sp>
      <p:sp>
        <p:nvSpPr>
          <p:cNvPr id="73741" name="Oval 13"/>
          <p:cNvSpPr>
            <a:spLocks noChangeArrowheads="1"/>
          </p:cNvSpPr>
          <p:nvPr/>
        </p:nvSpPr>
        <p:spPr bwMode="auto">
          <a:xfrm>
            <a:off x="7019925" y="25146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auto">
          <a:xfrm>
            <a:off x="6169025" y="22733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6375400" y="14224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5194300" y="1841500"/>
            <a:ext cx="676275" cy="676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3745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669925" y="2168525"/>
            <a:ext cx="1087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2</a:t>
            </a:r>
          </a:p>
          <a:p>
            <a:r>
              <a:rPr lang="en-US" i="1">
                <a:latin typeface="Arial" charset="0"/>
                <a:cs typeface="Arial" charset="0"/>
                <a:sym typeface="Symbol" pitchFamily="18" charset="2"/>
              </a:rPr>
              <a:t>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= 0.7</a:t>
            </a:r>
          </a:p>
        </p:txBody>
      </p:sp>
      <p:sp>
        <p:nvSpPr>
          <p:cNvPr id="73747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9D4D618E-773A-48DD-92F1-B57D7BE27045}" type="slidenum">
              <a:rPr lang="en-US" sz="1200" b="1">
                <a:latin typeface="Arial" charset="0"/>
              </a:rPr>
              <a:pPr algn="r" eaLnBrk="1" hangingPunct="1"/>
              <a:t>43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10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Running Time</a:t>
            </a:r>
          </a:p>
        </p:txBody>
      </p:sp>
      <p:sp>
        <p:nvSpPr>
          <p:cNvPr id="74755" name="Content Placeholder 6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382000" cy="68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Running time = </a:t>
            </a:r>
            <a:r>
              <a:rPr lang="en-US" sz="2400" i="1" smtClean="0"/>
              <a:t>O</a:t>
            </a:r>
            <a:r>
              <a:rPr lang="en-US" sz="2400" smtClean="0"/>
              <a:t>(|</a:t>
            </a:r>
            <a:r>
              <a:rPr lang="en-US" sz="2400" i="1" smtClean="0"/>
              <a:t>E</a:t>
            </a:r>
            <a:r>
              <a:rPr lang="en-US" sz="2400" smtClean="0"/>
              <a:t>|)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For sparse networks = </a:t>
            </a:r>
            <a:r>
              <a:rPr lang="en-US" sz="2400" i="1" smtClean="0"/>
              <a:t>O</a:t>
            </a:r>
            <a:r>
              <a:rPr lang="en-US" sz="2400" smtClean="0"/>
              <a:t>(|</a:t>
            </a:r>
            <a:r>
              <a:rPr lang="en-US" sz="2400" i="1" smtClean="0"/>
              <a:t>V</a:t>
            </a:r>
            <a:r>
              <a:rPr lang="en-US" sz="2400" smtClean="0"/>
              <a:t>|)</a:t>
            </a:r>
          </a:p>
        </p:txBody>
      </p:sp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609600" y="2133600"/>
          <a:ext cx="79248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r:id="rId4" imgW="6858594" imgH="2962913" progId="Excel.Sheet.8">
                  <p:embed/>
                </p:oleObj>
              </mc:Choice>
              <mc:Fallback>
                <p:oleObj r:id="rId4" imgW="6858594" imgH="296291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79248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Box 7"/>
          <p:cNvSpPr txBox="1">
            <a:spLocks noChangeArrowheads="1"/>
          </p:cNvSpPr>
          <p:nvPr/>
        </p:nvSpPr>
        <p:spPr bwMode="auto">
          <a:xfrm>
            <a:off x="381000" y="62484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[2] A. Clauset, M. E. J. Newman, &amp; C. Moore, </a:t>
            </a:r>
            <a:r>
              <a:rPr lang="en-US" sz="1800" i="1">
                <a:latin typeface="Arial" charset="0"/>
                <a:cs typeface="Arial" charset="0"/>
              </a:rPr>
              <a:t>Phys. Rev. E</a:t>
            </a:r>
            <a:r>
              <a:rPr lang="en-US" sz="1800">
                <a:latin typeface="Arial" charset="0"/>
                <a:cs typeface="Arial" charset="0"/>
              </a:rPr>
              <a:t> </a:t>
            </a:r>
            <a:r>
              <a:rPr lang="en-US" sz="1800" b="1">
                <a:latin typeface="Arial" charset="0"/>
                <a:cs typeface="Arial" charset="0"/>
              </a:rPr>
              <a:t>70</a:t>
            </a:r>
            <a:r>
              <a:rPr lang="en-US" sz="1800">
                <a:latin typeface="Arial" charset="0"/>
                <a:cs typeface="Arial" charset="0"/>
              </a:rPr>
              <a:t>, 066111 (2004).</a:t>
            </a:r>
          </a:p>
        </p:txBody>
      </p:sp>
      <p:sp>
        <p:nvSpPr>
          <p:cNvPr id="74758" name="Slide Number Placeholder 1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D09E6D56-9271-4BFC-BED6-BB34157A141F}" type="slidenum">
              <a:rPr lang="en-US" sz="1200" b="1">
                <a:latin typeface="Arial" charset="0"/>
              </a:rPr>
              <a:pPr algn="r" eaLnBrk="1" hangingPunct="1"/>
              <a:t>44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451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Reference: ICDM’09 Tutorial by Chris Ding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Clustering supreme court justices according to their voting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884714"/>
            <a:ext cx="9052485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613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" y="1295400"/>
            <a:ext cx="91059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222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Graph 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Min-Cut</a:t>
            </a:r>
          </a:p>
          <a:p>
            <a:pPr lvl="1"/>
            <a:r>
              <a:rPr lang="en-US" dirty="0" smtClean="0"/>
              <a:t>Minimize the # of cut of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93" y="2362200"/>
            <a:ext cx="30384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903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932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6115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957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Cut with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6"/>
          <a:stretch/>
        </p:blipFill>
        <p:spPr bwMode="auto">
          <a:xfrm>
            <a:off x="304800" y="1197973"/>
            <a:ext cx="8839200" cy="478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65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3"/>
          <a:stretch>
            <a:fillRect/>
          </a:stretch>
        </p:blipFill>
        <p:spPr bwMode="auto">
          <a:xfrm>
            <a:off x="838200" y="685800"/>
            <a:ext cx="755332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6231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Objective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4"/>
          <a:stretch/>
        </p:blipFill>
        <p:spPr bwMode="auto">
          <a:xfrm>
            <a:off x="0" y="1332411"/>
            <a:ext cx="8867562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500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Tutorial on </a:t>
            </a:r>
            <a:r>
              <a:rPr lang="en-US" dirty="0"/>
              <a:t>Spectral Clustering by U. </a:t>
            </a:r>
            <a:r>
              <a:rPr lang="en-US" dirty="0" err="1"/>
              <a:t>Luxburg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www.kyb.mpg.de/fileadmin/user_upload/files/publications/attachments/Luxburg07_tutorial_4488%5B0%5D.pdf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862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>
                <a:ea typeface="SimSun" pitchFamily="2" charset="-122"/>
              </a:rPr>
              <a:t>Chapter 10. </a:t>
            </a:r>
            <a:r>
              <a:rPr lang="en-AU" altLang="zh-TW" sz="3600" dirty="0">
                <a:ea typeface="PMingLiU" pitchFamily="18" charset="-120"/>
              </a:rPr>
              <a:t>Cluster Analysis: Basic Concepts and 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Beyond K-Means</a:t>
            </a:r>
          </a:p>
          <a:p>
            <a:pPr marL="807720" lvl="1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K-means</a:t>
            </a:r>
          </a:p>
          <a:p>
            <a:pPr marL="807720" lvl="1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EM-algorithm</a:t>
            </a:r>
          </a:p>
          <a:p>
            <a:pPr marL="807720" lvl="1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Kernel K-means</a:t>
            </a:r>
          </a:p>
          <a:p>
            <a:pPr marL="533400" indent="-533400">
              <a:lnSpc>
                <a:spcPct val="150000"/>
              </a:lnSpc>
            </a:pPr>
            <a:r>
              <a:rPr lang="en-US" dirty="0"/>
              <a:t>Clustering Graphs and Network </a:t>
            </a:r>
            <a:r>
              <a:rPr lang="en-US" dirty="0" smtClean="0"/>
              <a:t>Data</a:t>
            </a:r>
            <a:endParaRPr lang="en-US" altLang="zh-CN" dirty="0" smtClean="0">
              <a:latin typeface="Calibri" pitchFamily="34" charset="0"/>
              <a:ea typeface="SimSun" pitchFamily="2" charset="-122"/>
            </a:endParaRPr>
          </a:p>
          <a:p>
            <a:pPr marL="533400" indent="-533400">
              <a:lnSpc>
                <a:spcPct val="150000"/>
              </a:lnSpc>
            </a:pPr>
            <a:r>
              <a:rPr lang="en-US" altLang="zh-CN" dirty="0" smtClean="0">
                <a:latin typeface="Calibri" pitchFamily="34" charset="0"/>
                <a:ea typeface="SimSun" pitchFamily="2" charset="-122"/>
              </a:rPr>
              <a:t>Summary</a:t>
            </a:r>
            <a:endParaRPr lang="en-US" altLang="zh-CN" dirty="0">
              <a:latin typeface="Calibri" pitchFamily="34" charset="0"/>
              <a:ea typeface="SimSun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9867012">
            <a:off x="2864890" y="4682082"/>
            <a:ext cx="304800" cy="3810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zh-CN" altLang="zh-CN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9480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Generalizing K-Means</a:t>
            </a:r>
          </a:p>
          <a:p>
            <a:pPr lvl="1"/>
            <a:r>
              <a:rPr lang="en-US" dirty="0" smtClean="0"/>
              <a:t>Mixture Model; EM-Algorithm; Kernel K-Means</a:t>
            </a:r>
          </a:p>
          <a:p>
            <a:endParaRPr lang="en-US" dirty="0" smtClean="0"/>
          </a:p>
          <a:p>
            <a:r>
              <a:rPr lang="en-US" dirty="0" smtClean="0"/>
              <a:t>Clustering Graph and Networked Data</a:t>
            </a:r>
          </a:p>
          <a:p>
            <a:pPr lvl="1"/>
            <a:r>
              <a:rPr lang="en-US" dirty="0" smtClean="0"/>
              <a:t>SCAN: density-based algorithm</a:t>
            </a:r>
          </a:p>
          <a:p>
            <a:pPr lvl="1"/>
            <a:r>
              <a:rPr lang="en-US" dirty="0" smtClean="0"/>
              <a:t>Spectral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718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HW #3 due tomorrow</a:t>
            </a:r>
          </a:p>
          <a:p>
            <a:r>
              <a:rPr lang="en-US" dirty="0" smtClean="0"/>
              <a:t>Course project due next week</a:t>
            </a:r>
          </a:p>
          <a:p>
            <a:pPr lvl="1"/>
            <a:r>
              <a:rPr lang="en-US" dirty="0" smtClean="0"/>
              <a:t>Submit final report, data, code (with readme), evaluation forms</a:t>
            </a:r>
          </a:p>
          <a:p>
            <a:pPr lvl="1"/>
            <a:r>
              <a:rPr lang="en-US" dirty="0" smtClean="0"/>
              <a:t>Make appointment with me to explain your project</a:t>
            </a:r>
          </a:p>
          <a:p>
            <a:pPr lvl="2"/>
            <a:r>
              <a:rPr lang="en-US" dirty="0" smtClean="0"/>
              <a:t>I will ask questions according to your report</a:t>
            </a:r>
          </a:p>
          <a:p>
            <a:r>
              <a:rPr lang="en-US" dirty="0" smtClean="0"/>
              <a:t>Final Exam</a:t>
            </a:r>
          </a:p>
          <a:p>
            <a:pPr lvl="1"/>
            <a:r>
              <a:rPr lang="en-US" dirty="0" smtClean="0"/>
              <a:t>4/22, 3 hours in class, cover the whole semester with different weights</a:t>
            </a:r>
          </a:p>
          <a:p>
            <a:pPr lvl="1"/>
            <a:r>
              <a:rPr lang="en-US" dirty="0" smtClean="0"/>
              <a:t>You can bring two A4 cheating sheets, one for content before midterm, and the other for content after midterm</a:t>
            </a:r>
          </a:p>
          <a:p>
            <a:r>
              <a:rPr lang="en-US" dirty="0" smtClean="0"/>
              <a:t>Interested in research?</a:t>
            </a:r>
          </a:p>
          <a:p>
            <a:pPr lvl="1"/>
            <a:r>
              <a:rPr lang="en-US" dirty="0" smtClean="0"/>
              <a:t>My research area: Information/social network mining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7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2"/>
          <a:stretch>
            <a:fillRect/>
          </a:stretch>
        </p:blipFill>
        <p:spPr bwMode="auto">
          <a:xfrm>
            <a:off x="838200" y="666750"/>
            <a:ext cx="75533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9788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1"/>
          <a:stretch>
            <a:fillRect/>
          </a:stretch>
        </p:blipFill>
        <p:spPr bwMode="auto">
          <a:xfrm>
            <a:off x="838200" y="914400"/>
            <a:ext cx="7553325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888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2"/>
          <a:stretch>
            <a:fillRect/>
          </a:stretch>
        </p:blipFill>
        <p:spPr bwMode="auto">
          <a:xfrm>
            <a:off x="838200" y="762000"/>
            <a:ext cx="75533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069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8"/>
          <a:stretch>
            <a:fillRect/>
          </a:stretch>
        </p:blipFill>
        <p:spPr bwMode="auto">
          <a:xfrm>
            <a:off x="838200" y="676275"/>
            <a:ext cx="75533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838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6293</TotalTime>
  <Words>2278</Words>
  <Application>Microsoft Office PowerPoint</Application>
  <PresentationFormat>On-screen Show (4:3)</PresentationFormat>
  <Paragraphs>509</Paragraphs>
  <Slides>54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Clarity</vt:lpstr>
      <vt:lpstr>Visio</vt:lpstr>
      <vt:lpstr>Equation</vt:lpstr>
      <vt:lpstr>Microsoft Excel 97-2003 Worksheet</vt:lpstr>
      <vt:lpstr>CS6220: Data Mining Techniques</vt:lpstr>
      <vt:lpstr>Chapter 10. Cluster Analysis: Basic Concepts and Methods</vt:lpstr>
      <vt:lpstr>Recall K-Means</vt:lpstr>
      <vt:lpstr>Solution of K-Means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 of K-Means</vt:lpstr>
      <vt:lpstr>Limitations of K-Means: Different Density  and Size</vt:lpstr>
      <vt:lpstr>Limitations of K-Means: Non-Spherical Shapes</vt:lpstr>
      <vt:lpstr>Fuzzy Set and Fuzzy Cluster</vt:lpstr>
      <vt:lpstr>Probabilistic Model-Based Clustering</vt:lpstr>
      <vt:lpstr>Mixture Model-Based Clustering</vt:lpstr>
      <vt:lpstr>The EM (Expectation Maximization) Algorithm</vt:lpstr>
      <vt:lpstr>K-Means: Special Case of Gaussian Mixture Model</vt:lpstr>
      <vt:lpstr>Advantages and Disadvantages of Mixture Models</vt:lpstr>
      <vt:lpstr>Kernel K-Means</vt:lpstr>
      <vt:lpstr>Solution of Kernel K-Means</vt:lpstr>
      <vt:lpstr>Advatanges and Disadvantages of Kernel K-Means</vt:lpstr>
      <vt:lpstr>Chapter 10. Cluster Analysis: Basic Concepts and Methods</vt:lpstr>
      <vt:lpstr>Clustering Graphs and Network Data</vt:lpstr>
      <vt:lpstr>Algorithms</vt:lpstr>
      <vt:lpstr>SCAN: Density-Based Clustering of Networks</vt:lpstr>
      <vt:lpstr>A Social Network Model</vt:lpstr>
      <vt:lpstr>Structure Similarity</vt:lpstr>
      <vt:lpstr>Structural Connectivity [1]</vt:lpstr>
      <vt:lpstr>Structure-Connected Clusters</vt:lpstr>
      <vt:lpstr>Algorithm</vt:lpstr>
      <vt:lpstr>Algorithm 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Running Time</vt:lpstr>
      <vt:lpstr>Spectral Clustering</vt:lpstr>
      <vt:lpstr>Example: Continue</vt:lpstr>
      <vt:lpstr>Spectral Graph Partition</vt:lpstr>
      <vt:lpstr>Objective Function</vt:lpstr>
      <vt:lpstr>Minimum Cut with Constraints</vt:lpstr>
      <vt:lpstr>New Objective Functions</vt:lpstr>
      <vt:lpstr>Other References</vt:lpstr>
      <vt:lpstr>Chapter 10. Cluster Analysis: Basic Concepts and Methods</vt:lpstr>
      <vt:lpstr>Summary</vt:lpstr>
      <vt:lpstr>Announcement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CS6220: Data Mining Techniques</dc:title>
  <dc:creator>yizhousun</dc:creator>
  <cp:lastModifiedBy>Yizhou Sun</cp:lastModifiedBy>
  <cp:revision>282</cp:revision>
  <dcterms:created xsi:type="dcterms:W3CDTF">2006-08-16T00:00:00Z</dcterms:created>
  <dcterms:modified xsi:type="dcterms:W3CDTF">2013-04-10T18:30:27Z</dcterms:modified>
</cp:coreProperties>
</file>