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5"/>
  </p:notesMasterIdLst>
  <p:sldIdLst>
    <p:sldId id="257" r:id="rId2"/>
    <p:sldId id="336" r:id="rId3"/>
    <p:sldId id="259" r:id="rId4"/>
    <p:sldId id="338" r:id="rId5"/>
    <p:sldId id="343" r:id="rId6"/>
    <p:sldId id="262" r:id="rId7"/>
    <p:sldId id="264" r:id="rId8"/>
    <p:sldId id="266" r:id="rId9"/>
    <p:sldId id="270" r:id="rId10"/>
    <p:sldId id="271" r:id="rId11"/>
    <p:sldId id="272" r:id="rId12"/>
    <p:sldId id="339" r:id="rId13"/>
    <p:sldId id="274" r:id="rId14"/>
    <p:sldId id="275" r:id="rId15"/>
    <p:sldId id="276" r:id="rId16"/>
    <p:sldId id="337" r:id="rId17"/>
    <p:sldId id="277" r:id="rId18"/>
    <p:sldId id="278" r:id="rId19"/>
    <p:sldId id="345" r:id="rId20"/>
    <p:sldId id="279" r:id="rId21"/>
    <p:sldId id="281" r:id="rId22"/>
    <p:sldId id="283" r:id="rId23"/>
    <p:sldId id="284" r:id="rId24"/>
    <p:sldId id="287" r:id="rId25"/>
    <p:sldId id="288" r:id="rId26"/>
    <p:sldId id="352" r:id="rId27"/>
    <p:sldId id="346" r:id="rId28"/>
    <p:sldId id="344" r:id="rId29"/>
    <p:sldId id="347" r:id="rId30"/>
    <p:sldId id="292" r:id="rId31"/>
    <p:sldId id="293" r:id="rId32"/>
    <p:sldId id="340" r:id="rId33"/>
    <p:sldId id="353" r:id="rId34"/>
    <p:sldId id="296" r:id="rId35"/>
    <p:sldId id="354" r:id="rId36"/>
    <p:sldId id="297" r:id="rId37"/>
    <p:sldId id="298" r:id="rId38"/>
    <p:sldId id="300" r:id="rId39"/>
    <p:sldId id="301" r:id="rId40"/>
    <p:sldId id="302" r:id="rId41"/>
    <p:sldId id="303" r:id="rId42"/>
    <p:sldId id="304" r:id="rId43"/>
    <p:sldId id="305" r:id="rId44"/>
    <p:sldId id="307" r:id="rId45"/>
    <p:sldId id="308" r:id="rId46"/>
    <p:sldId id="309" r:id="rId47"/>
    <p:sldId id="341" r:id="rId48"/>
    <p:sldId id="316" r:id="rId49"/>
    <p:sldId id="317" r:id="rId50"/>
    <p:sldId id="342" r:id="rId51"/>
    <p:sldId id="324" r:id="rId52"/>
    <p:sldId id="325" r:id="rId53"/>
    <p:sldId id="326" r:id="rId54"/>
    <p:sldId id="327" r:id="rId55"/>
    <p:sldId id="328" r:id="rId56"/>
    <p:sldId id="329" r:id="rId57"/>
    <p:sldId id="330" r:id="rId58"/>
    <p:sldId id="331" r:id="rId59"/>
    <p:sldId id="332" r:id="rId60"/>
    <p:sldId id="333" r:id="rId61"/>
    <p:sldId id="348" r:id="rId62"/>
    <p:sldId id="349" r:id="rId63"/>
    <p:sldId id="350" r:id="rId6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Qiaozhu Mei" initials="Q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image" Target="../media/image4.emf"/><Relationship Id="rId1" Type="http://schemas.openxmlformats.org/officeDocument/2006/relationships/image" Target="../media/image3.emf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image" Target="../media/image4.emf"/><Relationship Id="rId1" Type="http://schemas.openxmlformats.org/officeDocument/2006/relationships/image" Target="../media/image3.emf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AC8DC8-0D65-48A0-B9F1-38A6C40DBF3F}" type="datetimeFigureOut">
              <a:rPr lang="en-US" smtClean="0"/>
              <a:t>1/27/2013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5F760A-A531-4690-9032-55872C4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10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6F175-4865-435D-BB34-64C925A08DB9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5443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285D23E-4111-421D-A068-7EBD6F5AB93B}" type="slidenum">
              <a:rPr lang="en-US" sz="1200">
                <a:latin typeface="Times New Roman" pitchFamily="18" charset="0"/>
              </a:rPr>
              <a:pPr/>
              <a:t>14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064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25E1B16-0058-439D-9705-51B830EACA4F}" type="slidenum">
              <a:rPr lang="en-US" sz="1200">
                <a:latin typeface="Times New Roman" pitchFamily="18" charset="0"/>
              </a:rPr>
              <a:pPr/>
              <a:t>17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085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FF6EA4C-762D-42C5-89FC-152DF2234CB1}" type="slidenum">
              <a:rPr lang="en-US" sz="1200">
                <a:latin typeface="Times New Roman" pitchFamily="18" charset="0"/>
              </a:rPr>
              <a:pPr/>
              <a:t>18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095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Note:</a:t>
            </a:r>
            <a:r>
              <a:rPr lang="en-US" baseline="0" dirty="0" smtClean="0"/>
              <a:t> price&gt;=0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0617555-4838-4938-953B-6C44F818A093}" type="slidenum">
              <a:rPr lang="en-US" sz="1200">
                <a:latin typeface="Times New Roman" pitchFamily="18" charset="0"/>
              </a:rPr>
              <a:pPr/>
              <a:t>19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136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Pattern pruning; anti-monotone</a:t>
            </a:r>
          </a:p>
          <a:p>
            <a:r>
              <a:rPr lang="en-US" dirty="0" smtClean="0"/>
              <a:t>Assume</a:t>
            </a:r>
            <a:r>
              <a:rPr lang="en-US" baseline="0" dirty="0" smtClean="0"/>
              <a:t> </a:t>
            </a:r>
            <a:r>
              <a:rPr lang="en-US" dirty="0" smtClean="0"/>
              <a:t>5.price=5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EC8739C8-5F0D-4410-9667-DE7B9DFE99F1}" type="slidenum">
              <a:rPr lang="en-US" sz="1200">
                <a:latin typeface="Times New Roman" pitchFamily="18" charset="0"/>
              </a:rPr>
              <a:pPr/>
              <a:t>20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105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327525B-2C7F-4032-BA94-6B00BD8ECDE1}" type="slidenum">
              <a:rPr lang="en-US" sz="1200">
                <a:latin typeface="Times New Roman" pitchFamily="18" charset="0"/>
              </a:rPr>
              <a:pPr/>
              <a:t>21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126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DEAD85E-3B93-4294-8EDD-CF5E1748D9A4}" type="slidenum">
              <a:rPr lang="en-US" sz="1200">
                <a:latin typeface="Times New Roman" pitchFamily="18" charset="0"/>
              </a:rPr>
              <a:pPr/>
              <a:t>22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146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Must contain 1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6EE4175-73C0-4A0E-869F-2F865CFDC767}" type="slidenum">
              <a:rPr lang="en-US" sz="1200">
                <a:latin typeface="Times New Roman" pitchFamily="18" charset="0"/>
              </a:rPr>
              <a:pPr/>
              <a:t>23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157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2E8CBA9-1994-4A71-B51D-4AFB12567963}" type="slidenum">
              <a:rPr lang="en-US" sz="1200">
                <a:latin typeface="Times New Roman" pitchFamily="18" charset="0"/>
              </a:rPr>
              <a:pPr/>
              <a:t>24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187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FC42D9FE-7B48-41D7-89FD-CFEE6A202725}" type="slidenum">
              <a:rPr lang="en-US" sz="1200">
                <a:latin typeface="Times New Roman" pitchFamily="18" charset="0"/>
              </a:rPr>
              <a:pPr/>
              <a:t>25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198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AE824E8-742A-4458-A75C-4FB61A46CE07}" type="slidenum">
              <a:rPr lang="en-US" sz="1200">
                <a:latin typeface="Times New Roman" pitchFamily="18" charset="0"/>
              </a:rPr>
              <a:pPr/>
              <a:t>27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167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B0825ED-5059-430D-AE75-24672A1599B5}" type="slidenum">
              <a:rPr lang="en-US" sz="1200">
                <a:latin typeface="Times New Roman" pitchFamily="18" charset="0"/>
              </a:rPr>
              <a:pPr/>
              <a:t>28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116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D38DE97-7A9E-4D8F-8D25-A8D451D1FD19}" type="slidenum">
              <a:rPr lang="en-US" sz="1200">
                <a:latin typeface="Times New Roman" pitchFamily="18" charset="0"/>
              </a:rPr>
              <a:pPr/>
              <a:t>29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177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291F09AE-C71B-432A-BD21-B9306464F38F}" type="slidenum">
              <a:rPr lang="en-US" sz="1200">
                <a:latin typeface="Times New Roman" pitchFamily="18" charset="0"/>
              </a:rPr>
              <a:pPr/>
              <a:t>30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239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10B8ED28-4DE0-47BB-8DF4-3FDDAA57054B}" type="slidenum">
              <a:rPr lang="en-US" sz="1200">
                <a:latin typeface="Times New Roman" pitchFamily="18" charset="0"/>
              </a:rPr>
              <a:pPr/>
              <a:t>31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249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E31071E-BE2E-4C2C-8E67-3A10647B242E}" type="slidenum">
              <a:rPr lang="en-US" sz="1200">
                <a:latin typeface="Times New Roman" pitchFamily="18" charset="0"/>
              </a:rPr>
              <a:pPr/>
              <a:t>34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280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421" y="4344025"/>
            <a:ext cx="5485158" cy="4114488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6B81465-3671-470E-A906-AA24FB49F876}" type="slidenum">
              <a:rPr lang="en-US" sz="1200">
                <a:latin typeface="Times New Roman" pitchFamily="18" charset="0"/>
              </a:rPr>
              <a:pPr/>
              <a:t>35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310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421" y="4344025"/>
            <a:ext cx="5485158" cy="4114488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D28BE8B-8BB1-42BF-9C27-50BFBCE2A88F}" type="slidenum">
              <a:rPr lang="en-US" sz="1200">
                <a:latin typeface="Times New Roman" pitchFamily="18" charset="0"/>
              </a:rPr>
              <a:pPr/>
              <a:t>36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290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421" y="4344025"/>
            <a:ext cx="5485158" cy="4114488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03FB5AA-D43F-41EA-AB85-0859DF5AD0BD}" type="slidenum">
              <a:rPr lang="en-US" sz="1200">
                <a:latin typeface="Times New Roman" pitchFamily="18" charset="0"/>
              </a:rPr>
              <a:pPr/>
              <a:t>37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300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421" y="4344025"/>
            <a:ext cx="5485158" cy="4114488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1A62703-AE53-4657-84E3-6C10FA62F12B}" type="slidenum">
              <a:rPr lang="en-US" sz="1200">
                <a:latin typeface="Times New Roman" pitchFamily="18" charset="0"/>
              </a:rPr>
              <a:pPr/>
              <a:t>6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931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074E2B8-FE9A-4C64-8822-EAA17AD2267D}" type="slidenum">
              <a:rPr lang="en-US" sz="1200">
                <a:latin typeface="Times New Roman" pitchFamily="18" charset="0"/>
              </a:rPr>
              <a:pPr/>
              <a:t>38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320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421" y="4344025"/>
            <a:ext cx="5485158" cy="4114488"/>
          </a:xfrm>
          <a:noFill/>
        </p:spPr>
        <p:txBody>
          <a:bodyPr/>
          <a:lstStyle/>
          <a:p>
            <a:r>
              <a:rPr lang="en-US" altLang="zh-CN" smtClean="0"/>
              <a:t>Example in real life, like number of coauthors. 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CB381C1-E89F-42DF-AC75-FE8BF0D2F8AD}" type="slidenum">
              <a:rPr lang="en-US" sz="1200">
                <a:latin typeface="Times New Roman" pitchFamily="18" charset="0"/>
              </a:rPr>
              <a:pPr/>
              <a:t>39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331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421" y="4344025"/>
            <a:ext cx="5485158" cy="4114488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BB49FEB-E98A-40AE-B117-9A09CA41C436}" type="slidenum">
              <a:rPr lang="en-US" sz="1200">
                <a:latin typeface="Times New Roman" pitchFamily="18" charset="0"/>
              </a:rPr>
              <a:pPr/>
              <a:t>40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341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421" y="4344025"/>
            <a:ext cx="5485158" cy="4114488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B1BB3FF-D808-426B-B586-502076E1418D}" type="slidenum">
              <a:rPr lang="en-US" sz="1200">
                <a:latin typeface="Times New Roman" pitchFamily="18" charset="0"/>
              </a:rPr>
              <a:pPr/>
              <a:t>41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351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421" y="4344025"/>
            <a:ext cx="5485158" cy="4114488"/>
          </a:xfrm>
          <a:noFill/>
        </p:spPr>
        <p:txBody>
          <a:bodyPr/>
          <a:lstStyle/>
          <a:p>
            <a:r>
              <a:rPr lang="en-US" altLang="zh-CN" smtClean="0"/>
              <a:t>Example in real life, like number of coauthors. 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354E7FD-31BA-4C77-90F7-015C820B388D}" type="slidenum">
              <a:rPr lang="en-US" sz="1200">
                <a:latin typeface="Times New Roman" pitchFamily="18" charset="0"/>
              </a:rPr>
              <a:pPr/>
              <a:t>42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361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421" y="4344025"/>
            <a:ext cx="5485158" cy="4114488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F6B4304-566C-4673-B008-6AAD4877DB84}" type="slidenum">
              <a:rPr lang="en-US" sz="1200">
                <a:latin typeface="Times New Roman" pitchFamily="18" charset="0"/>
              </a:rPr>
              <a:pPr/>
              <a:t>43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372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421" y="4344025"/>
            <a:ext cx="5485158" cy="4114488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2B7DA4C4-2C59-4ACC-BB4C-2E1B35467BD1}" type="slidenum">
              <a:rPr lang="en-US" sz="1200">
                <a:latin typeface="Times New Roman" pitchFamily="18" charset="0"/>
              </a:rPr>
              <a:pPr/>
              <a:t>44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392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421" y="4344025"/>
            <a:ext cx="5485158" cy="4114488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2C70CDF9-3B40-4A24-91D7-E728BE0FDEFE}" type="slidenum">
              <a:rPr lang="en-US" sz="1200">
                <a:latin typeface="Times New Roman" pitchFamily="18" charset="0"/>
              </a:rPr>
              <a:pPr/>
              <a:t>45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402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421" y="4344025"/>
            <a:ext cx="5485158" cy="4114488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ED086A22-2613-4923-8B26-7171D751911C}" type="slidenum">
              <a:rPr lang="en-US" sz="1200">
                <a:latin typeface="Times New Roman" pitchFamily="18" charset="0"/>
              </a:rPr>
              <a:pPr/>
              <a:t>46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413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421" y="4344025"/>
            <a:ext cx="5485158" cy="4114488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39FC64A-9DFC-400F-A296-BE544A661162}" type="slidenum">
              <a:rPr lang="en-US" sz="1200">
                <a:latin typeface="Times New Roman" pitchFamily="18" charset="0"/>
              </a:rPr>
              <a:pPr/>
              <a:t>48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484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F674716-2127-49CE-A830-1C727D1E435E}" type="slidenum">
              <a:rPr lang="en-US" sz="1200">
                <a:latin typeface="Times New Roman" pitchFamily="18" charset="0"/>
              </a:rPr>
              <a:pPr/>
              <a:t>7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952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89AE10F-BF1D-4840-84DA-C09F6FCF85F3}" type="slidenum">
              <a:rPr lang="en-US" sz="1200">
                <a:latin typeface="Times New Roman" pitchFamily="18" charset="0"/>
              </a:rPr>
              <a:pPr/>
              <a:t>49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495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1F90F5F-BC78-437C-AACC-7A3408D92E8D}" type="slidenum">
              <a:rPr lang="en-US" sz="1200">
                <a:latin typeface="Times New Roman" pitchFamily="18" charset="0"/>
              </a:rPr>
              <a:pPr/>
              <a:t>51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566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39B7115-EDA6-4A20-8D48-311CD3045C14}" type="slidenum">
              <a:rPr lang="en-US" sz="1200">
                <a:latin typeface="Times New Roman" pitchFamily="18" charset="0"/>
              </a:rPr>
              <a:pPr/>
              <a:t>52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576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76A4241-26FC-4105-BD99-C70B8F6C91C5}" type="slidenum">
              <a:rPr lang="en-US" sz="1200">
                <a:latin typeface="Times New Roman" pitchFamily="18" charset="0"/>
              </a:rPr>
              <a:pPr/>
              <a:t>53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587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2E8463D-BD36-4D2A-A52F-79A36F13D005}" type="slidenum">
              <a:rPr lang="en-US" sz="1200">
                <a:latin typeface="Times New Roman" pitchFamily="18" charset="0"/>
              </a:rPr>
              <a:pPr/>
              <a:t>54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597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8979318-1365-4843-A455-FC44D0A5C6D0}" type="slidenum">
              <a:rPr lang="en-US" sz="1200">
                <a:latin typeface="Times New Roman" pitchFamily="18" charset="0"/>
              </a:rPr>
              <a:pPr/>
              <a:t>55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607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E5539A1-1A8D-4745-B226-B9C754F5D6FB}" type="slidenum">
              <a:rPr lang="en-US" sz="1200">
                <a:latin typeface="Times New Roman" pitchFamily="18" charset="0"/>
              </a:rPr>
              <a:pPr/>
              <a:t>56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61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F5BD3EC-E076-44D6-B168-904A6BC530A0}" type="slidenum">
              <a:rPr lang="en-US" sz="1200">
                <a:latin typeface="Times New Roman" pitchFamily="18" charset="0"/>
              </a:rPr>
              <a:pPr/>
              <a:t>57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628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0E1E594-0FD3-4293-8928-3E33DDD2CE3E}" type="slidenum">
              <a:rPr lang="en-US" sz="1200">
                <a:latin typeface="Times New Roman" pitchFamily="18" charset="0"/>
              </a:rPr>
              <a:pPr/>
              <a:t>58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638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9CDA36D-2C4D-40A9-9B13-46A0BE2DDA3F}" type="slidenum">
              <a:rPr lang="en-US" sz="1200">
                <a:latin typeface="Times New Roman" pitchFamily="18" charset="0"/>
              </a:rPr>
              <a:pPr/>
              <a:t>59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648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65C1EFF-166E-432F-A9F2-BF26FC95E427}" type="slidenum">
              <a:rPr lang="en-US" sz="1200">
                <a:latin typeface="Times New Roman" pitchFamily="18" charset="0"/>
              </a:rPr>
              <a:pPr/>
              <a:t>8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972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560" tIns="45281" rIns="90560" bIns="452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77DBE15-F98A-40E4-B360-EF6412B1014F}" type="slidenum">
              <a:rPr lang="en-US" sz="1200">
                <a:latin typeface="Times New Roman" pitchFamily="18" charset="0"/>
              </a:rPr>
              <a:pPr/>
              <a:t>60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658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F379627-70A3-46D6-8008-C4E7BA127E42}" type="slidenum">
              <a:rPr lang="en-US" sz="1200">
                <a:latin typeface="Times New Roman" pitchFamily="18" charset="0"/>
              </a:rPr>
              <a:pPr/>
              <a:t>61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208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8868F92-3EBD-469B-A6B2-DB77C14166A5}" type="slidenum">
              <a:rPr lang="en-US" sz="1200">
                <a:latin typeface="Times New Roman" pitchFamily="18" charset="0"/>
              </a:rPr>
              <a:pPr/>
              <a:t>62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218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29E9213-77CC-473D-B4FB-585BB950C469}" type="slidenum">
              <a:rPr lang="en-US" sz="1200">
                <a:latin typeface="Times New Roman" pitchFamily="18" charset="0"/>
              </a:rPr>
              <a:pPr/>
              <a:t>63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228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5A5E5D6-3CAC-4B73-A513-DB9ED25574A1}" type="slidenum">
              <a:rPr lang="en-US" sz="1200">
                <a:latin typeface="Times New Roman" pitchFamily="18" charset="0"/>
              </a:rPr>
              <a:pPr/>
              <a:t>9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013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 txBox="1">
            <a:spLocks noGrp="1" noChangeArrowheads="1"/>
          </p:cNvSpPr>
          <p:nvPr/>
        </p:nvSpPr>
        <p:spPr bwMode="auto">
          <a:xfrm>
            <a:off x="3885579" y="8686489"/>
            <a:ext cx="2972421" cy="45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579" tIns="45290" rIns="90579" bIns="45290" anchor="b"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fld id="{36DCF623-58A1-4E00-9ED6-25E859B5A288}" type="slidenum">
              <a:rPr lang="en-US" sz="1200">
                <a:latin typeface="Times New Roman" pitchFamily="18" charset="0"/>
              </a:rPr>
              <a:pPr algn="r"/>
              <a:t>10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024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 txBox="1">
            <a:spLocks noGrp="1" noChangeArrowheads="1"/>
          </p:cNvSpPr>
          <p:nvPr/>
        </p:nvSpPr>
        <p:spPr bwMode="auto">
          <a:xfrm>
            <a:off x="3885579" y="8686489"/>
            <a:ext cx="2972421" cy="45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579" tIns="45290" rIns="90579" bIns="45290" anchor="b"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fld id="{5B4DB1DD-1815-4298-8709-088CFDC775CE}" type="slidenum">
              <a:rPr lang="en-US" sz="1200">
                <a:latin typeface="Times New Roman" pitchFamily="18" charset="0"/>
              </a:rPr>
              <a:pPr algn="r"/>
              <a:t>11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034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0509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0509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161A0CBE-CFBB-444D-B13D-CF3FCAABAD29}" type="slidenum">
              <a:rPr lang="en-US" sz="1200">
                <a:latin typeface="Times New Roman" pitchFamily="18" charset="0"/>
              </a:rPr>
              <a:pPr/>
              <a:t>13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054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1832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9788"/>
          </a:xfrm>
        </p:spPr>
        <p:txBody>
          <a:bodyPr>
            <a:normAutofit/>
          </a:bodyPr>
          <a:lstStyle>
            <a:lvl1pPr algn="ctr">
              <a:defRPr sz="4400" b="1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>
                <a:latin typeface="Baskerville Old Face" pitchFamily="18" charset="0"/>
                <a:cs typeface="Arial" pitchFamily="34" charset="0"/>
              </a:defRPr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28600" y="992188"/>
            <a:ext cx="86868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  <a:prstGeom prst="rect">
            <a:avLst/>
          </a:prstGeom>
        </p:spPr>
        <p:txBody>
          <a:bodyPr/>
          <a:lstStyle>
            <a:lvl1pPr>
              <a:defRPr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693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1148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1148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059"/>
          <p:cNvSpPr>
            <a:spLocks noGrp="1" noChangeArrowheads="1"/>
          </p:cNvSpPr>
          <p:nvPr>
            <p:ph type="dt" sz="half" idx="10"/>
          </p:nvPr>
        </p:nvSpPr>
        <p:spPr>
          <a:xfrm>
            <a:off x="152400" y="6477000"/>
            <a:ext cx="19050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6" name="Rectangle 206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77000"/>
            <a:ext cx="28956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7" name="Rectangle 206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A81C954-07D9-4054-9B9E-EC52998CE8CA}" type="slidenum">
              <a:rPr lang="en-US" sz="2400">
                <a:solidFill>
                  <a:prstClr val="black"/>
                </a:solidFill>
                <a:latin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2400">
              <a:solidFill>
                <a:prstClr val="black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953385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058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371600"/>
            <a:ext cx="41148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1148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06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458200" y="6477000"/>
            <a:ext cx="6858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123D548D-0477-4D97-B51A-A71035E4F4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893564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6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458200" y="6477000"/>
            <a:ext cx="6858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EE38A40-C3F0-4E42-AD68-B320F83CA9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88779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06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458200" y="6477000"/>
            <a:ext cx="6858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6C95DC1-C524-4836-9328-97B0D741C7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92422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058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371600"/>
            <a:ext cx="41148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41148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1148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06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458200" y="6477000"/>
            <a:ext cx="6858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73C6F6A5-E12D-4EA7-A41F-03AA7FA082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752833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76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 spc="-100" baseline="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rgbClr val="002060"/>
          </a:solidFill>
          <a:effectLst/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un22@illinois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emf"/><Relationship Id="rId18" Type="http://schemas.openxmlformats.org/officeDocument/2006/relationships/oleObject" Target="../embeddings/oleObject7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4.emf"/><Relationship Id="rId12" Type="http://schemas.openxmlformats.org/officeDocument/2006/relationships/oleObject" Target="../embeddings/oleObject4.bin"/><Relationship Id="rId17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emf"/><Relationship Id="rId5" Type="http://schemas.openxmlformats.org/officeDocument/2006/relationships/image" Target="../media/image3.emf"/><Relationship Id="rId15" Type="http://schemas.openxmlformats.org/officeDocument/2006/relationships/image" Target="../media/image8.emf"/><Relationship Id="rId10" Type="http://schemas.openxmlformats.org/officeDocument/2006/relationships/oleObject" Target="../embeddings/Microsoft_Excel_97-2003_Worksheet1.xls"/><Relationship Id="rId19" Type="http://schemas.openxmlformats.org/officeDocument/2006/relationships/image" Target="../media/image10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emf"/><Relationship Id="rId1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7.emf"/><Relationship Id="rId18" Type="http://schemas.openxmlformats.org/officeDocument/2006/relationships/oleObject" Target="../embeddings/oleObject15.bin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4.emf"/><Relationship Id="rId12" Type="http://schemas.openxmlformats.org/officeDocument/2006/relationships/oleObject" Target="../embeddings/oleObject12.bin"/><Relationship Id="rId17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1.emf"/><Relationship Id="rId5" Type="http://schemas.openxmlformats.org/officeDocument/2006/relationships/image" Target="../media/image3.emf"/><Relationship Id="rId15" Type="http://schemas.openxmlformats.org/officeDocument/2006/relationships/image" Target="../media/image8.emf"/><Relationship Id="rId10" Type="http://schemas.openxmlformats.org/officeDocument/2006/relationships/oleObject" Target="../embeddings/oleObject11.bin"/><Relationship Id="rId19" Type="http://schemas.openxmlformats.org/officeDocument/2006/relationships/image" Target="../media/image10.e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5.emf"/><Relationship Id="rId14" Type="http://schemas.openxmlformats.org/officeDocument/2006/relationships/oleObject" Target="../embeddings/oleObject13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1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3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1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19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21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23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4.bin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notesSlide" Target="../notesSlides/notesSlide34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6.bin"/><Relationship Id="rId9" Type="http://schemas.openxmlformats.org/officeDocument/2006/relationships/image" Target="../media/image24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0"/>
            <a:ext cx="8991600" cy="1927225"/>
          </a:xfrm>
        </p:spPr>
        <p:txBody>
          <a:bodyPr>
            <a:noAutofit/>
          </a:bodyPr>
          <a:lstStyle/>
          <a:p>
            <a:r>
              <a:rPr lang="en-US" sz="4800" dirty="0" smtClean="0"/>
              <a:t>CS6220: Data </a:t>
            </a:r>
            <a:r>
              <a:rPr lang="en-US" sz="4800" dirty="0"/>
              <a:t>Mining </a:t>
            </a:r>
            <a:r>
              <a:rPr lang="en-US" sz="4800" dirty="0" smtClean="0"/>
              <a:t>Techniques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581400"/>
            <a:ext cx="6400800" cy="2895600"/>
          </a:xfrm>
        </p:spPr>
        <p:txBody>
          <a:bodyPr>
            <a:normAutofit/>
          </a:bodyPr>
          <a:lstStyle/>
          <a:p>
            <a:pPr algn="ctr"/>
            <a:endParaRPr lang="en-US" sz="3000" b="1" dirty="0" smtClean="0"/>
          </a:p>
          <a:p>
            <a:pPr algn="ctr"/>
            <a:r>
              <a:rPr lang="en-US" sz="3000" b="1" dirty="0" smtClean="0"/>
              <a:t>Instructor: </a:t>
            </a:r>
            <a:r>
              <a:rPr lang="en-US" sz="3000" b="1" dirty="0" err="1" smtClean="0"/>
              <a:t>Yizhou</a:t>
            </a:r>
            <a:r>
              <a:rPr lang="en-US" sz="3000" b="1" dirty="0" smtClean="0"/>
              <a:t> Sun</a:t>
            </a:r>
          </a:p>
          <a:p>
            <a:pPr algn="ctr"/>
            <a:r>
              <a:rPr lang="en-US" sz="2400" dirty="0" smtClean="0">
                <a:hlinkClick r:id="rId3"/>
              </a:rPr>
              <a:t>yzsun@ccs.neu.edu</a:t>
            </a:r>
            <a:endParaRPr lang="en-US" sz="2400" dirty="0" smtClean="0"/>
          </a:p>
          <a:p>
            <a:pPr algn="ctr"/>
            <a:endParaRPr lang="en-US" dirty="0" smtClean="0"/>
          </a:p>
          <a:p>
            <a:pPr algn="ctr"/>
            <a:fld id="{1913F476-D1F9-4A8A-AA0B-77B35B937DF8}" type="datetime4">
              <a:rPr lang="en-US" sz="2400" smtClean="0"/>
              <a:pPr algn="ctr"/>
              <a:t>January 27, 2013</a:t>
            </a:fld>
            <a:endParaRPr lang="en-US" sz="24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2286000"/>
            <a:ext cx="9144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r>
              <a:rPr lang="en-US" sz="4000" dirty="0" smtClean="0">
                <a:solidFill>
                  <a:srgbClr val="646B86"/>
                </a:solidFill>
              </a:rPr>
              <a:t>Chapter </a:t>
            </a:r>
            <a:r>
              <a:rPr lang="en-US" sz="4000" dirty="0" smtClean="0">
                <a:solidFill>
                  <a:srgbClr val="646B86"/>
                </a:solidFill>
              </a:rPr>
              <a:t>7: Advanced Pattern Mining</a:t>
            </a:r>
            <a:endParaRPr lang="en-US" sz="4000" dirty="0" smtClean="0">
              <a:solidFill>
                <a:srgbClr val="646B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01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D7F8750C-33C6-435C-B5E5-C38610314537}" type="slidenum">
              <a:rPr lang="en-US" sz="1200"/>
              <a:pPr algn="r" eaLnBrk="1" hangingPunct="1"/>
              <a:t>10</a:t>
            </a:fld>
            <a:endParaRPr lang="en-US" sz="1200" dirty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381000"/>
            <a:ext cx="89916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Defining Negative Correlated Patterns (I)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295400"/>
            <a:ext cx="8686800" cy="5334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000" dirty="0" smtClean="0"/>
              <a:t>support-based definition</a:t>
            </a:r>
            <a:endParaRPr lang="en-US" sz="2000" dirty="0" smtClean="0"/>
          </a:p>
          <a:p>
            <a:pPr lvl="1" eaLnBrk="1" hangingPunct="1">
              <a:lnSpc>
                <a:spcPct val="120000"/>
              </a:lnSpc>
            </a:pPr>
            <a:r>
              <a:rPr lang="en-US" sz="2000" dirty="0" smtClean="0"/>
              <a:t>If </a:t>
            </a:r>
            <a:r>
              <a:rPr lang="en-US" sz="2000" dirty="0" err="1" smtClean="0"/>
              <a:t>itemsets</a:t>
            </a:r>
            <a:r>
              <a:rPr lang="en-US" sz="2000" dirty="0" smtClean="0"/>
              <a:t> X and Y are both frequent but rarely occur together, i.e., </a:t>
            </a:r>
          </a:p>
          <a:p>
            <a:pPr lvl="3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dirty="0" smtClean="0"/>
              <a:t>sup(X U Y) &lt; sup (X) </a:t>
            </a:r>
            <a:r>
              <a:rPr lang="en-US" dirty="0" smtClean="0">
                <a:cs typeface="Tahoma" pitchFamily="34" charset="0"/>
              </a:rPr>
              <a:t>*</a:t>
            </a:r>
            <a:r>
              <a:rPr lang="en-US" dirty="0" smtClean="0"/>
              <a:t> sup(Y)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 smtClean="0"/>
              <a:t>Then X and Y are negatively correlated</a:t>
            </a:r>
          </a:p>
          <a:p>
            <a:pPr>
              <a:lnSpc>
                <a:spcPct val="120000"/>
              </a:lnSpc>
            </a:pPr>
            <a:r>
              <a:rPr lang="en-US" sz="2000" dirty="0" smtClean="0"/>
              <a:t>Problem: A </a:t>
            </a:r>
            <a:r>
              <a:rPr lang="en-US" sz="2000" dirty="0" smtClean="0"/>
              <a:t>sewing store </a:t>
            </a:r>
            <a:r>
              <a:rPr lang="en-US" sz="2000" dirty="0" smtClean="0"/>
              <a:t>sold </a:t>
            </a:r>
            <a:r>
              <a:rPr lang="en-US" sz="2000" dirty="0" smtClean="0"/>
              <a:t>100 needle package </a:t>
            </a:r>
            <a:r>
              <a:rPr lang="en-US" sz="2000" dirty="0" smtClean="0"/>
              <a:t>A and </a:t>
            </a:r>
            <a:r>
              <a:rPr lang="en-US" sz="2000" dirty="0" smtClean="0"/>
              <a:t>100 </a:t>
            </a:r>
            <a:r>
              <a:rPr lang="en-US" sz="2000" dirty="0"/>
              <a:t>needle package </a:t>
            </a:r>
            <a:r>
              <a:rPr lang="en-US" sz="2000" dirty="0" smtClean="0"/>
              <a:t>B, only </a:t>
            </a:r>
            <a:r>
              <a:rPr lang="en-US" sz="2000" dirty="0" smtClean="0"/>
              <a:t>one transaction containing both A and B.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 smtClean="0"/>
              <a:t>When there are in total 200 transactions, we have </a:t>
            </a:r>
          </a:p>
          <a:p>
            <a:pPr lvl="2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sz="2000" dirty="0" smtClean="0"/>
              <a:t>s(A U B) = 0.005, s(A) * s(B) = 0.25, s(A U B) &lt; s(A) * s(B)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 smtClean="0"/>
              <a:t>When there are 10</a:t>
            </a:r>
            <a:r>
              <a:rPr lang="en-US" sz="2000" baseline="30000" dirty="0" smtClean="0"/>
              <a:t>5</a:t>
            </a:r>
            <a:r>
              <a:rPr lang="en-US" sz="2000" dirty="0" smtClean="0"/>
              <a:t> transactions, we have</a:t>
            </a:r>
          </a:p>
          <a:p>
            <a:pPr lvl="2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sz="2000" dirty="0" smtClean="0"/>
              <a:t>s(A U B) = 1/</a:t>
            </a:r>
            <a:r>
              <a:rPr lang="en-US" sz="1800" dirty="0" smtClean="0"/>
              <a:t>10</a:t>
            </a:r>
            <a:r>
              <a:rPr lang="en-US" sz="1800" baseline="30000" dirty="0" smtClean="0"/>
              <a:t>5</a:t>
            </a:r>
            <a:r>
              <a:rPr lang="en-US" sz="2000" dirty="0" smtClean="0"/>
              <a:t>, s(A) * s(B) = 1/</a:t>
            </a:r>
            <a:r>
              <a:rPr lang="en-US" sz="1800" dirty="0" smtClean="0"/>
              <a:t>10</a:t>
            </a:r>
            <a:r>
              <a:rPr lang="en-US" sz="1800" baseline="30000" dirty="0" smtClean="0"/>
              <a:t>3 * </a:t>
            </a:r>
            <a:r>
              <a:rPr lang="en-US" sz="2000" dirty="0" smtClean="0"/>
              <a:t>1/</a:t>
            </a:r>
            <a:r>
              <a:rPr lang="en-US" sz="1800" dirty="0" smtClean="0"/>
              <a:t>10</a:t>
            </a:r>
            <a:r>
              <a:rPr lang="en-US" sz="1800" baseline="30000" dirty="0" smtClean="0"/>
              <a:t>3</a:t>
            </a:r>
            <a:r>
              <a:rPr lang="en-US" sz="2000" dirty="0" smtClean="0"/>
              <a:t>, s(A U B) &gt; s(A) * s(B)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 smtClean="0"/>
              <a:t>Where is the problem? </a:t>
            </a:r>
            <a:r>
              <a:rPr lang="en-US" sz="2000" dirty="0" smtClean="0">
                <a:cs typeface="Tahoma" pitchFamily="34" charset="0"/>
              </a:rPr>
              <a:t>—</a:t>
            </a:r>
            <a:r>
              <a:rPr lang="en-US" sz="2000" dirty="0" smtClean="0"/>
              <a:t>Null transactions, i.e., the support-based definition is not null-invariant!</a:t>
            </a:r>
          </a:p>
        </p:txBody>
      </p:sp>
    </p:spTree>
    <p:extLst>
      <p:ext uri="{BB962C8B-B14F-4D97-AF65-F5344CB8AC3E}">
        <p14:creationId xmlns:p14="http://schemas.microsoft.com/office/powerpoint/2010/main" val="88362909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38188E92-A1B5-4ACA-BACE-5FBBBF8EAE4D}" type="slidenum">
              <a:rPr lang="en-US" sz="1200"/>
              <a:pPr algn="r" eaLnBrk="1" hangingPunct="1"/>
              <a:t>11</a:t>
            </a:fld>
            <a:endParaRPr lang="en-US" sz="12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381000"/>
            <a:ext cx="89916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Defining Negative Correlated Patterns (II)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295400"/>
            <a:ext cx="8686800" cy="5334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400" dirty="0" err="1" smtClean="0"/>
              <a:t>Kulzynski</a:t>
            </a:r>
            <a:r>
              <a:rPr lang="en-US" sz="2400" dirty="0" smtClean="0"/>
              <a:t> measure-based definition</a:t>
            </a:r>
          </a:p>
          <a:p>
            <a:pPr lvl="1">
              <a:lnSpc>
                <a:spcPct val="120000"/>
              </a:lnSpc>
            </a:pPr>
            <a:r>
              <a:rPr lang="en-US" sz="1800" dirty="0" smtClean="0"/>
              <a:t>If </a:t>
            </a:r>
            <a:r>
              <a:rPr lang="en-US" sz="1800" dirty="0" err="1" smtClean="0"/>
              <a:t>itemsets</a:t>
            </a:r>
            <a:r>
              <a:rPr lang="en-US" sz="1800" dirty="0" smtClean="0"/>
              <a:t> X and Y are frequent, but (P(X|Y) + P(Y|X))/2 &lt; </a:t>
            </a:r>
            <a:r>
              <a:rPr lang="ru-RU" sz="1800" dirty="0" smtClean="0">
                <a:cs typeface="Tahoma" pitchFamily="34" charset="0"/>
              </a:rPr>
              <a:t>є</a:t>
            </a:r>
            <a:r>
              <a:rPr lang="en-US" sz="1800" dirty="0" smtClean="0"/>
              <a:t>, where </a:t>
            </a:r>
            <a:r>
              <a:rPr lang="ru-RU" sz="1800" dirty="0" smtClean="0">
                <a:cs typeface="Tahoma" pitchFamily="34" charset="0"/>
              </a:rPr>
              <a:t>є</a:t>
            </a:r>
            <a:r>
              <a:rPr lang="en-US" sz="1800" dirty="0" smtClean="0"/>
              <a:t> is a negative pattern threshold, then X and Y are negatively correlated.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/>
              <a:t>Ex. For the same needle package problem, when no matter there are 200 or 10</a:t>
            </a:r>
            <a:r>
              <a:rPr lang="en-US" sz="2400" baseline="30000" dirty="0" smtClean="0"/>
              <a:t>5</a:t>
            </a:r>
            <a:r>
              <a:rPr lang="en-US" sz="2400" dirty="0" smtClean="0"/>
              <a:t> transactions, if </a:t>
            </a:r>
            <a:r>
              <a:rPr lang="ru-RU" sz="2400" dirty="0" smtClean="0">
                <a:cs typeface="Tahoma" pitchFamily="34" charset="0"/>
              </a:rPr>
              <a:t>є</a:t>
            </a:r>
            <a:r>
              <a:rPr lang="en-US" sz="2400" dirty="0" smtClean="0"/>
              <a:t> = </a:t>
            </a:r>
            <a:r>
              <a:rPr lang="en-US" sz="2400" dirty="0" smtClean="0"/>
              <a:t>0.02, </a:t>
            </a:r>
            <a:r>
              <a:rPr lang="en-US" sz="2400" dirty="0" smtClean="0"/>
              <a:t>we have</a:t>
            </a:r>
          </a:p>
          <a:p>
            <a:pPr lvl="2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sz="2400" dirty="0" smtClean="0"/>
              <a:t>(P(A|B) + P(B|A))/2 = (0.01 + 0.01)/2 &lt; </a:t>
            </a:r>
            <a:r>
              <a:rPr lang="ru-RU" sz="2400" dirty="0" smtClean="0">
                <a:cs typeface="Tahoma" pitchFamily="34" charset="0"/>
              </a:rPr>
              <a:t>є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24198722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7: Advanced Pattern Mining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33400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/>
              <a:t>Pattern Mining: A Road Map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/>
              <a:t>Pattern Mining in Multi-Level, Multi-Dimensional Space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/>
              <a:t>Constraint-Based Frequent Pattern Mining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/>
              <a:t>Mining </a:t>
            </a:r>
            <a:r>
              <a:rPr lang="en-US" dirty="0" smtClean="0"/>
              <a:t>Colossal </a:t>
            </a:r>
            <a:r>
              <a:rPr lang="en-US" dirty="0"/>
              <a:t>Patterns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/>
              <a:t>Mining Compressed or Approximate Patterns 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 rot="-1988414">
            <a:off x="7104386" y="2886360"/>
            <a:ext cx="381000" cy="4572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73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31238" cy="685800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 smtClean="0"/>
              <a:t>Constraint-based (Query-Directed) Mining</a:t>
            </a:r>
            <a:endParaRPr lang="en-GB" sz="4000" dirty="0" smtClean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4953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000" dirty="0" smtClean="0"/>
              <a:t>Finding </a:t>
            </a:r>
            <a:r>
              <a:rPr lang="en-US" sz="2000" dirty="0" smtClean="0">
                <a:solidFill>
                  <a:schemeClr val="hlink"/>
                </a:solidFill>
              </a:rPr>
              <a:t>all</a:t>
            </a:r>
            <a:r>
              <a:rPr lang="en-US" sz="2000" dirty="0" smtClean="0"/>
              <a:t> the patterns in a database </a:t>
            </a:r>
            <a:r>
              <a:rPr lang="en-US" sz="2000" dirty="0" smtClean="0">
                <a:solidFill>
                  <a:schemeClr val="hlink"/>
                </a:solidFill>
              </a:rPr>
              <a:t>autonomously</a:t>
            </a:r>
            <a:r>
              <a:rPr lang="en-US" sz="2000" dirty="0" smtClean="0"/>
              <a:t>? — unrealistic!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 smtClean="0"/>
              <a:t>The patterns could be too many but not focused!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dirty="0" smtClean="0"/>
              <a:t>Data mining should be an </a:t>
            </a:r>
            <a:r>
              <a:rPr lang="en-US" sz="2000" dirty="0" smtClean="0">
                <a:solidFill>
                  <a:schemeClr val="hlink"/>
                </a:solidFill>
              </a:rPr>
              <a:t>interactive </a:t>
            </a:r>
            <a:r>
              <a:rPr lang="en-US" sz="2000" dirty="0" smtClean="0"/>
              <a:t>process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 smtClean="0"/>
              <a:t>User directs what to be mined using a </a:t>
            </a:r>
            <a:r>
              <a:rPr lang="en-US" sz="2000" dirty="0" smtClean="0">
                <a:solidFill>
                  <a:schemeClr val="hlink"/>
                </a:solidFill>
              </a:rPr>
              <a:t>data mining query language </a:t>
            </a:r>
            <a:r>
              <a:rPr lang="en-US" sz="2000" dirty="0" smtClean="0"/>
              <a:t>(or a graphical user interface)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dirty="0" smtClean="0"/>
              <a:t>Constraint-based mining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 smtClean="0"/>
              <a:t>User flexibility: provides</a:t>
            </a:r>
            <a:r>
              <a:rPr lang="en-US" sz="2000" dirty="0" smtClean="0">
                <a:solidFill>
                  <a:schemeClr val="hlink"/>
                </a:solidFill>
              </a:rPr>
              <a:t> constraints</a:t>
            </a:r>
            <a:r>
              <a:rPr lang="en-US" sz="2000" dirty="0" smtClean="0"/>
              <a:t> on what to be mined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 smtClean="0"/>
              <a:t>Optimization: explores such constraints for efficient mining — </a:t>
            </a:r>
            <a:r>
              <a:rPr lang="en-US" sz="2000" dirty="0" smtClean="0">
                <a:solidFill>
                  <a:schemeClr val="hlink"/>
                </a:solidFill>
              </a:rPr>
              <a:t>constraint-based mining: </a:t>
            </a:r>
            <a:r>
              <a:rPr lang="en-US" sz="2000" dirty="0" smtClean="0"/>
              <a:t>constraint-pushing, similar to push selection first in DB query processing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 smtClean="0"/>
              <a:t>Note: still find all the answers satisfying constraints, not finding some answers in “heuristic search”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76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704850" y="422275"/>
            <a:ext cx="7797800" cy="568325"/>
          </a:xfrm>
          <a:noFill/>
        </p:spPr>
        <p:txBody>
          <a:bodyPr lIns="92075" tIns="46038" rIns="92075" bIns="46038" anchor="ctr">
            <a:noAutofit/>
          </a:bodyPr>
          <a:lstStyle/>
          <a:p>
            <a:pPr eaLnBrk="1" hangingPunct="1"/>
            <a:r>
              <a:rPr lang="en-US" sz="4000" dirty="0" smtClean="0"/>
              <a:t>Constraints in Data Mining</a:t>
            </a:r>
            <a:endParaRPr lang="en-US" sz="5400" dirty="0" smtClean="0"/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458200" cy="50292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170981"/>
                </a:solidFill>
              </a:rPr>
              <a:t>Knowledge type constraint</a:t>
            </a:r>
            <a:r>
              <a:rPr lang="en-US" sz="2400" dirty="0" smtClean="0"/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classification, association, etc.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170981"/>
                </a:solidFill>
              </a:rPr>
              <a:t>Data constraint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cs typeface="Times New Roman" pitchFamily="18" charset="0"/>
              </a:rPr>
              <a:t>— using</a:t>
            </a:r>
            <a:r>
              <a:rPr lang="en-US" sz="2400" dirty="0" smtClean="0"/>
              <a:t> SQL-like queries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find product pairs sold together in stores in </a:t>
            </a:r>
            <a:r>
              <a:rPr lang="en-US" sz="2400" dirty="0" smtClean="0">
                <a:solidFill>
                  <a:srgbClr val="170981"/>
                </a:solidFill>
              </a:rPr>
              <a:t>Chicago this year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170981"/>
                </a:solidFill>
              </a:rPr>
              <a:t>Dimension/level constraint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in relevance to </a:t>
            </a:r>
            <a:r>
              <a:rPr lang="en-US" sz="2400" dirty="0" smtClean="0">
                <a:solidFill>
                  <a:srgbClr val="170981"/>
                </a:solidFill>
              </a:rPr>
              <a:t>region, price, brand, customer </a:t>
            </a:r>
            <a:r>
              <a:rPr lang="en-US" sz="2400" dirty="0" smtClean="0">
                <a:solidFill>
                  <a:srgbClr val="170981"/>
                </a:solidFill>
              </a:rPr>
              <a:t>category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170981"/>
                </a:solidFill>
              </a:rPr>
              <a:t>Interestingness constraint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dirty="0"/>
              <a:t>strong rules: </a:t>
            </a:r>
            <a:r>
              <a:rPr lang="en-US" dirty="0" err="1"/>
              <a:t>min_support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</a:t>
            </a:r>
            <a:r>
              <a:rPr lang="en-US" dirty="0"/>
              <a:t> 3%, </a:t>
            </a:r>
            <a:r>
              <a:rPr lang="en-US" dirty="0" err="1"/>
              <a:t>min_confidence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 </a:t>
            </a:r>
            <a:r>
              <a:rPr lang="en-US" dirty="0"/>
              <a:t> 60</a:t>
            </a:r>
            <a:r>
              <a:rPr lang="en-US" dirty="0" smtClean="0"/>
              <a:t>%</a:t>
            </a:r>
            <a:endParaRPr lang="en-US" sz="2800" dirty="0" smtClean="0">
              <a:solidFill>
                <a:srgbClr val="17098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u="sng" dirty="0" smtClean="0">
                <a:solidFill>
                  <a:srgbClr val="FF0000"/>
                </a:solidFill>
              </a:rPr>
              <a:t>Rule (or pattern) constraint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small sales (price &lt; $10) triggers big sales (sum &gt; $200</a:t>
            </a:r>
            <a:r>
              <a:rPr lang="en-US" sz="2400" dirty="0" smtClean="0"/>
              <a:t>)</a:t>
            </a:r>
            <a:endParaRPr lang="en-US" sz="2400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935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Meta-Rule Guided Mining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Meta-rule can be in the rule form with partially instantiated predicates and constants </a:t>
            </a:r>
          </a:p>
          <a:p>
            <a:pPr marL="857250" lvl="2" indent="0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z="2400" dirty="0" smtClean="0"/>
              <a:t>P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(X, Y) ^ P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(X, W) =&gt; buys(X, “</a:t>
            </a:r>
            <a:r>
              <a:rPr lang="en-US" sz="2400" dirty="0" err="1" smtClean="0"/>
              <a:t>iPad</a:t>
            </a:r>
            <a:r>
              <a:rPr lang="en-US" sz="2400" dirty="0" smtClean="0"/>
              <a:t>”)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The resulting rule derived can be</a:t>
            </a:r>
          </a:p>
          <a:p>
            <a:pPr marL="914400" lvl="4" indent="0">
              <a:spcBef>
                <a:spcPts val="600"/>
              </a:spcBef>
              <a:spcAft>
                <a:spcPts val="600"/>
              </a:spcAft>
              <a:buSzPct val="60000"/>
              <a:buFont typeface="Wingdings" pitchFamily="2" charset="2"/>
              <a:buNone/>
            </a:pPr>
            <a:r>
              <a:rPr lang="en-US" sz="2000" dirty="0" smtClean="0"/>
              <a:t>age(X, “15-25”) ^ profession(X, “student”) =&gt; buys(X, “</a:t>
            </a:r>
            <a:r>
              <a:rPr lang="en-US" sz="2000" dirty="0" err="1" smtClean="0"/>
              <a:t>iPad</a:t>
            </a:r>
            <a:r>
              <a:rPr lang="en-US" sz="2000" dirty="0" smtClean="0"/>
              <a:t>”)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In general, it can be in the form of </a:t>
            </a:r>
          </a:p>
          <a:p>
            <a:pPr marL="914400" lvl="4" indent="0">
              <a:spcBef>
                <a:spcPts val="600"/>
              </a:spcBef>
              <a:spcAft>
                <a:spcPts val="600"/>
              </a:spcAft>
              <a:buSzPct val="60000"/>
              <a:buFont typeface="Wingdings" pitchFamily="2" charset="2"/>
              <a:buNone/>
            </a:pPr>
            <a:r>
              <a:rPr lang="en-US" sz="2000" dirty="0" smtClean="0"/>
              <a:t>P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^ P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^ … ^ P</a:t>
            </a:r>
            <a:r>
              <a:rPr lang="en-US" sz="2000" baseline="-25000" dirty="0" smtClean="0"/>
              <a:t>l</a:t>
            </a:r>
            <a:r>
              <a:rPr lang="en-US" sz="2000" dirty="0" smtClean="0"/>
              <a:t> =&gt; Q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^ Q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^ … ^ </a:t>
            </a:r>
            <a:r>
              <a:rPr lang="en-US" sz="2000" dirty="0" err="1" smtClean="0"/>
              <a:t>Q</a:t>
            </a:r>
            <a:r>
              <a:rPr lang="en-US" sz="2000" baseline="-25000" dirty="0" err="1" smtClean="0"/>
              <a:t>r</a:t>
            </a:r>
            <a:r>
              <a:rPr lang="en-US" sz="2000" dirty="0" smtClean="0"/>
              <a:t> 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180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Method to </a:t>
            </a:r>
            <a:r>
              <a:rPr lang="en-US" dirty="0" smtClean="0"/>
              <a:t>Find Rules Matching </a:t>
            </a:r>
            <a:r>
              <a:rPr lang="en-US" dirty="0" err="1" smtClean="0"/>
              <a:t>Metarules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Find </a:t>
            </a:r>
            <a:r>
              <a:rPr lang="en-US" dirty="0"/>
              <a:t>frequent (</a:t>
            </a:r>
            <a:r>
              <a:rPr lang="en-US" dirty="0" err="1"/>
              <a:t>l+r</a:t>
            </a:r>
            <a:r>
              <a:rPr lang="en-US" dirty="0"/>
              <a:t>) predicates (based on min-support threshold</a:t>
            </a:r>
            <a:r>
              <a:rPr lang="en-US" dirty="0" smtClean="0"/>
              <a:t>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Calculate the support for P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^ P</a:t>
            </a:r>
            <a:r>
              <a:rPr lang="en-US" baseline="-25000" dirty="0"/>
              <a:t>2</a:t>
            </a:r>
            <a:r>
              <a:rPr lang="en-US" dirty="0"/>
              <a:t> ^ … ^ </a:t>
            </a:r>
            <a:r>
              <a:rPr lang="en-US" dirty="0" smtClean="0"/>
              <a:t>P</a:t>
            </a:r>
            <a:r>
              <a:rPr lang="en-US" baseline="-25000" dirty="0" smtClean="0"/>
              <a:t>l</a:t>
            </a:r>
            <a:r>
              <a:rPr lang="en-US" dirty="0" smtClean="0"/>
              <a:t>, to calculate the confidence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Push constraints deeply when possible into the mining process (see the remaining discussions on constraint-push techniques)</a:t>
            </a:r>
          </a:p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10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sz="3600" dirty="0" smtClean="0"/>
              <a:t>Constraint-Based Frequent Pattern Mining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458200" cy="533400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sz="2000" dirty="0" smtClean="0"/>
              <a:t>Pattern space pruning constraints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000" dirty="0" smtClean="0">
                <a:solidFill>
                  <a:srgbClr val="FF0000"/>
                </a:solidFill>
              </a:rPr>
              <a:t>Anti-monotonic</a:t>
            </a:r>
            <a:r>
              <a:rPr lang="en-US" sz="2000" dirty="0" smtClean="0"/>
              <a:t>: If constraint c is violated, its further mining can be terminated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000" dirty="0" smtClean="0">
                <a:solidFill>
                  <a:srgbClr val="FF0000"/>
                </a:solidFill>
              </a:rPr>
              <a:t>Monotonic</a:t>
            </a:r>
            <a:r>
              <a:rPr lang="en-US" sz="2000" dirty="0" smtClean="0"/>
              <a:t>: If c is satisfied, no need to check c again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000" dirty="0" smtClean="0">
                <a:solidFill>
                  <a:srgbClr val="FF0000"/>
                </a:solidFill>
              </a:rPr>
              <a:t>Succinct</a:t>
            </a:r>
            <a:r>
              <a:rPr lang="en-US" sz="2000" dirty="0" smtClean="0"/>
              <a:t>: c must be satisfied, so one can start with the data sets satisfying c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000" dirty="0" smtClean="0">
                <a:solidFill>
                  <a:srgbClr val="FF0000"/>
                </a:solidFill>
              </a:rPr>
              <a:t>Convertible</a:t>
            </a:r>
            <a:r>
              <a:rPr lang="en-US" sz="2000" dirty="0" smtClean="0"/>
              <a:t>: c is not monotonic nor anti-monotonic, but it can be converted into it if items in the transaction can be properly ordered</a:t>
            </a:r>
          </a:p>
          <a:p>
            <a:pPr eaLnBrk="1" hangingPunct="1">
              <a:spcAft>
                <a:spcPts val="600"/>
              </a:spcAft>
            </a:pPr>
            <a:r>
              <a:rPr lang="en-US" sz="2000" dirty="0" smtClean="0"/>
              <a:t>Data space pruning constraint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000" dirty="0" smtClean="0">
                <a:solidFill>
                  <a:srgbClr val="FF0000"/>
                </a:solidFill>
              </a:rPr>
              <a:t>Data succinct</a:t>
            </a:r>
            <a:r>
              <a:rPr lang="en-US" sz="2000" dirty="0" smtClean="0">
                <a:solidFill>
                  <a:schemeClr val="tx2"/>
                </a:solidFill>
              </a:rPr>
              <a:t>: </a:t>
            </a:r>
            <a:r>
              <a:rPr lang="en-US" sz="2000" dirty="0" smtClean="0"/>
              <a:t>Data space can be pruned at the initial pattern mining process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000" dirty="0" smtClean="0">
                <a:solidFill>
                  <a:srgbClr val="FF0000"/>
                </a:solidFill>
              </a:rPr>
              <a:t>Data anti-monotonic</a:t>
            </a:r>
            <a:r>
              <a:rPr lang="en-US" sz="2000" dirty="0" smtClean="0"/>
              <a:t>: If a transaction t does not satisfy c, t can be pruned from its further mining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92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381000"/>
            <a:ext cx="9448800" cy="492125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dirty="0" smtClean="0"/>
              <a:t>Pattern Space Pruning with Anti-Monotonicity Constraints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6096000" cy="4902200"/>
          </a:xfrm>
        </p:spPr>
        <p:txBody>
          <a:bodyPr>
            <a:no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zh-CN" sz="2400" dirty="0" smtClean="0">
                <a:ea typeface="宋体" pitchFamily="2" charset="-122"/>
              </a:rPr>
              <a:t>A constraint C is </a:t>
            </a:r>
            <a:r>
              <a:rPr lang="en-US" altLang="zh-CN" sz="2400" i="1" dirty="0" smtClean="0">
                <a:ea typeface="宋体" pitchFamily="2" charset="-122"/>
              </a:rPr>
              <a:t>anti-monotone</a:t>
            </a:r>
            <a:r>
              <a:rPr lang="en-US" altLang="zh-CN" sz="2400" dirty="0" smtClean="0">
                <a:ea typeface="宋体" pitchFamily="2" charset="-122"/>
              </a:rPr>
              <a:t> if the super pattern satisfies C, all of its sub-patterns do so too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/>
              <a:t>In other words, </a:t>
            </a:r>
            <a:r>
              <a:rPr lang="en-US" sz="2400" i="1" dirty="0" smtClean="0"/>
              <a:t>a</a:t>
            </a:r>
            <a:r>
              <a:rPr lang="en-US" altLang="zh-CN" sz="2400" i="1" dirty="0" smtClean="0">
                <a:ea typeface="宋体" pitchFamily="2" charset="-122"/>
              </a:rPr>
              <a:t>nti-monotonicity: </a:t>
            </a:r>
            <a:r>
              <a:rPr lang="en-US" sz="2400" dirty="0" smtClean="0"/>
              <a:t>If an </a:t>
            </a:r>
            <a:r>
              <a:rPr lang="en-US" sz="2400" dirty="0" err="1" smtClean="0"/>
              <a:t>itemset</a:t>
            </a:r>
            <a:r>
              <a:rPr lang="en-US" sz="2400" dirty="0" smtClean="0"/>
              <a:t> S </a:t>
            </a:r>
            <a:r>
              <a:rPr lang="en-US" sz="2400" b="1" dirty="0" smtClean="0"/>
              <a:t>violates</a:t>
            </a:r>
            <a:r>
              <a:rPr lang="en-US" sz="2400" dirty="0" smtClean="0"/>
              <a:t> the constraint, so does any of its superset 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sym typeface="Symbol" pitchFamily="18" charset="2"/>
              </a:rPr>
              <a:t>Ex. 1. </a:t>
            </a:r>
            <a:r>
              <a:rPr lang="en-US" sz="2400" i="1" dirty="0" smtClean="0">
                <a:sym typeface="Symbol" pitchFamily="18" charset="2"/>
              </a:rPr>
              <a:t>sum(</a:t>
            </a:r>
            <a:r>
              <a:rPr lang="en-US" sz="2400" i="1" dirty="0" err="1" smtClean="0">
                <a:sym typeface="Symbol" pitchFamily="18" charset="2"/>
              </a:rPr>
              <a:t>S.price</a:t>
            </a:r>
            <a:r>
              <a:rPr lang="en-US" sz="2400" i="1" dirty="0" smtClean="0">
                <a:sym typeface="Symbol" pitchFamily="18" charset="2"/>
              </a:rPr>
              <a:t>)</a:t>
            </a:r>
            <a:r>
              <a:rPr lang="en-US" sz="2400" dirty="0" smtClean="0">
                <a:sym typeface="Symbol" pitchFamily="18" charset="2"/>
              </a:rPr>
              <a:t>  </a:t>
            </a:r>
            <a:r>
              <a:rPr lang="en-US" sz="2400" i="1" dirty="0" smtClean="0">
                <a:sym typeface="Symbol" pitchFamily="18" charset="2"/>
              </a:rPr>
              <a:t>v</a:t>
            </a:r>
            <a:r>
              <a:rPr lang="en-US" sz="2400" dirty="0" smtClean="0">
                <a:sym typeface="Symbol" pitchFamily="18" charset="2"/>
              </a:rPr>
              <a:t>  is </a:t>
            </a:r>
            <a:r>
              <a:rPr lang="en-US" sz="2400" dirty="0" smtClean="0">
                <a:solidFill>
                  <a:schemeClr val="hlink"/>
                </a:solidFill>
                <a:sym typeface="Symbol" pitchFamily="18" charset="2"/>
              </a:rPr>
              <a:t>anti-monotone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sym typeface="Symbol" pitchFamily="18" charset="2"/>
              </a:rPr>
              <a:t>Ex. 2.</a:t>
            </a:r>
            <a:r>
              <a:rPr lang="en-US" sz="2400" dirty="0" smtClean="0">
                <a:solidFill>
                  <a:schemeClr val="hlink"/>
                </a:solidFill>
                <a:sym typeface="Symbol" pitchFamily="18" charset="2"/>
              </a:rPr>
              <a:t> </a:t>
            </a:r>
            <a:r>
              <a:rPr lang="en-US" sz="2400" dirty="0" smtClean="0">
                <a:sym typeface="Wingdings" pitchFamily="2" charset="2"/>
              </a:rPr>
              <a:t>range(</a:t>
            </a:r>
            <a:r>
              <a:rPr lang="en-US" sz="2400" dirty="0" err="1" smtClean="0">
                <a:sym typeface="Wingdings" pitchFamily="2" charset="2"/>
              </a:rPr>
              <a:t>S.profit</a:t>
            </a:r>
            <a:r>
              <a:rPr lang="en-US" sz="2400" dirty="0" smtClean="0">
                <a:sym typeface="Wingdings" pitchFamily="2" charset="2"/>
              </a:rPr>
              <a:t>) </a:t>
            </a:r>
            <a:r>
              <a:rPr lang="en-US" sz="2400" dirty="0" smtClean="0">
                <a:sym typeface="Symbol" pitchFamily="18" charset="2"/>
              </a:rPr>
              <a:t></a:t>
            </a:r>
            <a:r>
              <a:rPr lang="en-US" sz="2400" dirty="0" smtClean="0">
                <a:sym typeface="Wingdings" pitchFamily="2" charset="2"/>
              </a:rPr>
              <a:t> 15 </a:t>
            </a:r>
            <a:r>
              <a:rPr lang="en-US" sz="2400" dirty="0" smtClean="0">
                <a:sym typeface="Symbol" pitchFamily="18" charset="2"/>
              </a:rPr>
              <a:t>is </a:t>
            </a:r>
            <a:r>
              <a:rPr lang="en-US" sz="2400" dirty="0" smtClean="0">
                <a:solidFill>
                  <a:schemeClr val="hlink"/>
                </a:solidFill>
                <a:sym typeface="Symbol" pitchFamily="18" charset="2"/>
              </a:rPr>
              <a:t>anti-monotone</a:t>
            </a:r>
            <a:endParaRPr lang="en-US" sz="2400" dirty="0" smtClean="0">
              <a:sym typeface="Wingdings" pitchFamily="2" charset="2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dirty="0" err="1" smtClean="0"/>
              <a:t>Itemset</a:t>
            </a:r>
            <a:r>
              <a:rPr lang="en-US" dirty="0" smtClean="0"/>
              <a:t> </a:t>
            </a:r>
            <a:r>
              <a:rPr lang="en-US" i="1" dirty="0" err="1" smtClean="0"/>
              <a:t>ab</a:t>
            </a:r>
            <a:r>
              <a:rPr lang="en-US" i="1" dirty="0" smtClean="0"/>
              <a:t> </a:t>
            </a:r>
            <a:r>
              <a:rPr lang="en-US" dirty="0" smtClean="0"/>
              <a:t>violates C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>
                <a:sym typeface="Wingdings" pitchFamily="2" charset="2"/>
              </a:rPr>
              <a:t>So does every superset of </a:t>
            </a:r>
            <a:r>
              <a:rPr lang="en-US" i="1" dirty="0" err="1" smtClean="0">
                <a:sym typeface="Wingdings" pitchFamily="2" charset="2"/>
              </a:rPr>
              <a:t>ab</a:t>
            </a:r>
            <a:endParaRPr lang="en-US" dirty="0" smtClean="0">
              <a:sym typeface="Symbol" pitchFamily="18" charset="2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sym typeface="Symbol" pitchFamily="18" charset="2"/>
              </a:rPr>
              <a:t>Ex. 3.</a:t>
            </a:r>
            <a:r>
              <a:rPr lang="en-US" sz="2400" i="1" dirty="0" smtClean="0">
                <a:sym typeface="Symbol" pitchFamily="18" charset="2"/>
              </a:rPr>
              <a:t> sum(</a:t>
            </a:r>
            <a:r>
              <a:rPr lang="en-US" sz="2400" i="1" dirty="0" err="1" smtClean="0">
                <a:sym typeface="Symbol" pitchFamily="18" charset="2"/>
              </a:rPr>
              <a:t>S.Price</a:t>
            </a:r>
            <a:r>
              <a:rPr lang="en-US" sz="2400" i="1" dirty="0" smtClean="0">
                <a:sym typeface="Symbol" pitchFamily="18" charset="2"/>
              </a:rPr>
              <a:t>) </a:t>
            </a:r>
            <a:r>
              <a:rPr lang="en-US" sz="2400" dirty="0" smtClean="0">
                <a:sym typeface="Symbol" pitchFamily="18" charset="2"/>
              </a:rPr>
              <a:t> </a:t>
            </a:r>
            <a:r>
              <a:rPr lang="en-US" sz="2400" i="1" dirty="0" smtClean="0">
                <a:sym typeface="Symbol" pitchFamily="18" charset="2"/>
              </a:rPr>
              <a:t>v</a:t>
            </a:r>
            <a:r>
              <a:rPr lang="en-US" sz="2400" dirty="0" smtClean="0">
                <a:sym typeface="Symbol" pitchFamily="18" charset="2"/>
              </a:rPr>
              <a:t>  is </a:t>
            </a:r>
            <a:r>
              <a:rPr lang="en-US" sz="2400" dirty="0" smtClean="0">
                <a:solidFill>
                  <a:schemeClr val="hlink"/>
                </a:solidFill>
                <a:sym typeface="Symbol" pitchFamily="18" charset="2"/>
              </a:rPr>
              <a:t>not anti-monotone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sym typeface="Symbol" pitchFamily="18" charset="2"/>
              </a:rPr>
              <a:t>Ex. 4. </a:t>
            </a:r>
            <a:r>
              <a:rPr lang="en-US" sz="2400" i="1" dirty="0" smtClean="0">
                <a:sym typeface="Symbol" pitchFamily="18" charset="2"/>
              </a:rPr>
              <a:t>support count</a:t>
            </a:r>
            <a:r>
              <a:rPr lang="en-US" sz="2400" dirty="0" smtClean="0">
                <a:sym typeface="Symbol" pitchFamily="18" charset="2"/>
              </a:rPr>
              <a:t>  is anti-monotone: core property used in </a:t>
            </a:r>
            <a:r>
              <a:rPr lang="en-US" sz="2400" dirty="0" err="1" smtClean="0">
                <a:sym typeface="Symbol" pitchFamily="18" charset="2"/>
              </a:rPr>
              <a:t>Apriori</a:t>
            </a:r>
            <a:endParaRPr lang="en-US" sz="2400" dirty="0" smtClean="0">
              <a:sym typeface="Symbol" pitchFamily="18" charset="2"/>
            </a:endParaRPr>
          </a:p>
        </p:txBody>
      </p:sp>
      <p:graphicFrame>
        <p:nvGraphicFramePr>
          <p:cNvPr id="1562628" name="Group 4"/>
          <p:cNvGraphicFramePr>
            <a:graphicFrameLocks noGrp="1"/>
          </p:cNvGraphicFramePr>
          <p:nvPr/>
        </p:nvGraphicFramePr>
        <p:xfrm>
          <a:off x="6477000" y="1676400"/>
          <a:ext cx="2465388" cy="1746252"/>
        </p:xfrm>
        <a:graphic>
          <a:graphicData uri="http://schemas.openxmlformats.org/drawingml/2006/table">
            <a:tbl>
              <a:tblPr/>
              <a:tblGrid>
                <a:gridCol w="663575"/>
                <a:gridCol w="1801813"/>
              </a:tblGrid>
              <a:tr h="3807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TID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Transaction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6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a, b, c, d, f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2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b, c, d, f, g, h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2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a, c, d, e, f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2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c, e, f, g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49" name="Text Box 24"/>
          <p:cNvSpPr txBox="1">
            <a:spLocks noChangeArrowheads="1"/>
          </p:cNvSpPr>
          <p:nvPr/>
        </p:nvSpPr>
        <p:spPr bwMode="auto">
          <a:xfrm>
            <a:off x="6629400" y="1219200"/>
            <a:ext cx="22971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sz="2000">
                <a:latin typeface="Times New Roman" pitchFamily="18" charset="0"/>
              </a:rPr>
              <a:t>TDB (min_sup=2)</a:t>
            </a:r>
          </a:p>
        </p:txBody>
      </p:sp>
      <p:graphicFrame>
        <p:nvGraphicFramePr>
          <p:cNvPr id="1562681" name="Group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945195"/>
              </p:ext>
            </p:extLst>
          </p:nvPr>
        </p:nvGraphicFramePr>
        <p:xfrm>
          <a:off x="6901656" y="3505200"/>
          <a:ext cx="1752600" cy="3263900"/>
        </p:xfrm>
        <a:graphic>
          <a:graphicData uri="http://schemas.openxmlformats.org/drawingml/2006/table">
            <a:tbl>
              <a:tblPr/>
              <a:tblGrid>
                <a:gridCol w="876300"/>
                <a:gridCol w="8763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Item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Profit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880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9916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Apriori + Constraint </a:t>
            </a:r>
          </a:p>
        </p:txBody>
      </p:sp>
      <p:graphicFrame>
        <p:nvGraphicFramePr>
          <p:cNvPr id="30724" name="Object 3"/>
          <p:cNvGraphicFramePr>
            <a:graphicFrameLocks noChangeAspect="1"/>
          </p:cNvGraphicFramePr>
          <p:nvPr/>
        </p:nvGraphicFramePr>
        <p:xfrm>
          <a:off x="303213" y="1795463"/>
          <a:ext cx="1814512" cy="162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8" name="Worksheet" r:id="rId4" imgW="1667372" imgH="1743437" progId="Excel.Sheet.8">
                  <p:embed/>
                </p:oleObj>
              </mc:Choice>
              <mc:Fallback>
                <p:oleObj name="Worksheet" r:id="rId4" imgW="1667372" imgH="174343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13" y="1795463"/>
                        <a:ext cx="1814512" cy="1620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5" name="Text Box 4"/>
          <p:cNvSpPr txBox="1">
            <a:spLocks noChangeArrowheads="1"/>
          </p:cNvSpPr>
          <p:nvPr/>
        </p:nvSpPr>
        <p:spPr bwMode="auto">
          <a:xfrm>
            <a:off x="255588" y="1389063"/>
            <a:ext cx="1597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>
                <a:latin typeface="Times New Roman" pitchFamily="18" charset="0"/>
              </a:rPr>
              <a:t>Database D</a:t>
            </a:r>
          </a:p>
        </p:txBody>
      </p:sp>
      <p:graphicFrame>
        <p:nvGraphicFramePr>
          <p:cNvPr id="30726" name="Object 5"/>
          <p:cNvGraphicFramePr>
            <a:graphicFrameLocks noChangeAspect="1"/>
          </p:cNvGraphicFramePr>
          <p:nvPr/>
        </p:nvGraphicFramePr>
        <p:xfrm>
          <a:off x="3262313" y="1468438"/>
          <a:ext cx="1824037" cy="194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9" name="Worksheet" r:id="rId6" imgW="1619701" imgH="2086337" progId="Excel.Sheet.8">
                  <p:embed/>
                </p:oleObj>
              </mc:Choice>
              <mc:Fallback>
                <p:oleObj name="Worksheet" r:id="rId6" imgW="1619701" imgH="208633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2313" y="1468438"/>
                        <a:ext cx="1824037" cy="1947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7" name="Object 6"/>
          <p:cNvGraphicFramePr>
            <a:graphicFrameLocks noChangeAspect="1"/>
          </p:cNvGraphicFramePr>
          <p:nvPr/>
        </p:nvGraphicFramePr>
        <p:xfrm>
          <a:off x="5784850" y="1560513"/>
          <a:ext cx="2046288" cy="166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60" name="Worksheet" r:id="rId8" imgW="1619701" imgH="1743437" progId="Excel.Sheet.8">
                  <p:embed/>
                </p:oleObj>
              </mc:Choice>
              <mc:Fallback>
                <p:oleObj name="Worksheet" r:id="rId8" imgW="1619701" imgH="174343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4850" y="1560513"/>
                        <a:ext cx="2046288" cy="166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8" name="Text Box 7"/>
          <p:cNvSpPr txBox="1">
            <a:spLocks noChangeArrowheads="1"/>
          </p:cNvSpPr>
          <p:nvPr/>
        </p:nvSpPr>
        <p:spPr bwMode="auto">
          <a:xfrm>
            <a:off x="2181225" y="2273300"/>
            <a:ext cx="1073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>
                <a:latin typeface="Times New Roman" pitchFamily="18" charset="0"/>
              </a:rPr>
              <a:t>Scan D</a:t>
            </a:r>
          </a:p>
        </p:txBody>
      </p:sp>
      <p:sp>
        <p:nvSpPr>
          <p:cNvPr id="30729" name="Line 8"/>
          <p:cNvSpPr>
            <a:spLocks noChangeShapeType="1"/>
          </p:cNvSpPr>
          <p:nvPr/>
        </p:nvSpPr>
        <p:spPr bwMode="auto">
          <a:xfrm>
            <a:off x="2297113" y="2719388"/>
            <a:ext cx="831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730" name="Text Box 9"/>
          <p:cNvSpPr txBox="1">
            <a:spLocks noChangeArrowheads="1"/>
          </p:cNvSpPr>
          <p:nvPr/>
        </p:nvSpPr>
        <p:spPr bwMode="auto">
          <a:xfrm>
            <a:off x="2759075" y="17208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i="1">
                <a:latin typeface="Times New Roman" pitchFamily="18" charset="0"/>
              </a:rPr>
              <a:t>C</a:t>
            </a:r>
            <a:r>
              <a:rPr lang="en-US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0731" name="Text Box 10"/>
          <p:cNvSpPr txBox="1">
            <a:spLocks noChangeArrowheads="1"/>
          </p:cNvSpPr>
          <p:nvPr/>
        </p:nvSpPr>
        <p:spPr bwMode="auto">
          <a:xfrm>
            <a:off x="5346700" y="1563688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i="1">
                <a:latin typeface="Times New Roman" pitchFamily="18" charset="0"/>
              </a:rPr>
              <a:t>L</a:t>
            </a:r>
            <a:r>
              <a:rPr lang="en-US" i="1" baseline="-25000">
                <a:latin typeface="Times New Roman" pitchFamily="18" charset="0"/>
              </a:rPr>
              <a:t>1</a:t>
            </a:r>
          </a:p>
        </p:txBody>
      </p:sp>
      <p:graphicFrame>
        <p:nvGraphicFramePr>
          <p:cNvPr id="30732" name="Object 11"/>
          <p:cNvGraphicFramePr>
            <a:graphicFrameLocks noChangeAspect="1"/>
          </p:cNvGraphicFramePr>
          <p:nvPr/>
        </p:nvGraphicFramePr>
        <p:xfrm>
          <a:off x="6610350" y="3381375"/>
          <a:ext cx="1120775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61" name="Worksheet" r:id="rId10" imgW="990735" imgH="2428944" progId="Excel.Sheet.8">
                  <p:embed/>
                </p:oleObj>
              </mc:Choice>
              <mc:Fallback>
                <p:oleObj name="Worksheet" r:id="rId10" imgW="990735" imgH="2428944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350" y="3381375"/>
                        <a:ext cx="1120775" cy="233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3" name="Object 12"/>
          <p:cNvGraphicFramePr>
            <a:graphicFrameLocks noChangeAspect="1"/>
          </p:cNvGraphicFramePr>
          <p:nvPr/>
        </p:nvGraphicFramePr>
        <p:xfrm>
          <a:off x="3200400" y="3492500"/>
          <a:ext cx="1736725" cy="224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62" name="Worksheet" r:id="rId12" imgW="1581421" imgH="2429237" progId="Excel.Sheet.8">
                  <p:embed/>
                </p:oleObj>
              </mc:Choice>
              <mc:Fallback>
                <p:oleObj name="Worksheet" r:id="rId12" imgW="1581421" imgH="242923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492500"/>
                        <a:ext cx="1736725" cy="224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4" name="Object 13"/>
          <p:cNvGraphicFramePr>
            <a:graphicFrameLocks noChangeAspect="1"/>
          </p:cNvGraphicFramePr>
          <p:nvPr/>
        </p:nvGraphicFramePr>
        <p:xfrm>
          <a:off x="812800" y="3756025"/>
          <a:ext cx="1717675" cy="180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63" name="Worksheet" r:id="rId14" imgW="1581421" imgH="1743437" progId="Excel.Sheet.8">
                  <p:embed/>
                </p:oleObj>
              </mc:Choice>
              <mc:Fallback>
                <p:oleObj name="Worksheet" r:id="rId14" imgW="1581421" imgH="174343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" y="3756025"/>
                        <a:ext cx="1717675" cy="180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5" name="Text Box 14"/>
          <p:cNvSpPr txBox="1">
            <a:spLocks noChangeArrowheads="1"/>
          </p:cNvSpPr>
          <p:nvPr/>
        </p:nvSpPr>
        <p:spPr bwMode="auto">
          <a:xfrm>
            <a:off x="301625" y="3729038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i="1">
                <a:latin typeface="Times New Roman" pitchFamily="18" charset="0"/>
              </a:rPr>
              <a:t>L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0736" name="Text Box 15"/>
          <p:cNvSpPr txBox="1">
            <a:spLocks noChangeArrowheads="1"/>
          </p:cNvSpPr>
          <p:nvPr/>
        </p:nvSpPr>
        <p:spPr bwMode="auto">
          <a:xfrm>
            <a:off x="2728913" y="33321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i="1">
                <a:latin typeface="Times New Roman" pitchFamily="18" charset="0"/>
              </a:rPr>
              <a:t>C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0737" name="Text Box 16"/>
          <p:cNvSpPr txBox="1">
            <a:spLocks noChangeArrowheads="1"/>
          </p:cNvSpPr>
          <p:nvPr/>
        </p:nvSpPr>
        <p:spPr bwMode="auto">
          <a:xfrm>
            <a:off x="6016625" y="33829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i="1">
                <a:latin typeface="Times New Roman" pitchFamily="18" charset="0"/>
              </a:rPr>
              <a:t>C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0738" name="Line 17"/>
          <p:cNvSpPr>
            <a:spLocks noChangeShapeType="1"/>
          </p:cNvSpPr>
          <p:nvPr/>
        </p:nvSpPr>
        <p:spPr bwMode="auto">
          <a:xfrm flipH="1">
            <a:off x="5127625" y="4252913"/>
            <a:ext cx="11207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39" name="Text Box 18"/>
          <p:cNvSpPr txBox="1">
            <a:spLocks noChangeArrowheads="1"/>
          </p:cNvSpPr>
          <p:nvPr/>
        </p:nvSpPr>
        <p:spPr bwMode="auto">
          <a:xfrm>
            <a:off x="5148263" y="3751263"/>
            <a:ext cx="1073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>
                <a:latin typeface="Times New Roman" pitchFamily="18" charset="0"/>
              </a:rPr>
              <a:t>Scan D</a:t>
            </a:r>
          </a:p>
        </p:txBody>
      </p:sp>
      <p:sp>
        <p:nvSpPr>
          <p:cNvPr id="30740" name="AutoShape 19"/>
          <p:cNvSpPr>
            <a:spLocks noChangeArrowheads="1"/>
          </p:cNvSpPr>
          <p:nvPr/>
        </p:nvSpPr>
        <p:spPr bwMode="auto">
          <a:xfrm>
            <a:off x="7861300" y="3070225"/>
            <a:ext cx="627063" cy="855663"/>
          </a:xfrm>
          <a:prstGeom prst="curvedLeftArrow">
            <a:avLst>
              <a:gd name="adj1" fmla="val 27291"/>
              <a:gd name="adj2" fmla="val 54582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741" name="Line 20"/>
          <p:cNvSpPr>
            <a:spLocks noChangeShapeType="1"/>
          </p:cNvSpPr>
          <p:nvPr/>
        </p:nvSpPr>
        <p:spPr bwMode="auto">
          <a:xfrm>
            <a:off x="2535238" y="6299200"/>
            <a:ext cx="16922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42" name="Text Box 21"/>
          <p:cNvSpPr txBox="1">
            <a:spLocks noChangeArrowheads="1"/>
          </p:cNvSpPr>
          <p:nvPr/>
        </p:nvSpPr>
        <p:spPr bwMode="auto">
          <a:xfrm>
            <a:off x="698500" y="580231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i="1">
                <a:latin typeface="Times New Roman" pitchFamily="18" charset="0"/>
              </a:rPr>
              <a:t>C</a:t>
            </a:r>
            <a:r>
              <a:rPr lang="en-US" i="1" baseline="-25000">
                <a:latin typeface="Times New Roman" pitchFamily="18" charset="0"/>
              </a:rPr>
              <a:t>3</a:t>
            </a:r>
          </a:p>
        </p:txBody>
      </p:sp>
      <p:sp>
        <p:nvSpPr>
          <p:cNvPr id="30743" name="Text Box 22"/>
          <p:cNvSpPr txBox="1">
            <a:spLocks noChangeArrowheads="1"/>
          </p:cNvSpPr>
          <p:nvPr/>
        </p:nvSpPr>
        <p:spPr bwMode="auto">
          <a:xfrm>
            <a:off x="4114800" y="5791200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i="1">
                <a:latin typeface="Times New Roman" pitchFamily="18" charset="0"/>
              </a:rPr>
              <a:t>L</a:t>
            </a:r>
            <a:r>
              <a:rPr lang="en-US" i="1" baseline="-25000">
                <a:latin typeface="Times New Roman" pitchFamily="18" charset="0"/>
              </a:rPr>
              <a:t>3</a:t>
            </a:r>
          </a:p>
        </p:txBody>
      </p:sp>
      <p:graphicFrame>
        <p:nvGraphicFramePr>
          <p:cNvPr id="30744" name="Object 23"/>
          <p:cNvGraphicFramePr>
            <a:graphicFrameLocks noChangeAspect="1"/>
          </p:cNvGraphicFramePr>
          <p:nvPr/>
        </p:nvGraphicFramePr>
        <p:xfrm>
          <a:off x="1166813" y="5845175"/>
          <a:ext cx="1125537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64" name="Worksheet" r:id="rId16" imgW="990961" imgH="714737" progId="Excel.Sheet.8">
                  <p:embed/>
                </p:oleObj>
              </mc:Choice>
              <mc:Fallback>
                <p:oleObj name="Worksheet" r:id="rId16" imgW="990961" imgH="71473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6813" y="5845175"/>
                        <a:ext cx="1125537" cy="77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45" name="Text Box 24"/>
          <p:cNvSpPr txBox="1">
            <a:spLocks noChangeArrowheads="1"/>
          </p:cNvSpPr>
          <p:nvPr/>
        </p:nvSpPr>
        <p:spPr bwMode="auto">
          <a:xfrm>
            <a:off x="2732088" y="5881688"/>
            <a:ext cx="1073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>
                <a:latin typeface="Times New Roman" pitchFamily="18" charset="0"/>
              </a:rPr>
              <a:t>Scan D</a:t>
            </a:r>
          </a:p>
        </p:txBody>
      </p:sp>
      <p:graphicFrame>
        <p:nvGraphicFramePr>
          <p:cNvPr id="30746" name="Object 25"/>
          <p:cNvGraphicFramePr>
            <a:graphicFrameLocks noChangeAspect="1"/>
          </p:cNvGraphicFramePr>
          <p:nvPr/>
        </p:nvGraphicFramePr>
        <p:xfrm>
          <a:off x="4568825" y="5835650"/>
          <a:ext cx="1754188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65" name="Worksheet" r:id="rId18" imgW="1581421" imgH="705332" progId="Excel.Sheet.8">
                  <p:embed/>
                </p:oleObj>
              </mc:Choice>
              <mc:Fallback>
                <p:oleObj name="Worksheet" r:id="rId18" imgW="1581421" imgH="705332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8825" y="5835650"/>
                        <a:ext cx="1754188" cy="81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47" name="AutoShape 26"/>
          <p:cNvSpPr>
            <a:spLocks noChangeArrowheads="1"/>
          </p:cNvSpPr>
          <p:nvPr/>
        </p:nvSpPr>
        <p:spPr bwMode="auto">
          <a:xfrm>
            <a:off x="201613" y="4846638"/>
            <a:ext cx="441325" cy="1249362"/>
          </a:xfrm>
          <a:prstGeom prst="curvedRightArrow">
            <a:avLst>
              <a:gd name="adj1" fmla="val 56619"/>
              <a:gd name="adj2" fmla="val 113237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48" name="Line 27"/>
          <p:cNvSpPr>
            <a:spLocks noChangeShapeType="1"/>
          </p:cNvSpPr>
          <p:nvPr/>
        </p:nvSpPr>
        <p:spPr bwMode="auto">
          <a:xfrm>
            <a:off x="5181600" y="2438400"/>
            <a:ext cx="5270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749" name="Line 28"/>
          <p:cNvSpPr>
            <a:spLocks noChangeShapeType="1"/>
          </p:cNvSpPr>
          <p:nvPr/>
        </p:nvSpPr>
        <p:spPr bwMode="auto">
          <a:xfrm flipH="1">
            <a:off x="2667000" y="4648200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750" name="Text Box 29"/>
          <p:cNvSpPr txBox="1">
            <a:spLocks noChangeArrowheads="1"/>
          </p:cNvSpPr>
          <p:nvPr/>
        </p:nvSpPr>
        <p:spPr bwMode="auto">
          <a:xfrm>
            <a:off x="6705600" y="5867400"/>
            <a:ext cx="24384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Constraint: </a:t>
            </a:r>
          </a:p>
          <a:p>
            <a:pPr eaLnBrk="1" hangingPunct="1"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Sum{S.price} &lt; 5</a:t>
            </a:r>
          </a:p>
        </p:txBody>
      </p:sp>
      <p:grpSp>
        <p:nvGrpSpPr>
          <p:cNvPr id="30751" name="Group 30"/>
          <p:cNvGrpSpPr>
            <a:grpSpLocks/>
          </p:cNvGrpSpPr>
          <p:nvPr/>
        </p:nvGrpSpPr>
        <p:grpSpPr bwMode="auto">
          <a:xfrm>
            <a:off x="6096000" y="2971800"/>
            <a:ext cx="1524000" cy="152400"/>
            <a:chOff x="2160" y="2016"/>
            <a:chExt cx="960" cy="96"/>
          </a:xfrm>
        </p:grpSpPr>
        <p:sp>
          <p:nvSpPr>
            <p:cNvPr id="30788" name="Line 31"/>
            <p:cNvSpPr>
              <a:spLocks noChangeShapeType="1"/>
            </p:cNvSpPr>
            <p:nvPr/>
          </p:nvSpPr>
          <p:spPr bwMode="auto">
            <a:xfrm>
              <a:off x="2160" y="2016"/>
              <a:ext cx="960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89" name="Line 32"/>
            <p:cNvSpPr>
              <a:spLocks noChangeShapeType="1"/>
            </p:cNvSpPr>
            <p:nvPr/>
          </p:nvSpPr>
          <p:spPr bwMode="auto">
            <a:xfrm flipV="1">
              <a:off x="2160" y="2016"/>
              <a:ext cx="960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0752" name="Group 33"/>
          <p:cNvGrpSpPr>
            <a:grpSpLocks/>
          </p:cNvGrpSpPr>
          <p:nvPr/>
        </p:nvGrpSpPr>
        <p:grpSpPr bwMode="auto">
          <a:xfrm>
            <a:off x="914400" y="4572000"/>
            <a:ext cx="1524000" cy="152400"/>
            <a:chOff x="2160" y="2016"/>
            <a:chExt cx="960" cy="96"/>
          </a:xfrm>
        </p:grpSpPr>
        <p:sp>
          <p:nvSpPr>
            <p:cNvPr id="30786" name="Line 34"/>
            <p:cNvSpPr>
              <a:spLocks noChangeShapeType="1"/>
            </p:cNvSpPr>
            <p:nvPr/>
          </p:nvSpPr>
          <p:spPr bwMode="auto">
            <a:xfrm>
              <a:off x="2160" y="2016"/>
              <a:ext cx="960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87" name="Line 35"/>
            <p:cNvSpPr>
              <a:spLocks noChangeShapeType="1"/>
            </p:cNvSpPr>
            <p:nvPr/>
          </p:nvSpPr>
          <p:spPr bwMode="auto">
            <a:xfrm flipV="1">
              <a:off x="2160" y="2016"/>
              <a:ext cx="960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0753" name="Group 36"/>
          <p:cNvGrpSpPr>
            <a:grpSpLocks/>
          </p:cNvGrpSpPr>
          <p:nvPr/>
        </p:nvGrpSpPr>
        <p:grpSpPr bwMode="auto">
          <a:xfrm>
            <a:off x="914400" y="4953000"/>
            <a:ext cx="1524000" cy="152400"/>
            <a:chOff x="2160" y="2016"/>
            <a:chExt cx="960" cy="96"/>
          </a:xfrm>
        </p:grpSpPr>
        <p:sp>
          <p:nvSpPr>
            <p:cNvPr id="30784" name="Line 37"/>
            <p:cNvSpPr>
              <a:spLocks noChangeShapeType="1"/>
            </p:cNvSpPr>
            <p:nvPr/>
          </p:nvSpPr>
          <p:spPr bwMode="auto">
            <a:xfrm>
              <a:off x="2160" y="2016"/>
              <a:ext cx="960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85" name="Line 38"/>
            <p:cNvSpPr>
              <a:spLocks noChangeShapeType="1"/>
            </p:cNvSpPr>
            <p:nvPr/>
          </p:nvSpPr>
          <p:spPr bwMode="auto">
            <a:xfrm flipV="1">
              <a:off x="2160" y="2016"/>
              <a:ext cx="960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0754" name="Group 39"/>
          <p:cNvGrpSpPr>
            <a:grpSpLocks/>
          </p:cNvGrpSpPr>
          <p:nvPr/>
        </p:nvGrpSpPr>
        <p:grpSpPr bwMode="auto">
          <a:xfrm>
            <a:off x="914400" y="5257800"/>
            <a:ext cx="1524000" cy="152400"/>
            <a:chOff x="2160" y="2016"/>
            <a:chExt cx="960" cy="96"/>
          </a:xfrm>
        </p:grpSpPr>
        <p:sp>
          <p:nvSpPr>
            <p:cNvPr id="30782" name="Line 40"/>
            <p:cNvSpPr>
              <a:spLocks noChangeShapeType="1"/>
            </p:cNvSpPr>
            <p:nvPr/>
          </p:nvSpPr>
          <p:spPr bwMode="auto">
            <a:xfrm>
              <a:off x="2160" y="2016"/>
              <a:ext cx="960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83" name="Line 41"/>
            <p:cNvSpPr>
              <a:spLocks noChangeShapeType="1"/>
            </p:cNvSpPr>
            <p:nvPr/>
          </p:nvSpPr>
          <p:spPr bwMode="auto">
            <a:xfrm flipV="1">
              <a:off x="2160" y="2016"/>
              <a:ext cx="960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0755" name="Group 42"/>
          <p:cNvGrpSpPr>
            <a:grpSpLocks/>
          </p:cNvGrpSpPr>
          <p:nvPr/>
        </p:nvGrpSpPr>
        <p:grpSpPr bwMode="auto">
          <a:xfrm>
            <a:off x="4648200" y="6400800"/>
            <a:ext cx="1524000" cy="152400"/>
            <a:chOff x="2160" y="2016"/>
            <a:chExt cx="960" cy="96"/>
          </a:xfrm>
        </p:grpSpPr>
        <p:sp>
          <p:nvSpPr>
            <p:cNvPr id="30780" name="Line 43"/>
            <p:cNvSpPr>
              <a:spLocks noChangeShapeType="1"/>
            </p:cNvSpPr>
            <p:nvPr/>
          </p:nvSpPr>
          <p:spPr bwMode="auto">
            <a:xfrm>
              <a:off x="2160" y="2016"/>
              <a:ext cx="960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81" name="Line 44"/>
            <p:cNvSpPr>
              <a:spLocks noChangeShapeType="1"/>
            </p:cNvSpPr>
            <p:nvPr/>
          </p:nvSpPr>
          <p:spPr bwMode="auto">
            <a:xfrm flipV="1">
              <a:off x="2160" y="2016"/>
              <a:ext cx="960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0756" name="Group 30"/>
          <p:cNvGrpSpPr>
            <a:grpSpLocks/>
          </p:cNvGrpSpPr>
          <p:nvPr/>
        </p:nvGrpSpPr>
        <p:grpSpPr bwMode="auto">
          <a:xfrm>
            <a:off x="6705600" y="4467225"/>
            <a:ext cx="990600" cy="257175"/>
            <a:chOff x="2160" y="2016"/>
            <a:chExt cx="960" cy="96"/>
          </a:xfrm>
        </p:grpSpPr>
        <p:sp>
          <p:nvSpPr>
            <p:cNvPr id="30778" name="Line 31"/>
            <p:cNvSpPr>
              <a:spLocks noChangeShapeType="1"/>
            </p:cNvSpPr>
            <p:nvPr/>
          </p:nvSpPr>
          <p:spPr bwMode="auto">
            <a:xfrm>
              <a:off x="2160" y="2016"/>
              <a:ext cx="960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79" name="Line 32"/>
            <p:cNvSpPr>
              <a:spLocks noChangeShapeType="1"/>
            </p:cNvSpPr>
            <p:nvPr/>
          </p:nvSpPr>
          <p:spPr bwMode="auto">
            <a:xfrm flipV="1">
              <a:off x="2160" y="2016"/>
              <a:ext cx="960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0757" name="Group 30"/>
          <p:cNvGrpSpPr>
            <a:grpSpLocks/>
          </p:cNvGrpSpPr>
          <p:nvPr/>
        </p:nvGrpSpPr>
        <p:grpSpPr bwMode="auto">
          <a:xfrm>
            <a:off x="6657975" y="5105400"/>
            <a:ext cx="990600" cy="257175"/>
            <a:chOff x="2160" y="2016"/>
            <a:chExt cx="960" cy="96"/>
          </a:xfrm>
        </p:grpSpPr>
        <p:sp>
          <p:nvSpPr>
            <p:cNvPr id="30776" name="Line 31"/>
            <p:cNvSpPr>
              <a:spLocks noChangeShapeType="1"/>
            </p:cNvSpPr>
            <p:nvPr/>
          </p:nvSpPr>
          <p:spPr bwMode="auto">
            <a:xfrm>
              <a:off x="2160" y="2016"/>
              <a:ext cx="960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77" name="Line 32"/>
            <p:cNvSpPr>
              <a:spLocks noChangeShapeType="1"/>
            </p:cNvSpPr>
            <p:nvPr/>
          </p:nvSpPr>
          <p:spPr bwMode="auto">
            <a:xfrm flipV="1">
              <a:off x="2160" y="2016"/>
              <a:ext cx="960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0758" name="Group 30"/>
          <p:cNvGrpSpPr>
            <a:grpSpLocks/>
          </p:cNvGrpSpPr>
          <p:nvPr/>
        </p:nvGrpSpPr>
        <p:grpSpPr bwMode="auto">
          <a:xfrm>
            <a:off x="6753225" y="5410200"/>
            <a:ext cx="990600" cy="257175"/>
            <a:chOff x="2160" y="2016"/>
            <a:chExt cx="960" cy="96"/>
          </a:xfrm>
        </p:grpSpPr>
        <p:sp>
          <p:nvSpPr>
            <p:cNvPr id="30774" name="Line 31"/>
            <p:cNvSpPr>
              <a:spLocks noChangeShapeType="1"/>
            </p:cNvSpPr>
            <p:nvPr/>
          </p:nvSpPr>
          <p:spPr bwMode="auto">
            <a:xfrm>
              <a:off x="2160" y="2016"/>
              <a:ext cx="960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75" name="Line 32"/>
            <p:cNvSpPr>
              <a:spLocks noChangeShapeType="1"/>
            </p:cNvSpPr>
            <p:nvPr/>
          </p:nvSpPr>
          <p:spPr bwMode="auto">
            <a:xfrm flipV="1">
              <a:off x="2160" y="2016"/>
              <a:ext cx="960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0759" name="Group 33"/>
          <p:cNvGrpSpPr>
            <a:grpSpLocks/>
          </p:cNvGrpSpPr>
          <p:nvPr/>
        </p:nvGrpSpPr>
        <p:grpSpPr bwMode="auto">
          <a:xfrm>
            <a:off x="3268663" y="4519613"/>
            <a:ext cx="1524000" cy="152400"/>
            <a:chOff x="2160" y="2016"/>
            <a:chExt cx="960" cy="96"/>
          </a:xfrm>
        </p:grpSpPr>
        <p:sp>
          <p:nvSpPr>
            <p:cNvPr id="30772" name="Line 34"/>
            <p:cNvSpPr>
              <a:spLocks noChangeShapeType="1"/>
            </p:cNvSpPr>
            <p:nvPr/>
          </p:nvSpPr>
          <p:spPr bwMode="auto">
            <a:xfrm>
              <a:off x="2160" y="2016"/>
              <a:ext cx="960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73" name="Line 35"/>
            <p:cNvSpPr>
              <a:spLocks noChangeShapeType="1"/>
            </p:cNvSpPr>
            <p:nvPr/>
          </p:nvSpPr>
          <p:spPr bwMode="auto">
            <a:xfrm flipV="1">
              <a:off x="2160" y="2016"/>
              <a:ext cx="960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0760" name="Group 33"/>
          <p:cNvGrpSpPr>
            <a:grpSpLocks/>
          </p:cNvGrpSpPr>
          <p:nvPr/>
        </p:nvGrpSpPr>
        <p:grpSpPr bwMode="auto">
          <a:xfrm>
            <a:off x="3246438" y="5181600"/>
            <a:ext cx="1524000" cy="152400"/>
            <a:chOff x="2160" y="2016"/>
            <a:chExt cx="960" cy="96"/>
          </a:xfrm>
        </p:grpSpPr>
        <p:sp>
          <p:nvSpPr>
            <p:cNvPr id="30770" name="Line 34"/>
            <p:cNvSpPr>
              <a:spLocks noChangeShapeType="1"/>
            </p:cNvSpPr>
            <p:nvPr/>
          </p:nvSpPr>
          <p:spPr bwMode="auto">
            <a:xfrm>
              <a:off x="2160" y="2016"/>
              <a:ext cx="960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71" name="Line 35"/>
            <p:cNvSpPr>
              <a:spLocks noChangeShapeType="1"/>
            </p:cNvSpPr>
            <p:nvPr/>
          </p:nvSpPr>
          <p:spPr bwMode="auto">
            <a:xfrm flipV="1">
              <a:off x="2160" y="2016"/>
              <a:ext cx="960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0761" name="Group 33"/>
          <p:cNvGrpSpPr>
            <a:grpSpLocks/>
          </p:cNvGrpSpPr>
          <p:nvPr/>
        </p:nvGrpSpPr>
        <p:grpSpPr bwMode="auto">
          <a:xfrm>
            <a:off x="3371850" y="5494338"/>
            <a:ext cx="1524000" cy="152400"/>
            <a:chOff x="2160" y="2016"/>
            <a:chExt cx="960" cy="96"/>
          </a:xfrm>
        </p:grpSpPr>
        <p:sp>
          <p:nvSpPr>
            <p:cNvPr id="30768" name="Line 34"/>
            <p:cNvSpPr>
              <a:spLocks noChangeShapeType="1"/>
            </p:cNvSpPr>
            <p:nvPr/>
          </p:nvSpPr>
          <p:spPr bwMode="auto">
            <a:xfrm>
              <a:off x="2160" y="2016"/>
              <a:ext cx="960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69" name="Line 35"/>
            <p:cNvSpPr>
              <a:spLocks noChangeShapeType="1"/>
            </p:cNvSpPr>
            <p:nvPr/>
          </p:nvSpPr>
          <p:spPr bwMode="auto">
            <a:xfrm flipV="1">
              <a:off x="2160" y="2016"/>
              <a:ext cx="960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0762" name="Group 33"/>
          <p:cNvGrpSpPr>
            <a:grpSpLocks/>
          </p:cNvGrpSpPr>
          <p:nvPr/>
        </p:nvGrpSpPr>
        <p:grpSpPr bwMode="auto">
          <a:xfrm>
            <a:off x="1216025" y="6321425"/>
            <a:ext cx="960438" cy="231775"/>
            <a:chOff x="2160" y="2016"/>
            <a:chExt cx="960" cy="96"/>
          </a:xfrm>
        </p:grpSpPr>
        <p:sp>
          <p:nvSpPr>
            <p:cNvPr id="30766" name="Line 34"/>
            <p:cNvSpPr>
              <a:spLocks noChangeShapeType="1"/>
            </p:cNvSpPr>
            <p:nvPr/>
          </p:nvSpPr>
          <p:spPr bwMode="auto">
            <a:xfrm>
              <a:off x="2160" y="2016"/>
              <a:ext cx="960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67" name="Line 35"/>
            <p:cNvSpPr>
              <a:spLocks noChangeShapeType="1"/>
            </p:cNvSpPr>
            <p:nvPr/>
          </p:nvSpPr>
          <p:spPr bwMode="auto">
            <a:xfrm flipV="1">
              <a:off x="2160" y="2016"/>
              <a:ext cx="960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0763" name="Group 33"/>
          <p:cNvGrpSpPr>
            <a:grpSpLocks/>
          </p:cNvGrpSpPr>
          <p:nvPr/>
        </p:nvGrpSpPr>
        <p:grpSpPr bwMode="auto">
          <a:xfrm>
            <a:off x="3276600" y="4876800"/>
            <a:ext cx="1524000" cy="152400"/>
            <a:chOff x="2160" y="2016"/>
            <a:chExt cx="960" cy="96"/>
          </a:xfrm>
        </p:grpSpPr>
        <p:sp>
          <p:nvSpPr>
            <p:cNvPr id="30764" name="Line 34"/>
            <p:cNvSpPr>
              <a:spLocks noChangeShapeType="1"/>
            </p:cNvSpPr>
            <p:nvPr/>
          </p:nvSpPr>
          <p:spPr bwMode="auto">
            <a:xfrm>
              <a:off x="2160" y="2016"/>
              <a:ext cx="960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65" name="Line 35"/>
            <p:cNvSpPr>
              <a:spLocks noChangeShapeType="1"/>
            </p:cNvSpPr>
            <p:nvPr/>
          </p:nvSpPr>
          <p:spPr bwMode="auto">
            <a:xfrm flipV="1">
              <a:off x="2160" y="2016"/>
              <a:ext cx="960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7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237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7: Advanced Pattern Mining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33400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/>
              <a:t>Pattern Mining: A Road Map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/>
              <a:t>Pattern Mining in Multi-Level, Multi-Dimensional Space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/>
              <a:t>Constraint-Based Frequent Pattern Mining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/>
              <a:t>Mining </a:t>
            </a:r>
            <a:r>
              <a:rPr lang="en-US" dirty="0" smtClean="0"/>
              <a:t>Colossal </a:t>
            </a:r>
            <a:r>
              <a:rPr lang="en-US" dirty="0"/>
              <a:t>Patterns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/>
              <a:t>Mining Compressed or Approximate Patterns 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 rot="-1988414">
            <a:off x="5316213" y="1286160"/>
            <a:ext cx="381000" cy="4572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51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304800"/>
            <a:ext cx="9448800" cy="609600"/>
          </a:xfrm>
        </p:spPr>
        <p:txBody>
          <a:bodyPr/>
          <a:lstStyle/>
          <a:p>
            <a:pPr eaLnBrk="1" hangingPunct="1"/>
            <a:r>
              <a:rPr lang="en-US" sz="2800" smtClean="0"/>
              <a:t>Pattern Space Pruning with Monotonicity Constraints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5943600" cy="4800600"/>
          </a:xfrm>
        </p:spPr>
        <p:txBody>
          <a:bodyPr>
            <a:no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zh-CN" sz="2400" dirty="0" smtClean="0">
                <a:ea typeface="宋体" pitchFamily="2" charset="-122"/>
              </a:rPr>
              <a:t>A constraint C is </a:t>
            </a:r>
            <a:r>
              <a:rPr lang="en-US" altLang="zh-CN" sz="2400" i="1" dirty="0" smtClean="0">
                <a:ea typeface="宋体" pitchFamily="2" charset="-122"/>
              </a:rPr>
              <a:t>monotone</a:t>
            </a:r>
            <a:r>
              <a:rPr lang="en-US" altLang="zh-CN" sz="2400" dirty="0" smtClean="0">
                <a:ea typeface="宋体" pitchFamily="2" charset="-122"/>
              </a:rPr>
              <a:t> if the pattern satisfies C, we do not need to check C in subsequent mining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/>
              <a:t>Alternatively, monotonicity: </a:t>
            </a:r>
            <a:r>
              <a:rPr lang="en-US" sz="2400" i="1" dirty="0" smtClean="0"/>
              <a:t>If an </a:t>
            </a:r>
            <a:r>
              <a:rPr lang="en-US" sz="2400" i="1" dirty="0" err="1" smtClean="0"/>
              <a:t>itemset</a:t>
            </a:r>
            <a:r>
              <a:rPr lang="en-US" sz="2400" i="1" dirty="0" smtClean="0"/>
              <a:t> S </a:t>
            </a:r>
            <a:r>
              <a:rPr lang="en-US" sz="2400" b="1" i="1" dirty="0" smtClean="0"/>
              <a:t>satisfies</a:t>
            </a:r>
            <a:r>
              <a:rPr lang="en-US" sz="2400" i="1" dirty="0" smtClean="0"/>
              <a:t> the constraint, so does any of its superset 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>
                <a:sym typeface="Symbol" pitchFamily="18" charset="2"/>
              </a:rPr>
              <a:t>Ex. 1.</a:t>
            </a:r>
            <a:r>
              <a:rPr lang="en-US" sz="2400" i="1" dirty="0" smtClean="0">
                <a:sym typeface="Symbol" pitchFamily="18" charset="2"/>
              </a:rPr>
              <a:t> sum(</a:t>
            </a:r>
            <a:r>
              <a:rPr lang="en-US" sz="2400" i="1" dirty="0" err="1" smtClean="0">
                <a:sym typeface="Symbol" pitchFamily="18" charset="2"/>
              </a:rPr>
              <a:t>S.Price</a:t>
            </a:r>
            <a:r>
              <a:rPr lang="en-US" sz="2400" i="1" dirty="0" smtClean="0">
                <a:sym typeface="Symbol" pitchFamily="18" charset="2"/>
              </a:rPr>
              <a:t>)</a:t>
            </a:r>
            <a:r>
              <a:rPr lang="en-US" sz="2400" dirty="0" smtClean="0">
                <a:sym typeface="Symbol" pitchFamily="18" charset="2"/>
              </a:rPr>
              <a:t>  </a:t>
            </a:r>
            <a:r>
              <a:rPr lang="en-US" sz="2400" i="1" dirty="0" smtClean="0">
                <a:sym typeface="Symbol" pitchFamily="18" charset="2"/>
              </a:rPr>
              <a:t>v</a:t>
            </a:r>
            <a:r>
              <a:rPr lang="en-US" sz="2400" dirty="0" smtClean="0">
                <a:sym typeface="Symbol" pitchFamily="18" charset="2"/>
              </a:rPr>
              <a:t>  is </a:t>
            </a:r>
            <a:r>
              <a:rPr lang="en-US" sz="2400" dirty="0" smtClean="0">
                <a:solidFill>
                  <a:schemeClr val="hlink"/>
                </a:solidFill>
                <a:sym typeface="Symbol" pitchFamily="18" charset="2"/>
              </a:rPr>
              <a:t>monotone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>
                <a:sym typeface="Wingdings" pitchFamily="2" charset="2"/>
              </a:rPr>
              <a:t>Ex. 2.</a:t>
            </a:r>
            <a:r>
              <a:rPr lang="en-US" sz="2400" i="1" dirty="0" smtClean="0">
                <a:sym typeface="Wingdings" pitchFamily="2" charset="2"/>
              </a:rPr>
              <a:t> min(</a:t>
            </a:r>
            <a:r>
              <a:rPr lang="en-US" sz="2400" i="1" dirty="0" err="1" smtClean="0">
                <a:sym typeface="Wingdings" pitchFamily="2" charset="2"/>
              </a:rPr>
              <a:t>S.Price</a:t>
            </a:r>
            <a:r>
              <a:rPr lang="en-US" sz="2400" i="1" dirty="0" smtClean="0">
                <a:sym typeface="Wingdings" pitchFamily="2" charset="2"/>
              </a:rPr>
              <a:t>) </a:t>
            </a:r>
            <a:r>
              <a:rPr lang="en-US" sz="2400" dirty="0" smtClean="0">
                <a:sym typeface="Symbol" pitchFamily="18" charset="2"/>
              </a:rPr>
              <a:t></a:t>
            </a:r>
            <a:r>
              <a:rPr lang="en-US" sz="2400" i="1" dirty="0" smtClean="0">
                <a:sym typeface="Wingdings" pitchFamily="2" charset="2"/>
              </a:rPr>
              <a:t> v  </a:t>
            </a:r>
            <a:r>
              <a:rPr lang="en-US" sz="2400" dirty="0" smtClean="0">
                <a:sym typeface="Symbol" pitchFamily="18" charset="2"/>
              </a:rPr>
              <a:t>is </a:t>
            </a:r>
            <a:r>
              <a:rPr lang="en-US" sz="2400" dirty="0" smtClean="0">
                <a:solidFill>
                  <a:schemeClr val="hlink"/>
                </a:solidFill>
                <a:sym typeface="Symbol" pitchFamily="18" charset="2"/>
              </a:rPr>
              <a:t>monotone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>
                <a:sym typeface="Wingdings" pitchFamily="2" charset="2"/>
              </a:rPr>
              <a:t>Ex. 3. C: range(</a:t>
            </a:r>
            <a:r>
              <a:rPr lang="en-US" sz="2400" dirty="0" err="1" smtClean="0">
                <a:sym typeface="Wingdings" pitchFamily="2" charset="2"/>
              </a:rPr>
              <a:t>S.profit</a:t>
            </a:r>
            <a:r>
              <a:rPr lang="en-US" sz="2400" dirty="0" smtClean="0">
                <a:sym typeface="Wingdings" pitchFamily="2" charset="2"/>
              </a:rPr>
              <a:t>) </a:t>
            </a:r>
            <a:r>
              <a:rPr lang="en-US" sz="2400" dirty="0" smtClean="0">
                <a:sym typeface="Symbol" pitchFamily="18" charset="2"/>
              </a:rPr>
              <a:t></a:t>
            </a:r>
            <a:r>
              <a:rPr lang="en-US" sz="2400" dirty="0" smtClean="0">
                <a:sym typeface="Wingdings" pitchFamily="2" charset="2"/>
              </a:rPr>
              <a:t> 15</a:t>
            </a:r>
          </a:p>
          <a:p>
            <a:pPr lvl="1" eaLnBrk="1" hangingPunct="1">
              <a:lnSpc>
                <a:spcPct val="120000"/>
              </a:lnSpc>
            </a:pPr>
            <a:r>
              <a:rPr lang="en-US" dirty="0" err="1" smtClean="0"/>
              <a:t>Itemset</a:t>
            </a:r>
            <a:r>
              <a:rPr lang="en-US" dirty="0" smtClean="0"/>
              <a:t> </a:t>
            </a:r>
            <a:r>
              <a:rPr lang="en-US" i="1" dirty="0" err="1" smtClean="0"/>
              <a:t>ab</a:t>
            </a:r>
            <a:r>
              <a:rPr lang="en-US" i="1" dirty="0" smtClean="0"/>
              <a:t> </a:t>
            </a:r>
            <a:r>
              <a:rPr lang="en-US" dirty="0" smtClean="0"/>
              <a:t>satisfies C</a:t>
            </a:r>
            <a:endParaRPr lang="en-US" dirty="0" smtClean="0">
              <a:sym typeface="Wingdings" pitchFamily="2" charset="2"/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 dirty="0" smtClean="0">
                <a:sym typeface="Wingdings" pitchFamily="2" charset="2"/>
              </a:rPr>
              <a:t>So does every superset of </a:t>
            </a:r>
            <a:r>
              <a:rPr lang="en-US" i="1" dirty="0" err="1" smtClean="0">
                <a:sym typeface="Wingdings" pitchFamily="2" charset="2"/>
              </a:rPr>
              <a:t>ab</a:t>
            </a:r>
            <a:endParaRPr lang="en-US" i="1" dirty="0" smtClean="0">
              <a:sym typeface="Wingdings" pitchFamily="2" charset="2"/>
            </a:endParaRPr>
          </a:p>
        </p:txBody>
      </p:sp>
      <p:graphicFrame>
        <p:nvGraphicFramePr>
          <p:cNvPr id="1563652" name="Group 4"/>
          <p:cNvGraphicFramePr>
            <a:graphicFrameLocks noGrp="1"/>
          </p:cNvGraphicFramePr>
          <p:nvPr/>
        </p:nvGraphicFramePr>
        <p:xfrm>
          <a:off x="6477000" y="1600200"/>
          <a:ext cx="2514600" cy="1844675"/>
        </p:xfrm>
        <a:graphic>
          <a:graphicData uri="http://schemas.openxmlformats.org/drawingml/2006/table">
            <a:tbl>
              <a:tblPr/>
              <a:tblGrid>
                <a:gridCol w="744538"/>
                <a:gridCol w="1770062"/>
              </a:tblGrid>
              <a:tr h="3811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TID</a:t>
                      </a:r>
                    </a:p>
                  </a:txBody>
                  <a:tcPr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Transaction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a, b, c, d, f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b, c, d, f, g, h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a, c, d, e, f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</a:t>
                      </a:r>
                    </a:p>
                  </a:txBody>
                  <a:tcPr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c, e, f, g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73" name="Text Box 24"/>
          <p:cNvSpPr txBox="1">
            <a:spLocks noChangeArrowheads="1"/>
          </p:cNvSpPr>
          <p:nvPr/>
        </p:nvSpPr>
        <p:spPr bwMode="auto">
          <a:xfrm>
            <a:off x="6705600" y="1203325"/>
            <a:ext cx="2068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>
                <a:latin typeface="Times New Roman" pitchFamily="18" charset="0"/>
              </a:rPr>
              <a:t>TDB (min_sup=2)</a:t>
            </a:r>
          </a:p>
        </p:txBody>
      </p:sp>
      <p:graphicFrame>
        <p:nvGraphicFramePr>
          <p:cNvPr id="1563705" name="Group 57"/>
          <p:cNvGraphicFramePr>
            <a:graphicFrameLocks noGrp="1"/>
          </p:cNvGraphicFramePr>
          <p:nvPr/>
        </p:nvGraphicFramePr>
        <p:xfrm>
          <a:off x="7086600" y="3581400"/>
          <a:ext cx="1600200" cy="3260784"/>
        </p:xfrm>
        <a:graphic>
          <a:graphicData uri="http://schemas.openxmlformats.org/drawingml/2006/table">
            <a:tbl>
              <a:tblPr/>
              <a:tblGrid>
                <a:gridCol w="723900"/>
                <a:gridCol w="876300"/>
              </a:tblGrid>
              <a:tr h="3352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Item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Profit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-20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-30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-10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268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5334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 smtClean="0"/>
              <a:t>Pattern Space Pruning with Succinctness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153400" cy="4953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400" dirty="0" smtClean="0"/>
              <a:t>Succinctness: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dirty="0" smtClean="0"/>
              <a:t>Given </a:t>
            </a:r>
            <a:r>
              <a:rPr lang="en-US" sz="2400" i="1" dirty="0" smtClean="0"/>
              <a:t>A</a:t>
            </a:r>
            <a:r>
              <a:rPr lang="en-US" sz="2400" i="1" baseline="-25000" dirty="0" smtClean="0"/>
              <a:t>1, </a:t>
            </a:r>
            <a:r>
              <a:rPr lang="en-US" sz="2400" dirty="0" smtClean="0"/>
              <a:t>the set of items satisfying a succinctness constraint </a:t>
            </a:r>
            <a:r>
              <a:rPr lang="en-US" sz="2400" i="1" dirty="0" smtClean="0"/>
              <a:t>C</a:t>
            </a:r>
            <a:r>
              <a:rPr lang="en-US" sz="2400" dirty="0" smtClean="0"/>
              <a:t>, then any set </a:t>
            </a:r>
            <a:r>
              <a:rPr lang="en-US" sz="2400" i="1" dirty="0" smtClean="0"/>
              <a:t>S </a:t>
            </a:r>
            <a:r>
              <a:rPr lang="en-US" sz="2400" dirty="0" smtClean="0"/>
              <a:t>satisfying </a:t>
            </a:r>
            <a:r>
              <a:rPr lang="en-US" sz="2400" i="1" dirty="0" smtClean="0"/>
              <a:t>C</a:t>
            </a:r>
            <a:r>
              <a:rPr lang="en-US" sz="2400" dirty="0" smtClean="0"/>
              <a:t> is based on </a:t>
            </a:r>
            <a:r>
              <a:rPr lang="en-US" sz="2400" i="1" dirty="0" smtClean="0"/>
              <a:t>A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The set of items satisfying a succinctness constraint </a:t>
            </a:r>
            <a:r>
              <a:rPr lang="en-US" i="1" dirty="0"/>
              <a:t>C  </a:t>
            </a:r>
            <a:r>
              <a:rPr lang="en-US" dirty="0"/>
              <a:t>can be </a:t>
            </a:r>
            <a:r>
              <a:rPr lang="en-US" dirty="0" smtClean="0"/>
              <a:t>derived</a:t>
            </a:r>
            <a:endParaRPr lang="en-US" sz="2000" dirty="0" smtClean="0"/>
          </a:p>
          <a:p>
            <a:pPr lvl="1" eaLnBrk="1" hangingPunct="1">
              <a:lnSpc>
                <a:spcPct val="120000"/>
              </a:lnSpc>
            </a:pPr>
            <a:r>
              <a:rPr lang="en-US" sz="2400" dirty="0" smtClean="0"/>
              <a:t>Idea: Without looking at the transaction database, whether an </a:t>
            </a:r>
            <a:r>
              <a:rPr lang="en-US" sz="2400" dirty="0" err="1" smtClean="0"/>
              <a:t>itemset</a:t>
            </a:r>
            <a:r>
              <a:rPr lang="en-US" sz="2400" dirty="0" smtClean="0"/>
              <a:t> </a:t>
            </a:r>
            <a:r>
              <a:rPr lang="en-US" sz="2400" i="1" dirty="0" smtClean="0"/>
              <a:t>S </a:t>
            </a:r>
            <a:r>
              <a:rPr lang="en-US" sz="2400" dirty="0" smtClean="0"/>
              <a:t>satisfies constraint C can be determined based on the selection of items</a:t>
            </a:r>
            <a:r>
              <a:rPr lang="en-US" sz="2400" dirty="0" smtClean="0">
                <a:sym typeface="Symbol" pitchFamily="18" charset="2"/>
              </a:rPr>
              <a:t> 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i="1" dirty="0" smtClean="0">
                <a:sym typeface="Symbol" pitchFamily="18" charset="2"/>
              </a:rPr>
              <a:t>min</a:t>
            </a:r>
            <a:r>
              <a:rPr lang="en-US" sz="2400" dirty="0" smtClean="0">
                <a:sym typeface="Symbol" pitchFamily="18" charset="2"/>
              </a:rPr>
              <a:t>(</a:t>
            </a:r>
            <a:r>
              <a:rPr lang="en-US" sz="2400" i="1" dirty="0" err="1" smtClean="0">
                <a:sym typeface="Symbol" pitchFamily="18" charset="2"/>
              </a:rPr>
              <a:t>S.Price</a:t>
            </a:r>
            <a:r>
              <a:rPr lang="en-US" sz="2400" dirty="0" smtClean="0">
                <a:sym typeface="Symbol" pitchFamily="18" charset="2"/>
              </a:rPr>
              <a:t>)</a:t>
            </a:r>
            <a:r>
              <a:rPr lang="en-US" sz="2400" i="1" dirty="0" smtClean="0">
                <a:sym typeface="Symbol" pitchFamily="18" charset="2"/>
              </a:rPr>
              <a:t> </a:t>
            </a:r>
            <a:r>
              <a:rPr lang="en-US" sz="2400" dirty="0" smtClean="0">
                <a:sym typeface="Symbol" pitchFamily="18" charset="2"/>
              </a:rPr>
              <a:t> </a:t>
            </a:r>
            <a:r>
              <a:rPr lang="en-US" sz="2400" i="1" dirty="0" smtClean="0">
                <a:sym typeface="Symbol" pitchFamily="18" charset="2"/>
              </a:rPr>
              <a:t>v</a:t>
            </a:r>
            <a:r>
              <a:rPr lang="en-US" sz="2400" dirty="0" smtClean="0">
                <a:sym typeface="Symbol" pitchFamily="18" charset="2"/>
              </a:rPr>
              <a:t>  is succinct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i="1" dirty="0" smtClean="0">
                <a:sym typeface="Symbol" pitchFamily="18" charset="2"/>
              </a:rPr>
              <a:t>sum</a:t>
            </a:r>
            <a:r>
              <a:rPr lang="en-US" sz="2400" dirty="0" smtClean="0">
                <a:sym typeface="Symbol" pitchFamily="18" charset="2"/>
              </a:rPr>
              <a:t>(</a:t>
            </a:r>
            <a:r>
              <a:rPr lang="en-US" sz="2400" i="1" dirty="0" err="1" smtClean="0">
                <a:sym typeface="Symbol" pitchFamily="18" charset="2"/>
              </a:rPr>
              <a:t>S.Price</a:t>
            </a:r>
            <a:r>
              <a:rPr lang="en-US" sz="2400" dirty="0" smtClean="0">
                <a:sym typeface="Symbol" pitchFamily="18" charset="2"/>
              </a:rPr>
              <a:t>)  </a:t>
            </a:r>
            <a:r>
              <a:rPr lang="en-US" sz="2400" i="1" dirty="0" smtClean="0">
                <a:sym typeface="Symbol" pitchFamily="18" charset="2"/>
              </a:rPr>
              <a:t>v</a:t>
            </a:r>
            <a:r>
              <a:rPr lang="en-US" sz="2400" dirty="0" smtClean="0">
                <a:sym typeface="Symbol" pitchFamily="18" charset="2"/>
              </a:rPr>
              <a:t>  is not succinct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/>
              <a:t>Optimization: If </a:t>
            </a:r>
            <a:r>
              <a:rPr lang="en-US" sz="2400" i="1" dirty="0" smtClean="0"/>
              <a:t>C</a:t>
            </a:r>
            <a:r>
              <a:rPr lang="en-US" sz="2400" dirty="0" smtClean="0"/>
              <a:t> is succinct, </a:t>
            </a:r>
            <a:r>
              <a:rPr lang="en-US" sz="2400" i="1" dirty="0" smtClean="0"/>
              <a:t>C</a:t>
            </a:r>
            <a:r>
              <a:rPr lang="en-US" sz="2400" dirty="0" smtClean="0"/>
              <a:t> is pre-counting </a:t>
            </a:r>
            <a:r>
              <a:rPr lang="en-US" sz="2400" dirty="0" err="1" smtClean="0"/>
              <a:t>pushable</a:t>
            </a:r>
            <a:endParaRPr lang="en-US" sz="2400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698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990600"/>
          </a:xfrm>
        </p:spPr>
        <p:txBody>
          <a:bodyPr/>
          <a:lstStyle/>
          <a:p>
            <a:pPr eaLnBrk="1" hangingPunct="1"/>
            <a:r>
              <a:rPr lang="en-US" sz="3200" smtClean="0"/>
              <a:t>Constrained Apriori : Push a Succinct Constraint Deep</a:t>
            </a:r>
            <a:r>
              <a:rPr lang="en-US" smtClean="0"/>
              <a:t> </a:t>
            </a:r>
          </a:p>
        </p:txBody>
      </p:sp>
      <p:graphicFrame>
        <p:nvGraphicFramePr>
          <p:cNvPr id="31748" name="Object 3"/>
          <p:cNvGraphicFramePr>
            <a:graphicFrameLocks noChangeAspect="1"/>
          </p:cNvGraphicFramePr>
          <p:nvPr/>
        </p:nvGraphicFramePr>
        <p:xfrm>
          <a:off x="303213" y="1795463"/>
          <a:ext cx="1814512" cy="162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" name="Worksheet" r:id="rId4" imgW="1667372" imgH="1743437" progId="Excel.Sheet.8">
                  <p:embed/>
                </p:oleObj>
              </mc:Choice>
              <mc:Fallback>
                <p:oleObj name="Worksheet" r:id="rId4" imgW="1667372" imgH="174343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13" y="1795463"/>
                        <a:ext cx="1814512" cy="1620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255588" y="1389063"/>
            <a:ext cx="1597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>
                <a:latin typeface="Times New Roman" pitchFamily="18" charset="0"/>
              </a:rPr>
              <a:t>Database D</a:t>
            </a:r>
          </a:p>
        </p:txBody>
      </p:sp>
      <p:graphicFrame>
        <p:nvGraphicFramePr>
          <p:cNvPr id="31750" name="Object 5"/>
          <p:cNvGraphicFramePr>
            <a:graphicFrameLocks noChangeAspect="1"/>
          </p:cNvGraphicFramePr>
          <p:nvPr/>
        </p:nvGraphicFramePr>
        <p:xfrm>
          <a:off x="3262313" y="1468438"/>
          <a:ext cx="1824037" cy="194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9" name="Worksheet" r:id="rId6" imgW="1619701" imgH="2086337" progId="Excel.Sheet.8">
                  <p:embed/>
                </p:oleObj>
              </mc:Choice>
              <mc:Fallback>
                <p:oleObj name="Worksheet" r:id="rId6" imgW="1619701" imgH="208633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2313" y="1468438"/>
                        <a:ext cx="1824037" cy="1947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1" name="Object 6"/>
          <p:cNvGraphicFramePr>
            <a:graphicFrameLocks noChangeAspect="1"/>
          </p:cNvGraphicFramePr>
          <p:nvPr/>
        </p:nvGraphicFramePr>
        <p:xfrm>
          <a:off x="5784850" y="1560513"/>
          <a:ext cx="2046288" cy="166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0" name="Worksheet" r:id="rId8" imgW="1619701" imgH="1743437" progId="Excel.Sheet.8">
                  <p:embed/>
                </p:oleObj>
              </mc:Choice>
              <mc:Fallback>
                <p:oleObj name="Worksheet" r:id="rId8" imgW="1619701" imgH="174343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4850" y="1560513"/>
                        <a:ext cx="2046288" cy="166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2" name="Text Box 7"/>
          <p:cNvSpPr txBox="1">
            <a:spLocks noChangeArrowheads="1"/>
          </p:cNvSpPr>
          <p:nvPr/>
        </p:nvSpPr>
        <p:spPr bwMode="auto">
          <a:xfrm>
            <a:off x="2181225" y="2273300"/>
            <a:ext cx="1073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>
                <a:latin typeface="Times New Roman" pitchFamily="18" charset="0"/>
              </a:rPr>
              <a:t>Scan D</a:t>
            </a:r>
          </a:p>
        </p:txBody>
      </p:sp>
      <p:sp>
        <p:nvSpPr>
          <p:cNvPr id="31753" name="Line 8"/>
          <p:cNvSpPr>
            <a:spLocks noChangeShapeType="1"/>
          </p:cNvSpPr>
          <p:nvPr/>
        </p:nvSpPr>
        <p:spPr bwMode="auto">
          <a:xfrm>
            <a:off x="2297113" y="2719388"/>
            <a:ext cx="831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754" name="Text Box 9"/>
          <p:cNvSpPr txBox="1">
            <a:spLocks noChangeArrowheads="1"/>
          </p:cNvSpPr>
          <p:nvPr/>
        </p:nvSpPr>
        <p:spPr bwMode="auto">
          <a:xfrm>
            <a:off x="2759075" y="17208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i="1">
                <a:latin typeface="Times New Roman" pitchFamily="18" charset="0"/>
              </a:rPr>
              <a:t>C</a:t>
            </a:r>
            <a:r>
              <a:rPr lang="en-US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1755" name="Text Box 10"/>
          <p:cNvSpPr txBox="1">
            <a:spLocks noChangeArrowheads="1"/>
          </p:cNvSpPr>
          <p:nvPr/>
        </p:nvSpPr>
        <p:spPr bwMode="auto">
          <a:xfrm>
            <a:off x="5346700" y="1563688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i="1">
                <a:latin typeface="Times New Roman" pitchFamily="18" charset="0"/>
              </a:rPr>
              <a:t>L</a:t>
            </a:r>
            <a:r>
              <a:rPr lang="en-US" i="1" baseline="-25000">
                <a:latin typeface="Times New Roman" pitchFamily="18" charset="0"/>
              </a:rPr>
              <a:t>1</a:t>
            </a:r>
          </a:p>
        </p:txBody>
      </p:sp>
      <p:graphicFrame>
        <p:nvGraphicFramePr>
          <p:cNvPr id="31756" name="Object 11"/>
          <p:cNvGraphicFramePr>
            <a:graphicFrameLocks noChangeAspect="1"/>
          </p:cNvGraphicFramePr>
          <p:nvPr/>
        </p:nvGraphicFramePr>
        <p:xfrm>
          <a:off x="6629400" y="3352800"/>
          <a:ext cx="1120775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1" name="Worksheet" r:id="rId10" imgW="990961" imgH="2429237" progId="Excel.Sheet.8">
                  <p:embed/>
                </p:oleObj>
              </mc:Choice>
              <mc:Fallback>
                <p:oleObj name="Worksheet" r:id="rId10" imgW="990961" imgH="242923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352800"/>
                        <a:ext cx="1120775" cy="233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7" name="Object 12"/>
          <p:cNvGraphicFramePr>
            <a:graphicFrameLocks noChangeAspect="1"/>
          </p:cNvGraphicFramePr>
          <p:nvPr/>
        </p:nvGraphicFramePr>
        <p:xfrm>
          <a:off x="3200400" y="3492500"/>
          <a:ext cx="1736725" cy="224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2" name="Worksheet" r:id="rId12" imgW="1581421" imgH="2429237" progId="Excel.Sheet.8">
                  <p:embed/>
                </p:oleObj>
              </mc:Choice>
              <mc:Fallback>
                <p:oleObj name="Worksheet" r:id="rId12" imgW="1581421" imgH="242923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492500"/>
                        <a:ext cx="1736725" cy="224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8" name="Object 13"/>
          <p:cNvGraphicFramePr>
            <a:graphicFrameLocks noChangeAspect="1"/>
          </p:cNvGraphicFramePr>
          <p:nvPr/>
        </p:nvGraphicFramePr>
        <p:xfrm>
          <a:off x="812800" y="3756025"/>
          <a:ext cx="1717675" cy="180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3" name="Worksheet" r:id="rId14" imgW="1581421" imgH="1743437" progId="Excel.Sheet.8">
                  <p:embed/>
                </p:oleObj>
              </mc:Choice>
              <mc:Fallback>
                <p:oleObj name="Worksheet" r:id="rId14" imgW="1581421" imgH="174343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" y="3756025"/>
                        <a:ext cx="1717675" cy="180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9" name="Text Box 14"/>
          <p:cNvSpPr txBox="1">
            <a:spLocks noChangeArrowheads="1"/>
          </p:cNvSpPr>
          <p:nvPr/>
        </p:nvSpPr>
        <p:spPr bwMode="auto">
          <a:xfrm>
            <a:off x="301625" y="3729038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i="1">
                <a:latin typeface="Times New Roman" pitchFamily="18" charset="0"/>
              </a:rPr>
              <a:t>L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1760" name="Text Box 15"/>
          <p:cNvSpPr txBox="1">
            <a:spLocks noChangeArrowheads="1"/>
          </p:cNvSpPr>
          <p:nvPr/>
        </p:nvSpPr>
        <p:spPr bwMode="auto">
          <a:xfrm>
            <a:off x="2728913" y="33321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i="1">
                <a:latin typeface="Times New Roman" pitchFamily="18" charset="0"/>
              </a:rPr>
              <a:t>C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1761" name="Text Box 16"/>
          <p:cNvSpPr txBox="1">
            <a:spLocks noChangeArrowheads="1"/>
          </p:cNvSpPr>
          <p:nvPr/>
        </p:nvSpPr>
        <p:spPr bwMode="auto">
          <a:xfrm>
            <a:off x="6016625" y="33829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i="1">
                <a:latin typeface="Times New Roman" pitchFamily="18" charset="0"/>
              </a:rPr>
              <a:t>C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1762" name="Line 17"/>
          <p:cNvSpPr>
            <a:spLocks noChangeShapeType="1"/>
          </p:cNvSpPr>
          <p:nvPr/>
        </p:nvSpPr>
        <p:spPr bwMode="auto">
          <a:xfrm flipH="1">
            <a:off x="5127625" y="4252913"/>
            <a:ext cx="11207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763" name="Text Box 18"/>
          <p:cNvSpPr txBox="1">
            <a:spLocks noChangeArrowheads="1"/>
          </p:cNvSpPr>
          <p:nvPr/>
        </p:nvSpPr>
        <p:spPr bwMode="auto">
          <a:xfrm>
            <a:off x="5148263" y="3751263"/>
            <a:ext cx="1073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>
                <a:latin typeface="Times New Roman" pitchFamily="18" charset="0"/>
              </a:rPr>
              <a:t>Scan D</a:t>
            </a:r>
          </a:p>
        </p:txBody>
      </p:sp>
      <p:sp>
        <p:nvSpPr>
          <p:cNvPr id="31764" name="AutoShape 19"/>
          <p:cNvSpPr>
            <a:spLocks noChangeArrowheads="1"/>
          </p:cNvSpPr>
          <p:nvPr/>
        </p:nvSpPr>
        <p:spPr bwMode="auto">
          <a:xfrm>
            <a:off x="7861300" y="3070225"/>
            <a:ext cx="627063" cy="855663"/>
          </a:xfrm>
          <a:prstGeom prst="curvedLeftArrow">
            <a:avLst>
              <a:gd name="adj1" fmla="val 27291"/>
              <a:gd name="adj2" fmla="val 54582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765" name="Line 20"/>
          <p:cNvSpPr>
            <a:spLocks noChangeShapeType="1"/>
          </p:cNvSpPr>
          <p:nvPr/>
        </p:nvSpPr>
        <p:spPr bwMode="auto">
          <a:xfrm>
            <a:off x="2535238" y="6299200"/>
            <a:ext cx="16922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766" name="Text Box 21"/>
          <p:cNvSpPr txBox="1">
            <a:spLocks noChangeArrowheads="1"/>
          </p:cNvSpPr>
          <p:nvPr/>
        </p:nvSpPr>
        <p:spPr bwMode="auto">
          <a:xfrm>
            <a:off x="698500" y="580231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i="1">
                <a:latin typeface="Times New Roman" pitchFamily="18" charset="0"/>
              </a:rPr>
              <a:t>C</a:t>
            </a:r>
            <a:r>
              <a:rPr lang="en-US" i="1" baseline="-25000">
                <a:latin typeface="Times New Roman" pitchFamily="18" charset="0"/>
              </a:rPr>
              <a:t>3</a:t>
            </a:r>
          </a:p>
        </p:txBody>
      </p:sp>
      <p:sp>
        <p:nvSpPr>
          <p:cNvPr id="31767" name="Text Box 22"/>
          <p:cNvSpPr txBox="1">
            <a:spLocks noChangeArrowheads="1"/>
          </p:cNvSpPr>
          <p:nvPr/>
        </p:nvSpPr>
        <p:spPr bwMode="auto">
          <a:xfrm>
            <a:off x="4114800" y="5791200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i="1">
                <a:latin typeface="Times New Roman" pitchFamily="18" charset="0"/>
              </a:rPr>
              <a:t>L</a:t>
            </a:r>
            <a:r>
              <a:rPr lang="en-US" i="1" baseline="-25000">
                <a:latin typeface="Times New Roman" pitchFamily="18" charset="0"/>
              </a:rPr>
              <a:t>3</a:t>
            </a:r>
          </a:p>
        </p:txBody>
      </p:sp>
      <p:graphicFrame>
        <p:nvGraphicFramePr>
          <p:cNvPr id="31768" name="Object 23"/>
          <p:cNvGraphicFramePr>
            <a:graphicFrameLocks noChangeAspect="1"/>
          </p:cNvGraphicFramePr>
          <p:nvPr/>
        </p:nvGraphicFramePr>
        <p:xfrm>
          <a:off x="1166813" y="5845175"/>
          <a:ext cx="1125537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4" name="Worksheet" r:id="rId16" imgW="990961" imgH="714737" progId="Excel.Sheet.8">
                  <p:embed/>
                </p:oleObj>
              </mc:Choice>
              <mc:Fallback>
                <p:oleObj name="Worksheet" r:id="rId16" imgW="990961" imgH="71473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6813" y="5845175"/>
                        <a:ext cx="1125537" cy="77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69" name="Text Box 24"/>
          <p:cNvSpPr txBox="1">
            <a:spLocks noChangeArrowheads="1"/>
          </p:cNvSpPr>
          <p:nvPr/>
        </p:nvSpPr>
        <p:spPr bwMode="auto">
          <a:xfrm>
            <a:off x="2732088" y="5881688"/>
            <a:ext cx="1073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>
                <a:latin typeface="Times New Roman" pitchFamily="18" charset="0"/>
              </a:rPr>
              <a:t>Scan D</a:t>
            </a:r>
          </a:p>
        </p:txBody>
      </p:sp>
      <p:graphicFrame>
        <p:nvGraphicFramePr>
          <p:cNvPr id="31770" name="Object 25"/>
          <p:cNvGraphicFramePr>
            <a:graphicFrameLocks noChangeAspect="1"/>
          </p:cNvGraphicFramePr>
          <p:nvPr/>
        </p:nvGraphicFramePr>
        <p:xfrm>
          <a:off x="4568825" y="5835650"/>
          <a:ext cx="1754188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5" name="Worksheet" r:id="rId18" imgW="1581421" imgH="705332" progId="Excel.Sheet.8">
                  <p:embed/>
                </p:oleObj>
              </mc:Choice>
              <mc:Fallback>
                <p:oleObj name="Worksheet" r:id="rId18" imgW="1581421" imgH="705332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8825" y="5835650"/>
                        <a:ext cx="1754188" cy="81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71" name="AutoShape 26"/>
          <p:cNvSpPr>
            <a:spLocks noChangeArrowheads="1"/>
          </p:cNvSpPr>
          <p:nvPr/>
        </p:nvSpPr>
        <p:spPr bwMode="auto">
          <a:xfrm>
            <a:off x="201613" y="4846638"/>
            <a:ext cx="441325" cy="1249362"/>
          </a:xfrm>
          <a:prstGeom prst="curvedRightArrow">
            <a:avLst>
              <a:gd name="adj1" fmla="val 56619"/>
              <a:gd name="adj2" fmla="val 113237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772" name="Line 27"/>
          <p:cNvSpPr>
            <a:spLocks noChangeShapeType="1"/>
          </p:cNvSpPr>
          <p:nvPr/>
        </p:nvSpPr>
        <p:spPr bwMode="auto">
          <a:xfrm>
            <a:off x="5181600" y="2438400"/>
            <a:ext cx="5270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773" name="Line 28"/>
          <p:cNvSpPr>
            <a:spLocks noChangeShapeType="1"/>
          </p:cNvSpPr>
          <p:nvPr/>
        </p:nvSpPr>
        <p:spPr bwMode="auto">
          <a:xfrm flipH="1">
            <a:off x="2667000" y="4648200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774" name="Text Box 29"/>
          <p:cNvSpPr txBox="1">
            <a:spLocks noChangeArrowheads="1"/>
          </p:cNvSpPr>
          <p:nvPr/>
        </p:nvSpPr>
        <p:spPr bwMode="auto">
          <a:xfrm>
            <a:off x="6705600" y="5867400"/>
            <a:ext cx="24384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Constraint: </a:t>
            </a:r>
          </a:p>
          <a:p>
            <a:pPr eaLnBrk="1" hangingPunct="1"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min{S.price } &lt;= 1</a:t>
            </a:r>
          </a:p>
        </p:txBody>
      </p:sp>
      <p:sp>
        <p:nvSpPr>
          <p:cNvPr id="31775" name="Line 30"/>
          <p:cNvSpPr>
            <a:spLocks noChangeShapeType="1"/>
          </p:cNvSpPr>
          <p:nvPr/>
        </p:nvSpPr>
        <p:spPr bwMode="auto">
          <a:xfrm>
            <a:off x="3276600" y="5562600"/>
            <a:ext cx="1600200" cy="0"/>
          </a:xfrm>
          <a:prstGeom prst="line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76" name="Line 31"/>
          <p:cNvSpPr>
            <a:spLocks noChangeShapeType="1"/>
          </p:cNvSpPr>
          <p:nvPr/>
        </p:nvSpPr>
        <p:spPr bwMode="auto">
          <a:xfrm>
            <a:off x="3276600" y="5257800"/>
            <a:ext cx="1600200" cy="0"/>
          </a:xfrm>
          <a:prstGeom prst="line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77" name="Line 32"/>
          <p:cNvSpPr>
            <a:spLocks noChangeShapeType="1"/>
          </p:cNvSpPr>
          <p:nvPr/>
        </p:nvSpPr>
        <p:spPr bwMode="auto">
          <a:xfrm>
            <a:off x="3276600" y="4953000"/>
            <a:ext cx="1600200" cy="0"/>
          </a:xfrm>
          <a:prstGeom prst="line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78" name="Line 33"/>
          <p:cNvSpPr>
            <a:spLocks noChangeShapeType="1"/>
          </p:cNvSpPr>
          <p:nvPr/>
        </p:nvSpPr>
        <p:spPr bwMode="auto">
          <a:xfrm>
            <a:off x="838200" y="4648200"/>
            <a:ext cx="1600200" cy="0"/>
          </a:xfrm>
          <a:prstGeom prst="line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79" name="Line 34"/>
          <p:cNvSpPr>
            <a:spLocks noChangeShapeType="1"/>
          </p:cNvSpPr>
          <p:nvPr/>
        </p:nvSpPr>
        <p:spPr bwMode="auto">
          <a:xfrm>
            <a:off x="838200" y="5029200"/>
            <a:ext cx="1600200" cy="0"/>
          </a:xfrm>
          <a:prstGeom prst="line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80" name="Line 35"/>
          <p:cNvSpPr>
            <a:spLocks noChangeShapeType="1"/>
          </p:cNvSpPr>
          <p:nvPr/>
        </p:nvSpPr>
        <p:spPr bwMode="auto">
          <a:xfrm>
            <a:off x="838200" y="5334000"/>
            <a:ext cx="1600200" cy="0"/>
          </a:xfrm>
          <a:prstGeom prst="line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81" name="Line 36"/>
          <p:cNvSpPr>
            <a:spLocks noChangeShapeType="1"/>
          </p:cNvSpPr>
          <p:nvPr/>
        </p:nvSpPr>
        <p:spPr bwMode="auto">
          <a:xfrm>
            <a:off x="4648200" y="6400800"/>
            <a:ext cx="1600200" cy="0"/>
          </a:xfrm>
          <a:prstGeom prst="line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82" name="Line 37"/>
          <p:cNvSpPr>
            <a:spLocks noChangeShapeType="1"/>
          </p:cNvSpPr>
          <p:nvPr/>
        </p:nvSpPr>
        <p:spPr bwMode="auto">
          <a:xfrm>
            <a:off x="1371600" y="6477000"/>
            <a:ext cx="758825" cy="0"/>
          </a:xfrm>
          <a:prstGeom prst="line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31783" name="Group 38"/>
          <p:cNvGrpSpPr>
            <a:grpSpLocks/>
          </p:cNvGrpSpPr>
          <p:nvPr/>
        </p:nvGrpSpPr>
        <p:grpSpPr bwMode="auto">
          <a:xfrm>
            <a:off x="6781800" y="4800600"/>
            <a:ext cx="762000" cy="152400"/>
            <a:chOff x="4272" y="3024"/>
            <a:chExt cx="480" cy="96"/>
          </a:xfrm>
        </p:grpSpPr>
        <p:sp>
          <p:nvSpPr>
            <p:cNvPr id="31795" name="Line 39"/>
            <p:cNvSpPr>
              <a:spLocks noChangeShapeType="1"/>
            </p:cNvSpPr>
            <p:nvPr/>
          </p:nvSpPr>
          <p:spPr bwMode="auto">
            <a:xfrm>
              <a:off x="4272" y="3024"/>
              <a:ext cx="480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796" name="Line 40"/>
            <p:cNvSpPr>
              <a:spLocks noChangeShapeType="1"/>
            </p:cNvSpPr>
            <p:nvPr/>
          </p:nvSpPr>
          <p:spPr bwMode="auto">
            <a:xfrm flipV="1">
              <a:off x="4272" y="3024"/>
              <a:ext cx="480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1784" name="Group 41"/>
          <p:cNvGrpSpPr>
            <a:grpSpLocks/>
          </p:cNvGrpSpPr>
          <p:nvPr/>
        </p:nvGrpSpPr>
        <p:grpSpPr bwMode="auto">
          <a:xfrm>
            <a:off x="6781800" y="5105400"/>
            <a:ext cx="762000" cy="152400"/>
            <a:chOff x="4272" y="3024"/>
            <a:chExt cx="480" cy="96"/>
          </a:xfrm>
        </p:grpSpPr>
        <p:sp>
          <p:nvSpPr>
            <p:cNvPr id="31793" name="Line 42"/>
            <p:cNvSpPr>
              <a:spLocks noChangeShapeType="1"/>
            </p:cNvSpPr>
            <p:nvPr/>
          </p:nvSpPr>
          <p:spPr bwMode="auto">
            <a:xfrm>
              <a:off x="4272" y="3024"/>
              <a:ext cx="480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794" name="Line 43"/>
            <p:cNvSpPr>
              <a:spLocks noChangeShapeType="1"/>
            </p:cNvSpPr>
            <p:nvPr/>
          </p:nvSpPr>
          <p:spPr bwMode="auto">
            <a:xfrm flipV="1">
              <a:off x="4272" y="3024"/>
              <a:ext cx="480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1785" name="Group 44"/>
          <p:cNvGrpSpPr>
            <a:grpSpLocks/>
          </p:cNvGrpSpPr>
          <p:nvPr/>
        </p:nvGrpSpPr>
        <p:grpSpPr bwMode="auto">
          <a:xfrm>
            <a:off x="6781800" y="5486400"/>
            <a:ext cx="762000" cy="152400"/>
            <a:chOff x="4272" y="3024"/>
            <a:chExt cx="480" cy="96"/>
          </a:xfrm>
        </p:grpSpPr>
        <p:sp>
          <p:nvSpPr>
            <p:cNvPr id="31791" name="Line 45"/>
            <p:cNvSpPr>
              <a:spLocks noChangeShapeType="1"/>
            </p:cNvSpPr>
            <p:nvPr/>
          </p:nvSpPr>
          <p:spPr bwMode="auto">
            <a:xfrm>
              <a:off x="4272" y="3024"/>
              <a:ext cx="480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792" name="Line 46"/>
            <p:cNvSpPr>
              <a:spLocks noChangeShapeType="1"/>
            </p:cNvSpPr>
            <p:nvPr/>
          </p:nvSpPr>
          <p:spPr bwMode="auto">
            <a:xfrm flipV="1">
              <a:off x="4272" y="3024"/>
              <a:ext cx="480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1786" name="Rectangle 47"/>
          <p:cNvSpPr>
            <a:spLocks noChangeArrowheads="1"/>
          </p:cNvSpPr>
          <p:nvPr/>
        </p:nvSpPr>
        <p:spPr bwMode="auto">
          <a:xfrm>
            <a:off x="6705600" y="4724400"/>
            <a:ext cx="914400" cy="9144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87" name="Rectangle 48"/>
          <p:cNvSpPr>
            <a:spLocks noChangeArrowheads="1"/>
          </p:cNvSpPr>
          <p:nvPr/>
        </p:nvSpPr>
        <p:spPr bwMode="auto">
          <a:xfrm>
            <a:off x="7848600" y="4267200"/>
            <a:ext cx="1143000" cy="4572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88" name="Text Box 49"/>
          <p:cNvSpPr txBox="1">
            <a:spLocks noChangeArrowheads="1"/>
          </p:cNvSpPr>
          <p:nvPr/>
        </p:nvSpPr>
        <p:spPr bwMode="auto">
          <a:xfrm>
            <a:off x="7831138" y="4267200"/>
            <a:ext cx="1312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200">
                <a:solidFill>
                  <a:schemeClr val="hlink"/>
                </a:solidFill>
              </a:rPr>
              <a:t>not immediately </a:t>
            </a:r>
          </a:p>
          <a:p>
            <a:pPr eaLnBrk="1" hangingPunct="1"/>
            <a:r>
              <a:rPr lang="en-US" sz="1200">
                <a:solidFill>
                  <a:schemeClr val="hlink"/>
                </a:solidFill>
              </a:rPr>
              <a:t>to be used</a:t>
            </a:r>
          </a:p>
        </p:txBody>
      </p:sp>
      <p:sp>
        <p:nvSpPr>
          <p:cNvPr id="31789" name="Line 50"/>
          <p:cNvSpPr>
            <a:spLocks noChangeShapeType="1"/>
          </p:cNvSpPr>
          <p:nvPr/>
        </p:nvSpPr>
        <p:spPr bwMode="auto">
          <a:xfrm flipH="1">
            <a:off x="7620000" y="4724400"/>
            <a:ext cx="685800" cy="30480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90" name="Rectangle 51"/>
          <p:cNvSpPr>
            <a:spLocks noChangeArrowheads="1"/>
          </p:cNvSpPr>
          <p:nvPr/>
        </p:nvSpPr>
        <p:spPr bwMode="auto">
          <a:xfrm>
            <a:off x="3200400" y="4800600"/>
            <a:ext cx="1676400" cy="9144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799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990600"/>
          </a:xfrm>
        </p:spPr>
        <p:txBody>
          <a:bodyPr/>
          <a:lstStyle/>
          <a:p>
            <a:pPr eaLnBrk="1" hangingPunct="1"/>
            <a:r>
              <a:rPr lang="en-US" sz="3200" smtClean="0"/>
              <a:t>Constrained FP-Growth: Push a Succinct Constraint Deep</a:t>
            </a:r>
            <a:r>
              <a:rPr lang="en-US" smtClean="0"/>
              <a:t> </a:t>
            </a:r>
          </a:p>
        </p:txBody>
      </p:sp>
      <p:sp>
        <p:nvSpPr>
          <p:cNvPr id="32772" name="Text Box 29"/>
          <p:cNvSpPr txBox="1">
            <a:spLocks noChangeArrowheads="1"/>
          </p:cNvSpPr>
          <p:nvPr/>
        </p:nvSpPr>
        <p:spPr bwMode="auto">
          <a:xfrm>
            <a:off x="6705600" y="5867400"/>
            <a:ext cx="24384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Constraint: </a:t>
            </a:r>
          </a:p>
          <a:p>
            <a:pPr eaLnBrk="1" hangingPunct="1"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min{S.price } &lt;= 1</a:t>
            </a:r>
          </a:p>
        </p:txBody>
      </p:sp>
      <p:graphicFrame>
        <p:nvGraphicFramePr>
          <p:cNvPr id="32773" name="Object 52"/>
          <p:cNvGraphicFramePr>
            <a:graphicFrameLocks noChangeAspect="1"/>
          </p:cNvGraphicFramePr>
          <p:nvPr/>
        </p:nvGraphicFramePr>
        <p:xfrm>
          <a:off x="303213" y="1795463"/>
          <a:ext cx="1814512" cy="162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2" name="Worksheet" r:id="rId4" imgW="1667372" imgH="1743437" progId="Excel.Sheet.8">
                  <p:embed/>
                </p:oleObj>
              </mc:Choice>
              <mc:Fallback>
                <p:oleObj name="Worksheet" r:id="rId4" imgW="1667372" imgH="174343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13" y="1795463"/>
                        <a:ext cx="1814512" cy="1620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4" name="Object 53"/>
          <p:cNvGraphicFramePr>
            <a:graphicFrameLocks noChangeAspect="1"/>
          </p:cNvGraphicFramePr>
          <p:nvPr/>
        </p:nvGraphicFramePr>
        <p:xfrm>
          <a:off x="3352800" y="1676400"/>
          <a:ext cx="1819275" cy="188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3" name="Worksheet" r:id="rId6" imgW="1666890" imgH="1742968" progId="Excel.Sheet.8">
                  <p:embed/>
                </p:oleObj>
              </mc:Choice>
              <mc:Fallback>
                <p:oleObj name="Worksheet" r:id="rId6" imgW="1666890" imgH="174296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676400"/>
                        <a:ext cx="1819275" cy="188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5" name="Line 54"/>
          <p:cNvSpPr>
            <a:spLocks noChangeShapeType="1"/>
          </p:cNvSpPr>
          <p:nvPr/>
        </p:nvSpPr>
        <p:spPr bwMode="auto">
          <a:xfrm>
            <a:off x="2209800" y="2514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76" name="Text Box 55"/>
          <p:cNvSpPr txBox="1">
            <a:spLocks noChangeArrowheads="1"/>
          </p:cNvSpPr>
          <p:nvPr/>
        </p:nvSpPr>
        <p:spPr bwMode="auto">
          <a:xfrm>
            <a:off x="2209800" y="2590800"/>
            <a:ext cx="110013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600"/>
              <a:t>Remove </a:t>
            </a:r>
          </a:p>
          <a:p>
            <a:pPr eaLnBrk="1" hangingPunct="1"/>
            <a:r>
              <a:rPr lang="en-US" sz="1600"/>
              <a:t>infrequent</a:t>
            </a:r>
          </a:p>
          <a:p>
            <a:pPr eaLnBrk="1" hangingPunct="1"/>
            <a:r>
              <a:rPr lang="en-US" sz="1600"/>
              <a:t>length 1</a:t>
            </a:r>
          </a:p>
        </p:txBody>
      </p:sp>
      <p:sp>
        <p:nvSpPr>
          <p:cNvPr id="32777" name="AutoShape 59"/>
          <p:cNvSpPr>
            <a:spLocks noChangeArrowheads="1"/>
          </p:cNvSpPr>
          <p:nvPr/>
        </p:nvSpPr>
        <p:spPr bwMode="auto">
          <a:xfrm>
            <a:off x="6019800" y="1676400"/>
            <a:ext cx="1752600" cy="1752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FP-Tree</a:t>
            </a:r>
          </a:p>
        </p:txBody>
      </p:sp>
      <p:sp>
        <p:nvSpPr>
          <p:cNvPr id="32778" name="Line 60"/>
          <p:cNvSpPr>
            <a:spLocks noChangeShapeType="1"/>
          </p:cNvSpPr>
          <p:nvPr/>
        </p:nvSpPr>
        <p:spPr bwMode="auto">
          <a:xfrm>
            <a:off x="5257800" y="2514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32779" name="Object 61"/>
          <p:cNvGraphicFramePr>
            <a:graphicFrameLocks noChangeAspect="1"/>
          </p:cNvGraphicFramePr>
          <p:nvPr/>
        </p:nvGraphicFramePr>
        <p:xfrm>
          <a:off x="473075" y="4843463"/>
          <a:ext cx="1800225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4" name="Worksheet" r:id="rId8" imgW="1666890" imgH="1047862" progId="Excel.Sheet.8">
                  <p:embed/>
                </p:oleObj>
              </mc:Choice>
              <mc:Fallback>
                <p:oleObj name="Worksheet" r:id="rId8" imgW="1666890" imgH="1047862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075" y="4843463"/>
                        <a:ext cx="1800225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0" name="Text Box 62"/>
          <p:cNvSpPr txBox="1">
            <a:spLocks noChangeArrowheads="1"/>
          </p:cNvSpPr>
          <p:nvPr/>
        </p:nvSpPr>
        <p:spPr bwMode="auto">
          <a:xfrm>
            <a:off x="152400" y="4191000"/>
            <a:ext cx="2203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/>
              <a:t>1-Projected DB</a:t>
            </a:r>
          </a:p>
        </p:txBody>
      </p:sp>
      <p:sp>
        <p:nvSpPr>
          <p:cNvPr id="32781" name="Text Box 63"/>
          <p:cNvSpPr txBox="1">
            <a:spLocks noChangeArrowheads="1"/>
          </p:cNvSpPr>
          <p:nvPr/>
        </p:nvSpPr>
        <p:spPr bwMode="auto">
          <a:xfrm>
            <a:off x="3124200" y="5029200"/>
            <a:ext cx="4498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/>
              <a:t>No Need to project on 2, 3, or 5</a:t>
            </a:r>
          </a:p>
        </p:txBody>
      </p:sp>
      <p:sp>
        <p:nvSpPr>
          <p:cNvPr id="32782" name="Freeform 69"/>
          <p:cNvSpPr>
            <a:spLocks/>
          </p:cNvSpPr>
          <p:nvPr/>
        </p:nvSpPr>
        <p:spPr bwMode="auto">
          <a:xfrm>
            <a:off x="1295400" y="3505200"/>
            <a:ext cx="5943600" cy="685800"/>
          </a:xfrm>
          <a:custGeom>
            <a:avLst/>
            <a:gdLst>
              <a:gd name="T0" fmla="*/ 2147483647 w 3744"/>
              <a:gd name="T1" fmla="*/ 0 h 432"/>
              <a:gd name="T2" fmla="*/ 2147483647 w 3744"/>
              <a:gd name="T3" fmla="*/ 2147483647 h 432"/>
              <a:gd name="T4" fmla="*/ 2147483647 w 3744"/>
              <a:gd name="T5" fmla="*/ 2147483647 h 432"/>
              <a:gd name="T6" fmla="*/ 0 w 3744"/>
              <a:gd name="T7" fmla="*/ 2147483647 h 43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744" h="432">
                <a:moveTo>
                  <a:pt x="3744" y="0"/>
                </a:moveTo>
                <a:cubicBezTo>
                  <a:pt x="3316" y="124"/>
                  <a:pt x="2888" y="248"/>
                  <a:pt x="2400" y="288"/>
                </a:cubicBezTo>
                <a:cubicBezTo>
                  <a:pt x="1912" y="328"/>
                  <a:pt x="1216" y="216"/>
                  <a:pt x="816" y="240"/>
                </a:cubicBezTo>
                <a:cubicBezTo>
                  <a:pt x="416" y="264"/>
                  <a:pt x="208" y="348"/>
                  <a:pt x="0" y="4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23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165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3200" smtClean="0"/>
              <a:t>Convertible Constraints: Ordering Data in Transactions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17637"/>
            <a:ext cx="6019800" cy="4876800"/>
          </a:xfrm>
        </p:spPr>
        <p:txBody>
          <a:bodyPr>
            <a:no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dirty="0" smtClean="0"/>
              <a:t>Convert tough constraints into anti-monotone or monotone by properly ordering items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 smtClean="0"/>
              <a:t>Examine C: </a:t>
            </a:r>
            <a:r>
              <a:rPr lang="en-US" dirty="0" err="1" smtClean="0"/>
              <a:t>avg</a:t>
            </a:r>
            <a:r>
              <a:rPr lang="en-US" dirty="0" smtClean="0"/>
              <a:t>(</a:t>
            </a:r>
            <a:r>
              <a:rPr lang="en-US" i="1" dirty="0" err="1" smtClean="0"/>
              <a:t>S</a:t>
            </a:r>
            <a:r>
              <a:rPr lang="en-US" dirty="0" err="1" smtClean="0"/>
              <a:t>.profit</a:t>
            </a:r>
            <a:r>
              <a:rPr lang="en-US" dirty="0" smtClean="0"/>
              <a:t>) </a:t>
            </a:r>
            <a:r>
              <a:rPr lang="en-US" b="1" dirty="0" smtClean="0">
                <a:sym typeface="Symbol" pitchFamily="18" charset="2"/>
              </a:rPr>
              <a:t></a:t>
            </a:r>
            <a:r>
              <a:rPr lang="en-US" dirty="0" smtClean="0"/>
              <a:t> 25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800" dirty="0" smtClean="0"/>
              <a:t>Order items in value-descending order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2400" dirty="0" smtClean="0"/>
              <a:t>&lt;</a:t>
            </a:r>
            <a:r>
              <a:rPr lang="en-US" sz="2400" i="1" dirty="0" smtClean="0"/>
              <a:t>a, f, g, d, b, h, c, e</a:t>
            </a:r>
            <a:r>
              <a:rPr lang="en-US" sz="2400" dirty="0" smtClean="0"/>
              <a:t>&gt;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800" dirty="0" smtClean="0"/>
              <a:t>If an </a:t>
            </a:r>
            <a:r>
              <a:rPr lang="en-US" sz="2800" dirty="0" err="1" smtClean="0"/>
              <a:t>itemset</a:t>
            </a:r>
            <a:r>
              <a:rPr lang="en-US" sz="2800" dirty="0" smtClean="0"/>
              <a:t> </a:t>
            </a:r>
            <a:r>
              <a:rPr lang="en-US" sz="2800" i="1" dirty="0" err="1" smtClean="0"/>
              <a:t>afb</a:t>
            </a:r>
            <a:r>
              <a:rPr lang="en-US" sz="2800" dirty="0" smtClean="0"/>
              <a:t> violates C</a:t>
            </a:r>
            <a:endParaRPr lang="en-US" sz="2800" dirty="0" smtClean="0">
              <a:sym typeface="Wingdings" pitchFamily="2" charset="2"/>
            </a:endParaRPr>
          </a:p>
          <a:p>
            <a:pPr lvl="2" eaLnBrk="1" hangingPunct="1">
              <a:lnSpc>
                <a:spcPct val="110000"/>
              </a:lnSpc>
            </a:pPr>
            <a:r>
              <a:rPr lang="en-US" sz="2400" dirty="0" smtClean="0"/>
              <a:t>So does </a:t>
            </a:r>
            <a:r>
              <a:rPr lang="en-US" sz="2400" i="1" dirty="0" err="1" smtClean="0"/>
              <a:t>afbh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afb</a:t>
            </a:r>
            <a:r>
              <a:rPr lang="en-US" sz="2400" i="1" dirty="0" smtClean="0"/>
              <a:t>*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2400" dirty="0" smtClean="0"/>
              <a:t>It becomes </a:t>
            </a:r>
            <a:r>
              <a:rPr lang="en-US" sz="2400" dirty="0" smtClean="0">
                <a:solidFill>
                  <a:schemeClr val="hlink"/>
                </a:solidFill>
              </a:rPr>
              <a:t>anti-monotone!</a:t>
            </a:r>
          </a:p>
        </p:txBody>
      </p:sp>
      <p:graphicFrame>
        <p:nvGraphicFramePr>
          <p:cNvPr id="1565700" name="Group 4"/>
          <p:cNvGraphicFramePr>
            <a:graphicFrameLocks noGrp="1"/>
          </p:cNvGraphicFramePr>
          <p:nvPr/>
        </p:nvGraphicFramePr>
        <p:xfrm>
          <a:off x="6477000" y="1600200"/>
          <a:ext cx="2438400" cy="1841500"/>
        </p:xfrm>
        <a:graphic>
          <a:graphicData uri="http://schemas.openxmlformats.org/drawingml/2006/table">
            <a:tbl>
              <a:tblPr/>
              <a:tblGrid>
                <a:gridCol w="722313"/>
                <a:gridCol w="1716087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Transaction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a, b, c, d, 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b, c, d, f, g, 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a, c, d, e, 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c, e, f, 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65" name="Text Box 24"/>
          <p:cNvSpPr txBox="1">
            <a:spLocks noChangeArrowheads="1"/>
          </p:cNvSpPr>
          <p:nvPr/>
        </p:nvSpPr>
        <p:spPr bwMode="auto">
          <a:xfrm>
            <a:off x="6477000" y="1219200"/>
            <a:ext cx="2449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sz="2000">
                <a:latin typeface="Times New Roman" pitchFamily="18" charset="0"/>
              </a:rPr>
              <a:t>TDB (min_sup=2)</a:t>
            </a:r>
          </a:p>
        </p:txBody>
      </p:sp>
      <p:graphicFrame>
        <p:nvGraphicFramePr>
          <p:cNvPr id="1565753" name="Group 57"/>
          <p:cNvGraphicFramePr>
            <a:graphicFrameLocks noGrp="1"/>
          </p:cNvGraphicFramePr>
          <p:nvPr/>
        </p:nvGraphicFramePr>
        <p:xfrm>
          <a:off x="6553200" y="3581400"/>
          <a:ext cx="2209800" cy="3017841"/>
        </p:xfrm>
        <a:graphic>
          <a:graphicData uri="http://schemas.openxmlformats.org/drawingml/2006/table">
            <a:tbl>
              <a:tblPr/>
              <a:tblGrid>
                <a:gridCol w="1243013"/>
                <a:gridCol w="966787"/>
              </a:tblGrid>
              <a:tr h="3109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Item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Profit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3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3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3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-20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3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3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-30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3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3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3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-10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24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436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924800" cy="609600"/>
          </a:xfrm>
        </p:spPr>
        <p:txBody>
          <a:bodyPr/>
          <a:lstStyle/>
          <a:p>
            <a:pPr eaLnBrk="1" hangingPunct="1"/>
            <a:r>
              <a:rPr lang="en-US" sz="3200" smtClean="0"/>
              <a:t>Strongly Convertible Constraints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6934200" cy="4800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avg</a:t>
            </a:r>
            <a:r>
              <a:rPr lang="en-US" sz="2400" dirty="0" smtClean="0"/>
              <a:t>(X) </a:t>
            </a:r>
            <a:r>
              <a:rPr lang="en-US" sz="2400" b="1" dirty="0" smtClean="0">
                <a:sym typeface="Symbol" pitchFamily="18" charset="2"/>
              </a:rPr>
              <a:t></a:t>
            </a:r>
            <a:r>
              <a:rPr lang="en-US" sz="2400" dirty="0" smtClean="0"/>
              <a:t> 25 is convertible anti-monotone w.r.t. item </a:t>
            </a:r>
            <a:r>
              <a:rPr lang="en-US" sz="2400" dirty="0" smtClean="0">
                <a:solidFill>
                  <a:srgbClr val="170981"/>
                </a:solidFill>
              </a:rPr>
              <a:t>value descending</a:t>
            </a:r>
            <a:r>
              <a:rPr lang="en-US" sz="2400" dirty="0" smtClean="0"/>
              <a:t> order R: &lt;</a:t>
            </a:r>
            <a:r>
              <a:rPr lang="en-US" sz="2400" i="1" dirty="0" smtClean="0"/>
              <a:t>a, f, g,</a:t>
            </a:r>
            <a:r>
              <a:rPr lang="en-US" sz="2400" dirty="0" smtClean="0"/>
              <a:t> </a:t>
            </a:r>
            <a:r>
              <a:rPr lang="en-US" sz="2400" i="1" dirty="0" smtClean="0"/>
              <a:t>d, b, h, c, e</a:t>
            </a:r>
            <a:r>
              <a:rPr lang="en-US" sz="2400" dirty="0" smtClean="0"/>
              <a:t>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If an </a:t>
            </a:r>
            <a:r>
              <a:rPr lang="en-US" sz="2400" dirty="0" err="1" smtClean="0"/>
              <a:t>itemset</a:t>
            </a:r>
            <a:r>
              <a:rPr lang="en-US" sz="2400" dirty="0" smtClean="0"/>
              <a:t> </a:t>
            </a:r>
            <a:r>
              <a:rPr lang="en-US" sz="2400" i="1" dirty="0" err="1" smtClean="0"/>
              <a:t>af</a:t>
            </a:r>
            <a:r>
              <a:rPr lang="en-US" sz="2400" i="1" dirty="0" smtClean="0"/>
              <a:t> </a:t>
            </a:r>
            <a:r>
              <a:rPr lang="en-US" sz="2400" dirty="0" smtClean="0"/>
              <a:t>violates a constraint C, so does every </a:t>
            </a:r>
            <a:r>
              <a:rPr lang="en-US" sz="2400" dirty="0" err="1" smtClean="0"/>
              <a:t>itemset</a:t>
            </a:r>
            <a:r>
              <a:rPr lang="en-US" sz="2400" dirty="0" smtClean="0"/>
              <a:t> with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af</a:t>
            </a:r>
            <a:r>
              <a:rPr lang="en-US" sz="2400" i="1" dirty="0" smtClean="0"/>
              <a:t> </a:t>
            </a:r>
            <a:r>
              <a:rPr lang="en-US" sz="2400" dirty="0" smtClean="0"/>
              <a:t>as prefix, such as </a:t>
            </a:r>
            <a:r>
              <a:rPr lang="en-US" sz="2400" i="1" dirty="0" err="1" smtClean="0"/>
              <a:t>afd</a:t>
            </a:r>
            <a:r>
              <a:rPr lang="en-US" sz="2400" i="1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err="1" smtClean="0"/>
              <a:t>avg</a:t>
            </a:r>
            <a:r>
              <a:rPr lang="en-US" sz="2400" dirty="0" smtClean="0"/>
              <a:t>(X) </a:t>
            </a:r>
            <a:r>
              <a:rPr lang="en-US" sz="2400" b="1" dirty="0" smtClean="0">
                <a:sym typeface="Symbol" pitchFamily="18" charset="2"/>
              </a:rPr>
              <a:t></a:t>
            </a:r>
            <a:r>
              <a:rPr lang="en-US" sz="2400" dirty="0" smtClean="0"/>
              <a:t> 25 is convertible monotone w.r.t. item </a:t>
            </a:r>
            <a:r>
              <a:rPr lang="en-US" sz="2400" dirty="0" smtClean="0">
                <a:solidFill>
                  <a:srgbClr val="170981"/>
                </a:solidFill>
              </a:rPr>
              <a:t>value ascending</a:t>
            </a:r>
            <a:r>
              <a:rPr lang="en-US" sz="2400" dirty="0" smtClean="0"/>
              <a:t> order R</a:t>
            </a:r>
            <a:r>
              <a:rPr lang="en-US" sz="2400" baseline="30000" dirty="0" smtClean="0"/>
              <a:t>-1</a:t>
            </a:r>
            <a:r>
              <a:rPr lang="en-US" sz="2400" dirty="0" smtClean="0"/>
              <a:t>: &lt;</a:t>
            </a:r>
            <a:r>
              <a:rPr lang="en-US" sz="2400" i="1" dirty="0" smtClean="0"/>
              <a:t>e, c, h, b, d, g, f, a</a:t>
            </a:r>
            <a:r>
              <a:rPr lang="en-US" sz="2400" dirty="0" smtClean="0"/>
              <a:t>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If an </a:t>
            </a:r>
            <a:r>
              <a:rPr lang="en-US" sz="2400" dirty="0" err="1" smtClean="0"/>
              <a:t>itemset</a:t>
            </a:r>
            <a:r>
              <a:rPr lang="en-US" sz="2400" dirty="0" smtClean="0"/>
              <a:t> </a:t>
            </a:r>
            <a:r>
              <a:rPr lang="en-US" sz="2400" i="1" dirty="0" smtClean="0"/>
              <a:t>d</a:t>
            </a:r>
            <a:r>
              <a:rPr lang="en-US" sz="2400" dirty="0" smtClean="0"/>
              <a:t> satisfies a constraint </a:t>
            </a:r>
            <a:r>
              <a:rPr lang="en-US" sz="2400" i="1" dirty="0" smtClean="0">
                <a:sym typeface="Wingdings" pitchFamily="2" charset="2"/>
              </a:rPr>
              <a:t>C</a:t>
            </a:r>
            <a:r>
              <a:rPr lang="en-US" sz="2400" dirty="0" smtClean="0">
                <a:sym typeface="Wingdings" pitchFamily="2" charset="2"/>
              </a:rPr>
              <a:t>, so does </a:t>
            </a:r>
            <a:r>
              <a:rPr lang="en-US" sz="2400" dirty="0" err="1" smtClean="0">
                <a:sym typeface="Wingdings" pitchFamily="2" charset="2"/>
              </a:rPr>
              <a:t>itemsets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i="1" dirty="0" err="1" smtClean="0">
                <a:sym typeface="Wingdings" pitchFamily="2" charset="2"/>
              </a:rPr>
              <a:t>df</a:t>
            </a:r>
            <a:r>
              <a:rPr lang="en-US" sz="2400" dirty="0" smtClean="0">
                <a:sym typeface="Wingdings" pitchFamily="2" charset="2"/>
              </a:rPr>
              <a:t> and </a:t>
            </a:r>
            <a:r>
              <a:rPr lang="en-US" sz="2400" i="1" dirty="0" err="1" smtClean="0">
                <a:sym typeface="Wingdings" pitchFamily="2" charset="2"/>
              </a:rPr>
              <a:t>dfa</a:t>
            </a:r>
            <a:r>
              <a:rPr lang="en-US" sz="2400" dirty="0" smtClean="0">
                <a:sym typeface="Wingdings" pitchFamily="2" charset="2"/>
              </a:rPr>
              <a:t>, which having </a:t>
            </a:r>
            <a:r>
              <a:rPr lang="en-US" sz="2400" i="1" dirty="0" smtClean="0">
                <a:sym typeface="Wingdings" pitchFamily="2" charset="2"/>
              </a:rPr>
              <a:t>d</a:t>
            </a:r>
            <a:r>
              <a:rPr lang="en-US" sz="2400" dirty="0" smtClean="0">
                <a:sym typeface="Wingdings" pitchFamily="2" charset="2"/>
              </a:rPr>
              <a:t> as a prefix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Thus, </a:t>
            </a:r>
            <a:r>
              <a:rPr lang="en-US" sz="2400" dirty="0" err="1" smtClean="0"/>
              <a:t>avg</a:t>
            </a:r>
            <a:r>
              <a:rPr lang="en-US" sz="2400" dirty="0" smtClean="0"/>
              <a:t>(X) </a:t>
            </a:r>
            <a:r>
              <a:rPr lang="en-US" sz="2400" b="1" dirty="0" smtClean="0">
                <a:sym typeface="Symbol" pitchFamily="18" charset="2"/>
              </a:rPr>
              <a:t></a:t>
            </a:r>
            <a:r>
              <a:rPr lang="en-US" sz="2400" dirty="0" smtClean="0"/>
              <a:t> 25 is </a:t>
            </a:r>
            <a:r>
              <a:rPr lang="en-US" sz="2400" dirty="0" smtClean="0">
                <a:solidFill>
                  <a:schemeClr val="hlink"/>
                </a:solidFill>
              </a:rPr>
              <a:t>strongly </a:t>
            </a:r>
            <a:r>
              <a:rPr lang="en-US" sz="2400" dirty="0" smtClean="0">
                <a:solidFill>
                  <a:schemeClr val="hlink"/>
                </a:solidFill>
              </a:rPr>
              <a:t>convertible</a:t>
            </a:r>
          </a:p>
        </p:txBody>
      </p:sp>
      <p:graphicFrame>
        <p:nvGraphicFramePr>
          <p:cNvPr id="1566756" name="Group 36"/>
          <p:cNvGraphicFramePr>
            <a:graphicFrameLocks noGrp="1"/>
          </p:cNvGraphicFramePr>
          <p:nvPr/>
        </p:nvGraphicFramePr>
        <p:xfrm>
          <a:off x="7391400" y="2514600"/>
          <a:ext cx="1676400" cy="3260784"/>
        </p:xfrm>
        <a:graphic>
          <a:graphicData uri="http://schemas.openxmlformats.org/drawingml/2006/table">
            <a:tbl>
              <a:tblPr/>
              <a:tblGrid>
                <a:gridCol w="762000"/>
                <a:gridCol w="914400"/>
              </a:tblGrid>
              <a:tr h="3352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Item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Profit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-20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-30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-10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25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849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>
                <a:ea typeface="宋体" pitchFamily="2" charset="-122"/>
              </a:rPr>
              <a:t>Data Space Pruning with </a:t>
            </a:r>
            <a:r>
              <a:rPr lang="en-US" altLang="zh-CN" sz="3600" dirty="0" smtClean="0">
                <a:ea typeface="宋体" pitchFamily="2" charset="-122"/>
              </a:rPr>
              <a:t>Data-Succinct</a:t>
            </a:r>
            <a:endParaRPr lang="en-US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Constrains are data-succinct if they can be used at the beginning of a pattern mining process to prune data</a:t>
                </a:r>
              </a:p>
              <a:p>
                <a:pPr lvl="1"/>
                <a:r>
                  <a:rPr lang="en-US" b="0" dirty="0" smtClean="0"/>
                  <a:t>E.g.,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x</m:t>
                    </m:r>
                    <m:r>
                      <a:rPr lang="en-US" b="0" i="1" smtClean="0">
                        <a:latin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</a:rPr>
                      <m:t>𝑆</m:t>
                    </m:r>
                  </m:oMath>
                </a14:m>
                <a:r>
                  <a:rPr lang="en-US" b="0" dirty="0" smtClean="0"/>
                  <a:t>, digital camera must be contained in the pattern</a:t>
                </a:r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029" r="-1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26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62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5438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dirty="0" smtClean="0"/>
              <a:t>Constrained FP-Growth: Push a Data </a:t>
            </a:r>
            <a:r>
              <a:rPr lang="en-US" sz="3200" dirty="0" smtClean="0"/>
              <a:t>Succinct Constraint </a:t>
            </a:r>
            <a:r>
              <a:rPr lang="en-US" sz="3200" dirty="0" smtClean="0"/>
              <a:t>Deep</a:t>
            </a:r>
            <a:r>
              <a:rPr lang="en-US" dirty="0" smtClean="0"/>
              <a:t> </a:t>
            </a:r>
          </a:p>
        </p:txBody>
      </p:sp>
      <p:sp>
        <p:nvSpPr>
          <p:cNvPr id="33796" name="Text Box 3"/>
          <p:cNvSpPr txBox="1">
            <a:spLocks noChangeArrowheads="1"/>
          </p:cNvSpPr>
          <p:nvPr/>
        </p:nvSpPr>
        <p:spPr bwMode="auto">
          <a:xfrm>
            <a:off x="6705600" y="5867400"/>
            <a:ext cx="24384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Constraint: </a:t>
            </a:r>
          </a:p>
          <a:p>
            <a:pPr eaLnBrk="1" hangingPunct="1"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min{S.price } &lt;= 1</a:t>
            </a:r>
          </a:p>
        </p:txBody>
      </p:sp>
      <p:graphicFrame>
        <p:nvGraphicFramePr>
          <p:cNvPr id="33797" name="Object 4"/>
          <p:cNvGraphicFramePr>
            <a:graphicFrameLocks noChangeAspect="1"/>
          </p:cNvGraphicFramePr>
          <p:nvPr/>
        </p:nvGraphicFramePr>
        <p:xfrm>
          <a:off x="304800" y="1808163"/>
          <a:ext cx="1814513" cy="162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0" name="Worksheet" r:id="rId4" imgW="1667372" imgH="1743437" progId="Excel.Sheet.8">
                  <p:embed/>
                </p:oleObj>
              </mc:Choice>
              <mc:Fallback>
                <p:oleObj name="Worksheet" r:id="rId4" imgW="1667372" imgH="174343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808163"/>
                        <a:ext cx="1814513" cy="1620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8" name="Object 5"/>
          <p:cNvGraphicFramePr>
            <a:graphicFrameLocks noChangeAspect="1"/>
          </p:cNvGraphicFramePr>
          <p:nvPr/>
        </p:nvGraphicFramePr>
        <p:xfrm>
          <a:off x="3352800" y="1676400"/>
          <a:ext cx="1800225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1" name="Worksheet" r:id="rId6" imgW="1666890" imgH="1047862" progId="Excel.Sheet.8">
                  <p:embed/>
                </p:oleObj>
              </mc:Choice>
              <mc:Fallback>
                <p:oleObj name="Worksheet" r:id="rId6" imgW="1666890" imgH="1047862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676400"/>
                        <a:ext cx="1800225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9" name="Line 6"/>
          <p:cNvSpPr>
            <a:spLocks noChangeShapeType="1"/>
          </p:cNvSpPr>
          <p:nvPr/>
        </p:nvSpPr>
        <p:spPr bwMode="auto">
          <a:xfrm>
            <a:off x="2209800" y="2514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00" name="AutoShape 8"/>
          <p:cNvSpPr>
            <a:spLocks noChangeArrowheads="1"/>
          </p:cNvSpPr>
          <p:nvPr/>
        </p:nvSpPr>
        <p:spPr bwMode="auto">
          <a:xfrm>
            <a:off x="6019800" y="1676400"/>
            <a:ext cx="1752600" cy="1752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FP-Tree</a:t>
            </a: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5257800" y="2514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02" name="Text Box 11"/>
          <p:cNvSpPr txBox="1">
            <a:spLocks noChangeArrowheads="1"/>
          </p:cNvSpPr>
          <p:nvPr/>
        </p:nvSpPr>
        <p:spPr bwMode="auto">
          <a:xfrm>
            <a:off x="152400" y="4191000"/>
            <a:ext cx="3865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/>
              <a:t>Single branch, we are done</a:t>
            </a:r>
          </a:p>
        </p:txBody>
      </p:sp>
      <p:sp>
        <p:nvSpPr>
          <p:cNvPr id="33803" name="Freeform 13"/>
          <p:cNvSpPr>
            <a:spLocks/>
          </p:cNvSpPr>
          <p:nvPr/>
        </p:nvSpPr>
        <p:spPr bwMode="auto">
          <a:xfrm>
            <a:off x="1295400" y="3505200"/>
            <a:ext cx="5943600" cy="685800"/>
          </a:xfrm>
          <a:custGeom>
            <a:avLst/>
            <a:gdLst>
              <a:gd name="T0" fmla="*/ 2147483647 w 3744"/>
              <a:gd name="T1" fmla="*/ 0 h 432"/>
              <a:gd name="T2" fmla="*/ 2147483647 w 3744"/>
              <a:gd name="T3" fmla="*/ 2147483647 h 432"/>
              <a:gd name="T4" fmla="*/ 2147483647 w 3744"/>
              <a:gd name="T5" fmla="*/ 2147483647 h 432"/>
              <a:gd name="T6" fmla="*/ 0 w 3744"/>
              <a:gd name="T7" fmla="*/ 2147483647 h 43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744" h="432">
                <a:moveTo>
                  <a:pt x="3744" y="0"/>
                </a:moveTo>
                <a:cubicBezTo>
                  <a:pt x="3316" y="124"/>
                  <a:pt x="2888" y="248"/>
                  <a:pt x="2400" y="288"/>
                </a:cubicBezTo>
                <a:cubicBezTo>
                  <a:pt x="1912" y="328"/>
                  <a:pt x="1216" y="216"/>
                  <a:pt x="816" y="240"/>
                </a:cubicBezTo>
                <a:cubicBezTo>
                  <a:pt x="416" y="264"/>
                  <a:pt x="208" y="348"/>
                  <a:pt x="0" y="4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04" name="Line 14"/>
          <p:cNvSpPr>
            <a:spLocks noChangeShapeType="1"/>
          </p:cNvSpPr>
          <p:nvPr/>
        </p:nvSpPr>
        <p:spPr bwMode="auto">
          <a:xfrm>
            <a:off x="152400" y="2590800"/>
            <a:ext cx="2133600" cy="0"/>
          </a:xfrm>
          <a:prstGeom prst="line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05" name="Line 15"/>
          <p:cNvSpPr>
            <a:spLocks noChangeShapeType="1"/>
          </p:cNvSpPr>
          <p:nvPr/>
        </p:nvSpPr>
        <p:spPr bwMode="auto">
          <a:xfrm>
            <a:off x="152400" y="3276600"/>
            <a:ext cx="2133600" cy="0"/>
          </a:xfrm>
          <a:prstGeom prst="line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06" name="Text Box 16"/>
          <p:cNvSpPr txBox="1">
            <a:spLocks noChangeArrowheads="1"/>
          </p:cNvSpPr>
          <p:nvPr/>
        </p:nvSpPr>
        <p:spPr bwMode="auto">
          <a:xfrm>
            <a:off x="152400" y="1371600"/>
            <a:ext cx="20558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800"/>
              <a:t>Remove from data</a:t>
            </a:r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27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32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-76200" y="228600"/>
            <a:ext cx="9296400" cy="609600"/>
          </a:xfrm>
        </p:spPr>
        <p:txBody>
          <a:bodyPr/>
          <a:lstStyle/>
          <a:p>
            <a:pPr eaLnBrk="1" hangingPunct="1"/>
            <a:r>
              <a:rPr lang="en-US" altLang="zh-CN" sz="3200" dirty="0" smtClean="0">
                <a:ea typeface="宋体" pitchFamily="2" charset="-122"/>
              </a:rPr>
              <a:t>Data Space Pruning with Data Anti-monotonicity</a:t>
            </a:r>
            <a:endParaRPr lang="en-US" sz="3200" dirty="0" smtClean="0">
              <a:ea typeface="宋体" pitchFamily="2" charset="-122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6553200" cy="4876800"/>
          </a:xfrm>
        </p:spPr>
        <p:txBody>
          <a:bodyPr>
            <a:no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zh-CN" sz="2400" dirty="0" smtClean="0">
                <a:ea typeface="宋体" pitchFamily="2" charset="-122"/>
              </a:rPr>
              <a:t>A constraint c is </a:t>
            </a:r>
            <a:r>
              <a:rPr lang="en-US" altLang="zh-CN" sz="2400" i="1" dirty="0" smtClean="0">
                <a:ea typeface="宋体" pitchFamily="2" charset="-122"/>
              </a:rPr>
              <a:t>data anti-monotone</a:t>
            </a:r>
            <a:r>
              <a:rPr lang="en-US" altLang="zh-CN" sz="2400" dirty="0" smtClean="0">
                <a:ea typeface="宋体" pitchFamily="2" charset="-122"/>
              </a:rPr>
              <a:t> if for a pattern p cannot satisfy a transaction t under c, p’s superset cannot satisfy t under c either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zh-CN" sz="2400" dirty="0" smtClean="0">
                <a:ea typeface="宋体" pitchFamily="2" charset="-122"/>
              </a:rPr>
              <a:t>The key for data anti-monotone is </a:t>
            </a:r>
            <a:r>
              <a:rPr lang="en-US" altLang="zh-CN" sz="2400" i="1" dirty="0" smtClean="0">
                <a:ea typeface="宋体" pitchFamily="2" charset="-122"/>
              </a:rPr>
              <a:t>recursive data reduction</a:t>
            </a:r>
            <a:endParaRPr lang="en-US" altLang="zh-CN" sz="2400" dirty="0" smtClean="0">
              <a:ea typeface="宋体" pitchFamily="2" charset="-122"/>
            </a:endParaRP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/>
              <a:t>Ex. 1. </a:t>
            </a:r>
            <a:r>
              <a:rPr lang="en-US" sz="2400" i="1" dirty="0" smtClean="0">
                <a:sym typeface="Symbol" pitchFamily="18" charset="2"/>
              </a:rPr>
              <a:t>sum(</a:t>
            </a:r>
            <a:r>
              <a:rPr lang="en-US" sz="2400" i="1" dirty="0" err="1" smtClean="0">
                <a:sym typeface="Symbol" pitchFamily="18" charset="2"/>
              </a:rPr>
              <a:t>S.Price</a:t>
            </a:r>
            <a:r>
              <a:rPr lang="en-US" sz="2400" i="1" dirty="0" smtClean="0">
                <a:sym typeface="Symbol" pitchFamily="18" charset="2"/>
              </a:rPr>
              <a:t>)</a:t>
            </a:r>
            <a:r>
              <a:rPr lang="en-US" sz="2400" dirty="0" smtClean="0">
                <a:sym typeface="Symbol" pitchFamily="18" charset="2"/>
              </a:rPr>
              <a:t>  </a:t>
            </a:r>
            <a:r>
              <a:rPr lang="en-US" sz="2400" i="1" dirty="0" smtClean="0">
                <a:sym typeface="Symbol" pitchFamily="18" charset="2"/>
              </a:rPr>
              <a:t>v</a:t>
            </a:r>
            <a:r>
              <a:rPr lang="en-US" sz="2400" dirty="0" smtClean="0">
                <a:sym typeface="Symbol" pitchFamily="18" charset="2"/>
              </a:rPr>
              <a:t>  is data anti-monotone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/>
              <a:t>Ex. 2. </a:t>
            </a:r>
            <a:r>
              <a:rPr lang="en-US" sz="2400" i="1" dirty="0" smtClean="0">
                <a:sym typeface="Wingdings" pitchFamily="2" charset="2"/>
              </a:rPr>
              <a:t>min(</a:t>
            </a:r>
            <a:r>
              <a:rPr lang="en-US" sz="2400" i="1" dirty="0" err="1" smtClean="0">
                <a:sym typeface="Wingdings" pitchFamily="2" charset="2"/>
              </a:rPr>
              <a:t>S.Price</a:t>
            </a:r>
            <a:r>
              <a:rPr lang="en-US" sz="2400" i="1" dirty="0" smtClean="0">
                <a:sym typeface="Wingdings" pitchFamily="2" charset="2"/>
              </a:rPr>
              <a:t>) </a:t>
            </a:r>
            <a:r>
              <a:rPr lang="en-US" sz="2400" dirty="0" smtClean="0">
                <a:sym typeface="Symbol" pitchFamily="18" charset="2"/>
              </a:rPr>
              <a:t></a:t>
            </a:r>
            <a:r>
              <a:rPr lang="en-US" sz="2400" i="1" dirty="0" smtClean="0">
                <a:sym typeface="Wingdings" pitchFamily="2" charset="2"/>
              </a:rPr>
              <a:t> v  </a:t>
            </a:r>
            <a:r>
              <a:rPr lang="en-US" sz="2400" dirty="0" smtClean="0">
                <a:sym typeface="Symbol" pitchFamily="18" charset="2"/>
              </a:rPr>
              <a:t>is data anti-monotone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>
                <a:sym typeface="Wingdings" pitchFamily="2" charset="2"/>
              </a:rPr>
              <a:t>Ex. 3. C: </a:t>
            </a:r>
            <a:r>
              <a:rPr lang="en-US" sz="2400" i="1" dirty="0" smtClean="0">
                <a:sym typeface="Wingdings" pitchFamily="2" charset="2"/>
              </a:rPr>
              <a:t>range(</a:t>
            </a:r>
            <a:r>
              <a:rPr lang="en-US" sz="2400" i="1" dirty="0" err="1" smtClean="0">
                <a:sym typeface="Wingdings" pitchFamily="2" charset="2"/>
              </a:rPr>
              <a:t>S.profit</a:t>
            </a:r>
            <a:r>
              <a:rPr lang="en-US" sz="2400" i="1" dirty="0" smtClean="0">
                <a:sym typeface="Wingdings" pitchFamily="2" charset="2"/>
              </a:rPr>
              <a:t>) </a:t>
            </a:r>
            <a:r>
              <a:rPr lang="en-US" sz="2400" i="1" dirty="0" smtClean="0">
                <a:sym typeface="Symbol" pitchFamily="18" charset="2"/>
              </a:rPr>
              <a:t></a:t>
            </a:r>
            <a:r>
              <a:rPr lang="en-US" sz="2400" i="1" dirty="0" smtClean="0">
                <a:sym typeface="Wingdings" pitchFamily="2" charset="2"/>
              </a:rPr>
              <a:t> 25</a:t>
            </a:r>
            <a:r>
              <a:rPr lang="en-US" sz="2400" dirty="0" smtClean="0">
                <a:sym typeface="Wingdings" pitchFamily="2" charset="2"/>
              </a:rPr>
              <a:t> is data anti-monotone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dirty="0" err="1" smtClean="0"/>
              <a:t>Itemset</a:t>
            </a:r>
            <a:r>
              <a:rPr lang="en-US" dirty="0" smtClean="0"/>
              <a:t> {b, c}’s projected DB: </a:t>
            </a:r>
            <a:r>
              <a:rPr lang="en-US" i="1" dirty="0" smtClean="0"/>
              <a:t> </a:t>
            </a:r>
          </a:p>
          <a:p>
            <a:pPr lvl="2" eaLnBrk="1" hangingPunct="1">
              <a:lnSpc>
                <a:spcPct val="120000"/>
              </a:lnSpc>
            </a:pPr>
            <a:r>
              <a:rPr lang="en-US" dirty="0" smtClean="0"/>
              <a:t>T10’: {d, f, h},  T20’: {d, f, g, h}, T30’: {d, f, g}</a:t>
            </a:r>
            <a:endParaRPr lang="en-US" dirty="0" smtClean="0">
              <a:sym typeface="Wingdings" pitchFamily="2" charset="2"/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 dirty="0" smtClean="0">
                <a:sym typeface="Wingdings" pitchFamily="2" charset="2"/>
              </a:rPr>
              <a:t>since C cannot satisfy T10’, T10’ can be </a:t>
            </a:r>
            <a:r>
              <a:rPr lang="en-US" dirty="0" smtClean="0">
                <a:sym typeface="Wingdings" pitchFamily="2" charset="2"/>
              </a:rPr>
              <a:t>pruned</a:t>
            </a:r>
            <a:endParaRPr lang="en-US" dirty="0" smtClean="0">
              <a:sym typeface="Wingdings" pitchFamily="2" charset="2"/>
            </a:endParaRPr>
          </a:p>
        </p:txBody>
      </p:sp>
      <p:graphicFrame>
        <p:nvGraphicFramePr>
          <p:cNvPr id="1844228" name="Group 4"/>
          <p:cNvGraphicFramePr>
            <a:graphicFrameLocks noGrp="1"/>
          </p:cNvGraphicFramePr>
          <p:nvPr/>
        </p:nvGraphicFramePr>
        <p:xfrm>
          <a:off x="6477000" y="1663700"/>
          <a:ext cx="2514600" cy="1844675"/>
        </p:xfrm>
        <a:graphic>
          <a:graphicData uri="http://schemas.openxmlformats.org/drawingml/2006/table">
            <a:tbl>
              <a:tblPr/>
              <a:tblGrid>
                <a:gridCol w="744538"/>
                <a:gridCol w="1770062"/>
              </a:tblGrid>
              <a:tr h="3811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TID</a:t>
                      </a:r>
                    </a:p>
                  </a:txBody>
                  <a:tcPr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Transaction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a, b, c, d, f, h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b, c, d, f, g, h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b, c, d, f, g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</a:t>
                      </a:r>
                    </a:p>
                  </a:txBody>
                  <a:tcPr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c, e, f, g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697" name="Text Box 24"/>
          <p:cNvSpPr txBox="1">
            <a:spLocks noChangeArrowheads="1"/>
          </p:cNvSpPr>
          <p:nvPr/>
        </p:nvSpPr>
        <p:spPr bwMode="auto">
          <a:xfrm>
            <a:off x="6705600" y="1203325"/>
            <a:ext cx="2068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>
                <a:latin typeface="Times New Roman" pitchFamily="18" charset="0"/>
              </a:rPr>
              <a:t>TDB (min_sup=2)</a:t>
            </a:r>
          </a:p>
        </p:txBody>
      </p:sp>
      <p:graphicFrame>
        <p:nvGraphicFramePr>
          <p:cNvPr id="1844281" name="Group 57"/>
          <p:cNvGraphicFramePr>
            <a:graphicFrameLocks noGrp="1"/>
          </p:cNvGraphicFramePr>
          <p:nvPr/>
        </p:nvGraphicFramePr>
        <p:xfrm>
          <a:off x="7086600" y="3581400"/>
          <a:ext cx="1600200" cy="3260784"/>
        </p:xfrm>
        <a:graphic>
          <a:graphicData uri="http://schemas.openxmlformats.org/drawingml/2006/table">
            <a:tbl>
              <a:tblPr/>
              <a:tblGrid>
                <a:gridCol w="723900"/>
                <a:gridCol w="876300"/>
              </a:tblGrid>
              <a:tr h="3352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Item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Profit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-20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-15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-30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-10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-5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28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237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6096000" cy="990600"/>
          </a:xfrm>
        </p:spPr>
        <p:txBody>
          <a:bodyPr/>
          <a:lstStyle/>
          <a:p>
            <a:pPr eaLnBrk="1" hangingPunct="1"/>
            <a:r>
              <a:rPr lang="en-US" sz="2800" b="1" smtClean="0"/>
              <a:t>Constrained FP-Growth: Push a Data Anti-monotonic Constraint Deep</a:t>
            </a:r>
          </a:p>
        </p:txBody>
      </p:sp>
      <p:sp>
        <p:nvSpPr>
          <p:cNvPr id="34820" name="Text Box 56"/>
          <p:cNvSpPr txBox="1">
            <a:spLocks noChangeArrowheads="1"/>
          </p:cNvSpPr>
          <p:nvPr/>
        </p:nvSpPr>
        <p:spPr bwMode="auto">
          <a:xfrm>
            <a:off x="6096000" y="5486400"/>
            <a:ext cx="28194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Constraint: 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range{S.price } &gt; 25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min_sup &gt;= 2</a:t>
            </a:r>
          </a:p>
        </p:txBody>
      </p:sp>
      <p:sp>
        <p:nvSpPr>
          <p:cNvPr id="34821" name="AutoShape 101"/>
          <p:cNvSpPr>
            <a:spLocks noChangeArrowheads="1"/>
          </p:cNvSpPr>
          <p:nvPr/>
        </p:nvSpPr>
        <p:spPr bwMode="auto">
          <a:xfrm>
            <a:off x="4572000" y="1447800"/>
            <a:ext cx="1752600" cy="1752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FP-Tree</a:t>
            </a:r>
          </a:p>
        </p:txBody>
      </p:sp>
      <p:graphicFrame>
        <p:nvGraphicFramePr>
          <p:cNvPr id="1934649" name="Group 313"/>
          <p:cNvGraphicFramePr>
            <a:graphicFrameLocks noGrp="1"/>
          </p:cNvGraphicFramePr>
          <p:nvPr/>
        </p:nvGraphicFramePr>
        <p:xfrm>
          <a:off x="625475" y="3700463"/>
          <a:ext cx="2465388" cy="1325584"/>
        </p:xfrm>
        <a:graphic>
          <a:graphicData uri="http://schemas.openxmlformats.org/drawingml/2006/table">
            <a:tbl>
              <a:tblPr/>
              <a:tblGrid>
                <a:gridCol w="663575"/>
                <a:gridCol w="1801813"/>
              </a:tblGrid>
              <a:tr h="3108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TID</a:t>
                      </a:r>
                    </a:p>
                  </a:txBody>
                  <a:tcPr marT="45683" marB="4568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Transaction</a:t>
                      </a:r>
                    </a:p>
                  </a:txBody>
                  <a:tcPr marT="45683" marB="456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2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marT="45683" marB="4568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, c, d, f, h</a:t>
                      </a:r>
                    </a:p>
                  </a:txBody>
                  <a:tcPr marT="45683" marB="456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2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marT="45683" marB="4568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c, d, f, g, h</a:t>
                      </a:r>
                    </a:p>
                  </a:txBody>
                  <a:tcPr marT="45683" marB="456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2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marT="45683" marB="4568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c, d, f, g</a:t>
                      </a:r>
                    </a:p>
                  </a:txBody>
                  <a:tcPr marT="45683" marB="456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839" name="Text Box 123"/>
          <p:cNvSpPr txBox="1">
            <a:spLocks noChangeArrowheads="1"/>
          </p:cNvSpPr>
          <p:nvPr/>
        </p:nvSpPr>
        <p:spPr bwMode="auto">
          <a:xfrm>
            <a:off x="381000" y="3276600"/>
            <a:ext cx="2216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/>
              <a:t>B-Projected DB</a:t>
            </a:r>
          </a:p>
        </p:txBody>
      </p:sp>
      <p:sp>
        <p:nvSpPr>
          <p:cNvPr id="34840" name="AutoShape 125"/>
          <p:cNvSpPr>
            <a:spLocks noChangeArrowheads="1"/>
          </p:cNvSpPr>
          <p:nvPr/>
        </p:nvSpPr>
        <p:spPr bwMode="auto">
          <a:xfrm>
            <a:off x="4953000" y="3886200"/>
            <a:ext cx="1143000" cy="1143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B</a:t>
            </a:r>
          </a:p>
          <a:p>
            <a:pPr algn="ctr"/>
            <a:r>
              <a:rPr lang="en-US" sz="1600"/>
              <a:t>FP-Tree</a:t>
            </a:r>
          </a:p>
        </p:txBody>
      </p:sp>
      <p:graphicFrame>
        <p:nvGraphicFramePr>
          <p:cNvPr id="1934650" name="Group 314"/>
          <p:cNvGraphicFramePr>
            <a:graphicFrameLocks noGrp="1"/>
          </p:cNvGraphicFramePr>
          <p:nvPr/>
        </p:nvGraphicFramePr>
        <p:xfrm>
          <a:off x="685800" y="1447800"/>
          <a:ext cx="2286000" cy="1844675"/>
        </p:xfrm>
        <a:graphic>
          <a:graphicData uri="http://schemas.openxmlformats.org/drawingml/2006/table">
            <a:tbl>
              <a:tblPr/>
              <a:tblGrid>
                <a:gridCol w="685800"/>
                <a:gridCol w="1600200"/>
              </a:tblGrid>
              <a:tr h="3811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TID</a:t>
                      </a:r>
                    </a:p>
                  </a:txBody>
                  <a:tcPr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Transaction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a, b, c, d, f, h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b, c, d, f, g, h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b, c, d, f, g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</a:t>
                      </a:r>
                    </a:p>
                  </a:txBody>
                  <a:tcPr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a, c, e, f, g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934582" name="Group 246"/>
          <p:cNvGraphicFramePr>
            <a:graphicFrameLocks noGrp="1"/>
          </p:cNvGraphicFramePr>
          <p:nvPr/>
        </p:nvGraphicFramePr>
        <p:xfrm>
          <a:off x="6627813" y="139700"/>
          <a:ext cx="2514600" cy="1844675"/>
        </p:xfrm>
        <a:graphic>
          <a:graphicData uri="http://schemas.openxmlformats.org/drawingml/2006/table">
            <a:tbl>
              <a:tblPr/>
              <a:tblGrid>
                <a:gridCol w="744537"/>
                <a:gridCol w="1770063"/>
              </a:tblGrid>
              <a:tr h="3811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TID</a:t>
                      </a:r>
                    </a:p>
                  </a:txBody>
                  <a:tcPr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Transaction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a, b, c, d, f, h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b, c, d, f, g, h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b, c, d, f, g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</a:t>
                      </a:r>
                    </a:p>
                  </a:txBody>
                  <a:tcPr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a, c, e, f, g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934651" name="Group 315"/>
          <p:cNvGraphicFramePr>
            <a:graphicFrameLocks noGrp="1"/>
          </p:cNvGraphicFramePr>
          <p:nvPr/>
        </p:nvGraphicFramePr>
        <p:xfrm>
          <a:off x="7162800" y="2154238"/>
          <a:ext cx="1600200" cy="3260784"/>
        </p:xfrm>
        <a:graphic>
          <a:graphicData uri="http://schemas.openxmlformats.org/drawingml/2006/table">
            <a:tbl>
              <a:tblPr/>
              <a:tblGrid>
                <a:gridCol w="723900"/>
                <a:gridCol w="876300"/>
              </a:tblGrid>
              <a:tr h="3352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Item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Profit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-20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-15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-30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-10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-5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913" name="Line 299"/>
          <p:cNvSpPr>
            <a:spLocks noChangeShapeType="1"/>
          </p:cNvSpPr>
          <p:nvPr/>
        </p:nvSpPr>
        <p:spPr bwMode="auto">
          <a:xfrm>
            <a:off x="533400" y="4191000"/>
            <a:ext cx="2667000" cy="0"/>
          </a:xfrm>
          <a:prstGeom prst="line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4914" name="AutoShape 302"/>
          <p:cNvSpPr>
            <a:spLocks noChangeArrowheads="1"/>
          </p:cNvSpPr>
          <p:nvPr/>
        </p:nvSpPr>
        <p:spPr bwMode="auto">
          <a:xfrm>
            <a:off x="3657600" y="3276600"/>
            <a:ext cx="1371600" cy="914400"/>
          </a:xfrm>
          <a:prstGeom prst="wedgeRoundRectCallout">
            <a:avLst>
              <a:gd name="adj1" fmla="val -83333"/>
              <a:gd name="adj2" fmla="val 4166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1400"/>
              <a:t>Recursive</a:t>
            </a:r>
          </a:p>
          <a:p>
            <a:pPr algn="ctr"/>
            <a:r>
              <a:rPr lang="en-US" sz="1400"/>
              <a:t>Data </a:t>
            </a:r>
          </a:p>
          <a:p>
            <a:pPr algn="ctr"/>
            <a:r>
              <a:rPr lang="en-US" sz="1400"/>
              <a:t>Pruning</a:t>
            </a:r>
          </a:p>
        </p:txBody>
      </p:sp>
      <p:sp>
        <p:nvSpPr>
          <p:cNvPr id="34915" name="Line 303"/>
          <p:cNvSpPr>
            <a:spLocks noChangeShapeType="1"/>
          </p:cNvSpPr>
          <p:nvPr/>
        </p:nvSpPr>
        <p:spPr bwMode="auto">
          <a:xfrm>
            <a:off x="3200400" y="22860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4916" name="Line 304"/>
          <p:cNvSpPr>
            <a:spLocks noChangeShapeType="1"/>
          </p:cNvSpPr>
          <p:nvPr/>
        </p:nvSpPr>
        <p:spPr bwMode="auto">
          <a:xfrm>
            <a:off x="3276600" y="44196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4917" name="Line 306"/>
          <p:cNvSpPr>
            <a:spLocks noChangeShapeType="1"/>
          </p:cNvSpPr>
          <p:nvPr/>
        </p:nvSpPr>
        <p:spPr bwMode="auto">
          <a:xfrm flipH="1">
            <a:off x="3352800" y="26670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4918" name="Line 307"/>
          <p:cNvSpPr>
            <a:spLocks noChangeShapeType="1"/>
          </p:cNvSpPr>
          <p:nvPr/>
        </p:nvSpPr>
        <p:spPr bwMode="auto">
          <a:xfrm flipH="1">
            <a:off x="3352800" y="4724400"/>
            <a:ext cx="13716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4919" name="Text Box 308"/>
          <p:cNvSpPr txBox="1">
            <a:spLocks noChangeArrowheads="1"/>
          </p:cNvSpPr>
          <p:nvPr/>
        </p:nvSpPr>
        <p:spPr bwMode="auto">
          <a:xfrm>
            <a:off x="533400" y="5410200"/>
            <a:ext cx="29718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lvl="1" eaLnBrk="1" hangingPunct="1">
              <a:spcBef>
                <a:spcPct val="50000"/>
              </a:spcBef>
            </a:pPr>
            <a:r>
              <a:rPr lang="en-US"/>
              <a:t>Single branch:</a:t>
            </a:r>
          </a:p>
          <a:p>
            <a:pPr lvl="2" eaLnBrk="1" hangingPunct="1">
              <a:spcBef>
                <a:spcPct val="50000"/>
              </a:spcBef>
            </a:pPr>
            <a:r>
              <a:rPr lang="en-US"/>
              <a:t>bcdfg: 2</a:t>
            </a:r>
          </a:p>
        </p:txBody>
      </p:sp>
      <p:sp>
        <p:nvSpPr>
          <p:cNvPr id="34920" name="Line 310"/>
          <p:cNvSpPr>
            <a:spLocks noChangeShapeType="1"/>
          </p:cNvSpPr>
          <p:nvPr/>
        </p:nvSpPr>
        <p:spPr bwMode="auto">
          <a:xfrm>
            <a:off x="2590800" y="4419600"/>
            <a:ext cx="228600" cy="228600"/>
          </a:xfrm>
          <a:prstGeom prst="line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4921" name="Rectangle 316"/>
          <p:cNvSpPr>
            <a:spLocks noChangeArrowheads="1"/>
          </p:cNvSpPr>
          <p:nvPr/>
        </p:nvSpPr>
        <p:spPr bwMode="auto">
          <a:xfrm>
            <a:off x="914400" y="5334000"/>
            <a:ext cx="22860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29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617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/>
          <p:cNvSpPr>
            <a:spLocks noGrp="1"/>
          </p:cNvSpPr>
          <p:nvPr>
            <p:ph type="body" sz="half" idx="1"/>
          </p:nvPr>
        </p:nvSpPr>
        <p:spPr>
          <a:xfrm rot="16200000">
            <a:off x="-3048000" y="3124200"/>
            <a:ext cx="6781800" cy="53340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en-US" sz="2400" b="1" smtClean="0"/>
              <a:t>Research on Pattern Mining: A Road Map</a:t>
            </a:r>
          </a:p>
        </p:txBody>
      </p:sp>
      <p:sp>
        <p:nvSpPr>
          <p:cNvPr id="7171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239000" y="6477000"/>
            <a:ext cx="1905000" cy="381000"/>
          </a:xfr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335442B7-9272-4B74-B717-CB824B75C988}" type="slidenum">
              <a:rPr lang="en-US" sz="1200"/>
              <a:pPr eaLnBrk="1" hangingPunct="1"/>
              <a:t>3</a:t>
            </a:fld>
            <a:endParaRPr lang="en-US" sz="1200"/>
          </a:p>
        </p:txBody>
      </p:sp>
      <p:pic>
        <p:nvPicPr>
          <p:cNvPr id="717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-76200"/>
            <a:ext cx="8534400" cy="693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339309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6106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Constraint-Based Mining — A General Picture</a:t>
            </a:r>
          </a:p>
        </p:txBody>
      </p:sp>
      <p:graphicFrame>
        <p:nvGraphicFramePr>
          <p:cNvPr id="1568865" name="Group 97"/>
          <p:cNvGraphicFramePr>
            <a:graphicFrameLocks noGrp="1"/>
          </p:cNvGraphicFramePr>
          <p:nvPr/>
        </p:nvGraphicFramePr>
        <p:xfrm>
          <a:off x="685800" y="1447800"/>
          <a:ext cx="8229600" cy="4867278"/>
        </p:xfrm>
        <a:graphic>
          <a:graphicData uri="http://schemas.openxmlformats.org/drawingml/2006/table">
            <a:tbl>
              <a:tblPr/>
              <a:tblGrid>
                <a:gridCol w="2606675"/>
                <a:gridCol w="1736725"/>
                <a:gridCol w="2011363"/>
                <a:gridCol w="1874837"/>
              </a:tblGrid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Constraint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Anti-monotone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Monotone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Succinct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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S  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S  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min(S) 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min(S) 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max(S) 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max(S) 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count(S)  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weakly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count(S)  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weakly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sum(S)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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v ( a 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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S, a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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0 )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sum(S)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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v ( a 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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S, a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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0 )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range(S)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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range(S)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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avg(S)  v,   { ,  ,   }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convertible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convertible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support(S)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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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support(S)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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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Slide Number Placeholder 3"/>
          <p:cNvSpPr txBox="1">
            <a:spLocks/>
          </p:cNvSpPr>
          <p:nvPr/>
        </p:nvSpPr>
        <p:spPr>
          <a:xfrm>
            <a:off x="8686800" y="6528816"/>
            <a:ext cx="457200" cy="32918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30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16450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335838" cy="593725"/>
          </a:xfrm>
        </p:spPr>
        <p:txBody>
          <a:bodyPr/>
          <a:lstStyle/>
          <a:p>
            <a:pPr eaLnBrk="1" hangingPunct="1"/>
            <a:r>
              <a:rPr lang="en-US" sz="3200" smtClean="0"/>
              <a:t>What Constraints Are Convertible?</a:t>
            </a:r>
          </a:p>
        </p:txBody>
      </p:sp>
      <p:graphicFrame>
        <p:nvGraphicFramePr>
          <p:cNvPr id="1567794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198428"/>
              </p:ext>
            </p:extLst>
          </p:nvPr>
        </p:nvGraphicFramePr>
        <p:xfrm>
          <a:off x="228600" y="1066800"/>
          <a:ext cx="8458200" cy="4402450"/>
        </p:xfrm>
        <a:graphic>
          <a:graphicData uri="http://schemas.openxmlformats.org/drawingml/2006/table">
            <a:tbl>
              <a:tblPr/>
              <a:tblGrid>
                <a:gridCol w="4343400"/>
                <a:gridCol w="1600200"/>
                <a:gridCol w="1295400"/>
                <a:gridCol w="1219200"/>
              </a:tblGrid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Constraint</a:t>
                      </a:r>
                    </a:p>
                  </a:txBody>
                  <a:tcPr marT="45717" marB="45717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Convertible anti-monotone</a:t>
                      </a:r>
                    </a:p>
                  </a:txBody>
                  <a:tcPr marT="45717" marB="457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Convertible monotone</a:t>
                      </a:r>
                    </a:p>
                  </a:txBody>
                  <a:tcPr marT="45717" marB="457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Strongly convertible</a:t>
                      </a:r>
                    </a:p>
                  </a:txBody>
                  <a:tcPr marT="45717" marB="457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avg(S)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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Wingdings" pitchFamily="2" charset="2"/>
                        </a:rPr>
                        <a:t>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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v</a:t>
                      </a:r>
                    </a:p>
                  </a:txBody>
                  <a:tcPr marT="45717" marB="45717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marT="45717" marB="457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marT="45717" marB="457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marT="45717" marB="457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median(S)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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Wingdings" pitchFamily="2" charset="2"/>
                        </a:rPr>
                        <a:t>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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v</a:t>
                      </a:r>
                    </a:p>
                  </a:txBody>
                  <a:tcPr marT="45717" marB="45717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marT="45717" marB="457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marT="45717" marB="457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marT="45717" marB="457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sum(S)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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Wingdings" pitchFamily="2" charset="2"/>
                        </a:rPr>
                        <a:t>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 (items could be of any value, v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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0)</a:t>
                      </a:r>
                    </a:p>
                  </a:txBody>
                  <a:tcPr marT="45717" marB="45717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marT="45717" marB="457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</a:p>
                  </a:txBody>
                  <a:tcPr marT="45717" marB="457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</a:p>
                  </a:txBody>
                  <a:tcPr marT="45717" marB="457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sum(S)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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Wingdings" pitchFamily="2" charset="2"/>
                        </a:rPr>
                        <a:t>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 (items could be of any value, v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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Wingdings" pitchFamily="2" charset="2"/>
                        </a:rPr>
                        <a:t>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0)</a:t>
                      </a:r>
                    </a:p>
                  </a:txBody>
                  <a:tcPr marT="45717" marB="45717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</a:p>
                  </a:txBody>
                  <a:tcPr marT="45717" marB="457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marT="45717" marB="457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</a:p>
                  </a:txBody>
                  <a:tcPr marT="45717" marB="457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sum(S)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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v (items could be of any value, v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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0)</a:t>
                      </a:r>
                    </a:p>
                  </a:txBody>
                  <a:tcPr marT="45717" marB="45717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</a:p>
                  </a:txBody>
                  <a:tcPr marT="45717" marB="457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marT="45717" marB="457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</a:p>
                  </a:txBody>
                  <a:tcPr marT="45717" marB="457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sum(S)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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v (items could be of any value, v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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Wingdings" pitchFamily="2" charset="2"/>
                        </a:rPr>
                        <a:t>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0)</a:t>
                      </a:r>
                    </a:p>
                  </a:txBody>
                  <a:tcPr marT="45717" marB="45717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Yes</a:t>
                      </a:r>
                    </a:p>
                  </a:txBody>
                  <a:tcPr marT="45717" marB="457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</a:p>
                  </a:txBody>
                  <a:tcPr marT="45717" marB="457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</a:p>
                  </a:txBody>
                  <a:tcPr marT="45717" marB="457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……</a:t>
                      </a:r>
                    </a:p>
                  </a:txBody>
                  <a:tcPr marT="45717" marB="45717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31</a:t>
            </a:fld>
            <a:endParaRPr lang="en-US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685800" y="5537200"/>
                <a:ext cx="7162800" cy="12557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800100" lvl="1" indent="-342900">
                  <a:lnSpc>
                    <a:spcPct val="90000"/>
                  </a:lnSpc>
                  <a:buFont typeface="Arial" pitchFamily="34" charset="0"/>
                  <a:buChar char="•"/>
                </a:pPr>
                <a:r>
                  <a:rPr lang="en-US" sz="2000" dirty="0"/>
                  <a:t>E.g., Sum(X)</a:t>
                </a:r>
                <a:r>
                  <a:rPr lang="en-US" sz="2000" b="1" dirty="0">
                    <a:sym typeface="Symbol" pitchFamily="18" charset="2"/>
                  </a:rPr>
                  <a:t> </a:t>
                </a:r>
                <a:r>
                  <a:rPr lang="en-US" sz="2000" dirty="0"/>
                  <a:t> </a:t>
                </a:r>
                <a:r>
                  <a:rPr lang="en-US" sz="2000" dirty="0"/>
                  <a:t>-20, where x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∈</m:t>
                    </m:r>
                    <m:r>
                      <a:rPr lang="en-US" sz="2000" i="1">
                        <a:latin typeface="Cambria Math"/>
                      </a:rPr>
                      <m:t>𝑋</m:t>
                    </m:r>
                  </m:oMath>
                </a14:m>
                <a:r>
                  <a:rPr lang="en-US" sz="2000" dirty="0"/>
                  <a:t> can be any value?</a:t>
                </a:r>
              </a:p>
              <a:p>
                <a:pPr marL="1200150" lvl="2" indent="-285750">
                  <a:lnSpc>
                    <a:spcPct val="90000"/>
                  </a:lnSpc>
                  <a:buFont typeface="Arial" pitchFamily="34" charset="0"/>
                  <a:buChar char="•"/>
                </a:pPr>
                <a:r>
                  <a:rPr lang="en-US" sz="1600" dirty="0"/>
                  <a:t>Ascending order: &lt;-10, -9, -8, -7, 8, 10&gt;, not monotone, not anti-monotone </a:t>
                </a:r>
              </a:p>
              <a:p>
                <a:pPr marL="1200150" lvl="2" indent="-285750">
                  <a:lnSpc>
                    <a:spcPct val="90000"/>
                  </a:lnSpc>
                  <a:buFont typeface="Arial" pitchFamily="34" charset="0"/>
                  <a:buChar char="•"/>
                </a:pPr>
                <a:r>
                  <a:rPr lang="en-US" sz="1600" dirty="0"/>
                  <a:t>Descending order: &lt;10, 8, -7, -8, -9, -10&gt;, not monotone,  anti-monotone</a:t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5537200"/>
                <a:ext cx="7162800" cy="1255728"/>
              </a:xfrm>
              <a:prstGeom prst="rect">
                <a:avLst/>
              </a:prstGeom>
              <a:blipFill rotWithShape="1">
                <a:blip r:embed="rId3"/>
                <a:stretch>
                  <a:fillRect t="-5825" b="-53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2090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7: Advanced Pattern Mining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33400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/>
              <a:t>Pattern Mining: A Road Map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/>
              <a:t>Pattern Mining in Multi-Level, Multi-Dimensional Space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/>
              <a:t>Constraint-Based Frequent Pattern Mining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/>
              <a:t>Mining </a:t>
            </a:r>
            <a:r>
              <a:rPr lang="en-US" dirty="0" smtClean="0"/>
              <a:t>Colossal </a:t>
            </a:r>
            <a:r>
              <a:rPr lang="en-US" dirty="0"/>
              <a:t>Patterns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/>
              <a:t>Mining Compressed or Approximate Patterns 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32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 rot="-1988414">
            <a:off x="4656718" y="3648359"/>
            <a:ext cx="381000" cy="4572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73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Mining Colossal Frequent Patterns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sz="2000" dirty="0">
                <a:latin typeface="Arial" charset="0"/>
                <a:ea typeface="宋体" pitchFamily="2" charset="-122"/>
              </a:rPr>
              <a:t>We have many algorithms, but can we mine large (i.e., colossal) patterns? </a:t>
            </a:r>
            <a:r>
              <a:rPr lang="en-US" altLang="zh-CN" sz="2000" dirty="0">
                <a:latin typeface="Arial" charset="0"/>
                <a:ea typeface="宋体" pitchFamily="2" charset="-122"/>
                <a:cs typeface="Tahoma" pitchFamily="34" charset="0"/>
              </a:rPr>
              <a:t>― </a:t>
            </a:r>
            <a:r>
              <a:rPr lang="en-US" altLang="zh-CN" sz="2000" dirty="0">
                <a:latin typeface="Arial" charset="0"/>
                <a:ea typeface="宋体" pitchFamily="2" charset="-122"/>
              </a:rPr>
              <a:t>such as just size around 50 to 100?  Unfortunately, not!</a:t>
            </a:r>
          </a:p>
          <a:p>
            <a:pPr>
              <a:lnSpc>
                <a:spcPct val="120000"/>
              </a:lnSpc>
            </a:pPr>
            <a:r>
              <a:rPr lang="en-US" altLang="zh-CN" sz="2000" dirty="0">
                <a:latin typeface="Arial" charset="0"/>
                <a:ea typeface="宋体" pitchFamily="2" charset="-122"/>
              </a:rPr>
              <a:t>Why not? ― the curse of “downward closure” of frequent patterns</a:t>
            </a:r>
          </a:p>
          <a:p>
            <a:pPr lvl="1">
              <a:lnSpc>
                <a:spcPct val="120000"/>
              </a:lnSpc>
            </a:pPr>
            <a:r>
              <a:rPr lang="en-US" altLang="zh-CN" sz="2000" dirty="0">
                <a:latin typeface="Arial" charset="0"/>
                <a:ea typeface="宋体" pitchFamily="2" charset="-122"/>
              </a:rPr>
              <a:t>The </a:t>
            </a:r>
            <a:r>
              <a:rPr lang="en-US" altLang="zh-CN" sz="2000" dirty="0" err="1">
                <a:latin typeface="Arial" charset="0"/>
                <a:ea typeface="宋体" pitchFamily="2" charset="-122"/>
              </a:rPr>
              <a:t>Apriori</a:t>
            </a:r>
            <a:r>
              <a:rPr lang="en-US" altLang="zh-CN" sz="2000" dirty="0">
                <a:latin typeface="Arial" charset="0"/>
                <a:ea typeface="宋体" pitchFamily="2" charset="-122"/>
              </a:rPr>
              <a:t> property</a:t>
            </a:r>
          </a:p>
          <a:p>
            <a:pPr lvl="2">
              <a:lnSpc>
                <a:spcPct val="120000"/>
              </a:lnSpc>
            </a:pPr>
            <a:r>
              <a:rPr lang="en-US" altLang="zh-CN" dirty="0">
                <a:latin typeface="Arial" charset="0"/>
                <a:ea typeface="宋体" pitchFamily="2" charset="-122"/>
              </a:rPr>
              <a:t>Any sub-pattern of a frequent pattern is frequent.</a:t>
            </a:r>
          </a:p>
          <a:p>
            <a:pPr lvl="1">
              <a:lnSpc>
                <a:spcPct val="120000"/>
              </a:lnSpc>
            </a:pPr>
            <a:r>
              <a:rPr lang="en-US" altLang="zh-CN" sz="2000" dirty="0">
                <a:latin typeface="Arial" charset="0"/>
                <a:ea typeface="宋体" pitchFamily="2" charset="-122"/>
              </a:rPr>
              <a:t>Example.  If (a</a:t>
            </a:r>
            <a:r>
              <a:rPr lang="en-US" altLang="zh-CN" sz="2000" baseline="-25000" dirty="0">
                <a:latin typeface="Arial" charset="0"/>
                <a:ea typeface="宋体" pitchFamily="2" charset="-122"/>
              </a:rPr>
              <a:t>1</a:t>
            </a:r>
            <a:r>
              <a:rPr lang="en-US" altLang="zh-CN" sz="2000" dirty="0">
                <a:latin typeface="Arial" charset="0"/>
                <a:ea typeface="宋体" pitchFamily="2" charset="-122"/>
              </a:rPr>
              <a:t>, a</a:t>
            </a:r>
            <a:r>
              <a:rPr lang="en-US" altLang="zh-CN" sz="2000" baseline="-25000" dirty="0">
                <a:latin typeface="Arial" charset="0"/>
                <a:ea typeface="宋体" pitchFamily="2" charset="-122"/>
              </a:rPr>
              <a:t>2</a:t>
            </a:r>
            <a:r>
              <a:rPr lang="en-US" altLang="zh-CN" sz="2000" dirty="0">
                <a:latin typeface="Arial" charset="0"/>
                <a:ea typeface="宋体" pitchFamily="2" charset="-122"/>
              </a:rPr>
              <a:t>, …, a</a:t>
            </a:r>
            <a:r>
              <a:rPr lang="en-US" altLang="zh-CN" sz="2000" baseline="-25000" dirty="0">
                <a:latin typeface="Arial" charset="0"/>
                <a:ea typeface="宋体" pitchFamily="2" charset="-122"/>
              </a:rPr>
              <a:t>100</a:t>
            </a:r>
            <a:r>
              <a:rPr lang="en-US" altLang="zh-CN" sz="2000" dirty="0">
                <a:latin typeface="Arial" charset="0"/>
                <a:ea typeface="宋体" pitchFamily="2" charset="-122"/>
              </a:rPr>
              <a:t>) is frequent, then a</a:t>
            </a:r>
            <a:r>
              <a:rPr lang="en-US" altLang="zh-CN" sz="2000" baseline="-25000" dirty="0">
                <a:latin typeface="Arial" charset="0"/>
                <a:ea typeface="宋体" pitchFamily="2" charset="-122"/>
              </a:rPr>
              <a:t>1</a:t>
            </a:r>
            <a:r>
              <a:rPr lang="en-US" altLang="zh-CN" sz="2000" dirty="0">
                <a:latin typeface="Arial" charset="0"/>
                <a:ea typeface="宋体" pitchFamily="2" charset="-122"/>
              </a:rPr>
              <a:t>, a</a:t>
            </a:r>
            <a:r>
              <a:rPr lang="en-US" altLang="zh-CN" sz="2000" baseline="-25000" dirty="0">
                <a:latin typeface="Arial" charset="0"/>
                <a:ea typeface="宋体" pitchFamily="2" charset="-122"/>
              </a:rPr>
              <a:t>2</a:t>
            </a:r>
            <a:r>
              <a:rPr lang="en-US" altLang="zh-CN" sz="2000" dirty="0">
                <a:latin typeface="Arial" charset="0"/>
                <a:ea typeface="宋体" pitchFamily="2" charset="-122"/>
              </a:rPr>
              <a:t>, …, a</a:t>
            </a:r>
            <a:r>
              <a:rPr lang="en-US" altLang="zh-CN" sz="2000" baseline="-25000" dirty="0">
                <a:latin typeface="Arial" charset="0"/>
                <a:ea typeface="宋体" pitchFamily="2" charset="-122"/>
              </a:rPr>
              <a:t>100</a:t>
            </a:r>
            <a:r>
              <a:rPr lang="en-US" altLang="zh-CN" sz="2000" dirty="0">
                <a:latin typeface="Arial" charset="0"/>
                <a:ea typeface="宋体" pitchFamily="2" charset="-122"/>
              </a:rPr>
              <a:t>, (a</a:t>
            </a:r>
            <a:r>
              <a:rPr lang="en-US" altLang="zh-CN" sz="2000" baseline="-25000" dirty="0">
                <a:latin typeface="Arial" charset="0"/>
                <a:ea typeface="宋体" pitchFamily="2" charset="-122"/>
              </a:rPr>
              <a:t>1</a:t>
            </a:r>
            <a:r>
              <a:rPr lang="en-US" altLang="zh-CN" sz="2000" dirty="0">
                <a:latin typeface="Arial" charset="0"/>
                <a:ea typeface="宋体" pitchFamily="2" charset="-122"/>
              </a:rPr>
              <a:t>, a</a:t>
            </a:r>
            <a:r>
              <a:rPr lang="en-US" altLang="zh-CN" sz="2000" baseline="-25000" dirty="0">
                <a:latin typeface="Arial" charset="0"/>
                <a:ea typeface="宋体" pitchFamily="2" charset="-122"/>
              </a:rPr>
              <a:t>2</a:t>
            </a:r>
            <a:r>
              <a:rPr lang="en-US" altLang="zh-CN" sz="2000" dirty="0">
                <a:latin typeface="Arial" charset="0"/>
                <a:ea typeface="宋体" pitchFamily="2" charset="-122"/>
              </a:rPr>
              <a:t>), (a</a:t>
            </a:r>
            <a:r>
              <a:rPr lang="en-US" altLang="zh-CN" sz="2000" baseline="-25000" dirty="0">
                <a:latin typeface="Arial" charset="0"/>
                <a:ea typeface="宋体" pitchFamily="2" charset="-122"/>
              </a:rPr>
              <a:t>1</a:t>
            </a:r>
            <a:r>
              <a:rPr lang="en-US" altLang="zh-CN" sz="2000" dirty="0">
                <a:latin typeface="Arial" charset="0"/>
                <a:ea typeface="宋体" pitchFamily="2" charset="-122"/>
              </a:rPr>
              <a:t>, a</a:t>
            </a:r>
            <a:r>
              <a:rPr lang="en-US" altLang="zh-CN" sz="2000" baseline="-25000" dirty="0">
                <a:latin typeface="Arial" charset="0"/>
                <a:ea typeface="宋体" pitchFamily="2" charset="-122"/>
              </a:rPr>
              <a:t>3</a:t>
            </a:r>
            <a:r>
              <a:rPr lang="en-US" altLang="zh-CN" sz="2000" dirty="0">
                <a:latin typeface="Arial" charset="0"/>
                <a:ea typeface="宋体" pitchFamily="2" charset="-122"/>
              </a:rPr>
              <a:t>), …, (a</a:t>
            </a:r>
            <a:r>
              <a:rPr lang="en-US" altLang="zh-CN" sz="2000" baseline="-25000" dirty="0">
                <a:latin typeface="Arial" charset="0"/>
                <a:ea typeface="宋体" pitchFamily="2" charset="-122"/>
              </a:rPr>
              <a:t>1</a:t>
            </a:r>
            <a:r>
              <a:rPr lang="en-US" altLang="zh-CN" sz="2000" dirty="0">
                <a:latin typeface="Arial" charset="0"/>
                <a:ea typeface="宋体" pitchFamily="2" charset="-122"/>
              </a:rPr>
              <a:t>, a</a:t>
            </a:r>
            <a:r>
              <a:rPr lang="en-US" altLang="zh-CN" sz="2000" baseline="-25000" dirty="0">
                <a:latin typeface="Arial" charset="0"/>
                <a:ea typeface="宋体" pitchFamily="2" charset="-122"/>
              </a:rPr>
              <a:t>100</a:t>
            </a:r>
            <a:r>
              <a:rPr lang="en-US" altLang="zh-CN" sz="2000" dirty="0">
                <a:latin typeface="Arial" charset="0"/>
                <a:ea typeface="宋体" pitchFamily="2" charset="-122"/>
              </a:rPr>
              <a:t>), (a</a:t>
            </a:r>
            <a:r>
              <a:rPr lang="en-US" altLang="zh-CN" sz="2000" baseline="-25000" dirty="0">
                <a:latin typeface="Arial" charset="0"/>
                <a:ea typeface="宋体" pitchFamily="2" charset="-122"/>
              </a:rPr>
              <a:t>1</a:t>
            </a:r>
            <a:r>
              <a:rPr lang="en-US" altLang="zh-CN" sz="2000" dirty="0">
                <a:latin typeface="Arial" charset="0"/>
                <a:ea typeface="宋体" pitchFamily="2" charset="-122"/>
              </a:rPr>
              <a:t>, a</a:t>
            </a:r>
            <a:r>
              <a:rPr lang="en-US" altLang="zh-CN" sz="2000" baseline="-25000" dirty="0">
                <a:latin typeface="Arial" charset="0"/>
                <a:ea typeface="宋体" pitchFamily="2" charset="-122"/>
              </a:rPr>
              <a:t>2</a:t>
            </a:r>
            <a:r>
              <a:rPr lang="en-US" altLang="zh-CN" sz="2000" dirty="0">
                <a:latin typeface="Arial" charset="0"/>
                <a:ea typeface="宋体" pitchFamily="2" charset="-122"/>
              </a:rPr>
              <a:t>, a</a:t>
            </a:r>
            <a:r>
              <a:rPr lang="en-US" altLang="zh-CN" sz="2000" baseline="-25000" dirty="0">
                <a:latin typeface="Arial" charset="0"/>
                <a:ea typeface="宋体" pitchFamily="2" charset="-122"/>
              </a:rPr>
              <a:t>3</a:t>
            </a:r>
            <a:r>
              <a:rPr lang="en-US" altLang="zh-CN" sz="2000" dirty="0">
                <a:latin typeface="Arial" charset="0"/>
                <a:ea typeface="宋体" pitchFamily="2" charset="-122"/>
              </a:rPr>
              <a:t>), … are all frequent!  There are about 2</a:t>
            </a:r>
            <a:r>
              <a:rPr lang="en-US" altLang="zh-CN" sz="2000" baseline="30000" dirty="0">
                <a:latin typeface="Arial" charset="0"/>
                <a:ea typeface="宋体" pitchFamily="2" charset="-122"/>
              </a:rPr>
              <a:t>100</a:t>
            </a:r>
            <a:r>
              <a:rPr lang="en-US" altLang="zh-CN" sz="2000" dirty="0">
                <a:latin typeface="Arial" charset="0"/>
                <a:ea typeface="宋体" pitchFamily="2" charset="-122"/>
              </a:rPr>
              <a:t> such frequent </a:t>
            </a:r>
            <a:r>
              <a:rPr lang="en-US" altLang="zh-CN" sz="2000" dirty="0" err="1">
                <a:latin typeface="Arial" charset="0"/>
                <a:ea typeface="宋体" pitchFamily="2" charset="-122"/>
              </a:rPr>
              <a:t>itemsets</a:t>
            </a:r>
            <a:r>
              <a:rPr lang="en-US" altLang="zh-CN" sz="2000" dirty="0">
                <a:latin typeface="Arial" charset="0"/>
                <a:ea typeface="宋体" pitchFamily="2" charset="-122"/>
              </a:rPr>
              <a:t>! </a:t>
            </a:r>
          </a:p>
          <a:p>
            <a:pPr lvl="1">
              <a:lnSpc>
                <a:spcPct val="120000"/>
              </a:lnSpc>
            </a:pPr>
            <a:r>
              <a:rPr lang="en-US" altLang="zh-CN" sz="2000" dirty="0">
                <a:latin typeface="Arial" charset="0"/>
                <a:ea typeface="宋体" pitchFamily="2" charset="-122"/>
              </a:rPr>
              <a:t>No matter using breadth-first search (e.g., </a:t>
            </a:r>
            <a:r>
              <a:rPr lang="en-US" altLang="zh-CN" sz="2000" dirty="0" err="1">
                <a:latin typeface="Arial" charset="0"/>
                <a:ea typeface="宋体" pitchFamily="2" charset="-122"/>
              </a:rPr>
              <a:t>Apriori</a:t>
            </a:r>
            <a:r>
              <a:rPr lang="en-US" altLang="zh-CN" sz="2000" dirty="0">
                <a:latin typeface="Arial" charset="0"/>
                <a:ea typeface="宋体" pitchFamily="2" charset="-122"/>
              </a:rPr>
              <a:t>) or depth-first search (</a:t>
            </a:r>
            <a:r>
              <a:rPr lang="en-US" altLang="zh-CN" sz="2000" dirty="0" err="1">
                <a:latin typeface="Arial" charset="0"/>
                <a:ea typeface="宋体" pitchFamily="2" charset="-122"/>
              </a:rPr>
              <a:t>FPgrowth</a:t>
            </a:r>
            <a:r>
              <a:rPr lang="en-US" altLang="zh-CN" sz="2000" dirty="0">
                <a:latin typeface="Arial" charset="0"/>
                <a:ea typeface="宋体" pitchFamily="2" charset="-122"/>
              </a:rPr>
              <a:t>), we have to examine so many patterns</a:t>
            </a:r>
          </a:p>
          <a:p>
            <a:pPr>
              <a:lnSpc>
                <a:spcPct val="120000"/>
              </a:lnSpc>
            </a:pPr>
            <a:r>
              <a:rPr lang="en-US" altLang="zh-CN" sz="2000" dirty="0">
                <a:latin typeface="Arial" charset="0"/>
                <a:ea typeface="宋体" pitchFamily="2" charset="-122"/>
              </a:rPr>
              <a:t>Thus the </a:t>
            </a:r>
            <a:r>
              <a:rPr lang="en-US" altLang="zh-CN" sz="2000" dirty="0" err="1">
                <a:latin typeface="Arial" charset="0"/>
                <a:ea typeface="宋体" pitchFamily="2" charset="-122"/>
              </a:rPr>
              <a:t>Apriori</a:t>
            </a:r>
            <a:r>
              <a:rPr lang="en-US" altLang="zh-CN" sz="2000" dirty="0">
                <a:latin typeface="Arial" charset="0"/>
                <a:ea typeface="宋体" pitchFamily="2" charset="-122"/>
              </a:rPr>
              <a:t> property leads to explosion!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33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22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7346" name="Text Box 2"/>
          <p:cNvSpPr txBox="1">
            <a:spLocks noChangeArrowheads="1"/>
          </p:cNvSpPr>
          <p:nvPr/>
        </p:nvSpPr>
        <p:spPr bwMode="auto">
          <a:xfrm>
            <a:off x="4724400" y="1295400"/>
            <a:ext cx="434340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sz="2000" dirty="0">
                <a:latin typeface="Arial" charset="0"/>
                <a:ea typeface="宋体" pitchFamily="2" charset="-122"/>
              </a:rPr>
              <a:t>Closed/maximal patterns may partially alleviate the problem but not really solve it: We often need to mine scattered large patterns!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dirty="0">
                <a:latin typeface="Arial" charset="0"/>
                <a:ea typeface="宋体" pitchFamily="2" charset="-122"/>
              </a:rPr>
              <a:t>Let the minimum support threshold </a:t>
            </a:r>
            <a:r>
              <a:rPr lang="el-GR" altLang="zh-CN" sz="2000" dirty="0">
                <a:latin typeface="Arial" charset="0"/>
                <a:ea typeface="宋体" pitchFamily="2" charset="-122"/>
                <a:cs typeface="Arial" charset="0"/>
              </a:rPr>
              <a:t>σ</a:t>
            </a:r>
            <a:r>
              <a:rPr lang="en-US" altLang="zh-CN" sz="2000" dirty="0">
                <a:latin typeface="Arial" charset="0"/>
                <a:ea typeface="宋体" pitchFamily="2" charset="-122"/>
                <a:cs typeface="Arial" charset="0"/>
              </a:rPr>
              <a:t>= 20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dirty="0">
                <a:latin typeface="Arial" charset="0"/>
                <a:ea typeface="宋体" pitchFamily="2" charset="-122"/>
                <a:cs typeface="Arial" charset="0"/>
              </a:rPr>
              <a:t>There are        frequent patterns of size 20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dirty="0">
                <a:latin typeface="Arial" charset="0"/>
                <a:ea typeface="宋体" pitchFamily="2" charset="-122"/>
                <a:cs typeface="Arial" charset="0"/>
              </a:rPr>
              <a:t>Each is closed and maximal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dirty="0">
                <a:latin typeface="Arial" charset="0"/>
                <a:ea typeface="宋体" pitchFamily="2" charset="-122"/>
                <a:cs typeface="Arial" charset="0"/>
              </a:rPr>
              <a:t># patterns =</a:t>
            </a:r>
          </a:p>
          <a:p>
            <a:pPr eaLnBrk="1" hangingPunct="1">
              <a:spcBef>
                <a:spcPct val="50000"/>
              </a:spcBef>
            </a:pPr>
            <a:endParaRPr lang="en-US" altLang="zh-CN" sz="2000" dirty="0">
              <a:latin typeface="Arial" charset="0"/>
              <a:ea typeface="宋体" pitchFamily="2" charset="-122"/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zh-CN" sz="2000" dirty="0">
                <a:latin typeface="Arial" charset="0"/>
                <a:ea typeface="宋体" pitchFamily="2" charset="-122"/>
                <a:cs typeface="Arial" charset="0"/>
              </a:rPr>
              <a:t>The size of the answer set is exponential to n</a:t>
            </a:r>
            <a:endParaRPr lang="el-GR" altLang="zh-CN" sz="2000" dirty="0">
              <a:latin typeface="Arial" charset="0"/>
              <a:ea typeface="宋体" pitchFamily="2" charset="-122"/>
              <a:cs typeface="Arial" charset="0"/>
            </a:endParaRP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762000"/>
          </a:xfrm>
        </p:spPr>
        <p:txBody>
          <a:bodyPr/>
          <a:lstStyle/>
          <a:p>
            <a:pPr eaLnBrk="1" hangingPunct="1"/>
            <a:r>
              <a:rPr lang="en-US" altLang="zh-CN" sz="3200" b="1" smtClean="0">
                <a:ea typeface="宋体" pitchFamily="2" charset="-122"/>
              </a:rPr>
              <a:t>Colossal Patterns: A Motivating Example</a:t>
            </a:r>
          </a:p>
        </p:txBody>
      </p:sp>
      <p:sp>
        <p:nvSpPr>
          <p:cNvPr id="197734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76400"/>
            <a:ext cx="2743200" cy="1981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altLang="zh-CN" sz="1800" b="1" smtClean="0">
                <a:ea typeface="宋体" pitchFamily="2" charset="-122"/>
              </a:rPr>
              <a:t>T1 = 1 2 3 4 ….. 39 40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1800" b="1" smtClean="0">
                <a:ea typeface="宋体" pitchFamily="2" charset="-122"/>
              </a:rPr>
              <a:t>T2 = 1 2 3 4 ….. 39 40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1800" b="1" smtClean="0">
                <a:ea typeface="宋体" pitchFamily="2" charset="-122"/>
              </a:rPr>
              <a:t>:              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1800" b="1" smtClean="0">
                <a:ea typeface="宋体" pitchFamily="2" charset="-122"/>
              </a:rPr>
              <a:t>:                  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1800" b="1" smtClean="0">
                <a:ea typeface="宋体" pitchFamily="2" charset="-122"/>
              </a:rPr>
              <a:t>:                       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1800" b="1" smtClean="0">
                <a:ea typeface="宋体" pitchFamily="2" charset="-122"/>
              </a:rPr>
              <a:t>:                            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1800" b="1" smtClean="0">
                <a:ea typeface="宋体" pitchFamily="2" charset="-122"/>
              </a:rPr>
              <a:t>T40=1 2 3 4 ….. 39 40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CN" sz="1800" b="1" smtClean="0">
              <a:ea typeface="宋体" pitchFamily="2" charset="-122"/>
            </a:endParaRPr>
          </a:p>
        </p:txBody>
      </p:sp>
      <p:graphicFrame>
        <p:nvGraphicFramePr>
          <p:cNvPr id="1977349" name="Object 5"/>
          <p:cNvGraphicFramePr>
            <a:graphicFrameLocks noChangeAspect="1"/>
          </p:cNvGraphicFramePr>
          <p:nvPr>
            <p:ph sz="quarter" idx="2"/>
          </p:nvPr>
        </p:nvGraphicFramePr>
        <p:xfrm>
          <a:off x="5975350" y="3286125"/>
          <a:ext cx="39370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4" name="公式" r:id="rId4" imgW="342751" imgH="457002" progId="Equation.3">
                  <p:embed/>
                </p:oleObj>
              </mc:Choice>
              <mc:Fallback>
                <p:oleObj name="公式" r:id="rId4" imgW="342751" imgH="4570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5350" y="3286125"/>
                        <a:ext cx="393700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77350" name="Rectangle 6"/>
          <p:cNvSpPr>
            <a:spLocks noChangeArrowheads="1"/>
          </p:cNvSpPr>
          <p:nvPr/>
        </p:nvSpPr>
        <p:spPr bwMode="auto">
          <a:xfrm>
            <a:off x="457200" y="4419600"/>
            <a:ext cx="27432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sz="1800" b="1">
                <a:ea typeface="宋体" pitchFamily="2" charset="-122"/>
              </a:rPr>
              <a:t>T</a:t>
            </a:r>
            <a:r>
              <a:rPr lang="en-US" altLang="zh-CN" sz="1200" b="1">
                <a:ea typeface="宋体" pitchFamily="2" charset="-122"/>
              </a:rPr>
              <a:t>1</a:t>
            </a:r>
            <a:r>
              <a:rPr lang="en-US" altLang="zh-CN" sz="1800" b="1">
                <a:ea typeface="宋体" pitchFamily="2" charset="-122"/>
              </a:rPr>
              <a:t> = 2 3 4 ….. 39 40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sz="1800" b="1">
                <a:ea typeface="宋体" pitchFamily="2" charset="-122"/>
              </a:rPr>
              <a:t>T</a:t>
            </a:r>
            <a:r>
              <a:rPr lang="en-US" altLang="zh-CN" sz="1200" b="1">
                <a:ea typeface="宋体" pitchFamily="2" charset="-122"/>
              </a:rPr>
              <a:t>2</a:t>
            </a:r>
            <a:r>
              <a:rPr lang="en-US" altLang="zh-CN" sz="1800" b="1">
                <a:ea typeface="宋体" pitchFamily="2" charset="-122"/>
              </a:rPr>
              <a:t> = 1 3 4 ….. 39 40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sz="1800" b="1">
                <a:ea typeface="宋体" pitchFamily="2" charset="-122"/>
              </a:rPr>
              <a:t>:             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sz="1800" b="1">
                <a:ea typeface="宋体" pitchFamily="2" charset="-122"/>
              </a:rPr>
              <a:t>:                 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sz="1800" b="1">
                <a:ea typeface="宋体" pitchFamily="2" charset="-122"/>
              </a:rPr>
              <a:t>:                      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sz="1800" b="1">
                <a:ea typeface="宋体" pitchFamily="2" charset="-122"/>
              </a:rPr>
              <a:t>:                           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sz="1800" b="1">
                <a:ea typeface="宋体" pitchFamily="2" charset="-122"/>
              </a:rPr>
              <a:t>T</a:t>
            </a:r>
            <a:r>
              <a:rPr lang="en-US" altLang="zh-CN" sz="1200" b="1">
                <a:ea typeface="宋体" pitchFamily="2" charset="-122"/>
              </a:rPr>
              <a:t>40</a:t>
            </a:r>
            <a:r>
              <a:rPr lang="en-US" altLang="zh-CN" sz="1800" b="1">
                <a:ea typeface="宋体" pitchFamily="2" charset="-122"/>
              </a:rPr>
              <a:t>=1 2 3 4 ……  39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altLang="zh-CN" sz="1800" b="1">
              <a:ea typeface="宋体" pitchFamily="2" charset="-122"/>
            </a:endParaRPr>
          </a:p>
        </p:txBody>
      </p:sp>
      <p:graphicFrame>
        <p:nvGraphicFramePr>
          <p:cNvPr id="1977351" name="Object 7"/>
          <p:cNvGraphicFramePr>
            <a:graphicFrameLocks noChangeAspect="1"/>
          </p:cNvGraphicFramePr>
          <p:nvPr>
            <p:ph sz="quarter" idx="3"/>
          </p:nvPr>
        </p:nvGraphicFramePr>
        <p:xfrm>
          <a:off x="6400800" y="4572000"/>
          <a:ext cx="21336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5" name="Equation" r:id="rId6" imgW="1206500" imgH="457200" progId="Equation.3">
                  <p:embed/>
                </p:oleObj>
              </mc:Choice>
              <mc:Fallback>
                <p:oleObj name="Equation" r:id="rId6" imgW="12065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572000"/>
                        <a:ext cx="2133600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77352" name="Text Box 8"/>
          <p:cNvSpPr txBox="1">
            <a:spLocks noChangeArrowheads="1"/>
          </p:cNvSpPr>
          <p:nvPr/>
        </p:nvSpPr>
        <p:spPr bwMode="auto">
          <a:xfrm>
            <a:off x="0" y="3946525"/>
            <a:ext cx="5181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latin typeface="Arial" charset="0"/>
                <a:ea typeface="宋体" pitchFamily="2" charset="-122"/>
              </a:rPr>
              <a:t>Then delete the items on the diagonal</a:t>
            </a:r>
          </a:p>
        </p:txBody>
      </p:sp>
      <p:sp>
        <p:nvSpPr>
          <p:cNvPr id="1977353" name="Text Box 9"/>
          <p:cNvSpPr txBox="1">
            <a:spLocks noChangeArrowheads="1"/>
          </p:cNvSpPr>
          <p:nvPr/>
        </p:nvSpPr>
        <p:spPr bwMode="auto">
          <a:xfrm>
            <a:off x="0" y="1279525"/>
            <a:ext cx="5181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latin typeface="Arial" charset="0"/>
                <a:ea typeface="宋体" pitchFamily="2" charset="-122"/>
              </a:rPr>
              <a:t>Let’s make a set of 40 transactions</a:t>
            </a:r>
          </a:p>
        </p:txBody>
      </p:sp>
      <p:sp>
        <p:nvSpPr>
          <p:cNvPr id="11" name="Slide Number Placeholder 3"/>
          <p:cNvSpPr txBox="1">
            <a:spLocks/>
          </p:cNvSpPr>
          <p:nvPr/>
        </p:nvSpPr>
        <p:spPr>
          <a:xfrm>
            <a:off x="8686800" y="6528816"/>
            <a:ext cx="457200" cy="32918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34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351397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" dur="500"/>
                                        <p:tgtEl>
                                          <p:spTgt spid="1977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7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7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73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73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7346" grpId="0"/>
      <p:bldP spid="1977348" grpId="0" build="p"/>
      <p:bldP spid="1977350" grpId="0"/>
      <p:bldP spid="1977352" grpId="0"/>
      <p:bldP spid="1977352" grpId="1"/>
      <p:bldP spid="197735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3490" name="Text Box 2"/>
          <p:cNvSpPr txBox="1">
            <a:spLocks noChangeArrowheads="1"/>
          </p:cNvSpPr>
          <p:nvPr/>
        </p:nvSpPr>
        <p:spPr bwMode="auto">
          <a:xfrm>
            <a:off x="3276600" y="1295400"/>
            <a:ext cx="5334000" cy="283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  <a:ea typeface="宋体" pitchFamily="2" charset="-122"/>
              </a:rPr>
              <a:t>Let the min-support threshold </a:t>
            </a:r>
            <a:r>
              <a:rPr lang="el-GR" altLang="zh-CN">
                <a:latin typeface="Arial" charset="0"/>
                <a:ea typeface="宋体" pitchFamily="2" charset="-122"/>
                <a:cs typeface="Arial" charset="0"/>
              </a:rPr>
              <a:t>σ</a:t>
            </a:r>
            <a:r>
              <a:rPr lang="en-US" altLang="zh-CN">
                <a:latin typeface="Arial" charset="0"/>
                <a:ea typeface="宋体" pitchFamily="2" charset="-122"/>
                <a:cs typeface="Arial" charset="0"/>
              </a:rPr>
              <a:t>= 20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  <a:ea typeface="宋体" pitchFamily="2" charset="-122"/>
                <a:cs typeface="Arial" charset="0"/>
              </a:rPr>
              <a:t>Then there are         closed/maximal frequent patterns of size 20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  <a:ea typeface="宋体" pitchFamily="2" charset="-122"/>
                <a:cs typeface="Arial" charset="0"/>
              </a:rPr>
              <a:t>However, there is only one with size greater than 20, (</a:t>
            </a:r>
            <a:r>
              <a:rPr lang="en-US" altLang="zh-CN" i="1">
                <a:latin typeface="Arial" charset="0"/>
                <a:ea typeface="宋体" pitchFamily="2" charset="-122"/>
                <a:cs typeface="Arial" charset="0"/>
              </a:rPr>
              <a:t>i.e.,</a:t>
            </a:r>
            <a:r>
              <a:rPr lang="en-US" altLang="zh-CN">
                <a:latin typeface="Arial" charset="0"/>
                <a:ea typeface="宋体" pitchFamily="2" charset="-122"/>
                <a:cs typeface="Arial" charset="0"/>
              </a:rPr>
              <a:t> </a:t>
            </a:r>
            <a:r>
              <a:rPr lang="en-US" altLang="zh-CN">
                <a:ea typeface="宋体" pitchFamily="2" charset="-122"/>
              </a:rPr>
              <a:t>colossal):</a:t>
            </a:r>
          </a:p>
          <a:p>
            <a:pPr lvl="1" eaLnBrk="1" hangingPunct="1">
              <a:spcBef>
                <a:spcPct val="50000"/>
              </a:spcBef>
            </a:pPr>
            <a:r>
              <a:rPr lang="el-GR" altLang="zh-CN">
                <a:latin typeface="Arial" charset="0"/>
                <a:ea typeface="宋体" pitchFamily="2" charset="-122"/>
              </a:rPr>
              <a:t>α</a:t>
            </a:r>
            <a:r>
              <a:rPr lang="en-US" altLang="zh-CN">
                <a:latin typeface="Arial" charset="0"/>
                <a:ea typeface="宋体" pitchFamily="2" charset="-122"/>
              </a:rPr>
              <a:t>= {41,42,…,79} of size 39</a:t>
            </a:r>
            <a:endParaRPr lang="el-GR" altLang="zh-CN">
              <a:latin typeface="Arial" charset="0"/>
              <a:ea typeface="宋体" pitchFamily="2" charset="-122"/>
            </a:endParaRP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91600" cy="609600"/>
          </a:xfrm>
        </p:spPr>
        <p:txBody>
          <a:bodyPr/>
          <a:lstStyle/>
          <a:p>
            <a:pPr eaLnBrk="1" hangingPunct="1"/>
            <a:r>
              <a:rPr lang="en-US" altLang="zh-CN" sz="2800" b="1" smtClean="0">
                <a:ea typeface="宋体" pitchFamily="2" charset="-122"/>
              </a:rPr>
              <a:t>Alas, A Show of Colossal Pattern Mining!</a:t>
            </a:r>
          </a:p>
        </p:txBody>
      </p:sp>
      <p:graphicFrame>
        <p:nvGraphicFramePr>
          <p:cNvPr id="198349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410200" y="1752600"/>
          <a:ext cx="762000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公式" r:id="rId4" imgW="342751" imgH="457002" progId="Equation.3">
                  <p:embed/>
                </p:oleObj>
              </mc:Choice>
              <mc:Fallback>
                <p:oleObj name="公式" r:id="rId4" imgW="342751" imgH="4570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1752600"/>
                        <a:ext cx="762000" cy="60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83493" name="Rectangle 5"/>
          <p:cNvSpPr>
            <a:spLocks noChangeArrowheads="1"/>
          </p:cNvSpPr>
          <p:nvPr/>
        </p:nvSpPr>
        <p:spPr bwMode="auto">
          <a:xfrm>
            <a:off x="381000" y="1676400"/>
            <a:ext cx="27432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sz="1800" b="1">
                <a:ea typeface="宋体" pitchFamily="2" charset="-122"/>
              </a:rPr>
              <a:t>T</a:t>
            </a:r>
            <a:r>
              <a:rPr lang="en-US" altLang="zh-CN" sz="1200" b="1">
                <a:ea typeface="宋体" pitchFamily="2" charset="-122"/>
              </a:rPr>
              <a:t>1</a:t>
            </a:r>
            <a:r>
              <a:rPr lang="en-US" altLang="zh-CN" sz="1800" b="1">
                <a:ea typeface="宋体" pitchFamily="2" charset="-122"/>
              </a:rPr>
              <a:t> = 2 3 4 …..  39 40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sz="1800" b="1">
                <a:ea typeface="宋体" pitchFamily="2" charset="-122"/>
              </a:rPr>
              <a:t>T</a:t>
            </a:r>
            <a:r>
              <a:rPr lang="en-US" altLang="zh-CN" sz="1200" b="1">
                <a:ea typeface="宋体" pitchFamily="2" charset="-122"/>
              </a:rPr>
              <a:t>2</a:t>
            </a:r>
            <a:r>
              <a:rPr lang="en-US" altLang="zh-CN" sz="1800" b="1">
                <a:ea typeface="宋体" pitchFamily="2" charset="-122"/>
              </a:rPr>
              <a:t> = 1 3 4 …..  39 40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sz="1800" b="1">
                <a:ea typeface="宋体" pitchFamily="2" charset="-122"/>
              </a:rPr>
              <a:t>:             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sz="1800" b="1">
                <a:ea typeface="宋体" pitchFamily="2" charset="-122"/>
              </a:rPr>
              <a:t>:                 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sz="1800" b="1">
                <a:ea typeface="宋体" pitchFamily="2" charset="-122"/>
              </a:rPr>
              <a:t>:                      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sz="1800" b="1">
                <a:ea typeface="宋体" pitchFamily="2" charset="-122"/>
              </a:rPr>
              <a:t>:                           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sz="1800" b="1">
                <a:ea typeface="宋体" pitchFamily="2" charset="-122"/>
              </a:rPr>
              <a:t>T</a:t>
            </a:r>
            <a:r>
              <a:rPr lang="en-US" altLang="zh-CN" sz="1200" b="1">
                <a:ea typeface="宋体" pitchFamily="2" charset="-122"/>
              </a:rPr>
              <a:t>40</a:t>
            </a:r>
            <a:r>
              <a:rPr lang="en-US" altLang="zh-CN" sz="1800" b="1">
                <a:ea typeface="宋体" pitchFamily="2" charset="-122"/>
              </a:rPr>
              <a:t>=1 2 3 4 ……   39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altLang="zh-CN" sz="1800" b="1">
              <a:ea typeface="宋体" pitchFamily="2" charset="-122"/>
            </a:endParaRPr>
          </a:p>
        </p:txBody>
      </p:sp>
      <p:sp>
        <p:nvSpPr>
          <p:cNvPr id="1983494" name="Rectangle 6"/>
          <p:cNvSpPr>
            <a:spLocks noChangeArrowheads="1"/>
          </p:cNvSpPr>
          <p:nvPr/>
        </p:nvSpPr>
        <p:spPr bwMode="auto">
          <a:xfrm>
            <a:off x="381000" y="3886200"/>
            <a:ext cx="32766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sz="1800" b="1">
                <a:ea typeface="宋体" pitchFamily="2" charset="-122"/>
              </a:rPr>
              <a:t>T</a:t>
            </a:r>
            <a:r>
              <a:rPr lang="en-US" altLang="zh-CN" sz="1200" b="1">
                <a:ea typeface="宋体" pitchFamily="2" charset="-122"/>
              </a:rPr>
              <a:t>41</a:t>
            </a:r>
            <a:r>
              <a:rPr lang="en-US" altLang="zh-CN" sz="1800" b="1">
                <a:ea typeface="宋体" pitchFamily="2" charset="-122"/>
              </a:rPr>
              <a:t>= 41 42 43 ….. 79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sz="1800" b="1">
                <a:ea typeface="宋体" pitchFamily="2" charset="-122"/>
              </a:rPr>
              <a:t>T</a:t>
            </a:r>
            <a:r>
              <a:rPr lang="en-US" altLang="zh-CN" sz="1200" b="1">
                <a:ea typeface="宋体" pitchFamily="2" charset="-122"/>
              </a:rPr>
              <a:t>42</a:t>
            </a:r>
            <a:r>
              <a:rPr lang="en-US" altLang="zh-CN" sz="1800" b="1">
                <a:ea typeface="宋体" pitchFamily="2" charset="-122"/>
              </a:rPr>
              <a:t>= 41 42 43 ….. 79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sz="1800" b="1">
                <a:ea typeface="宋体" pitchFamily="2" charset="-122"/>
              </a:rPr>
              <a:t>:             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sz="1800" b="1">
                <a:ea typeface="宋体" pitchFamily="2" charset="-122"/>
              </a:rPr>
              <a:t>:                 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sz="1800" b="1">
                <a:ea typeface="宋体" pitchFamily="2" charset="-122"/>
              </a:rPr>
              <a:t>T</a:t>
            </a:r>
            <a:r>
              <a:rPr lang="en-US" altLang="zh-CN" sz="1200" b="1">
                <a:ea typeface="宋体" pitchFamily="2" charset="-122"/>
              </a:rPr>
              <a:t>60</a:t>
            </a:r>
            <a:r>
              <a:rPr lang="en-US" altLang="zh-CN" sz="1800" b="1">
                <a:ea typeface="宋体" pitchFamily="2" charset="-122"/>
              </a:rPr>
              <a:t>= 41 42 43  …  79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altLang="zh-CN" sz="1800" b="1">
              <a:ea typeface="宋体" pitchFamily="2" charset="-122"/>
            </a:endParaRPr>
          </a:p>
        </p:txBody>
      </p:sp>
      <p:sp>
        <p:nvSpPr>
          <p:cNvPr id="1983495" name="Text Box 7"/>
          <p:cNvSpPr txBox="1">
            <a:spLocks noChangeArrowheads="1"/>
          </p:cNvSpPr>
          <p:nvPr/>
        </p:nvSpPr>
        <p:spPr bwMode="auto">
          <a:xfrm>
            <a:off x="3276600" y="4343400"/>
            <a:ext cx="5562600" cy="120032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dirty="0">
                <a:latin typeface="Arial" charset="0"/>
                <a:ea typeface="宋体" pitchFamily="2" charset="-122"/>
              </a:rPr>
              <a:t>The existing fastest mining algorithms (</a:t>
            </a:r>
            <a:r>
              <a:rPr lang="en-US" altLang="zh-CN" i="1" dirty="0">
                <a:latin typeface="Arial" charset="0"/>
                <a:ea typeface="宋体" pitchFamily="2" charset="-122"/>
              </a:rPr>
              <a:t>e.g.,</a:t>
            </a:r>
            <a:r>
              <a:rPr lang="en-US" altLang="zh-CN" dirty="0">
                <a:latin typeface="Arial" charset="0"/>
                <a:ea typeface="宋体" pitchFamily="2" charset="-122"/>
              </a:rPr>
              <a:t> </a:t>
            </a:r>
            <a:r>
              <a:rPr lang="en-US" altLang="zh-CN" dirty="0" err="1">
                <a:latin typeface="Arial" charset="0"/>
                <a:ea typeface="宋体" pitchFamily="2" charset="-122"/>
              </a:rPr>
              <a:t>FPClose</a:t>
            </a:r>
            <a:r>
              <a:rPr lang="en-US" altLang="zh-CN" dirty="0">
                <a:latin typeface="Arial" charset="0"/>
                <a:ea typeface="宋体" pitchFamily="2" charset="-122"/>
              </a:rPr>
              <a:t>, LCM) fail to complete </a:t>
            </a:r>
            <a:r>
              <a:rPr lang="en-US" altLang="zh-CN" dirty="0" smtClean="0">
                <a:latin typeface="Arial" charset="0"/>
                <a:ea typeface="宋体" pitchFamily="2" charset="-122"/>
              </a:rPr>
              <a:t>running</a:t>
            </a:r>
            <a:endParaRPr lang="en-US" altLang="zh-CN" dirty="0">
              <a:latin typeface="Arial" charset="0"/>
              <a:ea typeface="宋体" pitchFamily="2" charset="-122"/>
            </a:endParaRP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86800" y="6528816"/>
            <a:ext cx="457200" cy="329184"/>
          </a:xfrm>
          <a:prstGeom prst="rect">
            <a:avLst/>
          </a:prstGeo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35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478679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3490" grpId="0"/>
      <p:bldP spid="1983493" grpId="0"/>
      <p:bldP spid="1983494" grpId="0"/>
      <p:bldP spid="198349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609600"/>
          </a:xfrm>
        </p:spPr>
        <p:txBody>
          <a:bodyPr/>
          <a:lstStyle/>
          <a:p>
            <a:pPr eaLnBrk="1" hangingPunct="1"/>
            <a:r>
              <a:rPr lang="en-US" altLang="zh-CN" sz="3200" smtClean="0">
                <a:ea typeface="宋体" pitchFamily="2" charset="-122"/>
              </a:rPr>
              <a:t>Colossal Pattern Set: Small but Interesting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371600"/>
            <a:ext cx="3886200" cy="51054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400" smtClean="0">
                <a:ea typeface="宋体" pitchFamily="2" charset="-122"/>
              </a:rPr>
              <a:t>It is often the case that only a small number of patterns are colossal, i.e., of large size</a:t>
            </a:r>
          </a:p>
          <a:p>
            <a:pPr eaLnBrk="1" hangingPunct="1">
              <a:lnSpc>
                <a:spcPct val="120000"/>
              </a:lnSpc>
            </a:pPr>
            <a:endParaRPr lang="en-US" altLang="zh-CN" sz="2400" smtClean="0">
              <a:ea typeface="宋体" pitchFamily="2" charset="-122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zh-CN" sz="2400" smtClean="0">
                <a:ea typeface="宋体" pitchFamily="2" charset="-122"/>
              </a:rPr>
              <a:t>Colossal patterns are usually attached with greater importance than those of small pattern sizes</a:t>
            </a:r>
          </a:p>
        </p:txBody>
      </p:sp>
      <p:pic>
        <p:nvPicPr>
          <p:cNvPr id="46085" name="Picture 4" descr="patdistribution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14800" y="1905000"/>
            <a:ext cx="5029200" cy="3222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Slide Number Placeholder 3"/>
          <p:cNvSpPr txBox="1">
            <a:spLocks/>
          </p:cNvSpPr>
          <p:nvPr/>
        </p:nvSpPr>
        <p:spPr>
          <a:xfrm>
            <a:off x="8686800" y="6528816"/>
            <a:ext cx="457200" cy="32918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36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02763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990600"/>
          </a:xfrm>
        </p:spPr>
        <p:txBody>
          <a:bodyPr/>
          <a:lstStyle/>
          <a:p>
            <a:pPr eaLnBrk="1" hangingPunct="1"/>
            <a:r>
              <a:rPr lang="en-US" altLang="zh-CN" sz="3200" b="1" smtClean="0">
                <a:ea typeface="宋体" pitchFamily="2" charset="-122"/>
              </a:rPr>
              <a:t>Mining Colossal Patterns: Motivation and Philosophy</a:t>
            </a:r>
            <a:endParaRPr lang="en-US" altLang="zh-CN" sz="2800" smtClean="0">
              <a:ea typeface="宋体" pitchFamily="2" charset="-122"/>
            </a:endParaRP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8458200" cy="51054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zh-CN" sz="2000" smtClean="0">
                <a:ea typeface="宋体" pitchFamily="2" charset="-122"/>
                <a:cs typeface="Arial" charset="0"/>
              </a:rPr>
              <a:t>Motivation: Many real-world tasks need mining colossal patterns</a:t>
            </a:r>
          </a:p>
          <a:p>
            <a:pPr lvl="1" eaLnBrk="1" hangingPunct="1"/>
            <a:r>
              <a:rPr lang="en-US" altLang="zh-CN" sz="2000" smtClean="0">
                <a:ea typeface="宋体" pitchFamily="2" charset="-122"/>
                <a:cs typeface="Arial" charset="0"/>
              </a:rPr>
              <a:t>Micro-array analysis in bioinformatics (when support is low)</a:t>
            </a:r>
          </a:p>
          <a:p>
            <a:pPr lvl="1" eaLnBrk="1" hangingPunct="1"/>
            <a:r>
              <a:rPr lang="en-US" altLang="zh-CN" sz="2000" smtClean="0">
                <a:ea typeface="宋体" pitchFamily="2" charset="-122"/>
                <a:cs typeface="Arial" charset="0"/>
              </a:rPr>
              <a:t>Biological sequence patterns</a:t>
            </a:r>
          </a:p>
          <a:p>
            <a:pPr lvl="1" eaLnBrk="1" hangingPunct="1"/>
            <a:r>
              <a:rPr lang="en-US" altLang="zh-CN" sz="2000" smtClean="0">
                <a:ea typeface="宋体" pitchFamily="2" charset="-122"/>
                <a:cs typeface="Arial" charset="0"/>
              </a:rPr>
              <a:t>Biological/sociological/information graph pattern mining</a:t>
            </a:r>
          </a:p>
          <a:p>
            <a:pPr eaLnBrk="1" hangingPunct="1"/>
            <a:r>
              <a:rPr lang="en-US" altLang="zh-CN" sz="2000" i="1" smtClean="0">
                <a:ea typeface="宋体" pitchFamily="2" charset="-122"/>
                <a:cs typeface="Arial" charset="0"/>
              </a:rPr>
              <a:t>No hope for completeness</a:t>
            </a:r>
          </a:p>
          <a:p>
            <a:pPr lvl="1" eaLnBrk="1" hangingPunct="1"/>
            <a:r>
              <a:rPr lang="en-US" altLang="zh-CN" sz="2000" smtClean="0">
                <a:ea typeface="宋体" pitchFamily="2" charset="-122"/>
                <a:cs typeface="Arial" charset="0"/>
              </a:rPr>
              <a:t>If the mining of mid-sized patterns is explosive in size, there is no hope to find colossal patterns efficiently by insisting “complete set” mining philosophy</a:t>
            </a:r>
          </a:p>
          <a:p>
            <a:pPr eaLnBrk="1" hangingPunct="1"/>
            <a:r>
              <a:rPr lang="en-US" altLang="zh-CN" sz="2000" i="1" smtClean="0">
                <a:ea typeface="宋体" pitchFamily="2" charset="-122"/>
                <a:cs typeface="Arial" charset="0"/>
              </a:rPr>
              <a:t>Jumping out of the swamp of the mid-sized results</a:t>
            </a:r>
          </a:p>
          <a:p>
            <a:pPr lvl="1" eaLnBrk="1" hangingPunct="1"/>
            <a:r>
              <a:rPr lang="en-US" altLang="zh-CN" sz="2000" smtClean="0">
                <a:ea typeface="宋体" pitchFamily="2" charset="-122"/>
                <a:cs typeface="Arial" charset="0"/>
              </a:rPr>
              <a:t>What we may develop is a philosophy that may jump out of the swamp of mid-sized results that are explosive in size and jump to reach colossal patterns</a:t>
            </a:r>
          </a:p>
          <a:p>
            <a:pPr eaLnBrk="1" hangingPunct="1"/>
            <a:r>
              <a:rPr lang="en-US" altLang="zh-CN" sz="2000" i="1" smtClean="0">
                <a:ea typeface="宋体" pitchFamily="2" charset="-122"/>
                <a:cs typeface="Arial" charset="0"/>
              </a:rPr>
              <a:t>Striving for mining almost complete colossal patterns</a:t>
            </a:r>
          </a:p>
          <a:p>
            <a:pPr lvl="1" eaLnBrk="1" hangingPunct="1"/>
            <a:r>
              <a:rPr lang="en-US" altLang="zh-CN" sz="2000" smtClean="0">
                <a:ea typeface="宋体" pitchFamily="2" charset="-122"/>
                <a:cs typeface="Arial" charset="0"/>
              </a:rPr>
              <a:t>The key is to develop a mechanism that may quickly reach colossal patterns and discover most of them</a:t>
            </a:r>
            <a:endParaRPr lang="en-US" altLang="zh-CN" sz="1800" smtClean="0">
              <a:ea typeface="宋体" pitchFamily="2" charset="-122"/>
              <a:cs typeface="Arial" charset="0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86800" y="6528816"/>
            <a:ext cx="457200" cy="329184"/>
          </a:xfrm>
          <a:prstGeom prst="rect">
            <a:avLst/>
          </a:prstGeo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37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11871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2800" b="1" smtClean="0">
                <a:ea typeface="宋体" pitchFamily="2" charset="-122"/>
              </a:rPr>
              <a:t>Methodology of Pattern-Fusion Strategy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153400" cy="51054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altLang="zh-CN" sz="2000" smtClean="0">
                <a:latin typeface="Arial" charset="0"/>
                <a:ea typeface="宋体" pitchFamily="2" charset="-122"/>
              </a:rPr>
              <a:t>Pattern-Fusion traverses the tree in a bounded-breadth way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zh-CN" sz="2000" smtClean="0">
                <a:latin typeface="Arial" charset="0"/>
                <a:ea typeface="宋体" pitchFamily="2" charset="-122"/>
              </a:rPr>
              <a:t>Always pushes down a frontier of a bounded-size candidate pool 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zh-CN" sz="2000" smtClean="0">
                <a:latin typeface="Arial" charset="0"/>
                <a:ea typeface="宋体" pitchFamily="2" charset="-122"/>
              </a:rPr>
              <a:t>Only a fixed number of patterns in the current candidate pool will be used as the starting nodes to go down in the pattern tree </a:t>
            </a:r>
            <a:r>
              <a:rPr lang="en-US" altLang="zh-CN" sz="2000" smtClean="0">
                <a:latin typeface="Arial" charset="0"/>
                <a:ea typeface="宋体" pitchFamily="2" charset="-122"/>
                <a:cs typeface="Tahoma" pitchFamily="34" charset="0"/>
              </a:rPr>
              <a:t>― t</a:t>
            </a:r>
            <a:r>
              <a:rPr lang="en-US" altLang="zh-CN" sz="2000" smtClean="0">
                <a:latin typeface="Arial" charset="0"/>
                <a:ea typeface="宋体" pitchFamily="2" charset="-122"/>
              </a:rPr>
              <a:t>hus avoids the exponential search space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zh-CN" sz="2000" smtClean="0">
                <a:latin typeface="Arial" charset="0"/>
                <a:ea typeface="宋体" pitchFamily="2" charset="-122"/>
              </a:rPr>
              <a:t>Pattern-Fusion identifies “shortcuts” whenever possible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zh-CN" sz="2000" smtClean="0">
                <a:latin typeface="Arial" charset="0"/>
                <a:ea typeface="宋体" pitchFamily="2" charset="-122"/>
              </a:rPr>
              <a:t>Pattern growth is not performed by single-item addition but by leaps and bounded: agglomeration of multiple patterns in the pool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zh-CN" sz="2000" smtClean="0">
                <a:latin typeface="Arial" charset="0"/>
                <a:ea typeface="宋体" pitchFamily="2" charset="-122"/>
              </a:rPr>
              <a:t>These shortcuts will direct the search down the tree much more rapidly towards the colossal patterns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38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525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Oval 2"/>
          <p:cNvSpPr>
            <a:spLocks noChangeArrowheads="1"/>
          </p:cNvSpPr>
          <p:nvPr/>
        </p:nvSpPr>
        <p:spPr bwMode="auto">
          <a:xfrm>
            <a:off x="5486400" y="2057400"/>
            <a:ext cx="3200400" cy="3200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>
              <a:latin typeface="Arial" charset="0"/>
              <a:ea typeface="宋体" pitchFamily="2" charset="-122"/>
            </a:endParaRP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title"/>
          </p:nvPr>
        </p:nvSpPr>
        <p:spPr>
          <a:xfrm>
            <a:off x="-76200" y="228600"/>
            <a:ext cx="9220200" cy="609600"/>
          </a:xfrm>
        </p:spPr>
        <p:txBody>
          <a:bodyPr/>
          <a:lstStyle/>
          <a:p>
            <a:pPr eaLnBrk="1" hangingPunct="1"/>
            <a:r>
              <a:rPr lang="en-US" altLang="zh-CN" sz="2800" b="1" smtClean="0">
                <a:ea typeface="宋体" pitchFamily="2" charset="-122"/>
              </a:rPr>
              <a:t>Observation: Colossal Patterns and Core Patterns</a:t>
            </a:r>
          </a:p>
        </p:txBody>
      </p:sp>
      <p:sp>
        <p:nvSpPr>
          <p:cNvPr id="1987588" name="Rectangle 4"/>
          <p:cNvSpPr>
            <a:spLocks noChangeArrowheads="1"/>
          </p:cNvSpPr>
          <p:nvPr/>
        </p:nvSpPr>
        <p:spPr bwMode="auto">
          <a:xfrm>
            <a:off x="990600" y="2286000"/>
            <a:ext cx="3200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87589" name="Text Box 5"/>
          <p:cNvSpPr txBox="1">
            <a:spLocks noChangeArrowheads="1"/>
          </p:cNvSpPr>
          <p:nvPr/>
        </p:nvSpPr>
        <p:spPr bwMode="auto">
          <a:xfrm>
            <a:off x="1447800" y="19050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1800">
                <a:latin typeface="Arial" charset="0"/>
                <a:ea typeface="宋体" pitchFamily="2" charset="-122"/>
              </a:rPr>
              <a:t>A colossal pattern </a:t>
            </a:r>
            <a:r>
              <a:rPr lang="el-GR" altLang="zh-CN" sz="1800">
                <a:latin typeface="Arial" charset="0"/>
                <a:ea typeface="宋体" pitchFamily="2" charset="-122"/>
                <a:cs typeface="Arial" charset="0"/>
              </a:rPr>
              <a:t>α</a:t>
            </a:r>
          </a:p>
        </p:txBody>
      </p:sp>
      <p:sp>
        <p:nvSpPr>
          <p:cNvPr id="1987590" name="Text Box 6"/>
          <p:cNvSpPr txBox="1">
            <a:spLocks noChangeArrowheads="1"/>
          </p:cNvSpPr>
          <p:nvPr/>
        </p:nvSpPr>
        <p:spPr bwMode="auto">
          <a:xfrm>
            <a:off x="6858000" y="21336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1800" b="1">
                <a:latin typeface="Arial" charset="0"/>
                <a:ea typeface="宋体" pitchFamily="2" charset="-122"/>
              </a:rPr>
              <a:t>D</a:t>
            </a:r>
          </a:p>
        </p:txBody>
      </p:sp>
      <p:sp>
        <p:nvSpPr>
          <p:cNvPr id="1987591" name="Oval 7"/>
          <p:cNvSpPr>
            <a:spLocks noChangeArrowheads="1"/>
          </p:cNvSpPr>
          <p:nvPr/>
        </p:nvSpPr>
        <p:spPr bwMode="auto">
          <a:xfrm>
            <a:off x="6781800" y="35052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1">
                <a:latin typeface="Arial" charset="0"/>
                <a:ea typeface="宋体" pitchFamily="2" charset="-122"/>
              </a:rPr>
              <a:t>D</a:t>
            </a:r>
            <a:r>
              <a:rPr lang="el-GR" altLang="zh-CN" sz="1600" b="1">
                <a:latin typeface="Arial" charset="0"/>
                <a:ea typeface="宋体" pitchFamily="2" charset="-122"/>
              </a:rPr>
              <a:t>α</a:t>
            </a:r>
            <a:endParaRPr lang="en-US" altLang="zh-CN" sz="1600" b="1">
              <a:latin typeface="Arial" charset="0"/>
              <a:ea typeface="宋体" pitchFamily="2" charset="-122"/>
            </a:endParaRPr>
          </a:p>
        </p:txBody>
      </p:sp>
      <p:sp>
        <p:nvSpPr>
          <p:cNvPr id="1987592" name="Rectangle 8"/>
          <p:cNvSpPr>
            <a:spLocks noChangeArrowheads="1"/>
          </p:cNvSpPr>
          <p:nvPr/>
        </p:nvSpPr>
        <p:spPr bwMode="auto">
          <a:xfrm>
            <a:off x="1219200" y="2286000"/>
            <a:ext cx="762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87593" name="Rectangle 9"/>
          <p:cNvSpPr>
            <a:spLocks noChangeArrowheads="1"/>
          </p:cNvSpPr>
          <p:nvPr/>
        </p:nvSpPr>
        <p:spPr bwMode="auto">
          <a:xfrm>
            <a:off x="990600" y="2743200"/>
            <a:ext cx="3200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87594" name="Group 10"/>
          <p:cNvGrpSpPr>
            <a:grpSpLocks/>
          </p:cNvGrpSpPr>
          <p:nvPr/>
        </p:nvGrpSpPr>
        <p:grpSpPr bwMode="auto">
          <a:xfrm>
            <a:off x="1219200" y="2667000"/>
            <a:ext cx="3657600" cy="366713"/>
            <a:chOff x="768" y="1680"/>
            <a:chExt cx="2304" cy="231"/>
          </a:xfrm>
        </p:grpSpPr>
        <p:sp>
          <p:nvSpPr>
            <p:cNvPr id="50206" name="Rectangle 11"/>
            <p:cNvSpPr>
              <a:spLocks noChangeArrowheads="1"/>
            </p:cNvSpPr>
            <p:nvPr/>
          </p:nvSpPr>
          <p:spPr bwMode="auto">
            <a:xfrm>
              <a:off x="768" y="1728"/>
              <a:ext cx="4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07" name="Text Box 12"/>
            <p:cNvSpPr txBox="1">
              <a:spLocks noChangeArrowheads="1"/>
            </p:cNvSpPr>
            <p:nvPr/>
          </p:nvSpPr>
          <p:spPr bwMode="auto">
            <a:xfrm>
              <a:off x="2688" y="1680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altLang="zh-CN" sz="1800" b="1">
                  <a:latin typeface="Arial" charset="0"/>
                  <a:ea typeface="宋体" pitchFamily="2" charset="-122"/>
                </a:rPr>
                <a:t>α</a:t>
              </a:r>
              <a:r>
                <a:rPr lang="en-US" altLang="zh-CN" sz="1200" b="1">
                  <a:latin typeface="Arial" charset="0"/>
                  <a:ea typeface="宋体" pitchFamily="2" charset="-122"/>
                </a:rPr>
                <a:t>1</a:t>
              </a:r>
            </a:p>
          </p:txBody>
        </p:sp>
      </p:grpSp>
      <p:sp>
        <p:nvSpPr>
          <p:cNvPr id="50188" name="Text Box 13"/>
          <p:cNvSpPr txBox="1">
            <a:spLocks noChangeArrowheads="1"/>
          </p:cNvSpPr>
          <p:nvPr/>
        </p:nvSpPr>
        <p:spPr bwMode="auto">
          <a:xfrm>
            <a:off x="5638800" y="1690688"/>
            <a:ext cx="2895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1800">
                <a:latin typeface="Arial" charset="0"/>
                <a:ea typeface="宋体" pitchFamily="2" charset="-122"/>
              </a:rPr>
              <a:t>Transaction Database D</a:t>
            </a:r>
          </a:p>
        </p:txBody>
      </p:sp>
      <p:sp>
        <p:nvSpPr>
          <p:cNvPr id="1987598" name="Oval 14"/>
          <p:cNvSpPr>
            <a:spLocks noChangeArrowheads="1"/>
          </p:cNvSpPr>
          <p:nvPr/>
        </p:nvSpPr>
        <p:spPr bwMode="auto">
          <a:xfrm>
            <a:off x="6705600" y="3276600"/>
            <a:ext cx="762000" cy="838200"/>
          </a:xfrm>
          <a:prstGeom prst="ellipse">
            <a:avLst/>
          </a:prstGeom>
          <a:solidFill>
            <a:schemeClr val="accent1">
              <a:alpha val="30196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1">
                <a:latin typeface="Arial" charset="0"/>
                <a:ea typeface="宋体" pitchFamily="2" charset="-122"/>
              </a:rPr>
              <a:t>D</a:t>
            </a:r>
            <a:r>
              <a:rPr lang="el-GR" altLang="zh-CN" sz="1600" b="1">
                <a:latin typeface="Arial" charset="0"/>
                <a:ea typeface="宋体" pitchFamily="2" charset="-122"/>
              </a:rPr>
              <a:t>α</a:t>
            </a:r>
            <a:r>
              <a:rPr lang="en-US" altLang="zh-CN" sz="1600" b="1">
                <a:latin typeface="Arial" charset="0"/>
                <a:ea typeface="宋体" pitchFamily="2" charset="-122"/>
              </a:rPr>
              <a:t>1</a:t>
            </a:r>
          </a:p>
        </p:txBody>
      </p:sp>
      <p:sp>
        <p:nvSpPr>
          <p:cNvPr id="1987599" name="Oval 15"/>
          <p:cNvSpPr>
            <a:spLocks noChangeArrowheads="1"/>
          </p:cNvSpPr>
          <p:nvPr/>
        </p:nvSpPr>
        <p:spPr bwMode="auto">
          <a:xfrm>
            <a:off x="6705600" y="3505200"/>
            <a:ext cx="685800" cy="990600"/>
          </a:xfrm>
          <a:prstGeom prst="ellipse">
            <a:avLst/>
          </a:prstGeom>
          <a:solidFill>
            <a:schemeClr val="accent1">
              <a:alpha val="29019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1">
                <a:latin typeface="Arial" charset="0"/>
                <a:ea typeface="宋体" pitchFamily="2" charset="-122"/>
              </a:rPr>
              <a:t>D</a:t>
            </a:r>
            <a:r>
              <a:rPr lang="el-GR" altLang="zh-CN" sz="1600" b="1">
                <a:latin typeface="Arial" charset="0"/>
                <a:ea typeface="宋体" pitchFamily="2" charset="-122"/>
              </a:rPr>
              <a:t>α</a:t>
            </a:r>
            <a:r>
              <a:rPr lang="en-US" altLang="zh-CN" sz="1600" b="1">
                <a:latin typeface="Arial" charset="0"/>
                <a:ea typeface="宋体" pitchFamily="2" charset="-122"/>
              </a:rPr>
              <a:t>2</a:t>
            </a:r>
          </a:p>
        </p:txBody>
      </p:sp>
      <p:sp>
        <p:nvSpPr>
          <p:cNvPr id="1987600" name="Rectangle 16"/>
          <p:cNvSpPr>
            <a:spLocks noChangeArrowheads="1"/>
          </p:cNvSpPr>
          <p:nvPr/>
        </p:nvSpPr>
        <p:spPr bwMode="auto">
          <a:xfrm>
            <a:off x="990600" y="3200400"/>
            <a:ext cx="3200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87601" name="Rectangle 17"/>
          <p:cNvSpPr>
            <a:spLocks noChangeArrowheads="1"/>
          </p:cNvSpPr>
          <p:nvPr/>
        </p:nvSpPr>
        <p:spPr bwMode="auto">
          <a:xfrm>
            <a:off x="3581400" y="3200400"/>
            <a:ext cx="762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87602" name="Text Box 18"/>
          <p:cNvSpPr txBox="1">
            <a:spLocks noChangeArrowheads="1"/>
          </p:cNvSpPr>
          <p:nvPr/>
        </p:nvSpPr>
        <p:spPr bwMode="auto">
          <a:xfrm>
            <a:off x="4267200" y="31242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zh-CN" sz="1800" b="1">
                <a:latin typeface="Arial" charset="0"/>
                <a:ea typeface="宋体" pitchFamily="2" charset="-122"/>
              </a:rPr>
              <a:t>α</a:t>
            </a:r>
            <a:r>
              <a:rPr lang="en-US" altLang="zh-CN" sz="1200" b="1">
                <a:latin typeface="Arial" charset="0"/>
                <a:ea typeface="宋体" pitchFamily="2" charset="-122"/>
              </a:rPr>
              <a:t>2</a:t>
            </a:r>
          </a:p>
        </p:txBody>
      </p:sp>
      <p:sp>
        <p:nvSpPr>
          <p:cNvPr id="1987603" name="Rectangle 19"/>
          <p:cNvSpPr>
            <a:spLocks noChangeArrowheads="1"/>
          </p:cNvSpPr>
          <p:nvPr/>
        </p:nvSpPr>
        <p:spPr bwMode="auto">
          <a:xfrm>
            <a:off x="3581400" y="2286000"/>
            <a:ext cx="762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87604" name="Text Box 20"/>
          <p:cNvSpPr txBox="1">
            <a:spLocks noChangeArrowheads="1"/>
          </p:cNvSpPr>
          <p:nvPr/>
        </p:nvSpPr>
        <p:spPr bwMode="auto">
          <a:xfrm>
            <a:off x="4267200" y="22240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zh-CN" sz="1800" b="1">
                <a:latin typeface="Arial" charset="0"/>
                <a:ea typeface="宋体" pitchFamily="2" charset="-122"/>
              </a:rPr>
              <a:t>α</a:t>
            </a:r>
            <a:endParaRPr lang="en-US" altLang="zh-CN" sz="1800" b="1">
              <a:latin typeface="Arial" charset="0"/>
              <a:ea typeface="宋体" pitchFamily="2" charset="-122"/>
            </a:endParaRPr>
          </a:p>
        </p:txBody>
      </p:sp>
      <p:sp>
        <p:nvSpPr>
          <p:cNvPr id="50196" name="Text Box 21"/>
          <p:cNvSpPr txBox="1">
            <a:spLocks noChangeArrowheads="1"/>
          </p:cNvSpPr>
          <p:nvPr/>
        </p:nvSpPr>
        <p:spPr bwMode="auto">
          <a:xfrm>
            <a:off x="2503488" y="3581400"/>
            <a:ext cx="468312" cy="1066800"/>
          </a:xfrm>
          <a:prstGeom prst="rect">
            <a:avLst/>
          </a:prstGeom>
          <a:noFill/>
          <a:ln w="9525">
            <a:solidFill>
              <a:schemeClr val="bg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800">
              <a:latin typeface="Arial" charset="0"/>
              <a:ea typeface="宋体" pitchFamily="2" charset="-122"/>
            </a:endParaRPr>
          </a:p>
        </p:txBody>
      </p:sp>
      <p:sp>
        <p:nvSpPr>
          <p:cNvPr id="1987606" name="Line 22"/>
          <p:cNvSpPr>
            <a:spLocks noChangeShapeType="1"/>
          </p:cNvSpPr>
          <p:nvPr/>
        </p:nvSpPr>
        <p:spPr bwMode="auto">
          <a:xfrm>
            <a:off x="2667000" y="3733800"/>
            <a:ext cx="0" cy="8382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7607" name="Rectangle 23"/>
          <p:cNvSpPr>
            <a:spLocks noChangeArrowheads="1"/>
          </p:cNvSpPr>
          <p:nvPr/>
        </p:nvSpPr>
        <p:spPr bwMode="auto">
          <a:xfrm>
            <a:off x="609600" y="2209800"/>
            <a:ext cx="990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87608" name="Rectangle 24"/>
          <p:cNvSpPr>
            <a:spLocks noChangeArrowheads="1"/>
          </p:cNvSpPr>
          <p:nvPr/>
        </p:nvSpPr>
        <p:spPr bwMode="auto">
          <a:xfrm>
            <a:off x="990600" y="4800600"/>
            <a:ext cx="3200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87609" name="Rectangle 25"/>
          <p:cNvSpPr>
            <a:spLocks noChangeArrowheads="1"/>
          </p:cNvSpPr>
          <p:nvPr/>
        </p:nvSpPr>
        <p:spPr bwMode="auto">
          <a:xfrm>
            <a:off x="609600" y="4724400"/>
            <a:ext cx="990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87610" name="Text Box 26"/>
          <p:cNvSpPr txBox="1">
            <a:spLocks noChangeArrowheads="1"/>
          </p:cNvSpPr>
          <p:nvPr/>
        </p:nvSpPr>
        <p:spPr bwMode="auto">
          <a:xfrm>
            <a:off x="4267200" y="4724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zh-CN" sz="1800" b="1">
                <a:latin typeface="Arial" charset="0"/>
                <a:ea typeface="宋体" pitchFamily="2" charset="-122"/>
              </a:rPr>
              <a:t>α</a:t>
            </a:r>
            <a:r>
              <a:rPr lang="en-US" altLang="zh-CN" sz="1000" b="1">
                <a:latin typeface="Arial" charset="0"/>
                <a:ea typeface="宋体" pitchFamily="2" charset="-122"/>
              </a:rPr>
              <a:t>k</a:t>
            </a:r>
            <a:endParaRPr lang="en-US" altLang="zh-CN" sz="1800" b="1">
              <a:latin typeface="Arial" charset="0"/>
              <a:ea typeface="宋体" pitchFamily="2" charset="-122"/>
            </a:endParaRPr>
          </a:p>
        </p:txBody>
      </p:sp>
      <p:sp>
        <p:nvSpPr>
          <p:cNvPr id="50202" name="Oval 27"/>
          <p:cNvSpPr>
            <a:spLocks noChangeArrowheads="1"/>
          </p:cNvSpPr>
          <p:nvPr/>
        </p:nvSpPr>
        <p:spPr bwMode="auto">
          <a:xfrm>
            <a:off x="6248400" y="2759075"/>
            <a:ext cx="1676400" cy="1600200"/>
          </a:xfrm>
          <a:prstGeom prst="ellipse">
            <a:avLst/>
          </a:prstGeom>
          <a:solidFill>
            <a:schemeClr val="accent1">
              <a:alpha val="30196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3" name="Text Box 28"/>
          <p:cNvSpPr txBox="1">
            <a:spLocks noChangeArrowheads="1"/>
          </p:cNvSpPr>
          <p:nvPr/>
        </p:nvSpPr>
        <p:spPr bwMode="auto">
          <a:xfrm>
            <a:off x="6705600" y="2743200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latin typeface="Arial" charset="0"/>
                <a:ea typeface="宋体" pitchFamily="2" charset="-122"/>
              </a:rPr>
              <a:t>D</a:t>
            </a:r>
            <a:r>
              <a:rPr lang="el-GR" altLang="zh-CN" sz="2000">
                <a:ea typeface="宋体" pitchFamily="2" charset="-122"/>
                <a:cs typeface="Arial" charset="0"/>
              </a:rPr>
              <a:t>α</a:t>
            </a:r>
            <a:r>
              <a:rPr lang="en-US" altLang="zh-CN" sz="2000" baseline="-25000">
                <a:ea typeface="宋体" pitchFamily="2" charset="-122"/>
                <a:cs typeface="Arial" charset="0"/>
              </a:rPr>
              <a:t>k</a:t>
            </a:r>
            <a:endParaRPr lang="el-GR" altLang="zh-CN" sz="2000" baseline="-25000">
              <a:ea typeface="宋体" pitchFamily="2" charset="-122"/>
              <a:cs typeface="Arial" charset="0"/>
            </a:endParaRPr>
          </a:p>
        </p:txBody>
      </p:sp>
      <p:sp>
        <p:nvSpPr>
          <p:cNvPr id="50204" name="Text Box 29"/>
          <p:cNvSpPr txBox="1">
            <a:spLocks noChangeArrowheads="1"/>
          </p:cNvSpPr>
          <p:nvPr/>
        </p:nvSpPr>
        <p:spPr bwMode="auto">
          <a:xfrm>
            <a:off x="4267200" y="2887663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800">
              <a:latin typeface="Arial" charset="0"/>
              <a:ea typeface="宋体" pitchFamily="2" charset="-122"/>
            </a:endParaRPr>
          </a:p>
        </p:txBody>
      </p:sp>
      <p:sp>
        <p:nvSpPr>
          <p:cNvPr id="1987614" name="Text Box 30"/>
          <p:cNvSpPr txBox="1">
            <a:spLocks noChangeArrowheads="1"/>
          </p:cNvSpPr>
          <p:nvPr/>
        </p:nvSpPr>
        <p:spPr bwMode="auto">
          <a:xfrm>
            <a:off x="533400" y="5454650"/>
            <a:ext cx="8305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1800" b="1">
                <a:latin typeface="Arial" charset="0"/>
                <a:ea typeface="宋体" pitchFamily="2" charset="-122"/>
              </a:rPr>
              <a:t>Subpatterns </a:t>
            </a:r>
            <a:r>
              <a:rPr lang="el-GR" altLang="zh-CN" sz="1800" b="1">
                <a:latin typeface="Arial" charset="0"/>
                <a:ea typeface="宋体" pitchFamily="2" charset="-122"/>
              </a:rPr>
              <a:t>α</a:t>
            </a:r>
            <a:r>
              <a:rPr lang="el-GR" altLang="zh-CN" sz="1800" b="1" baseline="-25000">
                <a:latin typeface="Arial" charset="0"/>
                <a:ea typeface="宋体" pitchFamily="2" charset="-122"/>
              </a:rPr>
              <a:t>1</a:t>
            </a:r>
            <a:r>
              <a:rPr lang="en-US" altLang="zh-CN" sz="1800" b="1">
                <a:latin typeface="Arial" charset="0"/>
                <a:ea typeface="宋体" pitchFamily="2" charset="-122"/>
              </a:rPr>
              <a:t> to </a:t>
            </a:r>
            <a:r>
              <a:rPr lang="el-GR" altLang="zh-CN" sz="1800" b="1">
                <a:latin typeface="Arial" charset="0"/>
                <a:ea typeface="宋体" pitchFamily="2" charset="-122"/>
              </a:rPr>
              <a:t>α</a:t>
            </a:r>
            <a:r>
              <a:rPr lang="en-US" altLang="zh-CN" sz="1800" b="1" baseline="-25000">
                <a:latin typeface="Arial" charset="0"/>
                <a:ea typeface="宋体" pitchFamily="2" charset="-122"/>
              </a:rPr>
              <a:t>k</a:t>
            </a:r>
            <a:r>
              <a:rPr lang="en-US" altLang="zh-CN" sz="1200" b="1">
                <a:latin typeface="Arial" charset="0"/>
                <a:ea typeface="宋体" pitchFamily="2" charset="-122"/>
              </a:rPr>
              <a:t> </a:t>
            </a:r>
            <a:r>
              <a:rPr lang="en-US" altLang="zh-CN" sz="1800" b="1">
                <a:latin typeface="Arial" charset="0"/>
                <a:ea typeface="宋体" pitchFamily="2" charset="-122"/>
              </a:rPr>
              <a:t>cluster tightly around the colossal pattern </a:t>
            </a:r>
            <a:r>
              <a:rPr lang="el-GR" altLang="zh-CN" sz="1800" b="1">
                <a:latin typeface="Arial" charset="0"/>
                <a:ea typeface="宋体" pitchFamily="2" charset="-122"/>
              </a:rPr>
              <a:t>α</a:t>
            </a:r>
            <a:r>
              <a:rPr lang="en-US" altLang="zh-CN" sz="1800" b="1">
                <a:latin typeface="Arial" charset="0"/>
                <a:ea typeface="宋体" pitchFamily="2" charset="-122"/>
              </a:rPr>
              <a:t> by sharing a similar support.  We call such subpatterns </a:t>
            </a:r>
            <a:r>
              <a:rPr lang="en-US" altLang="zh-CN" sz="1800" b="1" i="1">
                <a:latin typeface="Arial" charset="0"/>
                <a:ea typeface="宋体" pitchFamily="2" charset="-122"/>
              </a:rPr>
              <a:t>core patterns </a:t>
            </a:r>
            <a:r>
              <a:rPr lang="en-US" altLang="zh-CN" sz="1800" b="1">
                <a:latin typeface="Arial" charset="0"/>
                <a:ea typeface="宋体" pitchFamily="2" charset="-122"/>
              </a:rPr>
              <a:t>of </a:t>
            </a:r>
            <a:r>
              <a:rPr lang="el-GR" altLang="zh-CN" sz="1800" b="1">
                <a:latin typeface="Arial" charset="0"/>
                <a:ea typeface="宋体" pitchFamily="2" charset="-122"/>
              </a:rPr>
              <a:t>α</a:t>
            </a:r>
            <a:endParaRPr lang="en-US" altLang="zh-CN" sz="1800" b="1" i="1">
              <a:latin typeface="Arial" charset="0"/>
              <a:ea typeface="宋体" pitchFamily="2" charset="-122"/>
            </a:endParaRPr>
          </a:p>
        </p:txBody>
      </p:sp>
      <p:sp>
        <p:nvSpPr>
          <p:cNvPr id="3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39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605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198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1987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7" dur="1000" fill="hold"/>
                                        <p:tgtEl>
                                          <p:spTgt spid="198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7588" grpId="0" animBg="1"/>
      <p:bldP spid="1987589" grpId="0"/>
      <p:bldP spid="1987590" grpId="0"/>
      <p:bldP spid="1987591" grpId="0" animBg="1"/>
      <p:bldP spid="1987592" grpId="0" animBg="1"/>
      <p:bldP spid="1987592" grpId="1" animBg="1"/>
      <p:bldP spid="1987592" grpId="2" animBg="1"/>
      <p:bldP spid="1987593" grpId="0" animBg="1"/>
      <p:bldP spid="1987598" grpId="0" animBg="1"/>
      <p:bldP spid="1987599" grpId="0" animBg="1"/>
      <p:bldP spid="1987600" grpId="0" animBg="1"/>
      <p:bldP spid="1987601" grpId="0" animBg="1"/>
      <p:bldP spid="1987602" grpId="0"/>
      <p:bldP spid="1987603" grpId="0" animBg="1"/>
      <p:bldP spid="1987603" grpId="1" animBg="1"/>
      <p:bldP spid="1987603" grpId="2" animBg="1"/>
      <p:bldP spid="1987604" grpId="0"/>
      <p:bldP spid="1987606" grpId="0" animBg="1"/>
      <p:bldP spid="1987607" grpId="0" animBg="1"/>
      <p:bldP spid="1987607" grpId="1" animBg="1"/>
      <p:bldP spid="1987608" grpId="0" animBg="1"/>
      <p:bldP spid="1987609" grpId="0" animBg="1"/>
      <p:bldP spid="1987610" grpId="0"/>
      <p:bldP spid="19876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7: Advanced Pattern Mining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334000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/>
              <a:t>Pattern Mining: A Road Map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/>
              <a:t>Pattern Mining in Multi-Level, Multi-Dimensional </a:t>
            </a:r>
            <a:r>
              <a:rPr lang="en-US" dirty="0" smtClean="0"/>
              <a:t>Space</a:t>
            </a:r>
          </a:p>
          <a:p>
            <a:pPr marL="914400" lvl="1" indent="-457200"/>
            <a:r>
              <a:rPr lang="en-US" dirty="0"/>
              <a:t>Mining Multi-Level Association</a:t>
            </a:r>
          </a:p>
          <a:p>
            <a:pPr marL="914400" lvl="1" indent="-457200"/>
            <a:r>
              <a:rPr lang="en-US" dirty="0"/>
              <a:t>Mining Multi-Dimensional Association</a:t>
            </a:r>
          </a:p>
          <a:p>
            <a:pPr marL="914400" lvl="1" indent="-457200"/>
            <a:r>
              <a:rPr lang="en-US" dirty="0"/>
              <a:t>Mining Quantitative Association Rules</a:t>
            </a:r>
          </a:p>
          <a:p>
            <a:pPr marL="914400" lvl="1" indent="-457200"/>
            <a:r>
              <a:rPr lang="en-US" dirty="0"/>
              <a:t>Mining Rare Patterns and Negative </a:t>
            </a:r>
            <a:r>
              <a:rPr lang="en-US" dirty="0" smtClean="0"/>
              <a:t>Patterns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 smtClean="0"/>
              <a:t>Constraint-Based </a:t>
            </a:r>
            <a:r>
              <a:rPr lang="en-US" dirty="0"/>
              <a:t>Frequent Pattern Mining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/>
              <a:t>Mining </a:t>
            </a:r>
            <a:r>
              <a:rPr lang="en-US" dirty="0" smtClean="0"/>
              <a:t>Colossal </a:t>
            </a:r>
            <a:r>
              <a:rPr lang="en-US" dirty="0"/>
              <a:t>Patterns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/>
              <a:t>Mining Compressed or Approximate Patterns 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 rot="-1988414">
            <a:off x="8323586" y="1819559"/>
            <a:ext cx="381000" cy="4572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73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b="1" smtClean="0">
                <a:ea typeface="宋体" pitchFamily="2" charset="-122"/>
              </a:rPr>
              <a:t>Robustness of Colossal Patterns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95400"/>
            <a:ext cx="8077200" cy="5029200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en-US" altLang="zh-CN" sz="2000" smtClean="0">
                <a:latin typeface="Arial" charset="0"/>
                <a:ea typeface="宋体" pitchFamily="2" charset="-122"/>
              </a:rPr>
              <a:t>Core Patterns</a:t>
            </a:r>
          </a:p>
          <a:p>
            <a:pPr eaLnBrk="1" hangingPunct="1">
              <a:lnSpc>
                <a:spcPct val="140000"/>
              </a:lnSpc>
              <a:buFont typeface="Wingdings" pitchFamily="2" charset="2"/>
              <a:buNone/>
            </a:pPr>
            <a:r>
              <a:rPr lang="en-US" altLang="zh-CN" sz="2000" smtClean="0">
                <a:latin typeface="Arial" charset="0"/>
                <a:ea typeface="宋体" pitchFamily="2" charset="-122"/>
              </a:rPr>
              <a:t>    Intuitively, for a frequent pattern </a:t>
            </a:r>
            <a:r>
              <a:rPr lang="el-GR" altLang="zh-CN" sz="2000" smtClean="0">
                <a:latin typeface="Arial" charset="0"/>
                <a:cs typeface="Arial" charset="0"/>
              </a:rPr>
              <a:t>α</a:t>
            </a:r>
            <a:r>
              <a:rPr lang="en-US" altLang="zh-CN" sz="2000" smtClean="0">
                <a:latin typeface="Arial" charset="0"/>
                <a:ea typeface="宋体" pitchFamily="2" charset="-122"/>
                <a:cs typeface="Arial" charset="0"/>
              </a:rPr>
              <a:t>, </a:t>
            </a:r>
            <a:r>
              <a:rPr lang="en-US" altLang="zh-CN" sz="2000" smtClean="0">
                <a:latin typeface="Arial" charset="0"/>
                <a:ea typeface="宋体" pitchFamily="2" charset="-122"/>
              </a:rPr>
              <a:t>a subpattern </a:t>
            </a:r>
            <a:r>
              <a:rPr lang="el-GR" altLang="zh-CN" sz="2000" smtClean="0">
                <a:latin typeface="Arial" charset="0"/>
                <a:cs typeface="Arial" charset="0"/>
              </a:rPr>
              <a:t>β</a:t>
            </a:r>
            <a:r>
              <a:rPr lang="en-US" altLang="zh-CN" sz="2000" smtClean="0">
                <a:latin typeface="Arial" charset="0"/>
                <a:ea typeface="宋体" pitchFamily="2" charset="-122"/>
              </a:rPr>
              <a:t> is a </a:t>
            </a:r>
            <a:r>
              <a:rPr lang="el-GR" altLang="zh-CN" sz="2000" smtClean="0">
                <a:latin typeface="Arial" charset="0"/>
                <a:cs typeface="Arial" charset="0"/>
              </a:rPr>
              <a:t>τ</a:t>
            </a:r>
            <a:r>
              <a:rPr lang="en-US" altLang="zh-CN" sz="2000" smtClean="0">
                <a:latin typeface="Arial" charset="0"/>
                <a:ea typeface="宋体" pitchFamily="2" charset="-122"/>
              </a:rPr>
              <a:t>-core pattern of </a:t>
            </a:r>
            <a:r>
              <a:rPr lang="el-GR" altLang="zh-CN" sz="2000" smtClean="0">
                <a:latin typeface="Arial" charset="0"/>
                <a:cs typeface="Arial" charset="0"/>
              </a:rPr>
              <a:t>α</a:t>
            </a:r>
            <a:r>
              <a:rPr lang="en-US" altLang="zh-CN" sz="2000" smtClean="0">
                <a:latin typeface="Arial" charset="0"/>
                <a:ea typeface="宋体" pitchFamily="2" charset="-122"/>
              </a:rPr>
              <a:t> if </a:t>
            </a:r>
            <a:r>
              <a:rPr lang="el-GR" altLang="zh-CN" sz="2000" smtClean="0">
                <a:latin typeface="Arial" charset="0"/>
                <a:cs typeface="Arial" charset="0"/>
              </a:rPr>
              <a:t>β</a:t>
            </a:r>
            <a:r>
              <a:rPr lang="en-US" altLang="zh-CN" sz="2000" smtClean="0">
                <a:latin typeface="Arial" charset="0"/>
                <a:ea typeface="宋体" pitchFamily="2" charset="-122"/>
              </a:rPr>
              <a:t> shares a similar support set with </a:t>
            </a:r>
            <a:r>
              <a:rPr lang="el-GR" altLang="zh-CN" sz="2000" smtClean="0">
                <a:latin typeface="Arial" charset="0"/>
                <a:cs typeface="Arial" charset="0"/>
              </a:rPr>
              <a:t>α</a:t>
            </a:r>
            <a:r>
              <a:rPr lang="en-US" altLang="zh-CN" sz="2000" smtClean="0">
                <a:latin typeface="Arial" charset="0"/>
                <a:ea typeface="宋体" pitchFamily="2" charset="-122"/>
              </a:rPr>
              <a:t>, i.e., </a:t>
            </a:r>
          </a:p>
          <a:p>
            <a:pPr eaLnBrk="1" hangingPunct="1">
              <a:lnSpc>
                <a:spcPct val="140000"/>
              </a:lnSpc>
              <a:buFont typeface="Wingdings" pitchFamily="2" charset="2"/>
              <a:buNone/>
            </a:pPr>
            <a:endParaRPr lang="en-US" altLang="zh-CN" sz="2000" smtClean="0">
              <a:latin typeface="Arial" charset="0"/>
              <a:ea typeface="宋体" pitchFamily="2" charset="-122"/>
            </a:endParaRPr>
          </a:p>
          <a:p>
            <a:pPr eaLnBrk="1" hangingPunct="1">
              <a:lnSpc>
                <a:spcPct val="140000"/>
              </a:lnSpc>
            </a:pPr>
            <a:endParaRPr lang="en-US" altLang="zh-CN" sz="2000" smtClean="0">
              <a:latin typeface="Arial" charset="0"/>
              <a:ea typeface="宋体" pitchFamily="2" charset="-122"/>
            </a:endParaRPr>
          </a:p>
          <a:p>
            <a:pPr lvl="2" eaLnBrk="1" hangingPunct="1">
              <a:lnSpc>
                <a:spcPct val="140000"/>
              </a:lnSpc>
              <a:buFont typeface="Wingdings" pitchFamily="2" charset="2"/>
              <a:buNone/>
            </a:pPr>
            <a:r>
              <a:rPr lang="en-US" altLang="zh-CN" sz="2000" smtClean="0">
                <a:latin typeface="Arial" charset="0"/>
                <a:ea typeface="宋体" pitchFamily="2" charset="-122"/>
              </a:rPr>
              <a:t>where </a:t>
            </a:r>
            <a:r>
              <a:rPr lang="el-GR" altLang="zh-CN" sz="2000" smtClean="0">
                <a:latin typeface="Arial" charset="0"/>
                <a:cs typeface="Arial" charset="0"/>
              </a:rPr>
              <a:t>τ</a:t>
            </a:r>
            <a:r>
              <a:rPr lang="en-US" altLang="zh-CN" sz="2000" smtClean="0">
                <a:latin typeface="Arial" charset="0"/>
                <a:ea typeface="宋体" pitchFamily="2" charset="-122"/>
              </a:rPr>
              <a:t> is called the core ratio</a:t>
            </a:r>
          </a:p>
          <a:p>
            <a:pPr eaLnBrk="1" hangingPunct="1">
              <a:lnSpc>
                <a:spcPct val="140000"/>
              </a:lnSpc>
            </a:pPr>
            <a:r>
              <a:rPr lang="en-US" altLang="zh-CN" sz="2000" smtClean="0">
                <a:latin typeface="Arial" charset="0"/>
                <a:ea typeface="宋体" pitchFamily="2" charset="-122"/>
              </a:rPr>
              <a:t>Robustness of Colossal Patterns</a:t>
            </a:r>
          </a:p>
          <a:p>
            <a:pPr eaLnBrk="1" hangingPunct="1">
              <a:lnSpc>
                <a:spcPct val="140000"/>
              </a:lnSpc>
              <a:buFont typeface="Wingdings" pitchFamily="2" charset="2"/>
              <a:buNone/>
            </a:pPr>
            <a:r>
              <a:rPr lang="en-US" altLang="zh-CN" sz="2000" smtClean="0">
                <a:latin typeface="Arial" charset="0"/>
                <a:ea typeface="宋体" pitchFamily="2" charset="-122"/>
              </a:rPr>
              <a:t>    A colossal pattern is robust in the sense that it tends to have much more core patterns than small patterns</a:t>
            </a:r>
            <a:endParaRPr lang="el-GR" altLang="zh-CN" sz="2000" smtClean="0">
              <a:latin typeface="Arial" charset="0"/>
              <a:ea typeface="宋体" pitchFamily="2" charset="-122"/>
            </a:endParaRPr>
          </a:p>
        </p:txBody>
      </p:sp>
      <p:grpSp>
        <p:nvGrpSpPr>
          <p:cNvPr id="51205" name="Group 4"/>
          <p:cNvGrpSpPr>
            <a:grpSpLocks/>
          </p:cNvGrpSpPr>
          <p:nvPr/>
        </p:nvGrpSpPr>
        <p:grpSpPr bwMode="auto">
          <a:xfrm>
            <a:off x="2819400" y="2743200"/>
            <a:ext cx="3124200" cy="838200"/>
            <a:chOff x="1564" y="1931"/>
            <a:chExt cx="2053" cy="699"/>
          </a:xfrm>
        </p:grpSpPr>
        <p:graphicFrame>
          <p:nvGraphicFramePr>
            <p:cNvPr id="51206" name="Object 5"/>
            <p:cNvGraphicFramePr>
              <a:graphicFrameLocks noChangeAspect="1"/>
            </p:cNvGraphicFramePr>
            <p:nvPr/>
          </p:nvGraphicFramePr>
          <p:xfrm>
            <a:off x="1564" y="1931"/>
            <a:ext cx="1026" cy="6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82" name="公式" r:id="rId4" imgW="583947" imgH="444307" progId="Equation.3">
                    <p:embed/>
                  </p:oleObj>
                </mc:Choice>
                <mc:Fallback>
                  <p:oleObj name="公式" r:id="rId4" imgW="583947" imgH="44430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64" y="1931"/>
                          <a:ext cx="1026" cy="6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07" name="Object 6"/>
            <p:cNvGraphicFramePr>
              <a:graphicFrameLocks noChangeAspect="1"/>
            </p:cNvGraphicFramePr>
            <p:nvPr/>
          </p:nvGraphicFramePr>
          <p:xfrm>
            <a:off x="2835" y="2094"/>
            <a:ext cx="782" cy="2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83" name="公式" r:id="rId6" imgW="545626" imgH="177646" progId="Equation.3">
                    <p:embed/>
                  </p:oleObj>
                </mc:Choice>
                <mc:Fallback>
                  <p:oleObj name="公式" r:id="rId6" imgW="545626" imgH="177646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35" y="2094"/>
                          <a:ext cx="782" cy="28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" name="Slide Number Placeholder 3"/>
          <p:cNvSpPr txBox="1">
            <a:spLocks/>
          </p:cNvSpPr>
          <p:nvPr/>
        </p:nvSpPr>
        <p:spPr>
          <a:xfrm>
            <a:off x="8686800" y="6528816"/>
            <a:ext cx="457200" cy="32918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40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76578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b="1" smtClean="0">
                <a:ea typeface="宋体" pitchFamily="2" charset="-122"/>
              </a:rPr>
              <a:t>Example: Core Patterns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1828800"/>
          </a:xfrm>
        </p:spPr>
        <p:txBody>
          <a:bodyPr/>
          <a:lstStyle/>
          <a:p>
            <a:pPr eaLnBrk="1" hangingPunct="1"/>
            <a:r>
              <a:rPr lang="en-US" altLang="zh-CN" sz="2000" smtClean="0">
                <a:ea typeface="宋体" pitchFamily="2" charset="-122"/>
              </a:rPr>
              <a:t>A colossal pattern has far more core patterns than a small-sized pattern</a:t>
            </a:r>
          </a:p>
          <a:p>
            <a:pPr eaLnBrk="1" hangingPunct="1"/>
            <a:r>
              <a:rPr lang="en-US" altLang="zh-CN" sz="2000" smtClean="0">
                <a:ea typeface="宋体" pitchFamily="2" charset="-122"/>
              </a:rPr>
              <a:t>A colossal pattern has far more core descendants of a smaller size c</a:t>
            </a:r>
          </a:p>
          <a:p>
            <a:pPr eaLnBrk="1" hangingPunct="1"/>
            <a:r>
              <a:rPr lang="en-US" altLang="zh-CN" sz="2000" smtClean="0">
                <a:ea typeface="宋体" pitchFamily="2" charset="-122"/>
              </a:rPr>
              <a:t>A random draw from a complete set of pattern of size c would more likely to pick a core descendant of a colossal pattern</a:t>
            </a:r>
          </a:p>
          <a:p>
            <a:pPr eaLnBrk="1" hangingPunct="1"/>
            <a:r>
              <a:rPr lang="en-US" altLang="zh-CN" sz="2000" smtClean="0">
                <a:ea typeface="宋体" pitchFamily="2" charset="-122"/>
              </a:rPr>
              <a:t>A colossal pattern can be generated by merging a set of core patterns</a:t>
            </a:r>
          </a:p>
        </p:txBody>
      </p:sp>
      <p:graphicFrame>
        <p:nvGraphicFramePr>
          <p:cNvPr id="1991684" name="Group 4"/>
          <p:cNvGraphicFramePr>
            <a:graphicFrameLocks noGrp="1"/>
          </p:cNvGraphicFramePr>
          <p:nvPr>
            <p:ph sz="half" idx="2"/>
          </p:nvPr>
        </p:nvGraphicFramePr>
        <p:xfrm>
          <a:off x="152400" y="3133725"/>
          <a:ext cx="8763000" cy="2886075"/>
        </p:xfrm>
        <a:graphic>
          <a:graphicData uri="http://schemas.openxmlformats.org/drawingml/2006/table">
            <a:tbl>
              <a:tblPr/>
              <a:tblGrid>
                <a:gridCol w="2286000"/>
                <a:gridCol w="6477000"/>
              </a:tblGrid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Transaction (# of Ts)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Core Patterns (</a:t>
                      </a:r>
                      <a:r>
                        <a:rPr kumimoji="0" lang="el-GR" altLang="zh-CN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τ</a:t>
                      </a:r>
                      <a:r>
                        <a:rPr kumimoji="0" lang="en-US" altLang="zh-CN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  <a:cs typeface="Tahoma" pitchFamily="34" charset="0"/>
                        </a:rPr>
                        <a:t> 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= 0</a:t>
                      </a:r>
                      <a:r>
                        <a:rPr kumimoji="0" lang="en-US" altLang="zh-CN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.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5)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(abe) (100)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(abe), (ab), (be), (ae), (e)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(bcf) (100)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(bcf), (bc), (bf)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(acf) (100)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(acf), (ac), (af)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9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(abcef) (100)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(ab), (ac), (af), (ae), (bc), (bf), (be) (ce), (fe), (e), (abc), (abf), (abe), (ace), (acf), (afe), (bcf), (bce), (bfe), (cfe), (abcf), (abce), (bcfe), (acfe), (abfe), (abcef)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Slide Number Placeholder 3"/>
          <p:cNvSpPr txBox="1">
            <a:spLocks/>
          </p:cNvSpPr>
          <p:nvPr/>
        </p:nvSpPr>
        <p:spPr>
          <a:xfrm>
            <a:off x="8686800" y="6528816"/>
            <a:ext cx="457200" cy="32918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41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47778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b="1" smtClean="0">
                <a:ea typeface="宋体" pitchFamily="2" charset="-122"/>
              </a:rPr>
              <a:t>Robustness of Colossal Patterns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8458200" cy="5105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zh-CN" sz="2000" dirty="0" smtClean="0">
                <a:latin typeface="Arial" charset="0"/>
                <a:ea typeface="宋体" pitchFamily="2" charset="-122"/>
              </a:rPr>
              <a:t>(d,</a:t>
            </a:r>
            <a:r>
              <a:rPr lang="el-GR" altLang="zh-CN" sz="2000" dirty="0" smtClean="0">
                <a:latin typeface="Arial" charset="0"/>
                <a:cs typeface="Arial" charset="0"/>
              </a:rPr>
              <a:t>τ</a:t>
            </a:r>
            <a:r>
              <a:rPr lang="en-US" altLang="zh-CN" sz="2000" dirty="0" smtClean="0">
                <a:latin typeface="Arial" charset="0"/>
                <a:ea typeface="宋体" pitchFamily="2" charset="-122"/>
                <a:cs typeface="Arial" charset="0"/>
              </a:rPr>
              <a:t>)-robustness: A pattern </a:t>
            </a:r>
            <a:r>
              <a:rPr lang="el-GR" altLang="zh-CN" sz="2000" dirty="0" smtClean="0">
                <a:latin typeface="Arial" charset="0"/>
                <a:cs typeface="Arial" charset="0"/>
              </a:rPr>
              <a:t>α</a:t>
            </a:r>
            <a:r>
              <a:rPr lang="en-US" altLang="zh-CN" sz="2000" dirty="0" smtClean="0">
                <a:latin typeface="Arial" charset="0"/>
                <a:ea typeface="宋体" pitchFamily="2" charset="-122"/>
              </a:rPr>
              <a:t> is </a:t>
            </a:r>
            <a:r>
              <a:rPr lang="en-US" altLang="zh-CN" sz="2000" i="1" dirty="0" smtClean="0">
                <a:latin typeface="Arial" charset="0"/>
                <a:ea typeface="宋体" pitchFamily="2" charset="-122"/>
              </a:rPr>
              <a:t>(d, </a:t>
            </a:r>
            <a:r>
              <a:rPr lang="el-GR" altLang="zh-CN" sz="2000" i="1" dirty="0" smtClean="0">
                <a:latin typeface="Arial" charset="0"/>
                <a:cs typeface="Arial" charset="0"/>
              </a:rPr>
              <a:t>τ</a:t>
            </a:r>
            <a:r>
              <a:rPr lang="en-US" altLang="zh-CN" sz="2000" i="1" dirty="0" smtClean="0">
                <a:latin typeface="Arial" charset="0"/>
                <a:ea typeface="宋体" pitchFamily="2" charset="-122"/>
              </a:rPr>
              <a:t>)-robust</a:t>
            </a:r>
            <a:r>
              <a:rPr lang="en-US" altLang="zh-CN" sz="2000" dirty="0" smtClean="0">
                <a:latin typeface="Arial" charset="0"/>
                <a:ea typeface="宋体" pitchFamily="2" charset="-122"/>
              </a:rPr>
              <a:t> if </a:t>
            </a:r>
            <a:r>
              <a:rPr lang="en-US" altLang="zh-CN" sz="2000" i="1" dirty="0" smtClean="0">
                <a:latin typeface="Arial" charset="0"/>
                <a:ea typeface="宋体" pitchFamily="2" charset="-122"/>
              </a:rPr>
              <a:t>d</a:t>
            </a:r>
            <a:r>
              <a:rPr lang="en-US" altLang="zh-CN" sz="2000" dirty="0" smtClean="0">
                <a:latin typeface="Arial" charset="0"/>
                <a:ea typeface="宋体" pitchFamily="2" charset="-122"/>
              </a:rPr>
              <a:t> is the maximum number of items that can be removed from </a:t>
            </a:r>
            <a:r>
              <a:rPr lang="el-GR" altLang="zh-CN" sz="2000" dirty="0" smtClean="0">
                <a:latin typeface="Arial" charset="0"/>
                <a:cs typeface="Arial" charset="0"/>
              </a:rPr>
              <a:t>α</a:t>
            </a:r>
            <a:r>
              <a:rPr lang="en-US" altLang="zh-CN" sz="2000" dirty="0" smtClean="0">
                <a:latin typeface="Arial" charset="0"/>
                <a:ea typeface="宋体" pitchFamily="2" charset="-122"/>
              </a:rPr>
              <a:t> for the resulting pattern to remain a </a:t>
            </a:r>
            <a:r>
              <a:rPr lang="el-GR" altLang="zh-CN" sz="2000" dirty="0" smtClean="0">
                <a:latin typeface="Arial" charset="0"/>
                <a:cs typeface="Arial" charset="0"/>
              </a:rPr>
              <a:t>τ</a:t>
            </a:r>
            <a:r>
              <a:rPr lang="en-US" altLang="zh-CN" sz="2000" dirty="0" smtClean="0">
                <a:latin typeface="Arial" charset="0"/>
                <a:ea typeface="宋体" pitchFamily="2" charset="-122"/>
              </a:rPr>
              <a:t>-core pattern of </a:t>
            </a:r>
            <a:r>
              <a:rPr lang="el-GR" altLang="zh-CN" sz="2000" dirty="0" smtClean="0">
                <a:latin typeface="Arial" charset="0"/>
                <a:cs typeface="Arial" charset="0"/>
              </a:rPr>
              <a:t>α</a:t>
            </a:r>
            <a:endParaRPr lang="en-US" altLang="zh-CN" sz="2000" dirty="0" smtClean="0">
              <a:latin typeface="Arial" charset="0"/>
              <a:ea typeface="宋体" pitchFamily="2" charset="-122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zh-CN" sz="2000" dirty="0" smtClean="0">
                <a:latin typeface="Arial" charset="0"/>
                <a:ea typeface="宋体" pitchFamily="2" charset="-122"/>
              </a:rPr>
              <a:t>For a (d,</a:t>
            </a:r>
            <a:r>
              <a:rPr lang="el-GR" altLang="zh-CN" sz="2000" dirty="0" smtClean="0">
                <a:latin typeface="Arial" charset="0"/>
                <a:cs typeface="Arial" charset="0"/>
              </a:rPr>
              <a:t>τ</a:t>
            </a:r>
            <a:r>
              <a:rPr lang="en-US" altLang="zh-CN" sz="2000" dirty="0" smtClean="0">
                <a:latin typeface="Arial" charset="0"/>
                <a:ea typeface="宋体" pitchFamily="2" charset="-122"/>
              </a:rPr>
              <a:t>)-robust pattern </a:t>
            </a:r>
            <a:r>
              <a:rPr lang="el-GR" altLang="zh-CN" sz="2000" dirty="0" smtClean="0">
                <a:latin typeface="Arial" charset="0"/>
                <a:cs typeface="Arial" charset="0"/>
              </a:rPr>
              <a:t>α</a:t>
            </a:r>
            <a:r>
              <a:rPr lang="en-US" altLang="zh-CN" sz="2000" dirty="0" smtClean="0">
                <a:latin typeface="Arial" charset="0"/>
                <a:ea typeface="宋体" pitchFamily="2" charset="-122"/>
              </a:rPr>
              <a:t>, it has             core patterns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zh-CN" sz="2000" dirty="0" smtClean="0">
                <a:latin typeface="Arial" charset="0"/>
                <a:ea typeface="宋体" pitchFamily="2" charset="-122"/>
              </a:rPr>
              <a:t>A colossal patterns tend to have a large number of core patterns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sz="2000" dirty="0" smtClean="0">
                <a:latin typeface="Arial" charset="0"/>
                <a:ea typeface="宋体" pitchFamily="2" charset="-122"/>
              </a:rPr>
              <a:t>Pattern distance: For patterns </a:t>
            </a:r>
            <a:r>
              <a:rPr lang="el-GR" altLang="zh-CN" sz="2000" dirty="0" smtClean="0">
                <a:latin typeface="Arial" charset="0"/>
                <a:cs typeface="Arial" charset="0"/>
              </a:rPr>
              <a:t>α</a:t>
            </a:r>
            <a:r>
              <a:rPr lang="en-US" altLang="zh-CN" sz="2000" dirty="0" smtClean="0">
                <a:latin typeface="Arial" charset="0"/>
                <a:ea typeface="宋体" pitchFamily="2" charset="-122"/>
                <a:cs typeface="Arial" charset="0"/>
              </a:rPr>
              <a:t> and </a:t>
            </a:r>
            <a:r>
              <a:rPr lang="el-GR" altLang="zh-CN" sz="2000" dirty="0" smtClean="0">
                <a:latin typeface="Arial" charset="0"/>
                <a:cs typeface="Arial" charset="0"/>
              </a:rPr>
              <a:t>β</a:t>
            </a:r>
            <a:r>
              <a:rPr lang="en-US" altLang="zh-CN" sz="2000" dirty="0" smtClean="0">
                <a:latin typeface="Arial" charset="0"/>
                <a:ea typeface="宋体" pitchFamily="2" charset="-122"/>
              </a:rPr>
              <a:t>, the pattern distance of </a:t>
            </a:r>
            <a:r>
              <a:rPr lang="el-GR" altLang="zh-CN" sz="2000" dirty="0" smtClean="0">
                <a:latin typeface="Arial" charset="0"/>
                <a:cs typeface="Arial" charset="0"/>
              </a:rPr>
              <a:t>α</a:t>
            </a:r>
            <a:r>
              <a:rPr lang="en-US" altLang="zh-CN" sz="2000" dirty="0" smtClean="0">
                <a:latin typeface="Arial" charset="0"/>
                <a:ea typeface="宋体" pitchFamily="2" charset="-122"/>
              </a:rPr>
              <a:t> and </a:t>
            </a:r>
            <a:r>
              <a:rPr lang="el-GR" altLang="zh-CN" sz="2000" dirty="0" smtClean="0">
                <a:latin typeface="Arial" charset="0"/>
                <a:cs typeface="Arial" charset="0"/>
              </a:rPr>
              <a:t>β</a:t>
            </a:r>
            <a:r>
              <a:rPr lang="en-US" altLang="zh-CN" sz="2000" dirty="0" smtClean="0">
                <a:latin typeface="Arial" charset="0"/>
                <a:ea typeface="宋体" pitchFamily="2" charset="-122"/>
              </a:rPr>
              <a:t> is defined to be</a:t>
            </a:r>
          </a:p>
          <a:p>
            <a:pPr eaLnBrk="1" hangingPunct="1">
              <a:lnSpc>
                <a:spcPct val="110000"/>
              </a:lnSpc>
            </a:pPr>
            <a:endParaRPr lang="en-US" altLang="zh-CN" sz="2000" dirty="0" smtClean="0">
              <a:latin typeface="Arial" charset="0"/>
              <a:ea typeface="宋体" pitchFamily="2" charset="-122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zh-CN" sz="2000" dirty="0" smtClean="0">
                <a:latin typeface="Arial" charset="0"/>
                <a:ea typeface="宋体" pitchFamily="2" charset="-122"/>
              </a:rPr>
              <a:t>If two patterns </a:t>
            </a:r>
            <a:r>
              <a:rPr lang="el-GR" altLang="zh-CN" sz="2000" dirty="0" smtClean="0">
                <a:latin typeface="Arial" charset="0"/>
                <a:cs typeface="Arial" charset="0"/>
              </a:rPr>
              <a:t>α</a:t>
            </a:r>
            <a:r>
              <a:rPr lang="en-US" altLang="zh-CN" sz="2000" dirty="0" smtClean="0">
                <a:latin typeface="Arial" charset="0"/>
                <a:ea typeface="宋体" pitchFamily="2" charset="-122"/>
              </a:rPr>
              <a:t> and </a:t>
            </a:r>
            <a:r>
              <a:rPr lang="el-GR" altLang="zh-CN" sz="2000" dirty="0" smtClean="0">
                <a:latin typeface="Arial" charset="0"/>
                <a:cs typeface="Arial" charset="0"/>
              </a:rPr>
              <a:t>β</a:t>
            </a:r>
            <a:r>
              <a:rPr lang="en-US" altLang="zh-CN" sz="2000" dirty="0" smtClean="0">
                <a:latin typeface="Arial" charset="0"/>
                <a:ea typeface="宋体" pitchFamily="2" charset="-122"/>
              </a:rPr>
              <a:t> are both core patterns of a same pattern, they would be bounded by a “ball” of a radius specified by their core ratio </a:t>
            </a:r>
            <a:r>
              <a:rPr lang="el-GR" altLang="zh-CN" sz="2000" dirty="0" smtClean="0">
                <a:latin typeface="Arial" charset="0"/>
                <a:cs typeface="Arial" charset="0"/>
              </a:rPr>
              <a:t>τ</a:t>
            </a:r>
            <a:endParaRPr lang="en-US" altLang="zh-CN" sz="2000" dirty="0" smtClean="0">
              <a:latin typeface="Arial" charset="0"/>
              <a:ea typeface="宋体" pitchFamily="2" charset="-122"/>
            </a:endParaRP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endParaRPr lang="en-US" altLang="zh-CN" sz="2000" dirty="0" smtClean="0">
              <a:latin typeface="Arial" charset="0"/>
              <a:ea typeface="宋体" pitchFamily="2" charset="-122"/>
            </a:endParaRPr>
          </a:p>
          <a:p>
            <a:pPr eaLnBrk="1" hangingPunct="1">
              <a:lnSpc>
                <a:spcPct val="110000"/>
              </a:lnSpc>
            </a:pPr>
            <a:endParaRPr lang="en-US" altLang="zh-CN" sz="2000" dirty="0" smtClean="0">
              <a:latin typeface="Arial" charset="0"/>
              <a:ea typeface="宋体" pitchFamily="2" charset="-122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zh-CN" sz="2000" dirty="0" smtClean="0">
                <a:latin typeface="Arial" charset="0"/>
                <a:ea typeface="宋体" pitchFamily="2" charset="-122"/>
              </a:rPr>
              <a:t>Once we identify one core pattern, we will be able to find all the other core patterns by a bounding ball of radius r(</a:t>
            </a:r>
            <a:r>
              <a:rPr lang="el-GR" altLang="zh-CN" sz="2000" dirty="0" smtClean="0">
                <a:latin typeface="Arial" charset="0"/>
                <a:cs typeface="Arial" charset="0"/>
              </a:rPr>
              <a:t>τ</a:t>
            </a:r>
            <a:r>
              <a:rPr lang="en-US" altLang="zh-CN" sz="2000" dirty="0" smtClean="0">
                <a:latin typeface="Arial" charset="0"/>
                <a:ea typeface="宋体" pitchFamily="2" charset="-122"/>
              </a:rPr>
              <a:t>)</a:t>
            </a:r>
            <a:endParaRPr lang="el-GR" altLang="zh-CN" sz="2000" dirty="0" smtClean="0">
              <a:latin typeface="Arial" charset="0"/>
              <a:ea typeface="宋体" pitchFamily="2" charset="-122"/>
            </a:endParaRPr>
          </a:p>
        </p:txBody>
      </p:sp>
      <p:graphicFrame>
        <p:nvGraphicFramePr>
          <p:cNvPr id="53253" name="Object 4"/>
          <p:cNvGraphicFramePr>
            <a:graphicFrameLocks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771892002"/>
              </p:ext>
            </p:extLst>
          </p:nvPr>
        </p:nvGraphicFramePr>
        <p:xfrm>
          <a:off x="4419600" y="2362200"/>
          <a:ext cx="838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5" name="公式" r:id="rId4" imgW="419100" imgH="228600" progId="Equation.3">
                  <p:embed/>
                </p:oleObj>
              </mc:Choice>
              <mc:Fallback>
                <p:oleObj name="公式" r:id="rId4" imgW="419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362200"/>
                        <a:ext cx="8382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4" name="Object 5"/>
          <p:cNvGraphicFramePr>
            <a:graphicFrameLocks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412529901"/>
              </p:ext>
            </p:extLst>
          </p:nvPr>
        </p:nvGraphicFramePr>
        <p:xfrm>
          <a:off x="2971800" y="3352800"/>
          <a:ext cx="2895600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6" name="Equation" r:id="rId6" imgW="1625600" imgH="533400" progId="Equation.3">
                  <p:embed/>
                </p:oleObj>
              </mc:Choice>
              <mc:Fallback>
                <p:oleObj name="Equation" r:id="rId6" imgW="1625600" imgH="533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352800"/>
                        <a:ext cx="2895600" cy="950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5458809"/>
              </p:ext>
            </p:extLst>
          </p:nvPr>
        </p:nvGraphicFramePr>
        <p:xfrm>
          <a:off x="2438400" y="4876800"/>
          <a:ext cx="4419600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7" name="公式" r:id="rId8" imgW="1866090" imgH="393529" progId="Equation.3">
                  <p:embed/>
                </p:oleObj>
              </mc:Choice>
              <mc:Fallback>
                <p:oleObj name="公式" r:id="rId8" imgW="186609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876800"/>
                        <a:ext cx="4419600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8686800" y="6528816"/>
            <a:ext cx="457200" cy="32918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42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89772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-76200" y="304800"/>
            <a:ext cx="9296400" cy="609600"/>
          </a:xfrm>
        </p:spPr>
        <p:txBody>
          <a:bodyPr/>
          <a:lstStyle/>
          <a:p>
            <a:pPr eaLnBrk="1" hangingPunct="1"/>
            <a:r>
              <a:rPr lang="en-US" altLang="zh-CN" sz="3200" smtClean="0">
                <a:ea typeface="宋体" pitchFamily="2" charset="-122"/>
              </a:rPr>
              <a:t>Colossal Patterns Correspond to Dense Balls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524000"/>
            <a:ext cx="4800600" cy="38862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400" smtClean="0">
                <a:ea typeface="宋体" pitchFamily="2" charset="-122"/>
              </a:rPr>
              <a:t>Due to their robustness, colossal patterns correspond to dense balls</a:t>
            </a:r>
          </a:p>
          <a:p>
            <a:pPr lvl="1" eaLnBrk="1" hangingPunct="1">
              <a:lnSpc>
                <a:spcPct val="120000"/>
              </a:lnSpc>
            </a:pPr>
            <a:r>
              <a:rPr lang="el-GR" altLang="zh-CN" sz="2400" smtClean="0">
                <a:cs typeface="Arial" charset="0"/>
              </a:rPr>
              <a:t>Ω</a:t>
            </a:r>
            <a:r>
              <a:rPr lang="en-US" altLang="zh-CN" sz="2400" smtClean="0">
                <a:ea typeface="宋体" pitchFamily="2" charset="-122"/>
                <a:cs typeface="Arial" charset="0"/>
              </a:rPr>
              <a:t>(</a:t>
            </a:r>
            <a:r>
              <a:rPr lang="en-US" altLang="zh-CN" sz="2400" smtClean="0">
                <a:ea typeface="宋体" pitchFamily="2" charset="-122"/>
              </a:rPr>
              <a:t> 2^d) in population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zh-CN" sz="2400" smtClean="0">
                <a:ea typeface="宋体" pitchFamily="2" charset="-122"/>
              </a:rPr>
              <a:t>A random draw in the pattern space will hit somewhere in the ball with high probability</a:t>
            </a:r>
          </a:p>
        </p:txBody>
      </p:sp>
      <p:pic>
        <p:nvPicPr>
          <p:cNvPr id="54277" name="Picture 4" descr="patternspace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05400" y="1905000"/>
            <a:ext cx="3733800" cy="2436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86800" y="6528816"/>
            <a:ext cx="457200" cy="329184"/>
          </a:xfrm>
          <a:prstGeom prst="rect">
            <a:avLst/>
          </a:prstGeo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43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36217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50238" cy="609600"/>
          </a:xfrm>
        </p:spPr>
        <p:txBody>
          <a:bodyPr/>
          <a:lstStyle/>
          <a:p>
            <a:pPr eaLnBrk="1" hangingPunct="1"/>
            <a:r>
              <a:rPr lang="en-US" altLang="zh-CN" sz="3200" b="1" smtClean="0">
                <a:ea typeface="宋体" pitchFamily="2" charset="-122"/>
              </a:rPr>
              <a:t>Pattern-Fusion: The Algorithm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82000" cy="5181600"/>
          </a:xfrm>
        </p:spPr>
        <p:txBody>
          <a:bodyPr/>
          <a:lstStyle/>
          <a:p>
            <a:pPr eaLnBrk="1" hangingPunct="1"/>
            <a:r>
              <a:rPr lang="en-US" altLang="zh-CN" sz="2400" smtClean="0">
                <a:ea typeface="宋体" pitchFamily="2" charset="-122"/>
              </a:rPr>
              <a:t>Initialization (Initial pool): Use an existing algorithm to mine all frequent patterns up to a small size, e.g., 3</a:t>
            </a:r>
          </a:p>
          <a:p>
            <a:pPr eaLnBrk="1" hangingPunct="1"/>
            <a:r>
              <a:rPr lang="en-US" altLang="zh-CN" sz="2400" smtClean="0">
                <a:ea typeface="宋体" pitchFamily="2" charset="-122"/>
              </a:rPr>
              <a:t>Iteration (Iterative Pattern Fusion):</a:t>
            </a:r>
          </a:p>
          <a:p>
            <a:pPr lvl="1" eaLnBrk="1" hangingPunct="1"/>
            <a:r>
              <a:rPr lang="en-US" altLang="zh-CN" sz="2400" smtClean="0">
                <a:ea typeface="宋体" pitchFamily="2" charset="-122"/>
              </a:rPr>
              <a:t>At each iteration, k seed patterns are randomly picked from the current pattern pool</a:t>
            </a:r>
          </a:p>
          <a:p>
            <a:pPr lvl="1" eaLnBrk="1" hangingPunct="1"/>
            <a:r>
              <a:rPr lang="en-US" altLang="zh-CN" sz="2400" smtClean="0">
                <a:ea typeface="宋体" pitchFamily="2" charset="-122"/>
              </a:rPr>
              <a:t>For each seed pattern thus picked, we find all the patterns within a bounding ball centered at the seed pattern</a:t>
            </a:r>
          </a:p>
          <a:p>
            <a:pPr lvl="1" eaLnBrk="1" hangingPunct="1"/>
            <a:r>
              <a:rPr lang="en-US" altLang="zh-CN" sz="2400" smtClean="0">
                <a:ea typeface="宋体" pitchFamily="2" charset="-122"/>
              </a:rPr>
              <a:t>All these patterns found are fused together to generate a set of super-patterns.  All the super-patterns thus generated form a new pool for the next iteration</a:t>
            </a:r>
          </a:p>
          <a:p>
            <a:pPr eaLnBrk="1" hangingPunct="1"/>
            <a:r>
              <a:rPr lang="en-US" altLang="zh-CN" sz="2400" smtClean="0">
                <a:ea typeface="宋体" pitchFamily="2" charset="-122"/>
              </a:rPr>
              <a:t>Termination: when the current pool contains no more than K patterns at the beginning of an iteration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44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675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7" name="Picture 2" descr="treemodel"/>
          <p:cNvPicPr>
            <a:picLocks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29200" y="2206625"/>
            <a:ext cx="4038600" cy="2441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7348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50238" cy="609600"/>
          </a:xfrm>
        </p:spPr>
        <p:txBody>
          <a:bodyPr/>
          <a:lstStyle/>
          <a:p>
            <a:pPr eaLnBrk="1" hangingPunct="1"/>
            <a:r>
              <a:rPr lang="en-US" altLang="zh-CN" sz="3200" b="1" smtClean="0">
                <a:ea typeface="宋体" pitchFamily="2" charset="-122"/>
              </a:rPr>
              <a:t>Why Is Pattern-Fusion Efficient?</a:t>
            </a:r>
          </a:p>
        </p:txBody>
      </p:sp>
      <p:sp>
        <p:nvSpPr>
          <p:cNvPr id="5734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4648200" cy="5257800"/>
          </a:xfrm>
        </p:spPr>
        <p:txBody>
          <a:bodyPr/>
          <a:lstStyle/>
          <a:p>
            <a:pPr eaLnBrk="1" hangingPunct="1"/>
            <a:r>
              <a:rPr lang="en-US" altLang="zh-CN" sz="2400" dirty="0" smtClean="0">
                <a:ea typeface="宋体" pitchFamily="2" charset="-122"/>
              </a:rPr>
              <a:t>A bounded-breadth pattern tree traversal</a:t>
            </a:r>
          </a:p>
          <a:p>
            <a:pPr lvl="1" eaLnBrk="1" hangingPunct="1"/>
            <a:r>
              <a:rPr lang="en-US" altLang="zh-CN" sz="2400" dirty="0" smtClean="0">
                <a:ea typeface="宋体" pitchFamily="2" charset="-122"/>
              </a:rPr>
              <a:t>It avoids explosion in mining mid-sized ones</a:t>
            </a:r>
          </a:p>
          <a:p>
            <a:pPr lvl="1" eaLnBrk="1" hangingPunct="1"/>
            <a:r>
              <a:rPr lang="en-US" altLang="zh-CN" sz="2400" dirty="0" smtClean="0">
                <a:ea typeface="宋体" pitchFamily="2" charset="-122"/>
              </a:rPr>
              <a:t>Randomness comes to help to stay on the right path</a:t>
            </a:r>
          </a:p>
          <a:p>
            <a:pPr eaLnBrk="1" hangingPunct="1"/>
            <a:r>
              <a:rPr lang="en-US" altLang="zh-CN" sz="2400" dirty="0" smtClean="0">
                <a:ea typeface="宋体" pitchFamily="2" charset="-122"/>
              </a:rPr>
              <a:t>Ability to identify “short-cuts” and take “leaps”</a:t>
            </a:r>
          </a:p>
          <a:p>
            <a:pPr lvl="1" eaLnBrk="1" hangingPunct="1"/>
            <a:r>
              <a:rPr lang="en-US" altLang="zh-CN" dirty="0" smtClean="0">
                <a:ea typeface="宋体" pitchFamily="2" charset="-122"/>
              </a:rPr>
              <a:t>merge</a:t>
            </a:r>
            <a:r>
              <a:rPr lang="en-US" altLang="zh-CN" sz="2400" dirty="0" smtClean="0">
                <a:ea typeface="宋体" pitchFamily="2" charset="-122"/>
              </a:rPr>
              <a:t> </a:t>
            </a:r>
            <a:r>
              <a:rPr lang="en-US" altLang="zh-CN" sz="2400" dirty="0" smtClean="0">
                <a:ea typeface="宋体" pitchFamily="2" charset="-122"/>
              </a:rPr>
              <a:t>small patterns together in one step to generate new patterns of significant sizes</a:t>
            </a:r>
          </a:p>
          <a:p>
            <a:pPr lvl="1" eaLnBrk="1" hangingPunct="1"/>
            <a:r>
              <a:rPr lang="en-US" altLang="zh-CN" sz="2400" dirty="0" smtClean="0">
                <a:ea typeface="宋体" pitchFamily="2" charset="-122"/>
              </a:rPr>
              <a:t>Efficiency 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45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131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/>
          <a:lstStyle/>
          <a:p>
            <a:pPr eaLnBrk="1" hangingPunct="1"/>
            <a:r>
              <a:rPr lang="en-US" altLang="zh-CN" sz="3200" b="1" smtClean="0">
                <a:ea typeface="宋体" pitchFamily="2" charset="-122"/>
              </a:rPr>
              <a:t>Pattern-Fusion Leads to Good Approximation</a:t>
            </a:r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229600" cy="51054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400" smtClean="0">
                <a:ea typeface="宋体" pitchFamily="2" charset="-122"/>
              </a:rPr>
              <a:t>Gearing toward colossal patterns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CN" sz="2400" smtClean="0">
                <a:ea typeface="宋体" pitchFamily="2" charset="-122"/>
              </a:rPr>
              <a:t>The larger the pattern, the greater the chance it will be generated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zh-CN" sz="2400" smtClean="0">
                <a:ea typeface="宋体" pitchFamily="2" charset="-122"/>
              </a:rPr>
              <a:t>Catching outliers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CN" sz="2400" smtClean="0">
                <a:ea typeface="宋体" pitchFamily="2" charset="-122"/>
              </a:rPr>
              <a:t>The more distinct the pattern, the greater the chance it will be generated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endParaRPr lang="en-US" altLang="zh-CN" sz="2400" smtClean="0">
              <a:ea typeface="宋体" pitchFamily="2" charset="-122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46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381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7: Advanced Pattern Mining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33400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/>
              <a:t>Pattern Mining: A Road Map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/>
              <a:t>Pattern Mining in Multi-Level, Multi-Dimensional Space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/>
              <a:t>Constraint-Based Frequent Pattern Mining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/>
              <a:t>Mining </a:t>
            </a:r>
            <a:r>
              <a:rPr lang="en-US" dirty="0" smtClean="0"/>
              <a:t>Colossal </a:t>
            </a:r>
            <a:r>
              <a:rPr lang="en-US" dirty="0"/>
              <a:t>Patterns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/>
              <a:t>Mining Compressed or Approximate Patterns 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47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 rot="-1988414">
            <a:off x="7637785" y="4410358"/>
            <a:ext cx="381000" cy="4572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73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Mining Compressed Patterns: </a:t>
            </a:r>
            <a:r>
              <a:rPr lang="el-GR" altLang="zh-CN" sz="3200" smtClean="0"/>
              <a:t>δ</a:t>
            </a:r>
            <a:r>
              <a:rPr lang="en-US" altLang="zh-CN" sz="3200" smtClean="0">
                <a:ea typeface="宋体" pitchFamily="2" charset="-122"/>
              </a:rPr>
              <a:t>-clustering </a:t>
            </a:r>
            <a:endParaRPr lang="en-US" sz="3200" smtClean="0"/>
          </a:p>
        </p:txBody>
      </p:sp>
      <p:sp>
        <p:nvSpPr>
          <p:cNvPr id="6554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5105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Why compressed patterns?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too many, but less meaningful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Pattern distance measure</a:t>
            </a:r>
          </a:p>
          <a:p>
            <a:pPr lvl="1" eaLnBrk="1" hangingPunct="1">
              <a:lnSpc>
                <a:spcPct val="90000"/>
              </a:lnSpc>
            </a:pPr>
            <a:endParaRPr lang="en-US" altLang="zh-CN" sz="2400" smtClean="0">
              <a:ea typeface="宋体" pitchFamily="2" charset="-122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CN" sz="2400" smtClean="0">
              <a:ea typeface="宋体" pitchFamily="2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el-GR" altLang="zh-CN" sz="2400" smtClean="0">
                <a:cs typeface="Arial" charset="0"/>
              </a:rPr>
              <a:t>δ</a:t>
            </a:r>
            <a:r>
              <a:rPr lang="en-US" altLang="zh-CN" sz="2400" smtClean="0">
                <a:ea typeface="宋体" pitchFamily="2" charset="-122"/>
                <a:cs typeface="Arial" charset="0"/>
              </a:rPr>
              <a:t>-clustering: For each pattern P, find all patterns which can be expressed by P and their distance to P are within </a:t>
            </a:r>
            <a:r>
              <a:rPr lang="el-GR" altLang="zh-CN" sz="2400" smtClean="0">
                <a:cs typeface="Arial" charset="0"/>
              </a:rPr>
              <a:t>δ</a:t>
            </a:r>
            <a:r>
              <a:rPr lang="en-US" altLang="zh-CN" sz="2400" smtClean="0">
                <a:ea typeface="宋体" pitchFamily="2" charset="-122"/>
              </a:rPr>
              <a:t> (</a:t>
            </a:r>
            <a:r>
              <a:rPr lang="el-GR" altLang="zh-CN" sz="2400" smtClean="0">
                <a:cs typeface="Arial" charset="0"/>
              </a:rPr>
              <a:t>δ</a:t>
            </a:r>
            <a:r>
              <a:rPr lang="en-US" altLang="zh-CN" sz="2400" smtClean="0">
                <a:ea typeface="宋体" pitchFamily="2" charset="-122"/>
              </a:rPr>
              <a:t>-cover)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All patterns in the cluster can be represented by P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Xin et al., </a:t>
            </a:r>
            <a:r>
              <a:rPr lang="en-US" sz="2400" smtClean="0"/>
              <a:t>“Mining Compressed Frequent-Pattern Sets”, </a:t>
            </a:r>
            <a:r>
              <a:rPr lang="en-US" altLang="zh-CN" sz="2400" smtClean="0">
                <a:ea typeface="宋体" pitchFamily="2" charset="-122"/>
              </a:rPr>
              <a:t>VLDB’05</a:t>
            </a:r>
            <a:endParaRPr lang="en-US" sz="2400" smtClean="0"/>
          </a:p>
        </p:txBody>
      </p:sp>
      <p:graphicFrame>
        <p:nvGraphicFramePr>
          <p:cNvPr id="2087973" name="Group 37"/>
          <p:cNvGraphicFramePr>
            <a:graphicFrameLocks noGrp="1"/>
          </p:cNvGraphicFramePr>
          <p:nvPr>
            <p:ph sz="half" idx="2"/>
          </p:nvPr>
        </p:nvGraphicFramePr>
        <p:xfrm>
          <a:off x="5638800" y="1371600"/>
          <a:ext cx="3200400" cy="1981200"/>
        </p:xfrm>
        <a:graphic>
          <a:graphicData uri="http://schemas.openxmlformats.org/drawingml/2006/table">
            <a:tbl>
              <a:tblPr/>
              <a:tblGrid>
                <a:gridCol w="477838"/>
                <a:gridCol w="1727200"/>
                <a:gridCol w="995362"/>
              </a:tblGrid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Item-Sets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Support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P1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{38,16,18,12}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205227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P2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{38,16,18,12,17}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205211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P3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{39,38,16,18,12,17}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101758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P4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{39,16,18,12,17}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161563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P5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{39,16,18,12}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161576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5571" name="Rectangle 38"/>
          <p:cNvSpPr>
            <a:spLocks noChangeArrowheads="1"/>
          </p:cNvSpPr>
          <p:nvPr/>
        </p:nvSpPr>
        <p:spPr bwMode="auto">
          <a:xfrm>
            <a:off x="5334000" y="3429000"/>
            <a:ext cx="38862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zh-CN" sz="2000">
                <a:ea typeface="宋体" pitchFamily="2" charset="-122"/>
              </a:rPr>
              <a:t>Closed frequent pattern </a:t>
            </a:r>
          </a:p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altLang="zh-CN" sz="2000">
                <a:ea typeface="宋体" pitchFamily="2" charset="-122"/>
              </a:rPr>
              <a:t>Report P1, P2, P3, P4, P5</a:t>
            </a:r>
          </a:p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altLang="zh-CN" sz="2000">
                <a:ea typeface="宋体" pitchFamily="2" charset="-122"/>
              </a:rPr>
              <a:t>Emphasize too much on support</a:t>
            </a:r>
          </a:p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altLang="zh-CN" sz="2000">
                <a:ea typeface="宋体" pitchFamily="2" charset="-122"/>
              </a:rPr>
              <a:t>no compression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zh-CN" sz="2000">
                <a:ea typeface="宋体" pitchFamily="2" charset="-122"/>
              </a:rPr>
              <a:t>Max-pattern, P3: info loss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zh-CN" sz="2000">
                <a:ea typeface="宋体" pitchFamily="2" charset="-122"/>
              </a:rPr>
              <a:t>A desirable output: P2, P3, P4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sz="2000"/>
          </a:p>
        </p:txBody>
      </p:sp>
      <p:pic>
        <p:nvPicPr>
          <p:cNvPr id="65572" name="Picture 3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667000"/>
            <a:ext cx="396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lide Number Placeholder 3"/>
          <p:cNvSpPr txBox="1">
            <a:spLocks/>
          </p:cNvSpPr>
          <p:nvPr/>
        </p:nvSpPr>
        <p:spPr>
          <a:xfrm>
            <a:off x="8686800" y="6528816"/>
            <a:ext cx="457200" cy="32918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48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52405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Redundancy-Award Top-k Patterns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6781800" cy="457200"/>
          </a:xfrm>
        </p:spPr>
        <p:txBody>
          <a:bodyPr/>
          <a:lstStyle/>
          <a:p>
            <a:pPr eaLnBrk="1" hangingPunct="1"/>
            <a:r>
              <a:rPr lang="en-US" sz="2400" smtClean="0"/>
              <a:t>Why redundancy-aware top-k patterns?</a:t>
            </a:r>
          </a:p>
        </p:txBody>
      </p:sp>
      <p:pic>
        <p:nvPicPr>
          <p:cNvPr id="6656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081213"/>
            <a:ext cx="5334000" cy="433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6566" name="Rectangle 5"/>
          <p:cNvSpPr>
            <a:spLocks noChangeArrowheads="1"/>
          </p:cNvSpPr>
          <p:nvPr/>
        </p:nvSpPr>
        <p:spPr bwMode="auto">
          <a:xfrm>
            <a:off x="76200" y="1905000"/>
            <a:ext cx="3733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000" dirty="0"/>
              <a:t>Desired patterns: high significance &amp; low redundancy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000" dirty="0"/>
              <a:t>Propose the MMS (Maximal Marginal Significance) for measuring the combined significance of a pattern set 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000" dirty="0" err="1"/>
              <a:t>Xin</a:t>
            </a:r>
            <a:r>
              <a:rPr lang="en-US" sz="2000" dirty="0"/>
              <a:t> et al., Extracting Redundancy-Aware Top-K Patterns, KDD’06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49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359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Mining Multiple-Level Association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Items often form hierarchies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Flexible support settings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Items at the lower level are expected to have lower support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Exploration of </a:t>
            </a:r>
            <a:r>
              <a:rPr lang="en-US" sz="2400" i="1" dirty="0">
                <a:solidFill>
                  <a:schemeClr val="folHlink"/>
                </a:solidFill>
              </a:rPr>
              <a:t>shared</a:t>
            </a:r>
            <a:r>
              <a:rPr lang="en-US" sz="2400" dirty="0"/>
              <a:t> multi-level mining (</a:t>
            </a:r>
            <a:r>
              <a:rPr lang="en-US" sz="2400" dirty="0" err="1"/>
              <a:t>Agrawal</a:t>
            </a:r>
            <a:r>
              <a:rPr lang="en-US" sz="2400" dirty="0"/>
              <a:t> &amp; Srikant@VLB’95, Han &amp; Fu@VLDB’95)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662420" y="3605634"/>
            <a:ext cx="7253288" cy="2249488"/>
            <a:chOff x="384" y="1392"/>
            <a:chExt cx="4569" cy="1230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84" y="1392"/>
              <a:ext cx="15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n-US">
                  <a:solidFill>
                    <a:schemeClr val="hlink"/>
                  </a:solidFill>
                </a:rPr>
                <a:t>uniform support</a:t>
              </a:r>
              <a:endParaRPr lang="en-US" sz="2000">
                <a:solidFill>
                  <a:schemeClr val="hlink"/>
                </a:solidFill>
              </a:endParaRP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2112" y="1776"/>
              <a:ext cx="1200" cy="31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lnSpc>
                  <a:spcPct val="60000"/>
                </a:lnSpc>
                <a:spcBef>
                  <a:spcPct val="50000"/>
                </a:spcBef>
              </a:pPr>
              <a:r>
                <a:rPr lang="en-US" sz="1800" b="1">
                  <a:latin typeface="Times New Roman" pitchFamily="18" charset="0"/>
                </a:rPr>
                <a:t>Milk</a:t>
              </a:r>
            </a:p>
            <a:p>
              <a:pPr algn="ctr">
                <a:lnSpc>
                  <a:spcPct val="60000"/>
                </a:lnSpc>
                <a:spcBef>
                  <a:spcPct val="50000"/>
                </a:spcBef>
              </a:pPr>
              <a:r>
                <a:rPr lang="en-US" sz="1800" b="1">
                  <a:latin typeface="Times New Roman" pitchFamily="18" charset="0"/>
                </a:rPr>
                <a:t>[support = 10%]</a:t>
              </a: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1536" y="2304"/>
              <a:ext cx="1152" cy="31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lnSpc>
                  <a:spcPct val="60000"/>
                </a:lnSpc>
                <a:spcBef>
                  <a:spcPct val="50000"/>
                </a:spcBef>
              </a:pPr>
              <a:r>
                <a:rPr lang="en-US" sz="1800" b="1">
                  <a:latin typeface="Times New Roman" pitchFamily="18" charset="0"/>
                </a:rPr>
                <a:t>2% Milk </a:t>
              </a:r>
            </a:p>
            <a:p>
              <a:pPr algn="ctr">
                <a:lnSpc>
                  <a:spcPct val="60000"/>
                </a:lnSpc>
                <a:spcBef>
                  <a:spcPct val="50000"/>
                </a:spcBef>
              </a:pPr>
              <a:r>
                <a:rPr lang="en-US" sz="1800" b="1">
                  <a:latin typeface="Times New Roman" pitchFamily="18" charset="0"/>
                </a:rPr>
                <a:t>[support = 6%]</a:t>
              </a: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2784" y="2304"/>
              <a:ext cx="1104" cy="311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lnSpc>
                  <a:spcPct val="60000"/>
                </a:lnSpc>
                <a:spcBef>
                  <a:spcPct val="50000"/>
                </a:spcBef>
              </a:pPr>
              <a:r>
                <a:rPr lang="en-US" sz="1800" b="1">
                  <a:solidFill>
                    <a:schemeClr val="bg2"/>
                  </a:solidFill>
                  <a:latin typeface="Times New Roman" pitchFamily="18" charset="0"/>
                </a:rPr>
                <a:t>Skim Milk </a:t>
              </a:r>
            </a:p>
            <a:p>
              <a:pPr algn="ctr">
                <a:lnSpc>
                  <a:spcPct val="60000"/>
                </a:lnSpc>
                <a:spcBef>
                  <a:spcPct val="50000"/>
                </a:spcBef>
              </a:pPr>
              <a:r>
                <a:rPr lang="en-US" sz="1800" b="1">
                  <a:solidFill>
                    <a:schemeClr val="bg2"/>
                  </a:solidFill>
                  <a:latin typeface="Times New Roman" pitchFamily="18" charset="0"/>
                </a:rPr>
                <a:t>[support = 4%]</a:t>
              </a:r>
              <a:endParaRPr lang="en-US" sz="1800" b="1">
                <a:latin typeface="Times New Roman" pitchFamily="18" charset="0"/>
              </a:endParaRP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528" y="1680"/>
              <a:ext cx="915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1">
                  <a:solidFill>
                    <a:schemeClr val="hlink"/>
                  </a:solidFill>
                  <a:latin typeface="Times New Roman" pitchFamily="18" charset="0"/>
                </a:rPr>
                <a:t>Level 1</a:t>
              </a:r>
            </a:p>
            <a:p>
              <a:r>
                <a:rPr lang="en-US" sz="1600" b="1">
                  <a:solidFill>
                    <a:schemeClr val="hlink"/>
                  </a:solidFill>
                  <a:latin typeface="Times New Roman" pitchFamily="18" charset="0"/>
                </a:rPr>
                <a:t>min_sup = 5%</a:t>
              </a: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528" y="2304"/>
              <a:ext cx="915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1">
                  <a:solidFill>
                    <a:schemeClr val="hlink"/>
                  </a:solidFill>
                  <a:latin typeface="Times New Roman" pitchFamily="18" charset="0"/>
                </a:rPr>
                <a:t>Level 2</a:t>
              </a:r>
            </a:p>
            <a:p>
              <a:r>
                <a:rPr lang="en-US" sz="1600" b="1">
                  <a:solidFill>
                    <a:schemeClr val="hlink"/>
                  </a:solidFill>
                  <a:latin typeface="Times New Roman" pitchFamily="18" charset="0"/>
                </a:rPr>
                <a:t>min_sup = 5%</a:t>
              </a: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3984" y="1762"/>
              <a:ext cx="915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1">
                  <a:solidFill>
                    <a:schemeClr val="folHlink"/>
                  </a:solidFill>
                  <a:latin typeface="Times New Roman" pitchFamily="18" charset="0"/>
                </a:rPr>
                <a:t>Level 1</a:t>
              </a:r>
            </a:p>
            <a:p>
              <a:r>
                <a:rPr lang="en-US" sz="1600" b="1">
                  <a:solidFill>
                    <a:schemeClr val="folHlink"/>
                  </a:solidFill>
                  <a:latin typeface="Times New Roman" pitchFamily="18" charset="0"/>
                </a:rPr>
                <a:t>min_sup = 5%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4032" y="2290"/>
              <a:ext cx="915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1600" b="1">
                  <a:solidFill>
                    <a:schemeClr val="folHlink"/>
                  </a:solidFill>
                  <a:latin typeface="Times New Roman" pitchFamily="18" charset="0"/>
                </a:rPr>
                <a:t>Level 2</a:t>
              </a:r>
            </a:p>
            <a:p>
              <a:r>
                <a:rPr lang="en-US" sz="1600" b="1">
                  <a:solidFill>
                    <a:schemeClr val="folHlink"/>
                  </a:solidFill>
                  <a:latin typeface="Times New Roman" pitchFamily="18" charset="0"/>
                </a:rPr>
                <a:t>min_sup = 3%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456" y="1392"/>
              <a:ext cx="149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folHlink"/>
                  </a:solidFill>
                </a:rPr>
                <a:t>reduced support</a:t>
              </a:r>
            </a:p>
          </p:txBody>
        </p:sp>
        <p:cxnSp>
          <p:nvCxnSpPr>
            <p:cNvPr id="15" name="AutoShape 14"/>
            <p:cNvCxnSpPr>
              <a:cxnSpLocks noChangeShapeType="1"/>
              <a:stCxn id="7" idx="2"/>
              <a:endCxn id="8" idx="0"/>
            </p:cNvCxnSpPr>
            <p:nvPr/>
          </p:nvCxnSpPr>
          <p:spPr bwMode="auto">
            <a:xfrm flipH="1">
              <a:off x="2112" y="2135"/>
              <a:ext cx="600" cy="16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AutoShape 15"/>
            <p:cNvCxnSpPr>
              <a:cxnSpLocks noChangeShapeType="1"/>
              <a:stCxn id="7" idx="2"/>
              <a:endCxn id="9" idx="0"/>
            </p:cNvCxnSpPr>
            <p:nvPr/>
          </p:nvCxnSpPr>
          <p:spPr bwMode="auto">
            <a:xfrm>
              <a:off x="2712" y="2135"/>
              <a:ext cx="624" cy="16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19000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7: Advanced Pattern Mining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33400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/>
              <a:t>Pattern Mining: A Road Map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/>
              <a:t>Pattern Mining in Multi-Level, Multi-Dimensional Space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/>
              <a:t>Constraint-Based Frequent Pattern Mining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/>
              <a:t>Mining </a:t>
            </a:r>
            <a:r>
              <a:rPr lang="en-US" dirty="0" smtClean="0"/>
              <a:t>Colossal </a:t>
            </a:r>
            <a:r>
              <a:rPr lang="en-US" dirty="0"/>
              <a:t>Patterns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/>
              <a:t>Mining Compressed or Approximate Patterns 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</a:pP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50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 rot="-1988414">
            <a:off x="2456185" y="5248559"/>
            <a:ext cx="381000" cy="4572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73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609600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eaLnBrk="1" hangingPunct="1"/>
            <a:r>
              <a:rPr lang="en-US" sz="4000" smtClean="0"/>
              <a:t>Summary</a:t>
            </a:r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9200"/>
            <a:ext cx="8382000" cy="5029200"/>
          </a:xfrm>
          <a:noFill/>
        </p:spPr>
        <p:txBody>
          <a:bodyPr lIns="92075" tIns="46038" rIns="92075" bIns="46038">
            <a:normAutofit/>
          </a:bodyPr>
          <a:lstStyle/>
          <a:p>
            <a:pPr marL="457200" indent="-457200" eaLnBrk="1" hangingPunct="1">
              <a:lnSpc>
                <a:spcPct val="140000"/>
              </a:lnSpc>
              <a:spcBef>
                <a:spcPts val="300"/>
              </a:spcBef>
              <a:spcAft>
                <a:spcPts val="300"/>
              </a:spcAft>
              <a:buSzPct val="80000"/>
            </a:pPr>
            <a:r>
              <a:rPr lang="en-US" sz="2400" dirty="0" smtClean="0"/>
              <a:t>Roadmap: Many aspects &amp; extensions on pattern mining </a:t>
            </a:r>
          </a:p>
          <a:p>
            <a:pPr marL="457200" indent="-457200" eaLnBrk="1" hangingPunct="1">
              <a:lnSpc>
                <a:spcPct val="140000"/>
              </a:lnSpc>
              <a:spcBef>
                <a:spcPts val="300"/>
              </a:spcBef>
              <a:spcAft>
                <a:spcPts val="300"/>
              </a:spcAft>
              <a:buSzPct val="80000"/>
            </a:pPr>
            <a:r>
              <a:rPr lang="en-US" sz="2400" dirty="0" smtClean="0"/>
              <a:t>Mining patterns in multi-level, multi dimensional </a:t>
            </a:r>
            <a:r>
              <a:rPr lang="en-US" sz="2400" dirty="0" smtClean="0"/>
              <a:t>space, Mining </a:t>
            </a:r>
            <a:r>
              <a:rPr lang="en-US" sz="2400" dirty="0" smtClean="0"/>
              <a:t>rare and negative patterns</a:t>
            </a:r>
          </a:p>
          <a:p>
            <a:pPr marL="457200" indent="-457200" eaLnBrk="1" hangingPunct="1">
              <a:lnSpc>
                <a:spcPct val="140000"/>
              </a:lnSpc>
              <a:spcBef>
                <a:spcPts val="300"/>
              </a:spcBef>
              <a:spcAft>
                <a:spcPts val="300"/>
              </a:spcAft>
              <a:buSzPct val="80000"/>
            </a:pPr>
            <a:r>
              <a:rPr lang="en-US" sz="2400" dirty="0" smtClean="0"/>
              <a:t>Constraint-based pattern mining</a:t>
            </a:r>
          </a:p>
          <a:p>
            <a:pPr marL="457200" indent="-457200" eaLnBrk="1" hangingPunct="1">
              <a:lnSpc>
                <a:spcPct val="140000"/>
              </a:lnSpc>
              <a:spcBef>
                <a:spcPts val="300"/>
              </a:spcBef>
              <a:spcAft>
                <a:spcPts val="300"/>
              </a:spcAft>
              <a:buSzPct val="80000"/>
            </a:pPr>
            <a:r>
              <a:rPr lang="en-US" sz="2400" dirty="0" smtClean="0"/>
              <a:t>Specialized methods for mining </a:t>
            </a:r>
            <a:r>
              <a:rPr lang="en-US" sz="2400" dirty="0" smtClean="0"/>
              <a:t>colossal </a:t>
            </a:r>
            <a:r>
              <a:rPr lang="en-US" sz="2400" dirty="0" smtClean="0"/>
              <a:t>patterns</a:t>
            </a:r>
          </a:p>
          <a:p>
            <a:pPr marL="457200" indent="-457200" eaLnBrk="1" hangingPunct="1">
              <a:lnSpc>
                <a:spcPct val="140000"/>
              </a:lnSpc>
              <a:spcBef>
                <a:spcPts val="300"/>
              </a:spcBef>
              <a:spcAft>
                <a:spcPts val="300"/>
              </a:spcAft>
              <a:buSzPct val="80000"/>
            </a:pPr>
            <a:r>
              <a:rPr lang="en-US" sz="2400" dirty="0" smtClean="0"/>
              <a:t>Mining compressed or approximate patterns </a:t>
            </a: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8686800" y="6528816"/>
            <a:ext cx="457200" cy="32918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51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22476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7FEF670-58B3-4EFE-BD93-5564F193A292}" type="slidenum">
              <a:rPr lang="en-US" sz="1200"/>
              <a:pPr eaLnBrk="1" hangingPunct="1"/>
              <a:t>52</a:t>
            </a:fld>
            <a:endParaRPr lang="en-US" sz="1200"/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Ref: Mining Multi-Level and Quantitative Rules</a:t>
            </a:r>
          </a:p>
        </p:txBody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34400" cy="5181600"/>
          </a:xfrm>
        </p:spPr>
        <p:txBody>
          <a:bodyPr/>
          <a:lstStyle/>
          <a:p>
            <a:pPr marL="457200" indent="-457200" eaLnBrk="1" hangingPunct="1"/>
            <a:r>
              <a:rPr lang="en-US" sz="2000" smtClean="0"/>
              <a:t>R. Srikant and R. Agrawal. Mining generalized association rules. VLDB'95.</a:t>
            </a:r>
          </a:p>
          <a:p>
            <a:pPr marL="457200" indent="-457200" eaLnBrk="1" hangingPunct="1"/>
            <a:r>
              <a:rPr lang="en-US" sz="2000" smtClean="0"/>
              <a:t>J. Han and Y. Fu. Discovery of multiple-level association rules from large databases. VLDB'95.</a:t>
            </a:r>
          </a:p>
          <a:p>
            <a:pPr marL="457200" indent="-457200" eaLnBrk="1" hangingPunct="1"/>
            <a:r>
              <a:rPr lang="en-US" sz="2000" smtClean="0"/>
              <a:t>R. Srikant and R. Agrawal. Mining quantitative association rules in large relational tables. SIGMOD'96.</a:t>
            </a:r>
          </a:p>
          <a:p>
            <a:pPr marL="457200" indent="-457200" eaLnBrk="1" hangingPunct="1"/>
            <a:r>
              <a:rPr lang="en-US" sz="2000" smtClean="0"/>
              <a:t>T. Fukuda, Y. Morimoto, S. Morishita, and T. Tokuyama. Data mining using two-dimensional optimized association rules: Scheme, algorithms, and visualization. SIGMOD'96.</a:t>
            </a:r>
          </a:p>
          <a:p>
            <a:pPr marL="457200" indent="-457200" eaLnBrk="1" hangingPunct="1"/>
            <a:r>
              <a:rPr lang="en-US" sz="2000" smtClean="0"/>
              <a:t>K. Yoda, T. Fukuda, Y. Morimoto, S. Morishita, and T. Tokuyama. Computing optimized rectilinear regions for association rules. KDD'97.</a:t>
            </a:r>
          </a:p>
          <a:p>
            <a:pPr marL="457200" indent="-457200" eaLnBrk="1" hangingPunct="1"/>
            <a:r>
              <a:rPr lang="en-US" sz="2000" smtClean="0"/>
              <a:t>R.J. Miller and Y. Yang.  Association rules over interval data.  SIGMOD'97.</a:t>
            </a:r>
          </a:p>
          <a:p>
            <a:pPr marL="457200" indent="-457200" eaLnBrk="1" hangingPunct="1"/>
            <a:r>
              <a:rPr lang="en-US" sz="2000" smtClean="0"/>
              <a:t>Y. Aumann and Y. Lindell. A Statistical Theory for Quantitative Association Rules KDD'99. </a:t>
            </a:r>
          </a:p>
        </p:txBody>
      </p:sp>
    </p:spTree>
    <p:extLst>
      <p:ext uri="{BB962C8B-B14F-4D97-AF65-F5344CB8AC3E}">
        <p14:creationId xmlns:p14="http://schemas.microsoft.com/office/powerpoint/2010/main" val="3952395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DEDA8DD-B4AC-4272-B4C9-D789794D5199}" type="slidenum">
              <a:rPr lang="en-US" sz="1200"/>
              <a:pPr eaLnBrk="1" hangingPunct="1"/>
              <a:t>53</a:t>
            </a:fld>
            <a:endParaRPr lang="en-US" sz="1200"/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Ref: Mining Other Kinds of Rules</a:t>
            </a:r>
          </a:p>
        </p:txBody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10600" cy="5334000"/>
          </a:xfrm>
        </p:spPr>
        <p:txBody>
          <a:bodyPr/>
          <a:lstStyle/>
          <a:p>
            <a:pPr marL="457200" indent="-457200" eaLnBrk="1" hangingPunct="1">
              <a:lnSpc>
                <a:spcPct val="110000"/>
              </a:lnSpc>
            </a:pPr>
            <a:r>
              <a:rPr lang="en-US" sz="2000" smtClean="0"/>
              <a:t>R. Meo, G. Psaila, and S. Ceri.  A new SQL-like operator for mining association rules. VLDB'96.</a:t>
            </a:r>
          </a:p>
          <a:p>
            <a:pPr marL="457200" indent="-457200" eaLnBrk="1" hangingPunct="1">
              <a:lnSpc>
                <a:spcPct val="110000"/>
              </a:lnSpc>
            </a:pPr>
            <a:r>
              <a:rPr lang="en-US" sz="2000" smtClean="0"/>
              <a:t>B. Lent, A. Swami, and J. Widom.  Clustering association rules. ICDE'97.</a:t>
            </a:r>
          </a:p>
          <a:p>
            <a:pPr marL="457200" indent="-457200" eaLnBrk="1" hangingPunct="1">
              <a:lnSpc>
                <a:spcPct val="110000"/>
              </a:lnSpc>
            </a:pPr>
            <a:r>
              <a:rPr lang="en-US" sz="2000" smtClean="0"/>
              <a:t>A. Savasere, E. Omiecinski, and S. Navathe.  Mining for strong negative associations in a large database of customer transactions. ICDE'98.</a:t>
            </a:r>
          </a:p>
          <a:p>
            <a:pPr marL="457200" indent="-457200" eaLnBrk="1" hangingPunct="1">
              <a:lnSpc>
                <a:spcPct val="110000"/>
              </a:lnSpc>
            </a:pPr>
            <a:r>
              <a:rPr lang="en-US" sz="2000" smtClean="0"/>
              <a:t>D. Tsur, J. D. Ullman, S. Abitboul, C. Clifton, R. Motwani, and S. Nestorov.   Query flocks: A generalization of association-rule mining. SIGMOD'98.</a:t>
            </a:r>
          </a:p>
          <a:p>
            <a:pPr marL="457200" indent="-457200" eaLnBrk="1" hangingPunct="1">
              <a:lnSpc>
                <a:spcPct val="110000"/>
              </a:lnSpc>
            </a:pPr>
            <a:r>
              <a:rPr lang="en-US" sz="2000" smtClean="0"/>
              <a:t>F. Korn, A. Labrinidis, Y. Kotidis, and C. Faloutsos.  Ratio rules: A new paradigm for fast, quantifiable data mining. VLDB'98.</a:t>
            </a:r>
          </a:p>
          <a:p>
            <a:pPr marL="457200" indent="-457200" eaLnBrk="1" hangingPunct="1">
              <a:lnSpc>
                <a:spcPct val="110000"/>
              </a:lnSpc>
            </a:pPr>
            <a:r>
              <a:rPr lang="en-US" sz="2000" smtClean="0"/>
              <a:t>F. Zhu, X. Yan, J. Han, P. S. Yu, and H. Cheng, “Mining Colossal Frequent Patterns by Core Pattern Fusion”, ICDE'07. </a:t>
            </a:r>
          </a:p>
        </p:txBody>
      </p:sp>
    </p:spTree>
    <p:extLst>
      <p:ext uri="{BB962C8B-B14F-4D97-AF65-F5344CB8AC3E}">
        <p14:creationId xmlns:p14="http://schemas.microsoft.com/office/powerpoint/2010/main" val="2713295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25D52AC-1055-43A4-BD1A-3D25D2E34C34}" type="slidenum">
              <a:rPr lang="en-US" sz="1200"/>
              <a:pPr eaLnBrk="1" hangingPunct="1"/>
              <a:t>54</a:t>
            </a:fld>
            <a:endParaRPr lang="en-US" sz="1200"/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6858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3200" smtClean="0"/>
              <a:t>Ref: Constraint-Based Pattern Mining</a:t>
            </a:r>
          </a:p>
        </p:txBody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5181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sz="2000" smtClean="0"/>
              <a:t>R. Srikant, Q. Vu, and R. Agrawal. Mining association rules with item constraints.  KDD'97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R. Ng, L.V.S. Lakshmanan, J. Han &amp; A. Pang. Exploratory mining and pruning optimizations of constrained association rules. SIGMOD’98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G. Grahne, L. Lakshmanan, and X. Wang.  Efficient mining of constrained correlated sets. ICDE'00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J. Pei, J. Han, and L. V. S. Lakshmanan.  Mining Frequent Itemsets with Convertible Constraints. ICDE'01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>
                <a:cs typeface="Times New Roman" pitchFamily="18" charset="0"/>
              </a:rPr>
              <a:t>J. Pei, J. Han, and W. Wang, Mining Sequential Patterns with Constraints in Large Databases, CIKM'02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F. Bonchi, F. Giannotti, A. Mazzanti, and D. Pedreschi. ExAnte: Anticipated Data Reduction in Constrained Pattern Mining, PKDD'03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F. Zhu, X. Yan, J. Han, and P. S. Yu, “gPrune: A Constraint Pushing Framework for Graph Pattern Mining”, PAKDD'07</a:t>
            </a:r>
          </a:p>
        </p:txBody>
      </p:sp>
    </p:spTree>
    <p:extLst>
      <p:ext uri="{BB962C8B-B14F-4D97-AF65-F5344CB8AC3E}">
        <p14:creationId xmlns:p14="http://schemas.microsoft.com/office/powerpoint/2010/main" val="3459474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BCDEA5F-9965-4AF6-BBEB-6387B8FCDB3A}" type="slidenum">
              <a:rPr lang="en-US" sz="1200"/>
              <a:pPr eaLnBrk="1" hangingPunct="1"/>
              <a:t>55</a:t>
            </a:fld>
            <a:endParaRPr lang="en-US" sz="1200"/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696200" cy="9144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2800" smtClean="0"/>
              <a:t>Ref: Mining Sequential and Structured Patterns</a:t>
            </a:r>
          </a:p>
        </p:txBody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10600" cy="51054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sz="2000" smtClean="0"/>
              <a:t>R. Srikant and R. Agrawal. Mining sequential patterns: Generalizations and performance improvements. EDBT’96.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H. Mannila, H Toivonen, and A. I. Verkamo. Discovery of frequent episodes in event sequences. DAMI:97.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M. Zaki. SPADE: An Efficient Algorithm for Mining Frequent Sequences. Machine Learning:01.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J. Pei, J. Han, H. Pinto, Q. Chen, U. Dayal, and M.-C. Hsu.  PrefixSpan: Mining Sequential Patterns Efficiently by Prefix-Projected Pattern Growth.  ICDE'01.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M. Kuramochi and G. Karypis.  Frequent Subgraph Discovery.  ICDM'01.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>
                <a:cs typeface="Times New Roman" pitchFamily="18" charset="0"/>
              </a:rPr>
              <a:t>X. Yan, J. Han, and R. Afshar.  CloSpan: Mining Closed Sequential Patterns in Large Datasets.  SDM'03.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>
                <a:cs typeface="Times New Roman" pitchFamily="18" charset="0"/>
              </a:rPr>
              <a:t>X. Yan and J. Han.  CloseGraph: Mining Closed Frequent Graph Patterns.  KDD'03.</a:t>
            </a:r>
          </a:p>
        </p:txBody>
      </p:sp>
    </p:spTree>
    <p:extLst>
      <p:ext uri="{BB962C8B-B14F-4D97-AF65-F5344CB8AC3E}">
        <p14:creationId xmlns:p14="http://schemas.microsoft.com/office/powerpoint/2010/main" val="1457905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4F23661-D6D4-417E-9218-34FB043DDADE}" type="slidenum">
              <a:rPr lang="en-US" sz="1200"/>
              <a:pPr eaLnBrk="1" hangingPunct="1"/>
              <a:t>56</a:t>
            </a:fld>
            <a:endParaRPr lang="en-US" sz="1200"/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763000" cy="6858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2800" smtClean="0"/>
              <a:t>Ref: Mining Spatial, Multimedia, and Web Data</a:t>
            </a:r>
          </a:p>
        </p:txBody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458200" cy="51054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20000"/>
              </a:lnSpc>
            </a:pPr>
            <a:r>
              <a:rPr lang="en-US" sz="2000" smtClean="0">
                <a:cs typeface="Times New Roman" pitchFamily="18" charset="0"/>
              </a:rPr>
              <a:t>K. Koperski and J. Han, Discovery of Spatial Association Rules in Geographic Information Databases,  SSD’95.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O. R. Zaiane, M. Xin, J. Han, Discovering Web Access Patterns and Trends by Applying OLAP and Data Mining Technology on Web Logs. ADL'98.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O. R. Zaiane, J. Han, and H. Zhu, Mining Recurrent Items in Multimedia with Progressive Resolution Refinement.  ICDE'00.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D. Gunopulos and I. Tsoukatos.  Efficient Mining of Spatiotemporal Patterns.   SSTD'01.</a:t>
            </a:r>
          </a:p>
        </p:txBody>
      </p:sp>
    </p:spTree>
    <p:extLst>
      <p:ext uri="{BB962C8B-B14F-4D97-AF65-F5344CB8AC3E}">
        <p14:creationId xmlns:p14="http://schemas.microsoft.com/office/powerpoint/2010/main" val="1151016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CF446EA-0AA5-4694-9FD0-13DE60845941}" type="slidenum">
              <a:rPr lang="en-US" sz="1200"/>
              <a:pPr eaLnBrk="1" hangingPunct="1"/>
              <a:t>57</a:t>
            </a:fld>
            <a:endParaRPr lang="en-US" sz="1200"/>
          </a:p>
        </p:txBody>
      </p: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8610600" cy="6858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2800" smtClean="0"/>
              <a:t>Ref: Mining Frequent Patterns in Time-Series Data</a:t>
            </a:r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10600" cy="51054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20000"/>
              </a:lnSpc>
            </a:pPr>
            <a:r>
              <a:rPr lang="en-US" sz="2000" smtClean="0"/>
              <a:t>B. Ozden, S. Ramaswamy, and A. Silberschatz. Cyclic association rules. ICDE'98.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J. Han, G. Dong and Y. Yin, Efficient Mining of Partial Periodic Patterns in Time Series Database, ICDE'99.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H. Lu, L. Feng, and J. Han.  Beyond Intra-Transaction Association Analysis: Mining Multi-Dimensional Inter-Transaction Association Rules.  TOIS:00.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B.-K. Yi, N. Sidiropoulos, T. Johnson, H. V. Jagadish, C. Faloutsos, and A. Biliris. Online Data Mining for Co-Evolving Time Sequences. ICDE'00.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W. Wang, J. Yang, R. Muntz. TAR: Temporal Association Rules on Evolving Numerical Attributes. ICDE’01.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J. Yang, W. Wang, P. S. Yu. Mining Asynchronous Periodic Patterns in Time Series Data. TKDE’03.</a:t>
            </a:r>
          </a:p>
        </p:txBody>
      </p:sp>
    </p:spTree>
    <p:extLst>
      <p:ext uri="{BB962C8B-B14F-4D97-AF65-F5344CB8AC3E}">
        <p14:creationId xmlns:p14="http://schemas.microsoft.com/office/powerpoint/2010/main" val="3503078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E2EDF1B-E814-4AF9-B2D6-B8964BF71059}" type="slidenum">
              <a:rPr lang="en-US" sz="1200"/>
              <a:pPr eaLnBrk="1" hangingPunct="1"/>
              <a:t>58</a:t>
            </a:fld>
            <a:endParaRPr lang="en-US" sz="1200"/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924800" cy="6858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3200" smtClean="0"/>
              <a:t>Ref: FP for Classification and Clustering</a:t>
            </a:r>
            <a:endParaRPr lang="en-US" smtClean="0"/>
          </a:p>
        </p:txBody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5257800"/>
          </a:xfrm>
          <a:noFill/>
        </p:spPr>
        <p:txBody>
          <a:bodyPr lIns="92075" tIns="46038" rIns="92075" bIns="46038"/>
          <a:lstStyle/>
          <a:p>
            <a:pPr marL="533400" indent="-533400" eaLnBrk="1" hangingPunct="1">
              <a:lnSpc>
                <a:spcPct val="110000"/>
              </a:lnSpc>
            </a:pPr>
            <a:r>
              <a:rPr lang="en-US" sz="2000" smtClean="0"/>
              <a:t>G. Dong and J. Li. Efficient mining of emerging patterns: Discovering trends and differences.  KDD'99.</a:t>
            </a:r>
          </a:p>
          <a:p>
            <a:pPr marL="533400" indent="-533400" eaLnBrk="1" hangingPunct="1">
              <a:lnSpc>
                <a:spcPct val="110000"/>
              </a:lnSpc>
            </a:pPr>
            <a:r>
              <a:rPr lang="en-US" sz="2000" smtClean="0"/>
              <a:t>B. Liu, W. Hsu, Y. Ma. Integrating Classification and Association Rule Mining.  KDD’98.</a:t>
            </a:r>
          </a:p>
          <a:p>
            <a:pPr marL="533400" indent="-533400" eaLnBrk="1" hangingPunct="1">
              <a:lnSpc>
                <a:spcPct val="110000"/>
              </a:lnSpc>
            </a:pPr>
            <a:r>
              <a:rPr lang="en-US" sz="2000" smtClean="0">
                <a:cs typeface="Times New Roman" pitchFamily="18" charset="0"/>
              </a:rPr>
              <a:t>W. Li, J. Han, and J. Pei.  CMAR: Accurate and Efficient Classification Based on Multiple Class-Association Rules.  ICDM'01.</a:t>
            </a:r>
          </a:p>
          <a:p>
            <a:pPr marL="533400" indent="-533400" eaLnBrk="1" hangingPunct="1">
              <a:lnSpc>
                <a:spcPct val="110000"/>
              </a:lnSpc>
            </a:pPr>
            <a:r>
              <a:rPr lang="en-US" sz="2000" smtClean="0">
                <a:cs typeface="Times New Roman" pitchFamily="18" charset="0"/>
              </a:rPr>
              <a:t>H. Wang, W. Wang, J. Yang, and P.S. Yu.  Clustering by pattern similarity in large data sets.  SIGMOD’ 02. </a:t>
            </a:r>
          </a:p>
          <a:p>
            <a:pPr marL="533400" indent="-533400" eaLnBrk="1" hangingPunct="1">
              <a:lnSpc>
                <a:spcPct val="110000"/>
              </a:lnSpc>
            </a:pPr>
            <a:r>
              <a:rPr lang="en-US" sz="2000" smtClean="0"/>
              <a:t>J. Yang and W. Wang.  CLUSEQ: efficient and effective sequence clustering. ICDE’03. </a:t>
            </a:r>
            <a:endParaRPr lang="en-US" sz="2000" smtClean="0">
              <a:cs typeface="Times New Roman" pitchFamily="18" charset="0"/>
            </a:endParaRPr>
          </a:p>
          <a:p>
            <a:pPr marL="533400" indent="-533400" eaLnBrk="1" hangingPunct="1">
              <a:lnSpc>
                <a:spcPct val="110000"/>
              </a:lnSpc>
            </a:pPr>
            <a:r>
              <a:rPr lang="en-US" sz="2000" smtClean="0">
                <a:cs typeface="Times New Roman" pitchFamily="18" charset="0"/>
              </a:rPr>
              <a:t>X. Yin and J. Han. CPAR: Classification based on Predictive Association Rules.  SDM'03.</a:t>
            </a:r>
          </a:p>
          <a:p>
            <a:pPr marL="533400" indent="-533400" eaLnBrk="1" hangingPunct="1">
              <a:lnSpc>
                <a:spcPct val="110000"/>
              </a:lnSpc>
            </a:pPr>
            <a:r>
              <a:rPr lang="en-US" sz="2000" smtClean="0"/>
              <a:t>H. Cheng, X. Yan, J. Han, and C.-W. Hsu, Discriminative Frequent Pattern Analysis for Effective Classification”, ICDE'07.</a:t>
            </a:r>
          </a:p>
        </p:txBody>
      </p:sp>
    </p:spTree>
    <p:extLst>
      <p:ext uri="{BB962C8B-B14F-4D97-AF65-F5344CB8AC3E}">
        <p14:creationId xmlns:p14="http://schemas.microsoft.com/office/powerpoint/2010/main" val="400555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6B20213-6FB6-4F22-BC91-8A157B3E1C2D}" type="slidenum">
              <a:rPr lang="en-US" sz="1200"/>
              <a:pPr eaLnBrk="1" hangingPunct="1"/>
              <a:t>59</a:t>
            </a:fld>
            <a:endParaRPr lang="en-US" sz="1200"/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924800" cy="6858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2800" smtClean="0"/>
              <a:t>Ref: Stream and Privacy-Preserving FP Mining</a:t>
            </a:r>
            <a:endParaRPr lang="en-US" sz="3200" smtClean="0"/>
          </a:p>
        </p:txBody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534400" cy="5257800"/>
          </a:xfrm>
          <a:noFill/>
        </p:spPr>
        <p:txBody>
          <a:bodyPr lIns="92075" tIns="46038" rIns="92075" bIns="46038"/>
          <a:lstStyle/>
          <a:p>
            <a:pPr marL="533400" indent="-533400" eaLnBrk="1" hangingPunct="1">
              <a:lnSpc>
                <a:spcPct val="110000"/>
              </a:lnSpc>
            </a:pPr>
            <a:r>
              <a:rPr lang="en-US" sz="2000" smtClean="0">
                <a:cs typeface="Times New Roman" pitchFamily="18" charset="0"/>
              </a:rPr>
              <a:t>A. Evfimievski, R. Srikant, R. Agrawal, J. Gehrke.  Privacy Preserving Mining of Association Rules.  KDD’02.</a:t>
            </a:r>
          </a:p>
          <a:p>
            <a:pPr marL="533400" indent="-533400" eaLnBrk="1" hangingPunct="1">
              <a:lnSpc>
                <a:spcPct val="110000"/>
              </a:lnSpc>
            </a:pPr>
            <a:r>
              <a:rPr lang="en-US" sz="2000" smtClean="0">
                <a:cs typeface="Times New Roman" pitchFamily="18" charset="0"/>
              </a:rPr>
              <a:t>J. Vaidya and C. Clifton.  Privacy Preserving Association Rule Mining in Vertically Partitioned Data.  KDD’02. </a:t>
            </a:r>
          </a:p>
          <a:p>
            <a:pPr marL="533400" indent="-533400" eaLnBrk="1" hangingPunct="1">
              <a:lnSpc>
                <a:spcPct val="110000"/>
              </a:lnSpc>
            </a:pPr>
            <a:r>
              <a:rPr lang="en-US" sz="2000" smtClean="0">
                <a:cs typeface="Arial" charset="0"/>
              </a:rPr>
              <a:t>G. Manku and R. Motwani.   Approximate Frequency Counts over Data Streams.  VLDB’02</a:t>
            </a:r>
            <a:r>
              <a:rPr lang="en-US" sz="2000" smtClean="0">
                <a:cs typeface="Times New Roman" pitchFamily="18" charset="0"/>
              </a:rPr>
              <a:t>.</a:t>
            </a:r>
          </a:p>
          <a:p>
            <a:pPr marL="533400" indent="-533400" eaLnBrk="1" hangingPunct="1">
              <a:lnSpc>
                <a:spcPct val="110000"/>
              </a:lnSpc>
            </a:pPr>
            <a:r>
              <a:rPr lang="en-US" sz="2000" smtClean="0">
                <a:cs typeface="Times New Roman" pitchFamily="18" charset="0"/>
              </a:rPr>
              <a:t>Y. Chen, G. Dong, J. Han, B. W. Wah, and J. Wang.  Multi-Dimensional Regression Analysis of Time-Series Data Streams.  VLDB'02.</a:t>
            </a:r>
          </a:p>
          <a:p>
            <a:pPr marL="533400" indent="-533400" eaLnBrk="1" hangingPunct="1">
              <a:lnSpc>
                <a:spcPct val="110000"/>
              </a:lnSpc>
            </a:pPr>
            <a:r>
              <a:rPr lang="en-US" sz="2000" smtClean="0">
                <a:cs typeface="Times New Roman" pitchFamily="18" charset="0"/>
              </a:rPr>
              <a:t>C. Giannella, J. Han, J. Pei, X. Yan and P. S. Yu.  Mining Frequent Patterns in Data Streams at Multiple Time Granularities, Next Generation Data Mining:03.</a:t>
            </a:r>
          </a:p>
          <a:p>
            <a:pPr marL="533400" indent="-533400" eaLnBrk="1" hangingPunct="1">
              <a:lnSpc>
                <a:spcPct val="120000"/>
              </a:lnSpc>
            </a:pPr>
            <a:r>
              <a:rPr lang="en-US" sz="2000" smtClean="0"/>
              <a:t>A. Evfimievski, J. Gehrke, and R. Srikant.  Limiting Privacy Breaches in Privacy Preserving Data Mining.  PODS’03. </a:t>
            </a:r>
          </a:p>
        </p:txBody>
      </p:sp>
    </p:spTree>
    <p:extLst>
      <p:ext uri="{BB962C8B-B14F-4D97-AF65-F5344CB8AC3E}">
        <p14:creationId xmlns:p14="http://schemas.microsoft.com/office/powerpoint/2010/main" val="3812274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1066800"/>
          </a:xfrm>
        </p:spPr>
        <p:txBody>
          <a:bodyPr/>
          <a:lstStyle/>
          <a:p>
            <a:pPr eaLnBrk="1" hangingPunct="1"/>
            <a:r>
              <a:rPr lang="en-US" sz="3200" smtClean="0"/>
              <a:t>Multi-level Association: Flexible Support and Redundancy filtering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48148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30000"/>
              </a:lnSpc>
            </a:pPr>
            <a:r>
              <a:rPr lang="en-US" sz="2000" dirty="0" smtClean="0"/>
              <a:t>Flexible min-support thresholds: Some items are more valuable but less frequent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dirty="0" smtClean="0"/>
              <a:t>Use non-uniform, group-based min-support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dirty="0" smtClean="0"/>
              <a:t>E.g., {diamond, watch, camera}: 0.05%; {bread, milk}: 5%; …</a:t>
            </a:r>
          </a:p>
          <a:p>
            <a:pPr eaLnBrk="1" hangingPunct="1">
              <a:lnSpc>
                <a:spcPct val="130000"/>
              </a:lnSpc>
            </a:pPr>
            <a:r>
              <a:rPr lang="en-US" sz="2000" dirty="0" smtClean="0"/>
              <a:t>Redundancy Filtering: Some rules may be redundant due to “ancestor” relationships between items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dirty="0" smtClean="0">
                <a:solidFill>
                  <a:schemeClr val="folHlink"/>
                </a:solidFill>
              </a:rPr>
              <a:t>milk </a:t>
            </a:r>
            <a:r>
              <a:rPr lang="en-US" sz="2000" dirty="0" smtClean="0">
                <a:solidFill>
                  <a:schemeClr val="folHlink"/>
                </a:solidFill>
                <a:sym typeface="Symbol" pitchFamily="18" charset="2"/>
              </a:rPr>
              <a:t> wheat bread  [support = 8%, confidence = 70%]</a:t>
            </a:r>
            <a:endParaRPr lang="en-US" sz="2000" dirty="0" smtClean="0">
              <a:sym typeface="Symbol" pitchFamily="18" charset="2"/>
            </a:endParaRPr>
          </a:p>
          <a:p>
            <a:pPr lvl="1" eaLnBrk="1" hangingPunct="1">
              <a:lnSpc>
                <a:spcPct val="130000"/>
              </a:lnSpc>
            </a:pPr>
            <a:r>
              <a:rPr lang="en-US" sz="2000" dirty="0" smtClean="0">
                <a:solidFill>
                  <a:schemeClr val="folHlink"/>
                </a:solidFill>
                <a:sym typeface="Symbol" pitchFamily="18" charset="2"/>
              </a:rPr>
              <a:t>2% milk  wheat bread [support = 2%, confidence = 72%]</a:t>
            </a:r>
          </a:p>
          <a:p>
            <a:pPr lvl="1"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n-US" sz="2000" dirty="0" smtClean="0">
                <a:sym typeface="Symbol" pitchFamily="18" charset="2"/>
              </a:rPr>
              <a:t>The first rule is an ancestor of the second rule</a:t>
            </a:r>
          </a:p>
          <a:p>
            <a:pPr eaLnBrk="1" hangingPunct="1">
              <a:lnSpc>
                <a:spcPct val="130000"/>
              </a:lnSpc>
            </a:pPr>
            <a:r>
              <a:rPr lang="en-US" sz="2000" dirty="0" smtClean="0"/>
              <a:t>A rule is </a:t>
            </a:r>
            <a:r>
              <a:rPr lang="en-US" sz="2000" i="1" dirty="0" smtClean="0"/>
              <a:t>redundant</a:t>
            </a:r>
            <a:r>
              <a:rPr lang="en-US" sz="2000" dirty="0" smtClean="0"/>
              <a:t> if its support is close to the “expected” value, based on the rule’s ancestor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152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D48DC2F-199E-4CE1-A952-561DD554760A}" type="slidenum">
              <a:rPr lang="en-US" sz="1200"/>
              <a:pPr eaLnBrk="1" hangingPunct="1"/>
              <a:t>60</a:t>
            </a:fld>
            <a:endParaRPr lang="en-US" sz="1200"/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924800" cy="6858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2800" smtClean="0"/>
              <a:t>Ref: Other Freq. Pattern Mining Applications</a:t>
            </a:r>
            <a:endParaRPr lang="en-US" sz="3200" smtClean="0"/>
          </a:p>
        </p:txBody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257800"/>
          </a:xfrm>
          <a:noFill/>
        </p:spPr>
        <p:txBody>
          <a:bodyPr lIns="92075" tIns="46038" rIns="92075" bIns="46038"/>
          <a:lstStyle/>
          <a:p>
            <a:pPr marL="533400" indent="-533400" eaLnBrk="1" hangingPunct="1">
              <a:lnSpc>
                <a:spcPct val="130000"/>
              </a:lnSpc>
            </a:pPr>
            <a:r>
              <a:rPr lang="en-US" sz="2000" smtClean="0"/>
              <a:t>Y. Huhtala, J. Kärkkäinen, P. Porkka, H. Toivonen. Efficient Discovery of Functional and Approximate Dependencies Using Partitions. ICDE’98. </a:t>
            </a:r>
          </a:p>
          <a:p>
            <a:pPr marL="533400" indent="-533400" eaLnBrk="1" hangingPunct="1">
              <a:lnSpc>
                <a:spcPct val="130000"/>
              </a:lnSpc>
            </a:pPr>
            <a:r>
              <a:rPr lang="en-US" sz="2000" smtClean="0"/>
              <a:t>H. V. Jagadish, J. Madar, and R. Ng. Semantic Compression and Pattern Extraction with Fascicles.  VLDB'99.</a:t>
            </a:r>
          </a:p>
          <a:p>
            <a:pPr marL="533400" indent="-533400" eaLnBrk="1" hangingPunct="1">
              <a:lnSpc>
                <a:spcPct val="130000"/>
              </a:lnSpc>
            </a:pPr>
            <a:r>
              <a:rPr lang="en-US" sz="2000" smtClean="0"/>
              <a:t>T. Dasu, T. Johnson, S. Muthukrishnan, and V. Shkapenyuk. Mining Database Structure; or How to Build a Data Quality Browser. SIGMOD'02.</a:t>
            </a:r>
          </a:p>
          <a:p>
            <a:pPr marL="533400" indent="-533400" eaLnBrk="1" hangingPunct="1">
              <a:lnSpc>
                <a:spcPct val="110000"/>
              </a:lnSpc>
            </a:pPr>
            <a:r>
              <a:rPr lang="en-US" sz="2000" smtClean="0"/>
              <a:t>K. Wang, S. Zhou, J. Han.  Profit Mining: From Patterns to Actions. EDBT’02.</a:t>
            </a:r>
          </a:p>
        </p:txBody>
      </p:sp>
    </p:spTree>
    <p:extLst>
      <p:ext uri="{BB962C8B-B14F-4D97-AF65-F5344CB8AC3E}">
        <p14:creationId xmlns:p14="http://schemas.microsoft.com/office/powerpoint/2010/main" val="2640960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858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Can </a:t>
            </a:r>
            <a:r>
              <a:rPr lang="en-US" sz="3200" dirty="0" err="1" smtClean="0"/>
              <a:t>Apriori</a:t>
            </a:r>
            <a:r>
              <a:rPr lang="en-US" sz="3200" dirty="0" smtClean="0"/>
              <a:t> Handle Convertible Constraints?</a:t>
            </a:r>
          </a:p>
        </p:txBody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7162800" cy="4572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smtClean="0"/>
              <a:t>A convertible, not monotone nor anti-monotone nor succinct constraint cannot be pushed deep into the an Apriori mining algorithm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Within the level wise framework, no direct pruning based on the constraint can be made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Itemset df violates constraint C: avg(X) &gt;= 25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Since adf satisfies C, Apriori needs df to assemble adf, df cannot be pruned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But it can be pushed into frequent-pattern growth framework!</a:t>
            </a:r>
          </a:p>
        </p:txBody>
      </p:sp>
      <p:graphicFrame>
        <p:nvGraphicFramePr>
          <p:cNvPr id="1428516" name="Group 1060"/>
          <p:cNvGraphicFramePr>
            <a:graphicFrameLocks noGrp="1"/>
          </p:cNvGraphicFramePr>
          <p:nvPr/>
        </p:nvGraphicFramePr>
        <p:xfrm>
          <a:off x="7315200" y="3124200"/>
          <a:ext cx="1676400" cy="3260784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3352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Item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-20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-30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-10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61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231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-457200" y="381000"/>
            <a:ext cx="10134600" cy="609600"/>
          </a:xfrm>
        </p:spPr>
        <p:txBody>
          <a:bodyPr/>
          <a:lstStyle/>
          <a:p>
            <a:pPr eaLnBrk="1" hangingPunct="1"/>
            <a:r>
              <a:rPr lang="en-US" sz="3200" smtClean="0"/>
              <a:t>Pattern Space Pruning w. Convertible Constraints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6705600" cy="4953000"/>
          </a:xfrm>
        </p:spPr>
        <p:txBody>
          <a:bodyPr/>
          <a:lstStyle/>
          <a:p>
            <a:pPr eaLnBrk="1" hangingPunct="1"/>
            <a:r>
              <a:rPr lang="en-US" sz="2200" smtClean="0"/>
              <a:t>C: avg(X) &gt;= 25, min_sup=2</a:t>
            </a:r>
          </a:p>
          <a:p>
            <a:pPr eaLnBrk="1" hangingPunct="1"/>
            <a:r>
              <a:rPr lang="en-US" sz="2200" smtClean="0"/>
              <a:t>List items in every transaction in value descending order R: &lt;a, f, g, d, b, h, c, e&gt;</a:t>
            </a:r>
          </a:p>
          <a:p>
            <a:pPr lvl="1" eaLnBrk="1" hangingPunct="1"/>
            <a:r>
              <a:rPr lang="en-US" sz="2200" smtClean="0"/>
              <a:t>C is convertible anti-monotone w.r.t. R</a:t>
            </a:r>
          </a:p>
          <a:p>
            <a:pPr eaLnBrk="1" hangingPunct="1"/>
            <a:r>
              <a:rPr lang="en-US" sz="2200" smtClean="0"/>
              <a:t>Scan TDB once</a:t>
            </a:r>
          </a:p>
          <a:p>
            <a:pPr lvl="1" eaLnBrk="1" hangingPunct="1"/>
            <a:r>
              <a:rPr lang="en-US" sz="2200" smtClean="0"/>
              <a:t>remove infrequent items</a:t>
            </a:r>
          </a:p>
          <a:p>
            <a:pPr lvl="2" eaLnBrk="1" hangingPunct="1"/>
            <a:r>
              <a:rPr lang="en-US" sz="2200" smtClean="0"/>
              <a:t>Item h is dropped</a:t>
            </a:r>
          </a:p>
          <a:p>
            <a:pPr lvl="1" eaLnBrk="1" hangingPunct="1"/>
            <a:r>
              <a:rPr lang="en-US" sz="2200" smtClean="0"/>
              <a:t>Itemsets a and f are good, …</a:t>
            </a:r>
          </a:p>
          <a:p>
            <a:pPr eaLnBrk="1" hangingPunct="1"/>
            <a:r>
              <a:rPr lang="en-US" sz="2200" smtClean="0"/>
              <a:t>Projection-based mining</a:t>
            </a:r>
          </a:p>
          <a:p>
            <a:pPr lvl="1" eaLnBrk="1" hangingPunct="1"/>
            <a:r>
              <a:rPr lang="en-US" sz="2200" smtClean="0"/>
              <a:t>Imposing an appropriate order on item projection</a:t>
            </a:r>
          </a:p>
          <a:p>
            <a:pPr lvl="1" eaLnBrk="1" hangingPunct="1"/>
            <a:r>
              <a:rPr lang="en-US" sz="2200" smtClean="0"/>
              <a:t>Many tough constraints can be converted into (anti)-monotone</a:t>
            </a:r>
          </a:p>
        </p:txBody>
      </p:sp>
      <p:graphicFrame>
        <p:nvGraphicFramePr>
          <p:cNvPr id="1429563" name="Group 59"/>
          <p:cNvGraphicFramePr>
            <a:graphicFrameLocks noGrp="1"/>
          </p:cNvGraphicFramePr>
          <p:nvPr/>
        </p:nvGraphicFramePr>
        <p:xfrm>
          <a:off x="6945313" y="4876800"/>
          <a:ext cx="2057400" cy="1768473"/>
        </p:xfrm>
        <a:graphic>
          <a:graphicData uri="http://schemas.openxmlformats.org/drawingml/2006/table">
            <a:tbl>
              <a:tblPr/>
              <a:tblGrid>
                <a:gridCol w="609600"/>
                <a:gridCol w="1447800"/>
              </a:tblGrid>
              <a:tr h="3049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TID</a:t>
                      </a:r>
                    </a:p>
                  </a:txBody>
                  <a:tcPr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Transaction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a, f, d, b, c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f, g, d, b, c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a, f, d, c, e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</a:t>
                      </a:r>
                    </a:p>
                  </a:txBody>
                  <a:tcPr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f, g, h, c, e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37" name="Text Box 24"/>
          <p:cNvSpPr txBox="1">
            <a:spLocks noChangeArrowheads="1"/>
          </p:cNvSpPr>
          <p:nvPr/>
        </p:nvSpPr>
        <p:spPr bwMode="auto">
          <a:xfrm>
            <a:off x="6934200" y="4419600"/>
            <a:ext cx="2068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>
                <a:latin typeface="Times New Roman" pitchFamily="18" charset="0"/>
              </a:rPr>
              <a:t>TDB (min_sup=2)</a:t>
            </a:r>
          </a:p>
        </p:txBody>
      </p:sp>
      <p:graphicFrame>
        <p:nvGraphicFramePr>
          <p:cNvPr id="1429564" name="Group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491365"/>
              </p:ext>
            </p:extLst>
          </p:nvPr>
        </p:nvGraphicFramePr>
        <p:xfrm>
          <a:off x="7402513" y="1189008"/>
          <a:ext cx="1600200" cy="3230592"/>
        </p:xfrm>
        <a:graphic>
          <a:graphicData uri="http://schemas.openxmlformats.org/drawingml/2006/table">
            <a:tbl>
              <a:tblPr/>
              <a:tblGrid>
                <a:gridCol w="723900"/>
                <a:gridCol w="876300"/>
              </a:tblGrid>
              <a:tr h="3047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Item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-10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-20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-30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62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885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461963" y="381000"/>
            <a:ext cx="7996237" cy="609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Handling </a:t>
            </a:r>
            <a:r>
              <a:rPr lang="en-US" sz="3200" dirty="0" smtClean="0"/>
              <a:t>Multiple Constraints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005763" cy="472757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400" smtClean="0"/>
              <a:t>Different constraints may require different or even conflicting item-ordering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/>
              <a:t>If there exists an order </a:t>
            </a:r>
            <a:r>
              <a:rPr lang="en-US" sz="2400" i="1" smtClean="0"/>
              <a:t>R</a:t>
            </a:r>
            <a:r>
              <a:rPr lang="en-US" sz="2400" smtClean="0"/>
              <a:t> s.t. both </a:t>
            </a:r>
            <a:r>
              <a:rPr lang="en-US" sz="2400" i="1" smtClean="0"/>
              <a:t>C</a:t>
            </a:r>
            <a:r>
              <a:rPr lang="en-US" sz="2400" i="1" baseline="-25000" smtClean="0"/>
              <a:t>1</a:t>
            </a:r>
            <a:r>
              <a:rPr lang="en-US" sz="2400" smtClean="0"/>
              <a:t> and </a:t>
            </a:r>
            <a:r>
              <a:rPr lang="en-US" sz="2400" i="1" smtClean="0"/>
              <a:t>C</a:t>
            </a:r>
            <a:r>
              <a:rPr lang="en-US" sz="2400" i="1" baseline="-25000" smtClean="0"/>
              <a:t>2</a:t>
            </a:r>
            <a:r>
              <a:rPr lang="en-US" sz="2400" smtClean="0"/>
              <a:t> are convertible w.r.t. </a:t>
            </a:r>
            <a:r>
              <a:rPr lang="en-US" sz="2400" i="1" smtClean="0"/>
              <a:t>R, </a:t>
            </a:r>
            <a:r>
              <a:rPr lang="en-US" sz="2400" smtClean="0"/>
              <a:t>then there</a:t>
            </a:r>
            <a:r>
              <a:rPr lang="en-US" sz="2400" i="1" smtClean="0"/>
              <a:t> </a:t>
            </a:r>
            <a:r>
              <a:rPr lang="en-US" sz="2400" smtClean="0"/>
              <a:t>is no conflict between the two convertible constraints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/>
              <a:t>If there exists conflict on order of items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/>
              <a:t>Try to satisfy one constraint first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/>
              <a:t>Then using the order for the other constraint to mine frequent itemsets in the corresponding projected database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63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287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82000" cy="685800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 smtClean="0"/>
              <a:t>Mining Multi-Dimensional Association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86800" cy="51816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dirty="0" smtClean="0"/>
              <a:t>Single-dimensional rules:</a:t>
            </a:r>
          </a:p>
          <a:p>
            <a:pPr lvl="2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chemeClr val="folHlink"/>
                </a:solidFill>
              </a:rPr>
              <a:t>buys(X, “milk”) </a:t>
            </a:r>
            <a:r>
              <a:rPr lang="en-US" sz="2000" dirty="0" smtClean="0">
                <a:solidFill>
                  <a:schemeClr val="folHlink"/>
                </a:solidFill>
                <a:sym typeface="Symbol" pitchFamily="18" charset="2"/>
              </a:rPr>
              <a:t> buys(X, “bread”)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/>
              <a:t>Multi-dimensional rules: </a:t>
            </a:r>
            <a:r>
              <a:rPr lang="en-US" sz="2400" dirty="0" smtClean="0">
                <a:sym typeface="Symbol" pitchFamily="18" charset="2"/>
              </a:rPr>
              <a:t></a:t>
            </a:r>
            <a:r>
              <a:rPr lang="en-US" sz="2400" dirty="0" smtClean="0">
                <a:sym typeface="Math B" pitchFamily="2" charset="2"/>
              </a:rPr>
              <a:t> </a:t>
            </a:r>
            <a:r>
              <a:rPr lang="en-US" sz="2400" dirty="0" smtClean="0"/>
              <a:t>2 dimensions or predicates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dirty="0" smtClean="0"/>
              <a:t>Inter-dimension assoc. rules (</a:t>
            </a:r>
            <a:r>
              <a:rPr lang="en-US" sz="2400" i="1" dirty="0" smtClean="0"/>
              <a:t>no repeated predicates</a:t>
            </a:r>
            <a:r>
              <a:rPr lang="en-US" sz="2400" dirty="0" smtClean="0"/>
              <a:t>)</a:t>
            </a:r>
          </a:p>
          <a:p>
            <a:pPr lvl="2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chemeClr val="folHlink"/>
                </a:solidFill>
              </a:rPr>
              <a:t>age(X,”19-25”) </a:t>
            </a:r>
            <a:r>
              <a:rPr lang="en-US" sz="2000" dirty="0" smtClean="0">
                <a:solidFill>
                  <a:schemeClr val="folHlink"/>
                </a:solidFill>
                <a:sym typeface="Symbol" pitchFamily="18" charset="2"/>
              </a:rPr>
              <a:t> </a:t>
            </a:r>
            <a:r>
              <a:rPr lang="en-US" sz="2000" dirty="0" smtClean="0">
                <a:solidFill>
                  <a:schemeClr val="folHlink"/>
                </a:solidFill>
              </a:rPr>
              <a:t>occupation(</a:t>
            </a:r>
            <a:r>
              <a:rPr lang="en-US" sz="2000" dirty="0" err="1" smtClean="0">
                <a:solidFill>
                  <a:schemeClr val="folHlink"/>
                </a:solidFill>
              </a:rPr>
              <a:t>X,“student</a:t>
            </a:r>
            <a:r>
              <a:rPr lang="en-US" sz="2000" dirty="0" smtClean="0">
                <a:solidFill>
                  <a:schemeClr val="folHlink"/>
                </a:solidFill>
              </a:rPr>
              <a:t>”) </a:t>
            </a:r>
            <a:r>
              <a:rPr lang="en-US" sz="2000" dirty="0" smtClean="0">
                <a:solidFill>
                  <a:schemeClr val="folHlink"/>
                </a:solidFill>
                <a:sym typeface="Symbol" pitchFamily="18" charset="2"/>
              </a:rPr>
              <a:t> buys(X, “coke”)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dirty="0" smtClean="0">
                <a:sym typeface="Symbol" pitchFamily="18" charset="2"/>
              </a:rPr>
              <a:t>hybrid-dimension assoc. rules (</a:t>
            </a:r>
            <a:r>
              <a:rPr lang="en-US" sz="2400" i="1" dirty="0" smtClean="0">
                <a:sym typeface="Symbol" pitchFamily="18" charset="2"/>
              </a:rPr>
              <a:t>repeated predicates</a:t>
            </a:r>
            <a:r>
              <a:rPr lang="en-US" sz="2400" dirty="0" smtClean="0">
                <a:sym typeface="Symbol" pitchFamily="18" charset="2"/>
              </a:rPr>
              <a:t>)</a:t>
            </a:r>
          </a:p>
          <a:p>
            <a:pPr lvl="2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chemeClr val="folHlink"/>
                </a:solidFill>
              </a:rPr>
              <a:t>age(X,”19-25”) </a:t>
            </a:r>
            <a:r>
              <a:rPr lang="en-US" sz="2000" dirty="0" smtClean="0">
                <a:solidFill>
                  <a:schemeClr val="folHlink"/>
                </a:solidFill>
                <a:sym typeface="Symbol" pitchFamily="18" charset="2"/>
              </a:rPr>
              <a:t>  </a:t>
            </a:r>
            <a:r>
              <a:rPr lang="en-US" sz="2000" dirty="0" smtClean="0">
                <a:solidFill>
                  <a:schemeClr val="folHlink"/>
                </a:solidFill>
              </a:rPr>
              <a:t>buys(X, “popcorn”) </a:t>
            </a:r>
            <a:r>
              <a:rPr lang="en-US" sz="2000" dirty="0" smtClean="0">
                <a:solidFill>
                  <a:schemeClr val="folHlink"/>
                </a:solidFill>
                <a:sym typeface="Symbol" pitchFamily="18" charset="2"/>
              </a:rPr>
              <a:t> buys(X, “coke”)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/>
              <a:t>Categorical Attributes: finite number of possible values, no ordering among </a:t>
            </a:r>
            <a:r>
              <a:rPr lang="en-US" sz="2400" dirty="0" smtClean="0"/>
              <a:t>values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/>
              <a:t>Quantitative </a:t>
            </a:r>
            <a:r>
              <a:rPr lang="en-US" sz="2400" dirty="0" smtClean="0"/>
              <a:t>Attributes: Numeric, implicit ordering </a:t>
            </a:r>
            <a:r>
              <a:rPr lang="en-US" sz="2400" dirty="0" smtClean="0"/>
              <a:t>among values</a:t>
            </a:r>
          </a:p>
          <a:p>
            <a:pPr eaLnBrk="1" hangingPunct="1">
              <a:lnSpc>
                <a:spcPct val="110000"/>
              </a:lnSpc>
            </a:pPr>
            <a:endParaRPr lang="en-US" sz="2400" dirty="0" smtClean="0">
              <a:solidFill>
                <a:schemeClr val="folHlink"/>
              </a:solidFill>
              <a:sym typeface="Symbol" pitchFamily="18" charset="2"/>
            </a:endParaRPr>
          </a:p>
        </p:txBody>
      </p:sp>
      <p:sp>
        <p:nvSpPr>
          <p:cNvPr id="1553412" name="Rectangle 4"/>
          <p:cNvSpPr>
            <a:spLocks noChangeArrowheads="1"/>
          </p:cNvSpPr>
          <p:nvPr/>
        </p:nvSpPr>
        <p:spPr bwMode="auto">
          <a:xfrm>
            <a:off x="381000" y="3886200"/>
            <a:ext cx="83820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sz="2800">
              <a:solidFill>
                <a:schemeClr val="folHlink"/>
              </a:solidFill>
              <a:sym typeface="Symbol" pitchFamily="18" charset="2"/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712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3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53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53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341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001000" cy="762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/>
              <a:t>Mining Quantitative Associations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5029200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en-US" sz="2400" dirty="0" smtClean="0"/>
              <a:t>Techniques can be categorized by how numerical attributes, such as </a:t>
            </a:r>
            <a:r>
              <a:rPr lang="en-US" sz="2400" dirty="0" smtClean="0">
                <a:solidFill>
                  <a:schemeClr val="folHlink"/>
                </a:solidFill>
              </a:rPr>
              <a:t>age </a:t>
            </a:r>
            <a:r>
              <a:rPr lang="en-US" sz="2400" dirty="0" smtClean="0"/>
              <a:t>or</a:t>
            </a:r>
            <a:r>
              <a:rPr lang="en-US" sz="2400" dirty="0" smtClean="0">
                <a:solidFill>
                  <a:schemeClr val="folHlink"/>
                </a:solidFill>
              </a:rPr>
              <a:t> salary</a:t>
            </a:r>
            <a:r>
              <a:rPr lang="en-US" sz="2400" dirty="0" smtClean="0"/>
              <a:t> are treated</a:t>
            </a:r>
          </a:p>
          <a:p>
            <a:pPr marL="533400" indent="-533400" eaLnBrk="1" hangingPunct="1">
              <a:lnSpc>
                <a:spcPct val="110000"/>
              </a:lnSpc>
              <a:buSzTx/>
              <a:buFont typeface="Wingdings" pitchFamily="2" charset="2"/>
              <a:buAutoNum type="arabicPeriod"/>
            </a:pPr>
            <a:r>
              <a:rPr lang="en-US" sz="2400" dirty="0" smtClean="0"/>
              <a:t>Static discretization based on predefined concept hierarchies (data cube methods)</a:t>
            </a:r>
          </a:p>
          <a:p>
            <a:pPr marL="533400" indent="-533400" eaLnBrk="1" hangingPunct="1">
              <a:lnSpc>
                <a:spcPct val="110000"/>
              </a:lnSpc>
              <a:buSzTx/>
              <a:buFont typeface="Wingdings" pitchFamily="2" charset="2"/>
              <a:buAutoNum type="arabicPeriod"/>
            </a:pPr>
            <a:r>
              <a:rPr lang="en-US" sz="2400" dirty="0" smtClean="0"/>
              <a:t>Dynamic discretization based on data distribution (quantitative rules, e.g., </a:t>
            </a:r>
            <a:r>
              <a:rPr lang="en-US" sz="2400" dirty="0" err="1" smtClean="0"/>
              <a:t>Agrawal</a:t>
            </a:r>
            <a:r>
              <a:rPr lang="en-US" sz="2400" dirty="0" smtClean="0"/>
              <a:t> &amp; Srikant@SIGMOD96) </a:t>
            </a:r>
          </a:p>
          <a:p>
            <a:pPr marL="533400" indent="-533400" eaLnBrk="1" hangingPunct="1">
              <a:lnSpc>
                <a:spcPct val="110000"/>
              </a:lnSpc>
              <a:buSzTx/>
              <a:buFont typeface="Wingdings" pitchFamily="2" charset="2"/>
              <a:buAutoNum type="arabicPeriod"/>
            </a:pPr>
            <a:r>
              <a:rPr lang="en-US" sz="2400" dirty="0" smtClean="0"/>
              <a:t>Clustering: Distance-based association (e.g., Yang &amp; Miller@SIGMOD97) </a:t>
            </a:r>
          </a:p>
          <a:p>
            <a:pPr marL="990600" lvl="1" indent="-533400" eaLnBrk="1" hangingPunct="1">
              <a:lnSpc>
                <a:spcPct val="110000"/>
              </a:lnSpc>
              <a:buSzTx/>
            </a:pPr>
            <a:r>
              <a:rPr lang="en-US" sz="2400" dirty="0" smtClean="0"/>
              <a:t>One dimensional clustering then association</a:t>
            </a:r>
          </a:p>
          <a:p>
            <a:pPr marL="533400" indent="-533400" eaLnBrk="1" hangingPunct="1">
              <a:lnSpc>
                <a:spcPct val="110000"/>
              </a:lnSpc>
              <a:buSzTx/>
              <a:buFont typeface="Wingdings" pitchFamily="2" charset="2"/>
              <a:buAutoNum type="arabicPeriod"/>
            </a:pPr>
            <a:r>
              <a:rPr lang="en-US" sz="2400" dirty="0" smtClean="0"/>
              <a:t>Statistical test:</a:t>
            </a:r>
            <a:endParaRPr lang="en-US" sz="2400" dirty="0" smtClean="0"/>
          </a:p>
          <a:p>
            <a:pPr marL="1371600" lvl="2" indent="-457200" eaLnBrk="1" hangingPunct="1">
              <a:lnSpc>
                <a:spcPct val="110000"/>
              </a:lnSpc>
              <a:buSzTx/>
              <a:buFont typeface="Wingdings" pitchFamily="2" charset="2"/>
              <a:buNone/>
            </a:pPr>
            <a:r>
              <a:rPr lang="en-US" sz="2000" dirty="0" smtClean="0"/>
              <a:t>Sex = female </a:t>
            </a:r>
            <a:r>
              <a:rPr lang="en-US" sz="2000" dirty="0" smtClean="0">
                <a:latin typeface="Arial" charset="0"/>
                <a:cs typeface="Arial" charset="0"/>
              </a:rPr>
              <a:t>  =&gt; </a:t>
            </a:r>
            <a:r>
              <a:rPr lang="en-US" sz="2000" dirty="0" smtClean="0"/>
              <a:t>  Wage: mean=$7/</a:t>
            </a:r>
            <a:r>
              <a:rPr lang="en-US" sz="2000" dirty="0" err="1" smtClean="0"/>
              <a:t>hr</a:t>
            </a:r>
            <a:r>
              <a:rPr lang="en-US" sz="2000" dirty="0" smtClean="0"/>
              <a:t> (overall mean = $9)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920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Negative and Rare Patterns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5334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400" smtClean="0"/>
              <a:t>Rare patterns: Very low support but interesting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/>
              <a:t>E.g., buying Rolex watches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/>
              <a:t>Mining: Setting individual-based or special group-based support threshold for valuable items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/>
              <a:t>Negative patterns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/>
              <a:t>Since it is unlikely that one buys Ford Expedition (an SUV car) and Toyota Prius (a hybrid car) together, Ford Expedition and Toyota Prius are likely negatively correlated patterns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/>
              <a:t>Negatively correlated patterns that are infrequent tend to be more interesting than those that are frequent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28816"/>
            <a:ext cx="457200" cy="329184"/>
          </a:xfrm>
        </p:spPr>
        <p:txBody>
          <a:bodyPr/>
          <a:lstStyle/>
          <a:p>
            <a:fld id="{F9913601-2E22-4589-A394-4D3650FFD697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325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1524</TotalTime>
  <Words>6409</Words>
  <Application>Microsoft Office PowerPoint</Application>
  <PresentationFormat>On-screen Show (4:3)</PresentationFormat>
  <Paragraphs>993</Paragraphs>
  <Slides>63</Slides>
  <Notes>53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63</vt:i4>
      </vt:variant>
    </vt:vector>
  </HeadingPairs>
  <TitlesOfParts>
    <vt:vector size="68" baseType="lpstr">
      <vt:lpstr>Clarity</vt:lpstr>
      <vt:lpstr>Microsoft Excel Worksheet</vt:lpstr>
      <vt:lpstr>Microsoft 公式 3.0</vt:lpstr>
      <vt:lpstr>Microsoft Equation 3.0</vt:lpstr>
      <vt:lpstr>Microsoft Excel 97-2003 Worksheet</vt:lpstr>
      <vt:lpstr>CS6220: Data Mining Techniques</vt:lpstr>
      <vt:lpstr>Chapter 7: Advanced Pattern Mining</vt:lpstr>
      <vt:lpstr>PowerPoint Presentation</vt:lpstr>
      <vt:lpstr>Chapter 7: Advanced Pattern Mining</vt:lpstr>
      <vt:lpstr>Mining Multiple-Level Association Rules</vt:lpstr>
      <vt:lpstr>Multi-level Association: Flexible Support and Redundancy filtering</vt:lpstr>
      <vt:lpstr>Mining Multi-Dimensional Association</vt:lpstr>
      <vt:lpstr>Mining Quantitative Associations</vt:lpstr>
      <vt:lpstr>Negative and Rare Patterns</vt:lpstr>
      <vt:lpstr>Defining Negative Correlated Patterns (I)</vt:lpstr>
      <vt:lpstr>Defining Negative Correlated Patterns (II)</vt:lpstr>
      <vt:lpstr>Chapter 7: Advanced Pattern Mining</vt:lpstr>
      <vt:lpstr>Constraint-based (Query-Directed) Mining</vt:lpstr>
      <vt:lpstr>Constraints in Data Mining</vt:lpstr>
      <vt:lpstr>Meta-Rule Guided Mining</vt:lpstr>
      <vt:lpstr>Method to Find Rules Matching Metarules</vt:lpstr>
      <vt:lpstr>Constraint-Based Frequent Pattern Mining</vt:lpstr>
      <vt:lpstr>Pattern Space Pruning with Anti-Monotonicity Constraints</vt:lpstr>
      <vt:lpstr>Apriori + Constraint </vt:lpstr>
      <vt:lpstr>Pattern Space Pruning with Monotonicity Constraints</vt:lpstr>
      <vt:lpstr>Pattern Space Pruning with Succinctness</vt:lpstr>
      <vt:lpstr>Constrained Apriori : Push a Succinct Constraint Deep </vt:lpstr>
      <vt:lpstr>Constrained FP-Growth: Push a Succinct Constraint Deep </vt:lpstr>
      <vt:lpstr>Convertible Constraints: Ordering Data in Transactions</vt:lpstr>
      <vt:lpstr>Strongly Convertible Constraints</vt:lpstr>
      <vt:lpstr>Data Space Pruning with Data-Succinct</vt:lpstr>
      <vt:lpstr>Constrained FP-Growth: Push a Data Succinct Constraint Deep </vt:lpstr>
      <vt:lpstr>Data Space Pruning with Data Anti-monotonicity</vt:lpstr>
      <vt:lpstr>Constrained FP-Growth: Push a Data Anti-monotonic Constraint Deep</vt:lpstr>
      <vt:lpstr>Constraint-Based Mining — A General Picture</vt:lpstr>
      <vt:lpstr>What Constraints Are Convertible?</vt:lpstr>
      <vt:lpstr>Chapter 7: Advanced Pattern Mining</vt:lpstr>
      <vt:lpstr>Mining Colossal Frequent Patterns</vt:lpstr>
      <vt:lpstr>Colossal Patterns: A Motivating Example</vt:lpstr>
      <vt:lpstr>Alas, A Show of Colossal Pattern Mining!</vt:lpstr>
      <vt:lpstr>Colossal Pattern Set: Small but Interesting</vt:lpstr>
      <vt:lpstr>Mining Colossal Patterns: Motivation and Philosophy</vt:lpstr>
      <vt:lpstr>Methodology of Pattern-Fusion Strategy</vt:lpstr>
      <vt:lpstr>Observation: Colossal Patterns and Core Patterns</vt:lpstr>
      <vt:lpstr>Robustness of Colossal Patterns</vt:lpstr>
      <vt:lpstr>Example: Core Patterns</vt:lpstr>
      <vt:lpstr>Robustness of Colossal Patterns</vt:lpstr>
      <vt:lpstr>Colossal Patterns Correspond to Dense Balls</vt:lpstr>
      <vt:lpstr>Pattern-Fusion: The Algorithm</vt:lpstr>
      <vt:lpstr>Why Is Pattern-Fusion Efficient?</vt:lpstr>
      <vt:lpstr>Pattern-Fusion Leads to Good Approximation</vt:lpstr>
      <vt:lpstr>Chapter 7: Advanced Pattern Mining</vt:lpstr>
      <vt:lpstr>Mining Compressed Patterns: δ-clustering </vt:lpstr>
      <vt:lpstr>Redundancy-Award Top-k Patterns</vt:lpstr>
      <vt:lpstr>Chapter 7: Advanced Pattern Mining</vt:lpstr>
      <vt:lpstr>Summary</vt:lpstr>
      <vt:lpstr>Ref: Mining Multi-Level and Quantitative Rules</vt:lpstr>
      <vt:lpstr>Ref: Mining Other Kinds of Rules</vt:lpstr>
      <vt:lpstr>Ref: Constraint-Based Pattern Mining</vt:lpstr>
      <vt:lpstr>Ref: Mining Sequential and Structured Patterns</vt:lpstr>
      <vt:lpstr>Ref: Mining Spatial, Multimedia, and Web Data</vt:lpstr>
      <vt:lpstr>Ref: Mining Frequent Patterns in Time-Series Data</vt:lpstr>
      <vt:lpstr>Ref: FP for Classification and Clustering</vt:lpstr>
      <vt:lpstr>Ref: Stream and Privacy-Preserving FP Mining</vt:lpstr>
      <vt:lpstr>Ref: Other Freq. Pattern Mining Applications</vt:lpstr>
      <vt:lpstr>Can Apriori Handle Convertible Constraints?</vt:lpstr>
      <vt:lpstr>Pattern Space Pruning w. Convertible Constraints</vt:lpstr>
      <vt:lpstr>Handling Multiple Constraints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CS6220: Data Mining Techniques</dc:title>
  <dc:creator>yizhousun</dc:creator>
  <cp:lastModifiedBy>yizhousun</cp:lastModifiedBy>
  <cp:revision>60</cp:revision>
  <dcterms:created xsi:type="dcterms:W3CDTF">2006-08-16T00:00:00Z</dcterms:created>
  <dcterms:modified xsi:type="dcterms:W3CDTF">2013-01-29T03:50:12Z</dcterms:modified>
</cp:coreProperties>
</file>