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67"/>
  </p:notesMasterIdLst>
  <p:handoutMasterIdLst>
    <p:handoutMasterId r:id="rId68"/>
  </p:handoutMasterIdLst>
  <p:sldIdLst>
    <p:sldId id="1397" r:id="rId2"/>
    <p:sldId id="1413" r:id="rId3"/>
    <p:sldId id="1402" r:id="rId4"/>
    <p:sldId id="1184" r:id="rId5"/>
    <p:sldId id="1185" r:id="rId6"/>
    <p:sldId id="1295" r:id="rId7"/>
    <p:sldId id="1299" r:id="rId8"/>
    <p:sldId id="1300" r:id="rId9"/>
    <p:sldId id="1301" r:id="rId10"/>
    <p:sldId id="1302" r:id="rId11"/>
    <p:sldId id="1405" r:id="rId12"/>
    <p:sldId id="1403" r:id="rId13"/>
    <p:sldId id="1377" r:id="rId14"/>
    <p:sldId id="1189" r:id="rId15"/>
    <p:sldId id="1190" r:id="rId16"/>
    <p:sldId id="1410" r:id="rId17"/>
    <p:sldId id="1191" r:id="rId18"/>
    <p:sldId id="1033" r:id="rId19"/>
    <p:sldId id="1034" r:id="rId20"/>
    <p:sldId id="1411" r:id="rId21"/>
    <p:sldId id="1412" r:id="rId22"/>
    <p:sldId id="1398" r:id="rId23"/>
    <p:sldId id="1406" r:id="rId24"/>
    <p:sldId id="1040" r:id="rId25"/>
    <p:sldId id="1042" r:id="rId26"/>
    <p:sldId id="1044" r:id="rId27"/>
    <p:sldId id="1043" r:id="rId28"/>
    <p:sldId id="1407" r:id="rId29"/>
    <p:sldId id="1047" r:id="rId30"/>
    <p:sldId id="1414" r:id="rId31"/>
    <p:sldId id="1048" r:id="rId32"/>
    <p:sldId id="1050" r:id="rId33"/>
    <p:sldId id="1051" r:id="rId34"/>
    <p:sldId id="1052" r:id="rId35"/>
    <p:sldId id="1053" r:id="rId36"/>
    <p:sldId id="1066" r:id="rId37"/>
    <p:sldId id="1049" r:id="rId38"/>
    <p:sldId id="1054" r:id="rId39"/>
    <p:sldId id="1067" r:id="rId40"/>
    <p:sldId id="1055" r:id="rId41"/>
    <p:sldId id="1057" r:id="rId42"/>
    <p:sldId id="1373" r:id="rId43"/>
    <p:sldId id="1376" r:id="rId44"/>
    <p:sldId id="1408" r:id="rId45"/>
    <p:sldId id="1197" r:id="rId46"/>
    <p:sldId id="1409" r:id="rId47"/>
    <p:sldId id="1399" r:id="rId48"/>
    <p:sldId id="1400" r:id="rId49"/>
    <p:sldId id="1404" r:id="rId50"/>
    <p:sldId id="1401" r:id="rId51"/>
    <p:sldId id="1415" r:id="rId52"/>
    <p:sldId id="1416" r:id="rId53"/>
    <p:sldId id="1418" r:id="rId54"/>
    <p:sldId id="1417" r:id="rId55"/>
    <p:sldId id="1205" r:id="rId56"/>
    <p:sldId id="1324" r:id="rId57"/>
    <p:sldId id="1385" r:id="rId58"/>
    <p:sldId id="1419" r:id="rId59"/>
    <p:sldId id="1271" r:id="rId60"/>
    <p:sldId id="1273" r:id="rId61"/>
    <p:sldId id="1274" r:id="rId62"/>
    <p:sldId id="1275" r:id="rId63"/>
    <p:sldId id="1276" r:id="rId64"/>
    <p:sldId id="1278" r:id="rId65"/>
    <p:sldId id="1288" r:id="rId6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6EA"/>
    <a:srgbClr val="FAE2F6"/>
    <a:srgbClr val="170981"/>
    <a:srgbClr val="121328"/>
    <a:srgbClr val="D7FDF9"/>
    <a:srgbClr val="003366"/>
    <a:srgbClr val="0066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7" autoAdjust="0"/>
  </p:normalViewPr>
  <p:slideViewPr>
    <p:cSldViewPr>
      <p:cViewPr varScale="1">
        <p:scale>
          <a:sx n="103" d="100"/>
          <a:sy n="103" d="100"/>
        </p:scale>
        <p:origin x="-306" y="-96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7.xml"/><Relationship Id="rId1" Type="http://schemas.openxmlformats.org/officeDocument/2006/relationships/slide" Target="slides/slide5.xml"/><Relationship Id="rId5" Type="http://schemas.openxmlformats.org/officeDocument/2006/relationships/slide" Target="slides/slide55.xml"/><Relationship Id="rId4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fld id="{B27FCAB0-9EDA-468D-8E40-82B4B2891C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1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fld id="{C94AC541-2056-4410-9FDE-80BBBB3421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57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6F175-4865-435D-BB34-64C925A08D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44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FAD35BC-9F72-4118-B3F2-4E03449EE7EE}" type="slidenum">
              <a:rPr lang="en-US" sz="1200">
                <a:latin typeface="Times New Roman" pitchFamily="18" charset="0"/>
              </a:rPr>
              <a:pPr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5E6B10F-BA1D-44E7-AF46-268886DA3CCD}" type="slidenum">
              <a:rPr lang="en-US" sz="1200">
                <a:latin typeface="Times New Roman" pitchFamily="18" charset="0"/>
              </a:rPr>
              <a:pPr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1F250D-9F64-4CA0-B874-E2F2304ADBD8}" type="slidenum">
              <a:rPr lang="en-US" sz="1200">
                <a:latin typeface="Times New Roman" pitchFamily="18" charset="0"/>
              </a:rPr>
              <a:pPr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CC3FCF7-E1CE-4939-9785-641615ACA7A0}" type="slidenum">
              <a:rPr lang="en-US" sz="1200">
                <a:latin typeface="Times New Roman" pitchFamily="18" charset="0"/>
              </a:rPr>
              <a:pPr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6FA8461-8384-4E53-98CB-FC14A46D23B1}" type="slidenum">
              <a:rPr lang="en-US" sz="1200">
                <a:latin typeface="Times New Roman" pitchFamily="18" charset="0"/>
              </a:rPr>
              <a:pPr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1F250D-9F64-4CA0-B874-E2F2304ADBD8}" type="slidenum">
              <a:rPr lang="en-US" sz="1200">
                <a:latin typeface="Times New Roman" pitchFamily="18" charset="0"/>
              </a:rPr>
              <a:pPr/>
              <a:t>21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BBC29A-0B9B-4C7B-89FF-9FED575FF78F}" type="slidenum">
              <a:rPr lang="en-US" sz="1200">
                <a:latin typeface="Times New Roman" pitchFamily="18" charset="0"/>
              </a:rPr>
              <a:pPr/>
              <a:t>23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B32EC36-E011-4C19-B43C-3D27F2B803AC}" type="slidenum">
              <a:rPr lang="en-US" sz="1200">
                <a:latin typeface="Times New Roman" pitchFamily="18" charset="0"/>
              </a:rPr>
              <a:pPr/>
              <a:t>24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E7D1556-AE24-4765-9DB2-ABA4E4B3FE2A}" type="slidenum">
              <a:rPr lang="en-US" sz="1200">
                <a:latin typeface="Times New Roman" pitchFamily="18" charset="0"/>
              </a:rPr>
              <a:pPr/>
              <a:t>25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C660F80-FF04-4D4B-A076-F77E1C6D3C1F}" type="slidenum">
              <a:rPr lang="en-US" sz="1200">
                <a:latin typeface="Times New Roman" pitchFamily="18" charset="0"/>
              </a:rPr>
              <a:pPr/>
              <a:t>26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2EC469F-9EBE-4095-8A71-56A67017CE6E}" type="slidenum">
              <a:rPr lang="en-US" sz="1200">
                <a:latin typeface="Times New Roman" pitchFamily="18" charset="0"/>
              </a:rPr>
              <a:pPr/>
              <a:t>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B1DBDA0-2153-496C-808F-CC1C88DE607A}" type="slidenum">
              <a:rPr lang="en-US" sz="1200">
                <a:latin typeface="Times New Roman" pitchFamily="18" charset="0"/>
              </a:rPr>
              <a:pPr/>
              <a:t>27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BBC29A-0B9B-4C7B-89FF-9FED575FF78F}" type="slidenum">
              <a:rPr lang="en-US" sz="1200">
                <a:latin typeface="Times New Roman" pitchFamily="18" charset="0"/>
              </a:rPr>
              <a:pPr/>
              <a:t>28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0614172-A228-477F-A307-FA8C4666A801}" type="slidenum">
              <a:rPr lang="en-US" sz="1200">
                <a:latin typeface="Times New Roman" pitchFamily="18" charset="0"/>
              </a:rPr>
              <a:pPr/>
              <a:t>29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843523B-C3F8-4EF8-817D-03769DF35138}" type="slidenum">
              <a:rPr lang="en-US" sz="1200">
                <a:latin typeface="Times New Roman" pitchFamily="18" charset="0"/>
              </a:rPr>
              <a:pPr/>
              <a:t>31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E50A2E0-E102-4CA2-9C60-5F66B4735A74}" type="slidenum">
              <a:rPr lang="en-US" sz="1200">
                <a:latin typeface="Times New Roman" pitchFamily="18" charset="0"/>
              </a:rPr>
              <a:pPr/>
              <a:t>32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6BDCFDD-9070-4744-9F06-0411BDE18A82}" type="slidenum">
              <a:rPr lang="en-US" sz="1200">
                <a:latin typeface="Times New Roman" pitchFamily="18" charset="0"/>
              </a:rPr>
              <a:pPr/>
              <a:t>33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0B9F482-532F-4561-9A5C-20F431CD076B}" type="slidenum">
              <a:rPr lang="en-US" sz="1200">
                <a:latin typeface="Times New Roman" pitchFamily="18" charset="0"/>
              </a:rPr>
              <a:pPr/>
              <a:t>34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79657F9-BF3A-46C9-A379-9A5C69EACB04}" type="slidenum">
              <a:rPr lang="en-US" sz="1200">
                <a:latin typeface="Times New Roman" pitchFamily="18" charset="0"/>
              </a:rPr>
              <a:pPr/>
              <a:t>35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EB868F3-B208-45F4-AD82-37B063F092B6}" type="slidenum">
              <a:rPr lang="en-US" sz="1200">
                <a:latin typeface="Times New Roman" pitchFamily="18" charset="0"/>
              </a:rPr>
              <a:pPr/>
              <a:t>36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5B4BCB0-1041-4584-8463-B4C03DC8ED60}" type="slidenum">
              <a:rPr lang="en-US" sz="1200">
                <a:latin typeface="Times New Roman" pitchFamily="18" charset="0"/>
              </a:rPr>
              <a:pPr/>
              <a:t>37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131724-D94A-47C5-986C-9162CFB7DB4B}" type="slidenum">
              <a:rPr lang="en-US" sz="1200">
                <a:latin typeface="Times New Roman" pitchFamily="18" charset="0"/>
              </a:rPr>
              <a:pPr/>
              <a:t>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9A9AC4C-0C3A-449E-A3F3-3304599D2BD9}" type="slidenum">
              <a:rPr lang="en-US" sz="1200">
                <a:latin typeface="Times New Roman" pitchFamily="18" charset="0"/>
              </a:rPr>
              <a:pPr/>
              <a:t>38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E232ECC-915E-4B4A-8FFE-64F06B7C5AFB}" type="slidenum">
              <a:rPr lang="en-US" sz="1200">
                <a:latin typeface="Times New Roman" pitchFamily="18" charset="0"/>
              </a:rPr>
              <a:pPr/>
              <a:t>39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A1F55B0-2E16-4BFB-8DBF-BD45064FC6D5}" type="slidenum">
              <a:rPr lang="en-US" sz="1200">
                <a:latin typeface="Times New Roman" pitchFamily="18" charset="0"/>
              </a:rPr>
              <a:pPr/>
              <a:t>40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6558FA2-D1D7-404F-8F46-96CCBB9D9E61}" type="slidenum">
              <a:rPr lang="en-US" sz="1200">
                <a:latin typeface="Times New Roman" pitchFamily="18" charset="0"/>
              </a:rPr>
              <a:pPr/>
              <a:t>41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88BB6AF-3FD5-4166-B408-D9A53ACF7C59}" type="slidenum">
              <a:rPr lang="en-US" sz="1200">
                <a:latin typeface="Times New Roman" pitchFamily="18" charset="0"/>
              </a:rPr>
              <a:pPr/>
              <a:t>42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E96C769-11FA-469D-B4C9-41DB86694F5E}" type="slidenum">
              <a:rPr lang="en-US" sz="1200">
                <a:latin typeface="Times New Roman" pitchFamily="18" charset="0"/>
              </a:rPr>
              <a:pPr/>
              <a:t>43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BBC29A-0B9B-4C7B-89FF-9FED575FF78F}" type="slidenum">
              <a:rPr lang="en-US" sz="1200">
                <a:latin typeface="Times New Roman" pitchFamily="18" charset="0"/>
              </a:rPr>
              <a:pPr/>
              <a:t>44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3788673-AB29-494C-8500-418095617E44}" type="slidenum">
              <a:rPr lang="en-US" sz="1200">
                <a:latin typeface="Times New Roman" pitchFamily="18" charset="0"/>
              </a:rPr>
              <a:pPr/>
              <a:t>45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BBC29A-0B9B-4C7B-89FF-9FED575FF78F}" type="slidenum">
              <a:rPr lang="en-US" sz="1200">
                <a:latin typeface="Times New Roman" pitchFamily="18" charset="0"/>
              </a:rPr>
              <a:pPr/>
              <a:t>46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E8987BD-BC7C-49FA-B6EF-90C46E09BD5C}" type="slidenum">
              <a:rPr lang="en-US" sz="1200">
                <a:latin typeface="Times New Roman" pitchFamily="18" charset="0"/>
              </a:rPr>
              <a:pPr/>
              <a:t>55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85B78A8-2E65-43EF-B070-6442F788A0E1}" type="slidenum">
              <a:rPr lang="en-US" sz="1200">
                <a:latin typeface="Times New Roman" pitchFamily="18" charset="0"/>
              </a:rPr>
              <a:pPr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7391A3D-9C01-492A-9DDD-CE0A2751D802}" type="slidenum">
              <a:rPr lang="en-US" sz="1200">
                <a:latin typeface="Times New Roman" pitchFamily="18" charset="0"/>
              </a:rPr>
              <a:pPr/>
              <a:t>56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B17A83-FA8B-40A8-8760-67FBC35C5026}" type="slidenum">
              <a:rPr lang="en-US" sz="1200">
                <a:latin typeface="Times New Roman" pitchFamily="18" charset="0"/>
              </a:rPr>
              <a:pPr/>
              <a:t>59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EE03D18-6E8F-4632-AB67-B8CAA400F37F}" type="slidenum">
              <a:rPr lang="en-US" sz="1200">
                <a:latin typeface="Times New Roman" pitchFamily="18" charset="0"/>
              </a:rPr>
              <a:pPr/>
              <a:t>60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AAF0B65-D559-4A65-8530-8160E3C9A95A}" type="slidenum">
              <a:rPr lang="en-US" sz="1200">
                <a:latin typeface="Times New Roman" pitchFamily="18" charset="0"/>
              </a:rPr>
              <a:pPr/>
              <a:t>61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00C9028-1AA4-4205-9005-EBD55F187CCA}" type="slidenum">
              <a:rPr lang="en-US" sz="1200">
                <a:latin typeface="Times New Roman" pitchFamily="18" charset="0"/>
              </a:rPr>
              <a:pPr/>
              <a:t>62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A817CB7-4D09-4B0C-90E7-2175B94804FC}" type="slidenum">
              <a:rPr lang="en-US" sz="1200">
                <a:latin typeface="Times New Roman" pitchFamily="18" charset="0"/>
              </a:rPr>
              <a:pPr/>
              <a:t>63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808E8B5-3837-4FD9-A315-59C4B0A2907F}" type="slidenum">
              <a:rPr lang="en-US" sz="1200">
                <a:latin typeface="Times New Roman" pitchFamily="18" charset="0"/>
              </a:rPr>
              <a:pPr/>
              <a:t>64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B18EF46-7179-4A19-8B26-0D3FCFB2970A}" type="slidenum">
              <a:rPr lang="en-US" sz="1200">
                <a:latin typeface="Times New Roman" pitchFamily="18" charset="0"/>
              </a:rPr>
              <a:pPr/>
              <a:t>65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588101-E174-48EC-BE1B-6F8997AE5EAF}" type="slidenum">
              <a:rPr lang="en-US" sz="1200">
                <a:latin typeface="Times New Roman" pitchFamily="18" charset="0"/>
              </a:rPr>
              <a:pPr/>
              <a:t>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E1A0473-6941-401F-AEB3-C1D3063899E9}" type="slidenum">
              <a:rPr lang="en-US" sz="1200">
                <a:latin typeface="Times New Roman" pitchFamily="18" charset="0"/>
              </a:rPr>
              <a:pPr/>
              <a:t>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45CDC56-E380-4808-8B44-0663207276A2}" type="slidenum">
              <a:rPr lang="en-US" sz="1200">
                <a:latin typeface="Times New Roman" pitchFamily="18" charset="0"/>
              </a:rPr>
              <a:pPr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931035E-7A12-430C-9309-7CD1116E0107}" type="slidenum">
              <a:rPr lang="en-US" sz="1200">
                <a:latin typeface="Times New Roman" pitchFamily="18" charset="0"/>
              </a:rPr>
              <a:pPr/>
              <a:t>10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BBC29A-0B9B-4C7B-89FF-9FED575FF78F}" type="slidenum">
              <a:rPr lang="en-US" sz="1200">
                <a:latin typeface="Times New Roman" pitchFamily="18" charset="0"/>
              </a:rPr>
              <a:pPr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83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9788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>
                <a:latin typeface="Baskerville Old Face" pitchFamily="18" charset="0"/>
                <a:cs typeface="Arial" pitchFamily="34" charset="0"/>
              </a:defRPr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992188"/>
            <a:ext cx="868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887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6477000"/>
            <a:ext cx="1905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A81C954-07D9-4054-9B9E-EC52998CE8C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40776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3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-100" baseline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002060"/>
          </a:solidFill>
          <a:effectLst/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22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iuc.edu/~hanj/pdf/pkdd07_twu.pdf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1927225"/>
          </a:xfrm>
        </p:spPr>
        <p:txBody>
          <a:bodyPr>
            <a:noAutofit/>
          </a:bodyPr>
          <a:lstStyle/>
          <a:p>
            <a:r>
              <a:rPr lang="en-US" sz="4800" dirty="0" smtClean="0"/>
              <a:t>CS6220: Data </a:t>
            </a:r>
            <a:r>
              <a:rPr lang="en-US" sz="4800" dirty="0"/>
              <a:t>Mining </a:t>
            </a:r>
            <a:r>
              <a:rPr lang="en-US" sz="4800" dirty="0" smtClean="0"/>
              <a:t>Techniques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2895600"/>
          </a:xfrm>
        </p:spPr>
        <p:txBody>
          <a:bodyPr>
            <a:normAutofit/>
          </a:bodyPr>
          <a:lstStyle/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Instructor: </a:t>
            </a:r>
            <a:r>
              <a:rPr lang="en-US" sz="3000" b="1" dirty="0" err="1" smtClean="0"/>
              <a:t>Yizhou</a:t>
            </a:r>
            <a:r>
              <a:rPr lang="en-US" sz="3000" b="1" dirty="0" smtClean="0"/>
              <a:t> Sun</a:t>
            </a:r>
          </a:p>
          <a:p>
            <a:pPr algn="ctr"/>
            <a:r>
              <a:rPr lang="en-US" sz="2400" dirty="0" smtClean="0">
                <a:hlinkClick r:id="rId3"/>
              </a:rPr>
              <a:t>yzsun@ccs.neu.edu</a:t>
            </a:r>
            <a:endParaRPr lang="en-US" sz="2400" dirty="0" smtClean="0"/>
          </a:p>
          <a:p>
            <a:pPr algn="ctr"/>
            <a:endParaRPr lang="en-US" dirty="0" smtClean="0"/>
          </a:p>
          <a:p>
            <a:pPr algn="ctr"/>
            <a:fld id="{1913F476-D1F9-4A8A-AA0B-77B35B937DF8}" type="datetime4">
              <a:rPr lang="en-US" sz="2400" smtClean="0"/>
              <a:pPr algn="ctr"/>
              <a:t>February 4, 2013</a:t>
            </a:fld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050" y="2971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en-US" sz="4000" dirty="0" smtClean="0">
                <a:solidFill>
                  <a:srgbClr val="646B86"/>
                </a:solidFill>
              </a:rPr>
              <a:t>Chapter 6: </a:t>
            </a:r>
            <a:r>
              <a:rPr lang="en-US" sz="4000" dirty="0">
                <a:solidFill>
                  <a:srgbClr val="646B86"/>
                </a:solidFill>
              </a:rPr>
              <a:t>Mining Frequent Patterns, Associations, and Correlations: </a:t>
            </a:r>
            <a:endParaRPr lang="en-US" sz="4000" dirty="0" smtClean="0">
              <a:solidFill>
                <a:srgbClr val="646B86"/>
              </a:solidFill>
            </a:endParaRPr>
          </a:p>
          <a:p>
            <a:r>
              <a:rPr lang="en-US" sz="4000" dirty="0" smtClean="0">
                <a:solidFill>
                  <a:srgbClr val="646B86"/>
                </a:solidFill>
              </a:rPr>
              <a:t>Basic Concepts </a:t>
            </a:r>
            <a:r>
              <a:rPr lang="en-US" sz="4000" dirty="0">
                <a:solidFill>
                  <a:srgbClr val="646B86"/>
                </a:solidFill>
              </a:rPr>
              <a:t>and Methods</a:t>
            </a:r>
          </a:p>
          <a:p>
            <a:pPr eaLnBrk="1" hangingPunct="1"/>
            <a:endParaRPr lang="en-US" sz="4000" dirty="0" smtClean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3726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Computational Complexity of Frequent Itemset Mining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5029200"/>
          </a:xfrm>
          <a:noFill/>
        </p:spPr>
        <p:txBody>
          <a:bodyPr lIns="92075" tIns="46038" rIns="92075" bIns="46038"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</a:rPr>
              <a:t>How many </a:t>
            </a:r>
            <a:r>
              <a:rPr lang="en-US" altLang="zh-CN" dirty="0" err="1" smtClean="0">
                <a:ea typeface="宋体" pitchFamily="2" charset="-122"/>
              </a:rPr>
              <a:t>itemsets</a:t>
            </a:r>
            <a:r>
              <a:rPr lang="en-US" altLang="zh-CN" dirty="0" smtClean="0">
                <a:ea typeface="宋体" pitchFamily="2" charset="-122"/>
              </a:rPr>
              <a:t> are potentially to be generated in the worst case?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800" dirty="0" smtClean="0">
                <a:ea typeface="宋体" pitchFamily="2" charset="-122"/>
              </a:rPr>
              <a:t>The number of frequent </a:t>
            </a:r>
            <a:r>
              <a:rPr lang="en-US" altLang="zh-CN" sz="2800" dirty="0" err="1" smtClean="0">
                <a:ea typeface="宋体" pitchFamily="2" charset="-122"/>
              </a:rPr>
              <a:t>itemsets</a:t>
            </a:r>
            <a:r>
              <a:rPr lang="en-US" altLang="zh-CN" sz="2800" dirty="0" smtClean="0">
                <a:ea typeface="宋体" pitchFamily="2" charset="-122"/>
              </a:rPr>
              <a:t> to be generated is sensitive to the </a:t>
            </a:r>
            <a:r>
              <a:rPr lang="en-US" altLang="zh-CN" sz="2800" dirty="0" err="1" smtClean="0">
                <a:ea typeface="宋体" pitchFamily="2" charset="-122"/>
              </a:rPr>
              <a:t>minsup</a:t>
            </a:r>
            <a:r>
              <a:rPr lang="en-US" altLang="zh-CN" sz="2800" dirty="0" smtClean="0">
                <a:ea typeface="宋体" pitchFamily="2" charset="-122"/>
              </a:rPr>
              <a:t> threshold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800" dirty="0" smtClean="0">
                <a:ea typeface="宋体" pitchFamily="2" charset="-122"/>
              </a:rPr>
              <a:t>When </a:t>
            </a:r>
            <a:r>
              <a:rPr lang="en-US" altLang="zh-CN" sz="2800" dirty="0" err="1" smtClean="0">
                <a:ea typeface="宋体" pitchFamily="2" charset="-122"/>
              </a:rPr>
              <a:t>minsup</a:t>
            </a:r>
            <a:r>
              <a:rPr lang="en-US" altLang="zh-CN" sz="2800" dirty="0" smtClean="0">
                <a:ea typeface="宋体" pitchFamily="2" charset="-122"/>
              </a:rPr>
              <a:t> is low, there exist potentially an exponential number of frequent </a:t>
            </a:r>
            <a:r>
              <a:rPr lang="en-US" altLang="zh-CN" sz="2800" dirty="0" err="1" smtClean="0">
                <a:ea typeface="宋体" pitchFamily="2" charset="-122"/>
              </a:rPr>
              <a:t>itemsets</a:t>
            </a:r>
            <a:endParaRPr lang="en-US" altLang="zh-CN" sz="2800" dirty="0" smtClean="0">
              <a:ea typeface="宋体" pitchFamily="2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800" dirty="0" smtClean="0">
                <a:ea typeface="宋体" pitchFamily="2" charset="-122"/>
              </a:rPr>
              <a:t>The worst case: M</a:t>
            </a:r>
            <a:r>
              <a:rPr lang="en-US" altLang="zh-CN" sz="2800" baseline="30000" dirty="0" smtClean="0">
                <a:ea typeface="宋体" pitchFamily="2" charset="-122"/>
              </a:rPr>
              <a:t>N</a:t>
            </a:r>
            <a:r>
              <a:rPr lang="en-US" altLang="zh-CN" sz="2800" dirty="0" smtClean="0">
                <a:ea typeface="宋体" pitchFamily="2" charset="-122"/>
              </a:rPr>
              <a:t> where M: # distinct items, and N: max length of transactions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0C593FF-A067-41A0-A5A9-4A65498C4C4A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pitchFamily="2" charset="-122"/>
              </a:rPr>
              <a:t>The worst case complexity vs. the expected probability</a:t>
            </a:r>
          </a:p>
          <a:p>
            <a:pPr lvl="1">
              <a:lnSpc>
                <a:spcPct val="120000"/>
              </a:lnSpc>
            </a:pPr>
            <a:r>
              <a:rPr lang="en-US" altLang="zh-CN" sz="2800" dirty="0">
                <a:ea typeface="宋体" pitchFamily="2" charset="-122"/>
              </a:rPr>
              <a:t>Ex. Suppose </a:t>
            </a:r>
            <a:r>
              <a:rPr lang="en-US" altLang="zh-CN" sz="2800" dirty="0" err="1">
                <a:ea typeface="宋体" pitchFamily="2" charset="-122"/>
              </a:rPr>
              <a:t>Walmart</a:t>
            </a:r>
            <a:r>
              <a:rPr lang="en-US" altLang="zh-CN" sz="2800" dirty="0">
                <a:ea typeface="宋体" pitchFamily="2" charset="-122"/>
              </a:rPr>
              <a:t> has 10</a:t>
            </a:r>
            <a:r>
              <a:rPr lang="en-US" altLang="zh-CN" sz="2800" baseline="30000" dirty="0">
                <a:ea typeface="宋体" pitchFamily="2" charset="-122"/>
              </a:rPr>
              <a:t>4</a:t>
            </a:r>
            <a:r>
              <a:rPr lang="en-US" altLang="zh-CN" sz="2800" dirty="0">
                <a:ea typeface="宋体" pitchFamily="2" charset="-122"/>
              </a:rPr>
              <a:t> kinds of products </a:t>
            </a:r>
          </a:p>
          <a:p>
            <a:pPr lvl="2">
              <a:lnSpc>
                <a:spcPct val="120000"/>
              </a:lnSpc>
            </a:pPr>
            <a:r>
              <a:rPr lang="en-US" altLang="zh-CN" sz="2800" dirty="0">
                <a:ea typeface="宋体" pitchFamily="2" charset="-122"/>
              </a:rPr>
              <a:t>The chance to pick up one product 10</a:t>
            </a:r>
            <a:r>
              <a:rPr lang="en-US" altLang="zh-CN" sz="2800" baseline="30000" dirty="0">
                <a:ea typeface="宋体" pitchFamily="2" charset="-122"/>
              </a:rPr>
              <a:t>-4</a:t>
            </a:r>
          </a:p>
          <a:p>
            <a:pPr lvl="2">
              <a:lnSpc>
                <a:spcPct val="120000"/>
              </a:lnSpc>
            </a:pPr>
            <a:r>
              <a:rPr lang="en-US" altLang="zh-CN" sz="2800" dirty="0">
                <a:ea typeface="宋体" pitchFamily="2" charset="-122"/>
              </a:rPr>
              <a:t>The chance to pick up a particular set of 10 products: ~10</a:t>
            </a:r>
            <a:r>
              <a:rPr lang="en-US" altLang="zh-CN" sz="2800" baseline="30000" dirty="0">
                <a:ea typeface="宋体" pitchFamily="2" charset="-122"/>
              </a:rPr>
              <a:t>-40</a:t>
            </a:r>
          </a:p>
          <a:p>
            <a:pPr lvl="2">
              <a:lnSpc>
                <a:spcPct val="120000"/>
              </a:lnSpc>
            </a:pPr>
            <a:r>
              <a:rPr lang="en-US" altLang="zh-CN" sz="2800" dirty="0">
                <a:ea typeface="宋体" pitchFamily="2" charset="-122"/>
              </a:rPr>
              <a:t>What is the chance this particular set of 10 products to be frequent 10</a:t>
            </a:r>
            <a:r>
              <a:rPr lang="en-US" altLang="zh-CN" sz="2800" baseline="30000" dirty="0">
                <a:ea typeface="宋体" pitchFamily="2" charset="-122"/>
              </a:rPr>
              <a:t>3</a:t>
            </a:r>
            <a:r>
              <a:rPr lang="en-US" altLang="zh-CN" sz="2800" dirty="0">
                <a:ea typeface="宋体" pitchFamily="2" charset="-122"/>
              </a:rPr>
              <a:t> times in 10</a:t>
            </a:r>
            <a:r>
              <a:rPr lang="en-US" altLang="zh-CN" sz="2800" baseline="30000" dirty="0">
                <a:ea typeface="宋体" pitchFamily="2" charset="-122"/>
              </a:rPr>
              <a:t>9</a:t>
            </a:r>
            <a:r>
              <a:rPr lang="en-US" altLang="zh-CN" sz="2800" dirty="0">
                <a:ea typeface="宋体" pitchFamily="2" charset="-122"/>
              </a:rPr>
              <a:t> transactions?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92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</a:t>
            </a:r>
            <a:r>
              <a:rPr lang="en-US" dirty="0" smtClean="0"/>
              <a:t>6: </a:t>
            </a:r>
            <a:r>
              <a:rPr lang="en-US" dirty="0"/>
              <a:t>Mining Frequent Patterns, Association and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Basic Concepts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Mining Methods 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 smtClean="0"/>
              <a:t>Pattern </a:t>
            </a:r>
            <a:r>
              <a:rPr lang="en-US" dirty="0"/>
              <a:t>Evaluation Methods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20546990">
            <a:off x="5836488" y="2355878"/>
            <a:ext cx="522288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Apriori</a:t>
            </a:r>
            <a:r>
              <a:rPr lang="en-US" dirty="0" smtClean="0"/>
              <a:t>: A Candidate Generation-and-Test Approach</a:t>
            </a:r>
          </a:p>
          <a:p>
            <a:pPr lvl="1">
              <a:lnSpc>
                <a:spcPct val="180000"/>
              </a:lnSpc>
            </a:pPr>
            <a:r>
              <a:rPr lang="en-US" dirty="0" smtClean="0"/>
              <a:t>Improving the Efficiency of </a:t>
            </a:r>
            <a:r>
              <a:rPr lang="en-US" dirty="0" err="1" smtClean="0"/>
              <a:t>Apriori</a:t>
            </a:r>
            <a:endParaRPr lang="en-US" dirty="0" smtClean="0"/>
          </a:p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FPGrowth</a:t>
            </a:r>
            <a:r>
              <a:rPr lang="en-US" dirty="0" smtClean="0"/>
              <a:t>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dirty="0" smtClean="0"/>
              <a:t>ECLAT: Frequent Pattern Mining with Vertical Data Format</a:t>
            </a:r>
          </a:p>
          <a:p>
            <a:pPr>
              <a:lnSpc>
                <a:spcPct val="180000"/>
              </a:lnSpc>
            </a:pPr>
            <a:r>
              <a:rPr lang="en-US" dirty="0"/>
              <a:t>Generating Association Rules</a:t>
            </a:r>
          </a:p>
          <a:p>
            <a:pPr eaLnBrk="1" hangingPunct="1">
              <a:lnSpc>
                <a:spcPct val="180000"/>
              </a:lnSpc>
            </a:pPr>
            <a:endParaRPr lang="en-US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2DB342-3D72-4254-BC97-63A026D7C881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269203">
            <a:off x="8247783" y="1620319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066800"/>
          </a:xfrm>
        </p:spPr>
        <p:txBody>
          <a:bodyPr/>
          <a:lstStyle/>
          <a:p>
            <a:pPr eaLnBrk="1" hangingPunct="1">
              <a:tabLst>
                <a:tab pos="2570163" algn="l"/>
              </a:tabLst>
            </a:pPr>
            <a:r>
              <a:rPr lang="en-US" sz="3200" dirty="0" smtClean="0"/>
              <a:t>The </a:t>
            </a:r>
            <a:r>
              <a:rPr lang="en-US" sz="3200" dirty="0" err="1" smtClean="0"/>
              <a:t>Apriori</a:t>
            </a:r>
            <a:r>
              <a:rPr lang="en-US" sz="3200" dirty="0" smtClean="0"/>
              <a:t> Property and Scalable Mining Methods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181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</a:t>
            </a:r>
            <a:r>
              <a:rPr lang="en-US" sz="2400" dirty="0" err="1" smtClean="0">
                <a:solidFill>
                  <a:srgbClr val="FF0000"/>
                </a:solidFill>
              </a:rPr>
              <a:t>Apriori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property of frequent patterns</a:t>
            </a:r>
          </a:p>
          <a:p>
            <a:pPr lvl="1" eaLnBrk="1" hangingPunct="1"/>
            <a:r>
              <a:rPr lang="en-US" sz="2400" u="sng" dirty="0" smtClean="0">
                <a:solidFill>
                  <a:srgbClr val="FF0000"/>
                </a:solidFill>
              </a:rPr>
              <a:t>Any nonempty subsets of a frequent </a:t>
            </a:r>
            <a:r>
              <a:rPr lang="en-US" sz="2400" u="sng" dirty="0" err="1" smtClean="0">
                <a:solidFill>
                  <a:srgbClr val="FF0000"/>
                </a:solidFill>
              </a:rPr>
              <a:t>itemset</a:t>
            </a:r>
            <a:r>
              <a:rPr lang="en-US" sz="2400" u="sng" dirty="0" smtClean="0">
                <a:solidFill>
                  <a:srgbClr val="FF0000"/>
                </a:solidFill>
              </a:rPr>
              <a:t> must be frequent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b="1" dirty="0" smtClean="0">
                <a:solidFill>
                  <a:schemeClr val="tx1"/>
                </a:solidFill>
              </a:rPr>
              <a:t>{beer, diaper, nuts}</a:t>
            </a:r>
            <a:r>
              <a:rPr lang="en-US" sz="2400" dirty="0" smtClean="0">
                <a:solidFill>
                  <a:schemeClr val="tx1"/>
                </a:solidFill>
              </a:rPr>
              <a:t> is frequent, so is </a:t>
            </a:r>
            <a:r>
              <a:rPr lang="en-US" sz="2400" b="1" dirty="0" smtClean="0">
                <a:solidFill>
                  <a:schemeClr val="tx1"/>
                </a:solidFill>
              </a:rPr>
              <a:t>{beer, diaper}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i.e., every transaction having {beer, diaper, nuts} also contains {beer, diaper} </a:t>
            </a:r>
          </a:p>
          <a:p>
            <a:pPr eaLnBrk="1" hangingPunct="1"/>
            <a:r>
              <a:rPr lang="en-US" sz="2400" dirty="0" smtClean="0"/>
              <a:t>Scalable mining methods: Three major approaches</a:t>
            </a:r>
          </a:p>
          <a:p>
            <a:pPr lvl="1" eaLnBrk="1" hangingPunct="1"/>
            <a:r>
              <a:rPr lang="en-US" sz="2400" dirty="0" err="1" smtClean="0">
                <a:solidFill>
                  <a:schemeClr val="tx1"/>
                </a:solidFill>
              </a:rPr>
              <a:t>Apriori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Agrawal</a:t>
            </a:r>
            <a:r>
              <a:rPr lang="en-US" sz="2400" dirty="0" smtClean="0">
                <a:solidFill>
                  <a:schemeClr val="tx1"/>
                </a:solidFill>
              </a:rPr>
              <a:t> &amp; Srikant@VLDB’94)</a:t>
            </a: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Freq. pattern growth (</a:t>
            </a:r>
            <a:r>
              <a:rPr lang="en-US" sz="2400" dirty="0" err="1" smtClean="0">
                <a:solidFill>
                  <a:schemeClr val="tx1"/>
                </a:solidFill>
              </a:rPr>
              <a:t>FPgrowth</a:t>
            </a:r>
            <a:r>
              <a:rPr lang="en-US" sz="2400" dirty="0" smtClean="0">
                <a:solidFill>
                  <a:schemeClr val="tx1"/>
                </a:solidFill>
              </a:rPr>
              <a:t>—Han, Pei &amp; Yin @SIGMOD’00)</a:t>
            </a: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Vertical data format approach (</a:t>
            </a:r>
            <a:r>
              <a:rPr lang="en-US" sz="2400" dirty="0" err="1" smtClean="0">
                <a:solidFill>
                  <a:schemeClr val="tx1"/>
                </a:solidFill>
              </a:rPr>
              <a:t>Eclat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63060CB-CA94-4822-9341-C13240DD572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228600"/>
            <a:ext cx="9448800" cy="762000"/>
          </a:xfrm>
        </p:spPr>
        <p:txBody>
          <a:bodyPr/>
          <a:lstStyle/>
          <a:p>
            <a:pPr eaLnBrk="1" hangingPunct="1">
              <a:tabLst>
                <a:tab pos="2570163" algn="l"/>
              </a:tabLst>
            </a:pPr>
            <a:r>
              <a:rPr lang="en-US" sz="3200" smtClean="0"/>
              <a:t>Apriori: A Candidate Generation &amp; Test Approach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610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u="sng" dirty="0" err="1" smtClean="0">
                <a:solidFill>
                  <a:srgbClr val="FF0000"/>
                </a:solidFill>
              </a:rPr>
              <a:t>Apriori</a:t>
            </a:r>
            <a:r>
              <a:rPr lang="en-US" sz="2400" u="sng" dirty="0" smtClean="0">
                <a:solidFill>
                  <a:srgbClr val="FF0000"/>
                </a:solidFill>
              </a:rPr>
              <a:t> pruning principle</a:t>
            </a:r>
            <a:r>
              <a:rPr lang="en-US" sz="2400" dirty="0" smtClean="0"/>
              <a:t>: If there is any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which is infrequent, its superset should not be generated/tested! (</a:t>
            </a:r>
            <a:r>
              <a:rPr lang="en-US" sz="2400" dirty="0" err="1" smtClean="0"/>
              <a:t>Agrawal</a:t>
            </a:r>
            <a:r>
              <a:rPr lang="en-US" sz="2400" dirty="0" smtClean="0"/>
              <a:t> &amp; </a:t>
            </a:r>
            <a:r>
              <a:rPr lang="en-US" sz="2400" dirty="0" err="1" smtClean="0"/>
              <a:t>Srikant</a:t>
            </a:r>
            <a:r>
              <a:rPr lang="en-US" sz="2400" dirty="0" smtClean="0"/>
              <a:t> @VLDB’94, </a:t>
            </a:r>
            <a:r>
              <a:rPr lang="en-US" sz="2400" dirty="0" err="1" smtClean="0"/>
              <a:t>Mannila</a:t>
            </a:r>
            <a:r>
              <a:rPr lang="en-US" sz="2400" dirty="0" smtClean="0"/>
              <a:t>, et al. @ KDD’ 94)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Method: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Initially</a:t>
            </a:r>
            <a:r>
              <a:rPr lang="en-US" sz="2400" dirty="0" smtClean="0">
                <a:solidFill>
                  <a:schemeClr val="tx1"/>
                </a:solidFill>
              </a:rPr>
              <a:t>, scan DB once to get frequent 1-itemset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Generate length (k+1) </a:t>
            </a:r>
            <a:r>
              <a:rPr lang="en-US" sz="2400" dirty="0" smtClean="0">
                <a:solidFill>
                  <a:srgbClr val="FF0000"/>
                </a:solidFill>
              </a:rPr>
              <a:t>candidate </a:t>
            </a:r>
            <a:r>
              <a:rPr lang="en-US" sz="2400" dirty="0" err="1" smtClean="0">
                <a:solidFill>
                  <a:srgbClr val="FF0000"/>
                </a:solidFill>
              </a:rPr>
              <a:t>itemsets</a:t>
            </a:r>
            <a:r>
              <a:rPr lang="en-US" sz="2400" dirty="0" smtClean="0">
                <a:solidFill>
                  <a:schemeClr val="tx1"/>
                </a:solidFill>
              </a:rPr>
              <a:t> from length k frequent </a:t>
            </a:r>
            <a:r>
              <a:rPr lang="en-US" sz="2400" dirty="0" err="1" smtClean="0">
                <a:solidFill>
                  <a:schemeClr val="tx1"/>
                </a:solidFill>
              </a:rPr>
              <a:t>itemsets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Test</a:t>
            </a:r>
            <a:r>
              <a:rPr lang="en-US" sz="2400" dirty="0" smtClean="0">
                <a:solidFill>
                  <a:schemeClr val="tx1"/>
                </a:solidFill>
              </a:rPr>
              <a:t> the candidates against DB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Terminate</a:t>
            </a:r>
            <a:r>
              <a:rPr lang="en-US" sz="2400" dirty="0" smtClean="0">
                <a:solidFill>
                  <a:schemeClr val="tx1"/>
                </a:solidFill>
              </a:rPr>
              <a:t> when no frequent or candidate set can be generated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8BB93A9-EC84-425F-A0E8-D748A5341739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Frequent k-1 </a:t>
            </a:r>
            <a:r>
              <a:rPr lang="en-US" dirty="0" err="1"/>
              <a:t>I</a:t>
            </a:r>
            <a:r>
              <a:rPr lang="en-US" dirty="0" err="1" smtClean="0"/>
              <a:t>temset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Frequent k-</a:t>
            </a:r>
            <a:r>
              <a:rPr lang="en-US" dirty="0" err="1"/>
              <a:t>I</a:t>
            </a:r>
            <a:r>
              <a:rPr lang="en-US" dirty="0" err="1" smtClean="0"/>
              <a:t>temset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10000"/>
                  </a:lnSpc>
                  <a:buNone/>
                </a:pPr>
                <a:r>
                  <a:rPr lang="en-US" i="1" dirty="0" smtClean="0"/>
                  <a:t>C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: Candidate </a:t>
                </a:r>
                <a:r>
                  <a:rPr lang="en-US" dirty="0" err="1"/>
                  <a:t>itemset</a:t>
                </a:r>
                <a:r>
                  <a:rPr lang="en-US" dirty="0"/>
                  <a:t> of size k</a:t>
                </a:r>
              </a:p>
              <a:p>
                <a:pPr>
                  <a:lnSpc>
                    <a:spcPct val="110000"/>
                  </a:lnSpc>
                  <a:spcBef>
                    <a:spcPct val="0"/>
                  </a:spcBef>
                  <a:buNone/>
                </a:pPr>
                <a:r>
                  <a:rPr lang="en-US" i="1" dirty="0" err="1" smtClean="0"/>
                  <a:t>L</a:t>
                </a:r>
                <a:r>
                  <a:rPr lang="en-US" i="1" baseline="-25000" dirty="0" err="1" smtClean="0"/>
                  <a:t>k</a:t>
                </a:r>
                <a:r>
                  <a:rPr lang="en-US" dirty="0" smtClean="0"/>
                  <a:t> </a:t>
                </a:r>
                <a:r>
                  <a:rPr lang="en-US" dirty="0"/>
                  <a:t>: frequent </a:t>
                </a:r>
                <a:r>
                  <a:rPr lang="en-US" dirty="0" err="1"/>
                  <a:t>itemset</a:t>
                </a:r>
                <a:r>
                  <a:rPr lang="en-US" dirty="0"/>
                  <a:t> of size </a:t>
                </a:r>
                <a:r>
                  <a:rPr lang="en-US" dirty="0" smtClean="0"/>
                  <a:t>k</a:t>
                </a:r>
              </a:p>
              <a:p>
                <a:pPr>
                  <a:lnSpc>
                    <a:spcPct val="110000"/>
                  </a:lnSpc>
                  <a:spcBef>
                    <a:spcPct val="0"/>
                  </a:spcBef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spcBef>
                    <a:spcPct val="0"/>
                  </a:spcBef>
                </a:pPr>
                <a:r>
                  <a:rPr lang="en-US" dirty="0" smtClean="0"/>
                  <a:t>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 smtClean="0"/>
                  <a:t> (</a:t>
                </a:r>
                <a:r>
                  <a:rPr lang="en-US" b="0" dirty="0" smtClean="0">
                    <a:solidFill>
                      <a:srgbClr val="FF0000"/>
                    </a:solidFill>
                  </a:rPr>
                  <a:t>Candidates Generation</a:t>
                </a:r>
                <a:r>
                  <a:rPr lang="en-US" b="0" dirty="0" smtClean="0"/>
                  <a:t>)</a:t>
                </a:r>
              </a:p>
              <a:p>
                <a:pPr lvl="1">
                  <a:lnSpc>
                    <a:spcPct val="110000"/>
                  </a:lnSpc>
                  <a:spcBef>
                    <a:spcPct val="0"/>
                  </a:spcBef>
                </a:pPr>
                <a:r>
                  <a:rPr lang="en-US" dirty="0" smtClean="0"/>
                  <a:t>The join step</a:t>
                </a:r>
              </a:p>
              <a:p>
                <a:pPr lvl="1">
                  <a:lnSpc>
                    <a:spcPct val="110000"/>
                  </a:lnSpc>
                  <a:spcBef>
                    <a:spcPct val="0"/>
                  </a:spcBef>
                </a:pPr>
                <a:r>
                  <a:rPr lang="en-US" b="0" dirty="0" smtClean="0"/>
                  <a:t>The prune step</a:t>
                </a:r>
              </a:p>
              <a:p>
                <a:pPr>
                  <a:lnSpc>
                    <a:spcPct val="110000"/>
                  </a:lnSpc>
                  <a:spcBef>
                    <a:spcPct val="0"/>
                  </a:spcBef>
                </a:pPr>
                <a:r>
                  <a:rPr lang="en-US" dirty="0" smtClean="0"/>
                  <a:t>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>
                  <a:lnSpc>
                    <a:spcPct val="110000"/>
                  </a:lnSpc>
                  <a:spcBef>
                    <a:spcPct val="0"/>
                  </a:spcBef>
                </a:pPr>
                <a:r>
                  <a:rPr lang="en-US" dirty="0" smtClean="0"/>
                  <a:t>Test candidates by scanning database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947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93038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The Apriori Algorithm—An Example 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87B5F21-FBAA-49A7-B329-FF5D4D2EA84A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371600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Database TDB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176463" y="2273300"/>
            <a:ext cx="1090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1</a:t>
            </a:r>
            <a:r>
              <a:rPr lang="en-US" baseline="30000">
                <a:latin typeface="Times New Roman" pitchFamily="18" charset="0"/>
              </a:rPr>
              <a:t>st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297113" y="2719388"/>
            <a:ext cx="831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759075" y="172085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346700" y="156368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301625" y="372903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728913" y="33321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6016625" y="33829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 flipH="1">
            <a:off x="5127625" y="4252913"/>
            <a:ext cx="1120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108575" y="3751263"/>
            <a:ext cx="115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2</a:t>
            </a:r>
            <a:r>
              <a:rPr lang="en-US" baseline="30000">
                <a:latin typeface="Times New Roman" pitchFamily="18" charset="0"/>
              </a:rPr>
              <a:t>nd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7861300" y="3070225"/>
            <a:ext cx="627063" cy="855663"/>
          </a:xfrm>
          <a:prstGeom prst="curvedLeftArrow">
            <a:avLst>
              <a:gd name="adj1" fmla="val 27291"/>
              <a:gd name="adj2" fmla="val 5458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2535238" y="6299200"/>
            <a:ext cx="1692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698500" y="58023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4114800" y="57912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2708275" y="5881688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3</a:t>
            </a:r>
            <a:r>
              <a:rPr lang="en-US" baseline="30000">
                <a:latin typeface="Times New Roman" pitchFamily="18" charset="0"/>
              </a:rPr>
              <a:t>rd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201613" y="4846638"/>
            <a:ext cx="441325" cy="1249362"/>
          </a:xfrm>
          <a:prstGeom prst="curvedRightArrow">
            <a:avLst>
              <a:gd name="adj1" fmla="val 56619"/>
              <a:gd name="adj2" fmla="val 113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5334000" y="2438400"/>
            <a:ext cx="527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 flipH="1">
            <a:off x="2667000" y="46482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32949" name="Group 21"/>
          <p:cNvGraphicFramePr>
            <a:graphicFrameLocks noGrp="1"/>
          </p:cNvGraphicFramePr>
          <p:nvPr/>
        </p:nvGraphicFramePr>
        <p:xfrm>
          <a:off x="152400" y="1828800"/>
          <a:ext cx="1905000" cy="1554270"/>
        </p:xfrm>
        <a:graphic>
          <a:graphicData uri="http://schemas.openxmlformats.org/drawingml/2006/table">
            <a:tbl>
              <a:tblPr/>
              <a:tblGrid>
                <a:gridCol w="685800"/>
                <a:gridCol w="12192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69" name="Group 41"/>
          <p:cNvGraphicFramePr>
            <a:graphicFrameLocks noGrp="1"/>
          </p:cNvGraphicFramePr>
          <p:nvPr/>
        </p:nvGraphicFramePr>
        <p:xfrm>
          <a:off x="3429000" y="1219200"/>
          <a:ext cx="1752600" cy="1865328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{D}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92" name="Group 64"/>
          <p:cNvGraphicFramePr>
            <a:graphicFrameLocks noGrp="1"/>
          </p:cNvGraphicFramePr>
          <p:nvPr/>
        </p:nvGraphicFramePr>
        <p:xfrm>
          <a:off x="5943600" y="1371600"/>
          <a:ext cx="1752600" cy="155427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12" name="Group 84"/>
          <p:cNvGraphicFramePr>
            <a:graphicFrameLocks noGrp="1"/>
          </p:cNvGraphicFramePr>
          <p:nvPr/>
        </p:nvGraphicFramePr>
        <p:xfrm>
          <a:off x="6553200" y="3581400"/>
          <a:ext cx="1143000" cy="217646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30" name="Group 102"/>
          <p:cNvGraphicFramePr>
            <a:graphicFrameLocks noGrp="1"/>
          </p:cNvGraphicFramePr>
          <p:nvPr/>
        </p:nvGraphicFramePr>
        <p:xfrm>
          <a:off x="3200400" y="3429000"/>
          <a:ext cx="1752600" cy="2005192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56" name="Group 128"/>
          <p:cNvGraphicFramePr>
            <a:graphicFrameLocks noGrp="1"/>
          </p:cNvGraphicFramePr>
          <p:nvPr/>
        </p:nvGraphicFramePr>
        <p:xfrm>
          <a:off x="762000" y="3862388"/>
          <a:ext cx="1752600" cy="143213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76" name="Group 148"/>
          <p:cNvGraphicFramePr>
            <a:graphicFrameLocks noGrp="1"/>
          </p:cNvGraphicFramePr>
          <p:nvPr/>
        </p:nvGraphicFramePr>
        <p:xfrm>
          <a:off x="1143000" y="5867400"/>
          <a:ext cx="1143000" cy="6588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1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47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84" name="Group 156"/>
          <p:cNvGraphicFramePr>
            <a:graphicFrameLocks noGrp="1"/>
          </p:cNvGraphicFramePr>
          <p:nvPr/>
        </p:nvGraphicFramePr>
        <p:xfrm>
          <a:off x="4572000" y="5867400"/>
          <a:ext cx="1752600" cy="619126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76" name="Text Box 167"/>
          <p:cNvSpPr txBox="1">
            <a:spLocks noChangeArrowheads="1"/>
          </p:cNvSpPr>
          <p:nvPr/>
        </p:nvSpPr>
        <p:spPr bwMode="auto">
          <a:xfrm>
            <a:off x="1828800" y="1143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Sup</a:t>
            </a:r>
            <a:r>
              <a:rPr lang="en-US" baseline="-25000"/>
              <a:t>min</a:t>
            </a:r>
            <a:r>
              <a:rPr lang="en-US"/>
              <a:t> =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762000"/>
          </a:xfrm>
        </p:spPr>
        <p:txBody>
          <a:bodyPr/>
          <a:lstStyle/>
          <a:p>
            <a:pPr eaLnBrk="1" hangingPunct="1"/>
            <a:r>
              <a:rPr lang="en-US" smtClean="0"/>
              <a:t>The Apriori Algorithm (</a:t>
            </a:r>
            <a:r>
              <a:rPr lang="en-US" sz="3200" smtClean="0"/>
              <a:t>Pseudo-Code</a:t>
            </a:r>
            <a:r>
              <a:rPr lang="en-US" sz="3200" u="sng" smtClean="0"/>
              <a:t>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248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: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k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 : frequent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k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dirty="0" smtClean="0"/>
              <a:t>L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{frequent items};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83F24"/>
                </a:solidFill>
              </a:rPr>
              <a:t>for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 = 2;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k-1</a:t>
            </a:r>
            <a:r>
              <a:rPr lang="en-US" sz="2400" dirty="0" smtClean="0"/>
              <a:t> !=</a:t>
            </a:r>
            <a:r>
              <a:rPr lang="en-US" sz="2400" dirty="0" smtClean="0">
                <a:sym typeface="Symbol" pitchFamily="18" charset="2"/>
              </a:rPr>
              <a:t></a:t>
            </a:r>
            <a:r>
              <a:rPr lang="en-US" sz="2400" dirty="0" smtClean="0"/>
              <a:t>; </a:t>
            </a:r>
            <a:r>
              <a:rPr lang="en-US" sz="2400" i="1" dirty="0" smtClean="0"/>
              <a:t>k</a:t>
            </a:r>
            <a:r>
              <a:rPr lang="en-US" sz="2400" dirty="0" smtClean="0"/>
              <a:t>++) </a:t>
            </a:r>
            <a:r>
              <a:rPr lang="en-US" sz="2400" b="1" dirty="0" smtClean="0">
                <a:solidFill>
                  <a:srgbClr val="F83F24"/>
                </a:solidFill>
              </a:rPr>
              <a:t>do begin</a:t>
            </a: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   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 = candidates generated from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k-1</a:t>
            </a:r>
            <a:r>
              <a:rPr lang="en-US" sz="2400" dirty="0" smtClean="0"/>
              <a:t>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rgbClr val="F83F24"/>
                </a:solidFill>
              </a:rPr>
              <a:t>for each</a:t>
            </a:r>
            <a:r>
              <a:rPr lang="en-US" sz="2400" dirty="0" smtClean="0"/>
              <a:t> transaction </a:t>
            </a:r>
            <a:r>
              <a:rPr lang="en-US" sz="2400" i="1" dirty="0" smtClean="0"/>
              <a:t>t</a:t>
            </a:r>
            <a:r>
              <a:rPr lang="en-US" sz="2400" dirty="0" smtClean="0"/>
              <a:t> in database do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  increment the count of all candidates in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k+1</a:t>
            </a:r>
            <a:r>
              <a:rPr lang="en-US" sz="2400" dirty="0" smtClean="0"/>
              <a:t> that are contained in </a:t>
            </a:r>
            <a:r>
              <a:rPr lang="en-US" sz="2400" i="1" dirty="0" smtClean="0"/>
              <a:t>t</a:t>
            </a: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    </a:t>
            </a:r>
            <a:r>
              <a:rPr lang="en-US" sz="2400" i="1" dirty="0" smtClean="0"/>
              <a:t>L</a:t>
            </a:r>
            <a:r>
              <a:rPr lang="en-US" sz="2400" i="1" baseline="-25000" dirty="0" smtClean="0"/>
              <a:t>k+1</a:t>
            </a:r>
            <a:r>
              <a:rPr lang="en-US" sz="2400" dirty="0" smtClean="0"/>
              <a:t>  = candidates in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k+1</a:t>
            </a:r>
            <a:r>
              <a:rPr lang="en-US" sz="2400" dirty="0" smtClean="0"/>
              <a:t> with </a:t>
            </a:r>
            <a:r>
              <a:rPr lang="en-US" sz="2400" dirty="0" err="1" smtClean="0"/>
              <a:t>min_support</a:t>
            </a: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   </a:t>
            </a:r>
            <a:r>
              <a:rPr lang="en-US" sz="2400" b="1" dirty="0" smtClean="0">
                <a:solidFill>
                  <a:srgbClr val="F83F24"/>
                </a:solidFill>
              </a:rPr>
              <a:t> end</a:t>
            </a:r>
            <a:endParaRPr lang="en-US" sz="2400" dirty="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83F24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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;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8125A2B-E7DA-424A-BBBA-891FAD0F9A33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Candidates Generation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60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81000" y="1447800"/>
                <a:ext cx="8382000" cy="50292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 smtClean="0"/>
                  <a:t>How to generate candidates </a:t>
                </a:r>
                <a:r>
                  <a:rPr lang="en-US" i="1" dirty="0" err="1" smtClean="0"/>
                  <a:t>C</a:t>
                </a:r>
                <a:r>
                  <a:rPr lang="en-US" i="1" baseline="-25000" dirty="0" err="1" smtClean="0"/>
                  <a:t>k</a:t>
                </a:r>
                <a:r>
                  <a:rPr lang="en-US" dirty="0" smtClean="0"/>
                  <a:t>?</a:t>
                </a:r>
              </a:p>
              <a:p>
                <a:pPr lvl="1" eaLnBrk="1" hangingPunct="1">
                  <a:lnSpc>
                    <a:spcPct val="110000"/>
                  </a:lnSpc>
                </a:pPr>
                <a:r>
                  <a:rPr lang="en-US" sz="2800" dirty="0" smtClean="0"/>
                  <a:t>Step 1: self-joining </a:t>
                </a:r>
                <a:r>
                  <a:rPr lang="en-US" sz="2800" i="1" dirty="0" smtClean="0"/>
                  <a:t>L</a:t>
                </a:r>
                <a:r>
                  <a:rPr lang="en-US" sz="2800" i="1" baseline="-25000" dirty="0" smtClean="0"/>
                  <a:t>k-1</a:t>
                </a:r>
                <a:endParaRPr lang="en-US" sz="1800" i="1" baseline="-25000" dirty="0" smtClean="0"/>
              </a:p>
              <a:p>
                <a:pPr lvl="2">
                  <a:lnSpc>
                    <a:spcPct val="110000"/>
                  </a:lnSpc>
                </a:pPr>
                <a:r>
                  <a:rPr lang="en-US" sz="2400" dirty="0" smtClean="0"/>
                  <a:t>Two length k-1 </a:t>
                </a:r>
                <a:r>
                  <a:rPr lang="en-US" sz="2400" dirty="0" err="1" smtClean="0"/>
                  <a:t>itemsets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/>
                  <a:t> can join, only if the first k-2 items are the same, and the for the last term,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2400" dirty="0" smtClean="0"/>
                  <a:t> (why?)</a:t>
                </a:r>
              </a:p>
              <a:p>
                <a:pPr lvl="1" eaLnBrk="1" hangingPunct="1">
                  <a:lnSpc>
                    <a:spcPct val="110000"/>
                  </a:lnSpc>
                </a:pPr>
                <a:r>
                  <a:rPr lang="en-US" sz="2800" dirty="0" smtClean="0"/>
                  <a:t>Step 2: pruning</a:t>
                </a:r>
              </a:p>
              <a:p>
                <a:pPr lvl="2">
                  <a:lnSpc>
                    <a:spcPct val="110000"/>
                  </a:lnSpc>
                </a:pPr>
                <a:r>
                  <a:rPr lang="en-US" dirty="0" smtClean="0"/>
                  <a:t>Why we need pruning for candidates?</a:t>
                </a:r>
              </a:p>
              <a:p>
                <a:pPr lvl="2">
                  <a:lnSpc>
                    <a:spcPct val="110000"/>
                  </a:lnSpc>
                </a:pPr>
                <a:r>
                  <a:rPr lang="en-US" dirty="0" smtClean="0"/>
                  <a:t>How?</a:t>
                </a:r>
              </a:p>
              <a:p>
                <a:pPr lvl="3">
                  <a:lnSpc>
                    <a:spcPct val="110000"/>
                  </a:lnSpc>
                </a:pPr>
                <a:r>
                  <a:rPr lang="en-US" dirty="0" smtClean="0"/>
                  <a:t>Again, use </a:t>
                </a:r>
                <a:r>
                  <a:rPr lang="en-US" dirty="0" err="1" smtClean="0"/>
                  <a:t>Apriori</a:t>
                </a:r>
                <a:r>
                  <a:rPr lang="en-US" dirty="0" smtClean="0"/>
                  <a:t> property</a:t>
                </a:r>
              </a:p>
              <a:p>
                <a:pPr lvl="3">
                  <a:lnSpc>
                    <a:spcPct val="110000"/>
                  </a:lnSpc>
                </a:pPr>
                <a:r>
                  <a:rPr lang="en-US" dirty="0" smtClean="0"/>
                  <a:t>A candidate </a:t>
                </a:r>
                <a:r>
                  <a:rPr lang="en-US" dirty="0" err="1" smtClean="0"/>
                  <a:t>itemset</a:t>
                </a:r>
                <a:r>
                  <a:rPr lang="en-US" dirty="0" smtClean="0"/>
                  <a:t> can be safely pruned, if it contains infrequent subset </a:t>
                </a:r>
              </a:p>
              <a:p>
                <a:pPr eaLnBrk="1" hangingPunct="1">
                  <a:lnSpc>
                    <a:spcPct val="110000"/>
                  </a:lnSpc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1946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447800"/>
                <a:ext cx="8382000" cy="5029200"/>
              </a:xfrm>
              <a:blipFill rotWithShape="1">
                <a:blip r:embed="rId3"/>
                <a:stretch>
                  <a:fillRect l="-1018" t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DF20171-16DA-49F6-B449-906F1973994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</a:p>
          <a:p>
            <a:pPr lvl="1"/>
            <a:r>
              <a:rPr lang="en-US" dirty="0" smtClean="0"/>
              <a:t>P80, 2.3, 2.4</a:t>
            </a:r>
          </a:p>
          <a:p>
            <a:pPr lvl="1"/>
            <a:r>
              <a:rPr lang="en-US" dirty="0" smtClean="0"/>
              <a:t>P122, 3.8</a:t>
            </a:r>
          </a:p>
          <a:p>
            <a:pPr lvl="1"/>
            <a:r>
              <a:rPr lang="en-US" dirty="0" smtClean="0"/>
              <a:t>P274, 6.6, 6.14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84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Example of </a:t>
            </a:r>
            <a:r>
              <a:rPr lang="en-US" dirty="0" smtClean="0"/>
              <a:t>Candidate-generation from </a:t>
            </a:r>
            <a:r>
              <a:rPr lang="en-US" i="1" dirty="0" smtClean="0"/>
              <a:t>L</a:t>
            </a:r>
            <a:r>
              <a:rPr lang="en-US" i="1" baseline="-25000" dirty="0" smtClean="0"/>
              <a:t>3</a:t>
            </a:r>
            <a:r>
              <a:rPr lang="en-US" i="1" dirty="0"/>
              <a:t> </a:t>
            </a:r>
            <a:r>
              <a:rPr lang="en-US" i="1" dirty="0" smtClean="0"/>
              <a:t>to C</a:t>
            </a:r>
            <a:r>
              <a:rPr lang="en-US" i="1" baseline="-25000" dirty="0" smtClean="0"/>
              <a:t>4 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sz="2800" i="1" dirty="0"/>
              <a:t>L</a:t>
            </a:r>
            <a:r>
              <a:rPr lang="en-US" sz="2800" i="1" baseline="-25000" dirty="0"/>
              <a:t>3</a:t>
            </a:r>
            <a:r>
              <a:rPr lang="en-US" sz="2800" i="1" dirty="0"/>
              <a:t>=</a:t>
            </a:r>
            <a:r>
              <a:rPr lang="en-US" sz="2800" dirty="0"/>
              <a:t>{</a:t>
            </a:r>
            <a:r>
              <a:rPr lang="en-US" sz="2800" i="1" dirty="0" err="1"/>
              <a:t>abc</a:t>
            </a:r>
            <a:r>
              <a:rPr lang="en-US" sz="2800" i="1" dirty="0"/>
              <a:t>, </a:t>
            </a:r>
            <a:r>
              <a:rPr lang="en-US" sz="2800" i="1" dirty="0" err="1"/>
              <a:t>abd</a:t>
            </a:r>
            <a:r>
              <a:rPr lang="en-US" sz="2800" i="1" dirty="0"/>
              <a:t>, </a:t>
            </a:r>
            <a:r>
              <a:rPr lang="en-US" sz="2800" i="1" dirty="0" err="1"/>
              <a:t>acd</a:t>
            </a:r>
            <a:r>
              <a:rPr lang="en-US" sz="2800" i="1" dirty="0"/>
              <a:t>, ace, </a:t>
            </a:r>
            <a:r>
              <a:rPr lang="en-US" sz="2800" i="1" dirty="0" err="1"/>
              <a:t>bcd</a:t>
            </a:r>
            <a:r>
              <a:rPr lang="en-US" sz="2800" dirty="0"/>
              <a:t>}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Self-joining: </a:t>
            </a:r>
            <a:r>
              <a:rPr lang="en-US" sz="2800" i="1" dirty="0"/>
              <a:t>L</a:t>
            </a:r>
            <a:r>
              <a:rPr lang="en-US" sz="2800" i="1" baseline="-25000" dirty="0"/>
              <a:t>3</a:t>
            </a:r>
            <a:r>
              <a:rPr lang="en-US" sz="2800" i="1" dirty="0"/>
              <a:t>*L</a:t>
            </a:r>
            <a:r>
              <a:rPr lang="en-US" sz="2800" i="1" baseline="-25000" dirty="0"/>
              <a:t>3</a:t>
            </a:r>
            <a:endParaRPr lang="en-US" sz="2800" i="1" dirty="0"/>
          </a:p>
          <a:p>
            <a:pPr lvl="2">
              <a:lnSpc>
                <a:spcPct val="110000"/>
              </a:lnSpc>
            </a:pPr>
            <a:r>
              <a:rPr lang="en-US" sz="2400" i="1" dirty="0" err="1"/>
              <a:t>abcd</a:t>
            </a:r>
            <a:r>
              <a:rPr lang="en-US" sz="2400" i="1" dirty="0"/>
              <a:t> </a:t>
            </a:r>
            <a:r>
              <a:rPr lang="en-US" sz="2400" dirty="0"/>
              <a:t>from </a:t>
            </a:r>
            <a:r>
              <a:rPr lang="en-US" sz="2400" i="1" dirty="0" err="1"/>
              <a:t>abc</a:t>
            </a:r>
            <a:r>
              <a:rPr lang="en-US" sz="2400" dirty="0"/>
              <a:t> and </a:t>
            </a:r>
            <a:r>
              <a:rPr lang="en-US" sz="2400" i="1" dirty="0" err="1"/>
              <a:t>abd</a:t>
            </a:r>
            <a:endParaRPr lang="en-US" sz="2400" i="1" dirty="0"/>
          </a:p>
          <a:p>
            <a:pPr lvl="2">
              <a:lnSpc>
                <a:spcPct val="110000"/>
              </a:lnSpc>
            </a:pPr>
            <a:r>
              <a:rPr lang="en-US" sz="2400" i="1" dirty="0" err="1"/>
              <a:t>acde</a:t>
            </a:r>
            <a:r>
              <a:rPr lang="en-US" sz="2400" dirty="0"/>
              <a:t> from </a:t>
            </a:r>
            <a:r>
              <a:rPr lang="en-US" sz="2400" i="1" dirty="0" err="1"/>
              <a:t>acd</a:t>
            </a:r>
            <a:r>
              <a:rPr lang="en-US" sz="2400" dirty="0"/>
              <a:t> and </a:t>
            </a:r>
            <a:r>
              <a:rPr lang="en-US" sz="2400" i="1" dirty="0"/>
              <a:t>ace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Pruning:</a:t>
            </a:r>
          </a:p>
          <a:p>
            <a:pPr lvl="2">
              <a:lnSpc>
                <a:spcPct val="110000"/>
              </a:lnSpc>
            </a:pPr>
            <a:r>
              <a:rPr lang="en-US" sz="2400" i="1" dirty="0" err="1"/>
              <a:t>acde</a:t>
            </a:r>
            <a:r>
              <a:rPr lang="en-US" sz="2400" dirty="0"/>
              <a:t> is removed because </a:t>
            </a:r>
            <a:r>
              <a:rPr lang="en-US" sz="2400" i="1" dirty="0" err="1"/>
              <a:t>ade</a:t>
            </a:r>
            <a:r>
              <a:rPr lang="en-US" sz="2400" dirty="0"/>
              <a:t> is not in </a:t>
            </a:r>
            <a:r>
              <a:rPr lang="en-US" sz="2400" i="1" dirty="0"/>
              <a:t>L</a:t>
            </a:r>
            <a:r>
              <a:rPr lang="en-US" sz="2400" i="1" baseline="-25000" dirty="0"/>
              <a:t>3</a:t>
            </a:r>
          </a:p>
          <a:p>
            <a:pPr lvl="1">
              <a:lnSpc>
                <a:spcPct val="110000"/>
              </a:lnSpc>
            </a:pPr>
            <a:r>
              <a:rPr lang="en-US" sz="2800" i="1" dirty="0"/>
              <a:t>C</a:t>
            </a:r>
            <a:r>
              <a:rPr lang="en-US" sz="2800" i="1" baseline="-25000" dirty="0"/>
              <a:t>4 </a:t>
            </a:r>
            <a:r>
              <a:rPr lang="en-US" sz="2800" dirty="0"/>
              <a:t>= {</a:t>
            </a:r>
            <a:r>
              <a:rPr lang="en-US" sz="2800" i="1" dirty="0" err="1"/>
              <a:t>abcd</a:t>
            </a:r>
            <a:r>
              <a:rPr lang="en-US" sz="2800" dirty="0"/>
              <a:t>}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70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93038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The </a:t>
            </a:r>
            <a:r>
              <a:rPr lang="en-US" sz="3200" dirty="0" err="1" smtClean="0"/>
              <a:t>Apriori</a:t>
            </a:r>
            <a:r>
              <a:rPr lang="en-US" sz="3200" dirty="0" smtClean="0"/>
              <a:t> Algorithm—Example Review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87B5F21-FBAA-49A7-B329-FF5D4D2EA84A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371600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Database TDB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176463" y="2273300"/>
            <a:ext cx="1090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1</a:t>
            </a:r>
            <a:r>
              <a:rPr lang="en-US" baseline="30000">
                <a:latin typeface="Times New Roman" pitchFamily="18" charset="0"/>
              </a:rPr>
              <a:t>st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297113" y="2719388"/>
            <a:ext cx="831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759075" y="172085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346700" y="156368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301625" y="372903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728913" y="33321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6016625" y="33829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 flipH="1">
            <a:off x="5127625" y="4252913"/>
            <a:ext cx="1120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108575" y="3751263"/>
            <a:ext cx="115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2</a:t>
            </a:r>
            <a:r>
              <a:rPr lang="en-US" baseline="30000">
                <a:latin typeface="Times New Roman" pitchFamily="18" charset="0"/>
              </a:rPr>
              <a:t>nd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7861300" y="3070225"/>
            <a:ext cx="627063" cy="855663"/>
          </a:xfrm>
          <a:prstGeom prst="curvedLeftArrow">
            <a:avLst>
              <a:gd name="adj1" fmla="val 27291"/>
              <a:gd name="adj2" fmla="val 5458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2535238" y="6299200"/>
            <a:ext cx="1692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698500" y="58023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4114800" y="57912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2708275" y="5881688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3</a:t>
            </a:r>
            <a:r>
              <a:rPr lang="en-US" baseline="30000">
                <a:latin typeface="Times New Roman" pitchFamily="18" charset="0"/>
              </a:rPr>
              <a:t>rd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201613" y="4846638"/>
            <a:ext cx="441325" cy="1249362"/>
          </a:xfrm>
          <a:prstGeom prst="curvedRightArrow">
            <a:avLst>
              <a:gd name="adj1" fmla="val 56619"/>
              <a:gd name="adj2" fmla="val 113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5334000" y="2438400"/>
            <a:ext cx="527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 flipH="1">
            <a:off x="2667000" y="46482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32949" name="Group 21"/>
          <p:cNvGraphicFramePr>
            <a:graphicFrameLocks noGrp="1"/>
          </p:cNvGraphicFramePr>
          <p:nvPr/>
        </p:nvGraphicFramePr>
        <p:xfrm>
          <a:off x="152400" y="1828800"/>
          <a:ext cx="1905000" cy="1554270"/>
        </p:xfrm>
        <a:graphic>
          <a:graphicData uri="http://schemas.openxmlformats.org/drawingml/2006/table">
            <a:tbl>
              <a:tblPr/>
              <a:tblGrid>
                <a:gridCol w="685800"/>
                <a:gridCol w="12192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69" name="Group 41"/>
          <p:cNvGraphicFramePr>
            <a:graphicFrameLocks noGrp="1"/>
          </p:cNvGraphicFramePr>
          <p:nvPr/>
        </p:nvGraphicFramePr>
        <p:xfrm>
          <a:off x="3429000" y="1219200"/>
          <a:ext cx="1752600" cy="1865328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{D}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92" name="Group 64"/>
          <p:cNvGraphicFramePr>
            <a:graphicFrameLocks noGrp="1"/>
          </p:cNvGraphicFramePr>
          <p:nvPr/>
        </p:nvGraphicFramePr>
        <p:xfrm>
          <a:off x="5943600" y="1371600"/>
          <a:ext cx="1752600" cy="155427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12" name="Group 84"/>
          <p:cNvGraphicFramePr>
            <a:graphicFrameLocks noGrp="1"/>
          </p:cNvGraphicFramePr>
          <p:nvPr/>
        </p:nvGraphicFramePr>
        <p:xfrm>
          <a:off x="6553200" y="3581400"/>
          <a:ext cx="1143000" cy="217646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30" name="Group 102"/>
          <p:cNvGraphicFramePr>
            <a:graphicFrameLocks noGrp="1"/>
          </p:cNvGraphicFramePr>
          <p:nvPr/>
        </p:nvGraphicFramePr>
        <p:xfrm>
          <a:off x="3200400" y="3429000"/>
          <a:ext cx="1752600" cy="2005192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56" name="Group 128"/>
          <p:cNvGraphicFramePr>
            <a:graphicFrameLocks noGrp="1"/>
          </p:cNvGraphicFramePr>
          <p:nvPr/>
        </p:nvGraphicFramePr>
        <p:xfrm>
          <a:off x="762000" y="3862388"/>
          <a:ext cx="1752600" cy="143213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76" name="Group 148"/>
          <p:cNvGraphicFramePr>
            <a:graphicFrameLocks noGrp="1"/>
          </p:cNvGraphicFramePr>
          <p:nvPr/>
        </p:nvGraphicFramePr>
        <p:xfrm>
          <a:off x="1143000" y="5867400"/>
          <a:ext cx="1143000" cy="6588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1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47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84" name="Group 156"/>
          <p:cNvGraphicFramePr>
            <a:graphicFrameLocks noGrp="1"/>
          </p:cNvGraphicFramePr>
          <p:nvPr/>
        </p:nvGraphicFramePr>
        <p:xfrm>
          <a:off x="4572000" y="5867400"/>
          <a:ext cx="1752600" cy="619126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76" name="Text Box 167"/>
          <p:cNvSpPr txBox="1">
            <a:spLocks noChangeArrowheads="1"/>
          </p:cNvSpPr>
          <p:nvPr/>
        </p:nvSpPr>
        <p:spPr bwMode="auto">
          <a:xfrm>
            <a:off x="1828800" y="1143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Sup</a:t>
            </a:r>
            <a:r>
              <a:rPr lang="en-US" baseline="-25000"/>
              <a:t>min</a:t>
            </a:r>
            <a:r>
              <a:rPr lang="en-US"/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13516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scans on DB are needed for </a:t>
            </a:r>
            <a:r>
              <a:rPr lang="en-US" dirty="0" err="1"/>
              <a:t>Apriori</a:t>
            </a:r>
            <a:r>
              <a:rPr lang="en-US" dirty="0"/>
              <a:t> algorithm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When (k = ?) does </a:t>
            </a:r>
            <a:r>
              <a:rPr lang="en-US" dirty="0" err="1" smtClean="0"/>
              <a:t>Apriori</a:t>
            </a:r>
            <a:r>
              <a:rPr lang="en-US" dirty="0" smtClean="0"/>
              <a:t> algorithm generate most candidate </a:t>
            </a:r>
            <a:r>
              <a:rPr lang="en-US" dirty="0" err="1" smtClean="0"/>
              <a:t>itemsets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Is support counting for candidates expensive?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6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Apriori</a:t>
            </a:r>
            <a:r>
              <a:rPr lang="en-US" dirty="0" smtClean="0"/>
              <a:t>: A Candidate Generation-and-Test Approach</a:t>
            </a:r>
          </a:p>
          <a:p>
            <a:pPr lvl="1">
              <a:lnSpc>
                <a:spcPct val="180000"/>
              </a:lnSpc>
            </a:pPr>
            <a:r>
              <a:rPr lang="en-US" dirty="0" smtClean="0"/>
              <a:t>Improving the Efficiency of </a:t>
            </a:r>
            <a:r>
              <a:rPr lang="en-US" dirty="0" err="1" smtClean="0"/>
              <a:t>Apriori</a:t>
            </a:r>
            <a:endParaRPr lang="en-US" dirty="0" smtClean="0"/>
          </a:p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FPGrowth</a:t>
            </a:r>
            <a:r>
              <a:rPr lang="en-US" dirty="0" smtClean="0"/>
              <a:t>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dirty="0" smtClean="0"/>
              <a:t>ECLAT: Frequent Pattern Mining with Vertical Data Format</a:t>
            </a:r>
          </a:p>
          <a:p>
            <a:pPr>
              <a:lnSpc>
                <a:spcPct val="180000"/>
              </a:lnSpc>
            </a:pPr>
            <a:r>
              <a:rPr lang="en-US" dirty="0"/>
              <a:t>Generating Association Rules</a:t>
            </a:r>
          </a:p>
          <a:p>
            <a:pPr eaLnBrk="1" hangingPunct="1">
              <a:lnSpc>
                <a:spcPct val="180000"/>
              </a:lnSpc>
            </a:pPr>
            <a:endParaRPr lang="en-US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2DB342-3D72-4254-BC97-63A026D7C881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269203">
            <a:off x="5448300" y="2205185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Further Improvement of the Apriori Method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97888" cy="5029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dirty="0" smtClean="0"/>
              <a:t>Major computational challenges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Multiple scans of transaction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Huge number of candidates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Tedious workload of support counting for candidates</a:t>
            </a:r>
          </a:p>
          <a:p>
            <a:pPr eaLnBrk="1" hangingPunct="1">
              <a:lnSpc>
                <a:spcPct val="130000"/>
              </a:lnSpc>
            </a:pPr>
            <a:r>
              <a:rPr lang="en-US" dirty="0" smtClean="0"/>
              <a:t>Improving </a:t>
            </a:r>
            <a:r>
              <a:rPr lang="en-US" dirty="0" err="1" smtClean="0"/>
              <a:t>Apriori</a:t>
            </a:r>
            <a:r>
              <a:rPr lang="en-US" dirty="0" smtClean="0"/>
              <a:t>: general ideas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Reduce passes of transaction database scans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Shrink number of candidates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800" dirty="0" smtClean="0"/>
              <a:t>Facilitate support counting of candidates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878058E-2565-4CBF-A79D-B1F7DA096940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93038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Partition: Scan Database Only Twice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295400"/>
            <a:ext cx="8458200" cy="2743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Any </a:t>
            </a:r>
            <a:r>
              <a:rPr lang="en-US" dirty="0" err="1" smtClean="0"/>
              <a:t>itemset</a:t>
            </a:r>
            <a:r>
              <a:rPr lang="en-US" dirty="0" smtClean="0"/>
              <a:t> that is potentially frequent in DB must be frequent in at least one of the partitions of DB</a:t>
            </a:r>
          </a:p>
          <a:p>
            <a:pPr lvl="1" eaLnBrk="1" hangingPunct="1"/>
            <a:r>
              <a:rPr lang="en-US" sz="2800" dirty="0" smtClean="0"/>
              <a:t>Scan 1: partition database and find local frequent patterns</a:t>
            </a:r>
          </a:p>
          <a:p>
            <a:pPr lvl="1" eaLnBrk="1" hangingPunct="1"/>
            <a:r>
              <a:rPr lang="en-US" sz="2800" dirty="0" smtClean="0"/>
              <a:t>Scan 2: consolidate global frequent patterns</a:t>
            </a:r>
          </a:p>
          <a:p>
            <a:pPr eaLnBrk="1" hangingPunct="1"/>
            <a:r>
              <a:rPr lang="en-US" dirty="0" smtClean="0"/>
              <a:t>A. </a:t>
            </a:r>
            <a:r>
              <a:rPr lang="en-US" dirty="0" err="1" smtClean="0"/>
              <a:t>Savasere</a:t>
            </a:r>
            <a:r>
              <a:rPr lang="en-US" dirty="0" smtClean="0"/>
              <a:t>, E. </a:t>
            </a:r>
            <a:r>
              <a:rPr lang="en-US" dirty="0" err="1" smtClean="0"/>
              <a:t>Omiecinski</a:t>
            </a:r>
            <a:r>
              <a:rPr lang="en-US" dirty="0" smtClean="0"/>
              <a:t> and S. </a:t>
            </a:r>
            <a:r>
              <a:rPr lang="en-US" dirty="0" err="1" smtClean="0"/>
              <a:t>Navathe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chemeClr val="tx2"/>
                </a:solidFill>
              </a:rPr>
              <a:t>VLDB’95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066800" y="4495800"/>
            <a:ext cx="1066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2895600" y="4343400"/>
            <a:ext cx="1066800" cy="1447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5943600" y="4495800"/>
            <a:ext cx="1066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7" name="Oval 9"/>
          <p:cNvSpPr>
            <a:spLocks noChangeArrowheads="1"/>
          </p:cNvSpPr>
          <p:nvPr/>
        </p:nvSpPr>
        <p:spPr bwMode="auto">
          <a:xfrm>
            <a:off x="4572000" y="5105400"/>
            <a:ext cx="46038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Oval 11"/>
          <p:cNvSpPr>
            <a:spLocks noChangeArrowheads="1"/>
          </p:cNvSpPr>
          <p:nvPr/>
        </p:nvSpPr>
        <p:spPr bwMode="auto">
          <a:xfrm>
            <a:off x="4906963" y="5105400"/>
            <a:ext cx="46037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9" name="Oval 12"/>
          <p:cNvSpPr>
            <a:spLocks noChangeArrowheads="1"/>
          </p:cNvSpPr>
          <p:nvPr/>
        </p:nvSpPr>
        <p:spPr bwMode="auto">
          <a:xfrm>
            <a:off x="5257800" y="5105400"/>
            <a:ext cx="46038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0" name="TextBox 13"/>
          <p:cNvSpPr txBox="1">
            <a:spLocks noChangeArrowheads="1"/>
          </p:cNvSpPr>
          <p:nvPr/>
        </p:nvSpPr>
        <p:spPr bwMode="auto">
          <a:xfrm>
            <a:off x="1371600" y="57150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DB</a:t>
            </a:r>
            <a:r>
              <a:rPr lang="en-US" sz="1800" baseline="-25000"/>
              <a:t>1</a:t>
            </a:r>
          </a:p>
        </p:txBody>
      </p:sp>
      <p:sp>
        <p:nvSpPr>
          <p:cNvPr id="25611" name="TextBox 14"/>
          <p:cNvSpPr txBox="1">
            <a:spLocks noChangeArrowheads="1"/>
          </p:cNvSpPr>
          <p:nvPr/>
        </p:nvSpPr>
        <p:spPr bwMode="auto">
          <a:xfrm>
            <a:off x="3200400" y="57150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DB</a:t>
            </a:r>
            <a:r>
              <a:rPr lang="en-US" sz="1800" baseline="-25000"/>
              <a:t>2</a:t>
            </a:r>
          </a:p>
        </p:txBody>
      </p:sp>
      <p:sp>
        <p:nvSpPr>
          <p:cNvPr id="25612" name="TextBox 15"/>
          <p:cNvSpPr txBox="1">
            <a:spLocks noChangeArrowheads="1"/>
          </p:cNvSpPr>
          <p:nvPr/>
        </p:nvSpPr>
        <p:spPr bwMode="auto">
          <a:xfrm>
            <a:off x="6248400" y="57150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DB</a:t>
            </a:r>
            <a:r>
              <a:rPr lang="en-US" sz="1800" baseline="-25000"/>
              <a:t>k</a:t>
            </a:r>
          </a:p>
        </p:txBody>
      </p:sp>
      <p:sp>
        <p:nvSpPr>
          <p:cNvPr id="25613" name="TextBox 16"/>
          <p:cNvSpPr txBox="1">
            <a:spLocks noChangeArrowheads="1"/>
          </p:cNvSpPr>
          <p:nvPr/>
        </p:nvSpPr>
        <p:spPr bwMode="auto">
          <a:xfrm>
            <a:off x="2362200" y="57150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+</a:t>
            </a:r>
          </a:p>
        </p:txBody>
      </p:sp>
      <p:sp>
        <p:nvSpPr>
          <p:cNvPr id="25614" name="TextBox 18"/>
          <p:cNvSpPr txBox="1">
            <a:spLocks noChangeArrowheads="1"/>
          </p:cNvSpPr>
          <p:nvPr/>
        </p:nvSpPr>
        <p:spPr bwMode="auto">
          <a:xfrm>
            <a:off x="7239000" y="57150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=       DB</a:t>
            </a:r>
          </a:p>
        </p:txBody>
      </p:sp>
      <p:sp>
        <p:nvSpPr>
          <p:cNvPr id="25615" name="TextBox 19"/>
          <p:cNvSpPr txBox="1">
            <a:spLocks noChangeArrowheads="1"/>
          </p:cNvSpPr>
          <p:nvPr/>
        </p:nvSpPr>
        <p:spPr bwMode="auto">
          <a:xfrm>
            <a:off x="5638800" y="57150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+</a:t>
            </a:r>
          </a:p>
        </p:txBody>
      </p:sp>
      <p:sp>
        <p:nvSpPr>
          <p:cNvPr id="25616" name="TextBox 20"/>
          <p:cNvSpPr txBox="1">
            <a:spLocks noChangeArrowheads="1"/>
          </p:cNvSpPr>
          <p:nvPr/>
        </p:nvSpPr>
        <p:spPr bwMode="auto">
          <a:xfrm>
            <a:off x="4114800" y="57150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+</a:t>
            </a:r>
          </a:p>
        </p:txBody>
      </p:sp>
      <p:sp>
        <p:nvSpPr>
          <p:cNvPr id="25617" name="TextBox 21"/>
          <p:cNvSpPr txBox="1">
            <a:spLocks noChangeArrowheads="1"/>
          </p:cNvSpPr>
          <p:nvPr/>
        </p:nvSpPr>
        <p:spPr bwMode="auto">
          <a:xfrm>
            <a:off x="762000" y="60960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sup</a:t>
            </a:r>
            <a:r>
              <a:rPr lang="en-US" sz="1800" baseline="-25000"/>
              <a:t>1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1</a:t>
            </a:r>
          </a:p>
        </p:txBody>
      </p:sp>
      <p:sp>
        <p:nvSpPr>
          <p:cNvPr id="25618" name="TextBox 22"/>
          <p:cNvSpPr txBox="1">
            <a:spLocks noChangeArrowheads="1"/>
          </p:cNvSpPr>
          <p:nvPr/>
        </p:nvSpPr>
        <p:spPr bwMode="auto">
          <a:xfrm>
            <a:off x="2590800" y="60960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sup</a:t>
            </a:r>
            <a:r>
              <a:rPr lang="en-US" sz="1800" baseline="-25000"/>
              <a:t>2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2</a:t>
            </a:r>
          </a:p>
        </p:txBody>
      </p:sp>
      <p:sp>
        <p:nvSpPr>
          <p:cNvPr id="25619" name="TextBox 23"/>
          <p:cNvSpPr txBox="1">
            <a:spLocks noChangeArrowheads="1"/>
          </p:cNvSpPr>
          <p:nvPr/>
        </p:nvSpPr>
        <p:spPr bwMode="auto">
          <a:xfrm>
            <a:off x="5486400" y="6107113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sup</a:t>
            </a:r>
            <a:r>
              <a:rPr lang="en-US" sz="1800" baseline="-25000"/>
              <a:t>k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k</a:t>
            </a:r>
          </a:p>
        </p:txBody>
      </p:sp>
      <p:sp>
        <p:nvSpPr>
          <p:cNvPr id="25620" name="TextBox 24"/>
          <p:cNvSpPr txBox="1">
            <a:spLocks noChangeArrowheads="1"/>
          </p:cNvSpPr>
          <p:nvPr/>
        </p:nvSpPr>
        <p:spPr bwMode="auto">
          <a:xfrm>
            <a:off x="7391400" y="6107113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sup(i) &lt; </a:t>
            </a:r>
            <a:r>
              <a:rPr lang="el-GR" sz="1800"/>
              <a:t>σ</a:t>
            </a:r>
            <a:r>
              <a:rPr lang="en-US" sz="1800"/>
              <a:t>DB</a:t>
            </a:r>
            <a:endParaRPr lang="en-US" sz="1800" baseline="-25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Hash-based Technique: Reduce the Number of Candidates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2931"/>
            <a:ext cx="8497887" cy="51054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200" dirty="0" smtClean="0"/>
              <a:t>A </a:t>
            </a:r>
            <a:r>
              <a:rPr lang="en-US" sz="2200" i="1" dirty="0" smtClean="0"/>
              <a:t>k</a:t>
            </a:r>
            <a:r>
              <a:rPr lang="en-US" sz="2200" dirty="0" smtClean="0"/>
              <a:t>-</a:t>
            </a:r>
            <a:r>
              <a:rPr lang="en-US" sz="2200" dirty="0" err="1" smtClean="0"/>
              <a:t>itemset</a:t>
            </a:r>
            <a:r>
              <a:rPr lang="en-US" sz="2200" dirty="0" smtClean="0"/>
              <a:t> whose corresponding hashing bucket count is below the threshold cannot be frequent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200" dirty="0" smtClean="0"/>
              <a:t>Candidates: a, b, c, d, 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200" dirty="0" smtClean="0"/>
              <a:t>Hash entries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200" dirty="0" smtClean="0"/>
              <a:t>{</a:t>
            </a:r>
            <a:r>
              <a:rPr lang="en-US" sz="2200" dirty="0" err="1" smtClean="0"/>
              <a:t>ab</a:t>
            </a:r>
            <a:r>
              <a:rPr lang="en-US" sz="2200" dirty="0" smtClean="0"/>
              <a:t>, ad, </a:t>
            </a:r>
            <a:r>
              <a:rPr lang="en-US" sz="2200" dirty="0" err="1" smtClean="0"/>
              <a:t>ae</a:t>
            </a:r>
            <a:r>
              <a:rPr lang="en-US" sz="2200" dirty="0" smtClean="0"/>
              <a:t>}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200" dirty="0" smtClean="0"/>
              <a:t>{</a:t>
            </a:r>
            <a:r>
              <a:rPr lang="en-US" sz="2200" dirty="0" err="1" smtClean="0"/>
              <a:t>bd</a:t>
            </a:r>
            <a:r>
              <a:rPr lang="en-US" sz="2200" dirty="0" smtClean="0"/>
              <a:t>, be, de}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200" dirty="0" smtClean="0"/>
              <a:t>…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200" dirty="0" smtClean="0"/>
              <a:t>Frequent 1-itemset: a, b, d, 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200" dirty="0" err="1" smtClean="0"/>
              <a:t>ab</a:t>
            </a:r>
            <a:r>
              <a:rPr lang="en-US" sz="2200" dirty="0" smtClean="0"/>
              <a:t> is not a candidate 2-itemset if the sum of count of {</a:t>
            </a:r>
            <a:r>
              <a:rPr lang="en-US" sz="2200" dirty="0" err="1" smtClean="0"/>
              <a:t>ab</a:t>
            </a:r>
            <a:r>
              <a:rPr lang="en-US" sz="2200" dirty="0" smtClean="0"/>
              <a:t>, ad, </a:t>
            </a:r>
            <a:r>
              <a:rPr lang="en-US" sz="2200" dirty="0" err="1" smtClean="0"/>
              <a:t>ae</a:t>
            </a:r>
            <a:r>
              <a:rPr lang="en-US" sz="2200" dirty="0" smtClean="0"/>
              <a:t>} is below support threshold</a:t>
            </a:r>
          </a:p>
          <a:p>
            <a:pPr eaLnBrk="1" hangingPunct="1">
              <a:lnSpc>
                <a:spcPct val="130000"/>
              </a:lnSpc>
            </a:pPr>
            <a:r>
              <a:rPr lang="en-US" sz="2200" dirty="0" smtClean="0"/>
              <a:t>J. Park, M. Chen, and P. Yu. </a:t>
            </a:r>
            <a:r>
              <a:rPr lang="en-US" sz="2200" dirty="0" smtClean="0">
                <a:solidFill>
                  <a:schemeClr val="tx2"/>
                </a:solidFill>
              </a:rPr>
              <a:t>An effective hash-based algorithm for mining association rules</a:t>
            </a:r>
            <a:r>
              <a:rPr lang="en-US" sz="2200" dirty="0" smtClean="0"/>
              <a:t>. </a:t>
            </a:r>
            <a:r>
              <a:rPr lang="en-US" sz="2200" i="1" dirty="0" smtClean="0">
                <a:solidFill>
                  <a:schemeClr val="tx2"/>
                </a:solidFill>
              </a:rPr>
              <a:t>SIGMOD’95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92AD8B-292B-4CB8-8D7F-68336E01B955}" type="slidenum">
              <a:rPr lang="en-US" sz="1200"/>
              <a:pPr eaLnBrk="1" hangingPunct="1"/>
              <a:t>26</a:t>
            </a:fld>
            <a:endParaRPr lang="en-US" sz="1200"/>
          </a:p>
        </p:txBody>
      </p:sp>
      <p:grpSp>
        <p:nvGrpSpPr>
          <p:cNvPr id="26629" name="Group 25"/>
          <p:cNvGrpSpPr>
            <a:grpSpLocks/>
          </p:cNvGrpSpPr>
          <p:nvPr/>
        </p:nvGrpSpPr>
        <p:grpSpPr bwMode="auto">
          <a:xfrm>
            <a:off x="5715000" y="1981200"/>
            <a:ext cx="2133600" cy="2547938"/>
            <a:chOff x="5715000" y="1981200"/>
            <a:chExt cx="2133600" cy="2548354"/>
          </a:xfrm>
        </p:grpSpPr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5715000" y="1981200"/>
              <a:ext cx="2133600" cy="25146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6632" name="Straight Connector 8"/>
            <p:cNvCxnSpPr>
              <a:cxnSpLocks noChangeShapeType="1"/>
            </p:cNvCxnSpPr>
            <p:nvPr/>
          </p:nvCxnSpPr>
          <p:spPr bwMode="auto">
            <a:xfrm>
              <a:off x="5715000" y="2360612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3" name="Straight Connector 10"/>
            <p:cNvCxnSpPr>
              <a:cxnSpLocks noChangeShapeType="1"/>
            </p:cNvCxnSpPr>
            <p:nvPr/>
          </p:nvCxnSpPr>
          <p:spPr bwMode="auto">
            <a:xfrm>
              <a:off x="5715000" y="2667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4" name="Straight Connector 11"/>
            <p:cNvCxnSpPr>
              <a:cxnSpLocks noChangeShapeType="1"/>
            </p:cNvCxnSpPr>
            <p:nvPr/>
          </p:nvCxnSpPr>
          <p:spPr bwMode="auto">
            <a:xfrm>
              <a:off x="5715000" y="3048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5" name="Straight Connector 12"/>
            <p:cNvCxnSpPr>
              <a:cxnSpLocks noChangeShapeType="1"/>
            </p:cNvCxnSpPr>
            <p:nvPr/>
          </p:nvCxnSpPr>
          <p:spPr bwMode="auto">
            <a:xfrm>
              <a:off x="5715000" y="4191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6" name="Straight Connector 14"/>
            <p:cNvCxnSpPr>
              <a:cxnSpLocks noChangeShapeType="1"/>
            </p:cNvCxnSpPr>
            <p:nvPr/>
          </p:nvCxnSpPr>
          <p:spPr bwMode="auto">
            <a:xfrm rot="5400000">
              <a:off x="5143500" y="3238500"/>
              <a:ext cx="2514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37" name="TextBox 15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7489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/>
                <a:t>count</a:t>
              </a:r>
            </a:p>
          </p:txBody>
        </p:sp>
        <p:sp>
          <p:nvSpPr>
            <p:cNvPr id="26638" name="TextBox 16"/>
            <p:cNvSpPr txBox="1">
              <a:spLocks noChangeArrowheads="1"/>
            </p:cNvSpPr>
            <p:nvPr/>
          </p:nvSpPr>
          <p:spPr bwMode="auto">
            <a:xfrm>
              <a:off x="6553200" y="1981200"/>
              <a:ext cx="1066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/>
                <a:t>itemsets</a:t>
              </a:r>
            </a:p>
          </p:txBody>
        </p:sp>
        <p:sp>
          <p:nvSpPr>
            <p:cNvPr id="26639" name="TextBox 17"/>
            <p:cNvSpPr txBox="1">
              <a:spLocks noChangeArrowheads="1"/>
            </p:cNvSpPr>
            <p:nvPr/>
          </p:nvSpPr>
          <p:spPr bwMode="auto">
            <a:xfrm>
              <a:off x="5867400" y="2404646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35</a:t>
              </a:r>
            </a:p>
          </p:txBody>
        </p:sp>
        <p:sp>
          <p:nvSpPr>
            <p:cNvPr id="26640" name="TextBox 18"/>
            <p:cNvSpPr txBox="1">
              <a:spLocks noChangeArrowheads="1"/>
            </p:cNvSpPr>
            <p:nvPr/>
          </p:nvSpPr>
          <p:spPr bwMode="auto">
            <a:xfrm>
              <a:off x="6477000" y="2362200"/>
              <a:ext cx="1371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{ab, ad, ae}</a:t>
              </a:r>
            </a:p>
          </p:txBody>
        </p:sp>
        <p:sp>
          <p:nvSpPr>
            <p:cNvPr id="26641" name="TextBox 19"/>
            <p:cNvSpPr txBox="1">
              <a:spLocks noChangeArrowheads="1"/>
            </p:cNvSpPr>
            <p:nvPr/>
          </p:nvSpPr>
          <p:spPr bwMode="auto">
            <a:xfrm>
              <a:off x="6400800" y="4191000"/>
              <a:ext cx="1371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{yz, qs, wt}</a:t>
              </a:r>
            </a:p>
          </p:txBody>
        </p:sp>
        <p:sp>
          <p:nvSpPr>
            <p:cNvPr id="26642" name="TextBox 20"/>
            <p:cNvSpPr txBox="1">
              <a:spLocks noChangeArrowheads="1"/>
            </p:cNvSpPr>
            <p:nvPr/>
          </p:nvSpPr>
          <p:spPr bwMode="auto">
            <a:xfrm>
              <a:off x="5867400" y="2667000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88</a:t>
              </a:r>
            </a:p>
          </p:txBody>
        </p:sp>
        <p:sp>
          <p:nvSpPr>
            <p:cNvPr id="26643" name="TextBox 21"/>
            <p:cNvSpPr txBox="1">
              <a:spLocks noChangeArrowheads="1"/>
            </p:cNvSpPr>
            <p:nvPr/>
          </p:nvSpPr>
          <p:spPr bwMode="auto">
            <a:xfrm>
              <a:off x="5791200" y="4191000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102</a:t>
              </a:r>
            </a:p>
          </p:txBody>
        </p:sp>
        <p:sp>
          <p:nvSpPr>
            <p:cNvPr id="26644" name="TextBox 22"/>
            <p:cNvSpPr txBox="1">
              <a:spLocks noChangeArrowheads="1"/>
            </p:cNvSpPr>
            <p:nvPr/>
          </p:nvSpPr>
          <p:spPr bwMode="auto">
            <a:xfrm flipV="1">
              <a:off x="5943600" y="3200400"/>
              <a:ext cx="228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...</a:t>
              </a:r>
            </a:p>
          </p:txBody>
        </p:sp>
        <p:sp>
          <p:nvSpPr>
            <p:cNvPr id="26645" name="TextBox 23"/>
            <p:cNvSpPr txBox="1">
              <a:spLocks noChangeArrowheads="1"/>
            </p:cNvSpPr>
            <p:nvPr/>
          </p:nvSpPr>
          <p:spPr bwMode="auto">
            <a:xfrm>
              <a:off x="6477000" y="2667000"/>
              <a:ext cx="1371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{bd, be, de}</a:t>
              </a:r>
            </a:p>
          </p:txBody>
        </p:sp>
        <p:sp>
          <p:nvSpPr>
            <p:cNvPr id="26646" name="TextBox 24"/>
            <p:cNvSpPr txBox="1">
              <a:spLocks noChangeArrowheads="1"/>
            </p:cNvSpPr>
            <p:nvPr/>
          </p:nvSpPr>
          <p:spPr bwMode="auto">
            <a:xfrm flipV="1">
              <a:off x="7010400" y="3276600"/>
              <a:ext cx="228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/>
                <a:t>...</a:t>
              </a:r>
            </a:p>
          </p:txBody>
        </p:sp>
      </p:grpSp>
      <p:sp>
        <p:nvSpPr>
          <p:cNvPr id="26630" name="Rectangle 26"/>
          <p:cNvSpPr>
            <a:spLocks noChangeArrowheads="1"/>
          </p:cNvSpPr>
          <p:nvPr/>
        </p:nvSpPr>
        <p:spPr bwMode="auto">
          <a:xfrm>
            <a:off x="5943600" y="4495800"/>
            <a:ext cx="1463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/>
              <a:t>Hash Table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487363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Sampling for Frequent Patterns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Select a sample of original database, mine frequent patterns within sample using </a:t>
            </a:r>
            <a:r>
              <a:rPr lang="en-US" sz="2400" dirty="0" err="1" smtClean="0"/>
              <a:t>Apriori</a:t>
            </a:r>
            <a:endParaRPr lang="en-US" sz="2400" dirty="0" smtClean="0"/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Scan database once to verify frequent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found in sample, only </a:t>
            </a:r>
            <a:r>
              <a:rPr lang="en-US" sz="2400" i="1" dirty="0" smtClean="0">
                <a:solidFill>
                  <a:schemeClr val="hlink"/>
                </a:solidFill>
              </a:rPr>
              <a:t>borders</a:t>
            </a:r>
            <a:r>
              <a:rPr lang="en-US" sz="2400" i="1" dirty="0" smtClean="0"/>
              <a:t> </a:t>
            </a:r>
            <a:r>
              <a:rPr lang="en-US" sz="2400" dirty="0" smtClean="0"/>
              <a:t>of closure of frequent patterns are checked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Example: check </a:t>
            </a:r>
            <a:r>
              <a:rPr lang="en-US" sz="2400" i="1" dirty="0" err="1" smtClean="0"/>
              <a:t>abcd</a:t>
            </a:r>
            <a:r>
              <a:rPr lang="en-US" sz="2400" dirty="0" smtClean="0"/>
              <a:t> instead of </a:t>
            </a:r>
            <a:r>
              <a:rPr lang="en-US" sz="2400" i="1" dirty="0" err="1" smtClean="0"/>
              <a:t>ab</a:t>
            </a:r>
            <a:r>
              <a:rPr lang="en-US" sz="2400" i="1" dirty="0" smtClean="0"/>
              <a:t>, ac, …, etc.</a:t>
            </a:r>
            <a:endParaRPr lang="en-US" sz="2400" dirty="0" smtClean="0"/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Scan database again to find missed frequent patterns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H. </a:t>
            </a:r>
            <a:r>
              <a:rPr lang="en-US" sz="2400" dirty="0" err="1" smtClean="0"/>
              <a:t>Toivonen</a:t>
            </a:r>
            <a:r>
              <a:rPr lang="en-US" sz="2400" dirty="0" smtClean="0"/>
              <a:t>. </a:t>
            </a:r>
            <a:r>
              <a:rPr lang="en-US" sz="2400" dirty="0" smtClean="0">
                <a:solidFill>
                  <a:schemeClr val="tx2"/>
                </a:solidFill>
              </a:rPr>
              <a:t>Sampling large databases for association rules</a:t>
            </a:r>
            <a:r>
              <a:rPr lang="en-US" sz="2400" dirty="0" smtClean="0"/>
              <a:t>. In </a:t>
            </a:r>
            <a:r>
              <a:rPr lang="en-US" sz="2400" i="1" dirty="0" smtClean="0">
                <a:solidFill>
                  <a:schemeClr val="tx2"/>
                </a:solidFill>
              </a:rPr>
              <a:t>VLDB’96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DFE0EAE-C1E6-4C8C-A922-5D825164A9F3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Apriori</a:t>
            </a:r>
            <a:r>
              <a:rPr lang="en-US" dirty="0" smtClean="0"/>
              <a:t>: A Candidate Generation-and-Test Approach</a:t>
            </a:r>
          </a:p>
          <a:p>
            <a:pPr lvl="1">
              <a:lnSpc>
                <a:spcPct val="180000"/>
              </a:lnSpc>
            </a:pPr>
            <a:r>
              <a:rPr lang="en-US" dirty="0" smtClean="0"/>
              <a:t>Improving the Efficiency of </a:t>
            </a:r>
            <a:r>
              <a:rPr lang="en-US" dirty="0" err="1" smtClean="0"/>
              <a:t>Apriori</a:t>
            </a:r>
            <a:endParaRPr lang="en-US" dirty="0" smtClean="0"/>
          </a:p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FPGrowth</a:t>
            </a:r>
            <a:r>
              <a:rPr lang="en-US" dirty="0" smtClean="0"/>
              <a:t>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dirty="0" smtClean="0"/>
              <a:t>ECLAT: Frequent Pattern Mining with Vertical Data Format</a:t>
            </a:r>
          </a:p>
          <a:p>
            <a:pPr>
              <a:lnSpc>
                <a:spcPct val="180000"/>
              </a:lnSpc>
            </a:pPr>
            <a:r>
              <a:rPr lang="en-US" dirty="0"/>
              <a:t>Generating Association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2DB342-3D72-4254-BC97-63A026D7C881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269203">
            <a:off x="8091390" y="304907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Pattern-Growth Approach: Mining Frequent Patterns Without Candidate Generation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97900" cy="5054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Bottlenecks of the </a:t>
            </a:r>
            <a:r>
              <a:rPr lang="en-US" sz="2000" dirty="0" err="1" smtClean="0"/>
              <a:t>Apriori</a:t>
            </a:r>
            <a:r>
              <a:rPr lang="en-US" sz="2000" dirty="0" smtClean="0"/>
              <a:t> approach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Breadth-first (i.e., level-wise) search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Scan DB multiple times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Candidate generation and test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dirty="0" smtClean="0"/>
              <a:t>Often generates a huge number of candidates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The </a:t>
            </a:r>
            <a:r>
              <a:rPr lang="en-US" sz="2000" dirty="0" err="1" smtClean="0"/>
              <a:t>FPGrowth</a:t>
            </a:r>
            <a:r>
              <a:rPr lang="en-US" sz="2000" dirty="0" smtClean="0"/>
              <a:t> Approach (J. Han, J. Pei, and Y. Yin, SIGMOD’ 00)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Depth-first search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Avoid explicit candidate generation</a:t>
            </a:r>
            <a:endParaRPr lang="en-US" sz="20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Major philosophy: Grow long patterns from short ones using local frequent items only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“</a:t>
            </a:r>
            <a:r>
              <a:rPr lang="en-US" sz="2000" dirty="0" err="1" smtClean="0"/>
              <a:t>abc</a:t>
            </a:r>
            <a:r>
              <a:rPr lang="en-US" sz="2000" dirty="0" smtClean="0"/>
              <a:t>” is a frequent pattern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Get all transactions having “</a:t>
            </a:r>
            <a:r>
              <a:rPr lang="en-US" sz="2000" dirty="0" err="1" smtClean="0"/>
              <a:t>abc</a:t>
            </a:r>
            <a:r>
              <a:rPr lang="en-US" sz="2000" dirty="0" smtClean="0"/>
              <a:t>”, i.e., project DB on </a:t>
            </a:r>
            <a:r>
              <a:rPr lang="en-US" sz="2000" dirty="0" err="1" smtClean="0"/>
              <a:t>abc</a:t>
            </a:r>
            <a:r>
              <a:rPr lang="en-US" sz="2000" dirty="0" smtClean="0"/>
              <a:t>: </a:t>
            </a:r>
            <a:r>
              <a:rPr lang="en-US" sz="2000" dirty="0" err="1" smtClean="0"/>
              <a:t>DB|abc</a:t>
            </a:r>
            <a:endParaRPr lang="en-US" sz="20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“d” is a local frequent item in </a:t>
            </a:r>
            <a:r>
              <a:rPr lang="en-US" sz="2000" dirty="0" err="1" smtClean="0"/>
              <a:t>DB|abc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abcd</a:t>
            </a:r>
            <a:r>
              <a:rPr lang="en-US" sz="2000" dirty="0" smtClean="0">
                <a:sym typeface="Wingdings" pitchFamily="2" charset="2"/>
              </a:rPr>
              <a:t> is a frequent pattern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8FEB66D-022E-4D9D-8FA4-764AA78561D5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</a:t>
            </a:r>
            <a:r>
              <a:rPr lang="en-US" dirty="0" smtClean="0"/>
              <a:t>6: </a:t>
            </a:r>
            <a:r>
              <a:rPr lang="en-US" dirty="0"/>
              <a:t>Mining Frequent Patterns, Association and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Basic Concepts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Mining Methods 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 smtClean="0"/>
              <a:t>Pattern </a:t>
            </a:r>
            <a:r>
              <a:rPr lang="en-US" dirty="0"/>
              <a:t>Evaluation Methods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20546990">
            <a:off x="3779088" y="1441478"/>
            <a:ext cx="522288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FP-Growth Algorithm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FP-tree (frequent pattern-tree)</a:t>
            </a:r>
          </a:p>
          <a:p>
            <a:pPr lvl="1"/>
            <a:r>
              <a:rPr lang="en-US" dirty="0" smtClean="0"/>
              <a:t>Compress the DB into a tree</a:t>
            </a:r>
          </a:p>
          <a:p>
            <a:r>
              <a:rPr lang="en-US" dirty="0" smtClean="0"/>
              <a:t>Recursively mine FP-tree by FP-Growth</a:t>
            </a:r>
          </a:p>
          <a:p>
            <a:pPr lvl="1"/>
            <a:r>
              <a:rPr lang="en-US" dirty="0" smtClean="0"/>
              <a:t>Construct conditional pattern base from FP-tree</a:t>
            </a:r>
          </a:p>
          <a:p>
            <a:pPr lvl="1"/>
            <a:r>
              <a:rPr lang="en-US" dirty="0" smtClean="0"/>
              <a:t>Construct conditional FP-tree from conditional pattern base</a:t>
            </a:r>
          </a:p>
          <a:p>
            <a:pPr lvl="1"/>
            <a:r>
              <a:rPr lang="en-US" dirty="0" smtClean="0"/>
              <a:t>Until the tree has a single path or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Construct FP-tree from a Transaction Database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2316226-62C8-4C45-B563-A4541D2679FA}" type="slidenum">
              <a:rPr lang="en-US" sz="1200"/>
              <a:pPr eaLnBrk="1" hangingPunct="1"/>
              <a:t>31</a:t>
            </a:fld>
            <a:endParaRPr lang="en-US" sz="1200"/>
          </a:p>
        </p:txBody>
      </p:sp>
      <p:grpSp>
        <p:nvGrpSpPr>
          <p:cNvPr id="31748" name="Group 3"/>
          <p:cNvGrpSpPr>
            <a:grpSpLocks/>
          </p:cNvGrpSpPr>
          <p:nvPr/>
        </p:nvGrpSpPr>
        <p:grpSpPr bwMode="auto">
          <a:xfrm>
            <a:off x="4191000" y="2971800"/>
            <a:ext cx="4579938" cy="3624263"/>
            <a:chOff x="2496" y="1772"/>
            <a:chExt cx="2926" cy="2218"/>
          </a:xfrm>
        </p:grpSpPr>
        <p:sp>
          <p:nvSpPr>
            <p:cNvPr id="31753" name="Text Box 4"/>
            <p:cNvSpPr txBox="1">
              <a:spLocks noChangeArrowheads="1"/>
            </p:cNvSpPr>
            <p:nvPr/>
          </p:nvSpPr>
          <p:spPr bwMode="auto">
            <a:xfrm>
              <a:off x="4796" y="1772"/>
              <a:ext cx="28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31754" name="Text Box 5"/>
            <p:cNvSpPr txBox="1">
              <a:spLocks noChangeArrowheads="1"/>
            </p:cNvSpPr>
            <p:nvPr/>
          </p:nvSpPr>
          <p:spPr bwMode="auto">
            <a:xfrm>
              <a:off x="4508" y="2205"/>
              <a:ext cx="305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f:4</a:t>
              </a:r>
            </a:p>
          </p:txBody>
        </p:sp>
        <p:sp>
          <p:nvSpPr>
            <p:cNvPr id="31755" name="Text Box 6"/>
            <p:cNvSpPr txBox="1">
              <a:spLocks noChangeArrowheads="1"/>
            </p:cNvSpPr>
            <p:nvPr/>
          </p:nvSpPr>
          <p:spPr bwMode="auto">
            <a:xfrm>
              <a:off x="5084" y="2205"/>
              <a:ext cx="333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c:1</a:t>
              </a:r>
            </a:p>
          </p:txBody>
        </p:sp>
        <p:sp>
          <p:nvSpPr>
            <p:cNvPr id="31756" name="Text Box 7"/>
            <p:cNvSpPr txBox="1">
              <a:spLocks noChangeArrowheads="1"/>
            </p:cNvSpPr>
            <p:nvPr/>
          </p:nvSpPr>
          <p:spPr bwMode="auto">
            <a:xfrm>
              <a:off x="5080" y="2588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1757" name="Text Box 8"/>
            <p:cNvSpPr txBox="1">
              <a:spLocks noChangeArrowheads="1"/>
            </p:cNvSpPr>
            <p:nvPr/>
          </p:nvSpPr>
          <p:spPr bwMode="auto">
            <a:xfrm>
              <a:off x="5080" y="2971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p:1</a:t>
              </a:r>
            </a:p>
          </p:txBody>
        </p:sp>
        <p:cxnSp>
          <p:nvCxnSpPr>
            <p:cNvPr id="31758" name="AutoShape 9"/>
            <p:cNvCxnSpPr>
              <a:cxnSpLocks noChangeShapeType="1"/>
              <a:stCxn id="31755" idx="2"/>
              <a:endCxn id="31756" idx="0"/>
            </p:cNvCxnSpPr>
            <p:nvPr/>
          </p:nvCxnSpPr>
          <p:spPr bwMode="auto">
            <a:xfrm>
              <a:off x="5248" y="2458"/>
              <a:ext cx="1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9" name="AutoShape 10"/>
            <p:cNvCxnSpPr>
              <a:cxnSpLocks noChangeShapeType="1"/>
              <a:stCxn id="31756" idx="2"/>
              <a:endCxn id="31757" idx="0"/>
            </p:cNvCxnSpPr>
            <p:nvPr/>
          </p:nvCxnSpPr>
          <p:spPr bwMode="auto">
            <a:xfrm>
              <a:off x="5249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0" name="AutoShape 11"/>
            <p:cNvCxnSpPr>
              <a:cxnSpLocks noChangeShapeType="1"/>
              <a:stCxn id="31753" idx="2"/>
              <a:endCxn id="31755" idx="0"/>
            </p:cNvCxnSpPr>
            <p:nvPr/>
          </p:nvCxnSpPr>
          <p:spPr bwMode="auto">
            <a:xfrm>
              <a:off x="4935" y="2026"/>
              <a:ext cx="313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1" name="AutoShape 12"/>
            <p:cNvCxnSpPr>
              <a:cxnSpLocks noChangeShapeType="1"/>
              <a:stCxn id="31753" idx="2"/>
              <a:endCxn id="31754" idx="0"/>
            </p:cNvCxnSpPr>
            <p:nvPr/>
          </p:nvCxnSpPr>
          <p:spPr bwMode="auto">
            <a:xfrm flipH="1">
              <a:off x="4659" y="2026"/>
              <a:ext cx="276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13"/>
            <p:cNvSpPr txBox="1">
              <a:spLocks noChangeArrowheads="1"/>
            </p:cNvSpPr>
            <p:nvPr/>
          </p:nvSpPr>
          <p:spPr bwMode="auto">
            <a:xfrm>
              <a:off x="4700" y="2588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1763" name="Text Box 14"/>
            <p:cNvSpPr txBox="1">
              <a:spLocks noChangeArrowheads="1"/>
            </p:cNvSpPr>
            <p:nvPr/>
          </p:nvSpPr>
          <p:spPr bwMode="auto">
            <a:xfrm>
              <a:off x="4321" y="2588"/>
              <a:ext cx="33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31764" name="AutoShape 15"/>
            <p:cNvCxnSpPr>
              <a:cxnSpLocks noChangeShapeType="1"/>
              <a:stCxn id="31754" idx="2"/>
              <a:endCxn id="31763" idx="0"/>
            </p:cNvCxnSpPr>
            <p:nvPr/>
          </p:nvCxnSpPr>
          <p:spPr bwMode="auto">
            <a:xfrm flipH="1">
              <a:off x="4485" y="2458"/>
              <a:ext cx="174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5" name="AutoShape 16"/>
            <p:cNvCxnSpPr>
              <a:cxnSpLocks noChangeShapeType="1"/>
              <a:stCxn id="31754" idx="2"/>
              <a:endCxn id="31762" idx="0"/>
            </p:cNvCxnSpPr>
            <p:nvPr/>
          </p:nvCxnSpPr>
          <p:spPr bwMode="auto">
            <a:xfrm>
              <a:off x="4659" y="2458"/>
              <a:ext cx="21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6" name="Text Box 17"/>
            <p:cNvSpPr txBox="1">
              <a:spLocks noChangeArrowheads="1"/>
            </p:cNvSpPr>
            <p:nvPr/>
          </p:nvSpPr>
          <p:spPr bwMode="auto">
            <a:xfrm>
              <a:off x="4315" y="2971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a:3</a:t>
              </a:r>
            </a:p>
          </p:txBody>
        </p:sp>
        <p:sp>
          <p:nvSpPr>
            <p:cNvPr id="31767" name="Text Box 18"/>
            <p:cNvSpPr txBox="1">
              <a:spLocks noChangeArrowheads="1"/>
            </p:cNvSpPr>
            <p:nvPr/>
          </p:nvSpPr>
          <p:spPr bwMode="auto">
            <a:xfrm>
              <a:off x="4556" y="3356"/>
              <a:ext cx="342" cy="25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1768" name="Text Box 19"/>
            <p:cNvSpPr txBox="1">
              <a:spLocks noChangeArrowheads="1"/>
            </p:cNvSpPr>
            <p:nvPr/>
          </p:nvSpPr>
          <p:spPr bwMode="auto">
            <a:xfrm>
              <a:off x="4130" y="3356"/>
              <a:ext cx="378" cy="25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m:2</a:t>
              </a:r>
            </a:p>
          </p:txBody>
        </p:sp>
        <p:sp>
          <p:nvSpPr>
            <p:cNvPr id="31769" name="Text Box 20"/>
            <p:cNvSpPr txBox="1">
              <a:spLocks noChangeArrowheads="1"/>
            </p:cNvSpPr>
            <p:nvPr/>
          </p:nvSpPr>
          <p:spPr bwMode="auto">
            <a:xfrm>
              <a:off x="4148" y="3739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p:2</a:t>
              </a:r>
            </a:p>
          </p:txBody>
        </p:sp>
        <p:cxnSp>
          <p:nvCxnSpPr>
            <p:cNvPr id="31770" name="AutoShape 21"/>
            <p:cNvCxnSpPr>
              <a:cxnSpLocks noChangeShapeType="1"/>
              <a:stCxn id="31763" idx="2"/>
              <a:endCxn id="31766" idx="0"/>
            </p:cNvCxnSpPr>
            <p:nvPr/>
          </p:nvCxnSpPr>
          <p:spPr bwMode="auto">
            <a:xfrm>
              <a:off x="4485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1" name="AutoShape 22"/>
            <p:cNvCxnSpPr>
              <a:cxnSpLocks noChangeShapeType="1"/>
              <a:stCxn id="31766" idx="2"/>
              <a:endCxn id="31768" idx="0"/>
            </p:cNvCxnSpPr>
            <p:nvPr/>
          </p:nvCxnSpPr>
          <p:spPr bwMode="auto">
            <a:xfrm flipH="1">
              <a:off x="4317" y="3226"/>
              <a:ext cx="168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2" name="AutoShape 23"/>
            <p:cNvCxnSpPr>
              <a:cxnSpLocks noChangeShapeType="1"/>
              <a:stCxn id="31766" idx="2"/>
              <a:endCxn id="31767" idx="0"/>
            </p:cNvCxnSpPr>
            <p:nvPr/>
          </p:nvCxnSpPr>
          <p:spPr bwMode="auto">
            <a:xfrm>
              <a:off x="4485" y="3226"/>
              <a:ext cx="24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3" name="AutoShape 24"/>
            <p:cNvCxnSpPr>
              <a:cxnSpLocks noChangeShapeType="1"/>
              <a:stCxn id="31768" idx="2"/>
              <a:endCxn id="31769" idx="0"/>
            </p:cNvCxnSpPr>
            <p:nvPr/>
          </p:nvCxnSpPr>
          <p:spPr bwMode="auto">
            <a:xfrm>
              <a:off x="4317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4" name="Text Box 25"/>
            <p:cNvSpPr txBox="1">
              <a:spLocks noChangeArrowheads="1"/>
            </p:cNvSpPr>
            <p:nvPr/>
          </p:nvSpPr>
          <p:spPr bwMode="auto">
            <a:xfrm>
              <a:off x="4538" y="3739"/>
              <a:ext cx="378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m:1</a:t>
              </a:r>
            </a:p>
          </p:txBody>
        </p:sp>
        <p:cxnSp>
          <p:nvCxnSpPr>
            <p:cNvPr id="31775" name="AutoShape 26"/>
            <p:cNvCxnSpPr>
              <a:cxnSpLocks noChangeShapeType="1"/>
              <a:stCxn id="31767" idx="2"/>
              <a:endCxn id="31774" idx="0"/>
            </p:cNvCxnSpPr>
            <p:nvPr/>
          </p:nvCxnSpPr>
          <p:spPr bwMode="auto">
            <a:xfrm>
              <a:off x="4725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6" name="Text Box 27"/>
            <p:cNvSpPr txBox="1">
              <a:spLocks noChangeArrowheads="1"/>
            </p:cNvSpPr>
            <p:nvPr/>
          </p:nvSpPr>
          <p:spPr bwMode="auto">
            <a:xfrm>
              <a:off x="2496" y="1935"/>
              <a:ext cx="1625" cy="157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2000" b="1">
                  <a:latin typeface="Times New Roman" pitchFamily="18" charset="0"/>
                </a:rPr>
                <a:t>Header Table</a:t>
              </a:r>
            </a:p>
            <a:p>
              <a:pPr>
                <a:lnSpc>
                  <a:spcPct val="90000"/>
                </a:lnSpc>
              </a:pPr>
              <a:endParaRPr lang="en-US" sz="20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2000" b="1" i="1" u="sng">
                  <a:latin typeface="Times New Roman" pitchFamily="18" charset="0"/>
                </a:rPr>
                <a:t>Item  frequency  head 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 f	4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c	4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a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b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m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p	3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31777" name="Freeform 28"/>
            <p:cNvSpPr>
              <a:spLocks/>
            </p:cNvSpPr>
            <p:nvPr/>
          </p:nvSpPr>
          <p:spPr bwMode="auto">
            <a:xfrm>
              <a:off x="3879" y="2341"/>
              <a:ext cx="672" cy="240"/>
            </a:xfrm>
            <a:custGeom>
              <a:avLst/>
              <a:gdLst>
                <a:gd name="T0" fmla="*/ 0 w 672"/>
                <a:gd name="T1" fmla="*/ 240 h 240"/>
                <a:gd name="T2" fmla="*/ 288 w 672"/>
                <a:gd name="T3" fmla="*/ 192 h 240"/>
                <a:gd name="T4" fmla="*/ 432 w 672"/>
                <a:gd name="T5" fmla="*/ 48 h 240"/>
                <a:gd name="T6" fmla="*/ 672 w 672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240"/>
                <a:gd name="T14" fmla="*/ 672 w 672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240">
                  <a:moveTo>
                    <a:pt x="0" y="240"/>
                  </a:moveTo>
                  <a:cubicBezTo>
                    <a:pt x="108" y="232"/>
                    <a:pt x="216" y="224"/>
                    <a:pt x="288" y="192"/>
                  </a:cubicBezTo>
                  <a:cubicBezTo>
                    <a:pt x="360" y="160"/>
                    <a:pt x="368" y="80"/>
                    <a:pt x="432" y="48"/>
                  </a:cubicBezTo>
                  <a:cubicBezTo>
                    <a:pt x="496" y="16"/>
                    <a:pt x="584" y="8"/>
                    <a:pt x="67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8" name="Freeform 29"/>
            <p:cNvSpPr>
              <a:spLocks/>
            </p:cNvSpPr>
            <p:nvPr/>
          </p:nvSpPr>
          <p:spPr bwMode="auto">
            <a:xfrm>
              <a:off x="3879" y="2725"/>
              <a:ext cx="432" cy="1"/>
            </a:xfrm>
            <a:custGeom>
              <a:avLst/>
              <a:gdLst>
                <a:gd name="T0" fmla="*/ 0 w 432"/>
                <a:gd name="T1" fmla="*/ 0 h 1"/>
                <a:gd name="T2" fmla="*/ 432 w 432"/>
                <a:gd name="T3" fmla="*/ 0 h 1"/>
                <a:gd name="T4" fmla="*/ 0 60000 65536"/>
                <a:gd name="T5" fmla="*/ 0 60000 65536"/>
                <a:gd name="T6" fmla="*/ 0 w 432"/>
                <a:gd name="T7" fmla="*/ 0 h 1"/>
                <a:gd name="T8" fmla="*/ 432 w 43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1">
                  <a:moveTo>
                    <a:pt x="0" y="0"/>
                  </a:moveTo>
                  <a:cubicBezTo>
                    <a:pt x="0" y="0"/>
                    <a:pt x="216" y="0"/>
                    <a:pt x="43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9" name="Freeform 30"/>
            <p:cNvSpPr>
              <a:spLocks/>
            </p:cNvSpPr>
            <p:nvPr/>
          </p:nvSpPr>
          <p:spPr bwMode="auto">
            <a:xfrm>
              <a:off x="4599" y="2341"/>
              <a:ext cx="480" cy="384"/>
            </a:xfrm>
            <a:custGeom>
              <a:avLst/>
              <a:gdLst>
                <a:gd name="T0" fmla="*/ 0 w 480"/>
                <a:gd name="T1" fmla="*/ 384 h 384"/>
                <a:gd name="T2" fmla="*/ 48 w 480"/>
                <a:gd name="T3" fmla="*/ 336 h 384"/>
                <a:gd name="T4" fmla="*/ 240 w 480"/>
                <a:gd name="T5" fmla="*/ 96 h 384"/>
                <a:gd name="T6" fmla="*/ 480 w 48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384"/>
                <a:gd name="T14" fmla="*/ 480 w 48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384">
                  <a:moveTo>
                    <a:pt x="0" y="384"/>
                  </a:moveTo>
                  <a:cubicBezTo>
                    <a:pt x="4" y="384"/>
                    <a:pt x="8" y="384"/>
                    <a:pt x="48" y="336"/>
                  </a:cubicBezTo>
                  <a:cubicBezTo>
                    <a:pt x="88" y="288"/>
                    <a:pt x="168" y="152"/>
                    <a:pt x="240" y="96"/>
                  </a:cubicBezTo>
                  <a:cubicBezTo>
                    <a:pt x="312" y="40"/>
                    <a:pt x="396" y="20"/>
                    <a:pt x="480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Freeform 31"/>
            <p:cNvSpPr>
              <a:spLocks/>
            </p:cNvSpPr>
            <p:nvPr/>
          </p:nvSpPr>
          <p:spPr bwMode="auto">
            <a:xfrm>
              <a:off x="3879" y="2928"/>
              <a:ext cx="432" cy="192"/>
            </a:xfrm>
            <a:custGeom>
              <a:avLst/>
              <a:gdLst>
                <a:gd name="T0" fmla="*/ 0 w 432"/>
                <a:gd name="T1" fmla="*/ 0 h 192"/>
                <a:gd name="T2" fmla="*/ 144 w 432"/>
                <a:gd name="T3" fmla="*/ 48 h 192"/>
                <a:gd name="T4" fmla="*/ 288 w 432"/>
                <a:gd name="T5" fmla="*/ 144 h 192"/>
                <a:gd name="T6" fmla="*/ 432 w 432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92"/>
                <a:gd name="T14" fmla="*/ 432 w 432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92">
                  <a:moveTo>
                    <a:pt x="0" y="0"/>
                  </a:moveTo>
                  <a:cubicBezTo>
                    <a:pt x="48" y="12"/>
                    <a:pt x="96" y="24"/>
                    <a:pt x="144" y="48"/>
                  </a:cubicBezTo>
                  <a:cubicBezTo>
                    <a:pt x="192" y="72"/>
                    <a:pt x="240" y="120"/>
                    <a:pt x="288" y="144"/>
                  </a:cubicBezTo>
                  <a:cubicBezTo>
                    <a:pt x="336" y="168"/>
                    <a:pt x="384" y="180"/>
                    <a:pt x="432" y="19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1" name="Freeform 32"/>
            <p:cNvSpPr>
              <a:spLocks/>
            </p:cNvSpPr>
            <p:nvPr/>
          </p:nvSpPr>
          <p:spPr bwMode="auto">
            <a:xfrm>
              <a:off x="3888" y="3072"/>
              <a:ext cx="720" cy="384"/>
            </a:xfrm>
            <a:custGeom>
              <a:avLst/>
              <a:gdLst>
                <a:gd name="T0" fmla="*/ 0 w 720"/>
                <a:gd name="T1" fmla="*/ 0 h 384"/>
                <a:gd name="T2" fmla="*/ 240 w 720"/>
                <a:gd name="T3" fmla="*/ 48 h 384"/>
                <a:gd name="T4" fmla="*/ 528 w 720"/>
                <a:gd name="T5" fmla="*/ 288 h 384"/>
                <a:gd name="T6" fmla="*/ 720 w 72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84"/>
                <a:gd name="T14" fmla="*/ 720 w 72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84">
                  <a:moveTo>
                    <a:pt x="0" y="0"/>
                  </a:moveTo>
                  <a:cubicBezTo>
                    <a:pt x="76" y="0"/>
                    <a:pt x="152" y="0"/>
                    <a:pt x="240" y="48"/>
                  </a:cubicBezTo>
                  <a:cubicBezTo>
                    <a:pt x="328" y="96"/>
                    <a:pt x="448" y="232"/>
                    <a:pt x="528" y="288"/>
                  </a:cubicBezTo>
                  <a:cubicBezTo>
                    <a:pt x="608" y="344"/>
                    <a:pt x="664" y="364"/>
                    <a:pt x="720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Freeform 33"/>
            <p:cNvSpPr>
              <a:spLocks/>
            </p:cNvSpPr>
            <p:nvPr/>
          </p:nvSpPr>
          <p:spPr bwMode="auto">
            <a:xfrm>
              <a:off x="4848" y="2832"/>
              <a:ext cx="56" cy="672"/>
            </a:xfrm>
            <a:custGeom>
              <a:avLst/>
              <a:gdLst>
                <a:gd name="T0" fmla="*/ 0 w 56"/>
                <a:gd name="T1" fmla="*/ 672 h 672"/>
                <a:gd name="T2" fmla="*/ 48 w 56"/>
                <a:gd name="T3" fmla="*/ 432 h 672"/>
                <a:gd name="T4" fmla="*/ 48 w 56"/>
                <a:gd name="T5" fmla="*/ 0 h 672"/>
                <a:gd name="T6" fmla="*/ 0 60000 65536"/>
                <a:gd name="T7" fmla="*/ 0 60000 65536"/>
                <a:gd name="T8" fmla="*/ 0 60000 65536"/>
                <a:gd name="T9" fmla="*/ 0 w 56"/>
                <a:gd name="T10" fmla="*/ 0 h 672"/>
                <a:gd name="T11" fmla="*/ 56 w 5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672">
                  <a:moveTo>
                    <a:pt x="0" y="672"/>
                  </a:moveTo>
                  <a:cubicBezTo>
                    <a:pt x="20" y="608"/>
                    <a:pt x="40" y="544"/>
                    <a:pt x="48" y="432"/>
                  </a:cubicBezTo>
                  <a:cubicBezTo>
                    <a:pt x="56" y="320"/>
                    <a:pt x="52" y="160"/>
                    <a:pt x="4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Line 34"/>
            <p:cNvSpPr>
              <a:spLocks noChangeShapeType="1"/>
            </p:cNvSpPr>
            <p:nvPr/>
          </p:nvSpPr>
          <p:spPr bwMode="auto">
            <a:xfrm>
              <a:off x="4983" y="2725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Freeform 35"/>
            <p:cNvSpPr>
              <a:spLocks/>
            </p:cNvSpPr>
            <p:nvPr/>
          </p:nvSpPr>
          <p:spPr bwMode="auto">
            <a:xfrm>
              <a:off x="3888" y="3264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144 w 288"/>
                <a:gd name="T3" fmla="*/ 48 h 240"/>
                <a:gd name="T4" fmla="*/ 192 w 288"/>
                <a:gd name="T5" fmla="*/ 192 h 240"/>
                <a:gd name="T6" fmla="*/ 288 w 288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40"/>
                <a:gd name="T14" fmla="*/ 288 w 288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40">
                  <a:moveTo>
                    <a:pt x="0" y="0"/>
                  </a:moveTo>
                  <a:cubicBezTo>
                    <a:pt x="56" y="8"/>
                    <a:pt x="112" y="16"/>
                    <a:pt x="144" y="48"/>
                  </a:cubicBezTo>
                  <a:cubicBezTo>
                    <a:pt x="176" y="80"/>
                    <a:pt x="168" y="160"/>
                    <a:pt x="192" y="192"/>
                  </a:cubicBezTo>
                  <a:cubicBezTo>
                    <a:pt x="216" y="224"/>
                    <a:pt x="252" y="232"/>
                    <a:pt x="288" y="24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5" name="Freeform 36"/>
            <p:cNvSpPr>
              <a:spLocks/>
            </p:cNvSpPr>
            <p:nvPr/>
          </p:nvSpPr>
          <p:spPr bwMode="auto">
            <a:xfrm>
              <a:off x="4464" y="3504"/>
              <a:ext cx="96" cy="384"/>
            </a:xfrm>
            <a:custGeom>
              <a:avLst/>
              <a:gdLst>
                <a:gd name="T0" fmla="*/ 0 w 96"/>
                <a:gd name="T1" fmla="*/ 0 h 384"/>
                <a:gd name="T2" fmla="*/ 48 w 96"/>
                <a:gd name="T3" fmla="*/ 96 h 384"/>
                <a:gd name="T4" fmla="*/ 48 w 96"/>
                <a:gd name="T5" fmla="*/ 288 h 384"/>
                <a:gd name="T6" fmla="*/ 96 w 96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384"/>
                <a:gd name="T14" fmla="*/ 96 w 96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384">
                  <a:moveTo>
                    <a:pt x="0" y="0"/>
                  </a:moveTo>
                  <a:cubicBezTo>
                    <a:pt x="20" y="24"/>
                    <a:pt x="40" y="48"/>
                    <a:pt x="48" y="96"/>
                  </a:cubicBezTo>
                  <a:cubicBezTo>
                    <a:pt x="56" y="144"/>
                    <a:pt x="40" y="240"/>
                    <a:pt x="48" y="288"/>
                  </a:cubicBezTo>
                  <a:cubicBezTo>
                    <a:pt x="56" y="336"/>
                    <a:pt x="76" y="360"/>
                    <a:pt x="96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6" name="Freeform 37"/>
            <p:cNvSpPr>
              <a:spLocks/>
            </p:cNvSpPr>
            <p:nvPr/>
          </p:nvSpPr>
          <p:spPr bwMode="auto">
            <a:xfrm>
              <a:off x="3888" y="3456"/>
              <a:ext cx="288" cy="432"/>
            </a:xfrm>
            <a:custGeom>
              <a:avLst/>
              <a:gdLst>
                <a:gd name="T0" fmla="*/ 0 w 288"/>
                <a:gd name="T1" fmla="*/ 0 h 432"/>
                <a:gd name="T2" fmla="*/ 96 w 288"/>
                <a:gd name="T3" fmla="*/ 144 h 432"/>
                <a:gd name="T4" fmla="*/ 144 w 288"/>
                <a:gd name="T5" fmla="*/ 336 h 432"/>
                <a:gd name="T6" fmla="*/ 288 w 288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0"/>
                  </a:moveTo>
                  <a:cubicBezTo>
                    <a:pt x="36" y="44"/>
                    <a:pt x="72" y="88"/>
                    <a:pt x="96" y="144"/>
                  </a:cubicBezTo>
                  <a:cubicBezTo>
                    <a:pt x="120" y="200"/>
                    <a:pt x="112" y="288"/>
                    <a:pt x="144" y="336"/>
                  </a:cubicBezTo>
                  <a:cubicBezTo>
                    <a:pt x="176" y="384"/>
                    <a:pt x="232" y="408"/>
                    <a:pt x="288" y="43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7" name="Freeform 38"/>
            <p:cNvSpPr>
              <a:spLocks/>
            </p:cNvSpPr>
            <p:nvPr/>
          </p:nvSpPr>
          <p:spPr bwMode="auto">
            <a:xfrm>
              <a:off x="4464" y="3216"/>
              <a:ext cx="768" cy="672"/>
            </a:xfrm>
            <a:custGeom>
              <a:avLst/>
              <a:gdLst>
                <a:gd name="T0" fmla="*/ 0 w 768"/>
                <a:gd name="T1" fmla="*/ 672 h 672"/>
                <a:gd name="T2" fmla="*/ 96 w 768"/>
                <a:gd name="T3" fmla="*/ 528 h 672"/>
                <a:gd name="T4" fmla="*/ 528 w 768"/>
                <a:gd name="T5" fmla="*/ 384 h 672"/>
                <a:gd name="T6" fmla="*/ 768 w 76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672"/>
                <a:gd name="T14" fmla="*/ 768 w 76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672">
                  <a:moveTo>
                    <a:pt x="0" y="672"/>
                  </a:moveTo>
                  <a:cubicBezTo>
                    <a:pt x="4" y="624"/>
                    <a:pt x="8" y="576"/>
                    <a:pt x="96" y="528"/>
                  </a:cubicBezTo>
                  <a:cubicBezTo>
                    <a:pt x="184" y="480"/>
                    <a:pt x="416" y="472"/>
                    <a:pt x="528" y="384"/>
                  </a:cubicBezTo>
                  <a:cubicBezTo>
                    <a:pt x="640" y="296"/>
                    <a:pt x="704" y="148"/>
                    <a:pt x="76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9" name="Text Box 39"/>
          <p:cNvSpPr txBox="1">
            <a:spLocks noChangeArrowheads="1"/>
          </p:cNvSpPr>
          <p:nvPr/>
        </p:nvSpPr>
        <p:spPr bwMode="auto">
          <a:xfrm>
            <a:off x="6705600" y="2362200"/>
            <a:ext cx="2097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min_support = 3</a:t>
            </a:r>
            <a:endParaRPr lang="en-US" b="1" u="sng">
              <a:latin typeface="Times New Roman" pitchFamily="18" charset="0"/>
            </a:endParaRPr>
          </a:p>
        </p:txBody>
      </p:sp>
      <p:sp>
        <p:nvSpPr>
          <p:cNvPr id="31750" name="Rectangle 40"/>
          <p:cNvSpPr>
            <a:spLocks noChangeArrowheads="1"/>
          </p:cNvSpPr>
          <p:nvPr/>
        </p:nvSpPr>
        <p:spPr bwMode="auto">
          <a:xfrm>
            <a:off x="864330" y="1384300"/>
            <a:ext cx="59563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i="1" u="sng" dirty="0">
                <a:latin typeface="Times New Roman" pitchFamily="18" charset="0"/>
              </a:rPr>
              <a:t>TID		Items bought	  (ordered) frequent items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100		{</a:t>
            </a:r>
            <a:r>
              <a:rPr lang="en-US" sz="2000" b="1" i="1" dirty="0">
                <a:latin typeface="Times New Roman" pitchFamily="18" charset="0"/>
              </a:rPr>
              <a:t>f, a, c, d, g, </a:t>
            </a:r>
            <a:r>
              <a:rPr lang="en-US" sz="2000" b="1" i="1" dirty="0" err="1">
                <a:latin typeface="Times New Roman" pitchFamily="18" charset="0"/>
              </a:rPr>
              <a:t>i</a:t>
            </a:r>
            <a:r>
              <a:rPr lang="en-US" sz="2000" b="1" i="1" dirty="0">
                <a:latin typeface="Times New Roman" pitchFamily="18" charset="0"/>
              </a:rPr>
              <a:t>, m, p</a:t>
            </a:r>
            <a:r>
              <a:rPr lang="en-US" sz="2000" b="1" dirty="0">
                <a:latin typeface="Times New Roman" pitchFamily="18" charset="0"/>
              </a:rPr>
              <a:t>}</a:t>
            </a:r>
            <a:r>
              <a:rPr lang="en-US" sz="2000" b="1" i="1" dirty="0">
                <a:latin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f, c, a, m, p</a:t>
            </a:r>
            <a:r>
              <a:rPr lang="en-US" sz="2000" b="1" dirty="0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200		{</a:t>
            </a:r>
            <a:r>
              <a:rPr lang="en-US" sz="2000" b="1" i="1" dirty="0">
                <a:latin typeface="Times New Roman" pitchFamily="18" charset="0"/>
              </a:rPr>
              <a:t>a, b, c, f, l, m, o</a:t>
            </a:r>
            <a:r>
              <a:rPr lang="en-US" sz="2000" b="1" dirty="0">
                <a:latin typeface="Times New Roman" pitchFamily="18" charset="0"/>
              </a:rPr>
              <a:t>}</a:t>
            </a:r>
            <a:r>
              <a:rPr lang="en-US" sz="2000" b="1" i="1" dirty="0">
                <a:latin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f, c, a, b, m</a:t>
            </a:r>
            <a:r>
              <a:rPr lang="en-US" sz="2000" b="1" dirty="0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300	</a:t>
            </a:r>
            <a:r>
              <a:rPr lang="en-US" sz="2000" b="1" i="1" dirty="0">
                <a:latin typeface="Times New Roman" pitchFamily="18" charset="0"/>
              </a:rPr>
              <a:t> 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b, f, h, j, o, w</a:t>
            </a:r>
            <a:r>
              <a:rPr lang="en-US" sz="2000" b="1" dirty="0">
                <a:latin typeface="Times New Roman" pitchFamily="18" charset="0"/>
              </a:rPr>
              <a:t>}</a:t>
            </a:r>
            <a:r>
              <a:rPr lang="en-US" sz="2000" b="1" i="1" dirty="0">
                <a:latin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f, b</a:t>
            </a:r>
            <a:r>
              <a:rPr lang="en-US" sz="2000" b="1" dirty="0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400	</a:t>
            </a:r>
            <a:r>
              <a:rPr lang="en-US" sz="2000" b="1" i="1" dirty="0">
                <a:latin typeface="Times New Roman" pitchFamily="18" charset="0"/>
              </a:rPr>
              <a:t> 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b, c, k, s, p</a:t>
            </a:r>
            <a:r>
              <a:rPr lang="en-US" sz="2000" b="1" dirty="0">
                <a:latin typeface="Times New Roman" pitchFamily="18" charset="0"/>
              </a:rPr>
              <a:t>}</a:t>
            </a:r>
            <a:r>
              <a:rPr lang="en-US" sz="2000" b="1" i="1" dirty="0">
                <a:latin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c, b, p</a:t>
            </a:r>
            <a:r>
              <a:rPr lang="en-US" sz="2000" b="1" dirty="0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500</a:t>
            </a:r>
            <a:r>
              <a:rPr lang="en-US" sz="2000" b="1" i="1" dirty="0">
                <a:latin typeface="Times New Roman" pitchFamily="18" charset="0"/>
              </a:rPr>
              <a:t>	 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a, f, c, e, l, p, m, n</a:t>
            </a:r>
            <a:r>
              <a:rPr lang="en-US" sz="2000" b="1" dirty="0">
                <a:latin typeface="Times New Roman" pitchFamily="18" charset="0"/>
              </a:rPr>
              <a:t>}</a:t>
            </a:r>
            <a:r>
              <a:rPr lang="en-US" sz="2000" b="1" i="1" dirty="0">
                <a:latin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</a:rPr>
              <a:t>{</a:t>
            </a:r>
            <a:r>
              <a:rPr lang="en-US" sz="2000" b="1" i="1" dirty="0">
                <a:latin typeface="Times New Roman" pitchFamily="18" charset="0"/>
              </a:rPr>
              <a:t>f, c, a, m, p</a:t>
            </a:r>
            <a:r>
              <a:rPr lang="en-US" sz="2000" b="1" dirty="0">
                <a:latin typeface="Times New Roman" pitchFamily="18" charset="0"/>
              </a:rPr>
              <a:t>}</a:t>
            </a:r>
          </a:p>
        </p:txBody>
      </p:sp>
      <p:sp>
        <p:nvSpPr>
          <p:cNvPr id="31751" name="Text Box 41"/>
          <p:cNvSpPr txBox="1">
            <a:spLocks noChangeArrowheads="1"/>
          </p:cNvSpPr>
          <p:nvPr/>
        </p:nvSpPr>
        <p:spPr bwMode="auto">
          <a:xfrm>
            <a:off x="304800" y="3489325"/>
            <a:ext cx="35814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Scan</a:t>
            </a:r>
            <a:r>
              <a:rPr lang="en-US" sz="2000" dirty="0"/>
              <a:t> DB once, find frequent 1-itemset (single item pattern)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Sort </a:t>
            </a:r>
            <a:r>
              <a:rPr lang="en-US" sz="2000" dirty="0"/>
              <a:t>frequent items in frequency descending order, f-list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Scan </a:t>
            </a:r>
            <a:r>
              <a:rPr lang="en-US" sz="2000" dirty="0"/>
              <a:t>DB again, construct FP-tree</a:t>
            </a:r>
          </a:p>
        </p:txBody>
      </p:sp>
      <p:sp>
        <p:nvSpPr>
          <p:cNvPr id="31752" name="Text Box 42"/>
          <p:cNvSpPr txBox="1">
            <a:spLocks noChangeArrowheads="1"/>
          </p:cNvSpPr>
          <p:nvPr/>
        </p:nvSpPr>
        <p:spPr bwMode="auto">
          <a:xfrm>
            <a:off x="3565525" y="6129338"/>
            <a:ext cx="279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hlink"/>
                </a:solidFill>
              </a:rPr>
              <a:t>F-list </a:t>
            </a:r>
            <a:r>
              <a:rPr lang="en-US"/>
              <a:t>= f-c-a-b-m-p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 Patterns and Databases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82000" cy="4953000"/>
          </a:xfrm>
        </p:spPr>
        <p:txBody>
          <a:bodyPr/>
          <a:lstStyle/>
          <a:p>
            <a:pPr eaLnBrk="1" hangingPunct="1"/>
            <a:r>
              <a:rPr lang="en-US" smtClean="0"/>
              <a:t>Frequent patterns can be partitioned into subsets according to f-list</a:t>
            </a:r>
          </a:p>
          <a:p>
            <a:pPr lvl="1" eaLnBrk="1" hangingPunct="1"/>
            <a:r>
              <a:rPr lang="en-US" smtClean="0"/>
              <a:t>F-list = f-c-a-b-m-p</a:t>
            </a:r>
          </a:p>
          <a:p>
            <a:pPr lvl="1" eaLnBrk="1" hangingPunct="1"/>
            <a:r>
              <a:rPr lang="en-US" smtClean="0"/>
              <a:t>Patterns containing p</a:t>
            </a:r>
          </a:p>
          <a:p>
            <a:pPr lvl="1" eaLnBrk="1" hangingPunct="1"/>
            <a:r>
              <a:rPr lang="en-US" smtClean="0"/>
              <a:t>Patterns having m but no p</a:t>
            </a:r>
          </a:p>
          <a:p>
            <a:pPr lvl="1" eaLnBrk="1" hangingPunct="1"/>
            <a:r>
              <a:rPr lang="en-US" smtClean="0"/>
              <a:t>…</a:t>
            </a:r>
          </a:p>
          <a:p>
            <a:pPr lvl="1" eaLnBrk="1" hangingPunct="1"/>
            <a:r>
              <a:rPr lang="en-US" smtClean="0"/>
              <a:t>Patterns having c but no a nor b, m, p</a:t>
            </a:r>
          </a:p>
          <a:p>
            <a:pPr lvl="1" eaLnBrk="1" hangingPunct="1"/>
            <a:r>
              <a:rPr lang="en-US" smtClean="0"/>
              <a:t>Pattern f</a:t>
            </a:r>
          </a:p>
          <a:p>
            <a:pPr eaLnBrk="1" hangingPunct="1"/>
            <a:r>
              <a:rPr lang="en-US" smtClean="0"/>
              <a:t>Completeness and non-redundency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2AFF33B-6DEF-47C0-BBD5-F5DE3268566B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Find Patterns Having P From P-conditional Database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Starting at the frequent item header table in the FP-tree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Traverse the FP-tree by following the link of each frequent item </a:t>
            </a:r>
            <a:r>
              <a:rPr lang="en-US" sz="2100" i="1" smtClean="0"/>
              <a:t>p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Accumulate all of </a:t>
            </a:r>
            <a:r>
              <a:rPr lang="en-US" sz="2100" i="1" smtClean="0">
                <a:solidFill>
                  <a:schemeClr val="hlink"/>
                </a:solidFill>
              </a:rPr>
              <a:t>transformed prefix paths</a:t>
            </a:r>
            <a:r>
              <a:rPr lang="en-US" sz="2100" smtClean="0"/>
              <a:t> of item </a:t>
            </a:r>
            <a:r>
              <a:rPr lang="en-US" sz="2100" i="1" smtClean="0"/>
              <a:t>p </a:t>
            </a:r>
            <a:r>
              <a:rPr lang="en-US" sz="2100" smtClean="0"/>
              <a:t>to form </a:t>
            </a:r>
            <a:r>
              <a:rPr lang="en-US" sz="2100" i="1" smtClean="0"/>
              <a:t>p’</a:t>
            </a:r>
            <a:r>
              <a:rPr lang="en-US" sz="2100" smtClean="0"/>
              <a:t>s conditional pattern base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4156575-A04B-4E7F-85E7-2FC1977F0210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5461000" y="3667125"/>
            <a:ext cx="33274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Conditional </a:t>
            </a:r>
            <a:r>
              <a:rPr lang="en-US" sz="2000" b="1">
                <a:latin typeface="Times New Roman" pitchFamily="18" charset="0"/>
              </a:rPr>
              <a:t>pattern bases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 u="sng">
                <a:latin typeface="Times New Roman" pitchFamily="18" charset="0"/>
              </a:rPr>
              <a:t>item	cond. pattern base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c	f:3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a	fc:3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b	fca:1, f:1, c:1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m	fca:2, fcab:1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p	fcam:2, cb:1</a:t>
            </a:r>
          </a:p>
        </p:txBody>
      </p:sp>
      <p:grpSp>
        <p:nvGrpSpPr>
          <p:cNvPr id="33798" name="Group 5"/>
          <p:cNvGrpSpPr>
            <a:grpSpLocks/>
          </p:cNvGrpSpPr>
          <p:nvPr/>
        </p:nvGrpSpPr>
        <p:grpSpPr bwMode="auto">
          <a:xfrm>
            <a:off x="304800" y="3048000"/>
            <a:ext cx="4637088" cy="3525838"/>
            <a:chOff x="2496" y="1772"/>
            <a:chExt cx="2921" cy="2226"/>
          </a:xfrm>
        </p:grpSpPr>
        <p:sp>
          <p:nvSpPr>
            <p:cNvPr id="33799" name="Text Box 6"/>
            <p:cNvSpPr txBox="1">
              <a:spLocks noChangeArrowheads="1"/>
            </p:cNvSpPr>
            <p:nvPr/>
          </p:nvSpPr>
          <p:spPr bwMode="auto">
            <a:xfrm>
              <a:off x="4796" y="1772"/>
              <a:ext cx="278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33800" name="Text Box 7"/>
            <p:cNvSpPr txBox="1">
              <a:spLocks noChangeArrowheads="1"/>
            </p:cNvSpPr>
            <p:nvPr/>
          </p:nvSpPr>
          <p:spPr bwMode="auto">
            <a:xfrm>
              <a:off x="4508" y="2205"/>
              <a:ext cx="301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f:4</a:t>
              </a:r>
            </a:p>
          </p:txBody>
        </p:sp>
        <p:sp>
          <p:nvSpPr>
            <p:cNvPr id="33801" name="Text Box 8"/>
            <p:cNvSpPr txBox="1">
              <a:spLocks noChangeArrowheads="1"/>
            </p:cNvSpPr>
            <p:nvPr/>
          </p:nvSpPr>
          <p:spPr bwMode="auto">
            <a:xfrm>
              <a:off x="5084" y="2205"/>
              <a:ext cx="328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c:1</a:t>
              </a:r>
            </a:p>
          </p:txBody>
        </p:sp>
        <p:sp>
          <p:nvSpPr>
            <p:cNvPr id="33802" name="Text Box 9"/>
            <p:cNvSpPr txBox="1">
              <a:spLocks noChangeArrowheads="1"/>
            </p:cNvSpPr>
            <p:nvPr/>
          </p:nvSpPr>
          <p:spPr bwMode="auto">
            <a:xfrm>
              <a:off x="5080" y="2588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3803" name="Text Box 10"/>
            <p:cNvSpPr txBox="1">
              <a:spLocks noChangeArrowheads="1"/>
            </p:cNvSpPr>
            <p:nvPr/>
          </p:nvSpPr>
          <p:spPr bwMode="auto">
            <a:xfrm>
              <a:off x="5080" y="2971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p:1</a:t>
              </a:r>
            </a:p>
          </p:txBody>
        </p:sp>
        <p:cxnSp>
          <p:nvCxnSpPr>
            <p:cNvPr id="33804" name="AutoShape 11"/>
            <p:cNvCxnSpPr>
              <a:cxnSpLocks noChangeShapeType="1"/>
              <a:stCxn id="33801" idx="2"/>
              <a:endCxn id="33802" idx="0"/>
            </p:cNvCxnSpPr>
            <p:nvPr/>
          </p:nvCxnSpPr>
          <p:spPr bwMode="auto">
            <a:xfrm>
              <a:off x="5248" y="2458"/>
              <a:ext cx="1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5" name="AutoShape 12"/>
            <p:cNvCxnSpPr>
              <a:cxnSpLocks noChangeShapeType="1"/>
              <a:stCxn id="33802" idx="2"/>
              <a:endCxn id="33803" idx="0"/>
            </p:cNvCxnSpPr>
            <p:nvPr/>
          </p:nvCxnSpPr>
          <p:spPr bwMode="auto">
            <a:xfrm>
              <a:off x="5249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6" name="AutoShape 13"/>
            <p:cNvCxnSpPr>
              <a:cxnSpLocks noChangeShapeType="1"/>
              <a:stCxn id="33799" idx="2"/>
              <a:endCxn id="33801" idx="0"/>
            </p:cNvCxnSpPr>
            <p:nvPr/>
          </p:nvCxnSpPr>
          <p:spPr bwMode="auto">
            <a:xfrm>
              <a:off x="4935" y="2026"/>
              <a:ext cx="313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7" name="AutoShape 14"/>
            <p:cNvCxnSpPr>
              <a:cxnSpLocks noChangeShapeType="1"/>
              <a:stCxn id="33799" idx="2"/>
              <a:endCxn id="33800" idx="0"/>
            </p:cNvCxnSpPr>
            <p:nvPr/>
          </p:nvCxnSpPr>
          <p:spPr bwMode="auto">
            <a:xfrm flipH="1">
              <a:off x="4659" y="2026"/>
              <a:ext cx="276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08" name="Text Box 15"/>
            <p:cNvSpPr txBox="1">
              <a:spLocks noChangeArrowheads="1"/>
            </p:cNvSpPr>
            <p:nvPr/>
          </p:nvSpPr>
          <p:spPr bwMode="auto">
            <a:xfrm>
              <a:off x="4700" y="2588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3809" name="Text Box 16"/>
            <p:cNvSpPr txBox="1">
              <a:spLocks noChangeArrowheads="1"/>
            </p:cNvSpPr>
            <p:nvPr/>
          </p:nvSpPr>
          <p:spPr bwMode="auto">
            <a:xfrm>
              <a:off x="4321" y="2588"/>
              <a:ext cx="328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33810" name="AutoShape 17"/>
            <p:cNvCxnSpPr>
              <a:cxnSpLocks noChangeShapeType="1"/>
              <a:stCxn id="33800" idx="2"/>
              <a:endCxn id="33809" idx="0"/>
            </p:cNvCxnSpPr>
            <p:nvPr/>
          </p:nvCxnSpPr>
          <p:spPr bwMode="auto">
            <a:xfrm flipH="1">
              <a:off x="4485" y="2458"/>
              <a:ext cx="174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1" name="AutoShape 18"/>
            <p:cNvCxnSpPr>
              <a:cxnSpLocks noChangeShapeType="1"/>
              <a:stCxn id="33800" idx="2"/>
              <a:endCxn id="33808" idx="0"/>
            </p:cNvCxnSpPr>
            <p:nvPr/>
          </p:nvCxnSpPr>
          <p:spPr bwMode="auto">
            <a:xfrm>
              <a:off x="4659" y="2458"/>
              <a:ext cx="21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12" name="Text Box 19"/>
            <p:cNvSpPr txBox="1">
              <a:spLocks noChangeArrowheads="1"/>
            </p:cNvSpPr>
            <p:nvPr/>
          </p:nvSpPr>
          <p:spPr bwMode="auto">
            <a:xfrm>
              <a:off x="4316" y="2971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a:3</a:t>
              </a:r>
            </a:p>
          </p:txBody>
        </p:sp>
        <p:sp>
          <p:nvSpPr>
            <p:cNvPr id="33813" name="Text Box 20"/>
            <p:cNvSpPr txBox="1">
              <a:spLocks noChangeArrowheads="1"/>
            </p:cNvSpPr>
            <p:nvPr/>
          </p:nvSpPr>
          <p:spPr bwMode="auto">
            <a:xfrm>
              <a:off x="4556" y="3356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33814" name="Text Box 21"/>
            <p:cNvSpPr txBox="1">
              <a:spLocks noChangeArrowheads="1"/>
            </p:cNvSpPr>
            <p:nvPr/>
          </p:nvSpPr>
          <p:spPr bwMode="auto">
            <a:xfrm>
              <a:off x="4130" y="3356"/>
              <a:ext cx="373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m:2</a:t>
              </a:r>
            </a:p>
          </p:txBody>
        </p:sp>
        <p:sp>
          <p:nvSpPr>
            <p:cNvPr id="33815" name="Text Box 22"/>
            <p:cNvSpPr txBox="1">
              <a:spLocks noChangeArrowheads="1"/>
            </p:cNvSpPr>
            <p:nvPr/>
          </p:nvSpPr>
          <p:spPr bwMode="auto">
            <a:xfrm>
              <a:off x="4148" y="3739"/>
              <a:ext cx="337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p:2</a:t>
              </a:r>
            </a:p>
          </p:txBody>
        </p:sp>
        <p:cxnSp>
          <p:nvCxnSpPr>
            <p:cNvPr id="33816" name="AutoShape 23"/>
            <p:cNvCxnSpPr>
              <a:cxnSpLocks noChangeShapeType="1"/>
              <a:stCxn id="33809" idx="2"/>
              <a:endCxn id="33812" idx="0"/>
            </p:cNvCxnSpPr>
            <p:nvPr/>
          </p:nvCxnSpPr>
          <p:spPr bwMode="auto">
            <a:xfrm>
              <a:off x="4485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7" name="AutoShape 24"/>
            <p:cNvCxnSpPr>
              <a:cxnSpLocks noChangeShapeType="1"/>
              <a:stCxn id="33812" idx="2"/>
              <a:endCxn id="33814" idx="0"/>
            </p:cNvCxnSpPr>
            <p:nvPr/>
          </p:nvCxnSpPr>
          <p:spPr bwMode="auto">
            <a:xfrm flipH="1">
              <a:off x="4317" y="3226"/>
              <a:ext cx="168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8" name="AutoShape 25"/>
            <p:cNvCxnSpPr>
              <a:cxnSpLocks noChangeShapeType="1"/>
              <a:stCxn id="33812" idx="2"/>
              <a:endCxn id="33813" idx="0"/>
            </p:cNvCxnSpPr>
            <p:nvPr/>
          </p:nvCxnSpPr>
          <p:spPr bwMode="auto">
            <a:xfrm>
              <a:off x="4485" y="3226"/>
              <a:ext cx="24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9" name="AutoShape 26"/>
            <p:cNvCxnSpPr>
              <a:cxnSpLocks noChangeShapeType="1"/>
              <a:stCxn id="33814" idx="2"/>
              <a:endCxn id="33815" idx="0"/>
            </p:cNvCxnSpPr>
            <p:nvPr/>
          </p:nvCxnSpPr>
          <p:spPr bwMode="auto">
            <a:xfrm>
              <a:off x="4317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20" name="Text Box 27"/>
            <p:cNvSpPr txBox="1">
              <a:spLocks noChangeArrowheads="1"/>
            </p:cNvSpPr>
            <p:nvPr/>
          </p:nvSpPr>
          <p:spPr bwMode="auto">
            <a:xfrm>
              <a:off x="4538" y="3739"/>
              <a:ext cx="373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m:1</a:t>
              </a:r>
            </a:p>
          </p:txBody>
        </p:sp>
        <p:cxnSp>
          <p:nvCxnSpPr>
            <p:cNvPr id="33821" name="AutoShape 28"/>
            <p:cNvCxnSpPr>
              <a:cxnSpLocks noChangeShapeType="1"/>
              <a:stCxn id="33813" idx="2"/>
              <a:endCxn id="33820" idx="0"/>
            </p:cNvCxnSpPr>
            <p:nvPr/>
          </p:nvCxnSpPr>
          <p:spPr bwMode="auto">
            <a:xfrm>
              <a:off x="4725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22" name="Text Box 29"/>
            <p:cNvSpPr txBox="1">
              <a:spLocks noChangeArrowheads="1"/>
            </p:cNvSpPr>
            <p:nvPr/>
          </p:nvSpPr>
          <p:spPr bwMode="auto">
            <a:xfrm>
              <a:off x="2496" y="1935"/>
              <a:ext cx="1602" cy="162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2000" b="1">
                  <a:latin typeface="Times New Roman" pitchFamily="18" charset="0"/>
                </a:rPr>
                <a:t>Header Table</a:t>
              </a:r>
            </a:p>
            <a:p>
              <a:pPr>
                <a:lnSpc>
                  <a:spcPct val="90000"/>
                </a:lnSpc>
              </a:pPr>
              <a:endParaRPr lang="en-US" sz="20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2000" b="1" i="1" u="sng">
                  <a:latin typeface="Times New Roman" pitchFamily="18" charset="0"/>
                </a:rPr>
                <a:t>Item  frequency  head 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 f	4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c	4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a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b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m	3</a:t>
              </a:r>
            </a:p>
            <a:p>
              <a:pPr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p	3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33823" name="Freeform 30"/>
            <p:cNvSpPr>
              <a:spLocks/>
            </p:cNvSpPr>
            <p:nvPr/>
          </p:nvSpPr>
          <p:spPr bwMode="auto">
            <a:xfrm>
              <a:off x="3879" y="2341"/>
              <a:ext cx="672" cy="240"/>
            </a:xfrm>
            <a:custGeom>
              <a:avLst/>
              <a:gdLst>
                <a:gd name="T0" fmla="*/ 0 w 672"/>
                <a:gd name="T1" fmla="*/ 240 h 240"/>
                <a:gd name="T2" fmla="*/ 288 w 672"/>
                <a:gd name="T3" fmla="*/ 192 h 240"/>
                <a:gd name="T4" fmla="*/ 432 w 672"/>
                <a:gd name="T5" fmla="*/ 48 h 240"/>
                <a:gd name="T6" fmla="*/ 672 w 672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240"/>
                <a:gd name="T14" fmla="*/ 672 w 672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240">
                  <a:moveTo>
                    <a:pt x="0" y="240"/>
                  </a:moveTo>
                  <a:cubicBezTo>
                    <a:pt x="108" y="232"/>
                    <a:pt x="216" y="224"/>
                    <a:pt x="288" y="192"/>
                  </a:cubicBezTo>
                  <a:cubicBezTo>
                    <a:pt x="360" y="160"/>
                    <a:pt x="368" y="80"/>
                    <a:pt x="432" y="48"/>
                  </a:cubicBezTo>
                  <a:cubicBezTo>
                    <a:pt x="496" y="16"/>
                    <a:pt x="584" y="8"/>
                    <a:pt x="67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Freeform 31"/>
            <p:cNvSpPr>
              <a:spLocks/>
            </p:cNvSpPr>
            <p:nvPr/>
          </p:nvSpPr>
          <p:spPr bwMode="auto">
            <a:xfrm>
              <a:off x="3879" y="2725"/>
              <a:ext cx="432" cy="1"/>
            </a:xfrm>
            <a:custGeom>
              <a:avLst/>
              <a:gdLst>
                <a:gd name="T0" fmla="*/ 0 w 432"/>
                <a:gd name="T1" fmla="*/ 0 h 1"/>
                <a:gd name="T2" fmla="*/ 432 w 432"/>
                <a:gd name="T3" fmla="*/ 0 h 1"/>
                <a:gd name="T4" fmla="*/ 0 60000 65536"/>
                <a:gd name="T5" fmla="*/ 0 60000 65536"/>
                <a:gd name="T6" fmla="*/ 0 w 432"/>
                <a:gd name="T7" fmla="*/ 0 h 1"/>
                <a:gd name="T8" fmla="*/ 432 w 43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1">
                  <a:moveTo>
                    <a:pt x="0" y="0"/>
                  </a:moveTo>
                  <a:cubicBezTo>
                    <a:pt x="0" y="0"/>
                    <a:pt x="216" y="0"/>
                    <a:pt x="43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5" name="Freeform 32"/>
            <p:cNvSpPr>
              <a:spLocks/>
            </p:cNvSpPr>
            <p:nvPr/>
          </p:nvSpPr>
          <p:spPr bwMode="auto">
            <a:xfrm>
              <a:off x="4599" y="2341"/>
              <a:ext cx="480" cy="384"/>
            </a:xfrm>
            <a:custGeom>
              <a:avLst/>
              <a:gdLst>
                <a:gd name="T0" fmla="*/ 0 w 480"/>
                <a:gd name="T1" fmla="*/ 384 h 384"/>
                <a:gd name="T2" fmla="*/ 48 w 480"/>
                <a:gd name="T3" fmla="*/ 336 h 384"/>
                <a:gd name="T4" fmla="*/ 240 w 480"/>
                <a:gd name="T5" fmla="*/ 96 h 384"/>
                <a:gd name="T6" fmla="*/ 480 w 48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384"/>
                <a:gd name="T14" fmla="*/ 480 w 48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384">
                  <a:moveTo>
                    <a:pt x="0" y="384"/>
                  </a:moveTo>
                  <a:cubicBezTo>
                    <a:pt x="4" y="384"/>
                    <a:pt x="8" y="384"/>
                    <a:pt x="48" y="336"/>
                  </a:cubicBezTo>
                  <a:cubicBezTo>
                    <a:pt x="88" y="288"/>
                    <a:pt x="168" y="152"/>
                    <a:pt x="240" y="96"/>
                  </a:cubicBezTo>
                  <a:cubicBezTo>
                    <a:pt x="312" y="40"/>
                    <a:pt x="396" y="20"/>
                    <a:pt x="480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Freeform 33"/>
            <p:cNvSpPr>
              <a:spLocks/>
            </p:cNvSpPr>
            <p:nvPr/>
          </p:nvSpPr>
          <p:spPr bwMode="auto">
            <a:xfrm>
              <a:off x="3879" y="2928"/>
              <a:ext cx="432" cy="192"/>
            </a:xfrm>
            <a:custGeom>
              <a:avLst/>
              <a:gdLst>
                <a:gd name="T0" fmla="*/ 0 w 432"/>
                <a:gd name="T1" fmla="*/ 0 h 192"/>
                <a:gd name="T2" fmla="*/ 144 w 432"/>
                <a:gd name="T3" fmla="*/ 48 h 192"/>
                <a:gd name="T4" fmla="*/ 288 w 432"/>
                <a:gd name="T5" fmla="*/ 144 h 192"/>
                <a:gd name="T6" fmla="*/ 432 w 432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92"/>
                <a:gd name="T14" fmla="*/ 432 w 432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92">
                  <a:moveTo>
                    <a:pt x="0" y="0"/>
                  </a:moveTo>
                  <a:cubicBezTo>
                    <a:pt x="48" y="12"/>
                    <a:pt x="96" y="24"/>
                    <a:pt x="144" y="48"/>
                  </a:cubicBezTo>
                  <a:cubicBezTo>
                    <a:pt x="192" y="72"/>
                    <a:pt x="240" y="120"/>
                    <a:pt x="288" y="144"/>
                  </a:cubicBezTo>
                  <a:cubicBezTo>
                    <a:pt x="336" y="168"/>
                    <a:pt x="384" y="180"/>
                    <a:pt x="432" y="19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Freeform 34"/>
            <p:cNvSpPr>
              <a:spLocks/>
            </p:cNvSpPr>
            <p:nvPr/>
          </p:nvSpPr>
          <p:spPr bwMode="auto">
            <a:xfrm>
              <a:off x="3888" y="3072"/>
              <a:ext cx="720" cy="384"/>
            </a:xfrm>
            <a:custGeom>
              <a:avLst/>
              <a:gdLst>
                <a:gd name="T0" fmla="*/ 0 w 720"/>
                <a:gd name="T1" fmla="*/ 0 h 384"/>
                <a:gd name="T2" fmla="*/ 240 w 720"/>
                <a:gd name="T3" fmla="*/ 48 h 384"/>
                <a:gd name="T4" fmla="*/ 528 w 720"/>
                <a:gd name="T5" fmla="*/ 288 h 384"/>
                <a:gd name="T6" fmla="*/ 720 w 72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84"/>
                <a:gd name="T14" fmla="*/ 720 w 72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84">
                  <a:moveTo>
                    <a:pt x="0" y="0"/>
                  </a:moveTo>
                  <a:cubicBezTo>
                    <a:pt x="76" y="0"/>
                    <a:pt x="152" y="0"/>
                    <a:pt x="240" y="48"/>
                  </a:cubicBezTo>
                  <a:cubicBezTo>
                    <a:pt x="328" y="96"/>
                    <a:pt x="448" y="232"/>
                    <a:pt x="528" y="288"/>
                  </a:cubicBezTo>
                  <a:cubicBezTo>
                    <a:pt x="608" y="344"/>
                    <a:pt x="664" y="364"/>
                    <a:pt x="720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Freeform 35"/>
            <p:cNvSpPr>
              <a:spLocks/>
            </p:cNvSpPr>
            <p:nvPr/>
          </p:nvSpPr>
          <p:spPr bwMode="auto">
            <a:xfrm>
              <a:off x="4848" y="2832"/>
              <a:ext cx="56" cy="672"/>
            </a:xfrm>
            <a:custGeom>
              <a:avLst/>
              <a:gdLst>
                <a:gd name="T0" fmla="*/ 0 w 56"/>
                <a:gd name="T1" fmla="*/ 672 h 672"/>
                <a:gd name="T2" fmla="*/ 48 w 56"/>
                <a:gd name="T3" fmla="*/ 432 h 672"/>
                <a:gd name="T4" fmla="*/ 48 w 56"/>
                <a:gd name="T5" fmla="*/ 0 h 672"/>
                <a:gd name="T6" fmla="*/ 0 60000 65536"/>
                <a:gd name="T7" fmla="*/ 0 60000 65536"/>
                <a:gd name="T8" fmla="*/ 0 60000 65536"/>
                <a:gd name="T9" fmla="*/ 0 w 56"/>
                <a:gd name="T10" fmla="*/ 0 h 672"/>
                <a:gd name="T11" fmla="*/ 56 w 5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672">
                  <a:moveTo>
                    <a:pt x="0" y="672"/>
                  </a:moveTo>
                  <a:cubicBezTo>
                    <a:pt x="20" y="608"/>
                    <a:pt x="40" y="544"/>
                    <a:pt x="48" y="432"/>
                  </a:cubicBezTo>
                  <a:cubicBezTo>
                    <a:pt x="56" y="320"/>
                    <a:pt x="52" y="160"/>
                    <a:pt x="4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Line 36"/>
            <p:cNvSpPr>
              <a:spLocks noChangeShapeType="1"/>
            </p:cNvSpPr>
            <p:nvPr/>
          </p:nvSpPr>
          <p:spPr bwMode="auto">
            <a:xfrm>
              <a:off x="4983" y="2725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Freeform 37"/>
            <p:cNvSpPr>
              <a:spLocks/>
            </p:cNvSpPr>
            <p:nvPr/>
          </p:nvSpPr>
          <p:spPr bwMode="auto">
            <a:xfrm>
              <a:off x="3888" y="3264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144 w 288"/>
                <a:gd name="T3" fmla="*/ 48 h 240"/>
                <a:gd name="T4" fmla="*/ 192 w 288"/>
                <a:gd name="T5" fmla="*/ 192 h 240"/>
                <a:gd name="T6" fmla="*/ 288 w 288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40"/>
                <a:gd name="T14" fmla="*/ 288 w 288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40">
                  <a:moveTo>
                    <a:pt x="0" y="0"/>
                  </a:moveTo>
                  <a:cubicBezTo>
                    <a:pt x="56" y="8"/>
                    <a:pt x="112" y="16"/>
                    <a:pt x="144" y="48"/>
                  </a:cubicBezTo>
                  <a:cubicBezTo>
                    <a:pt x="176" y="80"/>
                    <a:pt x="168" y="160"/>
                    <a:pt x="192" y="192"/>
                  </a:cubicBezTo>
                  <a:cubicBezTo>
                    <a:pt x="216" y="224"/>
                    <a:pt x="252" y="232"/>
                    <a:pt x="288" y="24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1" name="Freeform 38"/>
            <p:cNvSpPr>
              <a:spLocks/>
            </p:cNvSpPr>
            <p:nvPr/>
          </p:nvSpPr>
          <p:spPr bwMode="auto">
            <a:xfrm>
              <a:off x="4464" y="3504"/>
              <a:ext cx="96" cy="384"/>
            </a:xfrm>
            <a:custGeom>
              <a:avLst/>
              <a:gdLst>
                <a:gd name="T0" fmla="*/ 0 w 96"/>
                <a:gd name="T1" fmla="*/ 0 h 384"/>
                <a:gd name="T2" fmla="*/ 48 w 96"/>
                <a:gd name="T3" fmla="*/ 96 h 384"/>
                <a:gd name="T4" fmla="*/ 48 w 96"/>
                <a:gd name="T5" fmla="*/ 288 h 384"/>
                <a:gd name="T6" fmla="*/ 96 w 96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384"/>
                <a:gd name="T14" fmla="*/ 96 w 96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384">
                  <a:moveTo>
                    <a:pt x="0" y="0"/>
                  </a:moveTo>
                  <a:cubicBezTo>
                    <a:pt x="20" y="24"/>
                    <a:pt x="40" y="48"/>
                    <a:pt x="48" y="96"/>
                  </a:cubicBezTo>
                  <a:cubicBezTo>
                    <a:pt x="56" y="144"/>
                    <a:pt x="40" y="240"/>
                    <a:pt x="48" y="288"/>
                  </a:cubicBezTo>
                  <a:cubicBezTo>
                    <a:pt x="56" y="336"/>
                    <a:pt x="76" y="360"/>
                    <a:pt x="96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2" name="Freeform 39"/>
            <p:cNvSpPr>
              <a:spLocks/>
            </p:cNvSpPr>
            <p:nvPr/>
          </p:nvSpPr>
          <p:spPr bwMode="auto">
            <a:xfrm>
              <a:off x="3888" y="3456"/>
              <a:ext cx="288" cy="432"/>
            </a:xfrm>
            <a:custGeom>
              <a:avLst/>
              <a:gdLst>
                <a:gd name="T0" fmla="*/ 0 w 288"/>
                <a:gd name="T1" fmla="*/ 0 h 432"/>
                <a:gd name="T2" fmla="*/ 96 w 288"/>
                <a:gd name="T3" fmla="*/ 144 h 432"/>
                <a:gd name="T4" fmla="*/ 144 w 288"/>
                <a:gd name="T5" fmla="*/ 336 h 432"/>
                <a:gd name="T6" fmla="*/ 288 w 288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0"/>
                  </a:moveTo>
                  <a:cubicBezTo>
                    <a:pt x="36" y="44"/>
                    <a:pt x="72" y="88"/>
                    <a:pt x="96" y="144"/>
                  </a:cubicBezTo>
                  <a:cubicBezTo>
                    <a:pt x="120" y="200"/>
                    <a:pt x="112" y="288"/>
                    <a:pt x="144" y="336"/>
                  </a:cubicBezTo>
                  <a:cubicBezTo>
                    <a:pt x="176" y="384"/>
                    <a:pt x="232" y="408"/>
                    <a:pt x="288" y="43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Freeform 40"/>
            <p:cNvSpPr>
              <a:spLocks/>
            </p:cNvSpPr>
            <p:nvPr/>
          </p:nvSpPr>
          <p:spPr bwMode="auto">
            <a:xfrm>
              <a:off x="4464" y="3216"/>
              <a:ext cx="768" cy="672"/>
            </a:xfrm>
            <a:custGeom>
              <a:avLst/>
              <a:gdLst>
                <a:gd name="T0" fmla="*/ 0 w 768"/>
                <a:gd name="T1" fmla="*/ 672 h 672"/>
                <a:gd name="T2" fmla="*/ 96 w 768"/>
                <a:gd name="T3" fmla="*/ 528 h 672"/>
                <a:gd name="T4" fmla="*/ 528 w 768"/>
                <a:gd name="T5" fmla="*/ 384 h 672"/>
                <a:gd name="T6" fmla="*/ 768 w 76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672"/>
                <a:gd name="T14" fmla="*/ 768 w 76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672">
                  <a:moveTo>
                    <a:pt x="0" y="672"/>
                  </a:moveTo>
                  <a:cubicBezTo>
                    <a:pt x="4" y="624"/>
                    <a:pt x="8" y="576"/>
                    <a:pt x="96" y="528"/>
                  </a:cubicBezTo>
                  <a:cubicBezTo>
                    <a:pt x="184" y="480"/>
                    <a:pt x="416" y="472"/>
                    <a:pt x="528" y="384"/>
                  </a:cubicBezTo>
                  <a:cubicBezTo>
                    <a:pt x="640" y="296"/>
                    <a:pt x="704" y="148"/>
                    <a:pt x="76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609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From Conditional Pattern-bases to Conditional FP-trees</a:t>
            </a:r>
            <a:r>
              <a:rPr lang="en-US" sz="4800" dirty="0" smtClean="0"/>
              <a:t> 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1600"/>
            <a:ext cx="8048625" cy="19573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For each pattern-base</a:t>
            </a:r>
          </a:p>
          <a:p>
            <a:pPr lvl="1" eaLnBrk="1" hangingPunct="1"/>
            <a:r>
              <a:rPr lang="en-US" sz="2800" dirty="0" smtClean="0"/>
              <a:t>Accumulate the count for each item in the base</a:t>
            </a:r>
          </a:p>
          <a:p>
            <a:pPr lvl="1" eaLnBrk="1" hangingPunct="1"/>
            <a:r>
              <a:rPr lang="en-US" sz="2800" dirty="0" smtClean="0"/>
              <a:t>Construct the FP-tree for the frequent items of the pattern base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D90FCAD-7CE9-41D9-9F6E-AB0C7567CD29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5181600" y="342900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m-conditional </a:t>
            </a:r>
            <a:r>
              <a:rPr lang="en-US" sz="1800" b="1">
                <a:latin typeface="Times New Roman" pitchFamily="18" charset="0"/>
              </a:rPr>
              <a:t>pattern base:</a:t>
            </a:r>
          </a:p>
          <a:p>
            <a:pPr lvl="1" eaLnBrk="0" hangingPunct="0"/>
            <a:r>
              <a:rPr lang="en-US" sz="1800" b="1" i="1">
                <a:latin typeface="Times New Roman" pitchFamily="18" charset="0"/>
              </a:rPr>
              <a:t>fca:2, fcab:1</a:t>
            </a:r>
          </a:p>
        </p:txBody>
      </p:sp>
      <p:grpSp>
        <p:nvGrpSpPr>
          <p:cNvPr id="34822" name="Group 5"/>
          <p:cNvGrpSpPr>
            <a:grpSpLocks/>
          </p:cNvGrpSpPr>
          <p:nvPr/>
        </p:nvGrpSpPr>
        <p:grpSpPr bwMode="auto">
          <a:xfrm>
            <a:off x="5257800" y="4343400"/>
            <a:ext cx="2298700" cy="2324100"/>
            <a:chOff x="3312" y="2736"/>
            <a:chExt cx="1448" cy="1464"/>
          </a:xfrm>
        </p:grpSpPr>
        <p:grpSp>
          <p:nvGrpSpPr>
            <p:cNvPr id="34861" name="Group 6"/>
            <p:cNvGrpSpPr>
              <a:grpSpLocks/>
            </p:cNvGrpSpPr>
            <p:nvPr/>
          </p:nvGrpSpPr>
          <p:grpSpPr bwMode="auto">
            <a:xfrm>
              <a:off x="3792" y="2736"/>
              <a:ext cx="329" cy="1297"/>
              <a:chOff x="2282" y="2456"/>
              <a:chExt cx="329" cy="1297"/>
            </a:xfrm>
          </p:grpSpPr>
          <p:sp>
            <p:nvSpPr>
              <p:cNvPr id="34863" name="Text Box 7"/>
              <p:cNvSpPr txBox="1">
                <a:spLocks noChangeArrowheads="1"/>
              </p:cNvSpPr>
              <p:nvPr/>
            </p:nvSpPr>
            <p:spPr bwMode="auto">
              <a:xfrm>
                <a:off x="2312" y="2456"/>
                <a:ext cx="27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>
                    <a:latin typeface="Times New Roman" pitchFamily="18" charset="0"/>
                  </a:rPr>
                  <a:t>{}</a:t>
                </a:r>
              </a:p>
            </p:txBody>
          </p:sp>
          <p:sp>
            <p:nvSpPr>
              <p:cNvPr id="34864" name="Text Box 8"/>
              <p:cNvSpPr txBox="1">
                <a:spLocks noChangeArrowheads="1"/>
              </p:cNvSpPr>
              <p:nvPr/>
            </p:nvSpPr>
            <p:spPr bwMode="auto">
              <a:xfrm>
                <a:off x="2300" y="2840"/>
                <a:ext cx="29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f:3</a:t>
                </a:r>
              </a:p>
            </p:txBody>
          </p:sp>
          <p:sp>
            <p:nvSpPr>
              <p:cNvPr id="34865" name="Text Box 9"/>
              <p:cNvSpPr txBox="1">
                <a:spLocks noChangeArrowheads="1"/>
              </p:cNvSpPr>
              <p:nvPr/>
            </p:nvSpPr>
            <p:spPr bwMode="auto">
              <a:xfrm>
                <a:off x="2287" y="3167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c:3</a:t>
                </a:r>
              </a:p>
            </p:txBody>
          </p:sp>
          <p:sp>
            <p:nvSpPr>
              <p:cNvPr id="34866" name="Text Box 10"/>
              <p:cNvSpPr txBox="1">
                <a:spLocks noChangeArrowheads="1"/>
              </p:cNvSpPr>
              <p:nvPr/>
            </p:nvSpPr>
            <p:spPr bwMode="auto">
              <a:xfrm>
                <a:off x="2282" y="3503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a:3</a:t>
                </a:r>
              </a:p>
            </p:txBody>
          </p:sp>
          <p:cxnSp>
            <p:nvCxnSpPr>
              <p:cNvPr id="34867" name="AutoShape 11"/>
              <p:cNvCxnSpPr>
                <a:cxnSpLocks noChangeShapeType="1"/>
                <a:stCxn id="34863" idx="2"/>
                <a:endCxn id="34864" idx="0"/>
              </p:cNvCxnSpPr>
              <p:nvPr/>
            </p:nvCxnSpPr>
            <p:spPr bwMode="auto">
              <a:xfrm>
                <a:off x="2447" y="2706"/>
                <a:ext cx="0" cy="1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868" name="AutoShape 12"/>
              <p:cNvCxnSpPr>
                <a:cxnSpLocks noChangeShapeType="1"/>
                <a:stCxn id="34864" idx="2"/>
                <a:endCxn id="34865" idx="0"/>
              </p:cNvCxnSpPr>
              <p:nvPr/>
            </p:nvCxnSpPr>
            <p:spPr bwMode="auto">
              <a:xfrm>
                <a:off x="2447" y="3090"/>
                <a:ext cx="0" cy="7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869" name="AutoShape 13"/>
              <p:cNvCxnSpPr>
                <a:cxnSpLocks noChangeShapeType="1"/>
                <a:stCxn id="34865" idx="2"/>
                <a:endCxn id="34866" idx="0"/>
              </p:cNvCxnSpPr>
              <p:nvPr/>
            </p:nvCxnSpPr>
            <p:spPr bwMode="auto">
              <a:xfrm>
                <a:off x="2447" y="3417"/>
                <a:ext cx="0" cy="8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4862" name="Text Box 14"/>
            <p:cNvSpPr txBox="1">
              <a:spLocks noChangeArrowheads="1"/>
            </p:cNvSpPr>
            <p:nvPr/>
          </p:nvSpPr>
          <p:spPr bwMode="auto">
            <a:xfrm>
              <a:off x="3312" y="3969"/>
              <a:ext cx="1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1" i="1">
                  <a:latin typeface="Times New Roman" pitchFamily="18" charset="0"/>
                </a:rPr>
                <a:t>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34823" name="Rectangle 15"/>
          <p:cNvSpPr>
            <a:spLocks noChangeArrowheads="1"/>
          </p:cNvSpPr>
          <p:nvPr/>
        </p:nvSpPr>
        <p:spPr bwMode="auto">
          <a:xfrm>
            <a:off x="6934200" y="4114800"/>
            <a:ext cx="22098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All frequent patterns relate to</a:t>
            </a:r>
            <a:r>
              <a:rPr lang="en-US" sz="1800" b="1" i="1">
                <a:latin typeface="Times New Roman" pitchFamily="18" charset="0"/>
              </a:rPr>
              <a:t> m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fm, cm, am,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fcm, fam, cam,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fcam</a:t>
            </a:r>
          </a:p>
        </p:txBody>
      </p:sp>
      <p:sp>
        <p:nvSpPr>
          <p:cNvPr id="34824" name="Text Box 16"/>
          <p:cNvSpPr txBox="1">
            <a:spLocks noChangeArrowheads="1"/>
          </p:cNvSpPr>
          <p:nvPr/>
        </p:nvSpPr>
        <p:spPr bwMode="auto">
          <a:xfrm>
            <a:off x="5105400" y="4724400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5" name="Rectangle 17"/>
          <p:cNvSpPr>
            <a:spLocks noChangeArrowheads="1"/>
          </p:cNvSpPr>
          <p:nvPr/>
        </p:nvSpPr>
        <p:spPr bwMode="auto">
          <a:xfrm>
            <a:off x="6400800" y="487680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</a:p>
        </p:txBody>
      </p:sp>
      <p:sp>
        <p:nvSpPr>
          <p:cNvPr id="34826" name="Text Box 18"/>
          <p:cNvSpPr txBox="1">
            <a:spLocks noChangeArrowheads="1"/>
          </p:cNvSpPr>
          <p:nvPr/>
        </p:nvSpPr>
        <p:spPr bwMode="auto">
          <a:xfrm>
            <a:off x="3892550" y="3595688"/>
            <a:ext cx="441325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34827" name="Text Box 19"/>
          <p:cNvSpPr txBox="1">
            <a:spLocks noChangeArrowheads="1"/>
          </p:cNvSpPr>
          <p:nvPr/>
        </p:nvSpPr>
        <p:spPr bwMode="auto">
          <a:xfrm>
            <a:off x="3430588" y="4140200"/>
            <a:ext cx="477837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f:4</a:t>
            </a:r>
          </a:p>
        </p:txBody>
      </p:sp>
      <p:sp>
        <p:nvSpPr>
          <p:cNvPr id="34828" name="Text Box 20"/>
          <p:cNvSpPr txBox="1">
            <a:spLocks noChangeArrowheads="1"/>
          </p:cNvSpPr>
          <p:nvPr/>
        </p:nvSpPr>
        <p:spPr bwMode="auto">
          <a:xfrm>
            <a:off x="4351338" y="4140200"/>
            <a:ext cx="5207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c:1</a:t>
            </a:r>
          </a:p>
        </p:txBody>
      </p:sp>
      <p:sp>
        <p:nvSpPr>
          <p:cNvPr id="34829" name="Text Box 21"/>
          <p:cNvSpPr txBox="1">
            <a:spLocks noChangeArrowheads="1"/>
          </p:cNvSpPr>
          <p:nvPr/>
        </p:nvSpPr>
        <p:spPr bwMode="auto">
          <a:xfrm>
            <a:off x="4343400" y="4622800"/>
            <a:ext cx="5334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b:1</a:t>
            </a:r>
          </a:p>
        </p:txBody>
      </p:sp>
      <p:sp>
        <p:nvSpPr>
          <p:cNvPr id="34830" name="Text Box 22"/>
          <p:cNvSpPr txBox="1">
            <a:spLocks noChangeArrowheads="1"/>
          </p:cNvSpPr>
          <p:nvPr/>
        </p:nvSpPr>
        <p:spPr bwMode="auto">
          <a:xfrm>
            <a:off x="4343400" y="5105400"/>
            <a:ext cx="5334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p:1</a:t>
            </a:r>
          </a:p>
        </p:txBody>
      </p:sp>
      <p:cxnSp>
        <p:nvCxnSpPr>
          <p:cNvPr id="34831" name="AutoShape 23"/>
          <p:cNvCxnSpPr>
            <a:cxnSpLocks noChangeShapeType="1"/>
            <a:stCxn id="34828" idx="2"/>
            <a:endCxn id="34829" idx="0"/>
          </p:cNvCxnSpPr>
          <p:nvPr/>
        </p:nvCxnSpPr>
        <p:spPr bwMode="auto">
          <a:xfrm>
            <a:off x="4613275" y="4459288"/>
            <a:ext cx="1588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2" name="AutoShape 24"/>
          <p:cNvCxnSpPr>
            <a:cxnSpLocks noChangeShapeType="1"/>
            <a:stCxn id="34829" idx="2"/>
            <a:endCxn id="34830" idx="0"/>
          </p:cNvCxnSpPr>
          <p:nvPr/>
        </p:nvCxnSpPr>
        <p:spPr bwMode="auto">
          <a:xfrm>
            <a:off x="4614863" y="4941888"/>
            <a:ext cx="0" cy="169862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3" name="AutoShape 25"/>
          <p:cNvCxnSpPr>
            <a:cxnSpLocks noChangeShapeType="1"/>
            <a:stCxn id="34826" idx="2"/>
            <a:endCxn id="34828" idx="0"/>
          </p:cNvCxnSpPr>
          <p:nvPr/>
        </p:nvCxnSpPr>
        <p:spPr bwMode="auto">
          <a:xfrm>
            <a:off x="4113213" y="3914775"/>
            <a:ext cx="500062" cy="230188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4" name="AutoShape 26"/>
          <p:cNvCxnSpPr>
            <a:cxnSpLocks noChangeShapeType="1"/>
            <a:stCxn id="34826" idx="2"/>
            <a:endCxn id="34827" idx="0"/>
          </p:cNvCxnSpPr>
          <p:nvPr/>
        </p:nvCxnSpPr>
        <p:spPr bwMode="auto">
          <a:xfrm flipH="1">
            <a:off x="3671888" y="3914775"/>
            <a:ext cx="441325" cy="230188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5" name="Text Box 27"/>
          <p:cNvSpPr txBox="1">
            <a:spLocks noChangeArrowheads="1"/>
          </p:cNvSpPr>
          <p:nvPr/>
        </p:nvSpPr>
        <p:spPr bwMode="auto">
          <a:xfrm>
            <a:off x="3736975" y="4622800"/>
            <a:ext cx="534988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b:1</a:t>
            </a:r>
          </a:p>
        </p:txBody>
      </p:sp>
      <p:sp>
        <p:nvSpPr>
          <p:cNvPr id="34836" name="Text Box 28"/>
          <p:cNvSpPr txBox="1">
            <a:spLocks noChangeArrowheads="1"/>
          </p:cNvSpPr>
          <p:nvPr/>
        </p:nvSpPr>
        <p:spPr bwMode="auto">
          <a:xfrm>
            <a:off x="3133725" y="4622800"/>
            <a:ext cx="519113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c:3</a:t>
            </a:r>
          </a:p>
        </p:txBody>
      </p:sp>
      <p:cxnSp>
        <p:nvCxnSpPr>
          <p:cNvPr id="34837" name="AutoShape 29"/>
          <p:cNvCxnSpPr>
            <a:cxnSpLocks noChangeShapeType="1"/>
            <a:stCxn id="34827" idx="2"/>
            <a:endCxn id="34836" idx="0"/>
          </p:cNvCxnSpPr>
          <p:nvPr/>
        </p:nvCxnSpPr>
        <p:spPr bwMode="auto">
          <a:xfrm flipH="1">
            <a:off x="3394075" y="4459288"/>
            <a:ext cx="277813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8" name="AutoShape 30"/>
          <p:cNvCxnSpPr>
            <a:cxnSpLocks noChangeShapeType="1"/>
            <a:stCxn id="34827" idx="2"/>
            <a:endCxn id="34835" idx="0"/>
          </p:cNvCxnSpPr>
          <p:nvPr/>
        </p:nvCxnSpPr>
        <p:spPr bwMode="auto">
          <a:xfrm>
            <a:off x="3671888" y="4459288"/>
            <a:ext cx="334962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9" name="Text Box 31"/>
          <p:cNvSpPr txBox="1">
            <a:spLocks noChangeArrowheads="1"/>
          </p:cNvSpPr>
          <p:nvPr/>
        </p:nvSpPr>
        <p:spPr bwMode="auto">
          <a:xfrm>
            <a:off x="3124200" y="5105400"/>
            <a:ext cx="534988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a:3</a:t>
            </a:r>
          </a:p>
        </p:txBody>
      </p:sp>
      <p:sp>
        <p:nvSpPr>
          <p:cNvPr id="34840" name="Text Box 32"/>
          <p:cNvSpPr txBox="1">
            <a:spLocks noChangeArrowheads="1"/>
          </p:cNvSpPr>
          <p:nvPr/>
        </p:nvSpPr>
        <p:spPr bwMode="auto">
          <a:xfrm>
            <a:off x="3506788" y="5588000"/>
            <a:ext cx="534987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34841" name="Text Box 33"/>
          <p:cNvSpPr txBox="1">
            <a:spLocks noChangeArrowheads="1"/>
          </p:cNvSpPr>
          <p:nvPr/>
        </p:nvSpPr>
        <p:spPr bwMode="auto">
          <a:xfrm>
            <a:off x="2822575" y="5588000"/>
            <a:ext cx="592138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m:2</a:t>
            </a:r>
          </a:p>
        </p:txBody>
      </p:sp>
      <p:sp>
        <p:nvSpPr>
          <p:cNvPr id="34842" name="Text Box 34"/>
          <p:cNvSpPr txBox="1">
            <a:spLocks noChangeArrowheads="1"/>
          </p:cNvSpPr>
          <p:nvPr/>
        </p:nvSpPr>
        <p:spPr bwMode="auto">
          <a:xfrm>
            <a:off x="2855913" y="6072188"/>
            <a:ext cx="536575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p:2</a:t>
            </a:r>
          </a:p>
        </p:txBody>
      </p:sp>
      <p:cxnSp>
        <p:nvCxnSpPr>
          <p:cNvPr id="34843" name="AutoShape 35"/>
          <p:cNvCxnSpPr>
            <a:cxnSpLocks noChangeShapeType="1"/>
            <a:stCxn id="34836" idx="2"/>
            <a:endCxn id="34839" idx="0"/>
          </p:cNvCxnSpPr>
          <p:nvPr/>
        </p:nvCxnSpPr>
        <p:spPr bwMode="auto">
          <a:xfrm>
            <a:off x="3394075" y="4941888"/>
            <a:ext cx="0" cy="169862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4" name="AutoShape 36"/>
          <p:cNvCxnSpPr>
            <a:cxnSpLocks noChangeShapeType="1"/>
            <a:stCxn id="34839" idx="2"/>
            <a:endCxn id="34841" idx="0"/>
          </p:cNvCxnSpPr>
          <p:nvPr/>
        </p:nvCxnSpPr>
        <p:spPr bwMode="auto">
          <a:xfrm flipH="1">
            <a:off x="3124200" y="5426075"/>
            <a:ext cx="269875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5" name="AutoShape 37"/>
          <p:cNvCxnSpPr>
            <a:cxnSpLocks noChangeShapeType="1"/>
            <a:stCxn id="34839" idx="2"/>
            <a:endCxn id="34840" idx="0"/>
          </p:cNvCxnSpPr>
          <p:nvPr/>
        </p:nvCxnSpPr>
        <p:spPr bwMode="auto">
          <a:xfrm>
            <a:off x="3394075" y="5426075"/>
            <a:ext cx="382588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6" name="AutoShape 38"/>
          <p:cNvCxnSpPr>
            <a:cxnSpLocks noChangeShapeType="1"/>
            <a:stCxn id="34841" idx="2"/>
            <a:endCxn id="34842" idx="0"/>
          </p:cNvCxnSpPr>
          <p:nvPr/>
        </p:nvCxnSpPr>
        <p:spPr bwMode="auto">
          <a:xfrm>
            <a:off x="3124200" y="5908675"/>
            <a:ext cx="0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7" name="Text Box 39"/>
          <p:cNvSpPr txBox="1">
            <a:spLocks noChangeArrowheads="1"/>
          </p:cNvSpPr>
          <p:nvPr/>
        </p:nvSpPr>
        <p:spPr bwMode="auto">
          <a:xfrm>
            <a:off x="3478213" y="6072188"/>
            <a:ext cx="593725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m:1</a:t>
            </a:r>
          </a:p>
        </p:txBody>
      </p:sp>
      <p:cxnSp>
        <p:nvCxnSpPr>
          <p:cNvPr id="34848" name="AutoShape 40"/>
          <p:cNvCxnSpPr>
            <a:cxnSpLocks noChangeShapeType="1"/>
            <a:stCxn id="34840" idx="2"/>
            <a:endCxn id="34847" idx="0"/>
          </p:cNvCxnSpPr>
          <p:nvPr/>
        </p:nvCxnSpPr>
        <p:spPr bwMode="auto">
          <a:xfrm>
            <a:off x="3776663" y="5908675"/>
            <a:ext cx="0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9" name="Text Box 41"/>
          <p:cNvSpPr txBox="1">
            <a:spLocks noChangeArrowheads="1"/>
          </p:cNvSpPr>
          <p:nvPr/>
        </p:nvSpPr>
        <p:spPr bwMode="auto">
          <a:xfrm>
            <a:off x="214313" y="3824288"/>
            <a:ext cx="2543175" cy="23018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b="1">
                <a:latin typeface="Times New Roman" pitchFamily="18" charset="0"/>
              </a:rPr>
              <a:t>Header Table</a:t>
            </a:r>
          </a:p>
          <a:p>
            <a:pPr>
              <a:lnSpc>
                <a:spcPct val="90000"/>
              </a:lnSpc>
            </a:pPr>
            <a:r>
              <a:rPr lang="en-US" sz="2000" b="1" i="1" u="sng">
                <a:latin typeface="Times New Roman" pitchFamily="18" charset="0"/>
              </a:rPr>
              <a:t>Item  frequency  head 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 f	4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c	4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a	3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b	3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m	3</a:t>
            </a:r>
          </a:p>
          <a:p>
            <a:pPr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p	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4850" name="Freeform 42"/>
          <p:cNvSpPr>
            <a:spLocks/>
          </p:cNvSpPr>
          <p:nvPr/>
        </p:nvSpPr>
        <p:spPr bwMode="auto">
          <a:xfrm>
            <a:off x="2424113" y="4311650"/>
            <a:ext cx="1074737" cy="301625"/>
          </a:xfrm>
          <a:custGeom>
            <a:avLst/>
            <a:gdLst>
              <a:gd name="T0" fmla="*/ 0 w 672"/>
              <a:gd name="T1" fmla="*/ 2147483647 h 240"/>
              <a:gd name="T2" fmla="*/ 2147483647 w 672"/>
              <a:gd name="T3" fmla="*/ 2147483647 h 240"/>
              <a:gd name="T4" fmla="*/ 2147483647 w 672"/>
              <a:gd name="T5" fmla="*/ 2147483647 h 240"/>
              <a:gd name="T6" fmla="*/ 2147483647 w 672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240"/>
              <a:gd name="T14" fmla="*/ 672 w 672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240">
                <a:moveTo>
                  <a:pt x="0" y="240"/>
                </a:moveTo>
                <a:cubicBezTo>
                  <a:pt x="108" y="232"/>
                  <a:pt x="216" y="224"/>
                  <a:pt x="288" y="192"/>
                </a:cubicBezTo>
                <a:cubicBezTo>
                  <a:pt x="360" y="160"/>
                  <a:pt x="368" y="80"/>
                  <a:pt x="432" y="48"/>
                </a:cubicBezTo>
                <a:cubicBezTo>
                  <a:pt x="496" y="16"/>
                  <a:pt x="584" y="8"/>
                  <a:pt x="672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Freeform 43"/>
          <p:cNvSpPr>
            <a:spLocks/>
          </p:cNvSpPr>
          <p:nvPr/>
        </p:nvSpPr>
        <p:spPr bwMode="auto">
          <a:xfrm>
            <a:off x="2424113" y="4795838"/>
            <a:ext cx="690562" cy="0"/>
          </a:xfrm>
          <a:custGeom>
            <a:avLst/>
            <a:gdLst>
              <a:gd name="T0" fmla="*/ 0 w 432"/>
              <a:gd name="T1" fmla="*/ 0 h 1"/>
              <a:gd name="T2" fmla="*/ 2147483647 w 432"/>
              <a:gd name="T3" fmla="*/ 0 h 1"/>
              <a:gd name="T4" fmla="*/ 0 60000 65536"/>
              <a:gd name="T5" fmla="*/ 0 60000 65536"/>
              <a:gd name="T6" fmla="*/ 0 w 432"/>
              <a:gd name="T7" fmla="*/ 0 h 1"/>
              <a:gd name="T8" fmla="*/ 432 w 432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2" h="1">
                <a:moveTo>
                  <a:pt x="0" y="0"/>
                </a:moveTo>
                <a:cubicBezTo>
                  <a:pt x="0" y="0"/>
                  <a:pt x="216" y="0"/>
                  <a:pt x="432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Freeform 44"/>
          <p:cNvSpPr>
            <a:spLocks/>
          </p:cNvSpPr>
          <p:nvPr/>
        </p:nvSpPr>
        <p:spPr bwMode="auto">
          <a:xfrm>
            <a:off x="3575050" y="4311650"/>
            <a:ext cx="768350" cy="484188"/>
          </a:xfrm>
          <a:custGeom>
            <a:avLst/>
            <a:gdLst>
              <a:gd name="T0" fmla="*/ 0 w 480"/>
              <a:gd name="T1" fmla="*/ 2147483647 h 384"/>
              <a:gd name="T2" fmla="*/ 2147483647 w 480"/>
              <a:gd name="T3" fmla="*/ 2147483647 h 384"/>
              <a:gd name="T4" fmla="*/ 2147483647 w 480"/>
              <a:gd name="T5" fmla="*/ 2147483647 h 384"/>
              <a:gd name="T6" fmla="*/ 2147483647 w 480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384"/>
              <a:gd name="T14" fmla="*/ 480 w 480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384">
                <a:moveTo>
                  <a:pt x="0" y="384"/>
                </a:moveTo>
                <a:cubicBezTo>
                  <a:pt x="4" y="384"/>
                  <a:pt x="8" y="384"/>
                  <a:pt x="48" y="336"/>
                </a:cubicBezTo>
                <a:cubicBezTo>
                  <a:pt x="88" y="288"/>
                  <a:pt x="168" y="152"/>
                  <a:pt x="240" y="96"/>
                </a:cubicBezTo>
                <a:cubicBezTo>
                  <a:pt x="312" y="40"/>
                  <a:pt x="396" y="20"/>
                  <a:pt x="480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Freeform 45"/>
          <p:cNvSpPr>
            <a:spLocks/>
          </p:cNvSpPr>
          <p:nvPr/>
        </p:nvSpPr>
        <p:spPr bwMode="auto">
          <a:xfrm>
            <a:off x="2424113" y="5051425"/>
            <a:ext cx="690562" cy="241300"/>
          </a:xfrm>
          <a:custGeom>
            <a:avLst/>
            <a:gdLst>
              <a:gd name="T0" fmla="*/ 0 w 432"/>
              <a:gd name="T1" fmla="*/ 0 h 192"/>
              <a:gd name="T2" fmla="*/ 2147483647 w 432"/>
              <a:gd name="T3" fmla="*/ 2147483647 h 192"/>
              <a:gd name="T4" fmla="*/ 2147483647 w 432"/>
              <a:gd name="T5" fmla="*/ 2147483647 h 192"/>
              <a:gd name="T6" fmla="*/ 2147483647 w 432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92"/>
              <a:gd name="T14" fmla="*/ 432 w 432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92">
                <a:moveTo>
                  <a:pt x="0" y="0"/>
                </a:moveTo>
                <a:cubicBezTo>
                  <a:pt x="48" y="12"/>
                  <a:pt x="96" y="24"/>
                  <a:pt x="144" y="48"/>
                </a:cubicBezTo>
                <a:cubicBezTo>
                  <a:pt x="192" y="72"/>
                  <a:pt x="240" y="120"/>
                  <a:pt x="288" y="144"/>
                </a:cubicBezTo>
                <a:cubicBezTo>
                  <a:pt x="336" y="168"/>
                  <a:pt x="384" y="180"/>
                  <a:pt x="432" y="192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Freeform 46"/>
          <p:cNvSpPr>
            <a:spLocks/>
          </p:cNvSpPr>
          <p:nvPr/>
        </p:nvSpPr>
        <p:spPr bwMode="auto">
          <a:xfrm>
            <a:off x="2439988" y="5232400"/>
            <a:ext cx="1149350" cy="482600"/>
          </a:xfrm>
          <a:custGeom>
            <a:avLst/>
            <a:gdLst>
              <a:gd name="T0" fmla="*/ 0 w 720"/>
              <a:gd name="T1" fmla="*/ 0 h 384"/>
              <a:gd name="T2" fmla="*/ 2147483647 w 720"/>
              <a:gd name="T3" fmla="*/ 2147483647 h 384"/>
              <a:gd name="T4" fmla="*/ 2147483647 w 720"/>
              <a:gd name="T5" fmla="*/ 2147483647 h 384"/>
              <a:gd name="T6" fmla="*/ 2147483647 w 720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384"/>
              <a:gd name="T14" fmla="*/ 720 w 720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384">
                <a:moveTo>
                  <a:pt x="0" y="0"/>
                </a:moveTo>
                <a:cubicBezTo>
                  <a:pt x="76" y="0"/>
                  <a:pt x="152" y="0"/>
                  <a:pt x="240" y="48"/>
                </a:cubicBezTo>
                <a:cubicBezTo>
                  <a:pt x="328" y="96"/>
                  <a:pt x="448" y="232"/>
                  <a:pt x="528" y="288"/>
                </a:cubicBezTo>
                <a:cubicBezTo>
                  <a:pt x="608" y="344"/>
                  <a:pt x="664" y="364"/>
                  <a:pt x="720" y="384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47"/>
          <p:cNvSpPr>
            <a:spLocks/>
          </p:cNvSpPr>
          <p:nvPr/>
        </p:nvSpPr>
        <p:spPr bwMode="auto">
          <a:xfrm>
            <a:off x="3973513" y="4929188"/>
            <a:ext cx="90487" cy="846137"/>
          </a:xfrm>
          <a:custGeom>
            <a:avLst/>
            <a:gdLst>
              <a:gd name="T0" fmla="*/ 0 w 56"/>
              <a:gd name="T1" fmla="*/ 2147483647 h 672"/>
              <a:gd name="T2" fmla="*/ 2147483647 w 56"/>
              <a:gd name="T3" fmla="*/ 2147483647 h 672"/>
              <a:gd name="T4" fmla="*/ 2147483647 w 56"/>
              <a:gd name="T5" fmla="*/ 0 h 672"/>
              <a:gd name="T6" fmla="*/ 0 60000 65536"/>
              <a:gd name="T7" fmla="*/ 0 60000 65536"/>
              <a:gd name="T8" fmla="*/ 0 60000 65536"/>
              <a:gd name="T9" fmla="*/ 0 w 56"/>
              <a:gd name="T10" fmla="*/ 0 h 672"/>
              <a:gd name="T11" fmla="*/ 56 w 56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72">
                <a:moveTo>
                  <a:pt x="0" y="672"/>
                </a:moveTo>
                <a:cubicBezTo>
                  <a:pt x="20" y="608"/>
                  <a:pt x="40" y="544"/>
                  <a:pt x="48" y="432"/>
                </a:cubicBezTo>
                <a:cubicBezTo>
                  <a:pt x="56" y="320"/>
                  <a:pt x="52" y="160"/>
                  <a:pt x="48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6" name="Line 48"/>
          <p:cNvSpPr>
            <a:spLocks noChangeShapeType="1"/>
          </p:cNvSpPr>
          <p:nvPr/>
        </p:nvSpPr>
        <p:spPr bwMode="auto">
          <a:xfrm>
            <a:off x="4189413" y="4795838"/>
            <a:ext cx="153987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7" name="Freeform 49"/>
          <p:cNvSpPr>
            <a:spLocks/>
          </p:cNvSpPr>
          <p:nvPr/>
        </p:nvSpPr>
        <p:spPr bwMode="auto">
          <a:xfrm>
            <a:off x="2439988" y="5473700"/>
            <a:ext cx="460375" cy="301625"/>
          </a:xfrm>
          <a:custGeom>
            <a:avLst/>
            <a:gdLst>
              <a:gd name="T0" fmla="*/ 0 w 288"/>
              <a:gd name="T1" fmla="*/ 0 h 240"/>
              <a:gd name="T2" fmla="*/ 2147483647 w 288"/>
              <a:gd name="T3" fmla="*/ 2147483647 h 240"/>
              <a:gd name="T4" fmla="*/ 2147483647 w 288"/>
              <a:gd name="T5" fmla="*/ 2147483647 h 240"/>
              <a:gd name="T6" fmla="*/ 2147483647 w 288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40"/>
              <a:gd name="T14" fmla="*/ 288 w 288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40">
                <a:moveTo>
                  <a:pt x="0" y="0"/>
                </a:moveTo>
                <a:cubicBezTo>
                  <a:pt x="56" y="8"/>
                  <a:pt x="112" y="16"/>
                  <a:pt x="144" y="48"/>
                </a:cubicBezTo>
                <a:cubicBezTo>
                  <a:pt x="176" y="80"/>
                  <a:pt x="168" y="160"/>
                  <a:pt x="192" y="192"/>
                </a:cubicBezTo>
                <a:cubicBezTo>
                  <a:pt x="216" y="224"/>
                  <a:pt x="252" y="232"/>
                  <a:pt x="288" y="24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8" name="Freeform 50"/>
          <p:cNvSpPr>
            <a:spLocks/>
          </p:cNvSpPr>
          <p:nvPr/>
        </p:nvSpPr>
        <p:spPr bwMode="auto">
          <a:xfrm>
            <a:off x="3359150" y="5775325"/>
            <a:ext cx="153988" cy="484188"/>
          </a:xfrm>
          <a:custGeom>
            <a:avLst/>
            <a:gdLst>
              <a:gd name="T0" fmla="*/ 0 w 96"/>
              <a:gd name="T1" fmla="*/ 0 h 384"/>
              <a:gd name="T2" fmla="*/ 2147483647 w 96"/>
              <a:gd name="T3" fmla="*/ 2147483647 h 384"/>
              <a:gd name="T4" fmla="*/ 2147483647 w 96"/>
              <a:gd name="T5" fmla="*/ 2147483647 h 384"/>
              <a:gd name="T6" fmla="*/ 2147483647 w 96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384"/>
              <a:gd name="T14" fmla="*/ 96 w 96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384">
                <a:moveTo>
                  <a:pt x="0" y="0"/>
                </a:moveTo>
                <a:cubicBezTo>
                  <a:pt x="20" y="24"/>
                  <a:pt x="40" y="48"/>
                  <a:pt x="48" y="96"/>
                </a:cubicBezTo>
                <a:cubicBezTo>
                  <a:pt x="56" y="144"/>
                  <a:pt x="40" y="240"/>
                  <a:pt x="48" y="288"/>
                </a:cubicBezTo>
                <a:cubicBezTo>
                  <a:pt x="56" y="336"/>
                  <a:pt x="76" y="360"/>
                  <a:pt x="96" y="384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9" name="Freeform 51"/>
          <p:cNvSpPr>
            <a:spLocks/>
          </p:cNvSpPr>
          <p:nvPr/>
        </p:nvSpPr>
        <p:spPr bwMode="auto">
          <a:xfrm>
            <a:off x="2439988" y="5715000"/>
            <a:ext cx="460375" cy="544513"/>
          </a:xfrm>
          <a:custGeom>
            <a:avLst/>
            <a:gdLst>
              <a:gd name="T0" fmla="*/ 0 w 288"/>
              <a:gd name="T1" fmla="*/ 0 h 432"/>
              <a:gd name="T2" fmla="*/ 2147483647 w 288"/>
              <a:gd name="T3" fmla="*/ 2147483647 h 432"/>
              <a:gd name="T4" fmla="*/ 2147483647 w 288"/>
              <a:gd name="T5" fmla="*/ 2147483647 h 432"/>
              <a:gd name="T6" fmla="*/ 2147483647 w 288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432"/>
              <a:gd name="T14" fmla="*/ 288 w 288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432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12" y="288"/>
                  <a:pt x="144" y="336"/>
                </a:cubicBezTo>
                <a:cubicBezTo>
                  <a:pt x="176" y="384"/>
                  <a:pt x="232" y="408"/>
                  <a:pt x="288" y="432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60" name="Freeform 52"/>
          <p:cNvSpPr>
            <a:spLocks/>
          </p:cNvSpPr>
          <p:nvPr/>
        </p:nvSpPr>
        <p:spPr bwMode="auto">
          <a:xfrm>
            <a:off x="3359150" y="5413375"/>
            <a:ext cx="1228725" cy="846138"/>
          </a:xfrm>
          <a:custGeom>
            <a:avLst/>
            <a:gdLst>
              <a:gd name="T0" fmla="*/ 0 w 768"/>
              <a:gd name="T1" fmla="*/ 2147483647 h 672"/>
              <a:gd name="T2" fmla="*/ 2147483647 w 768"/>
              <a:gd name="T3" fmla="*/ 2147483647 h 672"/>
              <a:gd name="T4" fmla="*/ 2147483647 w 768"/>
              <a:gd name="T5" fmla="*/ 2147483647 h 672"/>
              <a:gd name="T6" fmla="*/ 2147483647 w 768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672"/>
              <a:gd name="T14" fmla="*/ 768 w 768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672">
                <a:moveTo>
                  <a:pt x="0" y="672"/>
                </a:moveTo>
                <a:cubicBezTo>
                  <a:pt x="4" y="624"/>
                  <a:pt x="8" y="576"/>
                  <a:pt x="96" y="528"/>
                </a:cubicBezTo>
                <a:cubicBezTo>
                  <a:pt x="184" y="480"/>
                  <a:pt x="416" y="472"/>
                  <a:pt x="528" y="384"/>
                </a:cubicBezTo>
                <a:cubicBezTo>
                  <a:pt x="640" y="296"/>
                  <a:pt x="704" y="148"/>
                  <a:pt x="768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42338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Recursion: Mining Each Conditional FP-tree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4B7F0CA-B2D2-47C5-A887-38ADE8D793A8}" type="slidenum">
              <a:rPr lang="en-US" sz="1200"/>
              <a:pPr eaLnBrk="1" hangingPunct="1"/>
              <a:t>35</a:t>
            </a:fld>
            <a:endParaRPr lang="en-US" sz="1200"/>
          </a:p>
        </p:txBody>
      </p:sp>
      <p:grpSp>
        <p:nvGrpSpPr>
          <p:cNvPr id="35844" name="Group 3"/>
          <p:cNvGrpSpPr>
            <a:grpSpLocks/>
          </p:cNvGrpSpPr>
          <p:nvPr/>
        </p:nvGrpSpPr>
        <p:grpSpPr bwMode="auto">
          <a:xfrm>
            <a:off x="292100" y="2038350"/>
            <a:ext cx="2298700" cy="2324100"/>
            <a:chOff x="3312" y="2736"/>
            <a:chExt cx="1448" cy="1464"/>
          </a:xfrm>
        </p:grpSpPr>
        <p:grpSp>
          <p:nvGrpSpPr>
            <p:cNvPr id="35863" name="Group 4"/>
            <p:cNvGrpSpPr>
              <a:grpSpLocks/>
            </p:cNvGrpSpPr>
            <p:nvPr/>
          </p:nvGrpSpPr>
          <p:grpSpPr bwMode="auto">
            <a:xfrm>
              <a:off x="3792" y="2736"/>
              <a:ext cx="329" cy="1297"/>
              <a:chOff x="2282" y="2456"/>
              <a:chExt cx="329" cy="1297"/>
            </a:xfrm>
          </p:grpSpPr>
          <p:sp>
            <p:nvSpPr>
              <p:cNvPr id="35865" name="Text Box 5"/>
              <p:cNvSpPr txBox="1">
                <a:spLocks noChangeArrowheads="1"/>
              </p:cNvSpPr>
              <p:nvPr/>
            </p:nvSpPr>
            <p:spPr bwMode="auto">
              <a:xfrm>
                <a:off x="2312" y="2456"/>
                <a:ext cx="27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>
                    <a:latin typeface="Times New Roman" pitchFamily="18" charset="0"/>
                  </a:rPr>
                  <a:t>{}</a:t>
                </a:r>
              </a:p>
            </p:txBody>
          </p:sp>
          <p:sp>
            <p:nvSpPr>
              <p:cNvPr id="35866" name="Text Box 6"/>
              <p:cNvSpPr txBox="1">
                <a:spLocks noChangeArrowheads="1"/>
              </p:cNvSpPr>
              <p:nvPr/>
            </p:nvSpPr>
            <p:spPr bwMode="auto">
              <a:xfrm>
                <a:off x="2300" y="2840"/>
                <a:ext cx="29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f:3</a:t>
                </a:r>
              </a:p>
            </p:txBody>
          </p:sp>
          <p:sp>
            <p:nvSpPr>
              <p:cNvPr id="35867" name="Text Box 7"/>
              <p:cNvSpPr txBox="1">
                <a:spLocks noChangeArrowheads="1"/>
              </p:cNvSpPr>
              <p:nvPr/>
            </p:nvSpPr>
            <p:spPr bwMode="auto">
              <a:xfrm>
                <a:off x="2287" y="3167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c:3</a:t>
                </a:r>
              </a:p>
            </p:txBody>
          </p:sp>
          <p:sp>
            <p:nvSpPr>
              <p:cNvPr id="35868" name="Text Box 8"/>
              <p:cNvSpPr txBox="1">
                <a:spLocks noChangeArrowheads="1"/>
              </p:cNvSpPr>
              <p:nvPr/>
            </p:nvSpPr>
            <p:spPr bwMode="auto">
              <a:xfrm>
                <a:off x="2282" y="3503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a:3</a:t>
                </a:r>
              </a:p>
            </p:txBody>
          </p:sp>
          <p:cxnSp>
            <p:nvCxnSpPr>
              <p:cNvPr id="35869" name="AutoShape 9"/>
              <p:cNvCxnSpPr>
                <a:cxnSpLocks noChangeShapeType="1"/>
                <a:stCxn id="35865" idx="2"/>
                <a:endCxn id="35866" idx="0"/>
              </p:cNvCxnSpPr>
              <p:nvPr/>
            </p:nvCxnSpPr>
            <p:spPr bwMode="auto">
              <a:xfrm>
                <a:off x="2447" y="2706"/>
                <a:ext cx="0" cy="1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70" name="AutoShape 10"/>
              <p:cNvCxnSpPr>
                <a:cxnSpLocks noChangeShapeType="1"/>
                <a:stCxn id="35866" idx="2"/>
                <a:endCxn id="35867" idx="0"/>
              </p:cNvCxnSpPr>
              <p:nvPr/>
            </p:nvCxnSpPr>
            <p:spPr bwMode="auto">
              <a:xfrm>
                <a:off x="2447" y="3090"/>
                <a:ext cx="0" cy="7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71" name="AutoShape 11"/>
              <p:cNvCxnSpPr>
                <a:cxnSpLocks noChangeShapeType="1"/>
                <a:stCxn id="35867" idx="2"/>
                <a:endCxn id="35868" idx="0"/>
              </p:cNvCxnSpPr>
              <p:nvPr/>
            </p:nvCxnSpPr>
            <p:spPr bwMode="auto">
              <a:xfrm>
                <a:off x="2447" y="3417"/>
                <a:ext cx="0" cy="8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5864" name="Text Box 12"/>
            <p:cNvSpPr txBox="1">
              <a:spLocks noChangeArrowheads="1"/>
            </p:cNvSpPr>
            <p:nvPr/>
          </p:nvSpPr>
          <p:spPr bwMode="auto">
            <a:xfrm>
              <a:off x="3312" y="3969"/>
              <a:ext cx="1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1" i="1">
                  <a:latin typeface="Times New Roman" pitchFamily="18" charset="0"/>
                </a:rPr>
                <a:t>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2349500" y="1962150"/>
            <a:ext cx="4813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dirty="0"/>
              <a:t>Cond. pattern base of “am”: (fc:3)</a:t>
            </a:r>
          </a:p>
        </p:txBody>
      </p:sp>
      <p:grpSp>
        <p:nvGrpSpPr>
          <p:cNvPr id="35846" name="Group 14"/>
          <p:cNvGrpSpPr>
            <a:grpSpLocks/>
          </p:cNvGrpSpPr>
          <p:nvPr/>
        </p:nvGrpSpPr>
        <p:grpSpPr bwMode="auto">
          <a:xfrm>
            <a:off x="6540500" y="1352550"/>
            <a:ext cx="2413000" cy="1866900"/>
            <a:chOff x="4393" y="1248"/>
            <a:chExt cx="1520" cy="1176"/>
          </a:xfrm>
        </p:grpSpPr>
        <p:sp>
          <p:nvSpPr>
            <p:cNvPr id="35857" name="Text Box 15"/>
            <p:cNvSpPr txBox="1">
              <a:spLocks noChangeArrowheads="1"/>
            </p:cNvSpPr>
            <p:nvPr/>
          </p:nvSpPr>
          <p:spPr bwMode="auto">
            <a:xfrm>
              <a:off x="4878" y="1248"/>
              <a:ext cx="2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35858" name="Text Box 16"/>
            <p:cNvSpPr txBox="1">
              <a:spLocks noChangeArrowheads="1"/>
            </p:cNvSpPr>
            <p:nvPr/>
          </p:nvSpPr>
          <p:spPr bwMode="auto">
            <a:xfrm>
              <a:off x="4866" y="1632"/>
              <a:ext cx="2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>
                  <a:latin typeface="Times New Roman" pitchFamily="18" charset="0"/>
                </a:rPr>
                <a:t>f:3</a:t>
              </a:r>
            </a:p>
          </p:txBody>
        </p:sp>
        <p:sp>
          <p:nvSpPr>
            <p:cNvPr id="35859" name="Text Box 17"/>
            <p:cNvSpPr txBox="1">
              <a:spLocks noChangeArrowheads="1"/>
            </p:cNvSpPr>
            <p:nvPr/>
          </p:nvSpPr>
          <p:spPr bwMode="auto">
            <a:xfrm>
              <a:off x="4853" y="1959"/>
              <a:ext cx="3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i="1" dirty="0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35860" name="AutoShape 18"/>
            <p:cNvCxnSpPr>
              <a:cxnSpLocks noChangeShapeType="1"/>
              <a:stCxn id="35857" idx="2"/>
              <a:endCxn id="35858" idx="0"/>
            </p:cNvCxnSpPr>
            <p:nvPr/>
          </p:nvCxnSpPr>
          <p:spPr bwMode="auto">
            <a:xfrm>
              <a:off x="5013" y="1498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1" name="AutoShape 19"/>
            <p:cNvCxnSpPr>
              <a:cxnSpLocks noChangeShapeType="1"/>
              <a:stCxn id="35858" idx="2"/>
              <a:endCxn id="35859" idx="0"/>
            </p:cNvCxnSpPr>
            <p:nvPr/>
          </p:nvCxnSpPr>
          <p:spPr bwMode="auto">
            <a:xfrm>
              <a:off x="5013" y="1882"/>
              <a:ext cx="0" cy="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2" name="Text Box 20"/>
            <p:cNvSpPr txBox="1">
              <a:spLocks noChangeArrowheads="1"/>
            </p:cNvSpPr>
            <p:nvPr/>
          </p:nvSpPr>
          <p:spPr bwMode="auto">
            <a:xfrm>
              <a:off x="4393" y="2193"/>
              <a:ext cx="15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800" b="1" i="1">
                  <a:latin typeface="Times New Roman" pitchFamily="18" charset="0"/>
                </a:rPr>
                <a:t>am-conditional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35847" name="Text Box 21"/>
          <p:cNvSpPr txBox="1">
            <a:spLocks noChangeArrowheads="1"/>
          </p:cNvSpPr>
          <p:nvPr/>
        </p:nvSpPr>
        <p:spPr bwMode="auto">
          <a:xfrm>
            <a:off x="2501900" y="3409950"/>
            <a:ext cx="465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Cond. pattern base of “cm”: (f:3)</a:t>
            </a:r>
          </a:p>
        </p:txBody>
      </p:sp>
      <p:sp>
        <p:nvSpPr>
          <p:cNvPr id="35848" name="Text Box 22"/>
          <p:cNvSpPr txBox="1">
            <a:spLocks noChangeArrowheads="1"/>
          </p:cNvSpPr>
          <p:nvPr/>
        </p:nvSpPr>
        <p:spPr bwMode="auto">
          <a:xfrm>
            <a:off x="7310438" y="3181350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35849" name="Text Box 23"/>
          <p:cNvSpPr txBox="1">
            <a:spLocks noChangeArrowheads="1"/>
          </p:cNvSpPr>
          <p:nvPr/>
        </p:nvSpPr>
        <p:spPr bwMode="auto">
          <a:xfrm>
            <a:off x="7291388" y="3790950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f:3</a:t>
            </a:r>
          </a:p>
        </p:txBody>
      </p:sp>
      <p:cxnSp>
        <p:nvCxnSpPr>
          <p:cNvPr id="35850" name="AutoShape 24"/>
          <p:cNvCxnSpPr>
            <a:cxnSpLocks noChangeShapeType="1"/>
            <a:stCxn id="35848" idx="2"/>
            <a:endCxn id="35849" idx="0"/>
          </p:cNvCxnSpPr>
          <p:nvPr/>
        </p:nvCxnSpPr>
        <p:spPr bwMode="auto">
          <a:xfrm>
            <a:off x="7524750" y="3578225"/>
            <a:ext cx="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1" name="Text Box 25"/>
          <p:cNvSpPr txBox="1">
            <a:spLocks noChangeArrowheads="1"/>
          </p:cNvSpPr>
          <p:nvPr/>
        </p:nvSpPr>
        <p:spPr bwMode="auto">
          <a:xfrm>
            <a:off x="6540500" y="4224338"/>
            <a:ext cx="2400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cm-conditional </a:t>
            </a:r>
            <a:r>
              <a:rPr lang="en-US" sz="1800" b="1">
                <a:latin typeface="Times New Roman" pitchFamily="18" charset="0"/>
              </a:rPr>
              <a:t>FP-tree</a:t>
            </a:r>
            <a:endParaRPr lang="en-US" sz="1800" b="1" i="1">
              <a:latin typeface="Times New Roman" pitchFamily="18" charset="0"/>
            </a:endParaRPr>
          </a:p>
        </p:txBody>
      </p:sp>
      <p:sp>
        <p:nvSpPr>
          <p:cNvPr id="35852" name="Text Box 26"/>
          <p:cNvSpPr txBox="1">
            <a:spLocks noChangeArrowheads="1"/>
          </p:cNvSpPr>
          <p:nvPr/>
        </p:nvSpPr>
        <p:spPr bwMode="auto">
          <a:xfrm>
            <a:off x="139700" y="5314950"/>
            <a:ext cx="4813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Cond. pattern base of “cam”: (f:3)</a:t>
            </a:r>
          </a:p>
        </p:txBody>
      </p:sp>
      <p:sp>
        <p:nvSpPr>
          <p:cNvPr id="35853" name="Text Box 27"/>
          <p:cNvSpPr txBox="1">
            <a:spLocks noChangeArrowheads="1"/>
          </p:cNvSpPr>
          <p:nvPr/>
        </p:nvSpPr>
        <p:spPr bwMode="auto">
          <a:xfrm>
            <a:off x="5405438" y="4857750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35854" name="Text Box 28"/>
          <p:cNvSpPr txBox="1">
            <a:spLocks noChangeArrowheads="1"/>
          </p:cNvSpPr>
          <p:nvPr/>
        </p:nvSpPr>
        <p:spPr bwMode="auto">
          <a:xfrm>
            <a:off x="5386388" y="5467350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i="1">
                <a:latin typeface="Times New Roman" pitchFamily="18" charset="0"/>
              </a:rPr>
              <a:t>f:3</a:t>
            </a:r>
          </a:p>
        </p:txBody>
      </p:sp>
      <p:cxnSp>
        <p:nvCxnSpPr>
          <p:cNvPr id="35855" name="AutoShape 29"/>
          <p:cNvCxnSpPr>
            <a:cxnSpLocks noChangeShapeType="1"/>
            <a:stCxn id="35853" idx="2"/>
            <a:endCxn id="35854" idx="0"/>
          </p:cNvCxnSpPr>
          <p:nvPr/>
        </p:nvCxnSpPr>
        <p:spPr bwMode="auto">
          <a:xfrm>
            <a:off x="5619750" y="5254625"/>
            <a:ext cx="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6" name="Text Box 30"/>
          <p:cNvSpPr txBox="1">
            <a:spLocks noChangeArrowheads="1"/>
          </p:cNvSpPr>
          <p:nvPr/>
        </p:nvSpPr>
        <p:spPr bwMode="auto">
          <a:xfrm>
            <a:off x="4635500" y="5900738"/>
            <a:ext cx="251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800" b="1" i="1">
                <a:latin typeface="Times New Roman" pitchFamily="18" charset="0"/>
              </a:rPr>
              <a:t>cam-conditional </a:t>
            </a:r>
            <a:r>
              <a:rPr lang="en-US" sz="1800" b="1">
                <a:latin typeface="Times New Roman" pitchFamily="18" charset="0"/>
              </a:rPr>
              <a:t>FP-tree</a:t>
            </a:r>
            <a:endParaRPr lang="en-US" sz="1800" b="1" i="1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52863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A Special Case: Single Prefix Path in FP-tree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696200" cy="2743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Suppose a (conditional) FP-tree T has a shared single prefix-path P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Mining can be decomposed into two parts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Reduction of the single prefix path into one node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Concatenation of the mining results of the two parts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94ACD52-3CC4-4405-A488-6B279D9A9CFC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2438400" y="548640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</a:p>
        </p:txBody>
      </p:sp>
      <p:grpSp>
        <p:nvGrpSpPr>
          <p:cNvPr id="36870" name="Group 5"/>
          <p:cNvGrpSpPr>
            <a:grpSpLocks/>
          </p:cNvGrpSpPr>
          <p:nvPr/>
        </p:nvGrpSpPr>
        <p:grpSpPr bwMode="auto">
          <a:xfrm>
            <a:off x="381000" y="2819400"/>
            <a:ext cx="2128838" cy="3643313"/>
            <a:chOff x="0" y="1824"/>
            <a:chExt cx="1341" cy="2295"/>
          </a:xfrm>
        </p:grpSpPr>
        <p:grpSp>
          <p:nvGrpSpPr>
            <p:cNvPr id="36895" name="Group 6"/>
            <p:cNvGrpSpPr>
              <a:grpSpLocks/>
            </p:cNvGrpSpPr>
            <p:nvPr/>
          </p:nvGrpSpPr>
          <p:grpSpPr bwMode="auto">
            <a:xfrm>
              <a:off x="240" y="1824"/>
              <a:ext cx="438" cy="1251"/>
              <a:chOff x="144" y="1824"/>
              <a:chExt cx="438" cy="1251"/>
            </a:xfrm>
          </p:grpSpPr>
          <p:sp>
            <p:nvSpPr>
              <p:cNvPr id="36905" name="Text Box 7"/>
              <p:cNvSpPr txBox="1">
                <a:spLocks noChangeArrowheads="1"/>
              </p:cNvSpPr>
              <p:nvPr/>
            </p:nvSpPr>
            <p:spPr bwMode="auto">
              <a:xfrm>
                <a:off x="149" y="2504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6906" name="Text Box 8"/>
              <p:cNvSpPr txBox="1">
                <a:spLocks noChangeArrowheads="1"/>
              </p:cNvSpPr>
              <p:nvPr/>
            </p:nvSpPr>
            <p:spPr bwMode="auto">
              <a:xfrm>
                <a:off x="144" y="2825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6907" name="Text Box 9"/>
              <p:cNvSpPr txBox="1">
                <a:spLocks noChangeArrowheads="1"/>
              </p:cNvSpPr>
              <p:nvPr/>
            </p:nvSpPr>
            <p:spPr bwMode="auto">
              <a:xfrm>
                <a:off x="144" y="2191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</a:p>
            </p:txBody>
          </p:sp>
          <p:grpSp>
            <p:nvGrpSpPr>
              <p:cNvPr id="36908" name="Group 10"/>
              <p:cNvGrpSpPr>
                <a:grpSpLocks/>
              </p:cNvGrpSpPr>
              <p:nvPr/>
            </p:nvGrpSpPr>
            <p:grpSpPr bwMode="auto">
              <a:xfrm>
                <a:off x="155" y="1824"/>
                <a:ext cx="270" cy="1001"/>
                <a:chOff x="2312" y="2456"/>
                <a:chExt cx="290" cy="1047"/>
              </a:xfrm>
            </p:grpSpPr>
            <p:sp>
              <p:nvSpPr>
                <p:cNvPr id="3690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312" y="2456"/>
                  <a:ext cx="290" cy="2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r>
                    <a:rPr lang="en-US" sz="2000">
                      <a:latin typeface="Times New Roman" pitchFamily="18" charset="0"/>
                    </a:rPr>
                    <a:t>{}</a:t>
                  </a:r>
                </a:p>
              </p:txBody>
            </p:sp>
            <p:cxnSp>
              <p:nvCxnSpPr>
                <p:cNvPr id="36910" name="AutoShape 12"/>
                <p:cNvCxnSpPr>
                  <a:cxnSpLocks noChangeShapeType="1"/>
                  <a:stCxn id="36909" idx="2"/>
                  <a:endCxn id="36907" idx="0"/>
                </p:cNvCxnSpPr>
                <p:nvPr/>
              </p:nvCxnSpPr>
              <p:spPr bwMode="auto">
                <a:xfrm>
                  <a:off x="2447" y="2706"/>
                  <a:ext cx="0" cy="13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6911" name="AutoShape 13"/>
                <p:cNvCxnSpPr>
                  <a:cxnSpLocks noChangeShapeType="1"/>
                  <a:stCxn id="36907" idx="2"/>
                  <a:endCxn id="36905" idx="0"/>
                </p:cNvCxnSpPr>
                <p:nvPr/>
              </p:nvCxnSpPr>
              <p:spPr bwMode="auto">
                <a:xfrm>
                  <a:off x="2447" y="3090"/>
                  <a:ext cx="0" cy="77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6912" name="AutoShape 14"/>
                <p:cNvCxnSpPr>
                  <a:cxnSpLocks noChangeShapeType="1"/>
                  <a:stCxn id="36905" idx="2"/>
                  <a:endCxn id="36906" idx="0"/>
                </p:cNvCxnSpPr>
                <p:nvPr/>
              </p:nvCxnSpPr>
              <p:spPr bwMode="auto">
                <a:xfrm>
                  <a:off x="2447" y="3417"/>
                  <a:ext cx="0" cy="86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36896" name="Group 15"/>
            <p:cNvGrpSpPr>
              <a:grpSpLocks/>
            </p:cNvGrpSpPr>
            <p:nvPr/>
          </p:nvGrpSpPr>
          <p:grpSpPr bwMode="auto">
            <a:xfrm>
              <a:off x="0" y="3120"/>
              <a:ext cx="1341" cy="999"/>
              <a:chOff x="0" y="3120"/>
              <a:chExt cx="1341" cy="999"/>
            </a:xfrm>
          </p:grpSpPr>
          <p:sp>
            <p:nvSpPr>
              <p:cNvPr id="36897" name="Line 16"/>
              <p:cNvSpPr>
                <a:spLocks noChangeShapeType="1"/>
              </p:cNvSpPr>
              <p:nvPr/>
            </p:nvSpPr>
            <p:spPr bwMode="auto">
              <a:xfrm flipH="1">
                <a:off x="144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98" name="Line 17"/>
              <p:cNvSpPr>
                <a:spLocks noChangeShapeType="1"/>
              </p:cNvSpPr>
              <p:nvPr/>
            </p:nvSpPr>
            <p:spPr bwMode="auto">
              <a:xfrm>
                <a:off x="432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99" name="Text Box 18"/>
              <p:cNvSpPr txBox="1">
                <a:spLocks noChangeArrowheads="1"/>
              </p:cNvSpPr>
              <p:nvPr/>
            </p:nvSpPr>
            <p:spPr bwMode="auto">
              <a:xfrm>
                <a:off x="0" y="3424"/>
                <a:ext cx="4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US" sz="1800" i="1"/>
                  <a:t>b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:m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36900" name="Text Box 19"/>
              <p:cNvSpPr txBox="1">
                <a:spLocks noChangeArrowheads="1"/>
              </p:cNvSpPr>
              <p:nvPr/>
            </p:nvSpPr>
            <p:spPr bwMode="auto">
              <a:xfrm>
                <a:off x="662" y="3380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US" sz="1800" i="1"/>
                  <a:t>C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36901" name="Line 20"/>
              <p:cNvSpPr>
                <a:spLocks noChangeShapeType="1"/>
              </p:cNvSpPr>
              <p:nvPr/>
            </p:nvSpPr>
            <p:spPr bwMode="auto">
              <a:xfrm flipH="1">
                <a:off x="528" y="3648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902" name="Line 21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903" name="Rectangle 22"/>
              <p:cNvSpPr>
                <a:spLocks noChangeArrowheads="1"/>
              </p:cNvSpPr>
              <p:nvPr/>
            </p:nvSpPr>
            <p:spPr bwMode="auto">
              <a:xfrm>
                <a:off x="288" y="3888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2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2</a:t>
                </a:r>
              </a:p>
            </p:txBody>
          </p:sp>
          <p:sp>
            <p:nvSpPr>
              <p:cNvPr id="36904" name="Rectangle 23"/>
              <p:cNvSpPr>
                <a:spLocks noChangeArrowheads="1"/>
              </p:cNvSpPr>
              <p:nvPr/>
            </p:nvSpPr>
            <p:spPr bwMode="auto">
              <a:xfrm>
                <a:off x="912" y="3888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3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3</a:t>
                </a:r>
              </a:p>
            </p:txBody>
          </p:sp>
        </p:grpSp>
      </p:grpSp>
      <p:grpSp>
        <p:nvGrpSpPr>
          <p:cNvPr id="36871" name="Group 24"/>
          <p:cNvGrpSpPr>
            <a:grpSpLocks/>
          </p:cNvGrpSpPr>
          <p:nvPr/>
        </p:nvGrpSpPr>
        <p:grpSpPr bwMode="auto">
          <a:xfrm>
            <a:off x="6172200" y="4572000"/>
            <a:ext cx="2128838" cy="2043113"/>
            <a:chOff x="2304" y="2880"/>
            <a:chExt cx="1341" cy="1287"/>
          </a:xfrm>
        </p:grpSpPr>
        <p:grpSp>
          <p:nvGrpSpPr>
            <p:cNvPr id="36885" name="Group 25"/>
            <p:cNvGrpSpPr>
              <a:grpSpLocks/>
            </p:cNvGrpSpPr>
            <p:nvPr/>
          </p:nvGrpSpPr>
          <p:grpSpPr bwMode="auto">
            <a:xfrm>
              <a:off x="2304" y="3168"/>
              <a:ext cx="1341" cy="999"/>
              <a:chOff x="0" y="3120"/>
              <a:chExt cx="1341" cy="999"/>
            </a:xfrm>
          </p:grpSpPr>
          <p:sp>
            <p:nvSpPr>
              <p:cNvPr id="36887" name="Line 26"/>
              <p:cNvSpPr>
                <a:spLocks noChangeShapeType="1"/>
              </p:cNvSpPr>
              <p:nvPr/>
            </p:nvSpPr>
            <p:spPr bwMode="auto">
              <a:xfrm flipH="1">
                <a:off x="144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88" name="Line 27"/>
              <p:cNvSpPr>
                <a:spLocks noChangeShapeType="1"/>
              </p:cNvSpPr>
              <p:nvPr/>
            </p:nvSpPr>
            <p:spPr bwMode="auto">
              <a:xfrm>
                <a:off x="432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89" name="Text Box 28"/>
              <p:cNvSpPr txBox="1">
                <a:spLocks noChangeArrowheads="1"/>
              </p:cNvSpPr>
              <p:nvPr/>
            </p:nvSpPr>
            <p:spPr bwMode="auto">
              <a:xfrm>
                <a:off x="0" y="3424"/>
                <a:ext cx="4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US" sz="1800" i="1"/>
                  <a:t>b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:m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36890" name="Text Box 29"/>
              <p:cNvSpPr txBox="1">
                <a:spLocks noChangeArrowheads="1"/>
              </p:cNvSpPr>
              <p:nvPr/>
            </p:nvSpPr>
            <p:spPr bwMode="auto">
              <a:xfrm>
                <a:off x="662" y="3380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US" sz="1800" i="1"/>
                  <a:t>C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36891" name="Line 30"/>
              <p:cNvSpPr>
                <a:spLocks noChangeShapeType="1"/>
              </p:cNvSpPr>
              <p:nvPr/>
            </p:nvSpPr>
            <p:spPr bwMode="auto">
              <a:xfrm flipH="1">
                <a:off x="528" y="3648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92" name="Line 31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893" name="Rectangle 32"/>
              <p:cNvSpPr>
                <a:spLocks noChangeArrowheads="1"/>
              </p:cNvSpPr>
              <p:nvPr/>
            </p:nvSpPr>
            <p:spPr bwMode="auto">
              <a:xfrm>
                <a:off x="288" y="3888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2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2</a:t>
                </a:r>
              </a:p>
            </p:txBody>
          </p:sp>
          <p:sp>
            <p:nvSpPr>
              <p:cNvPr id="36894" name="Rectangle 33"/>
              <p:cNvSpPr>
                <a:spLocks noChangeArrowheads="1"/>
              </p:cNvSpPr>
              <p:nvPr/>
            </p:nvSpPr>
            <p:spPr bwMode="auto">
              <a:xfrm>
                <a:off x="912" y="3888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3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3</a:t>
                </a:r>
              </a:p>
            </p:txBody>
          </p:sp>
        </p:grpSp>
        <p:sp>
          <p:nvSpPr>
            <p:cNvPr id="36886" name="Text Box 34"/>
            <p:cNvSpPr txBox="1">
              <a:spLocks noChangeArrowheads="1"/>
            </p:cNvSpPr>
            <p:nvPr/>
          </p:nvSpPr>
          <p:spPr bwMode="auto">
            <a:xfrm>
              <a:off x="2640" y="2880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 i="1"/>
                <a:t>r</a:t>
              </a:r>
              <a:r>
                <a:rPr lang="en-US" sz="1800" i="1" baseline="-25000"/>
                <a:t>1</a:t>
              </a:r>
            </a:p>
          </p:txBody>
        </p:sp>
      </p:grpSp>
      <p:sp>
        <p:nvSpPr>
          <p:cNvPr id="36872" name="Rectangle 35"/>
          <p:cNvSpPr>
            <a:spLocks noChangeArrowheads="1"/>
          </p:cNvSpPr>
          <p:nvPr/>
        </p:nvSpPr>
        <p:spPr bwMode="auto">
          <a:xfrm>
            <a:off x="5410200" y="5334000"/>
            <a:ext cx="44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sym typeface="Wingdings 3" pitchFamily="18" charset="2"/>
              </a:rPr>
              <a:t>+</a:t>
            </a:r>
          </a:p>
        </p:txBody>
      </p:sp>
      <p:grpSp>
        <p:nvGrpSpPr>
          <p:cNvPr id="36873" name="Group 36"/>
          <p:cNvGrpSpPr>
            <a:grpSpLocks/>
          </p:cNvGrpSpPr>
          <p:nvPr/>
        </p:nvGrpSpPr>
        <p:grpSpPr bwMode="auto">
          <a:xfrm>
            <a:off x="3352800" y="4648200"/>
            <a:ext cx="1609725" cy="1985963"/>
            <a:chOff x="2112" y="2928"/>
            <a:chExt cx="1014" cy="1251"/>
          </a:xfrm>
        </p:grpSpPr>
        <p:grpSp>
          <p:nvGrpSpPr>
            <p:cNvPr id="36874" name="Group 37"/>
            <p:cNvGrpSpPr>
              <a:grpSpLocks/>
            </p:cNvGrpSpPr>
            <p:nvPr/>
          </p:nvGrpSpPr>
          <p:grpSpPr bwMode="auto">
            <a:xfrm>
              <a:off x="2688" y="2928"/>
              <a:ext cx="438" cy="1251"/>
              <a:chOff x="144" y="1824"/>
              <a:chExt cx="438" cy="1251"/>
            </a:xfrm>
          </p:grpSpPr>
          <p:sp>
            <p:nvSpPr>
              <p:cNvPr id="36877" name="Text Box 38"/>
              <p:cNvSpPr txBox="1">
                <a:spLocks noChangeArrowheads="1"/>
              </p:cNvSpPr>
              <p:nvPr/>
            </p:nvSpPr>
            <p:spPr bwMode="auto">
              <a:xfrm>
                <a:off x="149" y="2504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6878" name="Text Box 39"/>
              <p:cNvSpPr txBox="1">
                <a:spLocks noChangeArrowheads="1"/>
              </p:cNvSpPr>
              <p:nvPr/>
            </p:nvSpPr>
            <p:spPr bwMode="auto">
              <a:xfrm>
                <a:off x="144" y="2825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6879" name="Text Box 40"/>
              <p:cNvSpPr txBox="1">
                <a:spLocks noChangeArrowheads="1"/>
              </p:cNvSpPr>
              <p:nvPr/>
            </p:nvSpPr>
            <p:spPr bwMode="auto">
              <a:xfrm>
                <a:off x="144" y="2191"/>
                <a:ext cx="4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</a:p>
            </p:txBody>
          </p:sp>
          <p:grpSp>
            <p:nvGrpSpPr>
              <p:cNvPr id="36880" name="Group 41"/>
              <p:cNvGrpSpPr>
                <a:grpSpLocks/>
              </p:cNvGrpSpPr>
              <p:nvPr/>
            </p:nvGrpSpPr>
            <p:grpSpPr bwMode="auto">
              <a:xfrm>
                <a:off x="155" y="1824"/>
                <a:ext cx="270" cy="1001"/>
                <a:chOff x="2312" y="2456"/>
                <a:chExt cx="290" cy="1047"/>
              </a:xfrm>
            </p:grpSpPr>
            <p:sp>
              <p:nvSpPr>
                <p:cNvPr id="36881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312" y="2456"/>
                  <a:ext cx="290" cy="2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r>
                    <a:rPr lang="en-US" sz="2000">
                      <a:latin typeface="Times New Roman" pitchFamily="18" charset="0"/>
                    </a:rPr>
                    <a:t>{}</a:t>
                  </a:r>
                </a:p>
              </p:txBody>
            </p:sp>
            <p:cxnSp>
              <p:nvCxnSpPr>
                <p:cNvPr id="36882" name="AutoShape 43"/>
                <p:cNvCxnSpPr>
                  <a:cxnSpLocks noChangeShapeType="1"/>
                  <a:stCxn id="36881" idx="2"/>
                  <a:endCxn id="36879" idx="0"/>
                </p:cNvCxnSpPr>
                <p:nvPr/>
              </p:nvCxnSpPr>
              <p:spPr bwMode="auto">
                <a:xfrm>
                  <a:off x="2447" y="2706"/>
                  <a:ext cx="0" cy="13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6883" name="AutoShape 44"/>
                <p:cNvCxnSpPr>
                  <a:cxnSpLocks noChangeShapeType="1"/>
                  <a:stCxn id="36879" idx="2"/>
                  <a:endCxn id="36877" idx="0"/>
                </p:cNvCxnSpPr>
                <p:nvPr/>
              </p:nvCxnSpPr>
              <p:spPr bwMode="auto">
                <a:xfrm>
                  <a:off x="2447" y="3090"/>
                  <a:ext cx="0" cy="77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6884" name="AutoShape 45"/>
                <p:cNvCxnSpPr>
                  <a:cxnSpLocks noChangeShapeType="1"/>
                  <a:stCxn id="36877" idx="2"/>
                  <a:endCxn id="36878" idx="0"/>
                </p:cNvCxnSpPr>
                <p:nvPr/>
              </p:nvCxnSpPr>
              <p:spPr bwMode="auto">
                <a:xfrm>
                  <a:off x="2447" y="3417"/>
                  <a:ext cx="0" cy="86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36875" name="Text Box 46"/>
            <p:cNvSpPr txBox="1">
              <a:spLocks noChangeArrowheads="1"/>
            </p:cNvSpPr>
            <p:nvPr/>
          </p:nvSpPr>
          <p:spPr bwMode="auto">
            <a:xfrm>
              <a:off x="2112" y="3408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2000" i="1"/>
                <a:t>r</a:t>
              </a:r>
              <a:r>
                <a:rPr lang="en-US" sz="2000" i="1" baseline="-25000"/>
                <a:t>1</a:t>
              </a:r>
            </a:p>
          </p:txBody>
        </p:sp>
        <p:sp>
          <p:nvSpPr>
            <p:cNvPr id="36876" name="Rectangle 47"/>
            <p:cNvSpPr>
              <a:spLocks noChangeArrowheads="1"/>
            </p:cNvSpPr>
            <p:nvPr/>
          </p:nvSpPr>
          <p:spPr bwMode="auto">
            <a:xfrm>
              <a:off x="2352" y="3408"/>
              <a:ext cx="2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  <a:sym typeface="Wingdings 3" pitchFamily="18" charset="2"/>
                </a:rPr>
                <a:t>=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422275"/>
            <a:ext cx="7989887" cy="5683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Benefits of the FP-tree Structure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Completeness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Preserve complete information for frequent pattern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Never break a long pattern of any transaction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Compactness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Reduce irrelevant info—infrequent items are gone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Items in frequency descending order: the more frequently occurring, the more likely to be </a:t>
            </a:r>
            <a:r>
              <a:rPr lang="en-US" sz="2400" dirty="0" smtClean="0">
                <a:solidFill>
                  <a:srgbClr val="FF0000"/>
                </a:solidFill>
              </a:rPr>
              <a:t>shared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Never be larger than the original database (not count node-links and the </a:t>
            </a:r>
            <a:r>
              <a:rPr lang="en-US" sz="2400" i="1" dirty="0" smtClean="0"/>
              <a:t>count</a:t>
            </a:r>
            <a:r>
              <a:rPr lang="en-US" sz="2400" dirty="0" smtClean="0"/>
              <a:t> field)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4AC0213-64A1-40F9-A43F-9869200D5965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The Frequent Pattern Growth Mining Method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283200"/>
          </a:xfrm>
        </p:spPr>
        <p:txBody>
          <a:bodyPr/>
          <a:lstStyle/>
          <a:p>
            <a:pPr eaLnBrk="1" hangingPunct="1"/>
            <a:r>
              <a:rPr lang="en-US" sz="2400" smtClean="0"/>
              <a:t>Idea: Frequent pattern growth</a:t>
            </a:r>
          </a:p>
          <a:p>
            <a:pPr lvl="1" eaLnBrk="1" hangingPunct="1"/>
            <a:r>
              <a:rPr lang="en-US" sz="2400" smtClean="0"/>
              <a:t>Recursively grow frequent patterns by pattern and database partition</a:t>
            </a:r>
          </a:p>
          <a:p>
            <a:pPr eaLnBrk="1" hangingPunct="1"/>
            <a:r>
              <a:rPr lang="en-US" sz="2400" smtClean="0"/>
              <a:t>Method </a:t>
            </a:r>
          </a:p>
          <a:p>
            <a:pPr lvl="1" eaLnBrk="1" hangingPunct="1"/>
            <a:r>
              <a:rPr lang="en-US" sz="2400" smtClean="0"/>
              <a:t>For each frequent item, construct its conditional pattern-base, and then its conditional FP-tree</a:t>
            </a:r>
          </a:p>
          <a:p>
            <a:pPr lvl="1" eaLnBrk="1" hangingPunct="1"/>
            <a:r>
              <a:rPr lang="en-US" sz="2400" smtClean="0"/>
              <a:t>Repeat the process on each newly created conditional FP-tree </a:t>
            </a:r>
          </a:p>
          <a:p>
            <a:pPr lvl="1" eaLnBrk="1" hangingPunct="1"/>
            <a:r>
              <a:rPr lang="en-US" sz="2400" smtClean="0"/>
              <a:t>Until the resulting FP-tree is empty, or it contains only one path—single path will generate all the combinations of its sub-paths, each of which is a frequent pattern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9421668-826A-4FCA-A1D2-762BCECFD871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601663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Scaling FP-growth by Database Projection</a:t>
            </a:r>
            <a:endParaRPr lang="en-US" sz="3200" b="1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What about if FP-tree cannot fit in memory?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DB projection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First partition a database into a set of projected DBs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Then construct and mine FP-tree for each projected DB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Parallel projection</a:t>
            </a:r>
            <a:r>
              <a:rPr lang="en-US" sz="2000" smtClean="0"/>
              <a:t> vs. </a:t>
            </a:r>
            <a:r>
              <a:rPr lang="en-US" sz="2000" smtClean="0">
                <a:solidFill>
                  <a:schemeClr val="hlink"/>
                </a:solidFill>
              </a:rPr>
              <a:t>partition projection</a:t>
            </a:r>
            <a:r>
              <a:rPr lang="en-US" sz="2000" smtClean="0"/>
              <a:t> techniques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Parallel projection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Project the DB in parallel for each frequent item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Parallel projection is space costly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All the partitions can be processed in parallel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Partition projection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Partition the DB based on the ordered frequent items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Passing the unprocessed parts to the subsequent partitions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C852BD1-EFAD-4CAD-9FA2-48F611EAF0DB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620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What Is Frequent Pattern Analysis?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Frequent pattern</a:t>
            </a:r>
            <a:r>
              <a:rPr lang="en-US" sz="2000" dirty="0" smtClean="0"/>
              <a:t>: a pattern (a set of items, subsequences, substructures, etc.) that occurs frequently in a data set 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2000" dirty="0" smtClean="0"/>
              <a:t>First proposed by </a:t>
            </a:r>
            <a:r>
              <a:rPr lang="en-US" sz="2000" dirty="0" err="1" smtClean="0"/>
              <a:t>Agrawal</a:t>
            </a:r>
            <a:r>
              <a:rPr lang="en-US" sz="2000" dirty="0" smtClean="0"/>
              <a:t>, </a:t>
            </a:r>
            <a:r>
              <a:rPr lang="en-US" sz="2000" dirty="0" err="1" smtClean="0"/>
              <a:t>Imielinski</a:t>
            </a:r>
            <a:r>
              <a:rPr lang="en-US" sz="2000" dirty="0" smtClean="0"/>
              <a:t>, and Swami [AIS93] in the context of </a:t>
            </a:r>
            <a:r>
              <a:rPr lang="en-US" sz="2000" dirty="0" smtClean="0">
                <a:solidFill>
                  <a:schemeClr val="hlink"/>
                </a:solidFill>
              </a:rPr>
              <a:t>frequent </a:t>
            </a:r>
            <a:r>
              <a:rPr lang="en-US" sz="2000" dirty="0" err="1" smtClean="0">
                <a:solidFill>
                  <a:schemeClr val="hlink"/>
                </a:solidFill>
              </a:rPr>
              <a:t>itemsets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chemeClr val="hlink"/>
                </a:solidFill>
              </a:rPr>
              <a:t>association rule mining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dirty="0" smtClean="0"/>
              <a:t>Motivation: Finding inherent regularities in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What products were often purchased together?— Beer and diapers?!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What are the subsequent purchases after buying a PC?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What kinds of DNA are sensitive to this new drug?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2000" dirty="0" smtClean="0"/>
              <a:t>Applications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2000" dirty="0" smtClean="0"/>
              <a:t>Basket data analysis, cross-marketing, catalog design, sale campaign analysis, Web log (click stream) analysis, and DNA sequence analysis.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364401E-E4EB-486D-BC45-2192B88F5113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8163" cy="838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FP-Growth vs. </a:t>
            </a:r>
            <a:r>
              <a:rPr lang="en-US" sz="2800" dirty="0" err="1" smtClean="0"/>
              <a:t>Apriori</a:t>
            </a:r>
            <a:r>
              <a:rPr lang="en-US" sz="2800" dirty="0" smtClean="0"/>
              <a:t>: Scalability With the Support Threshold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4DF4E6C-6D3A-459A-898D-07AA3FBA802B}" type="slidenum">
              <a:rPr lang="en-US" sz="1200"/>
              <a:pPr eaLnBrk="1" hangingPunct="1"/>
              <a:t>40</a:t>
            </a:fld>
            <a:endParaRPr lang="en-US" sz="1200"/>
          </a:p>
        </p:txBody>
      </p:sp>
      <p:graphicFrame>
        <p:nvGraphicFramePr>
          <p:cNvPr id="41988" name="Object 3"/>
          <p:cNvGraphicFramePr>
            <a:graphicFrameLocks noChangeAspect="1"/>
          </p:cNvGraphicFramePr>
          <p:nvPr/>
        </p:nvGraphicFramePr>
        <p:xfrm>
          <a:off x="914400" y="1981200"/>
          <a:ext cx="7620000" cy="455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5" name="Chart" r:id="rId4" imgW="4600996" imgH="3286426" progId="Excel.Chart.8">
                  <p:embed/>
                </p:oleObj>
              </mc:Choice>
              <mc:Fallback>
                <p:oleObj name="Chart" r:id="rId4" imgW="4600996" imgH="3286426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81200"/>
                        <a:ext cx="7620000" cy="455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3810000" y="1981200"/>
            <a:ext cx="289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Data set T25I20D10K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4921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Advantages of the Pattern Growth Approach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Divide-and-conquer: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Decompose both the mining task and DB according to the frequent patterns obtained so far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Lead to focused search of smaller databases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Other factors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 candidate generation, no candidate test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Compressed database: FP-tree structure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 repeated scan of entire database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Basic ops: counting local freq items and building sub FP-tree, no pattern search and matching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A good open-source implementation and refinement of FPGrowth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FPGrowth+ (Grahne and J. Zhu, FIMI'03)</a:t>
            </a:r>
          </a:p>
          <a:p>
            <a:pPr lvl="1" eaLnBrk="1" hangingPunct="1">
              <a:lnSpc>
                <a:spcPct val="110000"/>
              </a:lnSpc>
            </a:pPr>
            <a:endParaRPr lang="en-US" sz="2000" smtClean="0"/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899EC5F-A02A-4E8A-BEE4-5720F9E35B2D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81000"/>
            <a:ext cx="7845425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Further Improvements of Mining Methods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AFOPT (Liu, et al. @ KDD’03)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A “push-right” method for mining condensed frequent pattern (CFP) tree 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Carpenter (Pan, et al. @ KDD’03)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Mine data sets with small rows but numerous columns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Construct a row-enumeration tree for efficient mining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FPgrowth+ (Grahne and Zhu, FIMI’03)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Efficiently Using Prefix-Trees in Mining Frequent Itemsets, Proc. ICDM'03 Int. Workshop on Frequent Itemset Mining Implementations (FIMI'03),  Melbourne, FL, Nov. 2003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TD-Close (Liu, et al, SDM’06)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F64B015-C808-4105-A27D-8B013F3D0AB2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568325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Extension of Pattern Growth Mining Methodology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10600" cy="5334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000" smtClean="0"/>
              <a:t>Mining closed frequent itemsets and max-patterns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CLOSET (DMKD’00), FPclose, and FPMax (Grahne &amp; Zhu, Fimi’03)</a:t>
            </a:r>
          </a:p>
          <a:p>
            <a:pPr eaLnBrk="1" hangingPunct="1"/>
            <a:r>
              <a:rPr lang="en-US" sz="2000" smtClean="0"/>
              <a:t>Mining sequential patterns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PrefixSpan (ICDE’01), CloSpan (SDM’03), BIDE (ICDE’04)</a:t>
            </a:r>
          </a:p>
          <a:p>
            <a:pPr eaLnBrk="1" hangingPunct="1"/>
            <a:r>
              <a:rPr lang="en-US" sz="2000" smtClean="0"/>
              <a:t>Mining graph patterns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gSpan (ICDM’02), CloseGraph (KDD’03)</a:t>
            </a:r>
          </a:p>
          <a:p>
            <a:pPr eaLnBrk="1" hangingPunct="1"/>
            <a:r>
              <a:rPr lang="en-US" sz="2000" smtClean="0"/>
              <a:t>Constraint-based mining of frequent patterns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Convertible constraints (ICDE’01), gPrune (PAKDD’03)</a:t>
            </a:r>
          </a:p>
          <a:p>
            <a:pPr eaLnBrk="1" hangingPunct="1"/>
            <a:r>
              <a:rPr lang="en-US" sz="2000" smtClean="0"/>
              <a:t>Computing iceberg data cubes with complex measures 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H-tree, H-cubing, and Star-cubing (SIGMOD’01, VLDB’03)</a:t>
            </a:r>
          </a:p>
          <a:p>
            <a:pPr eaLnBrk="1" hangingPunct="1"/>
            <a:r>
              <a:rPr lang="en-US" sz="2000" smtClean="0"/>
              <a:t>Pattern-growth-based Clustering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MaPle (Pei, et al., ICDM’03) </a:t>
            </a:r>
          </a:p>
          <a:p>
            <a:pPr eaLnBrk="1" hangingPunct="1"/>
            <a:r>
              <a:rPr lang="en-US" sz="2000" smtClean="0"/>
              <a:t>Pattern-Growth-Based Classification</a:t>
            </a:r>
          </a:p>
          <a:p>
            <a:pPr lvl="1" eaLnBrk="1" hangingPunct="1"/>
            <a:r>
              <a:rPr lang="en-US" sz="2000" smtClean="0">
                <a:solidFill>
                  <a:schemeClr val="hlink"/>
                </a:solidFill>
              </a:rPr>
              <a:t>Mining frequent and discriminative patterns (Cheng, et al, ICDE’07)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CBC10A1-7584-4F72-BCC3-091E99F41311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06966" cy="5334000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Apriori</a:t>
            </a:r>
            <a:r>
              <a:rPr lang="en-US" dirty="0" smtClean="0"/>
              <a:t>: A Candidate Generation-and-Test Approach</a:t>
            </a:r>
          </a:p>
          <a:p>
            <a:pPr lvl="1">
              <a:lnSpc>
                <a:spcPct val="180000"/>
              </a:lnSpc>
            </a:pPr>
            <a:r>
              <a:rPr lang="en-US" dirty="0" smtClean="0"/>
              <a:t>Improving the Efficiency of </a:t>
            </a:r>
            <a:r>
              <a:rPr lang="en-US" dirty="0" err="1" smtClean="0"/>
              <a:t>Apriori</a:t>
            </a:r>
            <a:endParaRPr lang="en-US" dirty="0" smtClean="0"/>
          </a:p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FPGrowth</a:t>
            </a:r>
            <a:r>
              <a:rPr lang="en-US" dirty="0" smtClean="0"/>
              <a:t>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dirty="0" smtClean="0"/>
              <a:t>ECLAT: Frequent Pattern Mining with Vertical Data Format</a:t>
            </a:r>
          </a:p>
          <a:p>
            <a:pPr>
              <a:lnSpc>
                <a:spcPct val="180000"/>
              </a:lnSpc>
            </a:pPr>
            <a:r>
              <a:rPr lang="en-US" dirty="0"/>
              <a:t>Generating Association Rules</a:t>
            </a:r>
            <a:endParaRPr lang="en-US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2DB342-3D72-4254-BC97-63A026D7C881}" type="slidenum">
              <a:rPr lang="en-US" sz="1200"/>
              <a:pPr eaLnBrk="1" hangingPunct="1"/>
              <a:t>44</a:t>
            </a:fld>
            <a:endParaRPr lang="en-US" sz="12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269203">
            <a:off x="8312582" y="4058719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200" smtClean="0"/>
              <a:t>ECLAT: Mining by Exploring Vertical Data Format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Vertical format: t(AB) = {T</a:t>
            </a:r>
            <a:r>
              <a:rPr lang="en-US" sz="2400" baseline="-25000" dirty="0" smtClean="0"/>
              <a:t>11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25</a:t>
            </a:r>
            <a:r>
              <a:rPr lang="en-US" sz="2400" dirty="0" smtClean="0"/>
              <a:t>, …}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err="1" smtClean="0"/>
              <a:t>tid</a:t>
            </a:r>
            <a:r>
              <a:rPr lang="en-US" dirty="0" smtClean="0"/>
              <a:t>-list: list of trans.-ids containing an </a:t>
            </a:r>
            <a:r>
              <a:rPr lang="en-US" dirty="0" err="1" smtClean="0"/>
              <a:t>itemset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Deriving frequent patterns based on vertical intersections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t(X) = t(Y): X and Y always happen together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t(X) </a:t>
            </a:r>
            <a:r>
              <a:rPr lang="en-US" dirty="0" smtClean="0">
                <a:sym typeface="Symbol" pitchFamily="18" charset="2"/>
              </a:rPr>
              <a:t> t(Y): transaction having X always has Y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Using </a:t>
            </a:r>
            <a:r>
              <a:rPr lang="en-US" sz="2400" dirty="0" err="1" smtClean="0">
                <a:solidFill>
                  <a:schemeClr val="hlink"/>
                </a:solidFill>
                <a:sym typeface="Symbol" pitchFamily="18" charset="2"/>
              </a:rPr>
              <a:t>diffset</a:t>
            </a:r>
            <a:r>
              <a:rPr lang="en-US" sz="2400" dirty="0" smtClean="0">
                <a:sym typeface="Symbol" pitchFamily="18" charset="2"/>
              </a:rPr>
              <a:t> to accelerate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Only keep track of differences of </a:t>
            </a:r>
            <a:r>
              <a:rPr lang="en-US" dirty="0" err="1" smtClean="0">
                <a:sym typeface="Symbol" pitchFamily="18" charset="2"/>
              </a:rPr>
              <a:t>tids</a:t>
            </a:r>
            <a:endParaRPr lang="en-US" dirty="0" smtClean="0">
              <a:sym typeface="Symbol" pitchFamily="18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t(X) = {T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 T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, T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},  t(XY) = {T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 T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}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err="1" smtClean="0">
                <a:sym typeface="Symbol" pitchFamily="18" charset="2"/>
              </a:rPr>
              <a:t>Diffset</a:t>
            </a:r>
            <a:r>
              <a:rPr lang="en-US" dirty="0" smtClean="0">
                <a:sym typeface="Symbol" pitchFamily="18" charset="2"/>
              </a:rPr>
              <a:t> (XY, X) = {T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err="1" smtClean="0"/>
              <a:t>Eclat</a:t>
            </a:r>
            <a:r>
              <a:rPr lang="en-US" sz="2400" dirty="0" smtClean="0"/>
              <a:t>  (</a:t>
            </a:r>
            <a:r>
              <a:rPr lang="en-US" sz="2400" dirty="0" err="1" smtClean="0"/>
              <a:t>Zaki</a:t>
            </a:r>
            <a:r>
              <a:rPr lang="en-US" sz="2400" dirty="0" smtClean="0"/>
              <a:t> et al. @KDD’97)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4ADFCA-C90C-4FB1-A32E-268C8C1EC87F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06966" cy="5334000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Apriori</a:t>
            </a:r>
            <a:r>
              <a:rPr lang="en-US" dirty="0" smtClean="0"/>
              <a:t>: A Candidate Generation-and-Test Approach</a:t>
            </a:r>
          </a:p>
          <a:p>
            <a:pPr lvl="1">
              <a:lnSpc>
                <a:spcPct val="180000"/>
              </a:lnSpc>
            </a:pPr>
            <a:r>
              <a:rPr lang="en-US" dirty="0" smtClean="0"/>
              <a:t>Improving the Efficiency of </a:t>
            </a:r>
            <a:r>
              <a:rPr lang="en-US" dirty="0" err="1" smtClean="0"/>
              <a:t>Apriori</a:t>
            </a:r>
            <a:endParaRPr lang="en-US" dirty="0" smtClean="0"/>
          </a:p>
          <a:p>
            <a:pPr eaLnBrk="1" hangingPunct="1">
              <a:lnSpc>
                <a:spcPct val="180000"/>
              </a:lnSpc>
            </a:pPr>
            <a:r>
              <a:rPr lang="en-US" dirty="0" err="1" smtClean="0"/>
              <a:t>FPGrowth</a:t>
            </a:r>
            <a:r>
              <a:rPr lang="en-US" dirty="0" smtClean="0"/>
              <a:t>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dirty="0" smtClean="0"/>
              <a:t>ECLAT: Frequent Pattern Mining with Vertical Data Format</a:t>
            </a:r>
          </a:p>
          <a:p>
            <a:pPr>
              <a:lnSpc>
                <a:spcPct val="180000"/>
              </a:lnSpc>
            </a:pPr>
            <a:r>
              <a:rPr lang="en-US" dirty="0"/>
              <a:t>Generating Association Rules</a:t>
            </a:r>
            <a:endParaRPr lang="en-US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62DB342-3D72-4254-BC97-63A026D7C881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 rot="269203">
            <a:off x="5348799" y="5506517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Association Rules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Strong association rules</a:t>
                </a:r>
              </a:p>
              <a:p>
                <a:pPr lvl="1"/>
                <a:r>
                  <a:rPr lang="en-US" dirty="0" smtClean="0"/>
                  <a:t>Satisfying minimum support and minimum confidence </a:t>
                </a:r>
              </a:p>
              <a:p>
                <a:pPr lvl="1"/>
                <a:r>
                  <a:rPr lang="en-US" dirty="0" smtClean="0"/>
                  <a:t>Recall: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𝐶𝑜𝑛𝑓𝑖𝑑𝑒𝑛𝑐𝑒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⇒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𝑠𝑢𝑝𝑝𝑜𝑟𝑡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𝑠𝑢𝑝𝑝𝑜𝑟𝑡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Steps of generating association rules from frequent pattern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Step 1: generate all nonempty subsets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𝑙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Step 2: for every nonempty subset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, calculate the confidence for rule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⇒(</m:t>
                    </m:r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28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1, 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2, 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Nonempty subsets of X are: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1,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1,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2,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Association rules are: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7999228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2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</a:t>
            </a:r>
            <a:r>
              <a:rPr lang="en-US" dirty="0" smtClean="0"/>
              <a:t>6: </a:t>
            </a:r>
            <a:r>
              <a:rPr lang="en-US" dirty="0"/>
              <a:t>Mining Frequent Patterns, Association and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Basic Concepts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Mining Methods 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 smtClean="0"/>
              <a:t>Pattern </a:t>
            </a:r>
            <a:r>
              <a:rPr lang="en-US" dirty="0"/>
              <a:t>Evaluation Methods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20546990">
            <a:off x="5226888" y="3270278"/>
            <a:ext cx="522288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6200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Why Is Freq. Pattern Mining Important?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Freq. pattern: An intrinsic and important property of datasets </a:t>
            </a:r>
          </a:p>
          <a:p>
            <a:pPr eaLnBrk="1" hangingPunct="1"/>
            <a:r>
              <a:rPr lang="en-US" sz="2400" dirty="0" smtClean="0"/>
              <a:t>Foundation for many essential data mining tasks</a:t>
            </a:r>
          </a:p>
          <a:p>
            <a:pPr lvl="1" eaLnBrk="1" hangingPunct="1"/>
            <a:r>
              <a:rPr lang="en-US" sz="2400" dirty="0" smtClean="0"/>
              <a:t>Association, correlation, and causality analysis</a:t>
            </a:r>
          </a:p>
          <a:p>
            <a:pPr lvl="1" eaLnBrk="1" hangingPunct="1"/>
            <a:r>
              <a:rPr lang="en-US" sz="2400" dirty="0" smtClean="0"/>
              <a:t>Sequential, structural (e.g., sub-graph) patterns</a:t>
            </a:r>
          </a:p>
          <a:p>
            <a:pPr lvl="1" eaLnBrk="1" hangingPunct="1"/>
            <a:r>
              <a:rPr lang="en-US" sz="2400" dirty="0" smtClean="0"/>
              <a:t>Pattern analysis in spatiotemporal, multimedia, time-series, and stream data </a:t>
            </a:r>
          </a:p>
          <a:p>
            <a:pPr lvl="1" eaLnBrk="1" hangingPunct="1"/>
            <a:r>
              <a:rPr lang="en-US" sz="2400" dirty="0" smtClean="0"/>
              <a:t>Classification: discriminative, frequent pattern analysis</a:t>
            </a:r>
          </a:p>
          <a:p>
            <a:pPr lvl="1" eaLnBrk="1" hangingPunct="1"/>
            <a:r>
              <a:rPr lang="en-US" sz="2400" dirty="0" smtClean="0"/>
              <a:t>Cluster analysis: frequent pattern-based clustering</a:t>
            </a:r>
          </a:p>
          <a:p>
            <a:pPr lvl="1" eaLnBrk="1" hangingPunct="1"/>
            <a:r>
              <a:rPr lang="en-US" sz="2400" dirty="0" smtClean="0"/>
              <a:t>Broad applications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9B0D001-8F25-4E5A-BAB5-3CEF4E76F443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Misleading Strong Association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strong association rules are interesting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Shall we target people who play basketball for cereal ads?</a:t>
            </a:r>
          </a:p>
          <a:p>
            <a:pPr lvl="1"/>
            <a:r>
              <a:rPr lang="en-US" dirty="0" smtClean="0"/>
              <a:t>Hint: What is the overall probability of people who eat cereal?</a:t>
            </a:r>
          </a:p>
          <a:p>
            <a:pPr lvl="2"/>
            <a:r>
              <a:rPr lang="en-US" dirty="0" smtClean="0"/>
              <a:t>3750/5000 = 75% &gt; 66.7%!</a:t>
            </a:r>
          </a:p>
          <a:p>
            <a:pPr lvl="1"/>
            <a:r>
              <a:rPr lang="en-US" dirty="0" smtClean="0"/>
              <a:t>Confidence measure of a rule could be misleading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49860"/>
              </p:ext>
            </p:extLst>
          </p:nvPr>
        </p:nvGraphicFramePr>
        <p:xfrm>
          <a:off x="1828800" y="1828800"/>
          <a:ext cx="4495800" cy="1557339"/>
        </p:xfrm>
        <a:graphic>
          <a:graphicData uri="http://schemas.openxmlformats.org/drawingml/2006/table">
            <a:tbl>
              <a:tblPr/>
              <a:tblGrid>
                <a:gridCol w="1066800"/>
                <a:gridCol w="1044575"/>
                <a:gridCol w="1317625"/>
                <a:gridCol w="10668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57250" y="3657600"/>
            <a:ext cx="64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play basketball</a:t>
            </a:r>
            <a:r>
              <a:rPr lang="en-US" dirty="0" smtClean="0"/>
              <a:t>  </a:t>
            </a:r>
            <a:r>
              <a:rPr lang="en-US" dirty="0" smtClean="0">
                <a:sym typeface="Symbol" pitchFamily="18" charset="2"/>
              </a:rPr>
              <a:t> </a:t>
            </a:r>
            <a:r>
              <a:rPr lang="en-US" i="1" dirty="0" smtClean="0">
                <a:sym typeface="Symbol" pitchFamily="18" charset="2"/>
              </a:rPr>
              <a:t>eat cereal</a:t>
            </a:r>
            <a:r>
              <a:rPr lang="en-US" dirty="0" smtClean="0">
                <a:sym typeface="Symbol" pitchFamily="18" charset="2"/>
              </a:rPr>
              <a:t> [40%, 66.7%]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1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Measures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From association to correlation</a:t>
                </a:r>
              </a:p>
              <a:p>
                <a:pPr lvl="1"/>
                <a:r>
                  <a:rPr lang="en-US" dirty="0" smtClean="0"/>
                  <a:t>Lift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err="1" smtClean="0"/>
                  <a:t>All_confidence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Max_confidence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Kulczynski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Cosine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9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Interestingness Measure: Correlations (Lift)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000" i="1" dirty="0" smtClean="0"/>
              <a:t>play basketball</a:t>
            </a:r>
            <a:r>
              <a:rPr lang="en-US" sz="2000" dirty="0" smtClean="0"/>
              <a:t>  </a:t>
            </a:r>
            <a:r>
              <a:rPr lang="en-US" sz="2000" dirty="0" smtClean="0">
                <a:sym typeface="Symbol" pitchFamily="18" charset="2"/>
              </a:rPr>
              <a:t> </a:t>
            </a:r>
            <a:r>
              <a:rPr lang="en-US" sz="2000" i="1" dirty="0" smtClean="0">
                <a:sym typeface="Symbol" pitchFamily="18" charset="2"/>
              </a:rPr>
              <a:t>eat cereal</a:t>
            </a:r>
            <a:r>
              <a:rPr lang="en-US" sz="2000" dirty="0" smtClean="0">
                <a:sym typeface="Symbol" pitchFamily="18" charset="2"/>
              </a:rPr>
              <a:t> [40%, 66.7%]  is misleading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>
                <a:sym typeface="Symbol" pitchFamily="18" charset="2"/>
              </a:rPr>
              <a:t>The overall % of students eating cereal is 75% &gt; 66.7%.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i="1" dirty="0" smtClean="0"/>
              <a:t>play basketball</a:t>
            </a:r>
            <a:r>
              <a:rPr lang="en-US" sz="2000" dirty="0" smtClean="0"/>
              <a:t>  </a:t>
            </a:r>
            <a:r>
              <a:rPr lang="en-US" sz="2000" dirty="0" smtClean="0">
                <a:sym typeface="Symbol" pitchFamily="18" charset="2"/>
              </a:rPr>
              <a:t> </a:t>
            </a:r>
            <a:r>
              <a:rPr lang="en-US" sz="2000" i="1" dirty="0" smtClean="0">
                <a:sym typeface="Symbol" pitchFamily="18" charset="2"/>
              </a:rPr>
              <a:t>not eat cereal</a:t>
            </a:r>
            <a:r>
              <a:rPr lang="en-US" sz="2000" dirty="0" smtClean="0">
                <a:sym typeface="Symbol" pitchFamily="18" charset="2"/>
              </a:rPr>
              <a:t> [20%, 33.3%] is more accurate, although with lower support and confidence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dirty="0" smtClean="0">
                <a:sym typeface="Symbol" pitchFamily="18" charset="2"/>
              </a:rPr>
              <a:t>Measure of dependent/correlated events: </a:t>
            </a:r>
            <a:r>
              <a:rPr lang="en-US" sz="2000" dirty="0" smtClean="0">
                <a:solidFill>
                  <a:schemeClr val="hlink"/>
                </a:solidFill>
                <a:sym typeface="Symbol" pitchFamily="18" charset="2"/>
              </a:rPr>
              <a:t>lift</a:t>
            </a:r>
          </a:p>
        </p:txBody>
      </p:sp>
      <p:graphicFrame>
        <p:nvGraphicFramePr>
          <p:cNvPr id="7" name="Object 39"/>
          <p:cNvGraphicFramePr>
            <a:graphicFrameLocks noChangeAspect="1"/>
          </p:cNvGraphicFramePr>
          <p:nvPr/>
        </p:nvGraphicFramePr>
        <p:xfrm>
          <a:off x="76200" y="5464175"/>
          <a:ext cx="44196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8" name="Equation" r:id="rId3" imgW="2755900" imgH="393700" progId="Equation.3">
                  <p:embed/>
                </p:oleObj>
              </mc:Choice>
              <mc:Fallback>
                <p:oleObj name="Equation" r:id="rId3" imgW="2755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464175"/>
                        <a:ext cx="44196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6"/>
          <p:cNvGraphicFramePr>
            <a:graphicFrameLocks noChangeAspect="1"/>
          </p:cNvGraphicFramePr>
          <p:nvPr/>
        </p:nvGraphicFramePr>
        <p:xfrm>
          <a:off x="85725" y="4724400"/>
          <a:ext cx="4246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9" name="Equation" r:id="rId5" imgW="2679700" imgH="393700" progId="Equation.3">
                  <p:embed/>
                </p:oleObj>
              </mc:Choice>
              <mc:Fallback>
                <p:oleObj name="Equation" r:id="rId5" imgW="2679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4724400"/>
                        <a:ext cx="4246563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50"/>
          <p:cNvGraphicFramePr>
            <a:graphicFrameLocks noGrp="1"/>
          </p:cNvGraphicFramePr>
          <p:nvPr/>
        </p:nvGraphicFramePr>
        <p:xfrm>
          <a:off x="4495800" y="3776663"/>
          <a:ext cx="4495800" cy="1557339"/>
        </p:xfrm>
        <a:graphic>
          <a:graphicData uri="http://schemas.openxmlformats.org/drawingml/2006/table">
            <a:tbl>
              <a:tblPr/>
              <a:tblGrid>
                <a:gridCol w="1066800"/>
                <a:gridCol w="1044575"/>
                <a:gridCol w="1317625"/>
                <a:gridCol w="10668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Object 31"/>
          <p:cNvGraphicFramePr>
            <a:graphicFrameLocks noChangeAspect="1"/>
          </p:cNvGraphicFramePr>
          <p:nvPr/>
        </p:nvGraphicFramePr>
        <p:xfrm>
          <a:off x="990600" y="3657600"/>
          <a:ext cx="22098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20" name="Equation" r:id="rId7" imgW="1028700" imgH="419100" progId="Equation.3">
                  <p:embed/>
                </p:oleObj>
              </mc:Choice>
              <mc:Fallback>
                <p:oleObj name="Equation" r:id="rId7" imgW="1028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657600"/>
                        <a:ext cx="220980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852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Correlation </a:t>
            </a:r>
            <a:r>
              <a:rPr lang="en-US" dirty="0"/>
              <a:t>Analysis (Nominal Data)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𝜒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folHlink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folHlink"/>
                    </a:solidFill>
                  </a:rPr>
                  <a:t>(chi-square) test</a:t>
                </a:r>
                <a:endParaRPr lang="el-GR" sz="2400" b="1" dirty="0">
                  <a:solidFill>
                    <a:schemeClr val="folHlink"/>
                  </a:solidFill>
                </a:endParaRPr>
              </a:p>
              <a:p>
                <a:pPr>
                  <a:lnSpc>
                    <a:spcPct val="110000"/>
                  </a:lnSpc>
                </a:pPr>
                <a:endParaRPr lang="en-US" sz="2400" dirty="0"/>
              </a:p>
              <a:p>
                <a:pPr>
                  <a:lnSpc>
                    <a:spcPct val="110000"/>
                  </a:lnSpc>
                </a:pPr>
                <a:endParaRPr lang="en-US" sz="2400" dirty="0"/>
              </a:p>
              <a:p>
                <a:pPr>
                  <a:lnSpc>
                    <a:spcPct val="110000"/>
                  </a:lnSpc>
                </a:pPr>
                <a:r>
                  <a:rPr lang="en-US" sz="2400" dirty="0" smtClean="0"/>
                  <a:t>Independency test between two attributes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sz="2000" dirty="0" smtClean="0"/>
                  <a:t>The </a:t>
                </a:r>
                <a:r>
                  <a:rPr lang="en-US" sz="2000" dirty="0"/>
                  <a:t>larger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𝜒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value</a:t>
                </a:r>
                <a:r>
                  <a:rPr lang="en-US" sz="2000" dirty="0"/>
                  <a:t>, the more likely the variables are related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/>
                  <a:t>The cells that contribute the most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𝜒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value are those whose actual count is very different from the expected count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/>
                  <a:t>Correlation does not imply causality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sz="2000" dirty="0"/>
                  <a:t># of hospitals and # of car-theft in a city are correlated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sz="2000" dirty="0"/>
                  <a:t>Both are causally linked to the third variable: population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54827625"/>
              </p:ext>
            </p:extLst>
          </p:nvPr>
        </p:nvGraphicFramePr>
        <p:xfrm>
          <a:off x="2057400" y="1600200"/>
          <a:ext cx="45402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5" name="Equation" r:id="rId4" imgW="2057400" imgH="444500" progId="Equation.3">
                  <p:embed/>
                </p:oleObj>
              </mc:Choice>
              <mc:Fallback>
                <p:oleObj name="Equation" r:id="rId4" imgW="2057400" imgH="4445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454025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8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</a:t>
            </a:r>
            <a:r>
              <a:rPr lang="en-US" i="1" dirty="0"/>
              <a:t>lift</a:t>
            </a:r>
            <a:r>
              <a:rPr lang="en-US" dirty="0"/>
              <a:t> and </a:t>
            </a:r>
            <a:r>
              <a:rPr lang="en-US" dirty="0">
                <a:sym typeface="Symbol" pitchFamily="18" charset="2"/>
              </a:rPr>
              <a:t>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/>
              <a:t>  Good Measures of Correlation?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Lift and </a:t>
                </a:r>
                <a:r>
                  <a:rPr lang="en-US" dirty="0">
                    <a:sym typeface="Symbol" pitchFamily="18" charset="2"/>
                  </a:rPr>
                  <a:t></a:t>
                </a:r>
                <a:r>
                  <a:rPr lang="en-US" baseline="30000" dirty="0">
                    <a:sym typeface="Symbol" pitchFamily="18" charset="2"/>
                  </a:rPr>
                  <a:t>2</a:t>
                </a:r>
                <a:r>
                  <a:rPr lang="en-US" dirty="0"/>
                  <a:t> </a:t>
                </a:r>
                <a:r>
                  <a:rPr lang="en-US" dirty="0" smtClean="0"/>
                  <a:t>are affected by null-transaction</a:t>
                </a:r>
              </a:p>
              <a:p>
                <a:pPr lvl="1"/>
                <a:r>
                  <a:rPr lang="en-US" dirty="0" smtClean="0"/>
                  <a:t>E.g., number of transactions that do not contain milk nor coffee</a:t>
                </a:r>
                <a:endParaRPr lang="en-US" dirty="0"/>
              </a:p>
              <a:p>
                <a:r>
                  <a:rPr lang="en-US" dirty="0" err="1" smtClean="0"/>
                  <a:t>All_confidence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all</m:t>
                    </m:r>
                    <m:r>
                      <m:rPr>
                        <m:nor/>
                      </m:rPr>
                      <a:rPr lang="en-US" dirty="0"/>
                      <m:t>_</m:t>
                    </m:r>
                    <m:r>
                      <m:rPr>
                        <m:nor/>
                      </m:rPr>
                      <a:rPr lang="en-US" dirty="0" smtClean="0"/>
                      <m:t>conf</m:t>
                    </m:r>
                    <m:r>
                      <m:rPr>
                        <m:nor/>
                      </m:rPr>
                      <a:rPr lang="en-US" b="0" i="0" dirty="0" smtClean="0"/>
                      <m:t>(</m:t>
                    </m:r>
                    <m:r>
                      <m:rPr>
                        <m:nor/>
                      </m:rPr>
                      <a:rPr lang="en-US" b="0" i="0" dirty="0" smtClean="0"/>
                      <m:t>A</m:t>
                    </m:r>
                    <m:r>
                      <m:rPr>
                        <m:nor/>
                      </m:rPr>
                      <a:rPr lang="en-US" b="0" i="0" dirty="0" smtClean="0"/>
                      <m:t>,</m:t>
                    </m:r>
                    <m:r>
                      <m:rPr>
                        <m:nor/>
                      </m:rPr>
                      <a:rPr lang="en-US" b="0" i="0" dirty="0" smtClean="0"/>
                      <m:t>B</m:t>
                    </m:r>
                    <m:r>
                      <m:rPr>
                        <m:nor/>
                      </m:rPr>
                      <a:rPr lang="en-US" b="0" i="0" dirty="0" smtClean="0"/>
                      <m:t>)=</m:t>
                    </m:r>
                    <m:r>
                      <m:rPr>
                        <m:nor/>
                      </m:rPr>
                      <a:rPr lang="en-US" b="0" i="0" dirty="0" smtClean="0"/>
                      <m:t>min</m:t>
                    </m:r>
                    <m:r>
                      <m:rPr>
                        <m:nor/>
                      </m:rPr>
                      <a:rPr lang="en-US" b="0" i="0" dirty="0" smtClean="0"/>
                      <m:t>{</m:t>
                    </m:r>
                    <m:r>
                      <m:rPr>
                        <m:nor/>
                      </m:rPr>
                      <a:rPr lang="en-US" b="0" i="0" dirty="0" smtClean="0"/>
                      <m:t>P</m:t>
                    </m:r>
                    <m:r>
                      <m:rPr>
                        <m:nor/>
                      </m:rPr>
                      <a:rPr lang="en-US" b="0" i="0" dirty="0" smtClean="0"/>
                      <m:t>(</m:t>
                    </m:r>
                    <m:r>
                      <m:rPr>
                        <m:nor/>
                      </m:rPr>
                      <a:rPr lang="en-US" b="0" i="0" dirty="0" smtClean="0"/>
                      <m:t>A</m:t>
                    </m:r>
                    <m:r>
                      <m:rPr>
                        <m:nor/>
                      </m:rPr>
                      <a:rPr lang="en-US" b="0" i="0" dirty="0" smtClean="0"/>
                      <m:t>|</m:t>
                    </m:r>
                    <m:r>
                      <m:rPr>
                        <m:nor/>
                      </m:rPr>
                      <a:rPr lang="en-US" b="0" i="0" dirty="0" smtClean="0"/>
                      <m:t>B</m:t>
                    </m:r>
                    <m:r>
                      <m:rPr>
                        <m:nor/>
                      </m:rPr>
                      <a:rPr lang="en-US" b="0" i="0" dirty="0" smtClean="0"/>
                      <m:t>),</m:t>
                    </m:r>
                    <m:r>
                      <m:rPr>
                        <m:nor/>
                      </m:rPr>
                      <a:rPr lang="en-US" b="0" i="0" dirty="0" smtClean="0"/>
                      <m:t>P</m:t>
                    </m:r>
                    <m:r>
                      <m:rPr>
                        <m:nor/>
                      </m:rPr>
                      <a:rPr lang="en-US" b="0" i="0" dirty="0" smtClean="0"/>
                      <m:t>(</m:t>
                    </m:r>
                    <m:r>
                      <m:rPr>
                        <m:nor/>
                      </m:rPr>
                      <a:rPr lang="en-US" b="0" i="0" dirty="0" smtClean="0"/>
                      <m:t>B</m:t>
                    </m:r>
                    <m:r>
                      <m:rPr>
                        <m:nor/>
                      </m:rPr>
                      <a:rPr lang="en-US" b="0" i="0" dirty="0" smtClean="0"/>
                      <m:t>|</m:t>
                    </m:r>
                    <m:r>
                      <m:rPr>
                        <m:nor/>
                      </m:rPr>
                      <a:rPr lang="en-US" b="0" i="0" dirty="0" smtClean="0"/>
                      <m:t>A</m:t>
                    </m:r>
                    <m:r>
                      <m:rPr>
                        <m:nor/>
                      </m:rPr>
                      <a:rPr lang="en-US" b="0" i="0" dirty="0" smtClean="0"/>
                      <m:t>)}</m:t>
                    </m:r>
                  </m:oMath>
                </a14:m>
                <a:endParaRPr lang="en-US" dirty="0"/>
              </a:p>
              <a:p>
                <a:r>
                  <a:rPr lang="en-US" dirty="0" err="1" smtClean="0"/>
                  <a:t>Max_confidence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max</m:t>
                    </m:r>
                    <m:r>
                      <a:rPr lang="en-US" b="0" i="1" smtClean="0">
                        <a:latin typeface="Cambria Math"/>
                      </a:rPr>
                      <m:t>_</m:t>
                    </m:r>
                    <m:r>
                      <a:rPr lang="en-US" b="0" i="1" smtClean="0">
                        <a:latin typeface="Cambria Math"/>
                      </a:rPr>
                      <m:t>𝑐𝑜𝑛𝑓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m</m:t>
                    </m:r>
                    <m:r>
                      <m:rPr>
                        <m:nor/>
                      </m:rPr>
                      <a:rPr lang="en-US" b="0" i="0" dirty="0" smtClean="0"/>
                      <m:t>ax</m:t>
                    </m:r>
                    <m:r>
                      <m:rPr>
                        <m:nor/>
                      </m:rPr>
                      <a:rPr lang="en-US" dirty="0"/>
                      <m:t>{</m:t>
                    </m:r>
                    <m:r>
                      <m:rPr>
                        <m:nor/>
                      </m:rPr>
                      <a:rPr lang="en-US" dirty="0"/>
                      <m:t>P</m:t>
                    </m:r>
                    <m:r>
                      <m:rPr>
                        <m:nor/>
                      </m:rPr>
                      <a:rPr lang="en-US" dirty="0"/>
                      <m:t>(</m:t>
                    </m:r>
                    <m:r>
                      <m:rPr>
                        <m:nor/>
                      </m:rPr>
                      <a:rPr lang="en-US" dirty="0"/>
                      <m:t>A</m:t>
                    </m:r>
                    <m:r>
                      <m:rPr>
                        <m:nor/>
                      </m:rPr>
                      <a:rPr lang="en-US" dirty="0"/>
                      <m:t>|</m:t>
                    </m:r>
                    <m:r>
                      <m:rPr>
                        <m:nor/>
                      </m:rPr>
                      <a:rPr lang="en-US" dirty="0"/>
                      <m:t>B</m:t>
                    </m:r>
                    <m:r>
                      <m:rPr>
                        <m:nor/>
                      </m:rPr>
                      <a:rPr lang="en-US" dirty="0"/>
                      <m:t>),</m:t>
                    </m:r>
                    <m:r>
                      <m:rPr>
                        <m:nor/>
                      </m:rPr>
                      <a:rPr lang="en-US" dirty="0"/>
                      <m:t>P</m:t>
                    </m:r>
                    <m:r>
                      <m:rPr>
                        <m:nor/>
                      </m:rPr>
                      <a:rPr lang="en-US" dirty="0"/>
                      <m:t>(</m:t>
                    </m:r>
                    <m:r>
                      <m:rPr>
                        <m:nor/>
                      </m:rPr>
                      <a:rPr lang="en-US" dirty="0"/>
                      <m:t>B</m:t>
                    </m:r>
                    <m:r>
                      <m:rPr>
                        <m:nor/>
                      </m:rPr>
                      <a:rPr lang="en-US" dirty="0"/>
                      <m:t>|</m:t>
                    </m:r>
                    <m:r>
                      <m:rPr>
                        <m:nor/>
                      </m:rPr>
                      <a:rPr lang="en-US" dirty="0"/>
                      <m:t>A</m:t>
                    </m:r>
                    <m:r>
                      <m:rPr>
                        <m:nor/>
                      </m:rPr>
                      <a:rPr lang="en-US" dirty="0"/>
                      <m:t>)}</m:t>
                    </m:r>
                  </m:oMath>
                </a14:m>
                <a:endParaRPr lang="en-US" dirty="0"/>
              </a:p>
              <a:p>
                <a:r>
                  <a:rPr lang="en-US" dirty="0" err="1" smtClean="0"/>
                  <a:t>Kulczynski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𝐾𝑢𝑙𝑐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))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Cosine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𝑐𝑜𝑠𝑖𝑛𝑒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×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2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352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Comparison of Interestingness Measures</a:t>
            </a:r>
          </a:p>
        </p:txBody>
      </p:sp>
      <p:sp>
        <p:nvSpPr>
          <p:cNvPr id="61475" name="Rectangle 104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914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smtClean="0"/>
              <a:t>Null-(transaction) invariance is crucial for correlation analysis</a:t>
            </a:r>
          </a:p>
          <a:p>
            <a:pPr eaLnBrk="1" hangingPunct="1"/>
            <a:r>
              <a:rPr lang="en-US" sz="2000" smtClean="0"/>
              <a:t>Lift and </a:t>
            </a:r>
            <a:r>
              <a:rPr lang="en-US" sz="2000" b="1" smtClean="0">
                <a:sym typeface="Symbol" pitchFamily="18" charset="2"/>
              </a:rPr>
              <a:t></a:t>
            </a:r>
            <a:r>
              <a:rPr lang="en-US" sz="2000" b="1" baseline="30000" smtClean="0">
                <a:sym typeface="Symbol" pitchFamily="18" charset="2"/>
              </a:rPr>
              <a:t>2</a:t>
            </a:r>
            <a:r>
              <a:rPr lang="en-US" sz="2000" b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are not </a:t>
            </a:r>
            <a:r>
              <a:rPr lang="en-US" sz="2000" smtClean="0"/>
              <a:t>null-invariant</a:t>
            </a:r>
          </a:p>
          <a:p>
            <a:pPr eaLnBrk="1" hangingPunct="1"/>
            <a:r>
              <a:rPr lang="en-US" sz="2000" smtClean="0"/>
              <a:t>5 null-invariant measures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8BE5D7E-4204-43B3-BC01-E4260B6CA87C}" type="slidenum">
              <a:rPr lang="en-US" sz="1200"/>
              <a:pPr eaLnBrk="1" hangingPunct="1"/>
              <a:t>55</a:t>
            </a:fld>
            <a:endParaRPr lang="en-US" sz="1200"/>
          </a:p>
        </p:txBody>
      </p:sp>
      <p:sp>
        <p:nvSpPr>
          <p:cNvPr id="614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EBB85A-67ED-4F9F-9A99-87480AD0C9FE}" type="datetime4">
              <a:rPr lang="en-US" sz="1200"/>
              <a:pPr eaLnBrk="1" hangingPunct="1"/>
              <a:t>February 4, 2013</a:t>
            </a:fld>
            <a:endParaRPr lang="en-US" sz="1200"/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48400" y="6477000"/>
            <a:ext cx="28956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200" smtClean="0"/>
              <a:t>Data Mining: Concepts and Techniques</a:t>
            </a:r>
          </a:p>
        </p:txBody>
      </p:sp>
      <p:pic>
        <p:nvPicPr>
          <p:cNvPr id="61445" name="Picture 1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52600"/>
            <a:ext cx="4876800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Oval 113"/>
          <p:cNvSpPr>
            <a:spLocks noChangeArrowheads="1"/>
          </p:cNvSpPr>
          <p:nvPr/>
        </p:nvSpPr>
        <p:spPr bwMode="auto">
          <a:xfrm>
            <a:off x="8193088" y="2720975"/>
            <a:ext cx="722312" cy="16986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Verdana" pitchFamily="34" charset="0"/>
              <a:cs typeface="Arial" charset="0"/>
            </a:endParaRPr>
          </a:p>
        </p:txBody>
      </p:sp>
      <p:graphicFrame>
        <p:nvGraphicFramePr>
          <p:cNvPr id="1557508" name="Group 4"/>
          <p:cNvGraphicFramePr>
            <a:graphicFrameLocks noGrp="1"/>
          </p:cNvGraphicFramePr>
          <p:nvPr/>
        </p:nvGraphicFramePr>
        <p:xfrm>
          <a:off x="228600" y="2819400"/>
          <a:ext cx="3886200" cy="1371600"/>
        </p:xfrm>
        <a:graphic>
          <a:graphicData uri="http://schemas.openxmlformats.org/drawingml/2006/table">
            <a:tbl>
              <a:tblPr/>
              <a:tblGrid>
                <a:gridCol w="990600"/>
                <a:gridCol w="762000"/>
                <a:gridCol w="1066800"/>
                <a:gridCol w="1066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 Milk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Coffee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 Coffee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m, 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~m, 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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476" name="Picture 1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10125"/>
            <a:ext cx="9144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7" name="Oval 107"/>
          <p:cNvSpPr>
            <a:spLocks noChangeArrowheads="1"/>
          </p:cNvSpPr>
          <p:nvPr/>
        </p:nvSpPr>
        <p:spPr bwMode="auto">
          <a:xfrm>
            <a:off x="2895600" y="5181600"/>
            <a:ext cx="8382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8" name="AutoShape 108"/>
          <p:cNvSpPr>
            <a:spLocks noChangeArrowheads="1"/>
          </p:cNvSpPr>
          <p:nvPr/>
        </p:nvSpPr>
        <p:spPr bwMode="auto">
          <a:xfrm>
            <a:off x="304800" y="4343400"/>
            <a:ext cx="2514600" cy="533400"/>
          </a:xfrm>
          <a:prstGeom prst="wedgeRoundRectCallout">
            <a:avLst>
              <a:gd name="adj1" fmla="val 63005"/>
              <a:gd name="adj2" fmla="val 141963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600">
                <a:latin typeface="Verdana" pitchFamily="34" charset="0"/>
                <a:cs typeface="Arial" charset="0"/>
              </a:rPr>
              <a:t>Null-transactions w.r.t. m and c</a:t>
            </a:r>
          </a:p>
        </p:txBody>
      </p:sp>
      <p:sp>
        <p:nvSpPr>
          <p:cNvPr id="61479" name="AutoShape 109"/>
          <p:cNvSpPr>
            <a:spLocks noChangeArrowheads="1"/>
          </p:cNvSpPr>
          <p:nvPr/>
        </p:nvSpPr>
        <p:spPr bwMode="auto">
          <a:xfrm>
            <a:off x="6629400" y="4572000"/>
            <a:ext cx="1981200" cy="381000"/>
          </a:xfrm>
          <a:prstGeom prst="wedgeRoundRectCallout">
            <a:avLst>
              <a:gd name="adj1" fmla="val -102963"/>
              <a:gd name="adj2" fmla="val 162083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600">
                <a:latin typeface="Verdana" pitchFamily="34" charset="0"/>
                <a:cs typeface="Arial" charset="0"/>
              </a:rPr>
              <a:t>Null-invariant</a:t>
            </a:r>
          </a:p>
        </p:txBody>
      </p:sp>
      <p:sp>
        <p:nvSpPr>
          <p:cNvPr id="61480" name="Oval 110"/>
          <p:cNvSpPr>
            <a:spLocks noChangeArrowheads="1"/>
          </p:cNvSpPr>
          <p:nvPr/>
        </p:nvSpPr>
        <p:spPr bwMode="auto">
          <a:xfrm>
            <a:off x="4953000" y="5181600"/>
            <a:ext cx="8382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1" name="Oval 115"/>
          <p:cNvSpPr>
            <a:spLocks noChangeArrowheads="1"/>
          </p:cNvSpPr>
          <p:nvPr/>
        </p:nvSpPr>
        <p:spPr bwMode="auto">
          <a:xfrm>
            <a:off x="838200" y="5715000"/>
            <a:ext cx="2133600" cy="9144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2" name="Oval 116"/>
          <p:cNvSpPr>
            <a:spLocks noChangeArrowheads="1"/>
          </p:cNvSpPr>
          <p:nvPr/>
        </p:nvSpPr>
        <p:spPr bwMode="auto">
          <a:xfrm>
            <a:off x="4572000" y="5791200"/>
            <a:ext cx="4572000" cy="7620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3" name="AutoShape 117"/>
          <p:cNvSpPr>
            <a:spLocks noChangeArrowheads="1"/>
          </p:cNvSpPr>
          <p:nvPr/>
        </p:nvSpPr>
        <p:spPr bwMode="auto">
          <a:xfrm>
            <a:off x="6400800" y="6477000"/>
            <a:ext cx="2743200" cy="304800"/>
          </a:xfrm>
          <a:prstGeom prst="wedgeRoundRectCallout">
            <a:avLst>
              <a:gd name="adj1" fmla="val -32639"/>
              <a:gd name="adj2" fmla="val -156250"/>
              <a:gd name="adj3" fmla="val 16667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600">
                <a:solidFill>
                  <a:srgbClr val="0000FF"/>
                </a:solidFill>
                <a:latin typeface="Verdana" pitchFamily="34" charset="0"/>
                <a:cs typeface="Arial" charset="0"/>
              </a:rPr>
              <a:t>Subtle: They disagree</a:t>
            </a:r>
          </a:p>
        </p:txBody>
      </p:sp>
      <p:sp>
        <p:nvSpPr>
          <p:cNvPr id="61484" name="AutoShape 114"/>
          <p:cNvSpPr>
            <a:spLocks noChangeArrowheads="1"/>
          </p:cNvSpPr>
          <p:nvPr/>
        </p:nvSpPr>
        <p:spPr bwMode="auto">
          <a:xfrm>
            <a:off x="3505200" y="4343400"/>
            <a:ext cx="2133600" cy="609600"/>
          </a:xfrm>
          <a:prstGeom prst="wedgeRoundRectCallout">
            <a:avLst>
              <a:gd name="adj1" fmla="val -370"/>
              <a:gd name="adj2" fmla="val -115106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>
                <a:latin typeface="Verdana" pitchFamily="34" charset="0"/>
                <a:cs typeface="Arial" charset="0"/>
              </a:rPr>
              <a:t>Kulczynski measure (1927)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Analysis of DBLP Coauthor Relationships</a:t>
            </a:r>
          </a:p>
        </p:txBody>
      </p:sp>
      <p:sp>
        <p:nvSpPr>
          <p:cNvPr id="62477" name="Rectangle 12"/>
          <p:cNvSpPr>
            <a:spLocks noGrp="1" noChangeArrowheads="1"/>
          </p:cNvSpPr>
          <p:nvPr>
            <p:ph idx="1"/>
          </p:nvPr>
        </p:nvSpPr>
        <p:spPr>
          <a:xfrm>
            <a:off x="304800" y="5334000"/>
            <a:ext cx="86106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Tianyi Wu, Yuguo Chen and Jiawei Han, “</a:t>
            </a:r>
            <a:r>
              <a:rPr lang="en-US" sz="2000" smtClean="0">
                <a:hlinkClick r:id="rId3"/>
              </a:rPr>
              <a:t>Association Mining in Large Databases: A Re-Examination of Its Measures</a:t>
            </a:r>
            <a:r>
              <a:rPr lang="en-US" sz="2000" smtClean="0"/>
              <a:t>”, Proc. 2007 Int. Conf. Principles and Practice of Knowledge Discovery in Databases (PKDD'07), Sept. 2007</a:t>
            </a:r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ADDDA90-89B6-455E-830F-7691C2D935D1}" type="slidenum">
              <a:rPr lang="en-US" sz="1200"/>
              <a:pPr eaLnBrk="1" hangingPunct="1"/>
              <a:t>56</a:t>
            </a:fld>
            <a:endParaRPr lang="en-US" sz="1200"/>
          </a:p>
        </p:txBody>
      </p:sp>
      <p:pic>
        <p:nvPicPr>
          <p:cNvPr id="6246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98625"/>
            <a:ext cx="8991600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Oval 4"/>
          <p:cNvSpPr>
            <a:spLocks noChangeArrowheads="1"/>
          </p:cNvSpPr>
          <p:nvPr/>
        </p:nvSpPr>
        <p:spPr bwMode="auto">
          <a:xfrm>
            <a:off x="6019800" y="2971800"/>
            <a:ext cx="29718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Oval 5"/>
          <p:cNvSpPr>
            <a:spLocks noChangeArrowheads="1"/>
          </p:cNvSpPr>
          <p:nvPr/>
        </p:nvSpPr>
        <p:spPr bwMode="auto">
          <a:xfrm>
            <a:off x="6096000" y="3429000"/>
            <a:ext cx="30480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Oval 6"/>
          <p:cNvSpPr>
            <a:spLocks noChangeArrowheads="1"/>
          </p:cNvSpPr>
          <p:nvPr/>
        </p:nvSpPr>
        <p:spPr bwMode="auto">
          <a:xfrm>
            <a:off x="6096000" y="3886200"/>
            <a:ext cx="28956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AutoShape 7"/>
          <p:cNvSpPr>
            <a:spLocks noChangeArrowheads="1"/>
          </p:cNvSpPr>
          <p:nvPr/>
        </p:nvSpPr>
        <p:spPr bwMode="auto">
          <a:xfrm>
            <a:off x="4114800" y="4648200"/>
            <a:ext cx="4876800" cy="609600"/>
          </a:xfrm>
          <a:prstGeom prst="wedgeRoundRectCallout">
            <a:avLst>
              <a:gd name="adj1" fmla="val 34019"/>
              <a:gd name="adj2" fmla="val -121356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800">
                <a:latin typeface="Verdana" pitchFamily="34" charset="0"/>
                <a:cs typeface="Arial" charset="0"/>
              </a:rPr>
              <a:t>Advisor-advisee relation: Kulc: high, coherence: low, cosine: middle</a:t>
            </a:r>
          </a:p>
        </p:txBody>
      </p:sp>
      <p:sp>
        <p:nvSpPr>
          <p:cNvPr id="62473" name="Oval 8"/>
          <p:cNvSpPr>
            <a:spLocks noChangeArrowheads="1"/>
          </p:cNvSpPr>
          <p:nvPr/>
        </p:nvSpPr>
        <p:spPr bwMode="auto">
          <a:xfrm>
            <a:off x="4267200" y="3962400"/>
            <a:ext cx="1828800" cy="228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Oval 9"/>
          <p:cNvSpPr>
            <a:spLocks noChangeArrowheads="1"/>
          </p:cNvSpPr>
          <p:nvPr/>
        </p:nvSpPr>
        <p:spPr bwMode="auto">
          <a:xfrm>
            <a:off x="4343400" y="3429000"/>
            <a:ext cx="17526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Oval 10"/>
          <p:cNvSpPr>
            <a:spLocks noChangeArrowheads="1"/>
          </p:cNvSpPr>
          <p:nvPr/>
        </p:nvSpPr>
        <p:spPr bwMode="auto">
          <a:xfrm>
            <a:off x="4343400" y="2971800"/>
            <a:ext cx="16002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Rectangle 11"/>
          <p:cNvSpPr>
            <a:spLocks noChangeArrowheads="1"/>
          </p:cNvSpPr>
          <p:nvPr/>
        </p:nvSpPr>
        <p:spPr bwMode="auto">
          <a:xfrm>
            <a:off x="381000" y="1371600"/>
            <a:ext cx="822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Verdana" pitchFamily="34" charset="0"/>
                <a:cs typeface="Arial" charset="0"/>
              </a:rPr>
              <a:t>Recent DB conferences, removing balanced associations, low sup, etc.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7788"/>
            <a:ext cx="9080500" cy="13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Which Null-Invariant Measure Is Better? 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3733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IR (Imbalance Ratio): measure the imbalance of two itemsets A and B in rule implications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r>
              <a:rPr lang="en-US" sz="2400" smtClean="0"/>
              <a:t>Kulczynski and Imbalance Ratio (IR) together present a clear picture for all the three datasets D</a:t>
            </a:r>
            <a:r>
              <a:rPr lang="en-US" sz="2400" baseline="-25000" smtClean="0"/>
              <a:t>4</a:t>
            </a:r>
            <a:r>
              <a:rPr lang="en-US" sz="2400" smtClean="0"/>
              <a:t> through D</a:t>
            </a:r>
            <a:r>
              <a:rPr lang="en-US" sz="2400" baseline="-25000" smtClean="0"/>
              <a:t>6</a:t>
            </a:r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4  </a:t>
            </a:r>
            <a:r>
              <a:rPr lang="en-US" sz="2400" smtClean="0"/>
              <a:t>is balanced &amp; neutral</a:t>
            </a:r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5  </a:t>
            </a:r>
            <a:r>
              <a:rPr lang="en-US" sz="2400" smtClean="0"/>
              <a:t>is imbalanced &amp; neutral</a:t>
            </a:r>
            <a:endParaRPr lang="en-US" sz="2400" baseline="-25000" smtClean="0"/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6  </a:t>
            </a:r>
            <a:r>
              <a:rPr lang="en-US" sz="2400" smtClean="0"/>
              <a:t>is very imbalanced &amp; neutral</a:t>
            </a:r>
          </a:p>
        </p:txBody>
      </p:sp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51050"/>
            <a:ext cx="57150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</a:t>
            </a:r>
            <a:r>
              <a:rPr lang="en-US" dirty="0" smtClean="0"/>
              <a:t>6: </a:t>
            </a:r>
            <a:r>
              <a:rPr lang="en-US" dirty="0"/>
              <a:t>Mining Frequent Patterns, Association and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Basic Concepts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Mining Methods 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 smtClean="0"/>
              <a:t>Pattern </a:t>
            </a:r>
            <a:r>
              <a:rPr lang="en-US" dirty="0"/>
              <a:t>Evaluation Methods</a:t>
            </a:r>
          </a:p>
          <a:p>
            <a:pPr marL="457200" indent="-457200">
              <a:lnSpc>
                <a:spcPct val="200000"/>
              </a:lnSpc>
              <a:buSzTx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9913601-2E22-4589-A394-4D3650FFD697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20546990">
            <a:off x="2559889" y="4260879"/>
            <a:ext cx="522288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3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762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marL="1117600" indent="-1117600" eaLnBrk="1" hangingPunct="1"/>
            <a:r>
              <a:rPr lang="en-US" smtClean="0"/>
              <a:t>Summary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 lIns="92075" tIns="46038" rIns="92075" bIns="46038">
            <a:normAutofit/>
          </a:bodyPr>
          <a:lstStyle/>
          <a:p>
            <a:pPr marL="457200" indent="-457200" eaLnBrk="1" hangingPunct="1">
              <a:lnSpc>
                <a:spcPct val="120000"/>
              </a:lnSpc>
              <a:defRPr/>
            </a:pPr>
            <a:r>
              <a:rPr lang="en-US" dirty="0" smtClean="0"/>
              <a:t>Basic concepts</a:t>
            </a:r>
          </a:p>
          <a:p>
            <a:pPr marL="731520" lvl="1" indent="-457200">
              <a:lnSpc>
                <a:spcPct val="120000"/>
              </a:lnSpc>
              <a:defRPr/>
            </a:pPr>
            <a:r>
              <a:rPr lang="en-US" dirty="0" smtClean="0"/>
              <a:t>Frequent pattern, association rules, support-confident framework, closed and max-patterns</a:t>
            </a:r>
          </a:p>
          <a:p>
            <a:pPr marL="457200" indent="-457200" eaLnBrk="1" hangingPunct="1">
              <a:lnSpc>
                <a:spcPct val="120000"/>
              </a:lnSpc>
              <a:defRPr/>
            </a:pPr>
            <a:r>
              <a:rPr lang="en-US" dirty="0" smtClean="0"/>
              <a:t>Scalable frequent pattern mining methods</a:t>
            </a:r>
          </a:p>
          <a:p>
            <a:pPr marL="914400" lvl="1" indent="-457200">
              <a:lnSpc>
                <a:spcPct val="120000"/>
              </a:lnSpc>
              <a:defRPr/>
            </a:pPr>
            <a:r>
              <a:rPr lang="en-US" dirty="0" err="1"/>
              <a:t>Apriori</a:t>
            </a:r>
            <a:endParaRPr lang="en-US" dirty="0"/>
          </a:p>
          <a:p>
            <a:pPr marL="914400" lvl="1" indent="-457200">
              <a:lnSpc>
                <a:spcPct val="120000"/>
              </a:lnSpc>
              <a:defRPr/>
            </a:pPr>
            <a:r>
              <a:rPr lang="en-US" dirty="0" err="1"/>
              <a:t>FPgrowth</a:t>
            </a:r>
            <a:endParaRPr lang="en-US" dirty="0"/>
          </a:p>
          <a:p>
            <a:pPr marL="914400" lvl="1" indent="-457200">
              <a:lnSpc>
                <a:spcPct val="120000"/>
              </a:lnSpc>
              <a:defRPr/>
            </a:pPr>
            <a:r>
              <a:rPr lang="en-US" dirty="0"/>
              <a:t>Vertical format approach (ECLAT)</a:t>
            </a:r>
          </a:p>
          <a:p>
            <a:pPr marL="640080" indent="-457200">
              <a:lnSpc>
                <a:spcPct val="120000"/>
              </a:lnSpc>
              <a:defRPr/>
            </a:pPr>
            <a:r>
              <a:rPr lang="en-US" dirty="0" smtClean="0"/>
              <a:t>Which patterns are interesting? </a:t>
            </a:r>
          </a:p>
          <a:p>
            <a:pPr marL="914400" lvl="1" indent="-457200">
              <a:lnSpc>
                <a:spcPct val="120000"/>
              </a:lnSpc>
              <a:defRPr/>
            </a:pPr>
            <a:r>
              <a:rPr lang="en-US" dirty="0" smtClean="0"/>
              <a:t>Pattern evaluation methods</a:t>
            </a: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45B2773-4071-4703-88E0-DBA9AF88E536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/>
          <a:lstStyle/>
          <a:p>
            <a:pPr eaLnBrk="1" hangingPunct="1"/>
            <a:r>
              <a:rPr lang="en-US" smtClean="0"/>
              <a:t>Basic Concepts: Frequent Patterns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038600" y="1524000"/>
            <a:ext cx="4953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itemset</a:t>
            </a:r>
            <a:r>
              <a:rPr lang="en-US" sz="2400" smtClean="0"/>
              <a:t>: A set of one or more items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k-itemset</a:t>
            </a:r>
            <a:r>
              <a:rPr lang="en-US" sz="2400" smtClean="0"/>
              <a:t> X = {x</a:t>
            </a:r>
            <a:r>
              <a:rPr lang="en-US" sz="2400" baseline="-25000" smtClean="0"/>
              <a:t>1</a:t>
            </a:r>
            <a:r>
              <a:rPr lang="en-US" sz="2400" smtClean="0"/>
              <a:t>, …, x</a:t>
            </a:r>
            <a:r>
              <a:rPr lang="en-US" sz="2400" baseline="-25000" smtClean="0"/>
              <a:t>k</a:t>
            </a:r>
            <a:r>
              <a:rPr lang="en-US" sz="240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(absolute) support</a:t>
            </a:r>
            <a:r>
              <a:rPr lang="en-US" sz="2400" smtClean="0"/>
              <a:t>, or, </a:t>
            </a:r>
            <a:r>
              <a:rPr lang="en-US" sz="2400" i="1" smtClean="0">
                <a:solidFill>
                  <a:schemeClr val="hlink"/>
                </a:solidFill>
              </a:rPr>
              <a:t>support count</a:t>
            </a:r>
            <a:r>
              <a:rPr lang="en-US" sz="2400" smtClean="0"/>
              <a:t> of X: Frequency or occurrence of an itemset X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(relative)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chemeClr val="hlink"/>
                </a:solidFill>
                <a:sym typeface="Symbol" pitchFamily="18" charset="2"/>
              </a:rPr>
              <a:t>support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, is the fraction of transactions that contains X (i.e., the </a:t>
            </a:r>
            <a:r>
              <a:rPr lang="en-US" sz="2400" smtClean="0">
                <a:solidFill>
                  <a:schemeClr val="tx2"/>
                </a:solidFill>
                <a:sym typeface="Symbol" pitchFamily="18" charset="2"/>
              </a:rPr>
              <a:t>probability</a:t>
            </a:r>
            <a:r>
              <a:rPr lang="en-US" sz="2400" smtClean="0">
                <a:sym typeface="Symbol" pitchFamily="18" charset="2"/>
              </a:rPr>
              <a:t> that a transaction contains X)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An itemset X is </a:t>
            </a:r>
            <a:r>
              <a:rPr lang="en-US" sz="2400" i="1" smtClean="0">
                <a:solidFill>
                  <a:schemeClr val="hlink"/>
                </a:solidFill>
                <a:sym typeface="Symbol" pitchFamily="18" charset="2"/>
              </a:rPr>
              <a:t>frequent</a:t>
            </a:r>
            <a:r>
              <a:rPr lang="en-US" sz="2400" smtClean="0">
                <a:sym typeface="Symbol" pitchFamily="18" charset="2"/>
              </a:rPr>
              <a:t> if X’s support is no less than a </a:t>
            </a:r>
            <a:r>
              <a:rPr lang="en-US" sz="2400" i="1" smtClean="0">
                <a:sym typeface="Symbol" pitchFamily="18" charset="2"/>
              </a:rPr>
              <a:t>minsup</a:t>
            </a:r>
            <a:r>
              <a:rPr lang="en-US" sz="2400" smtClean="0">
                <a:sym typeface="Symbol" pitchFamily="18" charset="2"/>
              </a:rPr>
              <a:t> threshold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B06E8FC-CA3C-473C-B6F1-860095C61B79}" type="slidenum">
              <a:rPr lang="en-US" sz="1200"/>
              <a:pPr eaLnBrk="1" hangingPunct="1"/>
              <a:t>6</a:t>
            </a:fld>
            <a:endParaRPr lang="en-US" sz="1200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52400" y="3810000"/>
            <a:ext cx="3886200" cy="2630488"/>
            <a:chOff x="192" y="2400"/>
            <a:chExt cx="2448" cy="1657"/>
          </a:xfrm>
        </p:grpSpPr>
        <p:sp>
          <p:nvSpPr>
            <p:cNvPr id="8221" name="Oval 6"/>
            <p:cNvSpPr>
              <a:spLocks noChangeArrowheads="1"/>
            </p:cNvSpPr>
            <p:nvPr/>
          </p:nvSpPr>
          <p:spPr bwMode="auto">
            <a:xfrm>
              <a:off x="384" y="2736"/>
              <a:ext cx="1200" cy="864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Oval 7"/>
            <p:cNvSpPr>
              <a:spLocks noChangeArrowheads="1"/>
            </p:cNvSpPr>
            <p:nvPr/>
          </p:nvSpPr>
          <p:spPr bwMode="auto">
            <a:xfrm>
              <a:off x="1008" y="2736"/>
              <a:ext cx="1200" cy="960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Line 8"/>
            <p:cNvSpPr>
              <a:spLocks noChangeShapeType="1"/>
            </p:cNvSpPr>
            <p:nvPr/>
          </p:nvSpPr>
          <p:spPr bwMode="auto">
            <a:xfrm flipH="1">
              <a:off x="576" y="3168"/>
              <a:ext cx="144" cy="48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Line 9"/>
            <p:cNvSpPr>
              <a:spLocks noChangeShapeType="1"/>
            </p:cNvSpPr>
            <p:nvPr/>
          </p:nvSpPr>
          <p:spPr bwMode="auto">
            <a:xfrm flipV="1">
              <a:off x="2016" y="2832"/>
              <a:ext cx="144" cy="43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Line 10"/>
            <p:cNvSpPr>
              <a:spLocks noChangeShapeType="1"/>
            </p:cNvSpPr>
            <p:nvPr/>
          </p:nvSpPr>
          <p:spPr bwMode="auto">
            <a:xfrm flipH="1" flipV="1">
              <a:off x="1440" y="2592"/>
              <a:ext cx="0" cy="57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Text Box 11"/>
            <p:cNvSpPr txBox="1">
              <a:spLocks noChangeArrowheads="1"/>
            </p:cNvSpPr>
            <p:nvPr/>
          </p:nvSpPr>
          <p:spPr bwMode="auto">
            <a:xfrm>
              <a:off x="1824" y="2448"/>
              <a:ext cx="768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buys diaper</a:t>
              </a:r>
              <a:endParaRPr lang="en-US" sz="1800" b="1" u="sng">
                <a:latin typeface="Times New Roman" pitchFamily="18" charset="0"/>
              </a:endParaRPr>
            </a:p>
          </p:txBody>
        </p:sp>
        <p:sp>
          <p:nvSpPr>
            <p:cNvPr id="8227" name="Text Box 12"/>
            <p:cNvSpPr txBox="1">
              <a:spLocks noChangeArrowheads="1"/>
            </p:cNvSpPr>
            <p:nvPr/>
          </p:nvSpPr>
          <p:spPr bwMode="auto">
            <a:xfrm>
              <a:off x="960" y="2400"/>
              <a:ext cx="657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rgbClr val="5FA180"/>
                  </a:solidFill>
                  <a:latin typeface="Times New Roman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rgbClr val="5FA180"/>
                  </a:solidFill>
                  <a:latin typeface="Times New Roman" pitchFamily="18" charset="0"/>
                </a:rPr>
                <a:t>buys both</a:t>
              </a:r>
              <a:endParaRPr lang="en-US" sz="1800" b="1" u="sng">
                <a:solidFill>
                  <a:srgbClr val="5FA180"/>
                </a:solidFill>
                <a:latin typeface="Times New Roman" pitchFamily="18" charset="0"/>
              </a:endParaRPr>
            </a:p>
          </p:txBody>
        </p:sp>
        <p:sp>
          <p:nvSpPr>
            <p:cNvPr id="8228" name="Text Box 13"/>
            <p:cNvSpPr txBox="1">
              <a:spLocks noChangeArrowheads="1"/>
            </p:cNvSpPr>
            <p:nvPr/>
          </p:nvSpPr>
          <p:spPr bwMode="auto">
            <a:xfrm>
              <a:off x="384" y="3600"/>
              <a:ext cx="657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chemeClr val="tx2"/>
                  </a:solidFill>
                  <a:latin typeface="Times New Roman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600" b="1">
                  <a:solidFill>
                    <a:schemeClr val="tx2"/>
                  </a:solidFill>
                  <a:latin typeface="Times New Roman" pitchFamily="18" charset="0"/>
                </a:rPr>
                <a:t>buys beer</a:t>
              </a:r>
              <a:endParaRPr lang="en-US" sz="1800" b="1" u="sng">
                <a:latin typeface="Times New Roman" pitchFamily="18" charset="0"/>
              </a:endParaRPr>
            </a:p>
          </p:txBody>
        </p:sp>
        <p:sp>
          <p:nvSpPr>
            <p:cNvPr id="8229" name="Rectangle 14"/>
            <p:cNvSpPr>
              <a:spLocks noChangeArrowheads="1"/>
            </p:cNvSpPr>
            <p:nvPr/>
          </p:nvSpPr>
          <p:spPr bwMode="auto">
            <a:xfrm>
              <a:off x="192" y="2400"/>
              <a:ext cx="2448" cy="16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767468" name="Group 44"/>
          <p:cNvGraphicFramePr>
            <a:graphicFrameLocks noGrp="1"/>
          </p:cNvGraphicFramePr>
          <p:nvPr/>
        </p:nvGraphicFramePr>
        <p:xfrm>
          <a:off x="152400" y="1524000"/>
          <a:ext cx="3886200" cy="2130432"/>
        </p:xfrm>
        <a:graphic>
          <a:graphicData uri="http://schemas.openxmlformats.org/drawingml/2006/table">
            <a:tbl>
              <a:tblPr/>
              <a:tblGrid>
                <a:gridCol w="533400"/>
                <a:gridCol w="3352800"/>
              </a:tblGrid>
              <a:tr h="364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 bought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Nuts, Diaper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Coffee, Diaper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Diaper, Eggs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Nuts, Eggs, Milk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Nuts, Coffee, Diaper, Eggs, Milk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Ref: Basic Concepts of Frequent Pattern Mining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chemeClr val="hlink"/>
                </a:solidFill>
              </a:rPr>
              <a:t>Association Rules</a:t>
            </a:r>
            <a:r>
              <a:rPr lang="en-US" sz="2000" smtClean="0"/>
              <a:t>) R. Agrawal, T. Imielinski, and A. Swami.  Mining association rules between sets of items in large databases.  SIGMOD'93.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chemeClr val="hlink"/>
                </a:solidFill>
              </a:rPr>
              <a:t>Max-pattern</a:t>
            </a:r>
            <a:r>
              <a:rPr lang="en-US" sz="2000" smtClean="0"/>
              <a:t>) R. J. Bayardo. Efficiently mining long patterns from databases. SIGMOD'98. 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chemeClr val="hlink"/>
                </a:solidFill>
              </a:rPr>
              <a:t>Closed-pattern</a:t>
            </a:r>
            <a:r>
              <a:rPr lang="en-US" sz="2000" smtClean="0"/>
              <a:t>) N. Pasquier, Y. Bastide, R. Taouil, and L. Lakhal. Discovering frequent closed itemsets for association rules. ICDT'99.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chemeClr val="hlink"/>
                </a:solidFill>
              </a:rPr>
              <a:t>Sequential pattern</a:t>
            </a:r>
            <a:r>
              <a:rPr lang="en-US" sz="2000" smtClean="0"/>
              <a:t>) R. Agrawal and R. Srikant. Mining sequential patterns. ICDE'95</a:t>
            </a:r>
          </a:p>
        </p:txBody>
      </p:sp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48248DB-5161-49E5-BE61-74809472E64B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Ref: Apriori and Its Improvements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R. Agrawal and R. Srikant. Fast algorithms for mining association rules. VLDB'94.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H. Mannila, H. Toivonen, and A. I. Verkamo. Efficient algorithms for discovering association rules. KDD'94.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A. Savasere, E. Omiecinski, and S. Navathe. An efficient algorithm for mining association rules in large databases. VLDB'95.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J. S. Park, M. S. Chen, and P. S. Yu. An effective hash-based algorithm for mining association rules.  SIGMOD'95.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H. Toivonen.  Sampling large databases for association rules.  VLDB'96.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S. Brin, R. Motwani, J. D. Ullman, and S. Tsur. Dynamic itemset counting and implication rules for market basket analysis. SIGMOD'97.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S. Sarawagi, S. Thomas, and R. Agrawal.  Integrating association rule mining with relational database systems: Alternatives and implications.  SIGMOD'98.</a:t>
            </a:r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4A73C85-EEBE-4D0C-8244-CB3052E442C9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Ref: Depth-First, Projection-Based FP Mining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6861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2578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1800" smtClean="0"/>
              <a:t>R. Agarwal, C. Aggarwal, and V. V. V. Prasad. A tree projection algorithm for generation of frequent itemsets. J. Parallel and Distributed Computing:02.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J. Han, J. Pei, and Y. Yin. Mining frequent patterns without candidate generation</a:t>
            </a:r>
            <a:r>
              <a:rPr lang="en-US" sz="1800" i="1" smtClean="0"/>
              <a:t>.</a:t>
            </a:r>
            <a:r>
              <a:rPr lang="en-US" sz="1800" smtClean="0"/>
              <a:t>  SIGMOD’ 00. 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>
                <a:cs typeface="Times New Roman" pitchFamily="18" charset="0"/>
              </a:rPr>
              <a:t>J. Liu, Y. Pan, K. Wang, and J. Han.  Mining Frequent Item Sets by Opportunistic Projection.  KDD'02. 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>
                <a:cs typeface="Times New Roman" pitchFamily="18" charset="0"/>
              </a:rPr>
              <a:t>J. Han, J. Wang, Y. Lu, and P. Tzvetkov. Mining Top-K Frequent Closed Patterns without Minimum Support.  ICDM'02.</a:t>
            </a:r>
            <a:endParaRPr lang="en-US" sz="1800" smtClean="0"/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J. Wang, J. Han, and J. Pei.  CLOSET+: Searching for the Best Strategies for Mining Frequent Closed Itemsets.  KDD'03. 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G. Liu, H. Lu, W. Lou, J. X. Yu.  On Computing, Storing and Querying Frequent Patterns.  KDD'03.</a:t>
            </a:r>
          </a:p>
          <a:p>
            <a:pPr eaLnBrk="1" hangingPunct="1">
              <a:lnSpc>
                <a:spcPct val="120000"/>
              </a:lnSpc>
            </a:pPr>
            <a:r>
              <a:rPr lang="en-US" sz="1800" smtClean="0"/>
              <a:t>G. Grahne and J. Zhu, Efficiently Using Prefix-Trees in Mining Frequent Itemsets, Proc. ICDM'03 Int. Workshop on Frequent Itemset Mining Implementations (FIMI'03), Melbourne, FL, Nov. 2003</a:t>
            </a:r>
          </a:p>
        </p:txBody>
      </p:sp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D07EE8A-2DEC-4234-8330-98C1753CC10E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Vertical Format and Row Enumeration Methods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40000"/>
              </a:lnSpc>
            </a:pPr>
            <a:r>
              <a:rPr lang="en-US" sz="2000" smtClean="0"/>
              <a:t>M. J. Zaki, S. Parthasarathy, M. Ogihara, and W. Li. Parallel algorithm for discovery of association rules. DAMI:97.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/>
              <a:t>Zaki and Hsiao. CHARM: An Efficient Algorithm for Closed Itemset Mining, SDM'02. 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/>
              <a:t>C. Bucila, J. Gehrke, D. Kifer, and W. White. DualMiner: A Dual-Pruning Algorithm for Itemsets with Constraints. KDD’02.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/>
              <a:t>F. Pan, G. Cong, A. K. H. Tung, J. Yang, and M. Zaki , CARPENTER: Finding Closed Patterns in Long Biological Datasets. KDD'03.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/>
              <a:t>H. Liu, J. Han, D. Xin, and Z. Shao, Mining Interesting Patterns from Very High Dimensional Data: A Top-Down Row Enumeration Approach, SDM'06.</a:t>
            </a: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C140B70-6F45-4DE8-83AD-CEE0CA3F8B00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Ref: Mining Correlations and Interesting Rules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M. Klemettinen, H. Mannila, P. Ronkainen, H. Toivonen, and A. I. Verkamo.   Finding interesting rules from large sets of discovered association rules.  CIKM'94.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S. Brin, R. Motwani, and C. Silverstein.   Beyond market basket: Generalizing association rules to correlations.  SIGMOD'97.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C. Silverstein, S. Brin, R. Motwani, and J. Ullman.  Scalable techniques for mining causal structures.   VLDB'98.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P.-N. Tan, V. Kumar, and J. Srivastava.   Selecting the Right Interestingness Measure for Association Patterns.  KDD'02.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E. Omiecinski.   Alternative Interest Measures for Mining Associations.  TKDE’03.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en-US" sz="2000" smtClean="0"/>
              <a:t>T. Wu, Y. Chen and J. Han, “Association Mining in Large Databases: A Re-Examination of Its Measures”, PKDD'07</a:t>
            </a:r>
          </a:p>
        </p:txBody>
      </p:sp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8A7AA6-4988-4BEC-AD38-890E257E5D2B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Ref: Freq. Pattern Mining Applications</a:t>
            </a:r>
            <a:endParaRPr lang="en-US" smtClean="0"/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  <a:noFill/>
        </p:spPr>
        <p:txBody>
          <a:bodyPr lIns="92075" tIns="46038" rIns="92075" bIns="46038"/>
          <a:lstStyle/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Y. Huhtala, J. Kärkkäinen, P. Porkka, H. Toivonen. Efficient Discovery of Functional and Approximate Dependencies Using Partitions. ICDE’98. 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H. V. Jagadish, J. Madar, and R. Ng. Semantic Compression and Pattern Extraction with Fascicles.  VLDB'99.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T. Dasu, T. Johnson, S. Muthukrishnan, and V. Shkapenyuk. Mining Database Structure; or How to Build a Data Quality Browser. SIGMOD'02.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K. Wang, S. Zhou, J. Han.  Profit Mining: From Patterns to Actions. EDBT’02.</a:t>
            </a:r>
          </a:p>
        </p:txBody>
      </p:sp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24A9888-8092-4FCE-9125-DD6660126003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/>
          <a:lstStyle/>
          <a:p>
            <a:pPr eaLnBrk="1" hangingPunct="1"/>
            <a:r>
              <a:rPr lang="en-US" smtClean="0"/>
              <a:t>Basic Concepts: Association Rules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3732663" y="1066800"/>
            <a:ext cx="5334000" cy="4953000"/>
          </a:xfrm>
        </p:spPr>
        <p:txBody>
          <a:bodyPr/>
          <a:lstStyle/>
          <a:p>
            <a:pPr marL="457200" indent="-457200" eaLnBrk="1" hangingPunct="1"/>
            <a:r>
              <a:rPr lang="en-US" sz="2400" dirty="0" smtClean="0"/>
              <a:t>Find all the rules </a:t>
            </a:r>
            <a:r>
              <a:rPr lang="en-US" sz="2400" i="1" dirty="0" smtClean="0"/>
              <a:t>X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i="1" dirty="0" smtClean="0">
                <a:sym typeface="Wingdings" pitchFamily="2" charset="2"/>
              </a:rPr>
              <a:t>Y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/>
              <a:t>with minimum support and confidence</a:t>
            </a:r>
            <a:endParaRPr lang="en-US" sz="2400" dirty="0" smtClean="0">
              <a:sym typeface="Symbol" pitchFamily="18" charset="2"/>
            </a:endParaRPr>
          </a:p>
          <a:p>
            <a:pPr marL="914400" lvl="1" indent="-457200" eaLnBrk="1" hangingPunct="1"/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support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i="1" dirty="0" smtClean="0"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probability</a:t>
            </a:r>
            <a:r>
              <a:rPr lang="en-US" sz="2400" dirty="0" smtClean="0">
                <a:sym typeface="Symbol" pitchFamily="18" charset="2"/>
              </a:rPr>
              <a:t> that a transaction contains X  Y</a:t>
            </a:r>
          </a:p>
          <a:p>
            <a:pPr marL="914400" lvl="1" indent="-457200" eaLnBrk="1" hangingPunct="1"/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confidence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i="1" dirty="0" smtClean="0">
                <a:sym typeface="Symbol" pitchFamily="18" charset="2"/>
              </a:rPr>
              <a:t>c,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conditional probability</a:t>
            </a:r>
            <a:r>
              <a:rPr lang="en-US" sz="2400" dirty="0" smtClean="0">
                <a:sym typeface="Symbol" pitchFamily="18" charset="2"/>
              </a:rPr>
              <a:t> that a transaction having X also contains </a:t>
            </a:r>
            <a:r>
              <a:rPr lang="en-US" sz="2400" i="1" dirty="0" smtClean="0">
                <a:sym typeface="Symbol" pitchFamily="18" charset="2"/>
              </a:rPr>
              <a:t>Y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i="1" dirty="0" smtClean="0"/>
              <a:t>Let  </a:t>
            </a:r>
            <a:r>
              <a:rPr lang="en-US" sz="2000" i="1" dirty="0" err="1" smtClean="0"/>
              <a:t>minsup</a:t>
            </a:r>
            <a:r>
              <a:rPr lang="en-US" sz="2000" i="1" dirty="0" smtClean="0"/>
              <a:t> = 50%, </a:t>
            </a:r>
            <a:r>
              <a:rPr lang="en-US" sz="2000" i="1" dirty="0" err="1" smtClean="0"/>
              <a:t>minconf</a:t>
            </a:r>
            <a:r>
              <a:rPr lang="en-US" sz="2000" i="1" dirty="0" smtClean="0"/>
              <a:t> = 50%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i="1" dirty="0" smtClean="0"/>
              <a:t>Freq. Pat.: </a:t>
            </a:r>
            <a:r>
              <a:rPr lang="en-US" sz="2000" dirty="0" smtClean="0"/>
              <a:t>Beer:3, Nuts:3, Diaper:4, Eggs:3, {Beer, Diaper}:3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69B5CF9-4091-4ACA-8A35-56EBA1F473F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492125" y="3927475"/>
            <a:ext cx="1643063" cy="11684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346200" y="3927475"/>
            <a:ext cx="1643063" cy="1298575"/>
          </a:xfrm>
          <a:prstGeom prst="ellipse">
            <a:avLst/>
          </a:prstGeom>
          <a:solidFill>
            <a:srgbClr val="99CCFF">
              <a:alpha val="50195"/>
            </a:srgbClr>
          </a:solidFill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754063" y="4511675"/>
            <a:ext cx="198437" cy="6492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2727325" y="4057650"/>
            <a:ext cx="196850" cy="584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 flipV="1">
            <a:off x="1938338" y="3732213"/>
            <a:ext cx="0" cy="7794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463800" y="3536950"/>
            <a:ext cx="1052513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hlink"/>
                </a:solidFill>
                <a:latin typeface="Times New Roman" pitchFamily="18" charset="0"/>
              </a:rPr>
              <a:t>Customer</a:t>
            </a:r>
          </a:p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hlink"/>
                </a:solidFill>
                <a:latin typeface="Times New Roman" pitchFamily="18" charset="0"/>
              </a:rPr>
              <a:t>buys diaper</a:t>
            </a:r>
            <a:endParaRPr lang="en-US" sz="1800" b="1" u="sng">
              <a:latin typeface="Times New Roman" pitchFamily="18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143000" y="3473450"/>
            <a:ext cx="10668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 b="1">
                <a:solidFill>
                  <a:srgbClr val="5FA180"/>
                </a:solidFill>
                <a:latin typeface="Times New Roman" pitchFamily="18" charset="0"/>
              </a:rPr>
              <a:t>Customer</a:t>
            </a:r>
          </a:p>
          <a:p>
            <a:pPr>
              <a:lnSpc>
                <a:spcPct val="110000"/>
              </a:lnSpc>
            </a:pPr>
            <a:r>
              <a:rPr lang="en-US" sz="1400" b="1">
                <a:solidFill>
                  <a:srgbClr val="5FA180"/>
                </a:solidFill>
                <a:latin typeface="Times New Roman" pitchFamily="18" charset="0"/>
              </a:rPr>
              <a:t>buys both</a:t>
            </a:r>
            <a:endParaRPr lang="en-US" sz="1600" b="1" u="sng">
              <a:solidFill>
                <a:srgbClr val="5FA180"/>
              </a:solidFill>
              <a:latin typeface="Times New Roman" pitchFamily="18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92125" y="5095875"/>
            <a:ext cx="10429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/>
                </a:solidFill>
                <a:latin typeface="Times New Roman" pitchFamily="18" charset="0"/>
              </a:rPr>
              <a:t>Customer</a:t>
            </a:r>
          </a:p>
          <a:p>
            <a:pPr>
              <a:lnSpc>
                <a:spcPct val="110000"/>
              </a:lnSpc>
            </a:pPr>
            <a:r>
              <a:rPr lang="en-US" sz="1600" b="1">
                <a:solidFill>
                  <a:schemeClr val="tx2"/>
                </a:solidFill>
                <a:latin typeface="Times New Roman" pitchFamily="18" charset="0"/>
              </a:rPr>
              <a:t>buys beer</a:t>
            </a:r>
            <a:endParaRPr lang="en-US" sz="1800" b="1" u="sng">
              <a:latin typeface="Times New Roman" pitchFamily="18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28600" y="3473450"/>
            <a:ext cx="3352800" cy="224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688975" y="2768600"/>
            <a:ext cx="2892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Nuts, Eggs, Milk</a:t>
            </a: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228600" y="2768600"/>
            <a:ext cx="460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40</a:t>
            </a: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688975" y="3054350"/>
            <a:ext cx="2892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/>
              <a:t>Nuts, Coffee, Diaper, Eggs, Milk</a:t>
            </a: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228600" y="3054350"/>
            <a:ext cx="460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50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688975" y="2457450"/>
            <a:ext cx="2892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Diaper, Eggs</a:t>
            </a:r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228600" y="2457450"/>
            <a:ext cx="4603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30</a:t>
            </a: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688975" y="2146300"/>
            <a:ext cx="2892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Coffee, Diaper</a:t>
            </a:r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228600" y="2146300"/>
            <a:ext cx="4603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20</a:t>
            </a:r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688975" y="1835150"/>
            <a:ext cx="2892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Nuts, Diaper</a:t>
            </a:r>
          </a:p>
        </p:txBody>
      </p:sp>
      <p:sp>
        <p:nvSpPr>
          <p:cNvPr id="9239" name="Rectangle 24"/>
          <p:cNvSpPr>
            <a:spLocks noChangeArrowheads="1"/>
          </p:cNvSpPr>
          <p:nvPr/>
        </p:nvSpPr>
        <p:spPr bwMode="auto">
          <a:xfrm>
            <a:off x="228600" y="1835150"/>
            <a:ext cx="4603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10</a:t>
            </a:r>
          </a:p>
        </p:txBody>
      </p:sp>
      <p:sp>
        <p:nvSpPr>
          <p:cNvPr id="9240" name="Rectangle 25"/>
          <p:cNvSpPr>
            <a:spLocks noChangeArrowheads="1"/>
          </p:cNvSpPr>
          <p:nvPr/>
        </p:nvSpPr>
        <p:spPr bwMode="auto">
          <a:xfrm>
            <a:off x="688975" y="1524000"/>
            <a:ext cx="2892425" cy="311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chemeClr val="hlink"/>
                </a:solidFill>
              </a:rPr>
              <a:t>Items bought</a:t>
            </a:r>
          </a:p>
        </p:txBody>
      </p:sp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228600" y="1524000"/>
            <a:ext cx="460375" cy="311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hlink"/>
                </a:solidFill>
              </a:rPr>
              <a:t>Tid</a:t>
            </a:r>
          </a:p>
        </p:txBody>
      </p:sp>
      <p:sp>
        <p:nvSpPr>
          <p:cNvPr id="9242" name="Line 27"/>
          <p:cNvSpPr>
            <a:spLocks noChangeShapeType="1"/>
          </p:cNvSpPr>
          <p:nvPr/>
        </p:nvSpPr>
        <p:spPr bwMode="auto">
          <a:xfrm>
            <a:off x="228600" y="1524000"/>
            <a:ext cx="3352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3" name="Line 28"/>
          <p:cNvSpPr>
            <a:spLocks noChangeShapeType="1"/>
          </p:cNvSpPr>
          <p:nvPr/>
        </p:nvSpPr>
        <p:spPr bwMode="auto">
          <a:xfrm>
            <a:off x="228600" y="183515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4" name="Line 29"/>
          <p:cNvSpPr>
            <a:spLocks noChangeShapeType="1"/>
          </p:cNvSpPr>
          <p:nvPr/>
        </p:nvSpPr>
        <p:spPr bwMode="auto">
          <a:xfrm>
            <a:off x="228600" y="21463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5" name="Line 30"/>
          <p:cNvSpPr>
            <a:spLocks noChangeShapeType="1"/>
          </p:cNvSpPr>
          <p:nvPr/>
        </p:nvSpPr>
        <p:spPr bwMode="auto">
          <a:xfrm>
            <a:off x="228600" y="24574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6" name="Line 31"/>
          <p:cNvSpPr>
            <a:spLocks noChangeShapeType="1"/>
          </p:cNvSpPr>
          <p:nvPr/>
        </p:nvSpPr>
        <p:spPr bwMode="auto">
          <a:xfrm>
            <a:off x="228600" y="2768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7" name="Line 32"/>
          <p:cNvSpPr>
            <a:spLocks noChangeShapeType="1"/>
          </p:cNvSpPr>
          <p:nvPr/>
        </p:nvSpPr>
        <p:spPr bwMode="auto">
          <a:xfrm>
            <a:off x="228600" y="3340100"/>
            <a:ext cx="3352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8" name="Line 33"/>
          <p:cNvSpPr>
            <a:spLocks noChangeShapeType="1"/>
          </p:cNvSpPr>
          <p:nvPr/>
        </p:nvSpPr>
        <p:spPr bwMode="auto">
          <a:xfrm>
            <a:off x="228600" y="1524000"/>
            <a:ext cx="0" cy="18161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9" name="Line 34"/>
          <p:cNvSpPr>
            <a:spLocks noChangeShapeType="1"/>
          </p:cNvSpPr>
          <p:nvPr/>
        </p:nvSpPr>
        <p:spPr bwMode="auto">
          <a:xfrm>
            <a:off x="688975" y="1524000"/>
            <a:ext cx="0" cy="18161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0" name="Line 35"/>
          <p:cNvSpPr>
            <a:spLocks noChangeShapeType="1"/>
          </p:cNvSpPr>
          <p:nvPr/>
        </p:nvSpPr>
        <p:spPr bwMode="auto">
          <a:xfrm>
            <a:off x="3581400" y="1524000"/>
            <a:ext cx="0" cy="18161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1" name="Line 36"/>
          <p:cNvSpPr>
            <a:spLocks noChangeShapeType="1"/>
          </p:cNvSpPr>
          <p:nvPr/>
        </p:nvSpPr>
        <p:spPr bwMode="auto">
          <a:xfrm>
            <a:off x="228600" y="30543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2" name="Rectangle 38"/>
          <p:cNvSpPr>
            <a:spLocks noChangeArrowheads="1"/>
          </p:cNvSpPr>
          <p:nvPr/>
        </p:nvSpPr>
        <p:spPr bwMode="auto">
          <a:xfrm>
            <a:off x="3722427" y="5193945"/>
            <a:ext cx="533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 smtClean="0"/>
              <a:t>Strong Association rules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i="1" dirty="0" smtClean="0"/>
              <a:t>Beer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sym typeface="Symbol" pitchFamily="18" charset="2"/>
              </a:rPr>
              <a:t> Diaper  </a:t>
            </a:r>
            <a:r>
              <a:rPr lang="en-US" dirty="0">
                <a:sym typeface="Symbol" pitchFamily="18" charset="2"/>
              </a:rPr>
              <a:t>(60%, 100</a:t>
            </a:r>
            <a:r>
              <a:rPr lang="en-US" dirty="0" smtClean="0">
                <a:sym typeface="Symbol" pitchFamily="18" charset="2"/>
              </a:rPr>
              <a:t>%)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i="1" dirty="0" smtClean="0"/>
              <a:t>Diaper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sym typeface="Symbol" pitchFamily="18" charset="2"/>
              </a:rPr>
              <a:t> Beer  </a:t>
            </a:r>
            <a:r>
              <a:rPr lang="en-US" dirty="0">
                <a:sym typeface="Symbol" pitchFamily="18" charset="2"/>
              </a:rPr>
              <a:t>(60%, 75%)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762000"/>
          </a:xfrm>
        </p:spPr>
        <p:txBody>
          <a:bodyPr/>
          <a:lstStyle/>
          <a:p>
            <a:pPr eaLnBrk="1" hangingPunct="1"/>
            <a:r>
              <a:rPr lang="en-US" smtClean="0"/>
              <a:t>Closed Patterns and Max-Patterns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A long pattern contains a combinatorial number of sub-patterns, e.g., {a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a</a:t>
            </a:r>
            <a:r>
              <a:rPr lang="en-US" sz="2400" baseline="-25000" dirty="0" smtClean="0"/>
              <a:t>100</a:t>
            </a:r>
            <a:r>
              <a:rPr lang="en-US" sz="2400" dirty="0" smtClean="0"/>
              <a:t>} </a:t>
            </a:r>
            <a:r>
              <a:rPr lang="en-US" sz="2400" dirty="0" smtClean="0">
                <a:sym typeface="Wingdings" pitchFamily="2" charset="2"/>
              </a:rPr>
              <a:t>contains</a:t>
            </a:r>
            <a:r>
              <a:rPr lang="en-US" sz="2400" dirty="0" smtClean="0"/>
              <a:t> 2</a:t>
            </a:r>
            <a:r>
              <a:rPr lang="en-US" sz="2400" baseline="30000" dirty="0" smtClean="0"/>
              <a:t>100 </a:t>
            </a:r>
            <a:r>
              <a:rPr lang="en-US" sz="2400" dirty="0" smtClean="0"/>
              <a:t>– 1 = 1.27*10</a:t>
            </a:r>
            <a:r>
              <a:rPr lang="en-US" sz="2400" baseline="30000" dirty="0" smtClean="0"/>
              <a:t>30 </a:t>
            </a:r>
            <a:r>
              <a:rPr lang="en-US" sz="2400" dirty="0" smtClean="0"/>
              <a:t>sub-patterns!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Solution: </a:t>
            </a:r>
            <a:r>
              <a:rPr lang="en-US" sz="2400" i="1" dirty="0" smtClean="0"/>
              <a:t>Mine </a:t>
            </a:r>
            <a:r>
              <a:rPr lang="en-US" sz="2400" i="1" dirty="0" smtClean="0">
                <a:solidFill>
                  <a:schemeClr val="hlink"/>
                </a:solidFill>
              </a:rPr>
              <a:t>closed patterns</a:t>
            </a:r>
            <a:r>
              <a:rPr lang="en-US" sz="2400" i="1" dirty="0" smtClean="0"/>
              <a:t> and </a:t>
            </a:r>
            <a:r>
              <a:rPr lang="en-US" sz="2400" i="1" dirty="0" smtClean="0">
                <a:solidFill>
                  <a:schemeClr val="hlink"/>
                </a:solidFill>
              </a:rPr>
              <a:t>max-patterns</a:t>
            </a:r>
            <a:r>
              <a:rPr lang="en-US" sz="2400" i="1" dirty="0" smtClean="0"/>
              <a:t> instead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X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is </a:t>
            </a:r>
            <a:r>
              <a:rPr lang="en-US" sz="2400" dirty="0" smtClean="0">
                <a:solidFill>
                  <a:schemeClr val="hlink"/>
                </a:solidFill>
              </a:rPr>
              <a:t>closed </a:t>
            </a:r>
            <a:r>
              <a:rPr lang="en-US" sz="2400" dirty="0" smtClean="0"/>
              <a:t>if X is </a:t>
            </a:r>
            <a:r>
              <a:rPr lang="en-US" sz="2400" i="1" dirty="0" smtClean="0"/>
              <a:t>frequent</a:t>
            </a:r>
            <a:r>
              <a:rPr lang="en-US" sz="2400" dirty="0" smtClean="0"/>
              <a:t> and there exists </a:t>
            </a:r>
            <a:r>
              <a:rPr lang="en-US" sz="2400" i="1" dirty="0" smtClean="0"/>
              <a:t>no super-pattern</a:t>
            </a:r>
            <a:r>
              <a:rPr lang="en-US" sz="2400" dirty="0" smtClean="0"/>
              <a:t> Y </a:t>
            </a:r>
            <a:r>
              <a:rPr lang="he-IL" sz="2400" dirty="0" smtClean="0"/>
              <a:t>כ</a:t>
            </a:r>
            <a:r>
              <a:rPr lang="en-US" sz="2400" dirty="0" smtClean="0"/>
              <a:t> X, </a:t>
            </a:r>
            <a:r>
              <a:rPr lang="en-US" sz="2400" i="1" dirty="0" smtClean="0">
                <a:solidFill>
                  <a:srgbClr val="FF0000"/>
                </a:solidFill>
              </a:rPr>
              <a:t>with the same support</a:t>
            </a:r>
            <a:r>
              <a:rPr lang="en-US" sz="2400" dirty="0" smtClean="0"/>
              <a:t> as X (proposed by </a:t>
            </a:r>
            <a:r>
              <a:rPr lang="en-US" sz="2400" dirty="0" err="1" smtClean="0"/>
              <a:t>Pasquier</a:t>
            </a:r>
            <a:r>
              <a:rPr lang="en-US" sz="2400" dirty="0" smtClean="0"/>
              <a:t>, et al. @ ICDT’99)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X is a </a:t>
            </a:r>
            <a:r>
              <a:rPr lang="en-US" sz="2400" dirty="0" smtClean="0">
                <a:solidFill>
                  <a:schemeClr val="hlink"/>
                </a:solidFill>
              </a:rPr>
              <a:t>max-pattern</a:t>
            </a:r>
            <a:r>
              <a:rPr lang="en-US" sz="2400" dirty="0" smtClean="0"/>
              <a:t> if X is frequent and there exists no frequent super-pattern Y </a:t>
            </a:r>
            <a:r>
              <a:rPr lang="he-IL" sz="2400" dirty="0" smtClean="0"/>
              <a:t>כ</a:t>
            </a:r>
            <a:r>
              <a:rPr lang="en-US" sz="2400" dirty="0" smtClean="0"/>
              <a:t> X (proposed by </a:t>
            </a:r>
            <a:r>
              <a:rPr lang="en-US" sz="2400" dirty="0" err="1" smtClean="0"/>
              <a:t>Bayardo</a:t>
            </a:r>
            <a:r>
              <a:rPr lang="en-US" sz="2400" dirty="0" smtClean="0"/>
              <a:t> @ SIGMOD’98)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Closed pattern is a lossless compression of freq. patterns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Reducing the # of patterns and rules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2877F93-1735-4668-8265-A3C62E87852F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762000"/>
          </a:xfrm>
        </p:spPr>
        <p:txBody>
          <a:bodyPr/>
          <a:lstStyle/>
          <a:p>
            <a:pPr eaLnBrk="1" hangingPunct="1"/>
            <a:r>
              <a:rPr lang="en-US" smtClean="0"/>
              <a:t>Closed Patterns and Max-Patterns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257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Exercise.  DB = {&lt;a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100</a:t>
            </a:r>
            <a:r>
              <a:rPr lang="en-US" dirty="0" smtClean="0"/>
              <a:t>&gt;, &lt; 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50</a:t>
            </a:r>
            <a:r>
              <a:rPr lang="en-US" dirty="0" smtClean="0"/>
              <a:t>&gt;} </a:t>
            </a:r>
            <a:endParaRPr lang="en-US" dirty="0" smtClean="0"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/>
              <a:t>Min_sup</a:t>
            </a:r>
            <a:r>
              <a:rPr lang="en-US" dirty="0" smtClean="0"/>
              <a:t> = 1.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What is the set of </a:t>
            </a:r>
            <a:r>
              <a:rPr lang="en-US" dirty="0" smtClean="0">
                <a:solidFill>
                  <a:schemeClr val="hlink"/>
                </a:solidFill>
              </a:rPr>
              <a:t>closed </a:t>
            </a:r>
            <a:r>
              <a:rPr lang="en-US" dirty="0" err="1" smtClean="0">
                <a:solidFill>
                  <a:schemeClr val="hlink"/>
                </a:solidFill>
              </a:rPr>
              <a:t>itemset</a:t>
            </a:r>
            <a:r>
              <a:rPr lang="en-US" dirty="0" smtClean="0"/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&lt;a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100</a:t>
            </a:r>
            <a:r>
              <a:rPr lang="en-US" dirty="0" smtClean="0"/>
              <a:t>&gt;: 1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&lt; 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50</a:t>
            </a:r>
            <a:r>
              <a:rPr lang="en-US" dirty="0" smtClean="0"/>
              <a:t>&gt;: 2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What is the set of </a:t>
            </a:r>
            <a:r>
              <a:rPr lang="en-US" dirty="0" smtClean="0">
                <a:solidFill>
                  <a:schemeClr val="hlink"/>
                </a:solidFill>
              </a:rPr>
              <a:t>max-pattern?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&lt;a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100</a:t>
            </a:r>
            <a:r>
              <a:rPr lang="en-US" dirty="0" smtClean="0"/>
              <a:t>&gt;: 1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What is the set of </a:t>
            </a:r>
            <a:r>
              <a:rPr lang="en-US" dirty="0" smtClean="0">
                <a:solidFill>
                  <a:schemeClr val="hlink"/>
                </a:solidFill>
              </a:rPr>
              <a:t>all patterns</a:t>
            </a:r>
            <a:r>
              <a:rPr lang="en-US" dirty="0" smtClean="0"/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solidFill>
                  <a:schemeClr val="hlink"/>
                </a:solidFill>
              </a:rPr>
              <a:t>!!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E5A658D-7BB6-4790-B0E2-128085994872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9803</TotalTime>
  <Words>5242</Words>
  <Application>Microsoft Office PowerPoint</Application>
  <PresentationFormat>On-screen Show (4:3)</PresentationFormat>
  <Paragraphs>967</Paragraphs>
  <Slides>65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68" baseType="lpstr">
      <vt:lpstr>Clarity</vt:lpstr>
      <vt:lpstr>Equation</vt:lpstr>
      <vt:lpstr>Chart</vt:lpstr>
      <vt:lpstr>CS6220: Data Mining Techniques</vt:lpstr>
      <vt:lpstr>Homework #1</vt:lpstr>
      <vt:lpstr>Chapter 6: Mining Frequent Patterns, Association and Correlations</vt:lpstr>
      <vt:lpstr>What Is Frequent Pattern Analysis?</vt:lpstr>
      <vt:lpstr>Why Is Freq. Pattern Mining Important?</vt:lpstr>
      <vt:lpstr>Basic Concepts: Frequent Patterns</vt:lpstr>
      <vt:lpstr>Basic Concepts: Association Rules</vt:lpstr>
      <vt:lpstr>Closed Patterns and Max-Patterns</vt:lpstr>
      <vt:lpstr>Closed Patterns and Max-Patterns</vt:lpstr>
      <vt:lpstr>Computational Complexity of Frequent Itemset Mining</vt:lpstr>
      <vt:lpstr>PowerPoint Presentation</vt:lpstr>
      <vt:lpstr>Chapter 6: Mining Frequent Patterns, Association and Correlations</vt:lpstr>
      <vt:lpstr>Scalable Frequent Itemset Mining Methods</vt:lpstr>
      <vt:lpstr>The Apriori Property and Scalable Mining Methods</vt:lpstr>
      <vt:lpstr>Apriori: A Candidate Generation &amp; Test Approach</vt:lpstr>
      <vt:lpstr>From Frequent k-1 Itemset To Frequent k-Itemset </vt:lpstr>
      <vt:lpstr>The Apriori Algorithm—An Example </vt:lpstr>
      <vt:lpstr>The Apriori Algorithm (Pseudo-Code)</vt:lpstr>
      <vt:lpstr>Candidates Generation</vt:lpstr>
      <vt:lpstr>PowerPoint Presentation</vt:lpstr>
      <vt:lpstr>The Apriori Algorithm—Example Review</vt:lpstr>
      <vt:lpstr>Questions</vt:lpstr>
      <vt:lpstr>Scalable Frequent Itemset Mining Methods</vt:lpstr>
      <vt:lpstr>Further Improvement of the Apriori Method</vt:lpstr>
      <vt:lpstr>Partition: Scan Database Only Twice</vt:lpstr>
      <vt:lpstr>Hash-based Technique: Reduce the Number of Candidates</vt:lpstr>
      <vt:lpstr>Sampling for Frequent Patterns</vt:lpstr>
      <vt:lpstr>Scalable Frequent Itemset Mining Methods</vt:lpstr>
      <vt:lpstr>Pattern-Growth Approach: Mining Frequent Patterns Without Candidate Generation</vt:lpstr>
      <vt:lpstr>FP-Growth Algorithm Sketch</vt:lpstr>
      <vt:lpstr>Construct FP-tree from a Transaction Database</vt:lpstr>
      <vt:lpstr>Partition Patterns and Databases</vt:lpstr>
      <vt:lpstr>Find Patterns Having P From P-conditional Database</vt:lpstr>
      <vt:lpstr>From Conditional Pattern-bases to Conditional FP-trees </vt:lpstr>
      <vt:lpstr>Recursion: Mining Each Conditional FP-tree</vt:lpstr>
      <vt:lpstr>A Special Case: Single Prefix Path in FP-tree</vt:lpstr>
      <vt:lpstr>Benefits of the FP-tree Structure</vt:lpstr>
      <vt:lpstr>The Frequent Pattern Growth Mining Method</vt:lpstr>
      <vt:lpstr>Scaling FP-growth by Database Projection</vt:lpstr>
      <vt:lpstr>FP-Growth vs. Apriori: Scalability With the Support Threshold</vt:lpstr>
      <vt:lpstr>Advantages of the Pattern Growth Approach</vt:lpstr>
      <vt:lpstr>Further Improvements of Mining Methods</vt:lpstr>
      <vt:lpstr>Extension of Pattern Growth Mining Methodology </vt:lpstr>
      <vt:lpstr>Scalable Frequent Itemset Mining Methods</vt:lpstr>
      <vt:lpstr>ECLAT: Mining by Exploring Vertical Data Format</vt:lpstr>
      <vt:lpstr>Scalable Frequent Itemset Mining Methods</vt:lpstr>
      <vt:lpstr>Generating Association Rules</vt:lpstr>
      <vt:lpstr>Example</vt:lpstr>
      <vt:lpstr>Chapter 6: Mining Frequent Patterns, Association and Correlations</vt:lpstr>
      <vt:lpstr>Misleading Strong Association Rules</vt:lpstr>
      <vt:lpstr>Other Measures</vt:lpstr>
      <vt:lpstr>Interestingness Measure: Correlations (Lift)</vt:lpstr>
      <vt:lpstr>Correlation Analysis (Nominal Data)</vt:lpstr>
      <vt:lpstr>Are lift and 2  Good Measures of Correlation?</vt:lpstr>
      <vt:lpstr>Comparison of Interestingness Measures</vt:lpstr>
      <vt:lpstr>Analysis of DBLP Coauthor Relationships</vt:lpstr>
      <vt:lpstr>Which Null-Invariant Measure Is Better? </vt:lpstr>
      <vt:lpstr>Chapter 6: Mining Frequent Patterns, Association and Correlations</vt:lpstr>
      <vt:lpstr>Summary</vt:lpstr>
      <vt:lpstr>Ref: Basic Concepts of Frequent Pattern Mining</vt:lpstr>
      <vt:lpstr>Ref: Apriori and Its Improvements</vt:lpstr>
      <vt:lpstr>Ref: Depth-First, Projection-Based FP Mining</vt:lpstr>
      <vt:lpstr>Ref: Vertical Format and Row Enumeration Methods</vt:lpstr>
      <vt:lpstr>Ref: Mining Correlations and Interesting Rules</vt:lpstr>
      <vt:lpstr>Ref: Freq. Pattern Mining Applications</vt:lpstr>
    </vt:vector>
  </TitlesOfParts>
  <Company>S.F.U.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Yizhou Sun</cp:lastModifiedBy>
  <cp:revision>544</cp:revision>
  <cp:lastPrinted>2010-10-01T20:10:01Z</cp:lastPrinted>
  <dcterms:created xsi:type="dcterms:W3CDTF">1998-06-19T04:38:52Z</dcterms:created>
  <dcterms:modified xsi:type="dcterms:W3CDTF">2013-02-04T14:37:45Z</dcterms:modified>
</cp:coreProperties>
</file>