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63"/>
  </p:notesMasterIdLst>
  <p:handoutMasterIdLst>
    <p:handoutMasterId r:id="rId64"/>
  </p:handoutMasterIdLst>
  <p:sldIdLst>
    <p:sldId id="1148" r:id="rId2"/>
    <p:sldId id="1149" r:id="rId3"/>
    <p:sldId id="1042" r:id="rId4"/>
    <p:sldId id="1041" r:id="rId5"/>
    <p:sldId id="1150" r:id="rId6"/>
    <p:sldId id="1043" r:id="rId7"/>
    <p:sldId id="1044" r:id="rId8"/>
    <p:sldId id="1045" r:id="rId9"/>
    <p:sldId id="1158" r:id="rId10"/>
    <p:sldId id="1053" r:id="rId11"/>
    <p:sldId id="1054" r:id="rId12"/>
    <p:sldId id="1151" r:id="rId13"/>
    <p:sldId id="1155" r:id="rId14"/>
    <p:sldId id="1056" r:id="rId15"/>
    <p:sldId id="1156" r:id="rId16"/>
    <p:sldId id="1159" r:id="rId17"/>
    <p:sldId id="1160" r:id="rId18"/>
    <p:sldId id="1161" r:id="rId19"/>
    <p:sldId id="1157" r:id="rId20"/>
    <p:sldId id="1162" r:id="rId21"/>
    <p:sldId id="1127" r:id="rId22"/>
    <p:sldId id="1163" r:id="rId23"/>
    <p:sldId id="1164" r:id="rId24"/>
    <p:sldId id="1152" r:id="rId25"/>
    <p:sldId id="749" r:id="rId26"/>
    <p:sldId id="1165" r:id="rId27"/>
    <p:sldId id="1166" r:id="rId28"/>
    <p:sldId id="1167" r:id="rId29"/>
    <p:sldId id="1168" r:id="rId30"/>
    <p:sldId id="1169" r:id="rId31"/>
    <p:sldId id="1170" r:id="rId32"/>
    <p:sldId id="719" r:id="rId33"/>
    <p:sldId id="977" r:id="rId34"/>
    <p:sldId id="881" r:id="rId35"/>
    <p:sldId id="890" r:id="rId36"/>
    <p:sldId id="1147" r:id="rId37"/>
    <p:sldId id="1135" r:id="rId38"/>
    <p:sldId id="750" r:id="rId39"/>
    <p:sldId id="1007" r:id="rId40"/>
    <p:sldId id="751" r:id="rId41"/>
    <p:sldId id="755" r:id="rId42"/>
    <p:sldId id="721" r:id="rId43"/>
    <p:sldId id="722" r:id="rId44"/>
    <p:sldId id="797" r:id="rId45"/>
    <p:sldId id="723" r:id="rId46"/>
    <p:sldId id="724" r:id="rId47"/>
    <p:sldId id="1171" r:id="rId48"/>
    <p:sldId id="1121" r:id="rId49"/>
    <p:sldId id="1153" r:id="rId50"/>
    <p:sldId id="1172" r:id="rId51"/>
    <p:sldId id="1173" r:id="rId52"/>
    <p:sldId id="995" r:id="rId53"/>
    <p:sldId id="1142" r:id="rId54"/>
    <p:sldId id="991" r:id="rId55"/>
    <p:sldId id="992" r:id="rId56"/>
    <p:sldId id="1144" r:id="rId57"/>
    <p:sldId id="1145" r:id="rId58"/>
    <p:sldId id="1154" r:id="rId59"/>
    <p:sldId id="737" r:id="rId60"/>
    <p:sldId id="1174" r:id="rId61"/>
    <p:sldId id="738" r:id="rId62"/>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6EA"/>
    <a:srgbClr val="FAE2F6"/>
    <a:srgbClr val="170981"/>
    <a:srgbClr val="121328"/>
    <a:srgbClr val="D7FDF9"/>
    <a:srgbClr val="003366"/>
    <a:srgbClr val="FF7C8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2308" autoAdjust="0"/>
  </p:normalViewPr>
  <p:slideViewPr>
    <p:cSldViewPr>
      <p:cViewPr varScale="1">
        <p:scale>
          <a:sx n="68" d="100"/>
          <a:sy n="68" d="100"/>
        </p:scale>
        <p:origin x="-145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8" d="100"/>
          <a:sy n="38" d="100"/>
        </p:scale>
        <p:origin x="-153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eaLnBrk="0" hangingPunct="0">
              <a:defRPr sz="1200">
                <a:latin typeface="Times New Roman" pitchFamily="18" charset="0"/>
              </a:defRPr>
            </a:lvl1pPr>
          </a:lstStyle>
          <a:p>
            <a:endParaRPr lang="en-US"/>
          </a:p>
        </p:txBody>
      </p:sp>
      <p:sp>
        <p:nvSpPr>
          <p:cNvPr id="123907"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Times New Roman" pitchFamily="18" charset="0"/>
              </a:defRPr>
            </a:lvl1pPr>
          </a:lstStyle>
          <a:p>
            <a:endParaRPr lang="en-US"/>
          </a:p>
        </p:txBody>
      </p:sp>
      <p:sp>
        <p:nvSpPr>
          <p:cNvPr id="123908" name="Rectangle 4"/>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eaLnBrk="0" hangingPunct="0">
              <a:defRPr sz="1200">
                <a:latin typeface="Times New Roman" pitchFamily="18" charset="0"/>
              </a:defRPr>
            </a:lvl1pPr>
          </a:lstStyle>
          <a:p>
            <a:endParaRPr lang="en-US"/>
          </a:p>
        </p:txBody>
      </p:sp>
      <p:sp>
        <p:nvSpPr>
          <p:cNvPr id="123909" name="Rectangle 5"/>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eaLnBrk="0" hangingPunct="0">
              <a:defRPr sz="1200">
                <a:latin typeface="Times New Roman" pitchFamily="18" charset="0"/>
              </a:defRPr>
            </a:lvl1pPr>
          </a:lstStyle>
          <a:p>
            <a:fld id="{A072D32C-404B-4B2A-8DBB-19A66326E628}" type="slidenum">
              <a:rPr lang="en-US"/>
              <a:pPr/>
              <a:t>‹#›</a:t>
            </a:fld>
            <a:endParaRPr lang="en-US"/>
          </a:p>
        </p:txBody>
      </p:sp>
    </p:spTree>
    <p:extLst>
      <p:ext uri="{BB962C8B-B14F-4D97-AF65-F5344CB8AC3E}">
        <p14:creationId xmlns:p14="http://schemas.microsoft.com/office/powerpoint/2010/main" val="3892122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eaLnBrk="0" hangingPunct="0">
              <a:defRPr sz="1200">
                <a:latin typeface="Times New Roman" pitchFamily="18" charset="0"/>
              </a:defRPr>
            </a:lvl1pPr>
          </a:lstStyle>
          <a:p>
            <a:endParaRPr lang="en-US"/>
          </a:p>
        </p:txBody>
      </p:sp>
      <p:sp>
        <p:nvSpPr>
          <p:cNvPr id="13315" name="Rectangle 3"/>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Times New Roman" pitchFamily="18" charset="0"/>
              </a:defRPr>
            </a:lvl1pPr>
          </a:lstStyle>
          <a:p>
            <a:endParaRPr lang="en-US"/>
          </a:p>
        </p:txBody>
      </p:sp>
      <p:sp>
        <p:nvSpPr>
          <p:cNvPr id="70660" name="Rectangle 4"/>
          <p:cNvSpPr>
            <a:spLocks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35038" y="4387850"/>
            <a:ext cx="5140325" cy="4156075"/>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eaLnBrk="0" hangingPunct="0">
              <a:defRPr sz="1200">
                <a:latin typeface="Times New Roman" pitchFamily="18" charset="0"/>
              </a:defRPr>
            </a:lvl1pPr>
          </a:lstStyle>
          <a:p>
            <a:endParaRPr lang="en-US"/>
          </a:p>
        </p:txBody>
      </p:sp>
      <p:sp>
        <p:nvSpPr>
          <p:cNvPr id="13319" name="Rectangle 7"/>
          <p:cNvSpPr>
            <a:spLocks noGrp="1" noChangeArrowheads="1"/>
          </p:cNvSpPr>
          <p:nvPr>
            <p:ph type="sldNum" sz="quarter" idx="5"/>
          </p:nvPr>
        </p:nvSpPr>
        <p:spPr bwMode="auto">
          <a:xfrm>
            <a:off x="3971925"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eaLnBrk="0" hangingPunct="0">
              <a:defRPr sz="1200">
                <a:latin typeface="Times New Roman" pitchFamily="18" charset="0"/>
              </a:defRPr>
            </a:lvl1pPr>
          </a:lstStyle>
          <a:p>
            <a:fld id="{31A4C558-B8EF-4F4B-8757-1A65EAC54272}" type="slidenum">
              <a:rPr lang="en-US"/>
              <a:pPr/>
              <a:t>‹#›</a:t>
            </a:fld>
            <a:endParaRPr lang="en-US"/>
          </a:p>
        </p:txBody>
      </p:sp>
    </p:spTree>
    <p:extLst>
      <p:ext uri="{BB962C8B-B14F-4D97-AF65-F5344CB8AC3E}">
        <p14:creationId xmlns:p14="http://schemas.microsoft.com/office/powerpoint/2010/main" val="1452010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6F175-4865-435D-BB34-64C925A08DB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63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xfrm>
            <a:off x="1208088" y="700088"/>
            <a:ext cx="4598987" cy="3449637"/>
          </a:xfrm>
          <a:ln/>
        </p:spPr>
      </p:sp>
      <p:sp>
        <p:nvSpPr>
          <p:cNvPr id="90115" name="Rectangle 3"/>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540597F3-652A-4F9D-8A06-10490C143B62}" type="slidenum">
              <a:rPr lang="en-US" sz="1200">
                <a:latin typeface="Times New Roman" pitchFamily="18" charset="0"/>
              </a:rPr>
              <a:pPr/>
              <a:t>25</a:t>
            </a:fld>
            <a:endParaRPr lang="en-US" sz="1200">
              <a:latin typeface="Times New Roman"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MK 09/09/05: Wiki has dimensionality reduction as feature extraction (PCA) and feature subset selection. It states both wavelet transforms and PCA as forms of data compression. It does not have any pages for "</a:t>
            </a:r>
            <a:r>
              <a:rPr lang="en-US" dirty="0" err="1" smtClean="0"/>
              <a:t>numerosity</a:t>
            </a:r>
            <a:r>
              <a:rPr lang="en-US" dirty="0" smtClean="0"/>
              <a:t> reduction". We claim there are many different ways to organize data reduction strategies, which is true, so this presentation below should be OK. Let’s discuss.</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7F7B5D04-6B69-4C5B-88C2-A74780B8412B}" type="slidenum">
              <a:rPr lang="en-US" sz="1200">
                <a:latin typeface="Times New Roman" pitchFamily="18" charset="0"/>
              </a:rPr>
              <a:pPr/>
              <a:t>32</a:t>
            </a:fld>
            <a:endParaRPr lang="en-US" sz="1200">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21727836-2D9F-40B8-BAC6-0154582F00E9}" type="slidenum">
              <a:rPr lang="en-US" sz="1200">
                <a:latin typeface="Times New Roman" pitchFamily="18" charset="0"/>
              </a:rPr>
              <a:pPr/>
              <a:t>33</a:t>
            </a:fld>
            <a:endParaRPr lang="en-US" sz="1200">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713C66F1-D717-4586-9C27-D89D243DDC11}" type="slidenum">
              <a:rPr lang="en-US" sz="1200">
                <a:latin typeface="Times New Roman" pitchFamily="18" charset="0"/>
              </a:rPr>
              <a:pPr/>
              <a:t>34</a:t>
            </a:fld>
            <a:endParaRPr lang="en-US" sz="1200">
              <a:latin typeface="Times New Roman" pitchFamily="18" charset="0"/>
            </a:endParaRPr>
          </a:p>
        </p:txBody>
      </p:sp>
      <p:sp>
        <p:nvSpPr>
          <p:cNvPr id="104451" name="Rectangle 2"/>
          <p:cNvSpPr>
            <a:spLocks noChangeArrowheads="1" noTextEdit="1"/>
          </p:cNvSpPr>
          <p:nvPr>
            <p:ph type="sldImg"/>
          </p:nvPr>
        </p:nvSpPr>
        <p:spPr>
          <a:xfrm>
            <a:off x="1198563" y="693738"/>
            <a:ext cx="4616450" cy="3462337"/>
          </a:xfrm>
          <a:ln/>
        </p:spPr>
      </p:sp>
      <p:sp>
        <p:nvSpPr>
          <p:cNvPr id="104452" name="Rectangle 3"/>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A18A60D4-2F52-4380-A68B-4AD0585B8CAB}" type="slidenum">
              <a:rPr lang="en-US" sz="1200">
                <a:latin typeface="Times New Roman" pitchFamily="18" charset="0"/>
              </a:rPr>
              <a:pPr/>
              <a:t>35</a:t>
            </a:fld>
            <a:endParaRPr lang="en-US" sz="1200">
              <a:latin typeface="Times New Roman" pitchFamily="18"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1782749C-CAA1-40B5-8D55-31A083766DFC}" type="slidenum">
              <a:rPr lang="en-US" sz="1200">
                <a:latin typeface="Times New Roman" pitchFamily="18" charset="0"/>
              </a:rPr>
              <a:pPr algn="r"/>
              <a:t>36</a:t>
            </a:fld>
            <a:endParaRPr lang="en-US" sz="1200">
              <a:latin typeface="Times New Roman" pitchFamily="18" charset="0"/>
            </a:endParaRPr>
          </a:p>
        </p:txBody>
      </p:sp>
      <p:sp>
        <p:nvSpPr>
          <p:cNvPr id="106499" name="Rectangle 2"/>
          <p:cNvSpPr>
            <a:spLocks noChangeArrowheads="1" noTextEdit="1"/>
          </p:cNvSpPr>
          <p:nvPr>
            <p:ph type="sldImg"/>
          </p:nvPr>
        </p:nvSpPr>
        <p:spPr>
          <a:xfrm>
            <a:off x="1208088" y="700088"/>
            <a:ext cx="4598987" cy="3449637"/>
          </a:xfrm>
          <a:ln/>
        </p:spPr>
      </p:sp>
      <p:sp>
        <p:nvSpPr>
          <p:cNvPr id="106500" name="Rectangle 3"/>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6E65EA2A-9E04-42B7-AB6F-B6256E87A802}" type="slidenum">
              <a:rPr lang="en-US" sz="1200">
                <a:latin typeface="Times New Roman" pitchFamily="18" charset="0"/>
              </a:rPr>
              <a:pPr/>
              <a:t>37</a:t>
            </a:fld>
            <a:endParaRPr lang="en-US" sz="1200">
              <a:latin typeface="Times New Roman" pitchFamily="18"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37D7CCAA-0F56-464F-80C7-75BEE4D299FC}" type="slidenum">
              <a:rPr lang="en-US" sz="1200">
                <a:latin typeface="Times New Roman" pitchFamily="18" charset="0"/>
              </a:rPr>
              <a:pPr/>
              <a:t>38</a:t>
            </a:fld>
            <a:endParaRPr lang="en-US" sz="1200">
              <a:latin typeface="Times New Roman"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25ADF2A1-96BB-487F-A3B5-36BA1E106B7B}" type="slidenum">
              <a:rPr lang="en-US" sz="1200">
                <a:latin typeface="Times New Roman" pitchFamily="18" charset="0"/>
              </a:rPr>
              <a:pPr/>
              <a:t>39</a:t>
            </a:fld>
            <a:endParaRPr lang="en-US" sz="1200">
              <a:latin typeface="Times New Roman" pitchFamily="18" charset="0"/>
            </a:endParaRPr>
          </a:p>
        </p:txBody>
      </p:sp>
      <p:sp>
        <p:nvSpPr>
          <p:cNvPr id="109571" name="Rectangle 2"/>
          <p:cNvSpPr>
            <a:spLocks noChangeArrowheads="1" noTextEdit="1"/>
          </p:cNvSpPr>
          <p:nvPr>
            <p:ph type="sldImg"/>
          </p:nvPr>
        </p:nvSpPr>
        <p:spPr>
          <a:xfrm>
            <a:off x="1196975" y="692150"/>
            <a:ext cx="4618038" cy="3463925"/>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1C30CCF4-6502-4FDE-8EB9-6F158B1B1F49}" type="slidenum">
              <a:rPr lang="en-US" sz="1200">
                <a:latin typeface="Times New Roman" pitchFamily="18" charset="0"/>
              </a:rPr>
              <a:pPr/>
              <a:t>3</a:t>
            </a:fld>
            <a:endParaRPr lang="en-US" sz="1200">
              <a:latin typeface="Times New Roman" pitchFamily="18" charset="0"/>
            </a:endParaRPr>
          </a:p>
        </p:txBody>
      </p:sp>
      <p:sp>
        <p:nvSpPr>
          <p:cNvPr id="74755" name="Rectangle 2"/>
          <p:cNvSpPr>
            <a:spLocks noChangeArrowheads="1" noTextEdit="1"/>
          </p:cNvSpPr>
          <p:nvPr>
            <p:ph type="sldImg"/>
          </p:nvPr>
        </p:nvSpPr>
        <p:spPr>
          <a:xfrm>
            <a:off x="1196975" y="692150"/>
            <a:ext cx="4618038" cy="3463925"/>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8" tIns="46744" rIns="93488" bIns="46744"/>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DEA2EAAE-C521-4E21-8DCC-F695D06CE629}" type="slidenum">
              <a:rPr lang="en-US" sz="1200">
                <a:latin typeface="Times New Roman" pitchFamily="18" charset="0"/>
              </a:rPr>
              <a:pPr/>
              <a:t>40</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5B5E4F92-0B9D-4026-AF7A-506B2FC90135}" type="slidenum">
              <a:rPr lang="en-US" sz="1200">
                <a:latin typeface="Times New Roman" pitchFamily="18" charset="0"/>
              </a:rPr>
              <a:pPr/>
              <a:t>41</a:t>
            </a:fld>
            <a:endParaRPr lang="en-US" sz="1200">
              <a:latin typeface="Times New Roman" pitchFamily="18"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Removed 09/09/10: V-optimal: with the least </a:t>
            </a:r>
            <a:r>
              <a:rPr lang="en-US" i="1" smtClean="0"/>
              <a:t>histogram variance</a:t>
            </a:r>
            <a:r>
              <a:rPr lang="en-US" smtClean="0"/>
              <a:t> (weighted sum of the original values that each bucket represents)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A28B0E5D-23F4-4BEC-8001-2E2D99D8EC9B}" type="slidenum">
              <a:rPr lang="en-US" sz="1200">
                <a:latin typeface="Times New Roman" pitchFamily="18" charset="0"/>
              </a:rPr>
              <a:pPr/>
              <a:t>42</a:t>
            </a:fld>
            <a:endParaRPr lang="en-US" sz="1200">
              <a:latin typeface="Times New Roman" pitchFamily="18"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1F3A5551-BEA0-48F9-B49E-B3F79EFF500B}" type="slidenum">
              <a:rPr lang="en-US" sz="1200">
                <a:latin typeface="Times New Roman" pitchFamily="18" charset="0"/>
              </a:rPr>
              <a:pPr/>
              <a:t>43</a:t>
            </a:fld>
            <a:endParaRPr lang="en-US" sz="1200">
              <a:latin typeface="Times New Roman" pitchFamily="18" charset="0"/>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7771402E-864B-4E3E-8940-BE1FF983EE09}" type="slidenum">
              <a:rPr lang="en-US" sz="1200">
                <a:latin typeface="Times New Roman" pitchFamily="18" charset="0"/>
              </a:rPr>
              <a:pPr/>
              <a:t>44</a:t>
            </a:fld>
            <a:endParaRPr lang="en-US" sz="1200">
              <a:latin typeface="Times New Roman" pitchFamily="18"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C84C75BB-6A73-4774-A422-C3F695E11D50}" type="slidenum">
              <a:rPr lang="en-US" sz="1200">
                <a:latin typeface="Times New Roman" pitchFamily="18" charset="0"/>
              </a:rPr>
              <a:pPr/>
              <a:t>45</a:t>
            </a:fld>
            <a:endParaRPr lang="en-US" sz="1200">
              <a:latin typeface="Times New Roman" pitchFamily="18" charset="0"/>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16D07313-5F10-4D63-BA9A-068BD7B7E8BC}" type="slidenum">
              <a:rPr lang="en-US" sz="1200">
                <a:latin typeface="Times New Roman" pitchFamily="18" charset="0"/>
              </a:rPr>
              <a:pPr/>
              <a:t>46</a:t>
            </a:fld>
            <a:endParaRPr lang="en-US" sz="1200">
              <a:latin typeface="Times New Roman" pitchFamily="18"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CEFC841A-653D-428D-AB1D-D927195FA040}" type="slidenum">
              <a:rPr lang="en-US" sz="1200">
                <a:latin typeface="Times New Roman" pitchFamily="18" charset="0"/>
              </a:rPr>
              <a:pPr algn="r"/>
              <a:t>48</a:t>
            </a:fld>
            <a:endParaRPr lang="en-US" sz="1200">
              <a:latin typeface="Times New Roman" pitchFamily="18" charset="0"/>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A040967C-ED4A-49B0-BA5B-28345580EE7C}" type="slidenum">
              <a:rPr lang="en-US" sz="1200">
                <a:latin typeface="Times New Roman" pitchFamily="18" charset="0"/>
              </a:rPr>
              <a:pPr/>
              <a:t>52</a:t>
            </a:fld>
            <a:endParaRPr lang="en-US" sz="1200">
              <a:latin typeface="Times New Roman" pitchFamily="18" charset="0"/>
            </a:endParaRPr>
          </a:p>
        </p:txBody>
      </p:sp>
      <p:sp>
        <p:nvSpPr>
          <p:cNvPr id="123907" name="Rectangle 2"/>
          <p:cNvSpPr>
            <a:spLocks noChangeArrowheads="1" noTextEdit="1"/>
          </p:cNvSpPr>
          <p:nvPr>
            <p:ph type="sldImg"/>
          </p:nvPr>
        </p:nvSpPr>
        <p:spPr>
          <a:xfrm>
            <a:off x="1196975" y="692150"/>
            <a:ext cx="4618038" cy="3463925"/>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08.09.12 MK: Slide moved here from Ch. 3.  Added examples.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1577D2DB-C071-46A5-BFE7-5E7606FFF3A7}" type="slidenum">
              <a:rPr lang="en-US" sz="1200">
                <a:latin typeface="Times New Roman" pitchFamily="18" charset="0"/>
              </a:rPr>
              <a:pPr algn="r"/>
              <a:t>53</a:t>
            </a:fld>
            <a:endParaRPr lang="en-US" sz="1200">
              <a:latin typeface="Times New Roman" pitchFamily="18" charset="0"/>
            </a:endParaRPr>
          </a:p>
        </p:txBody>
      </p:sp>
      <p:sp>
        <p:nvSpPr>
          <p:cNvPr id="124931" name="Rectangle 2"/>
          <p:cNvSpPr>
            <a:spLocks noChangeArrowheads="1" noTextEdit="1"/>
          </p:cNvSpPr>
          <p:nvPr>
            <p:ph type="sldImg"/>
          </p:nvPr>
        </p:nvSpPr>
        <p:spPr>
          <a:xfrm>
            <a:off x="1196975" y="692150"/>
            <a:ext cx="4618038" cy="3463925"/>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24CB4E88-83B6-43DC-86FF-BA2369BF0754}" type="slidenum">
              <a:rPr lang="en-US" sz="1200">
                <a:latin typeface="Times New Roman" pitchFamily="18" charset="0"/>
              </a:rPr>
              <a:pPr/>
              <a:t>4</a:t>
            </a:fld>
            <a:endParaRPr lang="en-US" sz="1200">
              <a:latin typeface="Times New Roman" pitchFamily="18" charset="0"/>
            </a:endParaRPr>
          </a:p>
        </p:txBody>
      </p:sp>
      <p:sp>
        <p:nvSpPr>
          <p:cNvPr id="75779" name="Rectangle 2"/>
          <p:cNvSpPr>
            <a:spLocks noChangeArrowheads="1" noTextEdit="1"/>
          </p:cNvSpPr>
          <p:nvPr>
            <p:ph type="sldImg"/>
          </p:nvPr>
        </p:nvSpPr>
        <p:spPr>
          <a:xfrm>
            <a:off x="1196975" y="692150"/>
            <a:ext cx="4618038" cy="34639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89605798-8E7C-4BCC-8B7A-B96BC78EC169}" type="slidenum">
              <a:rPr lang="en-US" sz="1200">
                <a:latin typeface="Times New Roman" pitchFamily="18" charset="0"/>
              </a:rPr>
              <a:pPr/>
              <a:t>54</a:t>
            </a:fld>
            <a:endParaRPr lang="en-US" sz="1200">
              <a:latin typeface="Times New Roman" pitchFamily="18" charset="0"/>
            </a:endParaRPr>
          </a:p>
        </p:txBody>
      </p:sp>
      <p:sp>
        <p:nvSpPr>
          <p:cNvPr id="125955" name="Rectangle 2"/>
          <p:cNvSpPr>
            <a:spLocks noChangeArrowheads="1" noTextEdit="1"/>
          </p:cNvSpPr>
          <p:nvPr>
            <p:ph type="sldImg"/>
          </p:nvPr>
        </p:nvSpPr>
        <p:spPr>
          <a:xfrm>
            <a:off x="1196975" y="692150"/>
            <a:ext cx="4618038" cy="3463925"/>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DE549860-47A7-4D2F-BCDE-B00E7A6B949A}" type="slidenum">
              <a:rPr lang="en-US" sz="1200">
                <a:latin typeface="Times New Roman" pitchFamily="18" charset="0"/>
              </a:rPr>
              <a:pPr/>
              <a:t>55</a:t>
            </a:fld>
            <a:endParaRPr lang="en-US" sz="1200">
              <a:latin typeface="Times New Roman" pitchFamily="18" charset="0"/>
            </a:endParaRPr>
          </a:p>
        </p:txBody>
      </p:sp>
      <p:sp>
        <p:nvSpPr>
          <p:cNvPr id="126979" name="Rectangle 2"/>
          <p:cNvSpPr>
            <a:spLocks noChangeArrowheads="1" noTextEdit="1"/>
          </p:cNvSpPr>
          <p:nvPr>
            <p:ph type="sldImg"/>
          </p:nvPr>
        </p:nvSpPr>
        <p:spPr>
          <a:xfrm>
            <a:off x="1196975" y="692150"/>
            <a:ext cx="4618038" cy="3463925"/>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5D044CBE-FEFA-4548-81E1-9FD74B6BEA57}" type="slidenum">
              <a:rPr lang="en-US" sz="1200">
                <a:latin typeface="Times New Roman" pitchFamily="18" charset="0"/>
              </a:rPr>
              <a:pPr algn="r"/>
              <a:t>56</a:t>
            </a:fld>
            <a:endParaRPr lang="en-US" sz="1200">
              <a:latin typeface="Times New Roman" pitchFamily="18" charset="0"/>
            </a:endParaRPr>
          </a:p>
        </p:txBody>
      </p:sp>
      <p:sp>
        <p:nvSpPr>
          <p:cNvPr id="128003" name="Rectangle 2"/>
          <p:cNvSpPr>
            <a:spLocks noChangeArrowheads="1" noTextEdit="1"/>
          </p:cNvSpPr>
          <p:nvPr>
            <p:ph type="sldImg"/>
          </p:nvPr>
        </p:nvSpPr>
        <p:spPr>
          <a:xfrm>
            <a:off x="1198563" y="693738"/>
            <a:ext cx="4616450" cy="3462337"/>
          </a:xfrm>
          <a:ln/>
        </p:spPr>
      </p:sp>
      <p:sp>
        <p:nvSpPr>
          <p:cNvPr id="128004" name="Rectangle 3"/>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pPr algn="r"/>
            <a:fld id="{0AFF9EE1-0162-4ADB-9219-DC9AEF534FD4}" type="slidenum">
              <a:rPr lang="en-US" sz="1200">
                <a:latin typeface="Times New Roman" pitchFamily="18" charset="0"/>
              </a:rPr>
              <a:pPr algn="r"/>
              <a:t>57</a:t>
            </a:fld>
            <a:endParaRPr lang="en-US" sz="1200">
              <a:latin typeface="Times New Roman" pitchFamily="18" charset="0"/>
            </a:endParaRPr>
          </a:p>
        </p:txBody>
      </p:sp>
      <p:sp>
        <p:nvSpPr>
          <p:cNvPr id="129027" name="Rectangle 2"/>
          <p:cNvSpPr>
            <a:spLocks noChangeArrowheads="1" noTextEdit="1"/>
          </p:cNvSpPr>
          <p:nvPr>
            <p:ph type="sldImg"/>
          </p:nvPr>
        </p:nvSpPr>
        <p:spPr>
          <a:xfrm>
            <a:off x="1198563" y="693738"/>
            <a:ext cx="4616450" cy="3462337"/>
          </a:xfrm>
          <a:ln/>
        </p:spPr>
      </p:sp>
      <p:sp>
        <p:nvSpPr>
          <p:cNvPr id="129028" name="Rectangle 3"/>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F6F717CB-B1DF-4CC1-8F37-4F26070E2B55}" type="slidenum">
              <a:rPr lang="en-US" sz="1200">
                <a:latin typeface="Times New Roman" pitchFamily="18" charset="0"/>
              </a:rPr>
              <a:pPr/>
              <a:t>59</a:t>
            </a:fld>
            <a:endParaRPr lang="en-US" sz="1200">
              <a:latin typeface="Times New Roman" pitchFamily="18" charset="0"/>
            </a:endParaRPr>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CC96F318-92E6-42E8-BF6C-F76881529BED}" type="slidenum">
              <a:rPr lang="en-US" sz="1200">
                <a:latin typeface="Times New Roman" pitchFamily="18" charset="0"/>
              </a:rPr>
              <a:pPr/>
              <a:t>61</a:t>
            </a:fld>
            <a:endParaRPr lang="en-US" sz="1200">
              <a:latin typeface="Times New Roman" pitchFamily="18" charset="0"/>
            </a:endParaRPr>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MK 08.11.02: This needs to be updated to reflect changes.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26C0866B-58A4-47F5-BF6F-95D9E26F86BE}" type="slidenum">
              <a:rPr lang="en-US" sz="1200">
                <a:latin typeface="Times New Roman" pitchFamily="18" charset="0"/>
              </a:rPr>
              <a:pPr/>
              <a:t>6</a:t>
            </a:fld>
            <a:endParaRPr lang="en-US" sz="1200">
              <a:latin typeface="Times New Roman" pitchFamily="18" charset="0"/>
            </a:endParaRPr>
          </a:p>
        </p:txBody>
      </p:sp>
      <p:sp>
        <p:nvSpPr>
          <p:cNvPr id="77827" name="Rectangle 2"/>
          <p:cNvSpPr>
            <a:spLocks noChangeArrowheads="1" noTextEdit="1"/>
          </p:cNvSpPr>
          <p:nvPr>
            <p:ph type="sldImg"/>
          </p:nvPr>
        </p:nvSpPr>
        <p:spPr>
          <a:xfrm>
            <a:off x="1196975" y="692150"/>
            <a:ext cx="4618038" cy="3463925"/>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257E8666-291F-49A2-9F04-B1ECBED66A5A}" type="slidenum">
              <a:rPr lang="en-US" sz="1200">
                <a:latin typeface="Times New Roman" pitchFamily="18" charset="0"/>
              </a:rPr>
              <a:pPr/>
              <a:t>7</a:t>
            </a:fld>
            <a:endParaRPr lang="en-US" sz="1200">
              <a:latin typeface="Times New Roman" pitchFamily="18" charset="0"/>
            </a:endParaRPr>
          </a:p>
        </p:txBody>
      </p:sp>
      <p:sp>
        <p:nvSpPr>
          <p:cNvPr id="78851" name="Rectangle 2"/>
          <p:cNvSpPr>
            <a:spLocks noChangeArrowheads="1" noTextEdit="1"/>
          </p:cNvSpPr>
          <p:nvPr>
            <p:ph type="sldImg"/>
          </p:nvPr>
        </p:nvSpPr>
        <p:spPr>
          <a:xfrm>
            <a:off x="1196975" y="692150"/>
            <a:ext cx="4618038" cy="3463925"/>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5DA18748-3201-40BC-80FF-ACFDCED04C9C}" type="slidenum">
              <a:rPr lang="en-US" sz="1200">
                <a:latin typeface="Times New Roman" pitchFamily="18" charset="0"/>
              </a:rPr>
              <a:pPr/>
              <a:t>8</a:t>
            </a:fld>
            <a:endParaRPr lang="en-US" sz="1200">
              <a:latin typeface="Times New Roman" pitchFamily="18" charset="0"/>
            </a:endParaRPr>
          </a:p>
        </p:txBody>
      </p:sp>
      <p:sp>
        <p:nvSpPr>
          <p:cNvPr id="79875" name="Rectangle 2"/>
          <p:cNvSpPr>
            <a:spLocks noChangeArrowheads="1" noTextEdit="1"/>
          </p:cNvSpPr>
          <p:nvPr>
            <p:ph type="sldImg"/>
          </p:nvPr>
        </p:nvSpPr>
        <p:spPr>
          <a:xfrm>
            <a:off x="1196975" y="692150"/>
            <a:ext cx="4618038" cy="3463925"/>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748DF312-5368-4104-96CD-9633D34E42C4}" type="slidenum">
              <a:rPr lang="en-US" sz="1200">
                <a:latin typeface="Times New Roman" pitchFamily="18" charset="0"/>
              </a:rPr>
              <a:pPr/>
              <a:t>10</a:t>
            </a:fld>
            <a:endParaRPr lang="en-US" sz="1200">
              <a:latin typeface="Times New Roman" pitchFamily="18" charset="0"/>
            </a:endParaRPr>
          </a:p>
        </p:txBody>
      </p:sp>
      <p:sp>
        <p:nvSpPr>
          <p:cNvPr id="81923" name="Rectangle 2"/>
          <p:cNvSpPr>
            <a:spLocks noChangeArrowheads="1" noTextEdit="1"/>
          </p:cNvSpPr>
          <p:nvPr>
            <p:ph type="sldImg"/>
          </p:nvPr>
        </p:nvSpPr>
        <p:spPr>
          <a:xfrm>
            <a:off x="1196975" y="692150"/>
            <a:ext cx="4618038" cy="3463925"/>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Enrich using data integration research!!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BD1E7FE3-22CB-48E2-84F6-13595D9332DF}" type="slidenum">
              <a:rPr lang="en-US" sz="1200">
                <a:latin typeface="Times New Roman" pitchFamily="18" charset="0"/>
              </a:rPr>
              <a:pPr/>
              <a:t>11</a:t>
            </a:fld>
            <a:endParaRPr lang="en-US" sz="1200">
              <a:latin typeface="Times New Roman" pitchFamily="18" charset="0"/>
            </a:endParaRPr>
          </a:p>
        </p:txBody>
      </p:sp>
      <p:sp>
        <p:nvSpPr>
          <p:cNvPr id="82947" name="Rectangle 2"/>
          <p:cNvSpPr>
            <a:spLocks noChangeArrowheads="1" noTextEdit="1"/>
          </p:cNvSpPr>
          <p:nvPr>
            <p:ph type="sldImg"/>
          </p:nvPr>
        </p:nvSpPr>
        <p:spPr>
          <a:xfrm>
            <a:off x="1196975" y="692150"/>
            <a:ext cx="4618038" cy="3463925"/>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itchFamily="34" charset="0"/>
              </a:defRPr>
            </a:lvl1pPr>
            <a:lvl2pPr marL="742950" indent="-285750" defTabSz="931863" eaLnBrk="0" hangingPunct="0">
              <a:defRPr sz="2400">
                <a:solidFill>
                  <a:schemeClr val="tx1"/>
                </a:solidFill>
                <a:latin typeface="Tahoma" pitchFamily="34" charset="0"/>
              </a:defRPr>
            </a:lvl2pPr>
            <a:lvl3pPr marL="1143000" indent="-228600" defTabSz="931863" eaLnBrk="0" hangingPunct="0">
              <a:defRPr sz="2400">
                <a:solidFill>
                  <a:schemeClr val="tx1"/>
                </a:solidFill>
                <a:latin typeface="Tahoma" pitchFamily="34" charset="0"/>
              </a:defRPr>
            </a:lvl3pPr>
            <a:lvl4pPr marL="1600200" indent="-228600" defTabSz="931863" eaLnBrk="0" hangingPunct="0">
              <a:defRPr sz="2400">
                <a:solidFill>
                  <a:schemeClr val="tx1"/>
                </a:solidFill>
                <a:latin typeface="Tahoma" pitchFamily="34" charset="0"/>
              </a:defRPr>
            </a:lvl4pPr>
            <a:lvl5pPr marL="2057400" indent="-228600" defTabSz="931863" eaLnBrk="0" hangingPunct="0">
              <a:defRPr sz="2400">
                <a:solidFill>
                  <a:schemeClr val="tx1"/>
                </a:solidFill>
                <a:latin typeface="Tahoma" pitchFamily="34" charset="0"/>
              </a:defRPr>
            </a:lvl5pPr>
            <a:lvl6pPr marL="2514600" indent="-228600" defTabSz="931863" eaLnBrk="0" fontAlgn="base" hangingPunct="0">
              <a:spcBef>
                <a:spcPct val="0"/>
              </a:spcBef>
              <a:spcAft>
                <a:spcPct val="0"/>
              </a:spcAft>
              <a:defRPr sz="2400">
                <a:solidFill>
                  <a:schemeClr val="tx1"/>
                </a:solidFill>
                <a:latin typeface="Tahoma" pitchFamily="34" charset="0"/>
              </a:defRPr>
            </a:lvl6pPr>
            <a:lvl7pPr marL="2971800" indent="-228600" defTabSz="931863" eaLnBrk="0" fontAlgn="base" hangingPunct="0">
              <a:spcBef>
                <a:spcPct val="0"/>
              </a:spcBef>
              <a:spcAft>
                <a:spcPct val="0"/>
              </a:spcAft>
              <a:defRPr sz="2400">
                <a:solidFill>
                  <a:schemeClr val="tx1"/>
                </a:solidFill>
                <a:latin typeface="Tahoma" pitchFamily="34" charset="0"/>
              </a:defRPr>
            </a:lvl7pPr>
            <a:lvl8pPr marL="3429000" indent="-228600" defTabSz="931863" eaLnBrk="0" fontAlgn="base" hangingPunct="0">
              <a:spcBef>
                <a:spcPct val="0"/>
              </a:spcBef>
              <a:spcAft>
                <a:spcPct val="0"/>
              </a:spcAft>
              <a:defRPr sz="2400">
                <a:solidFill>
                  <a:schemeClr val="tx1"/>
                </a:solidFill>
                <a:latin typeface="Tahoma" pitchFamily="34" charset="0"/>
              </a:defRPr>
            </a:lvl8pPr>
            <a:lvl9pPr marL="3886200" indent="-228600" defTabSz="931863" eaLnBrk="0" fontAlgn="base" hangingPunct="0">
              <a:spcBef>
                <a:spcPct val="0"/>
              </a:spcBef>
              <a:spcAft>
                <a:spcPct val="0"/>
              </a:spcAft>
              <a:defRPr sz="2400">
                <a:solidFill>
                  <a:schemeClr val="tx1"/>
                </a:solidFill>
                <a:latin typeface="Tahoma" pitchFamily="34" charset="0"/>
              </a:defRPr>
            </a:lvl9pPr>
          </a:lstStyle>
          <a:p>
            <a:fld id="{DD533615-3505-4571-A8AD-9BB0F8EF48E1}" type="slidenum">
              <a:rPr lang="en-US" sz="1200">
                <a:latin typeface="Times New Roman" pitchFamily="18" charset="0"/>
              </a:rPr>
              <a:pPr/>
              <a:t>14</a:t>
            </a:fld>
            <a:endParaRPr lang="en-US" sz="1200">
              <a:latin typeface="Times New Roman" pitchFamily="18" charset="0"/>
            </a:endParaRPr>
          </a:p>
        </p:txBody>
      </p:sp>
      <p:sp>
        <p:nvSpPr>
          <p:cNvPr id="86019" name="Rectangle 2"/>
          <p:cNvSpPr>
            <a:spLocks noChangeArrowheads="1" noTextEdit="1"/>
          </p:cNvSpPr>
          <p:nvPr>
            <p:ph type="sldImg"/>
          </p:nvPr>
        </p:nvSpPr>
        <p:spPr>
          <a:xfrm>
            <a:off x="1196975" y="692150"/>
            <a:ext cx="4618038" cy="3463925"/>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834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9788"/>
          </a:xfrm>
        </p:spPr>
        <p:txBody>
          <a:bodyPr>
            <a:normAutofit/>
          </a:bodyPr>
          <a:lstStyle>
            <a:lvl1pPr algn="ctr">
              <a:defRPr sz="4400" b="1">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lvl1pPr>
              <a:defRPr sz="2800"/>
            </a:lvl1pPr>
            <a:lvl2pPr>
              <a:defRPr sz="2400">
                <a:latin typeface="Baskerville Old Face" pitchFamily="18" charset="0"/>
                <a:cs typeface="Arial" pitchFamily="34" charset="0"/>
              </a:defRPr>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2" name="Straight Connector 11"/>
          <p:cNvCxnSpPr/>
          <p:nvPr userDrawn="1"/>
        </p:nvCxnSpPr>
        <p:spPr>
          <a:xfrm>
            <a:off x="228600" y="992188"/>
            <a:ext cx="8686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8686800" y="6528816"/>
            <a:ext cx="4572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a:t>
            </a:fld>
            <a:endParaRPr lang="en-US" dirty="0">
              <a:solidFill>
                <a:prstClr val="black"/>
              </a:solidFill>
              <a:latin typeface="Calibri"/>
            </a:endParaRPr>
          </a:p>
        </p:txBody>
      </p:sp>
    </p:spTree>
    <p:extLst>
      <p:ext uri="{BB962C8B-B14F-4D97-AF65-F5344CB8AC3E}">
        <p14:creationId xmlns:p14="http://schemas.microsoft.com/office/powerpoint/2010/main" val="3689612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p:cNvSpPr>
            <a:spLocks noGrp="1" noChangeArrowheads="1"/>
          </p:cNvSpPr>
          <p:nvPr>
            <p:ph type="dt" sz="half" idx="10"/>
          </p:nvPr>
        </p:nvSpPr>
        <p:spPr>
          <a:xfrm>
            <a:off x="152400" y="6477000"/>
            <a:ext cx="1905000" cy="381000"/>
          </a:xfrm>
          <a:prstGeom prst="rect">
            <a:avLst/>
          </a:prstGeom>
          <a:ln/>
        </p:spPr>
        <p:txBody>
          <a:bodyPr/>
          <a:lstStyle>
            <a:lvl1pPr>
              <a:defRPr/>
            </a:lvl1pPr>
          </a:lstStyle>
          <a:p>
            <a:endParaRPr lang="en-US"/>
          </a:p>
        </p:txBody>
      </p:sp>
      <p:sp>
        <p:nvSpPr>
          <p:cNvPr id="6" name="Rectangle 2060"/>
          <p:cNvSpPr>
            <a:spLocks noGrp="1" noChangeArrowheads="1"/>
          </p:cNvSpPr>
          <p:nvPr>
            <p:ph type="ftr" sz="quarter" idx="11"/>
          </p:nvPr>
        </p:nvSpPr>
        <p:spPr>
          <a:xfrm>
            <a:off x="3124200" y="6477000"/>
            <a:ext cx="2895600" cy="381000"/>
          </a:xfrm>
          <a:prstGeom prst="rect">
            <a:avLst/>
          </a:prstGeom>
          <a:ln/>
        </p:spPr>
        <p:txBody>
          <a:bodyPr/>
          <a:lstStyle>
            <a:lvl1pPr>
              <a:defRPr/>
            </a:lvl1pPr>
          </a:lstStyle>
          <a:p>
            <a:pPr>
              <a:defRPr/>
            </a:pPr>
            <a:endParaRPr lang="en-US"/>
          </a:p>
        </p:txBody>
      </p:sp>
      <p:sp>
        <p:nvSpPr>
          <p:cNvPr id="7" name="Rectangle 2061"/>
          <p:cNvSpPr>
            <a:spLocks noGrp="1" noChangeArrowheads="1"/>
          </p:cNvSpPr>
          <p:nvPr>
            <p:ph type="sldNum" sz="quarter" idx="12"/>
          </p:nvPr>
        </p:nvSpPr>
        <p:spPr>
          <a:xfrm>
            <a:off x="7239000" y="6477000"/>
            <a:ext cx="1905000" cy="381000"/>
          </a:xfrm>
          <a:prstGeom prst="rect">
            <a:avLst/>
          </a:prstGeom>
          <a:ln/>
        </p:spPr>
        <p:txBody>
          <a:bodyPr/>
          <a:lstStyle>
            <a:lvl1pPr>
              <a:defRPr/>
            </a:lvl1pPr>
          </a:lstStyle>
          <a:p>
            <a:fld id="{5A81C954-07D9-4054-9B9E-EC52998CE8CA}" type="slidenum">
              <a:rPr lang="en-US"/>
              <a:pPr/>
              <a:t>‹#›</a:t>
            </a:fld>
            <a:endParaRPr lang="en-US"/>
          </a:p>
        </p:txBody>
      </p:sp>
    </p:spTree>
    <p:extLst>
      <p:ext uri="{BB962C8B-B14F-4D97-AF65-F5344CB8AC3E}">
        <p14:creationId xmlns:p14="http://schemas.microsoft.com/office/powerpoint/2010/main" val="296973088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2802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59"/>
          <p:cNvSpPr>
            <a:spLocks noGrp="1" noChangeArrowheads="1"/>
          </p:cNvSpPr>
          <p:nvPr>
            <p:ph type="dt" sz="half" idx="10"/>
          </p:nvPr>
        </p:nvSpPr>
        <p:spPr>
          <a:xfrm>
            <a:off x="152400" y="6477000"/>
            <a:ext cx="1905000" cy="381000"/>
          </a:xfrm>
          <a:prstGeom prst="rect">
            <a:avLst/>
          </a:prstGeom>
          <a:ln/>
        </p:spPr>
        <p:txBody>
          <a:bodyPr/>
          <a:lstStyle>
            <a:lvl1pPr>
              <a:defRPr/>
            </a:lvl1pPr>
          </a:lstStyle>
          <a:p>
            <a:endParaRPr lang="en-US"/>
          </a:p>
        </p:txBody>
      </p:sp>
      <p:sp>
        <p:nvSpPr>
          <p:cNvPr id="4" name="Rectangle 2060"/>
          <p:cNvSpPr>
            <a:spLocks noGrp="1" noChangeArrowheads="1"/>
          </p:cNvSpPr>
          <p:nvPr>
            <p:ph type="ftr" sz="quarter" idx="11"/>
          </p:nvPr>
        </p:nvSpPr>
        <p:spPr>
          <a:xfrm>
            <a:off x="3124200" y="6477000"/>
            <a:ext cx="2895600" cy="381000"/>
          </a:xfrm>
          <a:prstGeom prst="rect">
            <a:avLst/>
          </a:prstGeom>
          <a:ln/>
        </p:spPr>
        <p:txBody>
          <a:bodyPr/>
          <a:lstStyle>
            <a:lvl1pPr>
              <a:defRPr/>
            </a:lvl1pPr>
          </a:lstStyle>
          <a:p>
            <a:pPr>
              <a:defRPr/>
            </a:pPr>
            <a:endParaRPr lang="en-US"/>
          </a:p>
        </p:txBody>
      </p:sp>
      <p:sp>
        <p:nvSpPr>
          <p:cNvPr id="5" name="Rectangle 2061"/>
          <p:cNvSpPr>
            <a:spLocks noGrp="1" noChangeArrowheads="1"/>
          </p:cNvSpPr>
          <p:nvPr>
            <p:ph type="sldNum" sz="quarter" idx="12"/>
          </p:nvPr>
        </p:nvSpPr>
        <p:spPr>
          <a:xfrm>
            <a:off x="7239000" y="6477000"/>
            <a:ext cx="1905000" cy="381000"/>
          </a:xfrm>
          <a:prstGeom prst="rect">
            <a:avLst/>
          </a:prstGeom>
          <a:ln/>
        </p:spPr>
        <p:txBody>
          <a:bodyPr/>
          <a:lstStyle>
            <a:lvl1pPr>
              <a:defRPr/>
            </a:lvl1pPr>
          </a:lstStyle>
          <a:p>
            <a:fld id="{3433F937-B3DE-4E2E-B3A9-DFA9192A9E00}" type="slidenum">
              <a:rPr lang="en-US"/>
              <a:pPr/>
              <a:t>‹#›</a:t>
            </a:fld>
            <a:endParaRPr lang="en-US"/>
          </a:p>
        </p:txBody>
      </p:sp>
    </p:spTree>
    <p:extLst>
      <p:ext uri="{BB962C8B-B14F-4D97-AF65-F5344CB8AC3E}">
        <p14:creationId xmlns:p14="http://schemas.microsoft.com/office/powerpoint/2010/main" val="278880624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41409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5" r:id="rId4"/>
    <p:sldLayoutId id="2147483776" r:id="rId5"/>
  </p:sldLayoutIdLst>
  <p:timing>
    <p:tnLst>
      <p:par>
        <p:cTn id="1" dur="indefinite" restart="never" nodeType="tmRoot"/>
      </p:par>
    </p:tnLst>
  </p:timing>
  <p:hf hdr="0" ftr="0" dt="0"/>
  <p:txStyles>
    <p:titleStyle>
      <a:lvl1pPr algn="l" defTabSz="914400" rtl="0" eaLnBrk="1" latinLnBrk="0" hangingPunct="1">
        <a:spcBef>
          <a:spcPct val="0"/>
        </a:spcBef>
        <a:buNone/>
        <a:defRPr sz="4400" kern="1200" spc="-100" baseline="0">
          <a:solidFill>
            <a:srgbClr val="002060"/>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002060"/>
          </a:solidFill>
          <a:effectLst/>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n22@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5.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 Id="rId9"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9.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hyperlink" Target="http://www-courses.cs.uiuc.edu/~cs491han/papers/dasu02.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1927225"/>
          </a:xfrm>
        </p:spPr>
        <p:txBody>
          <a:bodyPr>
            <a:noAutofit/>
          </a:bodyPr>
          <a:lstStyle/>
          <a:p>
            <a:r>
              <a:rPr lang="en-US" sz="4800" dirty="0" smtClean="0"/>
              <a:t>CS6220: Data </a:t>
            </a:r>
            <a:r>
              <a:rPr lang="en-US" sz="4800" dirty="0"/>
              <a:t>Mining </a:t>
            </a:r>
            <a:r>
              <a:rPr lang="en-US" sz="4800" dirty="0" smtClean="0"/>
              <a:t>Techniques</a:t>
            </a:r>
            <a:endParaRPr lang="en-US" sz="4800" dirty="0"/>
          </a:p>
        </p:txBody>
      </p:sp>
      <p:sp>
        <p:nvSpPr>
          <p:cNvPr id="3" name="Subtitle 2"/>
          <p:cNvSpPr>
            <a:spLocks noGrp="1"/>
          </p:cNvSpPr>
          <p:nvPr>
            <p:ph type="subTitle" idx="1"/>
          </p:nvPr>
        </p:nvSpPr>
        <p:spPr>
          <a:xfrm>
            <a:off x="1295400" y="3581400"/>
            <a:ext cx="6400800" cy="2895600"/>
          </a:xfrm>
        </p:spPr>
        <p:txBody>
          <a:bodyPr>
            <a:normAutofit/>
          </a:bodyPr>
          <a:lstStyle/>
          <a:p>
            <a:pPr algn="ctr"/>
            <a:endParaRPr lang="en-US" sz="3000" b="1" dirty="0" smtClean="0"/>
          </a:p>
          <a:p>
            <a:pPr algn="ctr"/>
            <a:r>
              <a:rPr lang="en-US" sz="3000" b="1" dirty="0" smtClean="0"/>
              <a:t>Instructor: </a:t>
            </a:r>
            <a:r>
              <a:rPr lang="en-US" sz="3000" b="1" dirty="0" err="1" smtClean="0"/>
              <a:t>Yizhou</a:t>
            </a:r>
            <a:r>
              <a:rPr lang="en-US" sz="3000" b="1" dirty="0" smtClean="0"/>
              <a:t> Sun</a:t>
            </a:r>
          </a:p>
          <a:p>
            <a:pPr algn="ctr"/>
            <a:r>
              <a:rPr lang="en-US" sz="2400" dirty="0" smtClean="0">
                <a:hlinkClick r:id="rId3"/>
              </a:rPr>
              <a:t>yzsun@ccs.neu.edu</a:t>
            </a:r>
            <a:endParaRPr lang="en-US" sz="2400" dirty="0" smtClean="0"/>
          </a:p>
          <a:p>
            <a:pPr algn="ctr"/>
            <a:endParaRPr lang="en-US" dirty="0" smtClean="0"/>
          </a:p>
          <a:p>
            <a:pPr algn="ctr"/>
            <a:fld id="{1913F476-D1F9-4A8A-AA0B-77B35B937DF8}" type="datetime4">
              <a:rPr lang="en-US" sz="2400" smtClean="0"/>
              <a:pPr algn="ctr"/>
              <a:t>January 13, 2013</a:t>
            </a:fld>
            <a:endParaRPr lang="en-US" sz="2400" dirty="0"/>
          </a:p>
        </p:txBody>
      </p:sp>
      <p:sp>
        <p:nvSpPr>
          <p:cNvPr id="5" name="Rectangle 2"/>
          <p:cNvSpPr txBox="1">
            <a:spLocks noChangeArrowheads="1"/>
          </p:cNvSpPr>
          <p:nvPr/>
        </p:nvSpPr>
        <p:spPr bwMode="auto">
          <a:xfrm>
            <a:off x="0" y="2286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pPr eaLnBrk="1" hangingPunct="1"/>
            <a:r>
              <a:rPr lang="en-US" sz="4000" dirty="0" smtClean="0">
                <a:solidFill>
                  <a:srgbClr val="646B86"/>
                </a:solidFill>
              </a:rPr>
              <a:t>Chapter </a:t>
            </a:r>
            <a:r>
              <a:rPr lang="en-US" sz="4000" dirty="0" smtClean="0">
                <a:solidFill>
                  <a:srgbClr val="646B86"/>
                </a:solidFill>
              </a:rPr>
              <a:t>3: Data Preprocessing</a:t>
            </a:r>
            <a:endParaRPr lang="en-US" sz="4000" dirty="0" smtClean="0">
              <a:solidFill>
                <a:srgbClr val="646B86"/>
              </a:solidFill>
            </a:endParaRPr>
          </a:p>
        </p:txBody>
      </p:sp>
    </p:spTree>
    <p:extLst>
      <p:ext uri="{BB962C8B-B14F-4D97-AF65-F5344CB8AC3E}">
        <p14:creationId xmlns:p14="http://schemas.microsoft.com/office/powerpoint/2010/main" val="287297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23850" y="304800"/>
            <a:ext cx="8591550" cy="609600"/>
          </a:xfrm>
        </p:spPr>
        <p:txBody>
          <a:bodyPr>
            <a:normAutofit fontScale="90000"/>
          </a:bodyPr>
          <a:lstStyle/>
          <a:p>
            <a:pPr eaLnBrk="1" hangingPunct="1"/>
            <a:r>
              <a:rPr lang="en-US" smtClean="0"/>
              <a:t>How to Handle Noisy Data?</a:t>
            </a:r>
          </a:p>
        </p:txBody>
      </p:sp>
      <p:sp>
        <p:nvSpPr>
          <p:cNvPr id="15364" name="Rectangle 3"/>
          <p:cNvSpPr>
            <a:spLocks noGrp="1" noChangeArrowheads="1"/>
          </p:cNvSpPr>
          <p:nvPr>
            <p:ph idx="1"/>
          </p:nvPr>
        </p:nvSpPr>
        <p:spPr>
          <a:xfrm>
            <a:off x="304800" y="1371600"/>
            <a:ext cx="8382000" cy="5029200"/>
          </a:xfrm>
        </p:spPr>
        <p:txBody>
          <a:bodyPr/>
          <a:lstStyle/>
          <a:p>
            <a:pPr eaLnBrk="1" hangingPunct="1"/>
            <a:r>
              <a:rPr lang="en-US" sz="2400" smtClean="0">
                <a:solidFill>
                  <a:schemeClr val="folHlink"/>
                </a:solidFill>
              </a:rPr>
              <a:t>Binning</a:t>
            </a:r>
          </a:p>
          <a:p>
            <a:pPr lvl="1" eaLnBrk="1" hangingPunct="1"/>
            <a:r>
              <a:rPr lang="en-US" sz="2400" smtClean="0"/>
              <a:t>first sort data and partition into (equal-frequency) bins</a:t>
            </a:r>
          </a:p>
          <a:p>
            <a:pPr lvl="1" eaLnBrk="1" hangingPunct="1"/>
            <a:r>
              <a:rPr lang="en-US" sz="2400" smtClean="0"/>
              <a:t>then one can </a:t>
            </a:r>
            <a:r>
              <a:rPr lang="en-US" sz="2400" smtClean="0">
                <a:solidFill>
                  <a:schemeClr val="hlink"/>
                </a:solidFill>
              </a:rPr>
              <a:t>smooth by bin means,  smooth by bin median, smooth by bin boundaries</a:t>
            </a:r>
            <a:r>
              <a:rPr lang="en-US" sz="2400" smtClean="0"/>
              <a:t>, etc.</a:t>
            </a:r>
          </a:p>
          <a:p>
            <a:pPr eaLnBrk="1" hangingPunct="1"/>
            <a:r>
              <a:rPr lang="en-US" sz="2400" smtClean="0">
                <a:solidFill>
                  <a:schemeClr val="folHlink"/>
                </a:solidFill>
              </a:rPr>
              <a:t>Regression</a:t>
            </a:r>
          </a:p>
          <a:p>
            <a:pPr lvl="1" eaLnBrk="1" hangingPunct="1"/>
            <a:r>
              <a:rPr lang="en-US" sz="2400" smtClean="0"/>
              <a:t>smooth by fitting the data into regression functions</a:t>
            </a:r>
          </a:p>
          <a:p>
            <a:pPr eaLnBrk="1" hangingPunct="1"/>
            <a:r>
              <a:rPr lang="en-US" sz="2400" smtClean="0">
                <a:solidFill>
                  <a:schemeClr val="folHlink"/>
                </a:solidFill>
              </a:rPr>
              <a:t>Clustering</a:t>
            </a:r>
          </a:p>
          <a:p>
            <a:pPr lvl="1" eaLnBrk="1" hangingPunct="1"/>
            <a:r>
              <a:rPr lang="en-US" sz="2400" smtClean="0"/>
              <a:t>detect and remove outliers</a:t>
            </a:r>
          </a:p>
          <a:p>
            <a:pPr eaLnBrk="1" hangingPunct="1"/>
            <a:r>
              <a:rPr lang="en-US" sz="2400" smtClean="0">
                <a:solidFill>
                  <a:schemeClr val="folHlink"/>
                </a:solidFill>
              </a:rPr>
              <a:t>Combined computer and human inspection</a:t>
            </a:r>
          </a:p>
          <a:p>
            <a:pPr lvl="1" eaLnBrk="1" hangingPunct="1"/>
            <a:r>
              <a:rPr lang="en-US" sz="2400" smtClean="0"/>
              <a:t>detect suspicious values and check by human (e.g., deal with possible outliers)</a:t>
            </a:r>
          </a:p>
        </p:txBody>
      </p:sp>
      <p:sp>
        <p:nvSpPr>
          <p:cNvPr id="15362"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8C451CB-F5B0-42A2-AE99-B98771452F65}" type="slidenum">
              <a:rPr lang="en-US" sz="1200"/>
              <a:pPr eaLnBrk="1" hangingPunct="1"/>
              <a:t>10</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23850" y="304800"/>
            <a:ext cx="8591550" cy="609600"/>
          </a:xfrm>
        </p:spPr>
        <p:txBody>
          <a:bodyPr>
            <a:normAutofit fontScale="90000"/>
          </a:bodyPr>
          <a:lstStyle/>
          <a:p>
            <a:pPr eaLnBrk="1" hangingPunct="1"/>
            <a:r>
              <a:rPr lang="en-US" smtClean="0">
                <a:solidFill>
                  <a:srgbClr val="170981"/>
                </a:solidFill>
              </a:rPr>
              <a:t>Data Cleaning as a Process</a:t>
            </a:r>
          </a:p>
        </p:txBody>
      </p:sp>
      <p:sp>
        <p:nvSpPr>
          <p:cNvPr id="16388" name="Rectangle 3"/>
          <p:cNvSpPr>
            <a:spLocks noGrp="1" noChangeArrowheads="1"/>
          </p:cNvSpPr>
          <p:nvPr>
            <p:ph idx="1"/>
          </p:nvPr>
        </p:nvSpPr>
        <p:spPr>
          <a:xfrm>
            <a:off x="0" y="990600"/>
            <a:ext cx="9144000" cy="5181600"/>
          </a:xfrm>
        </p:spPr>
        <p:txBody>
          <a:bodyPr>
            <a:noAutofit/>
          </a:bodyPr>
          <a:lstStyle/>
          <a:p>
            <a:pPr eaLnBrk="1" hangingPunct="1">
              <a:lnSpc>
                <a:spcPct val="90000"/>
              </a:lnSpc>
            </a:pPr>
            <a:r>
              <a:rPr lang="en-US" sz="2400" dirty="0" smtClean="0">
                <a:solidFill>
                  <a:schemeClr val="folHlink"/>
                </a:solidFill>
              </a:rPr>
              <a:t>Data discrepancy detection</a:t>
            </a:r>
          </a:p>
          <a:p>
            <a:pPr lvl="1" eaLnBrk="1" hangingPunct="1">
              <a:lnSpc>
                <a:spcPct val="90000"/>
              </a:lnSpc>
            </a:pPr>
            <a:r>
              <a:rPr lang="en-US" dirty="0" smtClean="0"/>
              <a:t>Use metadata (e.g., domain, range, dependency, distribution)</a:t>
            </a:r>
          </a:p>
          <a:p>
            <a:pPr lvl="1" eaLnBrk="1" hangingPunct="1">
              <a:lnSpc>
                <a:spcPct val="90000"/>
              </a:lnSpc>
            </a:pPr>
            <a:r>
              <a:rPr lang="en-US" dirty="0" smtClean="0"/>
              <a:t>Check field overloading </a:t>
            </a:r>
          </a:p>
          <a:p>
            <a:pPr lvl="1" eaLnBrk="1" hangingPunct="1">
              <a:lnSpc>
                <a:spcPct val="90000"/>
              </a:lnSpc>
            </a:pPr>
            <a:r>
              <a:rPr lang="en-US" dirty="0" smtClean="0"/>
              <a:t>Check uniqueness rule, consecutive rule and null rule</a:t>
            </a:r>
          </a:p>
          <a:p>
            <a:pPr lvl="1" eaLnBrk="1" hangingPunct="1">
              <a:lnSpc>
                <a:spcPct val="90000"/>
              </a:lnSpc>
            </a:pPr>
            <a:r>
              <a:rPr lang="en-US" dirty="0" smtClean="0"/>
              <a:t>Use commercial tools</a:t>
            </a:r>
          </a:p>
          <a:p>
            <a:pPr lvl="2" eaLnBrk="1" hangingPunct="1">
              <a:lnSpc>
                <a:spcPct val="90000"/>
              </a:lnSpc>
            </a:pPr>
            <a:r>
              <a:rPr lang="en-US" sz="2400" dirty="0" smtClean="0"/>
              <a:t>Data scrubbing: use simple domain knowledge (e.g., postal code, spell-check) to detect errors and make corrections</a:t>
            </a:r>
          </a:p>
          <a:p>
            <a:pPr lvl="2" eaLnBrk="1" hangingPunct="1">
              <a:lnSpc>
                <a:spcPct val="90000"/>
              </a:lnSpc>
            </a:pPr>
            <a:r>
              <a:rPr lang="en-US" sz="2400" dirty="0" smtClean="0"/>
              <a:t>Data auditing: by analyzing data to discover rules and relationship to detect violators (e.g., correlation and clustering to find outliers)</a:t>
            </a:r>
          </a:p>
          <a:p>
            <a:pPr eaLnBrk="1" hangingPunct="1">
              <a:lnSpc>
                <a:spcPct val="90000"/>
              </a:lnSpc>
            </a:pPr>
            <a:r>
              <a:rPr lang="en-US" sz="2400" dirty="0" smtClean="0">
                <a:solidFill>
                  <a:schemeClr val="folHlink"/>
                </a:solidFill>
              </a:rPr>
              <a:t>Data migration and integration</a:t>
            </a:r>
          </a:p>
          <a:p>
            <a:pPr lvl="1" eaLnBrk="1" hangingPunct="1">
              <a:lnSpc>
                <a:spcPct val="90000"/>
              </a:lnSpc>
            </a:pPr>
            <a:r>
              <a:rPr lang="en-US" dirty="0" smtClean="0"/>
              <a:t>Data migration tools: allow transformations to be specified</a:t>
            </a:r>
          </a:p>
          <a:p>
            <a:pPr lvl="1" eaLnBrk="1" hangingPunct="1">
              <a:lnSpc>
                <a:spcPct val="90000"/>
              </a:lnSpc>
            </a:pPr>
            <a:r>
              <a:rPr lang="en-US" dirty="0" smtClean="0"/>
              <a:t>ETL (Extraction/Transformation/Loading) tools: allow users to specify transformations through a graphical user interface</a:t>
            </a:r>
          </a:p>
          <a:p>
            <a:pPr eaLnBrk="1" hangingPunct="1">
              <a:lnSpc>
                <a:spcPct val="90000"/>
              </a:lnSpc>
            </a:pPr>
            <a:r>
              <a:rPr lang="en-US" sz="2400" dirty="0" smtClean="0"/>
              <a:t>Integration of the two processes</a:t>
            </a:r>
          </a:p>
          <a:p>
            <a:pPr lvl="1" eaLnBrk="1" hangingPunct="1">
              <a:lnSpc>
                <a:spcPct val="90000"/>
              </a:lnSpc>
            </a:pPr>
            <a:r>
              <a:rPr lang="en-US" dirty="0" smtClean="0"/>
              <a:t>Iterative and interactive (e.g., Potter’s Wheels)</a:t>
            </a:r>
          </a:p>
        </p:txBody>
      </p:sp>
      <p:sp>
        <p:nvSpPr>
          <p:cNvPr id="16386"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C0DADB7-3559-41CE-B752-15E7E434004D}" type="slidenum">
              <a:rPr lang="en-US" sz="1200"/>
              <a:pPr eaLnBrk="1" hangingPunct="1"/>
              <a:t>11</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a:t>3: Data Preprocessing</a:t>
            </a:r>
          </a:p>
        </p:txBody>
      </p:sp>
      <p:sp>
        <p:nvSpPr>
          <p:cNvPr id="3" name="Content Placeholder 2"/>
          <p:cNvSpPr>
            <a:spLocks noGrp="1"/>
          </p:cNvSpPr>
          <p:nvPr>
            <p:ph idx="1"/>
          </p:nvPr>
        </p:nvSpPr>
        <p:spPr/>
        <p:txBody>
          <a:bodyPr/>
          <a:lstStyle/>
          <a:p>
            <a:pPr>
              <a:lnSpc>
                <a:spcPct val="150000"/>
              </a:lnSpc>
            </a:pPr>
            <a:r>
              <a:rPr lang="en-US" sz="2400" dirty="0"/>
              <a:t>Data Preprocessing: An Overview</a:t>
            </a:r>
          </a:p>
          <a:p>
            <a:pPr lvl="1">
              <a:lnSpc>
                <a:spcPct val="150000"/>
              </a:lnSpc>
            </a:pPr>
            <a:r>
              <a:rPr lang="en-US" dirty="0"/>
              <a:t>Data Quality</a:t>
            </a:r>
          </a:p>
          <a:p>
            <a:pPr lvl="1">
              <a:lnSpc>
                <a:spcPct val="150000"/>
              </a:lnSpc>
            </a:pPr>
            <a:r>
              <a:rPr lang="en-US" dirty="0"/>
              <a:t>Major Tasks in Data Preprocessing</a:t>
            </a:r>
          </a:p>
          <a:p>
            <a:pPr>
              <a:lnSpc>
                <a:spcPct val="150000"/>
              </a:lnSpc>
            </a:pPr>
            <a:r>
              <a:rPr lang="en-US" sz="2400" dirty="0"/>
              <a:t>Data Cleaning</a:t>
            </a:r>
          </a:p>
          <a:p>
            <a:pPr>
              <a:lnSpc>
                <a:spcPct val="150000"/>
              </a:lnSpc>
            </a:pPr>
            <a:r>
              <a:rPr lang="en-US" sz="2400" dirty="0"/>
              <a:t>Data Integration</a:t>
            </a:r>
          </a:p>
          <a:p>
            <a:pPr>
              <a:lnSpc>
                <a:spcPct val="150000"/>
              </a:lnSpc>
            </a:pPr>
            <a:r>
              <a:rPr lang="en-US" sz="2400" dirty="0"/>
              <a:t>Data Reduction</a:t>
            </a:r>
          </a:p>
          <a:p>
            <a:pPr>
              <a:lnSpc>
                <a:spcPct val="150000"/>
              </a:lnSpc>
            </a:pPr>
            <a:r>
              <a:rPr lang="en-US" sz="2400" dirty="0"/>
              <a:t>Data Transformation and Data Discretization</a:t>
            </a:r>
          </a:p>
          <a:p>
            <a:pPr>
              <a:lnSpc>
                <a:spcPct val="150000"/>
              </a:lnSpc>
            </a:pPr>
            <a:r>
              <a:rPr lang="en-US" sz="2400" dirty="0"/>
              <a:t>Summary</a:t>
            </a:r>
          </a:p>
          <a:p>
            <a:pPr marL="0" indent="0">
              <a:buNone/>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12</a:t>
            </a:fld>
            <a:endParaRPr lang="en-US" dirty="0">
              <a:solidFill>
                <a:prstClr val="black"/>
              </a:solidFill>
              <a:latin typeface="Calibri"/>
            </a:endParaRPr>
          </a:p>
        </p:txBody>
      </p:sp>
      <p:sp>
        <p:nvSpPr>
          <p:cNvPr id="5" name="AutoShape 4"/>
          <p:cNvSpPr>
            <a:spLocks noChangeArrowheads="1"/>
          </p:cNvSpPr>
          <p:nvPr/>
        </p:nvSpPr>
        <p:spPr bwMode="auto">
          <a:xfrm rot="9430553">
            <a:off x="3121770" y="3663681"/>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5259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0981"/>
                </a:solidFill>
              </a:rPr>
              <a:t>Data Integration</a:t>
            </a:r>
            <a:endParaRPr lang="en-US" dirty="0"/>
          </a:p>
        </p:txBody>
      </p:sp>
      <p:sp>
        <p:nvSpPr>
          <p:cNvPr id="3" name="Content Placeholder 2"/>
          <p:cNvSpPr>
            <a:spLocks noGrp="1"/>
          </p:cNvSpPr>
          <p:nvPr>
            <p:ph idx="1"/>
          </p:nvPr>
        </p:nvSpPr>
        <p:spPr/>
        <p:txBody>
          <a:bodyPr>
            <a:normAutofit/>
          </a:bodyPr>
          <a:lstStyle/>
          <a:p>
            <a:pPr>
              <a:lnSpc>
                <a:spcPct val="130000"/>
              </a:lnSpc>
            </a:pPr>
            <a:r>
              <a:rPr lang="en-US" sz="2000" b="1" dirty="0"/>
              <a:t>Data integration</a:t>
            </a:r>
            <a:r>
              <a:rPr lang="en-US" sz="2000" dirty="0"/>
              <a:t>: </a:t>
            </a:r>
          </a:p>
          <a:p>
            <a:pPr lvl="1">
              <a:lnSpc>
                <a:spcPct val="130000"/>
              </a:lnSpc>
            </a:pPr>
            <a:r>
              <a:rPr lang="en-US" sz="2000" dirty="0"/>
              <a:t>Combines data from multiple sources into a coherent store</a:t>
            </a:r>
          </a:p>
          <a:p>
            <a:pPr>
              <a:lnSpc>
                <a:spcPct val="130000"/>
              </a:lnSpc>
            </a:pPr>
            <a:r>
              <a:rPr lang="en-US" sz="2000" dirty="0"/>
              <a:t>Schema integration: e.g., </a:t>
            </a:r>
            <a:r>
              <a:rPr lang="en-US" sz="2000" dirty="0" err="1"/>
              <a:t>A.cust</a:t>
            </a:r>
            <a:r>
              <a:rPr lang="en-US" sz="2000" dirty="0"/>
              <a:t>-id </a:t>
            </a:r>
            <a:r>
              <a:rPr lang="en-US" sz="2000" dirty="0">
                <a:sym typeface="Symbol" pitchFamily="18" charset="2"/>
              </a:rPr>
              <a:t> </a:t>
            </a:r>
            <a:r>
              <a:rPr lang="en-US" sz="2000" dirty="0" err="1">
                <a:sym typeface="Symbol" pitchFamily="18" charset="2"/>
              </a:rPr>
              <a:t>B.</a:t>
            </a:r>
            <a:r>
              <a:rPr lang="en-US" sz="2000" dirty="0" err="1"/>
              <a:t>cust</a:t>
            </a:r>
            <a:r>
              <a:rPr lang="en-US" sz="2000" dirty="0"/>
              <a:t>-#</a:t>
            </a:r>
          </a:p>
          <a:p>
            <a:pPr lvl="1">
              <a:lnSpc>
                <a:spcPct val="130000"/>
              </a:lnSpc>
            </a:pPr>
            <a:r>
              <a:rPr lang="en-US" sz="2000" dirty="0"/>
              <a:t>Integrate metadata from different sources</a:t>
            </a:r>
          </a:p>
          <a:p>
            <a:pPr>
              <a:lnSpc>
                <a:spcPct val="130000"/>
              </a:lnSpc>
            </a:pPr>
            <a:r>
              <a:rPr lang="en-US" sz="2000" dirty="0">
                <a:solidFill>
                  <a:srgbClr val="FF0000"/>
                </a:solidFill>
              </a:rPr>
              <a:t>Entity identification problem</a:t>
            </a:r>
            <a:r>
              <a:rPr lang="en-US" sz="2000" dirty="0"/>
              <a:t>: </a:t>
            </a:r>
          </a:p>
          <a:p>
            <a:pPr lvl="1">
              <a:lnSpc>
                <a:spcPct val="130000"/>
              </a:lnSpc>
            </a:pPr>
            <a:r>
              <a:rPr lang="en-US" sz="2000" dirty="0"/>
              <a:t>Identify real world entities from multiple data sources, e.g., Bill Clinton = William </a:t>
            </a:r>
            <a:r>
              <a:rPr lang="en-US" sz="2000" dirty="0" smtClean="0"/>
              <a:t>Clinton</a:t>
            </a:r>
            <a:endParaRPr lang="en-US" sz="2000" dirty="0"/>
          </a:p>
          <a:p>
            <a:pPr>
              <a:lnSpc>
                <a:spcPct val="130000"/>
              </a:lnSpc>
            </a:pPr>
            <a:r>
              <a:rPr lang="en-US" sz="2000" dirty="0"/>
              <a:t>Detecting and resolving data value conflicts</a:t>
            </a:r>
          </a:p>
          <a:p>
            <a:pPr lvl="1">
              <a:lnSpc>
                <a:spcPct val="130000"/>
              </a:lnSpc>
            </a:pPr>
            <a:r>
              <a:rPr lang="en-US" sz="2000" dirty="0"/>
              <a:t>For the same real world entity, attribute values from different sources are different</a:t>
            </a:r>
          </a:p>
          <a:p>
            <a:pPr lvl="1">
              <a:lnSpc>
                <a:spcPct val="130000"/>
              </a:lnSpc>
            </a:pPr>
            <a:r>
              <a:rPr lang="en-US" sz="2000" dirty="0"/>
              <a:t>Possible reasons: different representations, different scales, e.g., metric vs. British units</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13</a:t>
            </a:fld>
            <a:endParaRPr lang="en-US" dirty="0">
              <a:solidFill>
                <a:prstClr val="black"/>
              </a:solidFill>
              <a:latin typeface="Calibri"/>
            </a:endParaRPr>
          </a:p>
        </p:txBody>
      </p:sp>
    </p:spTree>
    <p:extLst>
      <p:ext uri="{BB962C8B-B14F-4D97-AF65-F5344CB8AC3E}">
        <p14:creationId xmlns:p14="http://schemas.microsoft.com/office/powerpoint/2010/main" val="252359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0" y="228600"/>
            <a:ext cx="9067800" cy="685800"/>
          </a:xfrm>
        </p:spPr>
        <p:txBody>
          <a:bodyPr/>
          <a:lstStyle/>
          <a:p>
            <a:pPr eaLnBrk="1" hangingPunct="1"/>
            <a:r>
              <a:rPr lang="en-US" sz="3200" smtClean="0"/>
              <a:t>Handling Redundancy in Data Integration</a:t>
            </a:r>
          </a:p>
        </p:txBody>
      </p:sp>
      <p:sp>
        <p:nvSpPr>
          <p:cNvPr id="19461" name="Rectangle 3"/>
          <p:cNvSpPr>
            <a:spLocks noGrp="1" noChangeArrowheads="1"/>
          </p:cNvSpPr>
          <p:nvPr>
            <p:ph idx="1"/>
          </p:nvPr>
        </p:nvSpPr>
        <p:spPr>
          <a:xfrm>
            <a:off x="381000" y="1295400"/>
            <a:ext cx="8305800" cy="5181600"/>
          </a:xfrm>
        </p:spPr>
        <p:txBody>
          <a:bodyPr>
            <a:normAutofit/>
          </a:bodyPr>
          <a:lstStyle/>
          <a:p>
            <a:pPr eaLnBrk="1" hangingPunct="1">
              <a:lnSpc>
                <a:spcPct val="120000"/>
              </a:lnSpc>
            </a:pPr>
            <a:r>
              <a:rPr lang="en-US" sz="2400" dirty="0" smtClean="0"/>
              <a:t>Redundant data occur often when integration of multiple databases</a:t>
            </a:r>
          </a:p>
          <a:p>
            <a:pPr lvl="1" eaLnBrk="1" hangingPunct="1">
              <a:lnSpc>
                <a:spcPct val="120000"/>
              </a:lnSpc>
            </a:pPr>
            <a:r>
              <a:rPr lang="en-US" sz="2400" i="1" dirty="0" smtClean="0"/>
              <a:t>Derivable </a:t>
            </a:r>
            <a:r>
              <a:rPr lang="en-US" sz="2400" i="1" dirty="0" smtClean="0"/>
              <a:t>data:</a:t>
            </a:r>
            <a:r>
              <a:rPr lang="en-US" sz="2400" dirty="0" smtClean="0"/>
              <a:t> One attribute may be a “derived” attribute in another table, e.g., annual revenue</a:t>
            </a:r>
          </a:p>
          <a:p>
            <a:pPr eaLnBrk="1" hangingPunct="1">
              <a:lnSpc>
                <a:spcPct val="120000"/>
              </a:lnSpc>
            </a:pPr>
            <a:r>
              <a:rPr lang="en-US" sz="2400" dirty="0" smtClean="0">
                <a:solidFill>
                  <a:schemeClr val="folHlink"/>
                </a:solidFill>
              </a:rPr>
              <a:t>Redundant attributes may be able to be detected by </a:t>
            </a:r>
            <a:r>
              <a:rPr lang="en-US" sz="2400" i="1" dirty="0" smtClean="0">
                <a:solidFill>
                  <a:schemeClr val="folHlink"/>
                </a:solidFill>
              </a:rPr>
              <a:t>correlation analysis </a:t>
            </a:r>
            <a:r>
              <a:rPr lang="en-US" sz="2400" dirty="0" smtClean="0">
                <a:solidFill>
                  <a:schemeClr val="folHlink"/>
                </a:solidFill>
              </a:rPr>
              <a:t>and</a:t>
            </a:r>
            <a:r>
              <a:rPr lang="en-US" sz="2400" i="1" dirty="0" smtClean="0">
                <a:solidFill>
                  <a:schemeClr val="folHlink"/>
                </a:solidFill>
              </a:rPr>
              <a:t> covariance analysis</a:t>
            </a:r>
            <a:endParaRPr lang="en-US" sz="2400" dirty="0" smtClean="0"/>
          </a:p>
          <a:p>
            <a:pPr eaLnBrk="1" hangingPunct="1">
              <a:lnSpc>
                <a:spcPct val="120000"/>
              </a:lnSpc>
            </a:pPr>
            <a:r>
              <a:rPr lang="en-US" sz="2400" dirty="0" smtClean="0"/>
              <a:t>Careful integration of the data from multiple sources may help reduce/avoid redundancies and inconsistencies and improve mining speed and quality</a:t>
            </a:r>
          </a:p>
        </p:txBody>
      </p:sp>
      <p:sp>
        <p:nvSpPr>
          <p:cNvPr id="19458"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D966D3D-4F28-4085-BA89-6329BC9E0B64}" type="slidenum">
              <a:rPr lang="en-US" sz="1200"/>
              <a:pPr eaLnBrk="1" hangingPunct="1"/>
              <a:t>14</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Correlation </a:t>
            </a:r>
            <a:r>
              <a:rPr lang="en-US" dirty="0"/>
              <a:t>Analysis (Nominal Data)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lnSpc>
                    <a:spcPct val="110000"/>
                  </a:lnSpc>
                </a:pPr>
                <a14:m>
                  <m:oMath xmlns:m="http://schemas.openxmlformats.org/officeDocument/2006/math">
                    <m:sSup>
                      <m:sSupPr>
                        <m:ctrlPr>
                          <a:rPr lang="en-US" sz="2400" i="1">
                            <a:latin typeface="Cambria Math"/>
                          </a:rPr>
                        </m:ctrlPr>
                      </m:sSupPr>
                      <m:e>
                        <m:r>
                          <a:rPr lang="en-US" sz="2400" i="1">
                            <a:latin typeface="Cambria Math"/>
                          </a:rPr>
                          <m:t>𝜒</m:t>
                        </m:r>
                      </m:e>
                      <m:sup>
                        <m:r>
                          <a:rPr lang="en-US" sz="2400" i="1">
                            <a:latin typeface="Cambria Math"/>
                          </a:rPr>
                          <m:t>2</m:t>
                        </m:r>
                      </m:sup>
                    </m:sSup>
                  </m:oMath>
                </a14:m>
                <a:r>
                  <a:rPr lang="en-US" sz="2400" b="1" dirty="0" smtClean="0">
                    <a:solidFill>
                      <a:schemeClr val="folHlink"/>
                    </a:solidFill>
                  </a:rPr>
                  <a:t> </a:t>
                </a:r>
                <a:r>
                  <a:rPr lang="en-US" sz="2400" b="1" dirty="0">
                    <a:solidFill>
                      <a:schemeClr val="folHlink"/>
                    </a:solidFill>
                  </a:rPr>
                  <a:t>(chi-square) test</a:t>
                </a:r>
                <a:endParaRPr lang="el-GR" sz="2400" b="1" dirty="0">
                  <a:solidFill>
                    <a:schemeClr val="folHlink"/>
                  </a:solidFill>
                </a:endParaRPr>
              </a:p>
              <a:p>
                <a:pPr>
                  <a:lnSpc>
                    <a:spcPct val="110000"/>
                  </a:lnSpc>
                </a:pPr>
                <a:endParaRPr lang="en-US" sz="2400" dirty="0"/>
              </a:p>
              <a:p>
                <a:pPr>
                  <a:lnSpc>
                    <a:spcPct val="110000"/>
                  </a:lnSpc>
                </a:pPr>
                <a:endParaRPr lang="en-US" sz="2400" dirty="0"/>
              </a:p>
              <a:p>
                <a:pPr>
                  <a:lnSpc>
                    <a:spcPct val="110000"/>
                  </a:lnSpc>
                </a:pPr>
                <a:r>
                  <a:rPr lang="en-US" sz="2400" dirty="0" smtClean="0"/>
                  <a:t>Independency test between two attributes</a:t>
                </a:r>
              </a:p>
              <a:p>
                <a:pPr lvl="1">
                  <a:lnSpc>
                    <a:spcPct val="110000"/>
                  </a:lnSpc>
                </a:pPr>
                <a:r>
                  <a:rPr lang="en-US" sz="2000" dirty="0" smtClean="0"/>
                  <a:t>The </a:t>
                </a:r>
                <a:r>
                  <a:rPr lang="en-US" sz="2000" dirty="0"/>
                  <a:t>larger the </a:t>
                </a:r>
                <a14:m>
                  <m:oMath xmlns:m="http://schemas.openxmlformats.org/officeDocument/2006/math">
                    <m:sSup>
                      <m:sSupPr>
                        <m:ctrlPr>
                          <a:rPr lang="en-US" sz="2000" b="0" i="1" smtClean="0">
                            <a:latin typeface="Cambria Math"/>
                          </a:rPr>
                        </m:ctrlPr>
                      </m:sSupPr>
                      <m:e>
                        <m:r>
                          <a:rPr lang="en-US" sz="2000" b="0" i="1" smtClean="0">
                            <a:latin typeface="Cambria Math"/>
                          </a:rPr>
                          <m:t>𝜒</m:t>
                        </m:r>
                      </m:e>
                      <m:sup>
                        <m:r>
                          <a:rPr lang="en-US" sz="2000" b="0" i="1" smtClean="0">
                            <a:latin typeface="Cambria Math"/>
                          </a:rPr>
                          <m:t>2</m:t>
                        </m:r>
                      </m:sup>
                    </m:sSup>
                  </m:oMath>
                </a14:m>
                <a:r>
                  <a:rPr lang="en-US" sz="2000" dirty="0" smtClean="0"/>
                  <a:t> value</a:t>
                </a:r>
                <a:r>
                  <a:rPr lang="en-US" sz="2000" dirty="0"/>
                  <a:t>, the more likely the variables are related</a:t>
                </a:r>
              </a:p>
              <a:p>
                <a:pPr>
                  <a:lnSpc>
                    <a:spcPct val="110000"/>
                  </a:lnSpc>
                </a:pPr>
                <a:r>
                  <a:rPr lang="en-US" sz="2400" dirty="0"/>
                  <a:t>The cells that contribute the most to the </a:t>
                </a:r>
                <a14:m>
                  <m:oMath xmlns:m="http://schemas.openxmlformats.org/officeDocument/2006/math">
                    <m:sSup>
                      <m:sSupPr>
                        <m:ctrlPr>
                          <a:rPr lang="en-US" sz="2400" i="1">
                            <a:latin typeface="Cambria Math"/>
                          </a:rPr>
                        </m:ctrlPr>
                      </m:sSupPr>
                      <m:e>
                        <m:r>
                          <a:rPr lang="en-US" sz="2400" i="1">
                            <a:latin typeface="Cambria Math"/>
                          </a:rPr>
                          <m:t>𝜒</m:t>
                        </m:r>
                      </m:e>
                      <m:sup>
                        <m:r>
                          <a:rPr lang="en-US" sz="2400" i="1">
                            <a:latin typeface="Cambria Math"/>
                          </a:rPr>
                          <m:t>2</m:t>
                        </m:r>
                      </m:sup>
                    </m:sSup>
                    <m:r>
                      <a:rPr lang="en-US" sz="2400" i="1">
                        <a:latin typeface="Cambria Math"/>
                      </a:rPr>
                      <m:t> </m:t>
                    </m:r>
                  </m:oMath>
                </a14:m>
                <a:r>
                  <a:rPr lang="en-US" sz="2400" dirty="0"/>
                  <a:t>value are those whose actual count is very different from the expected count</a:t>
                </a:r>
              </a:p>
              <a:p>
                <a:pPr>
                  <a:lnSpc>
                    <a:spcPct val="110000"/>
                  </a:lnSpc>
                </a:pPr>
                <a:r>
                  <a:rPr lang="en-US" sz="2400" dirty="0"/>
                  <a:t>Correlation does not imply causality</a:t>
                </a:r>
              </a:p>
              <a:p>
                <a:pPr lvl="1">
                  <a:lnSpc>
                    <a:spcPct val="110000"/>
                  </a:lnSpc>
                </a:pPr>
                <a:r>
                  <a:rPr lang="en-US" sz="2000" dirty="0"/>
                  <a:t># of hospitals and # of car-theft in a city are correlated</a:t>
                </a:r>
              </a:p>
              <a:p>
                <a:pPr lvl="1">
                  <a:lnSpc>
                    <a:spcPct val="110000"/>
                  </a:lnSpc>
                </a:pPr>
                <a:r>
                  <a:rPr lang="en-US" sz="2000" dirty="0"/>
                  <a:t>Both are causally linked to the third variable: population</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57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15</a:t>
            </a:fld>
            <a:endParaRPr lang="en-US" dirty="0">
              <a:solidFill>
                <a:prstClr val="black"/>
              </a:solidFill>
              <a:latin typeface="Calibri"/>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1627578784"/>
              </p:ext>
            </p:extLst>
          </p:nvPr>
        </p:nvGraphicFramePr>
        <p:xfrm>
          <a:off x="2057400" y="1600200"/>
          <a:ext cx="4540250" cy="981075"/>
        </p:xfrm>
        <a:graphic>
          <a:graphicData uri="http://schemas.openxmlformats.org/presentationml/2006/ole">
            <mc:AlternateContent xmlns:mc="http://schemas.openxmlformats.org/markup-compatibility/2006">
              <mc:Choice xmlns:v="urn:schemas-microsoft-com:vml" Requires="v">
                <p:oleObj spid="_x0000_s150584" name="Equation" r:id="rId4" imgW="2057400" imgH="444500" progId="Equation.3">
                  <p:embed/>
                </p:oleObj>
              </mc:Choice>
              <mc:Fallback>
                <p:oleObj name="Equation" r:id="rId4" imgW="2057400" imgH="4445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00200"/>
                        <a:ext cx="4540250"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6976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We Need Chi-Square Test?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Considering two attributes A and B </a:t>
                </a:r>
              </a:p>
              <a:p>
                <a:pPr lvl="1"/>
                <a:r>
                  <a:rPr lang="en-US" dirty="0" smtClean="0"/>
                  <a:t>A: a nominal attribute with c distinct values, </a:t>
                </a:r>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𝑐</m:t>
                        </m:r>
                      </m:sub>
                    </m:sSub>
                  </m:oMath>
                </a14:m>
                <a:endParaRPr lang="en-US" b="0" dirty="0" smtClean="0"/>
              </a:p>
              <a:p>
                <a:pPr lvl="2"/>
                <a:r>
                  <a:rPr lang="en-US" dirty="0" smtClean="0"/>
                  <a:t>E.g., Grades of Math</a:t>
                </a:r>
                <a:endParaRPr lang="en-US" b="0" dirty="0" smtClean="0"/>
              </a:p>
              <a:p>
                <a:pPr lvl="1"/>
                <a:r>
                  <a:rPr lang="en-US" dirty="0" smtClean="0"/>
                  <a:t>B: a nominal attribute with r distinct values, </a:t>
                </a:r>
                <a14:m>
                  <m:oMath xmlns:m="http://schemas.openxmlformats.org/officeDocument/2006/math">
                    <m:sSub>
                      <m:sSubPr>
                        <m:ctrlPr>
                          <a:rPr lang="en-US" b="0" i="1" smtClean="0">
                            <a:latin typeface="Cambria Math"/>
                          </a:rPr>
                        </m:ctrlPr>
                      </m:sSubPr>
                      <m:e>
                        <m:r>
                          <a:rPr lang="en-US" b="0" i="1" smtClean="0">
                            <a:latin typeface="Cambria Math"/>
                          </a:rPr>
                          <m:t>𝑏</m:t>
                        </m:r>
                      </m:e>
                      <m:sub>
                        <m:r>
                          <a:rPr lang="en-US" b="0" i="1" smtClean="0">
                            <a:latin typeface="Cambria Math"/>
                          </a:rPr>
                          <m:t>1</m:t>
                        </m:r>
                      </m:sub>
                    </m:sSub>
                    <m:r>
                      <a:rPr lang="en-US" b="0" i="1" smtClean="0">
                        <a:latin typeface="Cambria Math"/>
                      </a:rPr>
                      <m:t>, …, </m:t>
                    </m:r>
                    <m:sSub>
                      <m:sSubPr>
                        <m:ctrlPr>
                          <a:rPr lang="en-US" b="0" i="1" smtClean="0">
                            <a:latin typeface="Cambria Math"/>
                          </a:rPr>
                        </m:ctrlPr>
                      </m:sSubPr>
                      <m:e>
                        <m:r>
                          <a:rPr lang="en-US" b="0" i="1" smtClean="0">
                            <a:latin typeface="Cambria Math"/>
                          </a:rPr>
                          <m:t>𝑏</m:t>
                        </m:r>
                      </m:e>
                      <m:sub>
                        <m:r>
                          <a:rPr lang="en-US" b="0" i="1" smtClean="0">
                            <a:latin typeface="Cambria Math"/>
                          </a:rPr>
                          <m:t>𝑟</m:t>
                        </m:r>
                      </m:sub>
                    </m:sSub>
                  </m:oMath>
                </a14:m>
                <a:endParaRPr lang="en-US" dirty="0" smtClean="0"/>
              </a:p>
              <a:p>
                <a:pPr lvl="2"/>
                <a:r>
                  <a:rPr lang="en-US" dirty="0" smtClean="0"/>
                  <a:t>E.g., Grades of Science</a:t>
                </a:r>
              </a:p>
              <a:p>
                <a:r>
                  <a:rPr lang="en-US" dirty="0" smtClean="0"/>
                  <a:t>Question: Are A and B related?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16</a:t>
            </a:fld>
            <a:endParaRPr lang="en-US" dirty="0">
              <a:solidFill>
                <a:prstClr val="black"/>
              </a:solidFill>
              <a:latin typeface="Calibri"/>
            </a:endParaRPr>
          </a:p>
        </p:txBody>
      </p:sp>
    </p:spTree>
    <p:extLst>
      <p:ext uri="{BB962C8B-B14F-4D97-AF65-F5344CB8AC3E}">
        <p14:creationId xmlns:p14="http://schemas.microsoft.com/office/powerpoint/2010/main" val="1075915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Run Chi-Square Test?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t>Constructing </a:t>
                </a:r>
                <a:r>
                  <a:rPr lang="en-US" dirty="0"/>
                  <a:t>contingency </a:t>
                </a:r>
                <a:r>
                  <a:rPr lang="en-US" dirty="0" smtClean="0"/>
                  <a:t>table</a:t>
                </a:r>
              </a:p>
              <a:p>
                <a:pPr lvl="1"/>
                <a:r>
                  <a:rPr lang="en-US" dirty="0" smtClean="0"/>
                  <a:t> Observed frequency </a:t>
                </a:r>
                <a14:m>
                  <m:oMath xmlns:m="http://schemas.openxmlformats.org/officeDocument/2006/math">
                    <m:sSub>
                      <m:sSubPr>
                        <m:ctrlPr>
                          <a:rPr lang="en-US" b="0" i="1" smtClean="0">
                            <a:latin typeface="Cambria Math"/>
                          </a:rPr>
                        </m:ctrlPr>
                      </m:sSubPr>
                      <m:e>
                        <m:r>
                          <a:rPr lang="en-US" b="0" i="1" smtClean="0">
                            <a:latin typeface="Cambria Math"/>
                          </a:rPr>
                          <m:t>𝑜</m:t>
                        </m:r>
                      </m:e>
                      <m:sub>
                        <m:r>
                          <a:rPr lang="en-US" b="0" i="1" smtClean="0">
                            <a:latin typeface="Cambria Math"/>
                          </a:rPr>
                          <m:t>𝑖𝑗</m:t>
                        </m:r>
                      </m:sub>
                    </m:sSub>
                  </m:oMath>
                </a14:m>
                <a:r>
                  <a:rPr lang="en-US" dirty="0" smtClean="0"/>
                  <a:t>: number of data objects taking value </a:t>
                </a:r>
                <a14:m>
                  <m:oMath xmlns:m="http://schemas.openxmlformats.org/officeDocument/2006/math">
                    <m:sSub>
                      <m:sSubPr>
                        <m:ctrlPr>
                          <a:rPr lang="en-US" b="0" i="1" smtClean="0">
                            <a:latin typeface="Cambria Math"/>
                          </a:rPr>
                        </m:ctrlPr>
                      </m:sSubPr>
                      <m:e>
                        <m:r>
                          <a:rPr lang="en-US" b="0" i="1" smtClean="0">
                            <a:latin typeface="Cambria Math"/>
                          </a:rPr>
                          <m:t>𝑏</m:t>
                        </m:r>
                      </m:e>
                      <m:sub>
                        <m:r>
                          <a:rPr lang="en-US" b="0" i="1" smtClean="0">
                            <a:latin typeface="Cambria Math"/>
                          </a:rPr>
                          <m:t>𝑖</m:t>
                        </m:r>
                      </m:sub>
                    </m:sSub>
                  </m:oMath>
                </a14:m>
                <a:r>
                  <a:rPr lang="en-US" dirty="0" smtClean="0"/>
                  <a:t> for attribute B and taking value </a:t>
                </a:r>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𝑗</m:t>
                        </m:r>
                      </m:sub>
                    </m:sSub>
                  </m:oMath>
                </a14:m>
                <a:r>
                  <a:rPr lang="en-US" dirty="0" smtClean="0"/>
                  <a:t> for attribute A</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Calculate expected frequency </a:t>
                </a:r>
                <a14:m>
                  <m:oMath xmlns:m="http://schemas.openxmlformats.org/officeDocument/2006/math">
                    <m:sSub>
                      <m:sSubPr>
                        <m:ctrlPr>
                          <a:rPr lang="en-US" b="0" i="1" smtClean="0">
                            <a:latin typeface="Cambria Math"/>
                          </a:rPr>
                        </m:ctrlPr>
                      </m:sSubPr>
                      <m:e>
                        <m:r>
                          <a:rPr lang="en-US" b="0" i="1" smtClean="0">
                            <a:latin typeface="Cambria Math"/>
                          </a:rPr>
                          <m:t>𝑒</m:t>
                        </m:r>
                      </m:e>
                      <m:sub>
                        <m:r>
                          <a:rPr lang="en-US" b="0" i="1" smtClean="0">
                            <a:latin typeface="Cambria Math"/>
                          </a:rPr>
                          <m:t>𝑖𝑗</m:t>
                        </m:r>
                      </m:sub>
                    </m:sSub>
                    <m:r>
                      <a:rPr lang="en-US" b="0" i="0" smtClean="0">
                        <a:latin typeface="Cambria Math"/>
                      </a:rPr>
                      <m:t>=</m:t>
                    </m:r>
                    <m:f>
                      <m:fPr>
                        <m:ctrlPr>
                          <a:rPr lang="en-US" b="0" i="1" smtClean="0">
                            <a:latin typeface="Cambria Math"/>
                          </a:rPr>
                        </m:ctrlPr>
                      </m:fPr>
                      <m:num>
                        <m:r>
                          <a:rPr lang="en-US" b="0" i="1" smtClean="0">
                            <a:latin typeface="Cambria Math"/>
                          </a:rPr>
                          <m:t>𝑐𝑜𝑢𝑛𝑡</m:t>
                        </m:r>
                        <m:d>
                          <m:dPr>
                            <m:ctrlPr>
                              <a:rPr lang="en-US" b="0" i="1" smtClean="0">
                                <a:latin typeface="Cambria Math"/>
                              </a:rPr>
                            </m:ctrlPr>
                          </m:dPr>
                          <m:e>
                            <m:r>
                              <a:rPr lang="en-US" b="0" i="1" smtClean="0">
                                <a:latin typeface="Cambria Math"/>
                              </a:rPr>
                              <m:t>𝐵</m:t>
                            </m:r>
                            <m:r>
                              <a:rPr lang="en-US" b="0" i="1" smtClean="0">
                                <a:latin typeface="Cambria Math"/>
                              </a:rPr>
                              <m:t>=</m:t>
                            </m:r>
                            <m:sSub>
                              <m:sSubPr>
                                <m:ctrlPr>
                                  <a:rPr lang="en-US" b="0" i="1" smtClean="0">
                                    <a:latin typeface="Cambria Math"/>
                                  </a:rPr>
                                </m:ctrlPr>
                              </m:sSubPr>
                              <m:e>
                                <m:r>
                                  <a:rPr lang="en-US" b="0" i="1" smtClean="0">
                                    <a:latin typeface="Cambria Math"/>
                                  </a:rPr>
                                  <m:t>𝑏</m:t>
                                </m:r>
                              </m:e>
                              <m:sub>
                                <m:r>
                                  <a:rPr lang="en-US" b="0" i="1" smtClean="0">
                                    <a:latin typeface="Cambria Math"/>
                                  </a:rPr>
                                  <m:t>𝑖</m:t>
                                </m:r>
                              </m:sub>
                            </m:sSub>
                          </m:e>
                        </m:d>
                        <m:r>
                          <a:rPr lang="en-US" b="0" i="1" smtClean="0">
                            <a:latin typeface="Cambria Math"/>
                          </a:rPr>
                          <m:t>×</m:t>
                        </m:r>
                        <m:r>
                          <a:rPr lang="en-US" b="0" i="1" smtClean="0">
                            <a:latin typeface="Cambria Math"/>
                          </a:rPr>
                          <m:t>𝑐𝑜𝑢𝑛𝑡</m:t>
                        </m:r>
                        <m:r>
                          <a:rPr lang="en-US" b="0" i="1" smtClean="0">
                            <a:latin typeface="Cambria Math"/>
                          </a:rPr>
                          <m:t>(</m:t>
                        </m:r>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𝑗</m:t>
                            </m:r>
                          </m:sub>
                        </m:sSub>
                        <m:r>
                          <a:rPr lang="en-US" b="0" i="1" smtClean="0">
                            <a:latin typeface="Cambria Math"/>
                          </a:rPr>
                          <m:t>)</m:t>
                        </m:r>
                      </m:num>
                      <m:den>
                        <m:r>
                          <a:rPr lang="en-US" b="0" i="1" smtClean="0">
                            <a:latin typeface="Cambria Math"/>
                          </a:rPr>
                          <m:t>𝑛</m:t>
                        </m:r>
                      </m:den>
                    </m:f>
                  </m:oMath>
                </a14:m>
                <a:endParaRPr lang="en-US" dirty="0" smtClean="0"/>
              </a:p>
              <a:p>
                <a:pPr lvl="2"/>
                <a:r>
                  <a:rPr lang="en-US" dirty="0" smtClean="0"/>
                  <a:t>Null hypothesis: A and B are independent</a:t>
                </a:r>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17</a:t>
            </a:fld>
            <a:endParaRPr lang="en-US" dirty="0">
              <a:solidFill>
                <a:prstClr val="black"/>
              </a:solidFill>
              <a:latin typeface="Calibri"/>
            </a:endParaRP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923671153"/>
                  </p:ext>
                </p:extLst>
              </p:nvPr>
            </p:nvGraphicFramePr>
            <p:xfrm>
              <a:off x="1295400" y="2438400"/>
              <a:ext cx="6477000" cy="2667000"/>
            </p:xfrm>
            <a:graphic>
              <a:graphicData uri="http://schemas.openxmlformats.org/drawingml/2006/table">
                <a:tbl>
                  <a:tblPr firstRow="1" bandRow="1">
                    <a:tableStyleId>{5C22544A-7EE6-4342-B048-85BDC9FD1C3A}</a:tableStyleId>
                  </a:tblPr>
                  <a:tblGrid>
                    <a:gridCol w="1295400"/>
                    <a:gridCol w="1295400"/>
                    <a:gridCol w="1295400"/>
                    <a:gridCol w="1295400"/>
                    <a:gridCol w="1295400"/>
                  </a:tblGrid>
                  <a:tr h="533400">
                    <a:tc>
                      <a:txBody>
                        <a:bodyPr/>
                        <a:lstStyle/>
                        <a:p>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smtClean="0">
                                        <a:latin typeface="Cambria Math"/>
                                      </a:rPr>
                                      <m:t>𝒂</m:t>
                                    </m:r>
                                  </m:e>
                                  <m:sub>
                                    <m:r>
                                      <a:rPr lang="en-US" sz="2000" b="1" i="1" smtClean="0">
                                        <a:latin typeface="Cambria Math"/>
                                      </a:rPr>
                                      <m:t>𝟏</m:t>
                                    </m:r>
                                  </m:sub>
                                </m:sSub>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smtClean="0">
                                        <a:latin typeface="Cambria Math"/>
                                      </a:rPr>
                                      <m:t>𝒂</m:t>
                                    </m:r>
                                  </m:e>
                                  <m:sub>
                                    <m:r>
                                      <a:rPr lang="en-US" sz="2000" b="1" i="1" smtClean="0">
                                        <a:latin typeface="Cambria Math"/>
                                      </a:rPr>
                                      <m:t>𝟐</m:t>
                                    </m:r>
                                  </m:sub>
                                </m:sSub>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smtClean="0">
                                        <a:latin typeface="Cambria Math"/>
                                      </a:rPr>
                                      <m:t>𝒂</m:t>
                                    </m:r>
                                  </m:e>
                                  <m:sub>
                                    <m:r>
                                      <a:rPr lang="en-US" sz="2000" b="1" i="1" smtClean="0">
                                        <a:latin typeface="Cambria Math"/>
                                      </a:rPr>
                                      <m:t>𝒄</m:t>
                                    </m:r>
                                  </m:sub>
                                </m:sSub>
                              </m:oMath>
                            </m:oMathPara>
                          </a14:m>
                          <a:endParaRPr lang="en-US" sz="2000" dirty="0"/>
                        </a:p>
                      </a:txBody>
                      <a:tcPr/>
                    </a:tc>
                  </a:tr>
                  <a:tr h="533400">
                    <a:tc>
                      <a:txBody>
                        <a:bodyPr/>
                        <a:lstStyle/>
                        <a:p>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smtClean="0">
                                        <a:latin typeface="Cambria Math"/>
                                      </a:rPr>
                                      <m:t>𝒃</m:t>
                                    </m:r>
                                  </m:e>
                                  <m:sub>
                                    <m:r>
                                      <a:rPr lang="en-US" sz="2000" b="1" i="1" smtClean="0">
                                        <a:latin typeface="Cambria Math"/>
                                      </a:rPr>
                                      <m:t>𝟏</m:t>
                                    </m:r>
                                  </m:sub>
                                </m:sSub>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11</m:t>
                                    </m:r>
                                  </m:sub>
                                </m:sSub>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1</m:t>
                                    </m:r>
                                    <m:r>
                                      <a:rPr lang="en-US" sz="2000" b="0" i="1" smtClean="0">
                                        <a:latin typeface="Cambria Math"/>
                                      </a:rPr>
                                      <m:t>2</m:t>
                                    </m:r>
                                  </m:sub>
                                </m:sSub>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1</m:t>
                                    </m:r>
                                    <m:r>
                                      <a:rPr lang="en-US" sz="2000" b="0" i="1" smtClean="0">
                                        <a:latin typeface="Cambria Math"/>
                                      </a:rPr>
                                      <m:t>𝑐</m:t>
                                    </m:r>
                                  </m:sub>
                                </m:sSub>
                              </m:oMath>
                            </m:oMathPara>
                          </a14:m>
                          <a:endParaRPr lang="en-US" sz="2000" dirty="0"/>
                        </a:p>
                      </a:txBody>
                      <a:tcPr/>
                    </a:tc>
                  </a:tr>
                  <a:tr h="533400">
                    <a:tc>
                      <a:txBody>
                        <a:bodyPr/>
                        <a:lstStyle/>
                        <a:p>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smtClean="0">
                                        <a:latin typeface="Cambria Math"/>
                                      </a:rPr>
                                      <m:t>𝒃</m:t>
                                    </m:r>
                                  </m:e>
                                  <m:sub>
                                    <m:r>
                                      <a:rPr lang="en-US" sz="2000" b="1" i="1" smtClean="0">
                                        <a:latin typeface="Cambria Math"/>
                                      </a:rPr>
                                      <m:t>𝟐</m:t>
                                    </m:r>
                                  </m:sub>
                                </m:sSub>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21</m:t>
                                    </m:r>
                                  </m:sub>
                                </m:sSub>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22</m:t>
                                    </m:r>
                                  </m:sub>
                                </m:sSub>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2</m:t>
                                    </m:r>
                                    <m:r>
                                      <a:rPr lang="en-US" sz="2000" b="0" i="1" smtClean="0">
                                        <a:latin typeface="Cambria Math"/>
                                      </a:rPr>
                                      <m:t>𝑐</m:t>
                                    </m:r>
                                  </m:sub>
                                </m:sSub>
                              </m:oMath>
                            </m:oMathPara>
                          </a14:m>
                          <a:endParaRPr lang="en-US" sz="2000" dirty="0"/>
                        </a:p>
                      </a:txBody>
                      <a:tcPr/>
                    </a:tc>
                  </a:tr>
                  <a:tr h="533400">
                    <a:tc>
                      <a:txBody>
                        <a:bodyPr/>
                        <a:lstStyle/>
                        <a:p>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r>
                  <a:tr h="533400">
                    <a:tc>
                      <a:txBody>
                        <a:bodyPr/>
                        <a:lstStyle/>
                        <a:p>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smtClean="0">
                                        <a:latin typeface="Cambria Math"/>
                                      </a:rPr>
                                      <m:t>𝒃</m:t>
                                    </m:r>
                                  </m:e>
                                  <m:sub>
                                    <m:r>
                                      <a:rPr lang="en-US" sz="2000" b="1" i="1" smtClean="0">
                                        <a:latin typeface="Cambria Math"/>
                                      </a:rPr>
                                      <m:t>𝒓</m:t>
                                    </m:r>
                                  </m:sub>
                                </m:sSub>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𝑟</m:t>
                                    </m:r>
                                    <m:r>
                                      <a:rPr lang="en-US" sz="2000" b="0" i="1" smtClean="0">
                                        <a:latin typeface="Cambria Math"/>
                                      </a:rPr>
                                      <m:t>1</m:t>
                                    </m:r>
                                  </m:sub>
                                </m:sSub>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𝑟</m:t>
                                    </m:r>
                                    <m:r>
                                      <a:rPr lang="en-US" sz="2000" b="0" i="1" smtClean="0">
                                        <a:latin typeface="Cambria Math"/>
                                      </a:rPr>
                                      <m:t>2</m:t>
                                    </m:r>
                                  </m:sub>
                                </m:sSub>
                              </m:oMath>
                            </m:oMathPara>
                          </a14:m>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dirty="0"/>
                        </a:p>
                      </a:txBody>
                      <a:tcPr/>
                    </a:tc>
                    <a:tc>
                      <a:txBody>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𝑜</m:t>
                                    </m:r>
                                  </m:e>
                                  <m:sub>
                                    <m:r>
                                      <a:rPr lang="en-US" sz="2000" b="0" i="1" smtClean="0">
                                        <a:latin typeface="Cambria Math"/>
                                      </a:rPr>
                                      <m:t>𝑟𝑐</m:t>
                                    </m:r>
                                  </m:sub>
                                </m:sSub>
                              </m:oMath>
                            </m:oMathPara>
                          </a14:m>
                          <a:endParaRPr lang="en-US" sz="2000"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923671153"/>
                  </p:ext>
                </p:extLst>
              </p:nvPr>
            </p:nvGraphicFramePr>
            <p:xfrm>
              <a:off x="1295400" y="2438400"/>
              <a:ext cx="6477000" cy="2667000"/>
            </p:xfrm>
            <a:graphic>
              <a:graphicData uri="http://schemas.openxmlformats.org/drawingml/2006/table">
                <a:tbl>
                  <a:tblPr firstRow="1" bandRow="1">
                    <a:tableStyleId>{5C22544A-7EE6-4342-B048-85BDC9FD1C3A}</a:tableStyleId>
                  </a:tblPr>
                  <a:tblGrid>
                    <a:gridCol w="1295400"/>
                    <a:gridCol w="1295400"/>
                    <a:gridCol w="1295400"/>
                    <a:gridCol w="1295400"/>
                    <a:gridCol w="1295400"/>
                  </a:tblGrid>
                  <a:tr h="533400">
                    <a:tc>
                      <a:txBody>
                        <a:bodyPr/>
                        <a:lstStyle/>
                        <a:p>
                          <a:endParaRPr lang="en-US" sz="2000" dirty="0"/>
                        </a:p>
                      </a:txBody>
                      <a:tcPr/>
                    </a:tc>
                    <a:tc>
                      <a:txBody>
                        <a:bodyPr/>
                        <a:lstStyle/>
                        <a:p>
                          <a:endParaRPr lang="en-US"/>
                        </a:p>
                      </a:txBody>
                      <a:tcPr>
                        <a:blipFill rotWithShape="1">
                          <a:blip r:embed="rId3"/>
                          <a:stretch>
                            <a:fillRect l="-100000" r="-299061" b="-397727"/>
                          </a:stretch>
                        </a:blipFill>
                      </a:tcPr>
                    </a:tc>
                    <a:tc>
                      <a:txBody>
                        <a:bodyPr/>
                        <a:lstStyle/>
                        <a:p>
                          <a:endParaRPr lang="en-US"/>
                        </a:p>
                      </a:txBody>
                      <a:tcPr>
                        <a:blipFill rotWithShape="1">
                          <a:blip r:embed="rId3"/>
                          <a:stretch>
                            <a:fillRect l="-200943" r="-200472" b="-397727"/>
                          </a:stretch>
                        </a:blipFill>
                      </a:tcPr>
                    </a:tc>
                    <a:tc>
                      <a:txBody>
                        <a:bodyPr/>
                        <a:lstStyle/>
                        <a:p>
                          <a:endParaRPr lang="en-US"/>
                        </a:p>
                      </a:txBody>
                      <a:tcPr>
                        <a:blipFill rotWithShape="1">
                          <a:blip r:embed="rId3"/>
                          <a:stretch>
                            <a:fillRect l="-299531" r="-99531" b="-397727"/>
                          </a:stretch>
                        </a:blipFill>
                      </a:tcPr>
                    </a:tc>
                    <a:tc>
                      <a:txBody>
                        <a:bodyPr/>
                        <a:lstStyle/>
                        <a:p>
                          <a:endParaRPr lang="en-US"/>
                        </a:p>
                      </a:txBody>
                      <a:tcPr>
                        <a:blipFill rotWithShape="1">
                          <a:blip r:embed="rId3"/>
                          <a:stretch>
                            <a:fillRect l="-401415" b="-397727"/>
                          </a:stretch>
                        </a:blipFill>
                      </a:tcPr>
                    </a:tc>
                  </a:tr>
                  <a:tr h="533400">
                    <a:tc>
                      <a:txBody>
                        <a:bodyPr/>
                        <a:lstStyle/>
                        <a:p>
                          <a:endParaRPr lang="en-US"/>
                        </a:p>
                      </a:txBody>
                      <a:tcPr>
                        <a:blipFill rotWithShape="1">
                          <a:blip r:embed="rId3"/>
                          <a:stretch>
                            <a:fillRect l="-472" t="-101149" r="-400943" b="-302299"/>
                          </a:stretch>
                        </a:blipFill>
                      </a:tcPr>
                    </a:tc>
                    <a:tc>
                      <a:txBody>
                        <a:bodyPr/>
                        <a:lstStyle/>
                        <a:p>
                          <a:endParaRPr lang="en-US"/>
                        </a:p>
                      </a:txBody>
                      <a:tcPr>
                        <a:blipFill rotWithShape="1">
                          <a:blip r:embed="rId3"/>
                          <a:stretch>
                            <a:fillRect l="-100000" t="-101149" r="-299061" b="-302299"/>
                          </a:stretch>
                        </a:blipFill>
                      </a:tcPr>
                    </a:tc>
                    <a:tc>
                      <a:txBody>
                        <a:bodyPr/>
                        <a:lstStyle/>
                        <a:p>
                          <a:endParaRPr lang="en-US"/>
                        </a:p>
                      </a:txBody>
                      <a:tcPr>
                        <a:blipFill rotWithShape="1">
                          <a:blip r:embed="rId3"/>
                          <a:stretch>
                            <a:fillRect l="-200943" t="-101149" r="-200472" b="-302299"/>
                          </a:stretch>
                        </a:blipFill>
                      </a:tcPr>
                    </a:tc>
                    <a:tc>
                      <a:txBody>
                        <a:bodyPr/>
                        <a:lstStyle/>
                        <a:p>
                          <a:endParaRPr lang="en-US"/>
                        </a:p>
                      </a:txBody>
                      <a:tcPr>
                        <a:blipFill rotWithShape="1">
                          <a:blip r:embed="rId3"/>
                          <a:stretch>
                            <a:fillRect l="-299531" t="-101149" r="-99531" b="-302299"/>
                          </a:stretch>
                        </a:blipFill>
                      </a:tcPr>
                    </a:tc>
                    <a:tc>
                      <a:txBody>
                        <a:bodyPr/>
                        <a:lstStyle/>
                        <a:p>
                          <a:endParaRPr lang="en-US"/>
                        </a:p>
                      </a:txBody>
                      <a:tcPr>
                        <a:blipFill rotWithShape="1">
                          <a:blip r:embed="rId3"/>
                          <a:stretch>
                            <a:fillRect l="-401415" t="-101149" b="-302299"/>
                          </a:stretch>
                        </a:blipFill>
                      </a:tcPr>
                    </a:tc>
                  </a:tr>
                  <a:tr h="533400">
                    <a:tc>
                      <a:txBody>
                        <a:bodyPr/>
                        <a:lstStyle/>
                        <a:p>
                          <a:endParaRPr lang="en-US"/>
                        </a:p>
                      </a:txBody>
                      <a:tcPr>
                        <a:blipFill rotWithShape="1">
                          <a:blip r:embed="rId3"/>
                          <a:stretch>
                            <a:fillRect l="-472" t="-198864" r="-400943" b="-198864"/>
                          </a:stretch>
                        </a:blipFill>
                      </a:tcPr>
                    </a:tc>
                    <a:tc>
                      <a:txBody>
                        <a:bodyPr/>
                        <a:lstStyle/>
                        <a:p>
                          <a:endParaRPr lang="en-US"/>
                        </a:p>
                      </a:txBody>
                      <a:tcPr>
                        <a:blipFill rotWithShape="1">
                          <a:blip r:embed="rId3"/>
                          <a:stretch>
                            <a:fillRect l="-100000" t="-198864" r="-299061" b="-198864"/>
                          </a:stretch>
                        </a:blipFill>
                      </a:tcPr>
                    </a:tc>
                    <a:tc>
                      <a:txBody>
                        <a:bodyPr/>
                        <a:lstStyle/>
                        <a:p>
                          <a:endParaRPr lang="en-US"/>
                        </a:p>
                      </a:txBody>
                      <a:tcPr>
                        <a:blipFill rotWithShape="1">
                          <a:blip r:embed="rId3"/>
                          <a:stretch>
                            <a:fillRect l="-200943" t="-198864" r="-200472" b="-198864"/>
                          </a:stretch>
                        </a:blipFill>
                      </a:tcPr>
                    </a:tc>
                    <a:tc>
                      <a:txBody>
                        <a:bodyPr/>
                        <a:lstStyle/>
                        <a:p>
                          <a:endParaRPr lang="en-US"/>
                        </a:p>
                      </a:txBody>
                      <a:tcPr>
                        <a:blipFill rotWithShape="1">
                          <a:blip r:embed="rId3"/>
                          <a:stretch>
                            <a:fillRect l="-299531" t="-198864" r="-99531" b="-198864"/>
                          </a:stretch>
                        </a:blipFill>
                      </a:tcPr>
                    </a:tc>
                    <a:tc>
                      <a:txBody>
                        <a:bodyPr/>
                        <a:lstStyle/>
                        <a:p>
                          <a:endParaRPr lang="en-US"/>
                        </a:p>
                      </a:txBody>
                      <a:tcPr>
                        <a:blipFill rotWithShape="1">
                          <a:blip r:embed="rId3"/>
                          <a:stretch>
                            <a:fillRect l="-401415" t="-198864" b="-198864"/>
                          </a:stretch>
                        </a:blipFill>
                      </a:tcPr>
                    </a:tc>
                  </a:tr>
                  <a:tr h="533400">
                    <a:tc>
                      <a:txBody>
                        <a:bodyPr/>
                        <a:lstStyle/>
                        <a:p>
                          <a:endParaRPr lang="en-US"/>
                        </a:p>
                      </a:txBody>
                      <a:tcPr>
                        <a:blipFill rotWithShape="1">
                          <a:blip r:embed="rId3"/>
                          <a:stretch>
                            <a:fillRect l="-472" t="-302299" r="-400943" b="-101149"/>
                          </a:stretch>
                        </a:blipFill>
                      </a:tcPr>
                    </a:tc>
                    <a:tc>
                      <a:txBody>
                        <a:bodyPr/>
                        <a:lstStyle/>
                        <a:p>
                          <a:endParaRPr lang="en-US"/>
                        </a:p>
                      </a:txBody>
                      <a:tcPr>
                        <a:blipFill rotWithShape="1">
                          <a:blip r:embed="rId3"/>
                          <a:stretch>
                            <a:fillRect l="-100000" t="-302299" r="-299061" b="-101149"/>
                          </a:stretch>
                        </a:blipFill>
                      </a:tcPr>
                    </a:tc>
                    <a:tc>
                      <a:txBody>
                        <a:bodyPr/>
                        <a:lstStyle/>
                        <a:p>
                          <a:endParaRPr lang="en-US"/>
                        </a:p>
                      </a:txBody>
                      <a:tcPr>
                        <a:blipFill rotWithShape="1">
                          <a:blip r:embed="rId3"/>
                          <a:stretch>
                            <a:fillRect l="-200943" t="-302299" r="-200472" b="-101149"/>
                          </a:stretch>
                        </a:blipFill>
                      </a:tcPr>
                    </a:tc>
                    <a:tc>
                      <a:txBody>
                        <a:bodyPr/>
                        <a:lstStyle/>
                        <a:p>
                          <a:endParaRPr lang="en-US"/>
                        </a:p>
                      </a:txBody>
                      <a:tcPr>
                        <a:blipFill rotWithShape="1">
                          <a:blip r:embed="rId3"/>
                          <a:stretch>
                            <a:fillRect l="-299531" t="-302299" r="-99531" b="-101149"/>
                          </a:stretch>
                        </a:blipFill>
                      </a:tcPr>
                    </a:tc>
                    <a:tc>
                      <a:txBody>
                        <a:bodyPr/>
                        <a:lstStyle/>
                        <a:p>
                          <a:endParaRPr lang="en-US"/>
                        </a:p>
                      </a:txBody>
                      <a:tcPr>
                        <a:blipFill rotWithShape="1">
                          <a:blip r:embed="rId3"/>
                          <a:stretch>
                            <a:fillRect l="-401415" t="-302299" b="-101149"/>
                          </a:stretch>
                        </a:blipFill>
                      </a:tcPr>
                    </a:tc>
                  </a:tr>
                  <a:tr h="533400">
                    <a:tc>
                      <a:txBody>
                        <a:bodyPr/>
                        <a:lstStyle/>
                        <a:p>
                          <a:endParaRPr lang="en-US"/>
                        </a:p>
                      </a:txBody>
                      <a:tcPr>
                        <a:blipFill rotWithShape="1">
                          <a:blip r:embed="rId3"/>
                          <a:stretch>
                            <a:fillRect l="-472" t="-397727" r="-400943"/>
                          </a:stretch>
                        </a:blipFill>
                      </a:tcPr>
                    </a:tc>
                    <a:tc>
                      <a:txBody>
                        <a:bodyPr/>
                        <a:lstStyle/>
                        <a:p>
                          <a:endParaRPr lang="en-US"/>
                        </a:p>
                      </a:txBody>
                      <a:tcPr>
                        <a:blipFill rotWithShape="1">
                          <a:blip r:embed="rId3"/>
                          <a:stretch>
                            <a:fillRect l="-100000" t="-397727" r="-299061"/>
                          </a:stretch>
                        </a:blipFill>
                      </a:tcPr>
                    </a:tc>
                    <a:tc>
                      <a:txBody>
                        <a:bodyPr/>
                        <a:lstStyle/>
                        <a:p>
                          <a:endParaRPr lang="en-US"/>
                        </a:p>
                      </a:txBody>
                      <a:tcPr>
                        <a:blipFill rotWithShape="1">
                          <a:blip r:embed="rId3"/>
                          <a:stretch>
                            <a:fillRect l="-200943" t="-397727" r="-200472"/>
                          </a:stretch>
                        </a:blipFill>
                      </a:tcPr>
                    </a:tc>
                    <a:tc>
                      <a:txBody>
                        <a:bodyPr/>
                        <a:lstStyle/>
                        <a:p>
                          <a:endParaRPr lang="en-US"/>
                        </a:p>
                      </a:txBody>
                      <a:tcPr>
                        <a:blipFill rotWithShape="1">
                          <a:blip r:embed="rId3"/>
                          <a:stretch>
                            <a:fillRect l="-299531" t="-397727" r="-99531"/>
                          </a:stretch>
                        </a:blipFill>
                      </a:tcPr>
                    </a:tc>
                    <a:tc>
                      <a:txBody>
                        <a:bodyPr/>
                        <a:lstStyle/>
                        <a:p>
                          <a:endParaRPr lang="en-US"/>
                        </a:p>
                      </a:txBody>
                      <a:tcPr>
                        <a:blipFill rotWithShape="1">
                          <a:blip r:embed="rId3"/>
                          <a:stretch>
                            <a:fillRect l="-401415" t="-397727"/>
                          </a:stretch>
                        </a:blipFill>
                      </a:tcPr>
                    </a:tc>
                  </a:tr>
                </a:tbl>
              </a:graphicData>
            </a:graphic>
          </p:graphicFrame>
        </mc:Fallback>
      </mc:AlternateContent>
    </p:spTree>
    <p:extLst>
      <p:ext uri="{BB962C8B-B14F-4D97-AF65-F5344CB8AC3E}">
        <p14:creationId xmlns:p14="http://schemas.microsoft.com/office/powerpoint/2010/main" val="1782089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990600"/>
                <a:ext cx="8229600" cy="5334000"/>
              </a:xfrm>
            </p:spPr>
            <p:txBody>
              <a:bodyPr/>
              <a:lstStyle/>
              <a:p>
                <a:r>
                  <a:rPr lang="en-US" dirty="0" smtClean="0"/>
                  <a:t>The Pearson </a:t>
                </a:r>
                <a14:m>
                  <m:oMath xmlns:m="http://schemas.openxmlformats.org/officeDocument/2006/math">
                    <m:sSup>
                      <m:sSupPr>
                        <m:ctrlPr>
                          <a:rPr lang="en-US" i="1">
                            <a:latin typeface="Cambria Math"/>
                          </a:rPr>
                        </m:ctrlPr>
                      </m:sSupPr>
                      <m:e>
                        <m:r>
                          <a:rPr lang="en-US" i="1">
                            <a:latin typeface="Cambria Math"/>
                          </a:rPr>
                          <m:t>𝜒</m:t>
                        </m:r>
                      </m:e>
                      <m:sup>
                        <m:r>
                          <a:rPr lang="en-US" i="1">
                            <a:latin typeface="Cambria Math"/>
                          </a:rPr>
                          <m:t>2</m:t>
                        </m:r>
                      </m:sup>
                    </m:sSup>
                  </m:oMath>
                </a14:m>
                <a:r>
                  <a:rPr lang="en-US" dirty="0" smtClean="0"/>
                  <a:t> statistic is computed as:</a:t>
                </a:r>
              </a:p>
              <a:p>
                <a:pPr lvl="1"/>
                <a14:m>
                  <m:oMath xmlns:m="http://schemas.openxmlformats.org/officeDocument/2006/math">
                    <m:sSup>
                      <m:sSupPr>
                        <m:ctrlPr>
                          <a:rPr lang="en-US" b="0" i="1" dirty="0" smtClean="0">
                            <a:latin typeface="Cambria Math"/>
                          </a:rPr>
                        </m:ctrlPr>
                      </m:sSupPr>
                      <m:e>
                        <m:r>
                          <m:rPr>
                            <m:sty m:val="p"/>
                          </m:rPr>
                          <a:rPr lang="en-US" i="1" dirty="0" smtClean="0"/>
                          <m:t>Χ</m:t>
                        </m:r>
                      </m:e>
                      <m:sup>
                        <m:r>
                          <a:rPr lang="en-US" b="0" i="1" dirty="0" smtClean="0">
                            <a:latin typeface="Cambria Math"/>
                          </a:rPr>
                          <m:t>2</m:t>
                        </m:r>
                      </m:sup>
                    </m:sSup>
                    <m:r>
                      <a:rPr lang="en-US" b="0" i="1" dirty="0" smtClean="0">
                        <a:latin typeface="Cambria Math"/>
                      </a:rPr>
                      <m:t>=</m:t>
                    </m:r>
                    <m:nary>
                      <m:naryPr>
                        <m:chr m:val="∑"/>
                        <m:ctrlPr>
                          <a:rPr lang="en-US" b="0" i="1" dirty="0" smtClean="0">
                            <a:latin typeface="Cambria Math"/>
                          </a:rPr>
                        </m:ctrlPr>
                      </m:naryPr>
                      <m:sub>
                        <m:r>
                          <m:rPr>
                            <m:brk m:alnAt="23"/>
                          </m:rPr>
                          <a:rPr lang="en-US" b="0" i="1" dirty="0" smtClean="0">
                            <a:latin typeface="Cambria Math"/>
                          </a:rPr>
                          <m:t>𝑖</m:t>
                        </m:r>
                        <m:r>
                          <a:rPr lang="en-US" b="0" i="1" dirty="0" smtClean="0">
                            <a:latin typeface="Cambria Math"/>
                          </a:rPr>
                          <m:t>=1</m:t>
                        </m:r>
                      </m:sub>
                      <m:sup>
                        <m:r>
                          <a:rPr lang="en-US" b="0" i="1" dirty="0" smtClean="0">
                            <a:latin typeface="Cambria Math"/>
                          </a:rPr>
                          <m:t>𝑟</m:t>
                        </m:r>
                      </m:sup>
                      <m:e>
                        <m:nary>
                          <m:naryPr>
                            <m:chr m:val="∑"/>
                            <m:ctrlPr>
                              <a:rPr lang="en-US" b="0" i="1" dirty="0" smtClean="0">
                                <a:latin typeface="Cambria Math"/>
                              </a:rPr>
                            </m:ctrlPr>
                          </m:naryPr>
                          <m:sub>
                            <m:r>
                              <m:rPr>
                                <m:brk m:alnAt="23"/>
                              </m:rPr>
                              <a:rPr lang="en-US" b="0" i="1" dirty="0" smtClean="0">
                                <a:latin typeface="Cambria Math"/>
                              </a:rPr>
                              <m:t>𝑗</m:t>
                            </m:r>
                            <m:r>
                              <a:rPr lang="en-US" b="0" i="1" dirty="0" smtClean="0">
                                <a:latin typeface="Cambria Math"/>
                              </a:rPr>
                              <m:t>=1</m:t>
                            </m:r>
                          </m:sub>
                          <m:sup>
                            <m:r>
                              <a:rPr lang="en-US" b="0" i="1" dirty="0" smtClean="0">
                                <a:latin typeface="Cambria Math"/>
                              </a:rPr>
                              <m:t>𝑐</m:t>
                            </m:r>
                          </m:sup>
                          <m:e>
                            <m:f>
                              <m:fPr>
                                <m:ctrlPr>
                                  <a:rPr lang="en-US" b="0" i="1" dirty="0" smtClean="0">
                                    <a:latin typeface="Cambria Math"/>
                                  </a:rPr>
                                </m:ctrlPr>
                              </m:fPr>
                              <m:num>
                                <m:sSup>
                                  <m:sSupPr>
                                    <m:ctrlPr>
                                      <a:rPr lang="en-US" i="1" dirty="0">
                                        <a:latin typeface="Cambria Math"/>
                                      </a:rPr>
                                    </m:ctrlPr>
                                  </m:sSupPr>
                                  <m:e>
                                    <m:d>
                                      <m:dPr>
                                        <m:ctrlPr>
                                          <a:rPr lang="en-US" i="1" dirty="0">
                                            <a:latin typeface="Cambria Math"/>
                                          </a:rPr>
                                        </m:ctrlPr>
                                      </m:dPr>
                                      <m:e>
                                        <m:sSub>
                                          <m:sSubPr>
                                            <m:ctrlPr>
                                              <a:rPr lang="en-US" i="1" dirty="0">
                                                <a:latin typeface="Cambria Math"/>
                                              </a:rPr>
                                            </m:ctrlPr>
                                          </m:sSubPr>
                                          <m:e>
                                            <m:r>
                                              <a:rPr lang="en-US" i="1" dirty="0">
                                                <a:latin typeface="Cambria Math"/>
                                              </a:rPr>
                                              <m:t>𝑜</m:t>
                                            </m:r>
                                          </m:e>
                                          <m:sub>
                                            <m:r>
                                              <a:rPr lang="en-US" i="1" dirty="0">
                                                <a:latin typeface="Cambria Math"/>
                                              </a:rPr>
                                              <m:t>𝑖𝑗</m:t>
                                            </m:r>
                                          </m:sub>
                                        </m:sSub>
                                        <m:r>
                                          <a:rPr lang="en-US" i="1" dirty="0">
                                            <a:latin typeface="Cambria Math"/>
                                          </a:rPr>
                                          <m:t>−</m:t>
                                        </m:r>
                                        <m:sSub>
                                          <m:sSubPr>
                                            <m:ctrlPr>
                                              <a:rPr lang="en-US" i="1" dirty="0">
                                                <a:latin typeface="Cambria Math"/>
                                              </a:rPr>
                                            </m:ctrlPr>
                                          </m:sSubPr>
                                          <m:e>
                                            <m:r>
                                              <a:rPr lang="en-US" i="1" dirty="0">
                                                <a:latin typeface="Cambria Math"/>
                                              </a:rPr>
                                              <m:t>𝑒</m:t>
                                            </m:r>
                                          </m:e>
                                          <m:sub>
                                            <m:r>
                                              <a:rPr lang="en-US" i="1" dirty="0">
                                                <a:latin typeface="Cambria Math"/>
                                              </a:rPr>
                                              <m:t>𝑖𝑗</m:t>
                                            </m:r>
                                          </m:sub>
                                        </m:sSub>
                                      </m:e>
                                    </m:d>
                                  </m:e>
                                  <m:sup>
                                    <m:r>
                                      <a:rPr lang="en-US" i="1" dirty="0">
                                        <a:latin typeface="Cambria Math"/>
                                      </a:rPr>
                                      <m:t>2</m:t>
                                    </m:r>
                                  </m:sup>
                                </m:sSup>
                              </m:num>
                              <m:den>
                                <m:sSub>
                                  <m:sSubPr>
                                    <m:ctrlPr>
                                      <a:rPr lang="en-US" b="0" i="1" dirty="0" smtClean="0">
                                        <a:latin typeface="Cambria Math"/>
                                      </a:rPr>
                                    </m:ctrlPr>
                                  </m:sSubPr>
                                  <m:e>
                                    <m:r>
                                      <a:rPr lang="en-US" b="0" i="1" dirty="0" smtClean="0">
                                        <a:latin typeface="Cambria Math"/>
                                      </a:rPr>
                                      <m:t>𝑒</m:t>
                                    </m:r>
                                  </m:e>
                                  <m:sub>
                                    <m:r>
                                      <a:rPr lang="en-US" b="0" i="1" dirty="0" smtClean="0">
                                        <a:latin typeface="Cambria Math"/>
                                      </a:rPr>
                                      <m:t>𝑖𝑗</m:t>
                                    </m:r>
                                  </m:sub>
                                </m:sSub>
                              </m:den>
                            </m:f>
                          </m:e>
                        </m:nary>
                      </m:e>
                    </m:nary>
                  </m:oMath>
                </a14:m>
                <a:endParaRPr lang="en-US" dirty="0" smtClean="0"/>
              </a:p>
              <a:p>
                <a:pPr lvl="1"/>
                <a:r>
                  <a:rPr lang="en-US" dirty="0" smtClean="0"/>
                  <a:t>Follows Chi-squared distribution with degree of freedom as </a:t>
                </a:r>
                <a14:m>
                  <m:oMath xmlns:m="http://schemas.openxmlformats.org/officeDocument/2006/math">
                    <m:d>
                      <m:dPr>
                        <m:ctrlPr>
                          <a:rPr lang="en-US" b="0" i="1" smtClean="0">
                            <a:latin typeface="Cambria Math"/>
                          </a:rPr>
                        </m:ctrlPr>
                      </m:dPr>
                      <m:e>
                        <m:r>
                          <a:rPr lang="en-US" b="0" i="1" smtClean="0">
                            <a:latin typeface="Cambria Math"/>
                          </a:rPr>
                          <m:t>𝑟</m:t>
                        </m:r>
                        <m:r>
                          <a:rPr lang="en-US" b="0" i="1" smtClean="0">
                            <a:latin typeface="Cambria Math"/>
                          </a:rPr>
                          <m:t>−1</m:t>
                        </m:r>
                      </m:e>
                    </m:d>
                    <m:r>
                      <a:rPr lang="en-US" b="0" i="1" smtClean="0">
                        <a:latin typeface="Cambria Math"/>
                      </a:rPr>
                      <m:t>×(</m:t>
                    </m:r>
                    <m:r>
                      <a:rPr lang="en-US" b="0" i="1" smtClean="0">
                        <a:latin typeface="Cambria Math"/>
                      </a:rPr>
                      <m:t>𝑐</m:t>
                    </m:r>
                    <m:r>
                      <a:rPr lang="en-US" b="0" i="1" smtClean="0">
                        <a:latin typeface="Cambria Math"/>
                      </a:rPr>
                      <m:t>−1)</m:t>
                    </m:r>
                  </m:oMath>
                </a14:m>
                <a:r>
                  <a:rPr lang="en-US" dirty="0" smtClean="0"/>
                  <a:t> </a:t>
                </a:r>
              </a:p>
              <a:p>
                <a:pPr marL="548640" lvl="2"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334000"/>
              </a:xfrm>
              <a:blipFill rotWithShape="1">
                <a:blip r:embed="rId2"/>
                <a:stretch>
                  <a:fillRect l="-963" t="-10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18</a:t>
            </a:fld>
            <a:endParaRPr lang="en-US" dirty="0">
              <a:solidFill>
                <a:prstClr val="black"/>
              </a:solidFill>
              <a:latin typeface="Calibri"/>
            </a:endParaRPr>
          </a:p>
        </p:txBody>
      </p:sp>
      <p:pic>
        <p:nvPicPr>
          <p:cNvPr id="152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823" y="3729994"/>
            <a:ext cx="4067109" cy="310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80" name="Picture 4" descr="Chi-square pdf.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57600"/>
            <a:ext cx="45649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857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Chi-Square Calculation: An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pPr>
                  <a:lnSpc>
                    <a:spcPct val="110000"/>
                  </a:lnSpc>
                </a:pPr>
                <a:endParaRPr lang="en-US" dirty="0" smtClean="0"/>
              </a:p>
              <a:p>
                <a:pPr>
                  <a:lnSpc>
                    <a:spcPct val="110000"/>
                  </a:lnSpc>
                </a:pPr>
                <a:endParaRPr lang="en-US" dirty="0"/>
              </a:p>
              <a:p>
                <a:pPr>
                  <a:lnSpc>
                    <a:spcPct val="110000"/>
                  </a:lnSpc>
                </a:pPr>
                <a:endParaRPr lang="en-US" dirty="0" smtClean="0"/>
              </a:p>
              <a:p>
                <a:pPr>
                  <a:lnSpc>
                    <a:spcPct val="110000"/>
                  </a:lnSpc>
                </a:pPr>
                <a:endParaRPr lang="en-US" dirty="0"/>
              </a:p>
              <a:p>
                <a:pPr>
                  <a:lnSpc>
                    <a:spcPct val="110000"/>
                  </a:lnSpc>
                </a:pPr>
                <a14:m>
                  <m:oMath xmlns:m="http://schemas.openxmlformats.org/officeDocument/2006/math">
                    <m:sSup>
                      <m:sSupPr>
                        <m:ctrlPr>
                          <a:rPr lang="en-US" i="1">
                            <a:latin typeface="Cambria Math"/>
                          </a:rPr>
                        </m:ctrlPr>
                      </m:sSupPr>
                      <m:e>
                        <m:r>
                          <a:rPr lang="en-US" i="1">
                            <a:latin typeface="Cambria Math"/>
                          </a:rPr>
                          <m:t>𝜒</m:t>
                        </m:r>
                      </m:e>
                      <m:sup>
                        <m:r>
                          <a:rPr lang="en-US" i="1">
                            <a:latin typeface="Cambria Math"/>
                          </a:rPr>
                          <m:t>2</m:t>
                        </m:r>
                      </m:sup>
                    </m:sSup>
                  </m:oMath>
                </a14:m>
                <a:r>
                  <a:rPr lang="en-US" dirty="0" smtClean="0"/>
                  <a:t> </a:t>
                </a:r>
                <a:r>
                  <a:rPr lang="en-US" dirty="0"/>
                  <a:t>(chi-square) calculation (numbers in parenthesis are expected counts calculated based on the data distribution in the two categories</a:t>
                </a:r>
                <a:r>
                  <a:rPr lang="en-US" dirty="0" smtClean="0"/>
                  <a:t>)</a:t>
                </a:r>
              </a:p>
              <a:p>
                <a:pPr>
                  <a:lnSpc>
                    <a:spcPct val="110000"/>
                  </a:lnSpc>
                </a:pPr>
                <a:endParaRPr lang="en-US" dirty="0"/>
              </a:p>
              <a:p>
                <a:pPr>
                  <a:lnSpc>
                    <a:spcPct val="110000"/>
                  </a:lnSpc>
                </a:pPr>
                <a:endParaRPr lang="en-US" dirty="0" smtClean="0"/>
              </a:p>
              <a:p>
                <a:pPr>
                  <a:lnSpc>
                    <a:spcPct val="110000"/>
                  </a:lnSpc>
                </a:pPr>
                <a:r>
                  <a:rPr lang="en-US" dirty="0" smtClean="0"/>
                  <a:t>It </a:t>
                </a:r>
                <a:r>
                  <a:rPr lang="en-US" dirty="0"/>
                  <a:t>shows that </a:t>
                </a:r>
                <a:r>
                  <a:rPr lang="en-US" dirty="0" err="1"/>
                  <a:t>like_science_fiction</a:t>
                </a:r>
                <a:r>
                  <a:rPr lang="en-US" dirty="0"/>
                  <a:t> and </a:t>
                </a:r>
                <a:r>
                  <a:rPr lang="en-US" dirty="0" err="1"/>
                  <a:t>play_chess</a:t>
                </a:r>
                <a:r>
                  <a:rPr lang="en-US" dirty="0"/>
                  <a:t> are correlated in the </a:t>
                </a:r>
                <a:r>
                  <a:rPr lang="en-US" dirty="0" smtClean="0"/>
                  <a:t>group</a:t>
                </a:r>
              </a:p>
              <a:p>
                <a:pPr lvl="1">
                  <a:lnSpc>
                    <a:spcPct val="110000"/>
                  </a:lnSpc>
                </a:pPr>
                <a:r>
                  <a:rPr lang="en-US" dirty="0" smtClean="0"/>
                  <a:t>Degree </a:t>
                </a:r>
                <a:r>
                  <a:rPr lang="en-US" dirty="0"/>
                  <a:t>of freedom = (2-1)(2-1) = 1</a:t>
                </a:r>
                <a:endParaRPr lang="el-GR" dirty="0"/>
              </a:p>
              <a:p>
                <a:pPr lvl="1">
                  <a:lnSpc>
                    <a:spcPct val="110000"/>
                  </a:lnSpc>
                </a:pPr>
                <a:r>
                  <a:rPr lang="en-US" dirty="0"/>
                  <a:t>P</a:t>
                </a:r>
                <a:r>
                  <a:rPr lang="en-US" dirty="0" smtClean="0"/>
                  <a:t>-value = P(</a:t>
                </a:r>
                <a14:m>
                  <m:oMath xmlns:m="http://schemas.openxmlformats.org/officeDocument/2006/math">
                    <m:sSup>
                      <m:sSupPr>
                        <m:ctrlPr>
                          <a:rPr lang="en-US" i="1" dirty="0">
                            <a:latin typeface="Cambria Math"/>
                          </a:rPr>
                        </m:ctrlPr>
                      </m:sSupPr>
                      <m:e>
                        <m:r>
                          <m:rPr>
                            <m:sty m:val="p"/>
                          </m:rPr>
                          <a:rPr lang="en-US" i="1" dirty="0">
                            <a:latin typeface="Cambria Math"/>
                          </a:rPr>
                          <m:t>Χ</m:t>
                        </m:r>
                      </m:e>
                      <m:sup>
                        <m:r>
                          <a:rPr lang="en-US" i="1" dirty="0">
                            <a:latin typeface="Cambria Math"/>
                          </a:rPr>
                          <m:t>2</m:t>
                        </m:r>
                      </m:sup>
                    </m:sSup>
                  </m:oMath>
                </a14:m>
                <a:r>
                  <a:rPr lang="en-US" dirty="0" smtClean="0"/>
                  <a:t>&gt;507.93) = 0.0</a:t>
                </a:r>
              </a:p>
              <a:p>
                <a:pPr lvl="2">
                  <a:lnSpc>
                    <a:spcPct val="110000"/>
                  </a:lnSpc>
                </a:pPr>
                <a:r>
                  <a:rPr lang="en-US" dirty="0" smtClean="0"/>
                  <a:t>Reject the null hypothesis =&gt; A and B are dependent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r="-15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19</a:t>
            </a:fld>
            <a:endParaRPr lang="en-US" dirty="0">
              <a:solidFill>
                <a:prstClr val="black"/>
              </a:solidFill>
              <a:latin typeface="Calibri"/>
            </a:endParaRPr>
          </a:p>
        </p:txBody>
      </p:sp>
      <p:graphicFrame>
        <p:nvGraphicFramePr>
          <p:cNvPr id="5" name="Group 5"/>
          <p:cNvGraphicFramePr>
            <a:graphicFrameLocks noGrp="1"/>
          </p:cNvGraphicFramePr>
          <p:nvPr>
            <p:extLst>
              <p:ext uri="{D42A27DB-BD31-4B8C-83A1-F6EECF244321}">
                <p14:modId xmlns:p14="http://schemas.microsoft.com/office/powerpoint/2010/main" val="443547621"/>
              </p:ext>
            </p:extLst>
          </p:nvPr>
        </p:nvGraphicFramePr>
        <p:xfrm>
          <a:off x="1371600" y="1143000"/>
          <a:ext cx="6096000" cy="1595439"/>
        </p:xfrm>
        <a:graphic>
          <a:graphicData uri="http://schemas.openxmlformats.org/drawingml/2006/table">
            <a:tbl>
              <a:tblPr/>
              <a:tblGrid>
                <a:gridCol w="2219325"/>
                <a:gridCol w="1136650"/>
                <a:gridCol w="1571625"/>
                <a:gridCol w="1168400"/>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250(90)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200(360)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50(210)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1000(840)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3615802117"/>
              </p:ext>
            </p:extLst>
          </p:nvPr>
        </p:nvGraphicFramePr>
        <p:xfrm>
          <a:off x="762000" y="3886200"/>
          <a:ext cx="7772400" cy="742950"/>
        </p:xfrm>
        <a:graphic>
          <a:graphicData uri="http://schemas.openxmlformats.org/presentationml/2006/ole">
            <mc:AlternateContent xmlns:mc="http://schemas.openxmlformats.org/markup-compatibility/2006">
              <mc:Choice xmlns:v="urn:schemas-microsoft-com:vml" Requires="v">
                <p:oleObj spid="_x0000_s151608" name="Equation" r:id="rId4" imgW="4381500" imgH="419100" progId="Equation.3">
                  <p:embed/>
                </p:oleObj>
              </mc:Choice>
              <mc:Fallback>
                <p:oleObj name="Equation" r:id="rId4" imgW="4381500" imgH="4191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6200"/>
                        <a:ext cx="77724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991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a:t>3: Data Preprocessing</a:t>
            </a:r>
          </a:p>
        </p:txBody>
      </p:sp>
      <p:sp>
        <p:nvSpPr>
          <p:cNvPr id="3" name="Content Placeholder 2"/>
          <p:cNvSpPr>
            <a:spLocks noGrp="1"/>
          </p:cNvSpPr>
          <p:nvPr>
            <p:ph idx="1"/>
          </p:nvPr>
        </p:nvSpPr>
        <p:spPr/>
        <p:txBody>
          <a:bodyPr/>
          <a:lstStyle/>
          <a:p>
            <a:pPr>
              <a:lnSpc>
                <a:spcPct val="150000"/>
              </a:lnSpc>
            </a:pPr>
            <a:r>
              <a:rPr lang="en-US" sz="2400" dirty="0"/>
              <a:t>Data Preprocessing: An Overview</a:t>
            </a:r>
          </a:p>
          <a:p>
            <a:pPr lvl="1">
              <a:lnSpc>
                <a:spcPct val="150000"/>
              </a:lnSpc>
            </a:pPr>
            <a:r>
              <a:rPr lang="en-US" dirty="0"/>
              <a:t>Data Quality</a:t>
            </a:r>
          </a:p>
          <a:p>
            <a:pPr lvl="1">
              <a:lnSpc>
                <a:spcPct val="150000"/>
              </a:lnSpc>
            </a:pPr>
            <a:r>
              <a:rPr lang="en-US" dirty="0"/>
              <a:t>Major Tasks in Data Preprocessing</a:t>
            </a:r>
          </a:p>
          <a:p>
            <a:pPr>
              <a:lnSpc>
                <a:spcPct val="150000"/>
              </a:lnSpc>
            </a:pPr>
            <a:r>
              <a:rPr lang="en-US" sz="2400" dirty="0"/>
              <a:t>Data Cleaning</a:t>
            </a:r>
          </a:p>
          <a:p>
            <a:pPr>
              <a:lnSpc>
                <a:spcPct val="150000"/>
              </a:lnSpc>
            </a:pPr>
            <a:r>
              <a:rPr lang="en-US" sz="2400" dirty="0"/>
              <a:t>Data Integration</a:t>
            </a:r>
          </a:p>
          <a:p>
            <a:pPr>
              <a:lnSpc>
                <a:spcPct val="150000"/>
              </a:lnSpc>
            </a:pPr>
            <a:r>
              <a:rPr lang="en-US" sz="2400" dirty="0"/>
              <a:t>Data Reduction</a:t>
            </a:r>
          </a:p>
          <a:p>
            <a:pPr>
              <a:lnSpc>
                <a:spcPct val="150000"/>
              </a:lnSpc>
            </a:pPr>
            <a:r>
              <a:rPr lang="en-US" sz="2400" dirty="0"/>
              <a:t>Data Transformation and Data Discretization</a:t>
            </a:r>
          </a:p>
          <a:p>
            <a:pPr>
              <a:lnSpc>
                <a:spcPct val="150000"/>
              </a:lnSpc>
            </a:pPr>
            <a:r>
              <a:rPr lang="en-US" sz="2400" dirty="0"/>
              <a:t>Summary</a:t>
            </a:r>
          </a:p>
          <a:p>
            <a:pPr marL="0" indent="0">
              <a:buNone/>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a:t>
            </a:fld>
            <a:endParaRPr lang="en-US" dirty="0">
              <a:solidFill>
                <a:prstClr val="black"/>
              </a:solidFill>
              <a:latin typeface="Calibri"/>
            </a:endParaRPr>
          </a:p>
        </p:txBody>
      </p:sp>
      <p:sp>
        <p:nvSpPr>
          <p:cNvPr id="5" name="AutoShape 4"/>
          <p:cNvSpPr>
            <a:spLocks noChangeArrowheads="1"/>
          </p:cNvSpPr>
          <p:nvPr/>
        </p:nvSpPr>
        <p:spPr bwMode="auto">
          <a:xfrm rot="9430553">
            <a:off x="5549900" y="1149081"/>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964047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Analysis (Numeric Data)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a:lnSpc>
                    <a:spcPct val="110000"/>
                  </a:lnSpc>
                </a:pPr>
                <a:r>
                  <a:rPr lang="en-US" sz="2400" dirty="0" smtClean="0"/>
                  <a:t>Correlation coefficient (also called </a:t>
                </a:r>
                <a:r>
                  <a:rPr lang="en-US" sz="2400" dirty="0">
                    <a:solidFill>
                      <a:schemeClr val="folHlink"/>
                    </a:solidFill>
                  </a:rPr>
                  <a:t>Pearson’s product moment coefficient</a:t>
                </a:r>
                <a:r>
                  <a:rPr lang="en-US" sz="2400" dirty="0"/>
                  <a:t>)</a:t>
                </a:r>
              </a:p>
              <a:p>
                <a:pPr>
                  <a:lnSpc>
                    <a:spcPct val="110000"/>
                  </a:lnSpc>
                </a:pPr>
                <a:endParaRPr lang="en-US" sz="2400" dirty="0"/>
              </a:p>
              <a:p>
                <a:pPr>
                  <a:lnSpc>
                    <a:spcPct val="110000"/>
                  </a:lnSpc>
                </a:pPr>
                <a:endParaRPr lang="en-US" sz="2400" dirty="0"/>
              </a:p>
              <a:p>
                <a:pPr>
                  <a:lnSpc>
                    <a:spcPct val="110000"/>
                  </a:lnSpc>
                </a:pPr>
                <a:endParaRPr lang="en-US" sz="2400" dirty="0"/>
              </a:p>
              <a:p>
                <a:pPr lvl="1">
                  <a:lnSpc>
                    <a:spcPct val="110000"/>
                  </a:lnSpc>
                  <a:buFont typeface="Wingdings" pitchFamily="2" charset="2"/>
                  <a:buNone/>
                </a:pPr>
                <a:r>
                  <a:rPr lang="en-US" sz="2000" dirty="0"/>
                  <a:t>where n is the number of tuples,       and      are the respective means of A and B, </a:t>
                </a:r>
                <a:r>
                  <a:rPr lang="el-GR" sz="2000" dirty="0"/>
                  <a:t>σ</a:t>
                </a:r>
                <a:r>
                  <a:rPr lang="en-US" sz="2000" baseline="-25000" dirty="0"/>
                  <a:t>A </a:t>
                </a:r>
                <a:r>
                  <a:rPr lang="en-US" sz="2000" dirty="0"/>
                  <a:t>and </a:t>
                </a:r>
                <a:r>
                  <a:rPr lang="el-GR" sz="2000" dirty="0"/>
                  <a:t>σ</a:t>
                </a:r>
                <a:r>
                  <a:rPr lang="en-US" sz="2000" baseline="-25000" dirty="0"/>
                  <a:t>B </a:t>
                </a:r>
                <a:r>
                  <a:rPr lang="en-US" sz="2000" dirty="0"/>
                  <a:t>are the respective standard deviation of A and B, and </a:t>
                </a:r>
                <a:r>
                  <a:rPr lang="el-GR" sz="2000" dirty="0"/>
                  <a:t>Σ</a:t>
                </a:r>
                <a:r>
                  <a:rPr lang="en-US" sz="2000" dirty="0"/>
                  <a:t>(</a:t>
                </a:r>
                <a:r>
                  <a:rPr lang="en-US" sz="2000" dirty="0" err="1"/>
                  <a:t>a</a:t>
                </a:r>
                <a:r>
                  <a:rPr lang="en-US" sz="2000" baseline="-25000" dirty="0" err="1"/>
                  <a:t>i</a:t>
                </a:r>
                <a:r>
                  <a:rPr lang="en-US" sz="2000" dirty="0" err="1"/>
                  <a:t>b</a:t>
                </a:r>
                <a:r>
                  <a:rPr lang="en-US" sz="2000" baseline="-25000" dirty="0" err="1"/>
                  <a:t>i</a:t>
                </a:r>
                <a:r>
                  <a:rPr lang="en-US" sz="2000" dirty="0"/>
                  <a:t>) is the sum of the AB cross-product</a:t>
                </a:r>
                <a:r>
                  <a:rPr lang="en-US" sz="2000" dirty="0" smtClean="0"/>
                  <a:t>.</a:t>
                </a:r>
              </a:p>
              <a:p>
                <a:pPr>
                  <a:lnSpc>
                    <a:spcPct val="110000"/>
                  </a:lnSpc>
                </a:pPr>
                <a14:m>
                  <m:oMath xmlns:m="http://schemas.openxmlformats.org/officeDocument/2006/math">
                    <m:sSub>
                      <m:sSubPr>
                        <m:ctrlPr>
                          <a:rPr lang="en-US" b="0" i="1" smtClean="0">
                            <a:latin typeface="Cambria Math"/>
                          </a:rPr>
                        </m:ctrlPr>
                      </m:sSubPr>
                      <m:e>
                        <m:r>
                          <a:rPr lang="en-US" b="0" i="1" smtClean="0">
                            <a:latin typeface="Cambria Math"/>
                          </a:rPr>
                          <m:t>−1</m:t>
                        </m:r>
                        <m:r>
                          <a:rPr lang="en-US" b="0" i="1" smtClean="0">
                            <a:latin typeface="Cambria Math"/>
                            <a:ea typeface="Cambria Math"/>
                          </a:rPr>
                          <m:t>≤</m:t>
                        </m:r>
                        <m:r>
                          <a:rPr lang="en-US" b="0" i="1" smtClean="0">
                            <a:latin typeface="Cambria Math"/>
                          </a:rPr>
                          <m:t>𝑟</m:t>
                        </m:r>
                      </m:e>
                      <m:sub>
                        <m:r>
                          <a:rPr lang="en-US" b="0" i="1" smtClean="0">
                            <a:latin typeface="Cambria Math"/>
                          </a:rPr>
                          <m:t>𝐴</m:t>
                        </m:r>
                        <m:r>
                          <a:rPr lang="en-US" b="0" i="1" smtClean="0">
                            <a:latin typeface="Cambria Math"/>
                          </a:rPr>
                          <m:t>,</m:t>
                        </m:r>
                        <m:r>
                          <a:rPr lang="en-US" b="0" i="1" smtClean="0">
                            <a:latin typeface="Cambria Math"/>
                          </a:rPr>
                          <m:t>𝐵</m:t>
                        </m:r>
                      </m:sub>
                    </m:sSub>
                    <m:r>
                      <a:rPr lang="en-US" b="0" i="1" smtClean="0">
                        <a:latin typeface="Cambria Math"/>
                        <a:ea typeface="Cambria Math"/>
                      </a:rPr>
                      <m:t>≤1</m:t>
                    </m:r>
                  </m:oMath>
                </a14:m>
                <a:endParaRPr lang="en-US" dirty="0"/>
              </a:p>
              <a:p>
                <a:pPr lvl="1">
                  <a:lnSpc>
                    <a:spcPct val="110000"/>
                  </a:lnSpc>
                </a:pPr>
                <a:r>
                  <a:rPr lang="en-US" sz="2000" dirty="0"/>
                  <a:t>If </a:t>
                </a:r>
                <a:r>
                  <a:rPr lang="en-US" sz="2000" dirty="0" err="1"/>
                  <a:t>r</a:t>
                </a:r>
                <a:r>
                  <a:rPr lang="en-US" sz="2000" baseline="-25000" dirty="0" err="1"/>
                  <a:t>A,B</a:t>
                </a:r>
                <a:r>
                  <a:rPr lang="en-US" sz="2000" dirty="0"/>
                  <a:t> &gt; 0, A and B are positively correlated (A’s values increase as B’s).  The higher, the stronger correlation.</a:t>
                </a:r>
              </a:p>
              <a:p>
                <a:pPr lvl="1">
                  <a:lnSpc>
                    <a:spcPct val="110000"/>
                  </a:lnSpc>
                </a:pPr>
                <a:r>
                  <a:rPr lang="en-US" sz="2000" dirty="0" smtClean="0"/>
                  <a:t>If </a:t>
                </a:r>
                <a:r>
                  <a:rPr lang="en-US" sz="2000" dirty="0" err="1" smtClean="0"/>
                  <a:t>r</a:t>
                </a:r>
                <a:r>
                  <a:rPr lang="en-US" sz="2000" baseline="-25000" dirty="0" err="1" smtClean="0"/>
                  <a:t>A,B</a:t>
                </a:r>
                <a:r>
                  <a:rPr lang="en-US" sz="2000" dirty="0" smtClean="0"/>
                  <a:t> </a:t>
                </a:r>
                <a:r>
                  <a:rPr lang="en-US" sz="2000" dirty="0"/>
                  <a:t>= 0: </a:t>
                </a:r>
                <a:r>
                  <a:rPr lang="en-US" sz="2000" dirty="0" smtClean="0"/>
                  <a:t>not correlated</a:t>
                </a:r>
              </a:p>
              <a:p>
                <a:pPr lvl="1">
                  <a:lnSpc>
                    <a:spcPct val="110000"/>
                  </a:lnSpc>
                </a:pPr>
                <a:r>
                  <a:rPr lang="en-US" sz="2000" dirty="0" smtClean="0"/>
                  <a:t>If </a:t>
                </a:r>
                <a:r>
                  <a:rPr lang="en-US" sz="2000" dirty="0" err="1" smtClean="0"/>
                  <a:t>r</a:t>
                </a:r>
                <a:r>
                  <a:rPr lang="en-US" sz="2000" baseline="-25000" dirty="0" err="1" smtClean="0"/>
                  <a:t>AB</a:t>
                </a:r>
                <a:r>
                  <a:rPr lang="en-US" sz="2000" dirty="0" smtClean="0"/>
                  <a:t> </a:t>
                </a:r>
                <a:r>
                  <a:rPr lang="en-US" sz="2000" dirty="0"/>
                  <a:t>&lt; 0: negatively correlated</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9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20</a:t>
            </a:fld>
            <a:endParaRPr lang="en-US" dirty="0">
              <a:solidFill>
                <a:prstClr val="black"/>
              </a:solidFill>
              <a:latin typeface="Calibri"/>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2484364380"/>
              </p:ext>
            </p:extLst>
          </p:nvPr>
        </p:nvGraphicFramePr>
        <p:xfrm>
          <a:off x="1905000" y="2209800"/>
          <a:ext cx="5081588" cy="900113"/>
        </p:xfrm>
        <a:graphic>
          <a:graphicData uri="http://schemas.openxmlformats.org/presentationml/2006/ole">
            <mc:AlternateContent xmlns:mc="http://schemas.openxmlformats.org/markup-compatibility/2006">
              <mc:Choice xmlns:v="urn:schemas-microsoft-com:vml" Requires="v">
                <p:oleObj spid="_x0000_s162959" name="Equation" r:id="rId4" imgW="2870200" imgH="508000" progId="Equation.3">
                  <p:embed/>
                </p:oleObj>
              </mc:Choice>
              <mc:Fallback>
                <p:oleObj name="Equation" r:id="rId4" imgW="2870200" imgH="5080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209800"/>
                        <a:ext cx="5081588"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16863388"/>
              </p:ext>
            </p:extLst>
          </p:nvPr>
        </p:nvGraphicFramePr>
        <p:xfrm>
          <a:off x="4114800" y="3276600"/>
          <a:ext cx="312648" cy="417512"/>
        </p:xfrm>
        <a:graphic>
          <a:graphicData uri="http://schemas.openxmlformats.org/presentationml/2006/ole">
            <mc:AlternateContent xmlns:mc="http://schemas.openxmlformats.org/markup-compatibility/2006">
              <mc:Choice xmlns:v="urn:schemas-microsoft-com:vml" Requires="v">
                <p:oleObj spid="_x0000_s162960" name="Equation" r:id="rId6" imgW="152268" imgH="203024" progId="Equation.3">
                  <p:embed/>
                </p:oleObj>
              </mc:Choice>
              <mc:Fallback>
                <p:oleObj name="Equation" r:id="rId6" imgW="152268" imgH="203024" progId="Equation.3">
                  <p:embed/>
                  <p:pic>
                    <p:nvPicPr>
                      <p:cNvPr id="0" name="Object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276600"/>
                        <a:ext cx="312648" cy="417512"/>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62840339"/>
              </p:ext>
            </p:extLst>
          </p:nvPr>
        </p:nvGraphicFramePr>
        <p:xfrm>
          <a:off x="4953000" y="3276600"/>
          <a:ext cx="295275" cy="392112"/>
        </p:xfrm>
        <a:graphic>
          <a:graphicData uri="http://schemas.openxmlformats.org/presentationml/2006/ole">
            <mc:AlternateContent xmlns:mc="http://schemas.openxmlformats.org/markup-compatibility/2006">
              <mc:Choice xmlns:v="urn:schemas-microsoft-com:vml" Requires="v">
                <p:oleObj spid="_x0000_s162961" name="Equation" r:id="rId8" imgW="152268" imgH="203024" progId="Equation.3">
                  <p:embed/>
                </p:oleObj>
              </mc:Choice>
              <mc:Fallback>
                <p:oleObj name="Equation" r:id="rId8" imgW="152268" imgH="203024"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276600"/>
                        <a:ext cx="295275" cy="3921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9811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81000" y="152400"/>
            <a:ext cx="8280400" cy="552450"/>
          </a:xfrm>
        </p:spPr>
        <p:txBody>
          <a:bodyPr>
            <a:normAutofit fontScale="90000"/>
          </a:bodyPr>
          <a:lstStyle/>
          <a:p>
            <a:r>
              <a:rPr lang="en-US" sz="3200" smtClean="0"/>
              <a:t>Visually Evaluating Correlation</a:t>
            </a:r>
          </a:p>
        </p:txBody>
      </p:sp>
      <p:sp>
        <p:nvSpPr>
          <p:cNvPr id="2355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4D328BA-00B0-460E-A979-BFD6B8A6E04C}" type="slidenum">
              <a:rPr lang="en-US" sz="1200"/>
              <a:pPr eaLnBrk="1" hangingPunct="1"/>
              <a:t>21</a:t>
            </a:fld>
            <a:endParaRPr lang="en-US" sz="1200"/>
          </a:p>
        </p:txBody>
      </p:sp>
      <p:graphicFrame>
        <p:nvGraphicFramePr>
          <p:cNvPr id="23556" name="Object 3"/>
          <p:cNvGraphicFramePr>
            <a:graphicFrameLocks noChangeAspect="1"/>
          </p:cNvGraphicFramePr>
          <p:nvPr>
            <p:extLst>
              <p:ext uri="{D42A27DB-BD31-4B8C-83A1-F6EECF244321}">
                <p14:modId xmlns:p14="http://schemas.microsoft.com/office/powerpoint/2010/main" val="713433017"/>
              </p:ext>
            </p:extLst>
          </p:nvPr>
        </p:nvGraphicFramePr>
        <p:xfrm>
          <a:off x="228600" y="1066800"/>
          <a:ext cx="6477000" cy="5717977"/>
        </p:xfrm>
        <a:graphic>
          <a:graphicData uri="http://schemas.openxmlformats.org/presentationml/2006/ole">
            <mc:AlternateContent xmlns:mc="http://schemas.openxmlformats.org/markup-compatibility/2006">
              <mc:Choice xmlns:v="urn:schemas-microsoft-com:vml" Requires="v">
                <p:oleObj spid="_x0000_s23614" name="Bitmap Image" r:id="rId4" imgW="6035563" imgH="5784081" progId="Paint.Picture">
                  <p:embed/>
                </p:oleObj>
              </mc:Choice>
              <mc:Fallback>
                <p:oleObj name="Bitmap Image" r:id="rId4" imgW="6035563" imgH="578408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7918"/>
                      <a:stretch>
                        <a:fillRect/>
                      </a:stretch>
                    </p:blipFill>
                    <p:spPr bwMode="auto">
                      <a:xfrm>
                        <a:off x="228600" y="1066800"/>
                        <a:ext cx="6477000" cy="5717977"/>
                      </a:xfrm>
                      <a:prstGeom prst="rect">
                        <a:avLst/>
                      </a:prstGeom>
                      <a:noFill/>
                      <a:ln>
                        <a:noFill/>
                      </a:ln>
                      <a:effectLst/>
                    </p:spPr>
                  </p:pic>
                </p:oleObj>
              </mc:Fallback>
            </mc:AlternateContent>
          </a:graphicData>
        </a:graphic>
      </p:graphicFrame>
      <p:sp>
        <p:nvSpPr>
          <p:cNvPr id="23557" name="Text Box 4"/>
          <p:cNvSpPr txBox="1">
            <a:spLocks noChangeArrowheads="1"/>
          </p:cNvSpPr>
          <p:nvPr/>
        </p:nvSpPr>
        <p:spPr bwMode="auto">
          <a:xfrm>
            <a:off x="6858000" y="2971800"/>
            <a:ext cx="182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800" b="1">
                <a:latin typeface="Arial" charset="0"/>
              </a:rPr>
              <a:t>Scatter plots showing the similarity from –1 to 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(Numeric Data)</a:t>
            </a:r>
          </a:p>
        </p:txBody>
      </p:sp>
      <p:sp>
        <p:nvSpPr>
          <p:cNvPr id="3" name="Content Placeholder 2"/>
          <p:cNvSpPr>
            <a:spLocks noGrp="1"/>
          </p:cNvSpPr>
          <p:nvPr>
            <p:ph idx="1"/>
          </p:nvPr>
        </p:nvSpPr>
        <p:spPr/>
        <p:txBody>
          <a:bodyPr>
            <a:normAutofit/>
          </a:bodyPr>
          <a:lstStyle/>
          <a:p>
            <a:pPr>
              <a:lnSpc>
                <a:spcPct val="110000"/>
              </a:lnSpc>
            </a:pPr>
            <a:r>
              <a:rPr lang="en-US" sz="2000" dirty="0" smtClean="0"/>
              <a:t>Covariance: </a:t>
            </a:r>
          </a:p>
          <a:p>
            <a:pPr>
              <a:lnSpc>
                <a:spcPct val="110000"/>
              </a:lnSpc>
            </a:pPr>
            <a:r>
              <a:rPr lang="en-US" sz="2000" smtClean="0"/>
              <a:t>Correlation </a:t>
            </a:r>
            <a:r>
              <a:rPr lang="en-US" sz="2000" dirty="0" smtClean="0"/>
              <a:t>coefficient: </a:t>
            </a:r>
            <a:endParaRPr lang="en-US" sz="1800" dirty="0"/>
          </a:p>
          <a:p>
            <a:pPr>
              <a:lnSpc>
                <a:spcPct val="110000"/>
              </a:lnSpc>
            </a:pPr>
            <a:endParaRPr lang="en-US" sz="1800" dirty="0"/>
          </a:p>
          <a:p>
            <a:pPr marL="0" indent="0">
              <a:lnSpc>
                <a:spcPct val="110000"/>
              </a:lnSpc>
              <a:buNone/>
            </a:pPr>
            <a:endParaRPr lang="en-US" sz="1800" dirty="0"/>
          </a:p>
          <a:p>
            <a:pPr lvl="1">
              <a:lnSpc>
                <a:spcPct val="110000"/>
              </a:lnSpc>
              <a:buFont typeface="Wingdings" pitchFamily="2" charset="2"/>
              <a:buNone/>
            </a:pPr>
            <a:r>
              <a:rPr lang="en-US" sz="2000" dirty="0"/>
              <a:t>where n is the number of tuples,      and      are the respective mean or </a:t>
            </a:r>
            <a:r>
              <a:rPr lang="en-US" sz="2000" b="1" dirty="0"/>
              <a:t>expected values</a:t>
            </a:r>
            <a:r>
              <a:rPr lang="en-US" sz="2000" dirty="0"/>
              <a:t> of A and B, </a:t>
            </a:r>
            <a:r>
              <a:rPr lang="el-GR" sz="2000" dirty="0"/>
              <a:t>σ</a:t>
            </a:r>
            <a:r>
              <a:rPr lang="en-US" sz="2000" baseline="-25000" dirty="0"/>
              <a:t>A </a:t>
            </a:r>
            <a:r>
              <a:rPr lang="en-US" sz="2000" dirty="0"/>
              <a:t>and </a:t>
            </a:r>
            <a:r>
              <a:rPr lang="el-GR" sz="2000" dirty="0"/>
              <a:t>σ</a:t>
            </a:r>
            <a:r>
              <a:rPr lang="en-US" sz="2000" baseline="-25000" dirty="0"/>
              <a:t>B </a:t>
            </a:r>
            <a:r>
              <a:rPr lang="en-US" sz="2000" dirty="0"/>
              <a:t>are the respective standard deviation of A and B.</a:t>
            </a:r>
          </a:p>
          <a:p>
            <a:pPr>
              <a:lnSpc>
                <a:spcPct val="110000"/>
              </a:lnSpc>
            </a:pPr>
            <a:r>
              <a:rPr lang="en-US" sz="2000" b="1" dirty="0"/>
              <a:t>Positive covariance</a:t>
            </a:r>
            <a:r>
              <a:rPr lang="en-US" sz="2000" dirty="0"/>
              <a:t>: If </a:t>
            </a:r>
            <a:r>
              <a:rPr lang="en-US" sz="2000" dirty="0" err="1"/>
              <a:t>Cov</a:t>
            </a:r>
            <a:r>
              <a:rPr lang="en-US" sz="2000" baseline="-25000" dirty="0" err="1"/>
              <a:t>A,B</a:t>
            </a:r>
            <a:r>
              <a:rPr lang="en-US" sz="2000" baseline="-25000" dirty="0"/>
              <a:t> </a:t>
            </a:r>
            <a:r>
              <a:rPr lang="en-US" sz="2000" dirty="0"/>
              <a:t>&gt; 0, then A and B both tend to be larger than their expected values.</a:t>
            </a:r>
          </a:p>
          <a:p>
            <a:pPr>
              <a:lnSpc>
                <a:spcPct val="110000"/>
              </a:lnSpc>
            </a:pPr>
            <a:r>
              <a:rPr lang="en-US" sz="2000" b="1" dirty="0"/>
              <a:t>Negative covariance</a:t>
            </a:r>
            <a:r>
              <a:rPr lang="en-US" sz="2000" dirty="0"/>
              <a:t>: If </a:t>
            </a:r>
            <a:r>
              <a:rPr lang="en-US" sz="2000" dirty="0" err="1"/>
              <a:t>Cov</a:t>
            </a:r>
            <a:r>
              <a:rPr lang="en-US" sz="2000" baseline="-25000" dirty="0" err="1"/>
              <a:t>A,B</a:t>
            </a:r>
            <a:r>
              <a:rPr lang="en-US" sz="2000" baseline="-25000" dirty="0"/>
              <a:t> </a:t>
            </a:r>
            <a:r>
              <a:rPr lang="en-US" sz="2000" dirty="0"/>
              <a:t>&lt; 0 then if A is larger than its expected value, B is likely to be smaller than its expected value.</a:t>
            </a:r>
          </a:p>
          <a:p>
            <a:pPr>
              <a:lnSpc>
                <a:spcPct val="80000"/>
              </a:lnSpc>
            </a:pPr>
            <a:r>
              <a:rPr lang="en-US" sz="2000" b="1" dirty="0"/>
              <a:t>Independence</a:t>
            </a:r>
            <a:r>
              <a:rPr lang="en-US" sz="2000" dirty="0"/>
              <a:t>: </a:t>
            </a:r>
            <a:r>
              <a:rPr lang="en-US" sz="2000" dirty="0" err="1"/>
              <a:t>Cov</a:t>
            </a:r>
            <a:r>
              <a:rPr lang="en-US" sz="2000" baseline="-25000" dirty="0" err="1"/>
              <a:t>A,B</a:t>
            </a:r>
            <a:r>
              <a:rPr lang="en-US" sz="2000" dirty="0"/>
              <a:t> = 0 but the converse is not true:</a:t>
            </a:r>
          </a:p>
          <a:p>
            <a:pPr lvl="1"/>
            <a:r>
              <a:rPr lang="en-US" sz="1800" dirty="0"/>
              <a:t>Some pairs of random variables may have a covariance of 0 but are not independent. Only under some additional assumptions (e.g., the data follow multivariate normal distributions) does a covariance of 0 imply independence</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22</a:t>
            </a:fld>
            <a:endParaRPr lang="en-US" dirty="0">
              <a:solidFill>
                <a:prstClr val="black"/>
              </a:solidFill>
              <a:latin typeface="Calibri"/>
            </a:endParaRPr>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548" y="1060077"/>
            <a:ext cx="6248400" cy="55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677638"/>
            <a:ext cx="24479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2440758753"/>
              </p:ext>
            </p:extLst>
          </p:nvPr>
        </p:nvGraphicFramePr>
        <p:xfrm>
          <a:off x="4038600" y="2590800"/>
          <a:ext cx="314325" cy="417512"/>
        </p:xfrm>
        <a:graphic>
          <a:graphicData uri="http://schemas.openxmlformats.org/presentationml/2006/ole">
            <mc:AlternateContent xmlns:mc="http://schemas.openxmlformats.org/markup-compatibility/2006">
              <mc:Choice xmlns:v="urn:schemas-microsoft-com:vml" Requires="v">
                <p:oleObj spid="_x0000_s163924" name="Equation" r:id="rId5" imgW="152268" imgH="203024" progId="Equation.3">
                  <p:embed/>
                </p:oleObj>
              </mc:Choice>
              <mc:Fallback>
                <p:oleObj name="Equation" r:id="rId5" imgW="152268" imgH="203024"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590800"/>
                        <a:ext cx="314325" cy="41751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3059896"/>
              </p:ext>
            </p:extLst>
          </p:nvPr>
        </p:nvGraphicFramePr>
        <p:xfrm>
          <a:off x="4876800" y="2590800"/>
          <a:ext cx="295275" cy="392113"/>
        </p:xfrm>
        <a:graphic>
          <a:graphicData uri="http://schemas.openxmlformats.org/presentationml/2006/ole">
            <mc:AlternateContent xmlns:mc="http://schemas.openxmlformats.org/markup-compatibility/2006">
              <mc:Choice xmlns:v="urn:schemas-microsoft-com:vml" Requires="v">
                <p:oleObj spid="_x0000_s163925" name="Equation" r:id="rId7" imgW="152268" imgH="203024" progId="Equation.3">
                  <p:embed/>
                </p:oleObj>
              </mc:Choice>
              <mc:Fallback>
                <p:oleObj name="Equation" r:id="rId7" imgW="152268" imgH="203024"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590800"/>
                        <a:ext cx="295275"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92943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An Example</a:t>
            </a:r>
          </a:p>
        </p:txBody>
      </p:sp>
      <p:sp>
        <p:nvSpPr>
          <p:cNvPr id="3" name="Content Placeholder 2"/>
          <p:cNvSpPr>
            <a:spLocks noGrp="1"/>
          </p:cNvSpPr>
          <p:nvPr>
            <p:ph idx="1"/>
          </p:nvPr>
        </p:nvSpPr>
        <p:spPr/>
        <p:txBody>
          <a:bodyPr>
            <a:normAutofit lnSpcReduction="10000"/>
          </a:bodyPr>
          <a:lstStyle/>
          <a:p>
            <a:pPr>
              <a:lnSpc>
                <a:spcPct val="150000"/>
              </a:lnSpc>
            </a:pPr>
            <a:endParaRPr lang="en-US" sz="2000" dirty="0" smtClean="0"/>
          </a:p>
          <a:p>
            <a:pPr>
              <a:lnSpc>
                <a:spcPct val="150000"/>
              </a:lnSpc>
            </a:pPr>
            <a:r>
              <a:rPr lang="en-US" sz="2000" dirty="0" smtClean="0"/>
              <a:t>It </a:t>
            </a:r>
            <a:r>
              <a:rPr lang="en-US" sz="2000" dirty="0"/>
              <a:t>can be simplified in computation as</a:t>
            </a:r>
          </a:p>
          <a:p>
            <a:pPr>
              <a:lnSpc>
                <a:spcPct val="150000"/>
              </a:lnSpc>
            </a:pPr>
            <a:endParaRPr lang="en-US" sz="2000" dirty="0"/>
          </a:p>
          <a:p>
            <a:pPr>
              <a:lnSpc>
                <a:spcPct val="150000"/>
              </a:lnSpc>
            </a:pPr>
            <a:r>
              <a:rPr lang="en-US" sz="2000" dirty="0"/>
              <a:t>Suppose two stocks </a:t>
            </a:r>
            <a:r>
              <a:rPr lang="en-US" sz="2000" dirty="0" smtClean="0"/>
              <a:t>A </a:t>
            </a:r>
            <a:r>
              <a:rPr lang="en-US" sz="2000" dirty="0"/>
              <a:t>and </a:t>
            </a:r>
            <a:r>
              <a:rPr lang="en-US" sz="2000" dirty="0" smtClean="0"/>
              <a:t>B </a:t>
            </a:r>
            <a:r>
              <a:rPr lang="en-US" sz="2000" dirty="0"/>
              <a:t>have the following values in one week:  </a:t>
            </a:r>
            <a:endParaRPr lang="en-US" sz="2000" dirty="0" smtClean="0"/>
          </a:p>
          <a:p>
            <a:pPr lvl="1">
              <a:lnSpc>
                <a:spcPct val="150000"/>
              </a:lnSpc>
            </a:pPr>
            <a:r>
              <a:rPr lang="en-US" sz="1600" dirty="0" smtClean="0"/>
              <a:t>t1=(2</a:t>
            </a:r>
            <a:r>
              <a:rPr lang="en-US" sz="1600" dirty="0"/>
              <a:t>, 5), </a:t>
            </a:r>
            <a:r>
              <a:rPr lang="en-US" sz="1600" dirty="0" smtClean="0"/>
              <a:t>t2=(3</a:t>
            </a:r>
            <a:r>
              <a:rPr lang="en-US" sz="1600" dirty="0"/>
              <a:t>, 8), </a:t>
            </a:r>
            <a:r>
              <a:rPr lang="en-US" sz="1600" dirty="0" smtClean="0"/>
              <a:t>t3=(5</a:t>
            </a:r>
            <a:r>
              <a:rPr lang="en-US" sz="1600" dirty="0"/>
              <a:t>, 10), </a:t>
            </a:r>
            <a:r>
              <a:rPr lang="en-US" sz="1600" dirty="0" smtClean="0"/>
              <a:t>t4=(4</a:t>
            </a:r>
            <a:r>
              <a:rPr lang="en-US" sz="1600" dirty="0"/>
              <a:t>, 11), </a:t>
            </a:r>
            <a:r>
              <a:rPr lang="en-US" sz="1600" dirty="0" smtClean="0"/>
              <a:t>t5=(6</a:t>
            </a:r>
            <a:r>
              <a:rPr lang="en-US" sz="1600" dirty="0"/>
              <a:t>, 14</a:t>
            </a:r>
            <a:r>
              <a:rPr lang="en-US" sz="1600" dirty="0" smtClean="0"/>
              <a:t>)</a:t>
            </a:r>
            <a:endParaRPr lang="en-US" sz="1600" dirty="0"/>
          </a:p>
          <a:p>
            <a:pPr>
              <a:lnSpc>
                <a:spcPct val="150000"/>
              </a:lnSpc>
            </a:pPr>
            <a:r>
              <a:rPr lang="en-US" sz="2000" dirty="0"/>
              <a:t>Question:  If the stocks are affected by the same industry trends, will their prices rise or fall together?</a:t>
            </a:r>
          </a:p>
          <a:p>
            <a:pPr lvl="1">
              <a:lnSpc>
                <a:spcPct val="150000"/>
              </a:lnSpc>
            </a:pPr>
            <a:r>
              <a:rPr lang="en-US" sz="2000" dirty="0"/>
              <a:t>E(A) = (2 + 3 + 5 + 4 + 6)/ 5 = 20/5 = 4</a:t>
            </a:r>
          </a:p>
          <a:p>
            <a:pPr lvl="1">
              <a:lnSpc>
                <a:spcPct val="150000"/>
              </a:lnSpc>
            </a:pPr>
            <a:r>
              <a:rPr lang="en-US" sz="2000" dirty="0"/>
              <a:t>E(B) = (5 + 8 + 10 + 11 + 14) /5 = 48/5 = 9.6</a:t>
            </a:r>
          </a:p>
          <a:p>
            <a:pPr lvl="1">
              <a:lnSpc>
                <a:spcPct val="150000"/>
              </a:lnSpc>
            </a:pPr>
            <a:r>
              <a:rPr lang="en-US" sz="2000" dirty="0" err="1"/>
              <a:t>Cov</a:t>
            </a:r>
            <a:r>
              <a:rPr lang="en-US" sz="2000" dirty="0"/>
              <a:t>(A,B) = (2×5+3×8+5×10+4×11+6×14)/5 − 4 × 9.6 = 4</a:t>
            </a:r>
          </a:p>
          <a:p>
            <a:pPr>
              <a:lnSpc>
                <a:spcPct val="150000"/>
              </a:lnSpc>
            </a:pPr>
            <a:r>
              <a:rPr lang="en-US" sz="2000" dirty="0"/>
              <a:t>Thus, A and B rise together since </a:t>
            </a:r>
            <a:r>
              <a:rPr lang="en-US" sz="2000" dirty="0" err="1"/>
              <a:t>Cov</a:t>
            </a:r>
            <a:r>
              <a:rPr lang="en-US" sz="2000" dirty="0"/>
              <a:t>(A, B) &gt; 0.</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23</a:t>
            </a:fld>
            <a:endParaRPr lang="en-US" dirty="0">
              <a:solidFill>
                <a:prstClr val="black"/>
              </a:solidFill>
              <a:latin typeface="Calibri"/>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6705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11388"/>
            <a:ext cx="426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09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a:t>3: Data Preprocessing</a:t>
            </a:r>
          </a:p>
        </p:txBody>
      </p:sp>
      <p:sp>
        <p:nvSpPr>
          <p:cNvPr id="3" name="Content Placeholder 2"/>
          <p:cNvSpPr>
            <a:spLocks noGrp="1"/>
          </p:cNvSpPr>
          <p:nvPr>
            <p:ph idx="1"/>
          </p:nvPr>
        </p:nvSpPr>
        <p:spPr/>
        <p:txBody>
          <a:bodyPr/>
          <a:lstStyle/>
          <a:p>
            <a:pPr>
              <a:lnSpc>
                <a:spcPct val="150000"/>
              </a:lnSpc>
            </a:pPr>
            <a:r>
              <a:rPr lang="en-US" sz="2400" dirty="0"/>
              <a:t>Data Preprocessing: An Overview</a:t>
            </a:r>
          </a:p>
          <a:p>
            <a:pPr lvl="1">
              <a:lnSpc>
                <a:spcPct val="150000"/>
              </a:lnSpc>
            </a:pPr>
            <a:r>
              <a:rPr lang="en-US" dirty="0"/>
              <a:t>Data Quality</a:t>
            </a:r>
          </a:p>
          <a:p>
            <a:pPr lvl="1">
              <a:lnSpc>
                <a:spcPct val="150000"/>
              </a:lnSpc>
            </a:pPr>
            <a:r>
              <a:rPr lang="en-US" dirty="0"/>
              <a:t>Major Tasks in Data Preprocessing</a:t>
            </a:r>
          </a:p>
          <a:p>
            <a:pPr>
              <a:lnSpc>
                <a:spcPct val="150000"/>
              </a:lnSpc>
            </a:pPr>
            <a:r>
              <a:rPr lang="en-US" sz="2400" dirty="0"/>
              <a:t>Data Cleaning</a:t>
            </a:r>
          </a:p>
          <a:p>
            <a:pPr>
              <a:lnSpc>
                <a:spcPct val="150000"/>
              </a:lnSpc>
            </a:pPr>
            <a:r>
              <a:rPr lang="en-US" sz="2400" dirty="0"/>
              <a:t>Data Integration</a:t>
            </a:r>
          </a:p>
          <a:p>
            <a:pPr>
              <a:lnSpc>
                <a:spcPct val="150000"/>
              </a:lnSpc>
            </a:pPr>
            <a:r>
              <a:rPr lang="en-US" sz="2400" dirty="0"/>
              <a:t>Data Reduction</a:t>
            </a:r>
          </a:p>
          <a:p>
            <a:pPr>
              <a:lnSpc>
                <a:spcPct val="150000"/>
              </a:lnSpc>
            </a:pPr>
            <a:r>
              <a:rPr lang="en-US" sz="2400" dirty="0"/>
              <a:t>Data Transformation and Data Discretization</a:t>
            </a:r>
          </a:p>
          <a:p>
            <a:pPr>
              <a:lnSpc>
                <a:spcPct val="150000"/>
              </a:lnSpc>
            </a:pPr>
            <a:r>
              <a:rPr lang="en-US" sz="2400" dirty="0"/>
              <a:t>Summary</a:t>
            </a:r>
          </a:p>
          <a:p>
            <a:pPr marL="0" indent="0">
              <a:buNone/>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24</a:t>
            </a:fld>
            <a:endParaRPr lang="en-US" dirty="0">
              <a:solidFill>
                <a:prstClr val="black"/>
              </a:solidFill>
              <a:latin typeface="Calibri"/>
            </a:endParaRPr>
          </a:p>
        </p:txBody>
      </p:sp>
      <p:sp>
        <p:nvSpPr>
          <p:cNvPr id="5" name="AutoShape 4"/>
          <p:cNvSpPr>
            <a:spLocks noChangeArrowheads="1"/>
          </p:cNvSpPr>
          <p:nvPr/>
        </p:nvSpPr>
        <p:spPr bwMode="auto">
          <a:xfrm rot="9430553">
            <a:off x="2816968" y="4273281"/>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52594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295400" y="228600"/>
            <a:ext cx="6248400" cy="685800"/>
          </a:xfrm>
        </p:spPr>
        <p:txBody>
          <a:bodyPr/>
          <a:lstStyle/>
          <a:p>
            <a:pPr eaLnBrk="1" hangingPunct="1"/>
            <a:r>
              <a:rPr lang="en-US" sz="3200" smtClean="0"/>
              <a:t>Data Reduction Strategies</a:t>
            </a:r>
            <a:endParaRPr lang="en-US" smtClean="0"/>
          </a:p>
        </p:txBody>
      </p:sp>
      <p:sp>
        <p:nvSpPr>
          <p:cNvPr id="28676" name="Rectangle 3"/>
          <p:cNvSpPr>
            <a:spLocks noGrp="1" noChangeArrowheads="1"/>
          </p:cNvSpPr>
          <p:nvPr>
            <p:ph idx="1"/>
          </p:nvPr>
        </p:nvSpPr>
        <p:spPr>
          <a:xfrm>
            <a:off x="304800" y="1295400"/>
            <a:ext cx="8610600" cy="5410200"/>
          </a:xfrm>
        </p:spPr>
        <p:txBody>
          <a:bodyPr/>
          <a:lstStyle/>
          <a:p>
            <a:pPr eaLnBrk="1" hangingPunct="1">
              <a:lnSpc>
                <a:spcPct val="90000"/>
              </a:lnSpc>
            </a:pPr>
            <a:r>
              <a:rPr lang="en-US" sz="2000" b="1" dirty="0" smtClean="0"/>
              <a:t>Data reduction</a:t>
            </a:r>
            <a:r>
              <a:rPr lang="en-US" sz="2000" dirty="0" smtClean="0"/>
              <a:t>: Obtain a reduced representation of the data set that is much smaller in volume but yet produces the same (or almost the same) analytical results</a:t>
            </a:r>
          </a:p>
          <a:p>
            <a:pPr eaLnBrk="1" hangingPunct="1">
              <a:lnSpc>
                <a:spcPct val="90000"/>
              </a:lnSpc>
            </a:pPr>
            <a:r>
              <a:rPr lang="en-US" sz="2000" dirty="0" smtClean="0"/>
              <a:t>Why data reduction? </a:t>
            </a:r>
            <a:r>
              <a:rPr lang="en-US" sz="2000" dirty="0" smtClean="0">
                <a:cs typeface="Tahoma" pitchFamily="34" charset="0"/>
              </a:rPr>
              <a:t>— </a:t>
            </a:r>
            <a:r>
              <a:rPr lang="en-US" sz="2000" dirty="0" smtClean="0"/>
              <a:t>A database/data warehouse may store terabytes of data.  Complex data analysis may take a very long time to run on the complete data set.</a:t>
            </a:r>
          </a:p>
          <a:p>
            <a:pPr eaLnBrk="1" hangingPunct="1">
              <a:lnSpc>
                <a:spcPct val="90000"/>
              </a:lnSpc>
            </a:pPr>
            <a:r>
              <a:rPr lang="en-US" sz="2000" dirty="0" smtClean="0"/>
              <a:t>Data reduction strategies</a:t>
            </a:r>
          </a:p>
          <a:p>
            <a:pPr lvl="1" eaLnBrk="1" hangingPunct="1">
              <a:lnSpc>
                <a:spcPct val="90000"/>
              </a:lnSpc>
            </a:pPr>
            <a:r>
              <a:rPr lang="en-US" sz="2000" dirty="0" smtClean="0">
                <a:solidFill>
                  <a:schemeClr val="hlink"/>
                </a:solidFill>
              </a:rPr>
              <a:t>Dimensionality reduction</a:t>
            </a:r>
            <a:r>
              <a:rPr lang="en-US" sz="2000" dirty="0" smtClean="0">
                <a:solidFill>
                  <a:schemeClr val="folHlink"/>
                </a:solidFill>
              </a:rPr>
              <a:t>, </a:t>
            </a:r>
            <a:r>
              <a:rPr lang="en-US" sz="2000" dirty="0" smtClean="0"/>
              <a:t>e.g.,</a:t>
            </a:r>
            <a:r>
              <a:rPr lang="en-US" sz="2000" dirty="0" smtClean="0">
                <a:solidFill>
                  <a:schemeClr val="folHlink"/>
                </a:solidFill>
              </a:rPr>
              <a:t> </a:t>
            </a:r>
            <a:r>
              <a:rPr lang="en-US" sz="2000" dirty="0" smtClean="0"/>
              <a:t>remove unimportant attributes</a:t>
            </a:r>
          </a:p>
          <a:p>
            <a:pPr lvl="2" eaLnBrk="1" hangingPunct="1">
              <a:lnSpc>
                <a:spcPct val="90000"/>
              </a:lnSpc>
            </a:pPr>
            <a:r>
              <a:rPr lang="en-US" sz="2000" dirty="0" smtClean="0">
                <a:solidFill>
                  <a:schemeClr val="folHlink"/>
                </a:solidFill>
              </a:rPr>
              <a:t>Wavelet transforms</a:t>
            </a:r>
          </a:p>
          <a:p>
            <a:pPr lvl="2" eaLnBrk="1" hangingPunct="1">
              <a:lnSpc>
                <a:spcPct val="90000"/>
              </a:lnSpc>
            </a:pPr>
            <a:r>
              <a:rPr lang="en-US" sz="2000" dirty="0" smtClean="0">
                <a:solidFill>
                  <a:schemeClr val="folHlink"/>
                </a:solidFill>
              </a:rPr>
              <a:t>Principal Components Analysis (PCA)</a:t>
            </a:r>
          </a:p>
          <a:p>
            <a:pPr lvl="2" eaLnBrk="1" hangingPunct="1">
              <a:lnSpc>
                <a:spcPct val="90000"/>
              </a:lnSpc>
            </a:pPr>
            <a:r>
              <a:rPr lang="en-US" sz="2000" dirty="0" smtClean="0">
                <a:solidFill>
                  <a:schemeClr val="folHlink"/>
                </a:solidFill>
              </a:rPr>
              <a:t>Feature subset selection, feature creation</a:t>
            </a:r>
          </a:p>
          <a:p>
            <a:pPr lvl="1" eaLnBrk="1" hangingPunct="1">
              <a:lnSpc>
                <a:spcPct val="90000"/>
              </a:lnSpc>
            </a:pPr>
            <a:r>
              <a:rPr lang="en-US" sz="2000" dirty="0" err="1" smtClean="0">
                <a:solidFill>
                  <a:schemeClr val="hlink"/>
                </a:solidFill>
              </a:rPr>
              <a:t>Numerosity</a:t>
            </a:r>
            <a:r>
              <a:rPr lang="en-US" sz="2000" dirty="0" smtClean="0">
                <a:solidFill>
                  <a:schemeClr val="hlink"/>
                </a:solidFill>
              </a:rPr>
              <a:t> reduction</a:t>
            </a:r>
            <a:r>
              <a:rPr lang="en-US" sz="2000" dirty="0" smtClean="0">
                <a:solidFill>
                  <a:schemeClr val="folHlink"/>
                </a:solidFill>
              </a:rPr>
              <a:t> (some simply call it: Data Reduction)</a:t>
            </a:r>
          </a:p>
          <a:p>
            <a:pPr lvl="2" eaLnBrk="1" hangingPunct="1">
              <a:lnSpc>
                <a:spcPct val="90000"/>
              </a:lnSpc>
            </a:pPr>
            <a:r>
              <a:rPr lang="en-US" sz="2000" dirty="0" smtClean="0">
                <a:solidFill>
                  <a:schemeClr val="folHlink"/>
                </a:solidFill>
              </a:rPr>
              <a:t>Regression and Log-Linear Models</a:t>
            </a:r>
          </a:p>
          <a:p>
            <a:pPr lvl="2" eaLnBrk="1" hangingPunct="1">
              <a:lnSpc>
                <a:spcPct val="90000"/>
              </a:lnSpc>
            </a:pPr>
            <a:r>
              <a:rPr lang="en-US" sz="2000" dirty="0" smtClean="0">
                <a:solidFill>
                  <a:schemeClr val="folHlink"/>
                </a:solidFill>
              </a:rPr>
              <a:t>Histograms, clustering, sampling</a:t>
            </a:r>
          </a:p>
          <a:p>
            <a:pPr lvl="2" eaLnBrk="1" hangingPunct="1">
              <a:lnSpc>
                <a:spcPct val="90000"/>
              </a:lnSpc>
            </a:pPr>
            <a:r>
              <a:rPr lang="en-US" sz="2000" dirty="0" smtClean="0">
                <a:solidFill>
                  <a:schemeClr val="folHlink"/>
                </a:solidFill>
              </a:rPr>
              <a:t>Data cube aggregation</a:t>
            </a:r>
          </a:p>
          <a:p>
            <a:pPr lvl="1" eaLnBrk="1" hangingPunct="1">
              <a:lnSpc>
                <a:spcPct val="90000"/>
              </a:lnSpc>
            </a:pPr>
            <a:r>
              <a:rPr lang="en-US" sz="2000" dirty="0" smtClean="0">
                <a:solidFill>
                  <a:schemeClr val="hlink"/>
                </a:solidFill>
              </a:rPr>
              <a:t>Data </a:t>
            </a:r>
            <a:r>
              <a:rPr lang="en-US" sz="2000" dirty="0" smtClean="0">
                <a:solidFill>
                  <a:schemeClr val="hlink"/>
                </a:solidFill>
              </a:rPr>
              <a:t>compression</a:t>
            </a:r>
          </a:p>
        </p:txBody>
      </p:sp>
      <p:sp>
        <p:nvSpPr>
          <p:cNvPr id="2867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192BB6D-65EE-4B37-8AE8-3C0A305A6C1C}" type="slidenum">
              <a:rPr lang="en-US" sz="1200"/>
              <a:pPr eaLnBrk="1" hangingPunct="1"/>
              <a:t>25</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Reduction 1: Dimensionality Reduction</a:t>
            </a:r>
          </a:p>
        </p:txBody>
      </p:sp>
      <p:sp>
        <p:nvSpPr>
          <p:cNvPr id="3" name="Content Placeholder 2"/>
          <p:cNvSpPr>
            <a:spLocks noGrp="1"/>
          </p:cNvSpPr>
          <p:nvPr>
            <p:ph idx="1"/>
          </p:nvPr>
        </p:nvSpPr>
        <p:spPr/>
        <p:txBody>
          <a:bodyPr>
            <a:noAutofit/>
          </a:bodyPr>
          <a:lstStyle/>
          <a:p>
            <a:pPr>
              <a:lnSpc>
                <a:spcPct val="110000"/>
              </a:lnSpc>
            </a:pPr>
            <a:r>
              <a:rPr lang="en-US" sz="2000" b="1" dirty="0"/>
              <a:t>Curse of dimensionality</a:t>
            </a:r>
          </a:p>
          <a:p>
            <a:pPr lvl="1">
              <a:lnSpc>
                <a:spcPct val="110000"/>
              </a:lnSpc>
            </a:pPr>
            <a:r>
              <a:rPr lang="en-US" sz="2000" dirty="0"/>
              <a:t>When dimensionality increases, data becomes increasingly sparse</a:t>
            </a:r>
          </a:p>
          <a:p>
            <a:pPr lvl="1">
              <a:lnSpc>
                <a:spcPct val="110000"/>
              </a:lnSpc>
            </a:pPr>
            <a:r>
              <a:rPr lang="en-US" sz="2000" dirty="0"/>
              <a:t>Density and distance between points, which is critical to clustering, outlier analysis, becomes less meaningful</a:t>
            </a:r>
          </a:p>
          <a:p>
            <a:pPr lvl="1">
              <a:lnSpc>
                <a:spcPct val="110000"/>
              </a:lnSpc>
            </a:pPr>
            <a:r>
              <a:rPr lang="en-US" sz="2000" dirty="0"/>
              <a:t>The possible combinations of subspaces will grow exponentially</a:t>
            </a:r>
          </a:p>
          <a:p>
            <a:pPr>
              <a:lnSpc>
                <a:spcPct val="110000"/>
              </a:lnSpc>
            </a:pPr>
            <a:r>
              <a:rPr lang="en-US" sz="2000" b="1" dirty="0"/>
              <a:t>Dimensionality reduction</a:t>
            </a:r>
          </a:p>
          <a:p>
            <a:pPr lvl="1">
              <a:lnSpc>
                <a:spcPct val="110000"/>
              </a:lnSpc>
            </a:pPr>
            <a:r>
              <a:rPr lang="en-US" sz="2000" dirty="0"/>
              <a:t>Avoid the curse of dimensionality</a:t>
            </a:r>
          </a:p>
          <a:p>
            <a:pPr lvl="1">
              <a:lnSpc>
                <a:spcPct val="110000"/>
              </a:lnSpc>
            </a:pPr>
            <a:r>
              <a:rPr lang="en-US" sz="2000" dirty="0"/>
              <a:t>Help eliminate irrelevant features and reduce noise</a:t>
            </a:r>
          </a:p>
          <a:p>
            <a:pPr lvl="1">
              <a:lnSpc>
                <a:spcPct val="110000"/>
              </a:lnSpc>
            </a:pPr>
            <a:r>
              <a:rPr lang="en-US" sz="2000" dirty="0"/>
              <a:t>Reduce time and space required in data mining</a:t>
            </a:r>
          </a:p>
          <a:p>
            <a:pPr lvl="1">
              <a:lnSpc>
                <a:spcPct val="110000"/>
              </a:lnSpc>
            </a:pPr>
            <a:r>
              <a:rPr lang="en-US" sz="2000" dirty="0"/>
              <a:t>Allow easier visualization</a:t>
            </a:r>
          </a:p>
          <a:p>
            <a:pPr>
              <a:lnSpc>
                <a:spcPct val="110000"/>
              </a:lnSpc>
            </a:pPr>
            <a:r>
              <a:rPr lang="en-US" sz="2000" b="1" dirty="0"/>
              <a:t>Dimensionality reduction techniques</a:t>
            </a:r>
          </a:p>
          <a:p>
            <a:pPr lvl="1">
              <a:lnSpc>
                <a:spcPct val="110000"/>
              </a:lnSpc>
            </a:pPr>
            <a:r>
              <a:rPr lang="en-US" sz="2000" dirty="0"/>
              <a:t>Wavelet transforms</a:t>
            </a:r>
          </a:p>
          <a:p>
            <a:pPr lvl="1">
              <a:lnSpc>
                <a:spcPct val="110000"/>
              </a:lnSpc>
            </a:pPr>
            <a:r>
              <a:rPr lang="en-US" sz="2000" dirty="0"/>
              <a:t>Principal Component Analysis</a:t>
            </a:r>
          </a:p>
          <a:p>
            <a:pPr lvl="1">
              <a:lnSpc>
                <a:spcPct val="110000"/>
              </a:lnSpc>
            </a:pPr>
            <a:r>
              <a:rPr lang="en-US" sz="2000" dirty="0"/>
              <a:t>Supervised and nonlinear techniques (e.g., feature selection</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26</a:t>
            </a:fld>
            <a:endParaRPr lang="en-US" dirty="0">
              <a:solidFill>
                <a:prstClr val="black"/>
              </a:solidFill>
              <a:latin typeface="Calibri"/>
            </a:endParaRPr>
          </a:p>
        </p:txBody>
      </p:sp>
    </p:spTree>
    <p:extLst>
      <p:ext uri="{BB962C8B-B14F-4D97-AF65-F5344CB8AC3E}">
        <p14:creationId xmlns:p14="http://schemas.microsoft.com/office/powerpoint/2010/main" val="1617235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Data to a New Space</a:t>
            </a:r>
          </a:p>
        </p:txBody>
      </p:sp>
      <p:sp>
        <p:nvSpPr>
          <p:cNvPr id="3" name="Content Placeholder 2"/>
          <p:cNvSpPr>
            <a:spLocks noGrp="1"/>
          </p:cNvSpPr>
          <p:nvPr>
            <p:ph idx="1"/>
          </p:nvPr>
        </p:nvSpPr>
        <p:spPr/>
        <p:txBody>
          <a:bodyPr/>
          <a:lstStyle/>
          <a:p>
            <a:pPr marL="285750" indent="-285750" algn="just">
              <a:lnSpc>
                <a:spcPct val="95000"/>
              </a:lnSpc>
              <a:buClr>
                <a:schemeClr val="folHlink"/>
              </a:buClr>
              <a:buSzPct val="60000"/>
              <a:buFont typeface="Wingdings" pitchFamily="2" charset="2"/>
              <a:buChar char="n"/>
              <a:tabLst>
                <a:tab pos="1198563" algn="l"/>
              </a:tabLst>
            </a:pPr>
            <a:r>
              <a:rPr lang="en-US" b="1" dirty="0">
                <a:cs typeface="Tahoma" pitchFamily="34" charset="0"/>
              </a:rPr>
              <a:t>Fourier transform</a:t>
            </a:r>
          </a:p>
          <a:p>
            <a:pPr marL="285750" indent="-285750" algn="just">
              <a:lnSpc>
                <a:spcPct val="95000"/>
              </a:lnSpc>
              <a:buClr>
                <a:schemeClr val="folHlink"/>
              </a:buClr>
              <a:buSzPct val="60000"/>
              <a:buFont typeface="Wingdings" pitchFamily="2" charset="2"/>
              <a:buChar char="n"/>
              <a:tabLst>
                <a:tab pos="1198563" algn="l"/>
              </a:tabLst>
            </a:pPr>
            <a:r>
              <a:rPr lang="en-US" b="1" dirty="0">
                <a:cs typeface="Tahoma" pitchFamily="34" charset="0"/>
              </a:rPr>
              <a:t>Wavelet transform </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27</a:t>
            </a:fld>
            <a:endParaRPr lang="en-US" dirty="0">
              <a:solidFill>
                <a:prstClr val="black"/>
              </a:solidFill>
              <a:latin typeface="Calibri"/>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r="8293"/>
          <a:stretch>
            <a:fillRect/>
          </a:stretch>
        </p:blipFill>
        <p:spPr bwMode="auto">
          <a:xfrm>
            <a:off x="5791200" y="2362200"/>
            <a:ext cx="3352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l="6253"/>
          <a:stretch>
            <a:fillRect/>
          </a:stretch>
        </p:blipFill>
        <p:spPr bwMode="auto">
          <a:xfrm>
            <a:off x="0" y="2362200"/>
            <a:ext cx="34274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l="8337" r="6209"/>
          <a:stretch>
            <a:fillRect/>
          </a:stretch>
        </p:blipFill>
        <p:spPr bwMode="auto">
          <a:xfrm>
            <a:off x="3048000" y="2362200"/>
            <a:ext cx="31242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Text Box 9"/>
          <p:cNvSpPr txBox="1">
            <a:spLocks noChangeArrowheads="1"/>
          </p:cNvSpPr>
          <p:nvPr/>
        </p:nvSpPr>
        <p:spPr bwMode="auto">
          <a:xfrm>
            <a:off x="685800" y="54102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a:latin typeface="Arial" charset="0"/>
              </a:rPr>
              <a:t>Two Sine Waves</a:t>
            </a:r>
          </a:p>
        </p:txBody>
      </p:sp>
      <p:sp>
        <p:nvSpPr>
          <p:cNvPr id="9" name="Text Box 10"/>
          <p:cNvSpPr txBox="1">
            <a:spLocks noChangeArrowheads="1"/>
          </p:cNvSpPr>
          <p:nvPr/>
        </p:nvSpPr>
        <p:spPr bwMode="auto">
          <a:xfrm>
            <a:off x="3429000" y="5486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a:latin typeface="Arial" charset="0"/>
              </a:rPr>
              <a:t>Two Sine Waves + Noise</a:t>
            </a:r>
          </a:p>
        </p:txBody>
      </p:sp>
      <p:sp>
        <p:nvSpPr>
          <p:cNvPr id="10" name="Text Box 11"/>
          <p:cNvSpPr txBox="1">
            <a:spLocks noChangeArrowheads="1"/>
          </p:cNvSpPr>
          <p:nvPr/>
        </p:nvSpPr>
        <p:spPr bwMode="auto">
          <a:xfrm>
            <a:off x="6324600" y="5486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a:latin typeface="Arial" charset="0"/>
              </a:rPr>
              <a:t>Frequency</a:t>
            </a:r>
          </a:p>
        </p:txBody>
      </p:sp>
    </p:spTree>
    <p:extLst>
      <p:ext uri="{BB962C8B-B14F-4D97-AF65-F5344CB8AC3E}">
        <p14:creationId xmlns:p14="http://schemas.microsoft.com/office/powerpoint/2010/main" val="2935099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Wavelet Transform?</a:t>
            </a:r>
          </a:p>
        </p:txBody>
      </p:sp>
      <p:sp>
        <p:nvSpPr>
          <p:cNvPr id="3" name="Content Placeholder 2"/>
          <p:cNvSpPr>
            <a:spLocks noGrp="1"/>
          </p:cNvSpPr>
          <p:nvPr>
            <p:ph idx="1"/>
          </p:nvPr>
        </p:nvSpPr>
        <p:spPr>
          <a:xfrm>
            <a:off x="432923" y="1143000"/>
            <a:ext cx="4443877" cy="5334000"/>
          </a:xfrm>
        </p:spPr>
        <p:txBody>
          <a:bodyPr/>
          <a:lstStyle/>
          <a:p>
            <a:pPr>
              <a:lnSpc>
                <a:spcPct val="110000"/>
              </a:lnSpc>
            </a:pPr>
            <a:r>
              <a:rPr lang="en-US" sz="2400" dirty="0"/>
              <a:t>Decomposes a signal into different frequency </a:t>
            </a:r>
            <a:r>
              <a:rPr lang="en-US" sz="2400" dirty="0" err="1"/>
              <a:t>subbands</a:t>
            </a:r>
            <a:endParaRPr lang="en-US" sz="2400" dirty="0"/>
          </a:p>
          <a:p>
            <a:pPr lvl="1">
              <a:lnSpc>
                <a:spcPct val="110000"/>
              </a:lnSpc>
            </a:pPr>
            <a:r>
              <a:rPr lang="en-US" dirty="0"/>
              <a:t>Applicable to n-dimensional signals</a:t>
            </a:r>
          </a:p>
          <a:p>
            <a:pPr>
              <a:lnSpc>
                <a:spcPct val="110000"/>
              </a:lnSpc>
            </a:pPr>
            <a:r>
              <a:rPr lang="en-US" sz="2400" dirty="0"/>
              <a:t>Data are transformed to preserve relative distance between objects at different levels of resolution</a:t>
            </a:r>
          </a:p>
          <a:p>
            <a:pPr>
              <a:lnSpc>
                <a:spcPct val="110000"/>
              </a:lnSpc>
            </a:pPr>
            <a:r>
              <a:rPr lang="en-US" sz="2400" dirty="0"/>
              <a:t>Allow natural clusters to become more distinguishable</a:t>
            </a:r>
          </a:p>
          <a:p>
            <a:pPr>
              <a:lnSpc>
                <a:spcPct val="110000"/>
              </a:lnSpc>
            </a:pPr>
            <a:r>
              <a:rPr lang="en-US" sz="2400" dirty="0"/>
              <a:t>Used for image compression</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28</a:t>
            </a:fld>
            <a:endParaRPr lang="en-US" dirty="0">
              <a:solidFill>
                <a:prstClr val="black"/>
              </a:solidFill>
              <a:latin typeface="Calibri"/>
            </a:endParaRPr>
          </a:p>
        </p:txBody>
      </p:sp>
      <p:pic>
        <p:nvPicPr>
          <p:cNvPr id="5" name="Picture 4" descr="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411162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4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38" y="189706"/>
            <a:ext cx="8229600" cy="839788"/>
          </a:xfrm>
        </p:spPr>
        <p:txBody>
          <a:bodyPr/>
          <a:lstStyle/>
          <a:p>
            <a:r>
              <a:rPr lang="en-US" dirty="0"/>
              <a:t>Wavelet Transformation</a:t>
            </a:r>
            <a:r>
              <a:rPr lang="en-US" sz="3600" dirty="0"/>
              <a:t> </a:t>
            </a:r>
            <a:endParaRPr lang="en-US" dirty="0"/>
          </a:p>
        </p:txBody>
      </p:sp>
      <p:sp>
        <p:nvSpPr>
          <p:cNvPr id="3" name="Content Placeholder 2"/>
          <p:cNvSpPr>
            <a:spLocks noGrp="1"/>
          </p:cNvSpPr>
          <p:nvPr>
            <p:ph idx="1"/>
          </p:nvPr>
        </p:nvSpPr>
        <p:spPr>
          <a:xfrm>
            <a:off x="457200" y="1602472"/>
            <a:ext cx="8229600" cy="5334000"/>
          </a:xfrm>
        </p:spPr>
        <p:txBody>
          <a:bodyPr/>
          <a:lstStyle/>
          <a:p>
            <a:pPr>
              <a:lnSpc>
                <a:spcPct val="110000"/>
              </a:lnSpc>
            </a:pPr>
            <a:r>
              <a:rPr lang="en-US" sz="2400" dirty="0"/>
              <a:t>Discrete wavelet transform (DWT) for linear signal processing, multi-resolution analysis</a:t>
            </a:r>
          </a:p>
          <a:p>
            <a:pPr>
              <a:lnSpc>
                <a:spcPct val="110000"/>
              </a:lnSpc>
            </a:pPr>
            <a:r>
              <a:rPr lang="en-US" sz="2400" dirty="0"/>
              <a:t>Compressed approximation: store only a small fraction of the strongest of the wavelet coefficients</a:t>
            </a:r>
          </a:p>
          <a:p>
            <a:pPr>
              <a:lnSpc>
                <a:spcPct val="110000"/>
              </a:lnSpc>
            </a:pPr>
            <a:r>
              <a:rPr lang="en-US" sz="2400" dirty="0"/>
              <a:t>Similar to discrete Fourier transform (DFT), but better </a:t>
            </a:r>
            <a:r>
              <a:rPr lang="en-US" sz="2400" dirty="0" err="1"/>
              <a:t>lossy</a:t>
            </a:r>
            <a:r>
              <a:rPr lang="en-US" sz="2400" dirty="0"/>
              <a:t> compression, localized in space</a:t>
            </a:r>
          </a:p>
          <a:p>
            <a:pPr>
              <a:lnSpc>
                <a:spcPct val="110000"/>
              </a:lnSpc>
            </a:pPr>
            <a:r>
              <a:rPr lang="en-US" sz="2400" dirty="0"/>
              <a:t>Method:</a:t>
            </a:r>
          </a:p>
          <a:p>
            <a:pPr lvl="1">
              <a:lnSpc>
                <a:spcPct val="110000"/>
              </a:lnSpc>
            </a:pPr>
            <a:r>
              <a:rPr lang="en-US" sz="2000" dirty="0"/>
              <a:t>Length, L, must be an integer power of 2 (padding with 0’s, when necessary)</a:t>
            </a:r>
          </a:p>
          <a:p>
            <a:pPr lvl="1">
              <a:lnSpc>
                <a:spcPct val="110000"/>
              </a:lnSpc>
            </a:pPr>
            <a:r>
              <a:rPr lang="en-US" sz="2000" dirty="0"/>
              <a:t>Each transform has 2 functions: smoothing, difference</a:t>
            </a:r>
          </a:p>
          <a:p>
            <a:pPr lvl="1">
              <a:lnSpc>
                <a:spcPct val="110000"/>
              </a:lnSpc>
            </a:pPr>
            <a:r>
              <a:rPr lang="en-US" sz="2000" dirty="0"/>
              <a:t>Applies to pairs of data, resulting in two set of data of length L/2</a:t>
            </a:r>
          </a:p>
          <a:p>
            <a:pPr lvl="1">
              <a:lnSpc>
                <a:spcPct val="110000"/>
              </a:lnSpc>
            </a:pPr>
            <a:r>
              <a:rPr lang="en-US" sz="2000" dirty="0"/>
              <a:t>Applies two functions recursively, until reaches the desired length</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29</a:t>
            </a:fld>
            <a:endParaRPr lang="en-US" dirty="0">
              <a:solidFill>
                <a:prstClr val="black"/>
              </a:solidFill>
              <a:latin typeface="Calibri"/>
            </a:endParaRPr>
          </a:p>
        </p:txBody>
      </p:sp>
      <p:grpSp>
        <p:nvGrpSpPr>
          <p:cNvPr id="5" name="Group 4"/>
          <p:cNvGrpSpPr>
            <a:grpSpLocks/>
          </p:cNvGrpSpPr>
          <p:nvPr/>
        </p:nvGrpSpPr>
        <p:grpSpPr bwMode="auto">
          <a:xfrm>
            <a:off x="6553200" y="0"/>
            <a:ext cx="2590800" cy="1579563"/>
            <a:chOff x="3936" y="96"/>
            <a:chExt cx="1632" cy="995"/>
          </a:xfrm>
        </p:grpSpPr>
        <p:sp>
          <p:nvSpPr>
            <p:cNvPr id="6" name="Rectangle 5"/>
            <p:cNvSpPr>
              <a:spLocks noChangeArrowheads="1"/>
            </p:cNvSpPr>
            <p:nvPr/>
          </p:nvSpPr>
          <p:spPr bwMode="auto">
            <a:xfrm>
              <a:off x="3936" y="96"/>
              <a:ext cx="1632" cy="960"/>
            </a:xfrm>
            <a:prstGeom prst="rect">
              <a:avLst/>
            </a:prstGeom>
            <a:solidFill>
              <a:schemeClr val="bg1"/>
            </a:solidFill>
            <a:ln w="9525">
              <a:solidFill>
                <a:schemeClr val="tx1"/>
              </a:solidFill>
              <a:miter lim="800000"/>
              <a:headEnd/>
              <a:tailEnd/>
            </a:ln>
          </p:spPr>
          <p:txBody>
            <a:bodyPr wrap="none" anchor="ctr"/>
            <a:lstStyle/>
            <a:p>
              <a:pPr algn="ctr"/>
              <a:r>
                <a:rPr lang="en-US"/>
                <a:t> </a:t>
              </a:r>
              <a:endParaRPr lang="en-US" sz="1600"/>
            </a:p>
            <a:p>
              <a:pPr algn="ctr"/>
              <a:endParaRPr lang="en-US"/>
            </a:p>
          </p:txBody>
        </p:sp>
        <p:sp>
          <p:nvSpPr>
            <p:cNvPr id="7" name="Line 6"/>
            <p:cNvSpPr>
              <a:spLocks noChangeShapeType="1"/>
            </p:cNvSpPr>
            <p:nvPr/>
          </p:nvSpPr>
          <p:spPr bwMode="auto">
            <a:xfrm>
              <a:off x="3984" y="864"/>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Line 7"/>
            <p:cNvSpPr>
              <a:spLocks noChangeShapeType="1"/>
            </p:cNvSpPr>
            <p:nvPr/>
          </p:nvSpPr>
          <p:spPr bwMode="auto">
            <a:xfrm flipH="1" flipV="1">
              <a:off x="4128"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Line 8"/>
            <p:cNvSpPr>
              <a:spLocks noChangeShapeType="1"/>
            </p:cNvSpPr>
            <p:nvPr/>
          </p:nvSpPr>
          <p:spPr bwMode="auto">
            <a:xfrm>
              <a:off x="4128" y="288"/>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 name="Line 9"/>
            <p:cNvSpPr>
              <a:spLocks noChangeShapeType="1"/>
            </p:cNvSpPr>
            <p:nvPr/>
          </p:nvSpPr>
          <p:spPr bwMode="auto">
            <a:xfrm>
              <a:off x="4416"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Line 10"/>
            <p:cNvSpPr>
              <a:spLocks noChangeShapeType="1"/>
            </p:cNvSpPr>
            <p:nvPr/>
          </p:nvSpPr>
          <p:spPr bwMode="auto">
            <a:xfrm>
              <a:off x="4416" y="864"/>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 name="Line 11"/>
            <p:cNvSpPr>
              <a:spLocks noChangeShapeType="1"/>
            </p:cNvSpPr>
            <p:nvPr/>
          </p:nvSpPr>
          <p:spPr bwMode="auto">
            <a:xfrm>
              <a:off x="4848"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Line 12"/>
            <p:cNvSpPr>
              <a:spLocks noChangeShapeType="1"/>
            </p:cNvSpPr>
            <p:nvPr/>
          </p:nvSpPr>
          <p:spPr bwMode="auto">
            <a:xfrm flipV="1">
              <a:off x="4944" y="336"/>
              <a:ext cx="192" cy="5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13"/>
            <p:cNvSpPr>
              <a:spLocks noChangeShapeType="1"/>
            </p:cNvSpPr>
            <p:nvPr/>
          </p:nvSpPr>
          <p:spPr bwMode="auto">
            <a:xfrm>
              <a:off x="5136" y="336"/>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14"/>
            <p:cNvSpPr>
              <a:spLocks noChangeShapeType="1"/>
            </p:cNvSpPr>
            <p:nvPr/>
          </p:nvSpPr>
          <p:spPr bwMode="auto">
            <a:xfrm>
              <a:off x="5232" y="624"/>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15"/>
            <p:cNvSpPr>
              <a:spLocks noChangeShapeType="1"/>
            </p:cNvSpPr>
            <p:nvPr/>
          </p:nvSpPr>
          <p:spPr bwMode="auto">
            <a:xfrm flipV="1">
              <a:off x="5328" y="864"/>
              <a:ext cx="96"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 name="Line 16"/>
            <p:cNvSpPr>
              <a:spLocks noChangeShapeType="1"/>
            </p:cNvSpPr>
            <p:nvPr/>
          </p:nvSpPr>
          <p:spPr bwMode="auto">
            <a:xfrm>
              <a:off x="5424"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 name="Rectangle 17"/>
            <p:cNvSpPr>
              <a:spLocks noChangeArrowheads="1"/>
            </p:cNvSpPr>
            <p:nvPr/>
          </p:nvSpPr>
          <p:spPr bwMode="auto">
            <a:xfrm>
              <a:off x="4080" y="864"/>
              <a:ext cx="4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Haar2</a:t>
              </a:r>
            </a:p>
          </p:txBody>
        </p:sp>
        <p:sp>
          <p:nvSpPr>
            <p:cNvPr id="19" name="Rectangle 18"/>
            <p:cNvSpPr>
              <a:spLocks noChangeArrowheads="1"/>
            </p:cNvSpPr>
            <p:nvPr/>
          </p:nvSpPr>
          <p:spPr bwMode="auto">
            <a:xfrm>
              <a:off x="4752" y="864"/>
              <a:ext cx="77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spcBef>
                  <a:spcPct val="20000"/>
                </a:spcBef>
                <a:buClr>
                  <a:schemeClr val="folHlink"/>
                </a:buClr>
                <a:buSzPct val="60000"/>
                <a:buFont typeface="Wingdings" pitchFamily="2" charset="2"/>
                <a:buNone/>
              </a:pPr>
              <a:r>
                <a:rPr lang="en-US" sz="1600"/>
                <a:t>Daubechie4</a:t>
              </a:r>
            </a:p>
          </p:txBody>
        </p:sp>
      </p:grpSp>
    </p:spTree>
    <p:extLst>
      <p:ext uri="{BB962C8B-B14F-4D97-AF65-F5344CB8AC3E}">
        <p14:creationId xmlns:p14="http://schemas.microsoft.com/office/powerpoint/2010/main" val="2029267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304800"/>
            <a:ext cx="9144000" cy="685800"/>
          </a:xfrm>
        </p:spPr>
        <p:txBody>
          <a:bodyPr/>
          <a:lstStyle/>
          <a:p>
            <a:pPr eaLnBrk="1" hangingPunct="1"/>
            <a:r>
              <a:rPr lang="en-US" sz="3200" smtClean="0"/>
              <a:t>Data Quality: Why Preprocess the Data?</a:t>
            </a:r>
            <a:endParaRPr lang="en-US" smtClean="0"/>
          </a:p>
        </p:txBody>
      </p:sp>
      <p:sp>
        <p:nvSpPr>
          <p:cNvPr id="8196" name="Rectangle 3"/>
          <p:cNvSpPr>
            <a:spLocks noGrp="1" noChangeArrowheads="1"/>
          </p:cNvSpPr>
          <p:nvPr>
            <p:ph idx="1"/>
          </p:nvPr>
        </p:nvSpPr>
        <p:spPr>
          <a:xfrm>
            <a:off x="304800" y="1295400"/>
            <a:ext cx="8382000" cy="4946650"/>
          </a:xfrm>
        </p:spPr>
        <p:txBody>
          <a:bodyPr/>
          <a:lstStyle/>
          <a:p>
            <a:pPr eaLnBrk="1" hangingPunct="1">
              <a:lnSpc>
                <a:spcPct val="140000"/>
              </a:lnSpc>
            </a:pPr>
            <a:r>
              <a:rPr lang="en-US" sz="2400" smtClean="0"/>
              <a:t>Measures for data quality: A multidimensional view</a:t>
            </a:r>
          </a:p>
          <a:p>
            <a:pPr lvl="1" eaLnBrk="1" hangingPunct="1">
              <a:lnSpc>
                <a:spcPct val="140000"/>
              </a:lnSpc>
            </a:pPr>
            <a:r>
              <a:rPr lang="en-US" sz="2400" smtClean="0"/>
              <a:t>Accuracy: correct or wrong, accurate or not</a:t>
            </a:r>
          </a:p>
          <a:p>
            <a:pPr lvl="1" eaLnBrk="1" hangingPunct="1">
              <a:lnSpc>
                <a:spcPct val="140000"/>
              </a:lnSpc>
            </a:pPr>
            <a:r>
              <a:rPr lang="en-US" sz="2400" smtClean="0"/>
              <a:t>Completeness: not recorded, unavailable, …</a:t>
            </a:r>
          </a:p>
          <a:p>
            <a:pPr lvl="1" eaLnBrk="1" hangingPunct="1">
              <a:lnSpc>
                <a:spcPct val="140000"/>
              </a:lnSpc>
            </a:pPr>
            <a:r>
              <a:rPr lang="en-US" sz="2400" smtClean="0"/>
              <a:t>Consistency: some modified but some not, dangling, …</a:t>
            </a:r>
          </a:p>
          <a:p>
            <a:pPr lvl="1" eaLnBrk="1" hangingPunct="1">
              <a:lnSpc>
                <a:spcPct val="140000"/>
              </a:lnSpc>
            </a:pPr>
            <a:r>
              <a:rPr lang="en-US" sz="2400" smtClean="0"/>
              <a:t>Timeliness: timely update? </a:t>
            </a:r>
          </a:p>
          <a:p>
            <a:pPr lvl="1" eaLnBrk="1" hangingPunct="1">
              <a:lnSpc>
                <a:spcPct val="140000"/>
              </a:lnSpc>
            </a:pPr>
            <a:r>
              <a:rPr lang="en-US" sz="2400" smtClean="0"/>
              <a:t>Believability: how trustable the data are correct?</a:t>
            </a:r>
          </a:p>
          <a:p>
            <a:pPr lvl="1" eaLnBrk="1" hangingPunct="1">
              <a:lnSpc>
                <a:spcPct val="140000"/>
              </a:lnSpc>
            </a:pPr>
            <a:r>
              <a:rPr lang="en-US" sz="2400" smtClean="0"/>
              <a:t>Interpretability: how easily the data can be understood?</a:t>
            </a:r>
          </a:p>
        </p:txBody>
      </p:sp>
      <p:sp>
        <p:nvSpPr>
          <p:cNvPr id="819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96FB890-C954-4DEE-A5A3-9D035F8AAC6F}" type="slidenum">
              <a:rPr lang="en-US" sz="1200"/>
              <a:pPr eaLnBrk="1" hangingPunct="1"/>
              <a:t>3</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Wavelet Decomposition</a:t>
            </a:r>
          </a:p>
        </p:txBody>
      </p:sp>
      <p:sp>
        <p:nvSpPr>
          <p:cNvPr id="3" name="Content Placeholder 2"/>
          <p:cNvSpPr>
            <a:spLocks noGrp="1"/>
          </p:cNvSpPr>
          <p:nvPr>
            <p:ph idx="1"/>
          </p:nvPr>
        </p:nvSpPr>
        <p:spPr/>
        <p:txBody>
          <a:bodyPr/>
          <a:lstStyle/>
          <a:p>
            <a:pPr>
              <a:lnSpc>
                <a:spcPct val="110000"/>
              </a:lnSpc>
            </a:pPr>
            <a:r>
              <a:rPr lang="en-US" dirty="0"/>
              <a:t>Wavelets: A math tool for space-efficient hierarchical decomposition of functions </a:t>
            </a:r>
          </a:p>
          <a:p>
            <a:pPr>
              <a:lnSpc>
                <a:spcPct val="110000"/>
              </a:lnSpc>
            </a:pPr>
            <a:r>
              <a:rPr lang="en-US" dirty="0"/>
              <a:t>S = [2, 2, 0, 2, 3, 5, 4, 4] can be transformed to S</a:t>
            </a:r>
            <a:r>
              <a:rPr lang="en-US" baseline="-25000" dirty="0"/>
              <a:t>^ </a:t>
            </a:r>
            <a:r>
              <a:rPr lang="en-US" dirty="0"/>
              <a:t>= [2</a:t>
            </a:r>
            <a:r>
              <a:rPr lang="en-US" baseline="30000" dirty="0"/>
              <a:t>3</a:t>
            </a:r>
            <a:r>
              <a:rPr lang="en-US" dirty="0"/>
              <a:t>/</a:t>
            </a:r>
            <a:r>
              <a:rPr lang="en-US" baseline="-25000" dirty="0"/>
              <a:t>4</a:t>
            </a:r>
            <a:r>
              <a:rPr lang="en-US" dirty="0"/>
              <a:t>, -1</a:t>
            </a:r>
            <a:r>
              <a:rPr lang="en-US" baseline="30000" dirty="0"/>
              <a:t>1</a:t>
            </a:r>
            <a:r>
              <a:rPr lang="en-US" dirty="0"/>
              <a:t>/</a:t>
            </a:r>
            <a:r>
              <a:rPr lang="en-US" baseline="-25000" dirty="0"/>
              <a:t>4</a:t>
            </a:r>
            <a:r>
              <a:rPr lang="en-US" dirty="0"/>
              <a:t>, </a:t>
            </a:r>
            <a:r>
              <a:rPr lang="en-US" baseline="30000" dirty="0"/>
              <a:t>1</a:t>
            </a:r>
            <a:r>
              <a:rPr lang="en-US" dirty="0"/>
              <a:t>/</a:t>
            </a:r>
            <a:r>
              <a:rPr lang="en-US" baseline="-25000" dirty="0"/>
              <a:t>2</a:t>
            </a:r>
            <a:r>
              <a:rPr lang="en-US" dirty="0"/>
              <a:t>, 0, 0, -1, -1, 0]</a:t>
            </a:r>
          </a:p>
          <a:p>
            <a:pPr>
              <a:lnSpc>
                <a:spcPct val="110000"/>
              </a:lnSpc>
            </a:pPr>
            <a:r>
              <a:rPr lang="en-US" dirty="0"/>
              <a:t>Compression: many small detail coefficients can be replaced by 0’s, and only the significant coefficients are retained</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30</a:t>
            </a:fld>
            <a:endParaRPr lang="en-US" dirty="0">
              <a:solidFill>
                <a:prstClr val="black"/>
              </a:solidFill>
              <a:latin typeface="Calibri"/>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73783"/>
            <a:ext cx="7543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Tree>
    <p:extLst>
      <p:ext uri="{BB962C8B-B14F-4D97-AF65-F5344CB8AC3E}">
        <p14:creationId xmlns:p14="http://schemas.microsoft.com/office/powerpoint/2010/main" val="4049382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Wavelet Transform?</a:t>
            </a:r>
          </a:p>
        </p:txBody>
      </p:sp>
      <p:sp>
        <p:nvSpPr>
          <p:cNvPr id="3" name="Content Placeholder 2"/>
          <p:cNvSpPr>
            <a:spLocks noGrp="1"/>
          </p:cNvSpPr>
          <p:nvPr>
            <p:ph idx="1"/>
          </p:nvPr>
        </p:nvSpPr>
        <p:spPr/>
        <p:txBody>
          <a:bodyPr/>
          <a:lstStyle/>
          <a:p>
            <a:r>
              <a:rPr lang="en-US" sz="2400" dirty="0"/>
              <a:t>Use hat-shape filters</a:t>
            </a:r>
          </a:p>
          <a:p>
            <a:pPr lvl="1"/>
            <a:r>
              <a:rPr lang="en-US" dirty="0"/>
              <a:t>Emphasize region where points cluster</a:t>
            </a:r>
          </a:p>
          <a:p>
            <a:pPr lvl="1"/>
            <a:r>
              <a:rPr lang="en-US" dirty="0"/>
              <a:t>Suppress weaker information in their boundaries  </a:t>
            </a:r>
          </a:p>
          <a:p>
            <a:r>
              <a:rPr lang="en-US" sz="2400" dirty="0"/>
              <a:t>Effective removal of outliers</a:t>
            </a:r>
          </a:p>
          <a:p>
            <a:pPr lvl="1"/>
            <a:r>
              <a:rPr lang="en-US" dirty="0"/>
              <a:t>Insensitive to noise, insensitive to input order</a:t>
            </a:r>
          </a:p>
          <a:p>
            <a:r>
              <a:rPr lang="en-US" sz="2400" dirty="0"/>
              <a:t>Multi-resolution</a:t>
            </a:r>
          </a:p>
          <a:p>
            <a:pPr lvl="1"/>
            <a:r>
              <a:rPr lang="en-US" dirty="0"/>
              <a:t>Detect arbitrary shaped clusters at different scales</a:t>
            </a:r>
          </a:p>
          <a:p>
            <a:r>
              <a:rPr lang="en-US" sz="2400" dirty="0"/>
              <a:t>Efficient</a:t>
            </a:r>
          </a:p>
          <a:p>
            <a:pPr lvl="1"/>
            <a:r>
              <a:rPr lang="en-US" dirty="0"/>
              <a:t>Complexity O(N)</a:t>
            </a:r>
          </a:p>
          <a:p>
            <a:r>
              <a:rPr lang="en-US" sz="2400" dirty="0"/>
              <a:t>Only applicable to low dimensional data</a:t>
            </a:r>
          </a:p>
          <a:p>
            <a:r>
              <a:rPr lang="en-US" sz="2400" dirty="0"/>
              <a:t>Tutorial Reference</a:t>
            </a:r>
          </a:p>
          <a:p>
            <a:pPr lvl="1"/>
            <a:r>
              <a:rPr lang="en-US" sz="2000" dirty="0"/>
              <a:t>http://disp.ee.ntu.edu.tw/tutorial/WaveletTutorial.pdf</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31</a:t>
            </a:fld>
            <a:endParaRPr lang="en-US" dirty="0">
              <a:solidFill>
                <a:prstClr val="black"/>
              </a:solidFill>
              <a:latin typeface="Calibri"/>
            </a:endParaRPr>
          </a:p>
        </p:txBody>
      </p:sp>
    </p:spTree>
    <p:extLst>
      <p:ext uri="{BB962C8B-B14F-4D97-AF65-F5344CB8AC3E}">
        <p14:creationId xmlns:p14="http://schemas.microsoft.com/office/powerpoint/2010/main" val="2330766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0"/>
          <p:cNvSpPr>
            <a:spLocks noGrp="1" noChangeArrowheads="1"/>
          </p:cNvSpPr>
          <p:nvPr>
            <p:ph type="title"/>
          </p:nvPr>
        </p:nvSpPr>
        <p:spPr>
          <a:xfrm>
            <a:off x="152400" y="152400"/>
            <a:ext cx="8763000" cy="838200"/>
          </a:xfrm>
        </p:spPr>
        <p:txBody>
          <a:bodyPr>
            <a:normAutofit/>
          </a:bodyPr>
          <a:lstStyle/>
          <a:p>
            <a:pPr eaLnBrk="1" hangingPunct="1"/>
            <a:r>
              <a:rPr lang="en-US" sz="3600" smtClean="0"/>
              <a:t>Principal Component Analysis (PCA)</a:t>
            </a:r>
          </a:p>
        </p:txBody>
      </p:sp>
      <p:sp>
        <p:nvSpPr>
          <p:cNvPr id="35845" name="Rectangle 41"/>
          <p:cNvSpPr>
            <a:spLocks noGrp="1" noChangeArrowheads="1"/>
          </p:cNvSpPr>
          <p:nvPr>
            <p:ph idx="1"/>
          </p:nvPr>
        </p:nvSpPr>
        <p:spPr>
          <a:xfrm>
            <a:off x="341049" y="1219200"/>
            <a:ext cx="8382000" cy="1600200"/>
          </a:xfrm>
        </p:spPr>
        <p:txBody>
          <a:bodyPr>
            <a:normAutofit fontScale="92500" lnSpcReduction="10000"/>
          </a:bodyPr>
          <a:lstStyle/>
          <a:p>
            <a:pPr eaLnBrk="1" hangingPunct="1">
              <a:lnSpc>
                <a:spcPct val="110000"/>
              </a:lnSpc>
            </a:pPr>
            <a:r>
              <a:rPr lang="en-US" sz="2400" dirty="0" smtClean="0"/>
              <a:t>Find a projection that captures the largest amount of variation in data</a:t>
            </a:r>
          </a:p>
          <a:p>
            <a:pPr eaLnBrk="1" hangingPunct="1">
              <a:lnSpc>
                <a:spcPct val="110000"/>
              </a:lnSpc>
            </a:pPr>
            <a:r>
              <a:rPr lang="en-US" sz="2400" dirty="0" smtClean="0"/>
              <a:t>The original data are projected onto a much smaller space, resulting in dimensionality reduction. We find the eigenvectors of the </a:t>
            </a:r>
            <a:r>
              <a:rPr lang="en-US" sz="2400" b="1" dirty="0" smtClean="0"/>
              <a:t>covariance matrix</a:t>
            </a:r>
            <a:r>
              <a:rPr lang="en-US" sz="2400" dirty="0" smtClean="0"/>
              <a:t>, and these eigenvectors define the new space</a:t>
            </a:r>
          </a:p>
          <a:p>
            <a:pPr eaLnBrk="1" hangingPunct="1">
              <a:lnSpc>
                <a:spcPct val="90000"/>
              </a:lnSpc>
            </a:pPr>
            <a:endParaRPr lang="en-US" sz="2000" dirty="0" smtClean="0"/>
          </a:p>
        </p:txBody>
      </p:sp>
      <p:sp>
        <p:nvSpPr>
          <p:cNvPr id="35842"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18B1BA5-4430-4D21-8FCA-AE91F1F5F752}" type="slidenum">
              <a:rPr lang="en-US" sz="1200"/>
              <a:pPr eaLnBrk="1" hangingPunct="1"/>
              <a:t>32</a:t>
            </a:fld>
            <a:endParaRPr lang="en-US" sz="1200"/>
          </a:p>
        </p:txBody>
      </p:sp>
      <p:grpSp>
        <p:nvGrpSpPr>
          <p:cNvPr id="35843" name="Group 39"/>
          <p:cNvGrpSpPr>
            <a:grpSpLocks/>
          </p:cNvGrpSpPr>
          <p:nvPr/>
        </p:nvGrpSpPr>
        <p:grpSpPr bwMode="auto">
          <a:xfrm>
            <a:off x="2078038" y="2922588"/>
            <a:ext cx="5084762" cy="3935412"/>
            <a:chOff x="1526" y="1936"/>
            <a:chExt cx="2177" cy="1983"/>
          </a:xfrm>
        </p:grpSpPr>
        <p:sp>
          <p:nvSpPr>
            <p:cNvPr id="35846" name="Text Box 13"/>
            <p:cNvSpPr txBox="1">
              <a:spLocks noChangeArrowheads="1"/>
            </p:cNvSpPr>
            <p:nvPr/>
          </p:nvSpPr>
          <p:spPr bwMode="auto">
            <a:xfrm>
              <a:off x="1526" y="1936"/>
              <a:ext cx="21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a14:hiddenLine>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atin typeface="Times New Roman" pitchFamily="18" charset="0"/>
                </a:rPr>
                <a:t>x</a:t>
              </a:r>
              <a:r>
                <a:rPr lang="en-US" baseline="-25000">
                  <a:latin typeface="Times New Roman" pitchFamily="18" charset="0"/>
                </a:rPr>
                <a:t>2</a:t>
              </a:r>
            </a:p>
          </p:txBody>
        </p:sp>
        <p:sp>
          <p:nvSpPr>
            <p:cNvPr id="35847" name="Line 15"/>
            <p:cNvSpPr>
              <a:spLocks noChangeShapeType="1"/>
            </p:cNvSpPr>
            <p:nvPr/>
          </p:nvSpPr>
          <p:spPr bwMode="auto">
            <a:xfrm flipV="1">
              <a:off x="1820" y="1952"/>
              <a:ext cx="0" cy="165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8" name="Line 16"/>
            <p:cNvSpPr>
              <a:spLocks noChangeShapeType="1"/>
            </p:cNvSpPr>
            <p:nvPr/>
          </p:nvSpPr>
          <p:spPr bwMode="auto">
            <a:xfrm>
              <a:off x="1820" y="3608"/>
              <a:ext cx="171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17"/>
            <p:cNvSpPr>
              <a:spLocks noChangeShapeType="1"/>
            </p:cNvSpPr>
            <p:nvPr/>
          </p:nvSpPr>
          <p:spPr bwMode="auto">
            <a:xfrm flipV="1">
              <a:off x="1828" y="2717"/>
              <a:ext cx="1632" cy="882"/>
            </a:xfrm>
            <a:prstGeom prst="line">
              <a:avLst/>
            </a:prstGeom>
            <a:noFill/>
            <a:ln w="28575">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50" name="Oval 18"/>
            <p:cNvSpPr>
              <a:spLocks noChangeArrowheads="1"/>
            </p:cNvSpPr>
            <p:nvPr/>
          </p:nvSpPr>
          <p:spPr bwMode="auto">
            <a:xfrm>
              <a:off x="2164" y="3234"/>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1" name="Oval 19"/>
            <p:cNvSpPr>
              <a:spLocks noChangeArrowheads="1"/>
            </p:cNvSpPr>
            <p:nvPr/>
          </p:nvSpPr>
          <p:spPr bwMode="auto">
            <a:xfrm>
              <a:off x="2340" y="3093"/>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2" name="Oval 20"/>
            <p:cNvSpPr>
              <a:spLocks noChangeArrowheads="1"/>
            </p:cNvSpPr>
            <p:nvPr/>
          </p:nvSpPr>
          <p:spPr bwMode="auto">
            <a:xfrm>
              <a:off x="2044" y="3417"/>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3" name="Oval 21"/>
            <p:cNvSpPr>
              <a:spLocks noChangeArrowheads="1"/>
            </p:cNvSpPr>
            <p:nvPr/>
          </p:nvSpPr>
          <p:spPr bwMode="auto">
            <a:xfrm>
              <a:off x="2428" y="3160"/>
              <a:ext cx="47" cy="48"/>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4" name="Oval 22"/>
            <p:cNvSpPr>
              <a:spLocks noChangeArrowheads="1"/>
            </p:cNvSpPr>
            <p:nvPr/>
          </p:nvSpPr>
          <p:spPr bwMode="auto">
            <a:xfrm>
              <a:off x="2332" y="3226"/>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5" name="Oval 23"/>
            <p:cNvSpPr>
              <a:spLocks noChangeArrowheads="1"/>
            </p:cNvSpPr>
            <p:nvPr/>
          </p:nvSpPr>
          <p:spPr bwMode="auto">
            <a:xfrm>
              <a:off x="2692" y="3218"/>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6" name="Oval 24"/>
            <p:cNvSpPr>
              <a:spLocks noChangeArrowheads="1"/>
            </p:cNvSpPr>
            <p:nvPr/>
          </p:nvSpPr>
          <p:spPr bwMode="auto">
            <a:xfrm>
              <a:off x="2612" y="3426"/>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7" name="Oval 25"/>
            <p:cNvSpPr>
              <a:spLocks noChangeArrowheads="1"/>
            </p:cNvSpPr>
            <p:nvPr/>
          </p:nvSpPr>
          <p:spPr bwMode="auto">
            <a:xfrm>
              <a:off x="2468" y="3359"/>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8" name="Oval 26"/>
            <p:cNvSpPr>
              <a:spLocks noChangeArrowheads="1"/>
            </p:cNvSpPr>
            <p:nvPr/>
          </p:nvSpPr>
          <p:spPr bwMode="auto">
            <a:xfrm>
              <a:off x="2588" y="3018"/>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9" name="Oval 27"/>
            <p:cNvSpPr>
              <a:spLocks noChangeArrowheads="1"/>
            </p:cNvSpPr>
            <p:nvPr/>
          </p:nvSpPr>
          <p:spPr bwMode="auto">
            <a:xfrm>
              <a:off x="2964" y="3093"/>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0" name="Oval 28"/>
            <p:cNvSpPr>
              <a:spLocks noChangeArrowheads="1"/>
            </p:cNvSpPr>
            <p:nvPr/>
          </p:nvSpPr>
          <p:spPr bwMode="auto">
            <a:xfrm>
              <a:off x="3204" y="2768"/>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1" name="Oval 29"/>
            <p:cNvSpPr>
              <a:spLocks noChangeArrowheads="1"/>
            </p:cNvSpPr>
            <p:nvPr/>
          </p:nvSpPr>
          <p:spPr bwMode="auto">
            <a:xfrm>
              <a:off x="2236" y="3442"/>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2" name="Oval 30"/>
            <p:cNvSpPr>
              <a:spLocks noChangeArrowheads="1"/>
            </p:cNvSpPr>
            <p:nvPr/>
          </p:nvSpPr>
          <p:spPr bwMode="auto">
            <a:xfrm>
              <a:off x="2756" y="3001"/>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3" name="Oval 31"/>
            <p:cNvSpPr>
              <a:spLocks noChangeArrowheads="1"/>
            </p:cNvSpPr>
            <p:nvPr/>
          </p:nvSpPr>
          <p:spPr bwMode="auto">
            <a:xfrm>
              <a:off x="2932" y="2818"/>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4" name="Oval 32"/>
            <p:cNvSpPr>
              <a:spLocks noChangeArrowheads="1"/>
            </p:cNvSpPr>
            <p:nvPr/>
          </p:nvSpPr>
          <p:spPr bwMode="auto">
            <a:xfrm>
              <a:off x="2452" y="3026"/>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5" name="Oval 33"/>
            <p:cNvSpPr>
              <a:spLocks noChangeArrowheads="1"/>
            </p:cNvSpPr>
            <p:nvPr/>
          </p:nvSpPr>
          <p:spPr bwMode="auto">
            <a:xfrm>
              <a:off x="2836" y="2902"/>
              <a:ext cx="47" cy="48"/>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6" name="Oval 34"/>
            <p:cNvSpPr>
              <a:spLocks noChangeArrowheads="1"/>
            </p:cNvSpPr>
            <p:nvPr/>
          </p:nvSpPr>
          <p:spPr bwMode="auto">
            <a:xfrm>
              <a:off x="2908" y="3243"/>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7" name="Freeform 35"/>
            <p:cNvSpPr>
              <a:spLocks/>
            </p:cNvSpPr>
            <p:nvPr/>
          </p:nvSpPr>
          <p:spPr bwMode="auto">
            <a:xfrm>
              <a:off x="1928" y="2697"/>
              <a:ext cx="1457" cy="1006"/>
            </a:xfrm>
            <a:custGeom>
              <a:avLst/>
              <a:gdLst>
                <a:gd name="T0" fmla="*/ 4 w 1457"/>
                <a:gd name="T1" fmla="*/ 1002 h 968"/>
                <a:gd name="T2" fmla="*/ 212 w 1457"/>
                <a:gd name="T3" fmla="*/ 488 h 968"/>
                <a:gd name="T4" fmla="*/ 716 w 1457"/>
                <a:gd name="T5" fmla="*/ 166 h 968"/>
                <a:gd name="T6" fmla="*/ 1356 w 1457"/>
                <a:gd name="T7" fmla="*/ 26 h 968"/>
                <a:gd name="T8" fmla="*/ 1324 w 1457"/>
                <a:gd name="T9" fmla="*/ 318 h 968"/>
                <a:gd name="T10" fmla="*/ 940 w 1457"/>
                <a:gd name="T11" fmla="*/ 882 h 968"/>
                <a:gd name="T12" fmla="*/ 188 w 1457"/>
                <a:gd name="T13" fmla="*/ 1194 h 968"/>
                <a:gd name="T14" fmla="*/ 4 w 1457"/>
                <a:gd name="T15" fmla="*/ 1002 h 968"/>
                <a:gd name="T16" fmla="*/ 0 60000 65536"/>
                <a:gd name="T17" fmla="*/ 0 60000 65536"/>
                <a:gd name="T18" fmla="*/ 0 60000 65536"/>
                <a:gd name="T19" fmla="*/ 0 60000 65536"/>
                <a:gd name="T20" fmla="*/ 0 60000 65536"/>
                <a:gd name="T21" fmla="*/ 0 60000 65536"/>
                <a:gd name="T22" fmla="*/ 0 60000 65536"/>
                <a:gd name="T23" fmla="*/ 0 60000 65536"/>
                <a:gd name="T24" fmla="*/ 0 w 1457"/>
                <a:gd name="T25" fmla="*/ 0 h 968"/>
                <a:gd name="T26" fmla="*/ 1457 w 1457"/>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7" h="968">
                  <a:moveTo>
                    <a:pt x="4" y="796"/>
                  </a:moveTo>
                  <a:cubicBezTo>
                    <a:pt x="8" y="703"/>
                    <a:pt x="93" y="499"/>
                    <a:pt x="212" y="388"/>
                  </a:cubicBezTo>
                  <a:cubicBezTo>
                    <a:pt x="331" y="277"/>
                    <a:pt x="525" y="193"/>
                    <a:pt x="716" y="132"/>
                  </a:cubicBezTo>
                  <a:cubicBezTo>
                    <a:pt x="907" y="71"/>
                    <a:pt x="1255" y="0"/>
                    <a:pt x="1356" y="20"/>
                  </a:cubicBezTo>
                  <a:cubicBezTo>
                    <a:pt x="1457" y="40"/>
                    <a:pt x="1393" y="139"/>
                    <a:pt x="1324" y="252"/>
                  </a:cubicBezTo>
                  <a:cubicBezTo>
                    <a:pt x="1255" y="365"/>
                    <a:pt x="1129" y="584"/>
                    <a:pt x="940" y="700"/>
                  </a:cubicBezTo>
                  <a:cubicBezTo>
                    <a:pt x="751" y="816"/>
                    <a:pt x="344" y="928"/>
                    <a:pt x="188" y="948"/>
                  </a:cubicBezTo>
                  <a:cubicBezTo>
                    <a:pt x="32" y="968"/>
                    <a:pt x="0" y="889"/>
                    <a:pt x="4" y="796"/>
                  </a:cubicBezTo>
                  <a:close/>
                </a:path>
              </a:pathLst>
            </a:custGeom>
            <a:noFill/>
            <a:ln w="19050">
              <a:solidFill>
                <a:srgbClr val="FF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8" name="Oval 36"/>
            <p:cNvSpPr>
              <a:spLocks noChangeArrowheads="1"/>
            </p:cNvSpPr>
            <p:nvPr/>
          </p:nvSpPr>
          <p:spPr bwMode="auto">
            <a:xfrm>
              <a:off x="2124" y="3559"/>
              <a:ext cx="47" cy="49"/>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69" name="Text Box 37"/>
            <p:cNvSpPr txBox="1">
              <a:spLocks noChangeArrowheads="1"/>
            </p:cNvSpPr>
            <p:nvPr/>
          </p:nvSpPr>
          <p:spPr bwMode="auto">
            <a:xfrm>
              <a:off x="3484" y="3663"/>
              <a:ext cx="21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a14:hiddenLine>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atin typeface="Times New Roman" pitchFamily="18" charset="0"/>
                </a:rPr>
                <a:t>x</a:t>
              </a:r>
              <a:r>
                <a:rPr lang="en-US" baseline="-25000">
                  <a:latin typeface="Times New Roman" pitchFamily="18" charset="0"/>
                </a:rPr>
                <a:t>1</a:t>
              </a:r>
            </a:p>
          </p:txBody>
        </p:sp>
        <p:sp>
          <p:nvSpPr>
            <p:cNvPr id="35870" name="Text Box 38"/>
            <p:cNvSpPr txBox="1">
              <a:spLocks noChangeArrowheads="1"/>
            </p:cNvSpPr>
            <p:nvPr/>
          </p:nvSpPr>
          <p:spPr bwMode="auto">
            <a:xfrm>
              <a:off x="3524" y="2511"/>
              <a:ext cx="16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a14:hiddenLine>
              </a:ext>
            </a:extLst>
          </p:spPr>
          <p:txBody>
            <a:bodyPr wrap="none" anchor="ct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atin typeface="Times New Roman" pitchFamily="18" charset="0"/>
                </a:rPr>
                <a:t>e</a:t>
              </a:r>
              <a:endParaRPr lang="en-US" baseline="-25000">
                <a:latin typeface="Times New Roman"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3"/>
          <p:cNvSpPr>
            <a:spLocks noGrp="1" noChangeArrowheads="1"/>
          </p:cNvSpPr>
          <p:nvPr>
            <p:ph type="title"/>
          </p:nvPr>
        </p:nvSpPr>
        <p:spPr>
          <a:xfrm>
            <a:off x="0" y="152400"/>
            <a:ext cx="9144000" cy="990600"/>
          </a:xfrm>
          <a:noFill/>
        </p:spPr>
        <p:txBody>
          <a:bodyPr anchor="ctr"/>
          <a:lstStyle/>
          <a:p>
            <a:r>
              <a:rPr lang="en-US" smtClean="0"/>
              <a:t>Principal Component Analysis (Steps)</a:t>
            </a:r>
          </a:p>
        </p:txBody>
      </p:sp>
      <p:sp>
        <p:nvSpPr>
          <p:cNvPr id="36867" name="Rectangle 2"/>
          <p:cNvSpPr>
            <a:spLocks noGrp="1" noChangeArrowheads="1"/>
          </p:cNvSpPr>
          <p:nvPr>
            <p:ph idx="1"/>
          </p:nvPr>
        </p:nvSpPr>
        <p:spPr>
          <a:xfrm>
            <a:off x="0" y="1066800"/>
            <a:ext cx="9144000" cy="5257800"/>
          </a:xfrm>
        </p:spPr>
        <p:txBody>
          <a:bodyPr>
            <a:noAutofit/>
          </a:bodyPr>
          <a:lstStyle/>
          <a:p>
            <a:pPr eaLnBrk="1" hangingPunct="1">
              <a:lnSpc>
                <a:spcPct val="120000"/>
              </a:lnSpc>
            </a:pPr>
            <a:r>
              <a:rPr lang="en-US" sz="2400" dirty="0" smtClean="0"/>
              <a:t>Given </a:t>
            </a:r>
            <a:r>
              <a:rPr lang="en-US" sz="2400" i="1" dirty="0" smtClean="0"/>
              <a:t>N</a:t>
            </a:r>
            <a:r>
              <a:rPr lang="en-US" sz="2400" dirty="0" smtClean="0"/>
              <a:t> data vectors from </a:t>
            </a:r>
            <a:r>
              <a:rPr lang="en-US" sz="2400" i="1" dirty="0" smtClean="0"/>
              <a:t>n</a:t>
            </a:r>
            <a:r>
              <a:rPr lang="en-US" sz="2400" dirty="0" smtClean="0"/>
              <a:t>-dimensions, find </a:t>
            </a:r>
            <a:r>
              <a:rPr lang="en-US" sz="2400" i="1" dirty="0" smtClean="0"/>
              <a:t>k</a:t>
            </a:r>
            <a:r>
              <a:rPr lang="en-US" sz="2400" dirty="0" smtClean="0"/>
              <a:t> ≤ </a:t>
            </a:r>
            <a:r>
              <a:rPr lang="en-US" sz="2400" i="1" dirty="0" smtClean="0"/>
              <a:t>n </a:t>
            </a:r>
            <a:r>
              <a:rPr lang="en-US" sz="2400" dirty="0" smtClean="0"/>
              <a:t>orthogonal vectors (</a:t>
            </a:r>
            <a:r>
              <a:rPr lang="en-US" sz="2400" i="1" dirty="0" smtClean="0"/>
              <a:t>principal components</a:t>
            </a:r>
            <a:r>
              <a:rPr lang="en-US" sz="2400" dirty="0" smtClean="0"/>
              <a:t>) that can be best used to represent data </a:t>
            </a:r>
          </a:p>
          <a:p>
            <a:pPr lvl="1" eaLnBrk="1" hangingPunct="1">
              <a:lnSpc>
                <a:spcPct val="120000"/>
              </a:lnSpc>
            </a:pPr>
            <a:r>
              <a:rPr lang="en-US" dirty="0" smtClean="0"/>
              <a:t>Normalize input data: Each attribute falls within the same range</a:t>
            </a:r>
          </a:p>
          <a:p>
            <a:pPr lvl="1" eaLnBrk="1" hangingPunct="1">
              <a:lnSpc>
                <a:spcPct val="120000"/>
              </a:lnSpc>
            </a:pPr>
            <a:r>
              <a:rPr lang="en-US" dirty="0" smtClean="0"/>
              <a:t>Compute </a:t>
            </a:r>
            <a:r>
              <a:rPr lang="en-US" i="1" dirty="0" smtClean="0"/>
              <a:t>k</a:t>
            </a:r>
            <a:r>
              <a:rPr lang="en-US" dirty="0" smtClean="0"/>
              <a:t> orthonormal (unit) </a:t>
            </a:r>
            <a:r>
              <a:rPr lang="en-US" dirty="0" smtClean="0"/>
              <a:t>eigenvectors of covariance matrix, </a:t>
            </a:r>
            <a:r>
              <a:rPr lang="en-US" dirty="0" smtClean="0"/>
              <a:t>i.e., </a:t>
            </a:r>
            <a:r>
              <a:rPr lang="en-US" i="1" dirty="0" smtClean="0"/>
              <a:t>principal </a:t>
            </a:r>
            <a:r>
              <a:rPr lang="en-US" i="1" dirty="0" smtClean="0"/>
              <a:t>components: </a:t>
            </a:r>
            <a:r>
              <a:rPr lang="en-US" b="1" dirty="0" smtClean="0"/>
              <a:t>XX</a:t>
            </a:r>
            <a:r>
              <a:rPr lang="en-US" baseline="30000" dirty="0"/>
              <a:t>⊤</a:t>
            </a:r>
            <a:r>
              <a:rPr lang="en-US" dirty="0"/>
              <a:t>=</a:t>
            </a:r>
            <a:r>
              <a:rPr lang="en-US" b="1" dirty="0"/>
              <a:t>WDW</a:t>
            </a:r>
            <a:r>
              <a:rPr lang="en-US" baseline="30000" dirty="0"/>
              <a:t>⊤</a:t>
            </a:r>
            <a:endParaRPr lang="en-US" baseline="30000" dirty="0" smtClean="0"/>
          </a:p>
          <a:p>
            <a:pPr lvl="1" eaLnBrk="1" hangingPunct="1">
              <a:lnSpc>
                <a:spcPct val="120000"/>
              </a:lnSpc>
            </a:pPr>
            <a:r>
              <a:rPr lang="en-US" dirty="0" smtClean="0"/>
              <a:t>Each input data (vector) is a linear combination of the </a:t>
            </a:r>
            <a:r>
              <a:rPr lang="en-US" i="1" dirty="0" smtClean="0"/>
              <a:t>k</a:t>
            </a:r>
            <a:r>
              <a:rPr lang="en-US" dirty="0" smtClean="0"/>
              <a:t> principal component vectors</a:t>
            </a:r>
          </a:p>
          <a:p>
            <a:pPr lvl="1" eaLnBrk="1" hangingPunct="1">
              <a:lnSpc>
                <a:spcPct val="120000"/>
              </a:lnSpc>
            </a:pPr>
            <a:r>
              <a:rPr lang="en-US" dirty="0" smtClean="0">
                <a:sym typeface="Symbol" pitchFamily="18" charset="2"/>
              </a:rPr>
              <a:t>The principal components are sorted in order of decreasing “significance” or strength</a:t>
            </a:r>
          </a:p>
          <a:p>
            <a:pPr lvl="1" eaLnBrk="1" hangingPunct="1">
              <a:lnSpc>
                <a:spcPct val="120000"/>
              </a:lnSpc>
            </a:pPr>
            <a:r>
              <a:rPr lang="en-US" dirty="0" smtClean="0">
                <a:sym typeface="Symbol" pitchFamily="18" charset="2"/>
              </a:rPr>
              <a:t>Since the components are sorted, the size of the data can be reduced by eliminating the </a:t>
            </a:r>
            <a:r>
              <a:rPr lang="en-US" i="1" dirty="0" smtClean="0">
                <a:sym typeface="Symbol" pitchFamily="18" charset="2"/>
              </a:rPr>
              <a:t>weak components</a:t>
            </a:r>
            <a:r>
              <a:rPr lang="en-US" dirty="0" smtClean="0">
                <a:sym typeface="Symbol" pitchFamily="18" charset="2"/>
              </a:rPr>
              <a:t>, i.e., those with </a:t>
            </a:r>
            <a:r>
              <a:rPr lang="en-US" dirty="0" smtClean="0">
                <a:sym typeface="Symbol" pitchFamily="18" charset="2"/>
              </a:rPr>
              <a:t>low</a:t>
            </a:r>
          </a:p>
          <a:p>
            <a:pPr eaLnBrk="1" hangingPunct="1">
              <a:lnSpc>
                <a:spcPct val="120000"/>
              </a:lnSpc>
            </a:pPr>
            <a:r>
              <a:rPr lang="en-US" sz="2400" dirty="0" smtClean="0"/>
              <a:t>Works for numeric data only</a:t>
            </a:r>
            <a:endParaRPr lang="en-US" sz="2400" dirty="0" smtClean="0"/>
          </a:p>
        </p:txBody>
      </p:sp>
      <p:sp>
        <p:nvSpPr>
          <p:cNvPr id="36866"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C09B299-7694-42A7-BBA6-55E77CC4B682}" type="slidenum">
              <a:rPr lang="en-US" sz="1200"/>
              <a:pPr eaLnBrk="1" hangingPunct="1"/>
              <a:t>33</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mtClean="0"/>
              <a:t>Attribute Subset Selection</a:t>
            </a:r>
          </a:p>
        </p:txBody>
      </p:sp>
      <p:sp>
        <p:nvSpPr>
          <p:cNvPr id="37892" name="Rectangle 3"/>
          <p:cNvSpPr>
            <a:spLocks noGrp="1" noChangeArrowheads="1"/>
          </p:cNvSpPr>
          <p:nvPr>
            <p:ph idx="1"/>
          </p:nvPr>
        </p:nvSpPr>
        <p:spPr/>
        <p:txBody>
          <a:bodyPr/>
          <a:lstStyle/>
          <a:p>
            <a:pPr eaLnBrk="1" hangingPunct="1">
              <a:lnSpc>
                <a:spcPct val="110000"/>
              </a:lnSpc>
            </a:pPr>
            <a:r>
              <a:rPr lang="en-US" sz="2400" dirty="0" smtClean="0"/>
              <a:t>Another way to reduce dimensionality of data</a:t>
            </a:r>
          </a:p>
          <a:p>
            <a:pPr eaLnBrk="1" hangingPunct="1">
              <a:lnSpc>
                <a:spcPct val="110000"/>
              </a:lnSpc>
            </a:pPr>
            <a:r>
              <a:rPr lang="en-US" sz="2400" dirty="0" smtClean="0"/>
              <a:t>Redundant attributes </a:t>
            </a:r>
          </a:p>
          <a:p>
            <a:pPr lvl="1" eaLnBrk="1" hangingPunct="1">
              <a:lnSpc>
                <a:spcPct val="110000"/>
              </a:lnSpc>
            </a:pPr>
            <a:r>
              <a:rPr lang="en-US" sz="2400" dirty="0" smtClean="0"/>
              <a:t>Duplicate much or all of the information contained in one or more other attributes</a:t>
            </a:r>
          </a:p>
          <a:p>
            <a:pPr lvl="2">
              <a:lnSpc>
                <a:spcPct val="110000"/>
              </a:lnSpc>
            </a:pPr>
            <a:r>
              <a:rPr lang="en-US" sz="2000" dirty="0" smtClean="0"/>
              <a:t>E.g., purchase price of a product and the amount of sales tax paid</a:t>
            </a:r>
          </a:p>
          <a:p>
            <a:pPr eaLnBrk="1" hangingPunct="1">
              <a:lnSpc>
                <a:spcPct val="110000"/>
              </a:lnSpc>
            </a:pPr>
            <a:r>
              <a:rPr lang="en-US" sz="2400" dirty="0" smtClean="0"/>
              <a:t>Irrelevant attributes</a:t>
            </a:r>
          </a:p>
          <a:p>
            <a:pPr lvl="1" eaLnBrk="1" hangingPunct="1">
              <a:lnSpc>
                <a:spcPct val="110000"/>
              </a:lnSpc>
            </a:pPr>
            <a:r>
              <a:rPr lang="en-US" sz="2400" dirty="0" smtClean="0"/>
              <a:t>Contain no information that is useful for the data mining task at hand</a:t>
            </a:r>
          </a:p>
          <a:p>
            <a:pPr lvl="2">
              <a:lnSpc>
                <a:spcPct val="110000"/>
              </a:lnSpc>
            </a:pPr>
            <a:r>
              <a:rPr lang="en-US" sz="2000" dirty="0" smtClean="0"/>
              <a:t>E.g., students' ID is often irrelevant to the task of predicting students' GPA</a:t>
            </a:r>
          </a:p>
        </p:txBody>
      </p:sp>
      <p:sp>
        <p:nvSpPr>
          <p:cNvPr id="37890"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D4C4D88-1AFF-4FDE-BFEA-D25DA932D77E}" type="slidenum">
              <a:rPr lang="en-US" sz="1200"/>
              <a:pPr eaLnBrk="1" hangingPunct="1"/>
              <a:t>34</a:t>
            </a:fld>
            <a:endParaRPr lang="en-US" sz="1200"/>
          </a:p>
        </p:txBody>
      </p:sp>
      <p:sp>
        <p:nvSpPr>
          <p:cNvPr id="37893" name="Text Box 4"/>
          <p:cNvSpPr txBox="1">
            <a:spLocks noChangeArrowheads="1"/>
          </p:cNvSpPr>
          <p:nvPr/>
        </p:nvSpPr>
        <p:spPr bwMode="auto">
          <a:xfrm>
            <a:off x="1676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endParaRPr lang="en-US" sz="1400" b="1">
              <a:latin typeface="Arial" charset="0"/>
            </a:endParaRPr>
          </a:p>
        </p:txBody>
      </p:sp>
      <p:sp>
        <p:nvSpPr>
          <p:cNvPr id="37894" name="Rectangle 5"/>
          <p:cNvSpPr>
            <a:spLocks noChangeArrowheads="1"/>
          </p:cNvSpPr>
          <p:nvPr/>
        </p:nvSpPr>
        <p:spPr bwMode="auto">
          <a:xfrm>
            <a:off x="1717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spcBef>
                <a:spcPct val="50000"/>
              </a:spcBef>
            </a:pPr>
            <a:endParaRPr lang="en-US" sz="1400" b="1">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z="3200" dirty="0" smtClean="0"/>
              <a:t>Heuristic Search in Attribute Selection</a:t>
            </a:r>
          </a:p>
        </p:txBody>
      </p:sp>
      <p:sp>
        <p:nvSpPr>
          <p:cNvPr id="38916" name="Rectangle 3"/>
          <p:cNvSpPr>
            <a:spLocks noGrp="1" noChangeArrowheads="1"/>
          </p:cNvSpPr>
          <p:nvPr>
            <p:ph idx="1"/>
          </p:nvPr>
        </p:nvSpPr>
        <p:spPr>
          <a:xfrm>
            <a:off x="304800" y="1295400"/>
            <a:ext cx="8610600" cy="5181600"/>
          </a:xfrm>
        </p:spPr>
        <p:txBody>
          <a:bodyPr>
            <a:normAutofit/>
          </a:bodyPr>
          <a:lstStyle/>
          <a:p>
            <a:pPr eaLnBrk="1" hangingPunct="1"/>
            <a:r>
              <a:rPr lang="en-US" sz="2400" dirty="0" smtClean="0"/>
              <a:t>There are </a:t>
            </a:r>
            <a:r>
              <a:rPr lang="en-US" sz="2400" i="1" dirty="0" smtClean="0"/>
              <a:t>2</a:t>
            </a:r>
            <a:r>
              <a:rPr lang="en-US" sz="2400" i="1" baseline="30000" dirty="0" smtClean="0"/>
              <a:t>d</a:t>
            </a:r>
            <a:r>
              <a:rPr lang="en-US" sz="2400" dirty="0" smtClean="0"/>
              <a:t> possible attribute combinations of </a:t>
            </a:r>
            <a:r>
              <a:rPr lang="en-US" sz="2400" i="1" dirty="0" smtClean="0"/>
              <a:t>d</a:t>
            </a:r>
            <a:r>
              <a:rPr lang="en-US" sz="2400" dirty="0" smtClean="0"/>
              <a:t>  attributes</a:t>
            </a:r>
          </a:p>
          <a:p>
            <a:pPr eaLnBrk="1" hangingPunct="1"/>
            <a:r>
              <a:rPr lang="en-US" sz="2400" dirty="0" smtClean="0"/>
              <a:t>Typical heuristic attribute selection methods:</a:t>
            </a:r>
          </a:p>
          <a:p>
            <a:pPr lvl="1" eaLnBrk="1" hangingPunct="1"/>
            <a:r>
              <a:rPr lang="en-US" sz="2400" dirty="0" smtClean="0"/>
              <a:t>Best single attribute under the attribute independence assumption: choose by significance tests</a:t>
            </a:r>
          </a:p>
          <a:p>
            <a:pPr lvl="1" eaLnBrk="1" hangingPunct="1"/>
            <a:r>
              <a:rPr lang="en-US" dirty="0"/>
              <a:t>S</a:t>
            </a:r>
            <a:r>
              <a:rPr lang="en-US" sz="2400" dirty="0" smtClean="0"/>
              <a:t>tep-wise forward feature </a:t>
            </a:r>
            <a:r>
              <a:rPr lang="en-US" sz="2400" dirty="0" smtClean="0"/>
              <a:t>selection:</a:t>
            </a:r>
          </a:p>
          <a:p>
            <a:pPr lvl="2" eaLnBrk="1" hangingPunct="1"/>
            <a:r>
              <a:rPr lang="en-US" dirty="0" smtClean="0"/>
              <a:t>The best single-attribute is picked first</a:t>
            </a:r>
          </a:p>
          <a:p>
            <a:pPr lvl="2" eaLnBrk="1" hangingPunct="1"/>
            <a:r>
              <a:rPr lang="en-US" dirty="0" smtClean="0"/>
              <a:t>Then next best attribute condition to the first, ...</a:t>
            </a:r>
          </a:p>
          <a:p>
            <a:pPr lvl="1" eaLnBrk="1" hangingPunct="1"/>
            <a:r>
              <a:rPr lang="en-US" sz="2400" dirty="0" smtClean="0"/>
              <a:t>Step-wise attribute elimination:</a:t>
            </a:r>
          </a:p>
          <a:p>
            <a:pPr lvl="2" eaLnBrk="1" hangingPunct="1"/>
            <a:r>
              <a:rPr lang="en-US" dirty="0" smtClean="0"/>
              <a:t>Repeatedly eliminate the worst attribute</a:t>
            </a:r>
          </a:p>
          <a:p>
            <a:pPr lvl="1" eaLnBrk="1" hangingPunct="1"/>
            <a:r>
              <a:rPr lang="en-US" sz="2400" dirty="0" smtClean="0"/>
              <a:t>Best combined attribute selection and </a:t>
            </a:r>
            <a:r>
              <a:rPr lang="en-US" sz="2400" dirty="0" smtClean="0"/>
              <a:t>elimination</a:t>
            </a:r>
          </a:p>
          <a:p>
            <a:pPr lvl="1" eaLnBrk="1" hangingPunct="1"/>
            <a:r>
              <a:rPr lang="en-US" dirty="0" smtClean="0"/>
              <a:t>Others</a:t>
            </a:r>
          </a:p>
          <a:p>
            <a:pPr lvl="2"/>
            <a:r>
              <a:rPr lang="en-US" sz="2000" dirty="0" smtClean="0"/>
              <a:t>E.g., </a:t>
            </a:r>
            <a:r>
              <a:rPr lang="en-US" dirty="0"/>
              <a:t>in decision </a:t>
            </a:r>
            <a:r>
              <a:rPr lang="en-US" dirty="0" smtClean="0"/>
              <a:t>tree: </a:t>
            </a:r>
            <a:r>
              <a:rPr lang="en-US" sz="2000" dirty="0" smtClean="0"/>
              <a:t>the best attribute is selected for each branch</a:t>
            </a:r>
            <a:endParaRPr lang="en-US" sz="2000" dirty="0" smtClean="0"/>
          </a:p>
        </p:txBody>
      </p:sp>
      <p:sp>
        <p:nvSpPr>
          <p:cNvPr id="3891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80C06C2-C9AC-4F90-AF3B-0BBBA80491AB}" type="slidenum">
              <a:rPr lang="en-US" sz="1200"/>
              <a:pPr eaLnBrk="1" hangingPunct="1"/>
              <a:t>35</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fontScale="90000"/>
          </a:bodyPr>
          <a:lstStyle/>
          <a:p>
            <a:pPr eaLnBrk="1" hangingPunct="1"/>
            <a:r>
              <a:rPr lang="en-US" smtClean="0"/>
              <a:t>Attribute Creation (Feature Generation)</a:t>
            </a:r>
          </a:p>
        </p:txBody>
      </p:sp>
      <p:sp>
        <p:nvSpPr>
          <p:cNvPr id="39940" name="Rectangle 3"/>
          <p:cNvSpPr>
            <a:spLocks noGrp="1" noChangeArrowheads="1"/>
          </p:cNvSpPr>
          <p:nvPr>
            <p:ph idx="1"/>
          </p:nvPr>
        </p:nvSpPr>
        <p:spPr>
          <a:xfrm>
            <a:off x="457200" y="1143000"/>
            <a:ext cx="8458200" cy="5334000"/>
          </a:xfrm>
        </p:spPr>
        <p:txBody>
          <a:bodyPr/>
          <a:lstStyle/>
          <a:p>
            <a:pPr eaLnBrk="1" hangingPunct="1"/>
            <a:r>
              <a:rPr lang="en-US" sz="2400" dirty="0" smtClean="0"/>
              <a:t>Create new attributes (features) that can capture the important information in a data set more effectively than the original ones</a:t>
            </a:r>
          </a:p>
          <a:p>
            <a:pPr eaLnBrk="1" hangingPunct="1"/>
            <a:r>
              <a:rPr lang="en-US" sz="2400" dirty="0" smtClean="0"/>
              <a:t>Three general methodologies</a:t>
            </a:r>
          </a:p>
          <a:p>
            <a:pPr lvl="1" eaLnBrk="1" hangingPunct="1"/>
            <a:r>
              <a:rPr lang="en-US" sz="2400" dirty="0" smtClean="0"/>
              <a:t>Attribute extraction</a:t>
            </a:r>
          </a:p>
          <a:p>
            <a:pPr lvl="2" eaLnBrk="1" hangingPunct="1"/>
            <a:r>
              <a:rPr lang="en-US" dirty="0" smtClean="0"/>
              <a:t> Domain-specific</a:t>
            </a:r>
          </a:p>
          <a:p>
            <a:pPr lvl="1" eaLnBrk="1" hangingPunct="1"/>
            <a:r>
              <a:rPr lang="en-US" sz="2400" dirty="0" smtClean="0"/>
              <a:t>Mapping data to new space (see: data reduction)</a:t>
            </a:r>
          </a:p>
          <a:p>
            <a:pPr lvl="2" eaLnBrk="1" hangingPunct="1"/>
            <a:r>
              <a:rPr lang="en-US" dirty="0" smtClean="0"/>
              <a:t>E.g., Fourier transformation, wavelet transformation, </a:t>
            </a:r>
            <a:r>
              <a:rPr lang="en-US" dirty="0" smtClean="0"/>
              <a:t>PCA</a:t>
            </a:r>
            <a:endParaRPr lang="en-US" dirty="0" smtClean="0"/>
          </a:p>
          <a:p>
            <a:pPr lvl="1" eaLnBrk="1" hangingPunct="1"/>
            <a:r>
              <a:rPr lang="en-US" sz="2400" dirty="0" smtClean="0"/>
              <a:t>Attribute construction </a:t>
            </a:r>
          </a:p>
          <a:p>
            <a:pPr lvl="2" eaLnBrk="1" hangingPunct="1"/>
            <a:r>
              <a:rPr lang="en-US" dirty="0" smtClean="0"/>
              <a:t>Combining features (see: discriminative frequent patterns in Chapter 7)</a:t>
            </a:r>
          </a:p>
          <a:p>
            <a:pPr lvl="2" eaLnBrk="1" hangingPunct="1"/>
            <a:r>
              <a:rPr lang="en-US" dirty="0" smtClean="0"/>
              <a:t>Data discretization</a:t>
            </a:r>
          </a:p>
        </p:txBody>
      </p:sp>
      <p:sp>
        <p:nvSpPr>
          <p:cNvPr id="2" name="Slide Number Placeholder 1"/>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36</a:t>
            </a:fld>
            <a:endParaRPr lang="en-US" dirty="0">
              <a:solidFill>
                <a:prstClr val="black"/>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0" y="304800"/>
            <a:ext cx="8991600" cy="838200"/>
          </a:xfrm>
        </p:spPr>
        <p:txBody>
          <a:bodyPr>
            <a:normAutofit fontScale="90000"/>
          </a:bodyPr>
          <a:lstStyle/>
          <a:p>
            <a:pPr eaLnBrk="1" hangingPunct="1"/>
            <a:r>
              <a:rPr lang="en-US" smtClean="0"/>
              <a:t>Data Reduction 2: Numerosity Reduction</a:t>
            </a:r>
          </a:p>
        </p:txBody>
      </p:sp>
      <p:sp>
        <p:nvSpPr>
          <p:cNvPr id="40964" name="Rectangle 3"/>
          <p:cNvSpPr>
            <a:spLocks noGrp="1" noChangeArrowheads="1"/>
          </p:cNvSpPr>
          <p:nvPr>
            <p:ph idx="1"/>
          </p:nvPr>
        </p:nvSpPr>
        <p:spPr>
          <a:xfrm>
            <a:off x="304800" y="1295400"/>
            <a:ext cx="8229600" cy="5181600"/>
          </a:xfrm>
        </p:spPr>
        <p:txBody>
          <a:bodyPr/>
          <a:lstStyle/>
          <a:p>
            <a:pPr eaLnBrk="1" hangingPunct="1"/>
            <a:r>
              <a:rPr lang="en-US" sz="2400" smtClean="0"/>
              <a:t>Reduce data volume by choosing alternative, </a:t>
            </a:r>
            <a:r>
              <a:rPr lang="en-US" sz="2400" i="1" smtClean="0"/>
              <a:t>smaller forms</a:t>
            </a:r>
            <a:r>
              <a:rPr lang="en-US" sz="2400" smtClean="0"/>
              <a:t> of data representation</a:t>
            </a:r>
          </a:p>
          <a:p>
            <a:pPr eaLnBrk="1" hangingPunct="1"/>
            <a:r>
              <a:rPr lang="en-US" sz="2400" b="1" smtClean="0"/>
              <a:t>Parametric methods</a:t>
            </a:r>
            <a:r>
              <a:rPr lang="en-US" sz="2400" smtClean="0"/>
              <a:t> (e.g., regression)</a:t>
            </a:r>
          </a:p>
          <a:p>
            <a:pPr lvl="1" eaLnBrk="1" hangingPunct="1"/>
            <a:r>
              <a:rPr lang="en-US" sz="2400" smtClean="0"/>
              <a:t>Assume the data fits some model, estimate model parameters, store only the parameters, and discard the data (except possible outliers)</a:t>
            </a:r>
            <a:endParaRPr lang="en-US" sz="2400" smtClean="0">
              <a:sym typeface="Symbol" pitchFamily="18" charset="2"/>
            </a:endParaRPr>
          </a:p>
          <a:p>
            <a:pPr lvl="1" eaLnBrk="1" hangingPunct="1"/>
            <a:r>
              <a:rPr lang="en-US" sz="2400" smtClean="0"/>
              <a:t>Ex.: Log-linear models—obtain value at a point in </a:t>
            </a:r>
            <a:r>
              <a:rPr lang="en-US" sz="2400" i="1" smtClean="0"/>
              <a:t>m</a:t>
            </a:r>
            <a:r>
              <a:rPr lang="en-US" sz="2400" smtClean="0"/>
              <a:t>-D space as the product on appropriate marginal subspaces </a:t>
            </a:r>
          </a:p>
          <a:p>
            <a:pPr eaLnBrk="1" hangingPunct="1"/>
            <a:r>
              <a:rPr lang="en-US" sz="2400" b="1" smtClean="0"/>
              <a:t>Non-parametric</a:t>
            </a:r>
            <a:r>
              <a:rPr lang="en-US" sz="2400" smtClean="0"/>
              <a:t> methods</a:t>
            </a:r>
            <a:r>
              <a:rPr lang="en-US" sz="2400" smtClean="0">
                <a:sym typeface="Symbol" pitchFamily="18" charset="2"/>
              </a:rPr>
              <a:t> </a:t>
            </a:r>
          </a:p>
          <a:p>
            <a:pPr lvl="1" eaLnBrk="1" hangingPunct="1"/>
            <a:r>
              <a:rPr lang="en-US" sz="2400" smtClean="0">
                <a:sym typeface="Symbol" pitchFamily="18" charset="2"/>
              </a:rPr>
              <a:t>Do not assume models</a:t>
            </a:r>
          </a:p>
          <a:p>
            <a:pPr lvl="1" eaLnBrk="1" hangingPunct="1"/>
            <a:r>
              <a:rPr lang="en-US" sz="2400" smtClean="0">
                <a:sym typeface="Symbol" pitchFamily="18" charset="2"/>
              </a:rPr>
              <a:t>Major families: histograms, clustering, sampling, … </a:t>
            </a:r>
          </a:p>
        </p:txBody>
      </p:sp>
      <p:sp>
        <p:nvSpPr>
          <p:cNvPr id="40962"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0D688F1-7668-4AF5-836D-48F941D8BE28}" type="slidenum">
              <a:rPr lang="en-US" sz="1200"/>
              <a:pPr eaLnBrk="1" hangingPunct="1"/>
              <a:t>37</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26"/>
          <p:cNvSpPr>
            <a:spLocks noGrp="1" noChangeArrowheads="1"/>
          </p:cNvSpPr>
          <p:nvPr>
            <p:ph type="title"/>
          </p:nvPr>
        </p:nvSpPr>
        <p:spPr>
          <a:xfrm>
            <a:off x="609600" y="152400"/>
            <a:ext cx="7772400" cy="1066800"/>
          </a:xfrm>
        </p:spPr>
        <p:txBody>
          <a:bodyPr/>
          <a:lstStyle/>
          <a:p>
            <a:pPr eaLnBrk="1" hangingPunct="1"/>
            <a:r>
              <a:rPr lang="en-US" sz="3200" smtClean="0">
                <a:solidFill>
                  <a:srgbClr val="170981"/>
                </a:solidFill>
              </a:rPr>
              <a:t>Parametric Data Reduction: Regression and Log-Linear Models</a:t>
            </a:r>
          </a:p>
        </p:txBody>
      </p:sp>
      <p:sp>
        <p:nvSpPr>
          <p:cNvPr id="41988" name="Rectangle 1027"/>
          <p:cNvSpPr>
            <a:spLocks noGrp="1" noChangeArrowheads="1"/>
          </p:cNvSpPr>
          <p:nvPr>
            <p:ph idx="1"/>
          </p:nvPr>
        </p:nvSpPr>
        <p:spPr>
          <a:xfrm>
            <a:off x="457200" y="1373188"/>
            <a:ext cx="8229600" cy="5084762"/>
          </a:xfrm>
        </p:spPr>
        <p:txBody>
          <a:bodyPr/>
          <a:lstStyle/>
          <a:p>
            <a:pPr eaLnBrk="1" hangingPunct="1"/>
            <a:r>
              <a:rPr lang="en-US" sz="2400" b="1" smtClean="0"/>
              <a:t>Linear regression</a:t>
            </a:r>
            <a:endParaRPr lang="en-US" sz="2400" smtClean="0"/>
          </a:p>
          <a:p>
            <a:pPr lvl="1" eaLnBrk="1" hangingPunct="1"/>
            <a:r>
              <a:rPr lang="en-US" sz="2400" smtClean="0"/>
              <a:t>Data modeled to fit a straight line</a:t>
            </a:r>
          </a:p>
          <a:p>
            <a:pPr lvl="1" eaLnBrk="1" hangingPunct="1"/>
            <a:r>
              <a:rPr lang="en-US" sz="2400" smtClean="0"/>
              <a:t>Often uses the least-square method to fit the line</a:t>
            </a:r>
          </a:p>
          <a:p>
            <a:pPr eaLnBrk="1" hangingPunct="1"/>
            <a:r>
              <a:rPr lang="en-US" sz="2400" b="1" smtClean="0">
                <a:sym typeface="Symbol" pitchFamily="18" charset="2"/>
              </a:rPr>
              <a:t>Multiple regression</a:t>
            </a:r>
            <a:endParaRPr lang="en-US" sz="2400" smtClean="0">
              <a:sym typeface="Symbol" pitchFamily="18" charset="2"/>
            </a:endParaRPr>
          </a:p>
          <a:p>
            <a:pPr lvl="1" eaLnBrk="1" hangingPunct="1"/>
            <a:r>
              <a:rPr lang="en-US" sz="2400" smtClean="0">
                <a:sym typeface="Symbol" pitchFamily="18" charset="2"/>
              </a:rPr>
              <a:t>Allows a response variable Y to be modeled as a linear function of multidimensional feature vector</a:t>
            </a:r>
          </a:p>
          <a:p>
            <a:pPr eaLnBrk="1" hangingPunct="1"/>
            <a:r>
              <a:rPr lang="en-US" sz="2400" b="1" smtClean="0">
                <a:sym typeface="Symbol" pitchFamily="18" charset="2"/>
              </a:rPr>
              <a:t>Log-linear model</a:t>
            </a:r>
            <a:endParaRPr lang="en-US" sz="2400" smtClean="0">
              <a:sym typeface="Symbol" pitchFamily="18" charset="2"/>
            </a:endParaRPr>
          </a:p>
          <a:p>
            <a:pPr lvl="1" eaLnBrk="1" hangingPunct="1"/>
            <a:r>
              <a:rPr lang="en-US" sz="2400" smtClean="0">
                <a:sym typeface="Symbol" pitchFamily="18" charset="2"/>
              </a:rPr>
              <a:t>Approximates discrete multidimensional probability distributions</a:t>
            </a:r>
          </a:p>
        </p:txBody>
      </p:sp>
      <p:sp>
        <p:nvSpPr>
          <p:cNvPr id="41986"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5DEF42E-229F-442A-B527-B527C85937CF}" type="slidenum">
              <a:rPr lang="en-US" sz="1200"/>
              <a:pPr eaLnBrk="1" hangingPunct="1"/>
              <a:t>38</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52400" y="304800"/>
            <a:ext cx="6248400" cy="609600"/>
          </a:xfrm>
        </p:spPr>
        <p:txBody>
          <a:bodyPr>
            <a:normAutofit fontScale="90000"/>
          </a:bodyPr>
          <a:lstStyle/>
          <a:p>
            <a:pPr eaLnBrk="1" hangingPunct="1"/>
            <a:r>
              <a:rPr lang="en-US" smtClean="0"/>
              <a:t>Regression Analysis</a:t>
            </a:r>
          </a:p>
        </p:txBody>
      </p:sp>
      <p:sp>
        <p:nvSpPr>
          <p:cNvPr id="43012" name="Rectangle 28"/>
          <p:cNvSpPr>
            <a:spLocks noGrp="1" noChangeArrowheads="1"/>
          </p:cNvSpPr>
          <p:nvPr>
            <p:ph sz="half" idx="1"/>
          </p:nvPr>
        </p:nvSpPr>
        <p:spPr>
          <a:xfrm>
            <a:off x="304800" y="1295400"/>
            <a:ext cx="5410200" cy="5181600"/>
          </a:xfrm>
        </p:spPr>
        <p:txBody>
          <a:bodyPr/>
          <a:lstStyle/>
          <a:p>
            <a:pPr eaLnBrk="1" hangingPunct="1">
              <a:lnSpc>
                <a:spcPct val="130000"/>
              </a:lnSpc>
            </a:pPr>
            <a:r>
              <a:rPr lang="en-US" sz="2000" smtClean="0"/>
              <a:t>Regression analysis:</a:t>
            </a:r>
            <a:r>
              <a:rPr lang="en-US" sz="2000" b="1" smtClean="0"/>
              <a:t> </a:t>
            </a:r>
            <a:r>
              <a:rPr lang="en-US" sz="2000" smtClean="0"/>
              <a:t>A collective name for techniques for the modeling and analysis of numerical data consisting of values of a </a:t>
            </a:r>
            <a:r>
              <a:rPr lang="en-US" sz="2000" b="1" i="1" smtClean="0"/>
              <a:t>dependent variable</a:t>
            </a:r>
            <a:r>
              <a:rPr lang="en-US" sz="2000" b="1" smtClean="0"/>
              <a:t> </a:t>
            </a:r>
            <a:r>
              <a:rPr lang="en-US" sz="2000" smtClean="0"/>
              <a:t>(also called </a:t>
            </a:r>
            <a:r>
              <a:rPr lang="en-US" sz="2000" b="1" i="1" smtClean="0"/>
              <a:t>response variable</a:t>
            </a:r>
            <a:r>
              <a:rPr lang="en-US" sz="2000" b="1" smtClean="0"/>
              <a:t> </a:t>
            </a:r>
            <a:r>
              <a:rPr lang="en-US" sz="2000" smtClean="0"/>
              <a:t>or </a:t>
            </a:r>
            <a:r>
              <a:rPr lang="en-US" sz="2000" i="1" smtClean="0"/>
              <a:t>measurement</a:t>
            </a:r>
            <a:r>
              <a:rPr lang="en-US" sz="2000" smtClean="0"/>
              <a:t>) and of one or more </a:t>
            </a:r>
            <a:r>
              <a:rPr lang="en-US" sz="2000" i="1" smtClean="0"/>
              <a:t>independent variables</a:t>
            </a:r>
            <a:r>
              <a:rPr lang="en-US" sz="2000" smtClean="0"/>
              <a:t> (aka. </a:t>
            </a:r>
            <a:r>
              <a:rPr lang="en-US" sz="2000" b="1" i="1" smtClean="0"/>
              <a:t>explanatory variables</a:t>
            </a:r>
            <a:r>
              <a:rPr lang="en-US" sz="2000" b="1" smtClean="0"/>
              <a:t> </a:t>
            </a:r>
            <a:r>
              <a:rPr lang="en-US" sz="2000" smtClean="0"/>
              <a:t>or </a:t>
            </a:r>
            <a:r>
              <a:rPr lang="en-US" sz="2000" b="1" i="1" smtClean="0"/>
              <a:t>predictors</a:t>
            </a:r>
            <a:r>
              <a:rPr lang="en-US" sz="2000" smtClean="0"/>
              <a:t>)</a:t>
            </a:r>
          </a:p>
          <a:p>
            <a:pPr eaLnBrk="1" hangingPunct="1">
              <a:lnSpc>
                <a:spcPct val="130000"/>
              </a:lnSpc>
            </a:pPr>
            <a:r>
              <a:rPr lang="en-US" sz="2000" smtClean="0"/>
              <a:t>The parameters are estimated so as to give a "</a:t>
            </a:r>
            <a:r>
              <a:rPr lang="en-US" sz="2000" b="1" smtClean="0"/>
              <a:t>best fit</a:t>
            </a:r>
            <a:r>
              <a:rPr lang="en-US" sz="2000" smtClean="0"/>
              <a:t>" of the data</a:t>
            </a:r>
          </a:p>
          <a:p>
            <a:pPr eaLnBrk="1" hangingPunct="1">
              <a:lnSpc>
                <a:spcPct val="130000"/>
              </a:lnSpc>
            </a:pPr>
            <a:r>
              <a:rPr lang="en-US" sz="2000" smtClean="0"/>
              <a:t>Most commonly the best fit is evaluated by using the </a:t>
            </a:r>
            <a:r>
              <a:rPr lang="en-US" sz="2000" b="1" i="1" smtClean="0"/>
              <a:t>least squares method</a:t>
            </a:r>
            <a:r>
              <a:rPr lang="en-US" sz="2000" smtClean="0"/>
              <a:t>, but other criteria have also been used</a:t>
            </a:r>
          </a:p>
        </p:txBody>
      </p:sp>
      <p:sp>
        <p:nvSpPr>
          <p:cNvPr id="43013" name="Rectangle 31"/>
          <p:cNvSpPr>
            <a:spLocks noGrp="1" noChangeArrowheads="1"/>
          </p:cNvSpPr>
          <p:nvPr>
            <p:ph sz="half" idx="2"/>
          </p:nvPr>
        </p:nvSpPr>
        <p:spPr>
          <a:xfrm>
            <a:off x="5486400" y="3886200"/>
            <a:ext cx="3810000" cy="2286000"/>
          </a:xfrm>
        </p:spPr>
        <p:txBody>
          <a:bodyPr/>
          <a:lstStyle/>
          <a:p>
            <a:pPr eaLnBrk="1" hangingPunct="1">
              <a:lnSpc>
                <a:spcPct val="110000"/>
              </a:lnSpc>
            </a:pPr>
            <a:r>
              <a:rPr lang="en-US" sz="2000" smtClean="0"/>
              <a:t>Used for prediction (including forecasting of time-series data), inference, hypothesis testing, and modeling of causal relationships</a:t>
            </a:r>
            <a:endParaRPr lang="en-US" sz="2400" smtClean="0"/>
          </a:p>
        </p:txBody>
      </p:sp>
      <p:sp>
        <p:nvSpPr>
          <p:cNvPr id="43014" name="Text Box 20"/>
          <p:cNvSpPr txBox="1">
            <a:spLocks noChangeArrowheads="1"/>
          </p:cNvSpPr>
          <p:nvPr/>
        </p:nvSpPr>
        <p:spPr bwMode="auto">
          <a:xfrm>
            <a:off x="5791200" y="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y</a:t>
            </a:r>
          </a:p>
        </p:txBody>
      </p:sp>
      <p:grpSp>
        <p:nvGrpSpPr>
          <p:cNvPr id="43015" name="Group 30"/>
          <p:cNvGrpSpPr>
            <a:grpSpLocks/>
          </p:cNvGrpSpPr>
          <p:nvPr/>
        </p:nvGrpSpPr>
        <p:grpSpPr bwMode="auto">
          <a:xfrm>
            <a:off x="5486400" y="254000"/>
            <a:ext cx="3363913" cy="3175000"/>
            <a:chOff x="3456" y="64"/>
            <a:chExt cx="2119" cy="2000"/>
          </a:xfrm>
        </p:grpSpPr>
        <p:sp>
          <p:nvSpPr>
            <p:cNvPr id="43016" name="Line 3"/>
            <p:cNvSpPr>
              <a:spLocks noChangeShapeType="1"/>
            </p:cNvSpPr>
            <p:nvPr/>
          </p:nvSpPr>
          <p:spPr bwMode="auto">
            <a:xfrm flipV="1">
              <a:off x="3456" y="17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Line 4"/>
            <p:cNvSpPr>
              <a:spLocks noChangeShapeType="1"/>
            </p:cNvSpPr>
            <p:nvPr/>
          </p:nvSpPr>
          <p:spPr bwMode="auto">
            <a:xfrm flipV="1">
              <a:off x="3648" y="64"/>
              <a:ext cx="1" cy="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Oval 5"/>
            <p:cNvSpPr>
              <a:spLocks noChangeArrowheads="1"/>
            </p:cNvSpPr>
            <p:nvPr/>
          </p:nvSpPr>
          <p:spPr bwMode="auto">
            <a:xfrm flipV="1">
              <a:off x="4522" y="1116"/>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9" name="Oval 6"/>
            <p:cNvSpPr>
              <a:spLocks noChangeArrowheads="1"/>
            </p:cNvSpPr>
            <p:nvPr/>
          </p:nvSpPr>
          <p:spPr bwMode="auto">
            <a:xfrm flipV="1">
              <a:off x="4259" y="1182"/>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0" name="Oval 7"/>
            <p:cNvSpPr>
              <a:spLocks noChangeArrowheads="1"/>
            </p:cNvSpPr>
            <p:nvPr/>
          </p:nvSpPr>
          <p:spPr bwMode="auto">
            <a:xfrm flipV="1">
              <a:off x="4149" y="600"/>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1" name="Oval 8"/>
            <p:cNvSpPr>
              <a:spLocks noChangeArrowheads="1"/>
            </p:cNvSpPr>
            <p:nvPr/>
          </p:nvSpPr>
          <p:spPr bwMode="auto">
            <a:xfrm flipV="1">
              <a:off x="4039" y="1477"/>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2" name="Oval 9"/>
            <p:cNvSpPr>
              <a:spLocks noChangeArrowheads="1"/>
            </p:cNvSpPr>
            <p:nvPr/>
          </p:nvSpPr>
          <p:spPr bwMode="auto">
            <a:xfrm flipV="1">
              <a:off x="4588" y="894"/>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3" name="Oval 10"/>
            <p:cNvSpPr>
              <a:spLocks noChangeArrowheads="1"/>
            </p:cNvSpPr>
            <p:nvPr/>
          </p:nvSpPr>
          <p:spPr bwMode="auto">
            <a:xfrm flipV="1">
              <a:off x="4715" y="722"/>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4" name="Oval 11"/>
            <p:cNvSpPr>
              <a:spLocks noChangeArrowheads="1"/>
            </p:cNvSpPr>
            <p:nvPr/>
          </p:nvSpPr>
          <p:spPr bwMode="auto">
            <a:xfrm flipV="1">
              <a:off x="3813" y="1538"/>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5" name="Oval 12"/>
            <p:cNvSpPr>
              <a:spLocks noChangeArrowheads="1"/>
            </p:cNvSpPr>
            <p:nvPr/>
          </p:nvSpPr>
          <p:spPr bwMode="auto">
            <a:xfrm flipV="1">
              <a:off x="4917" y="719"/>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6" name="Oval 13"/>
            <p:cNvSpPr>
              <a:spLocks noChangeArrowheads="1"/>
            </p:cNvSpPr>
            <p:nvPr/>
          </p:nvSpPr>
          <p:spPr bwMode="auto">
            <a:xfrm flipV="1">
              <a:off x="4930" y="568"/>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7" name="Oval 14"/>
            <p:cNvSpPr>
              <a:spLocks noChangeArrowheads="1"/>
            </p:cNvSpPr>
            <p:nvPr/>
          </p:nvSpPr>
          <p:spPr bwMode="auto">
            <a:xfrm flipV="1">
              <a:off x="5191" y="551"/>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8" name="Oval 15"/>
            <p:cNvSpPr>
              <a:spLocks noChangeArrowheads="1"/>
            </p:cNvSpPr>
            <p:nvPr/>
          </p:nvSpPr>
          <p:spPr bwMode="auto">
            <a:xfrm flipV="1">
              <a:off x="3785" y="1706"/>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9" name="Oval 16"/>
            <p:cNvSpPr>
              <a:spLocks noChangeArrowheads="1"/>
            </p:cNvSpPr>
            <p:nvPr/>
          </p:nvSpPr>
          <p:spPr bwMode="auto">
            <a:xfrm flipV="1">
              <a:off x="5178" y="393"/>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30" name="Oval 17"/>
            <p:cNvSpPr>
              <a:spLocks noChangeArrowheads="1"/>
            </p:cNvSpPr>
            <p:nvPr/>
          </p:nvSpPr>
          <p:spPr bwMode="auto">
            <a:xfrm flipV="1">
              <a:off x="5386" y="314"/>
              <a:ext cx="27" cy="2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31" name="Line 18"/>
            <p:cNvSpPr>
              <a:spLocks noChangeShapeType="1"/>
            </p:cNvSpPr>
            <p:nvPr/>
          </p:nvSpPr>
          <p:spPr bwMode="auto">
            <a:xfrm flipV="1">
              <a:off x="3638" y="259"/>
              <a:ext cx="1831" cy="143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Text Box 19"/>
            <p:cNvSpPr txBox="1">
              <a:spLocks noChangeArrowheads="1"/>
            </p:cNvSpPr>
            <p:nvPr/>
          </p:nvSpPr>
          <p:spPr bwMode="auto">
            <a:xfrm>
              <a:off x="5328" y="17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x</a:t>
              </a:r>
            </a:p>
          </p:txBody>
        </p:sp>
        <p:sp>
          <p:nvSpPr>
            <p:cNvPr id="43033" name="Text Box 21"/>
            <p:cNvSpPr txBox="1">
              <a:spLocks noChangeArrowheads="1"/>
            </p:cNvSpPr>
            <p:nvPr/>
          </p:nvSpPr>
          <p:spPr bwMode="auto">
            <a:xfrm>
              <a:off x="4763" y="1063"/>
              <a:ext cx="8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y = x + 1</a:t>
              </a:r>
            </a:p>
          </p:txBody>
        </p:sp>
        <p:sp>
          <p:nvSpPr>
            <p:cNvPr id="43034" name="Line 22"/>
            <p:cNvSpPr>
              <a:spLocks noChangeShapeType="1"/>
            </p:cNvSpPr>
            <p:nvPr/>
          </p:nvSpPr>
          <p:spPr bwMode="auto">
            <a:xfrm>
              <a:off x="4163" y="609"/>
              <a:ext cx="0" cy="1203"/>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23"/>
            <p:cNvSpPr>
              <a:spLocks noChangeShapeType="1"/>
            </p:cNvSpPr>
            <p:nvPr/>
          </p:nvSpPr>
          <p:spPr bwMode="auto">
            <a:xfrm flipH="1">
              <a:off x="3649" y="619"/>
              <a:ext cx="50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24"/>
            <p:cNvSpPr>
              <a:spLocks noChangeShapeType="1"/>
            </p:cNvSpPr>
            <p:nvPr/>
          </p:nvSpPr>
          <p:spPr bwMode="auto">
            <a:xfrm flipH="1">
              <a:off x="3639" y="1256"/>
              <a:ext cx="51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Text Box 25"/>
            <p:cNvSpPr txBox="1">
              <a:spLocks noChangeArrowheads="1"/>
            </p:cNvSpPr>
            <p:nvPr/>
          </p:nvSpPr>
          <p:spPr bwMode="auto">
            <a:xfrm>
              <a:off x="4115" y="1814"/>
              <a:ext cx="3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2000">
                  <a:latin typeface="Times New Roman" pitchFamily="18" charset="0"/>
                </a:rPr>
                <a:t>X1</a:t>
              </a:r>
            </a:p>
          </p:txBody>
        </p:sp>
        <p:sp>
          <p:nvSpPr>
            <p:cNvPr id="43038" name="Text Box 26"/>
            <p:cNvSpPr txBox="1">
              <a:spLocks noChangeArrowheads="1"/>
            </p:cNvSpPr>
            <p:nvPr/>
          </p:nvSpPr>
          <p:spPr bwMode="auto">
            <a:xfrm>
              <a:off x="3600" y="432"/>
              <a:ext cx="3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2000">
                  <a:latin typeface="Times New Roman" pitchFamily="18" charset="0"/>
                </a:rPr>
                <a:t>Y1</a:t>
              </a:r>
            </a:p>
          </p:txBody>
        </p:sp>
        <p:sp>
          <p:nvSpPr>
            <p:cNvPr id="43039" name="Text Box 27"/>
            <p:cNvSpPr txBox="1">
              <a:spLocks noChangeArrowheads="1"/>
            </p:cNvSpPr>
            <p:nvPr/>
          </p:nvSpPr>
          <p:spPr bwMode="auto">
            <a:xfrm>
              <a:off x="3619" y="1008"/>
              <a:ext cx="3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2000">
                  <a:latin typeface="Times New Roman" pitchFamily="18" charset="0"/>
                </a:rPr>
                <a:t>Y1’</a:t>
              </a:r>
            </a:p>
          </p:txBody>
        </p:sp>
      </p:grpSp>
      <p:sp>
        <p:nvSpPr>
          <p:cNvPr id="32" name="Rectangle 2061"/>
          <p:cNvSpPr>
            <a:spLocks noGrp="1" noChangeArrowheads="1"/>
          </p:cNvSpPr>
          <p:nvPr>
            <p:ph type="sldNum" sz="quarter" idx="12"/>
          </p:nvPr>
        </p:nvSpPr>
        <p:spPr>
          <a:xfrm>
            <a:off x="8686800" y="6528816"/>
            <a:ext cx="457200" cy="329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6C27FA9-B7C1-441B-B32A-6736F6E6968F}" type="slidenum">
              <a:rPr lang="en-US" sz="1200"/>
              <a:pPr eaLnBrk="1" hangingPunct="1"/>
              <a:t>39</a:t>
            </a:fld>
            <a:endParaRPr lang="en-US" sz="1200"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304800"/>
            <a:ext cx="9144000" cy="685800"/>
          </a:xfrm>
        </p:spPr>
        <p:txBody>
          <a:bodyPr/>
          <a:lstStyle/>
          <a:p>
            <a:pPr eaLnBrk="1" hangingPunct="1"/>
            <a:r>
              <a:rPr lang="en-US" sz="3200" smtClean="0"/>
              <a:t>Major Tasks in Data Preprocessing</a:t>
            </a:r>
          </a:p>
        </p:txBody>
      </p:sp>
      <p:sp>
        <p:nvSpPr>
          <p:cNvPr id="9220" name="Rectangle 3"/>
          <p:cNvSpPr>
            <a:spLocks noGrp="1" noChangeArrowheads="1"/>
          </p:cNvSpPr>
          <p:nvPr>
            <p:ph idx="1"/>
          </p:nvPr>
        </p:nvSpPr>
        <p:spPr>
          <a:xfrm>
            <a:off x="381000" y="1295400"/>
            <a:ext cx="8305800" cy="5105400"/>
          </a:xfrm>
        </p:spPr>
        <p:txBody>
          <a:bodyPr/>
          <a:lstStyle/>
          <a:p>
            <a:pPr eaLnBrk="1" hangingPunct="1">
              <a:lnSpc>
                <a:spcPct val="120000"/>
              </a:lnSpc>
            </a:pPr>
            <a:r>
              <a:rPr lang="en-US" sz="2000" b="1" dirty="0" smtClean="0"/>
              <a:t>Data cleaning</a:t>
            </a:r>
          </a:p>
          <a:p>
            <a:pPr lvl="1" eaLnBrk="1" hangingPunct="1">
              <a:lnSpc>
                <a:spcPct val="120000"/>
              </a:lnSpc>
            </a:pPr>
            <a:r>
              <a:rPr lang="en-US" sz="2000" dirty="0" smtClean="0"/>
              <a:t>Fill in missing values, smooth noisy data, identify or remove outliers, and resolve inconsistencies</a:t>
            </a:r>
          </a:p>
          <a:p>
            <a:pPr eaLnBrk="1" hangingPunct="1">
              <a:lnSpc>
                <a:spcPct val="120000"/>
              </a:lnSpc>
            </a:pPr>
            <a:r>
              <a:rPr lang="en-US" sz="2000" b="1" dirty="0" smtClean="0"/>
              <a:t>Data integration</a:t>
            </a:r>
          </a:p>
          <a:p>
            <a:pPr lvl="1" eaLnBrk="1" hangingPunct="1">
              <a:lnSpc>
                <a:spcPct val="120000"/>
              </a:lnSpc>
            </a:pPr>
            <a:r>
              <a:rPr lang="en-US" sz="2000" dirty="0" smtClean="0"/>
              <a:t>Integration of multiple </a:t>
            </a:r>
            <a:r>
              <a:rPr lang="en-US" sz="2000" dirty="0" smtClean="0"/>
              <a:t>databases or </a:t>
            </a:r>
            <a:r>
              <a:rPr lang="en-US" sz="2000" dirty="0" smtClean="0"/>
              <a:t>files</a:t>
            </a:r>
          </a:p>
          <a:p>
            <a:pPr eaLnBrk="1" hangingPunct="1">
              <a:lnSpc>
                <a:spcPct val="120000"/>
              </a:lnSpc>
            </a:pPr>
            <a:r>
              <a:rPr lang="en-US" sz="2000" b="1" dirty="0" smtClean="0"/>
              <a:t>Data reduction</a:t>
            </a:r>
          </a:p>
          <a:p>
            <a:pPr lvl="1" eaLnBrk="1" hangingPunct="1">
              <a:lnSpc>
                <a:spcPct val="120000"/>
              </a:lnSpc>
            </a:pPr>
            <a:r>
              <a:rPr lang="en-US" sz="2000" dirty="0" smtClean="0"/>
              <a:t>Dimensionality reduction</a:t>
            </a:r>
          </a:p>
          <a:p>
            <a:pPr lvl="1" eaLnBrk="1" hangingPunct="1">
              <a:lnSpc>
                <a:spcPct val="120000"/>
              </a:lnSpc>
            </a:pPr>
            <a:r>
              <a:rPr lang="en-US" sz="2000" dirty="0" err="1" smtClean="0"/>
              <a:t>Numerosity</a:t>
            </a:r>
            <a:r>
              <a:rPr lang="en-US" sz="2000" dirty="0" smtClean="0"/>
              <a:t> reduction</a:t>
            </a:r>
          </a:p>
          <a:p>
            <a:pPr lvl="1" eaLnBrk="1" hangingPunct="1">
              <a:lnSpc>
                <a:spcPct val="120000"/>
              </a:lnSpc>
            </a:pPr>
            <a:r>
              <a:rPr lang="en-US" sz="2000" dirty="0" smtClean="0"/>
              <a:t>Data compression</a:t>
            </a:r>
          </a:p>
          <a:p>
            <a:pPr eaLnBrk="1" hangingPunct="1">
              <a:lnSpc>
                <a:spcPct val="120000"/>
              </a:lnSpc>
            </a:pPr>
            <a:r>
              <a:rPr lang="en-US" sz="2000" b="1" dirty="0" smtClean="0"/>
              <a:t>Data transformation and data discretization</a:t>
            </a:r>
          </a:p>
          <a:p>
            <a:pPr lvl="1" eaLnBrk="1" hangingPunct="1">
              <a:lnSpc>
                <a:spcPct val="120000"/>
              </a:lnSpc>
            </a:pPr>
            <a:r>
              <a:rPr lang="en-US" sz="2000" dirty="0" smtClean="0"/>
              <a:t>Normalization </a:t>
            </a:r>
          </a:p>
        </p:txBody>
      </p:sp>
      <p:sp>
        <p:nvSpPr>
          <p:cNvPr id="9218"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931B3B4-4F27-435F-9D71-DFD9B9DB3131}" type="slidenum">
              <a:rPr lang="en-US" sz="1200"/>
              <a:pPr eaLnBrk="1" hangingPunct="1"/>
              <a:t>4</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type="title"/>
          </p:nvPr>
        </p:nvSpPr>
        <p:spPr>
          <a:xfrm>
            <a:off x="381000" y="228600"/>
            <a:ext cx="8458200" cy="838200"/>
          </a:xfrm>
          <a:noFill/>
        </p:spPr>
        <p:txBody>
          <a:bodyPr lIns="92075" tIns="46038" rIns="92075" bIns="46038" anchor="ctr">
            <a:normAutofit/>
          </a:bodyPr>
          <a:lstStyle/>
          <a:p>
            <a:pPr eaLnBrk="1" hangingPunct="1"/>
            <a:r>
              <a:rPr lang="en-US" dirty="0" smtClean="0"/>
              <a:t>Regression and </a:t>
            </a:r>
            <a:r>
              <a:rPr lang="en-US" dirty="0" smtClean="0"/>
              <a:t>Log-Linear Models</a:t>
            </a:r>
            <a:endParaRPr lang="en-US" sz="2400" dirty="0" smtClean="0"/>
          </a:p>
        </p:txBody>
      </p:sp>
      <p:sp>
        <p:nvSpPr>
          <p:cNvPr id="44035" name="Rectangle 2"/>
          <p:cNvSpPr>
            <a:spLocks noGrp="1" noChangeArrowheads="1"/>
          </p:cNvSpPr>
          <p:nvPr>
            <p:ph idx="1"/>
          </p:nvPr>
        </p:nvSpPr>
        <p:spPr>
          <a:xfrm>
            <a:off x="76200" y="1295400"/>
            <a:ext cx="8991600" cy="5257800"/>
          </a:xfrm>
          <a:noFill/>
        </p:spPr>
        <p:txBody>
          <a:bodyPr lIns="92075" tIns="46038" rIns="92075" bIns="46038"/>
          <a:lstStyle/>
          <a:p>
            <a:pPr eaLnBrk="1" hangingPunct="1">
              <a:lnSpc>
                <a:spcPct val="120000"/>
              </a:lnSpc>
            </a:pPr>
            <a:r>
              <a:rPr lang="en-US" sz="2000" u="sng" dirty="0" smtClean="0"/>
              <a:t>Linear regression</a:t>
            </a:r>
            <a:r>
              <a:rPr lang="en-US" sz="2000" dirty="0" smtClean="0"/>
              <a:t>: </a:t>
            </a:r>
            <a:r>
              <a:rPr lang="en-US" sz="2000" i="1" dirty="0" smtClean="0"/>
              <a:t>Y = </a:t>
            </a:r>
            <a:r>
              <a:rPr lang="en-US" sz="2000" i="1" dirty="0" smtClean="0">
                <a:sym typeface="Symbol" pitchFamily="18" charset="2"/>
              </a:rPr>
              <a:t>w X + b</a:t>
            </a:r>
            <a:endParaRPr lang="en-US" sz="2000" i="1" dirty="0" smtClean="0"/>
          </a:p>
          <a:p>
            <a:pPr lvl="1" eaLnBrk="1" hangingPunct="1">
              <a:lnSpc>
                <a:spcPct val="120000"/>
              </a:lnSpc>
            </a:pPr>
            <a:r>
              <a:rPr lang="en-US" sz="2000" dirty="0" smtClean="0"/>
              <a:t>Two regression coefficients, </a:t>
            </a:r>
            <a:r>
              <a:rPr lang="en-US" sz="2000" i="1" dirty="0" smtClean="0">
                <a:sym typeface="Symbol" pitchFamily="18" charset="2"/>
              </a:rPr>
              <a:t>w</a:t>
            </a:r>
            <a:r>
              <a:rPr lang="en-US" sz="2000" dirty="0" smtClean="0">
                <a:sym typeface="Symbol" pitchFamily="18" charset="2"/>
              </a:rPr>
              <a:t> and </a:t>
            </a:r>
            <a:r>
              <a:rPr lang="en-US" sz="2000" i="1" dirty="0" smtClean="0">
                <a:sym typeface="Symbol" pitchFamily="18" charset="2"/>
              </a:rPr>
              <a:t>b,</a:t>
            </a:r>
            <a:r>
              <a:rPr lang="en-US" sz="2000" dirty="0" smtClean="0"/>
              <a:t> specify the line and are to be estimated by using the data at hand</a:t>
            </a:r>
          </a:p>
          <a:p>
            <a:pPr lvl="1" eaLnBrk="1" hangingPunct="1">
              <a:lnSpc>
                <a:spcPct val="120000"/>
              </a:lnSpc>
            </a:pPr>
            <a:r>
              <a:rPr lang="en-US" sz="2000" dirty="0" smtClean="0"/>
              <a:t>Using the least squares criterion to the known values of </a:t>
            </a:r>
            <a:r>
              <a:rPr lang="en-US" sz="2000" i="1" dirty="0" smtClean="0"/>
              <a:t>Y</a:t>
            </a:r>
            <a:r>
              <a:rPr lang="en-US" sz="2000" i="1" baseline="-25000" dirty="0" smtClean="0"/>
              <a:t>1</a:t>
            </a:r>
            <a:r>
              <a:rPr lang="en-US" sz="2000" i="1" dirty="0" smtClean="0"/>
              <a:t>, Y</a:t>
            </a:r>
            <a:r>
              <a:rPr lang="en-US" sz="2000" i="1" baseline="-25000" dirty="0" smtClean="0"/>
              <a:t>2</a:t>
            </a:r>
            <a:r>
              <a:rPr lang="en-US" sz="2000" i="1" dirty="0" smtClean="0"/>
              <a:t>, …, X</a:t>
            </a:r>
            <a:r>
              <a:rPr lang="en-US" sz="2000" i="1" baseline="-25000" dirty="0" smtClean="0"/>
              <a:t>1</a:t>
            </a:r>
            <a:r>
              <a:rPr lang="en-US" sz="2000" i="1" dirty="0" smtClean="0"/>
              <a:t>, X</a:t>
            </a:r>
            <a:r>
              <a:rPr lang="en-US" sz="2000" i="1" baseline="-25000" dirty="0" smtClean="0"/>
              <a:t>2</a:t>
            </a:r>
            <a:r>
              <a:rPr lang="en-US" sz="2000" i="1" dirty="0" smtClean="0"/>
              <a:t>, ….</a:t>
            </a:r>
          </a:p>
          <a:p>
            <a:pPr eaLnBrk="1" hangingPunct="1">
              <a:lnSpc>
                <a:spcPct val="120000"/>
              </a:lnSpc>
            </a:pPr>
            <a:r>
              <a:rPr lang="en-US" sz="2000" u="sng" dirty="0" smtClean="0"/>
              <a:t>Multiple regression</a:t>
            </a:r>
            <a:r>
              <a:rPr lang="en-US" sz="2000" dirty="0" smtClean="0"/>
              <a:t>: </a:t>
            </a:r>
            <a:r>
              <a:rPr lang="en-US" sz="2000" i="1" dirty="0" smtClean="0"/>
              <a:t>Y = b</a:t>
            </a:r>
            <a:r>
              <a:rPr lang="en-US" sz="2000" i="1" baseline="-25000" dirty="0" smtClean="0"/>
              <a:t>0</a:t>
            </a:r>
            <a:r>
              <a:rPr lang="en-US" sz="2000" i="1" dirty="0" smtClean="0"/>
              <a:t> + b</a:t>
            </a:r>
            <a:r>
              <a:rPr lang="en-US" sz="2000" i="1" baseline="-25000" dirty="0" smtClean="0"/>
              <a:t>1</a:t>
            </a:r>
            <a:r>
              <a:rPr lang="en-US" sz="2000" i="1" dirty="0" smtClean="0"/>
              <a:t> X</a:t>
            </a:r>
            <a:r>
              <a:rPr lang="en-US" sz="2000" i="1" baseline="-25000" dirty="0" smtClean="0"/>
              <a:t>1</a:t>
            </a:r>
            <a:r>
              <a:rPr lang="en-US" sz="2000" i="1" dirty="0" smtClean="0"/>
              <a:t> + b</a:t>
            </a:r>
            <a:r>
              <a:rPr lang="en-US" sz="2000" i="1" baseline="-25000" dirty="0" smtClean="0"/>
              <a:t>2</a:t>
            </a:r>
            <a:r>
              <a:rPr lang="en-US" sz="2000" i="1" dirty="0" smtClean="0"/>
              <a:t> X</a:t>
            </a:r>
            <a:r>
              <a:rPr lang="en-US" sz="2000" i="1" baseline="-25000" dirty="0" smtClean="0"/>
              <a:t>2</a:t>
            </a:r>
            <a:endParaRPr lang="en-US" sz="2000" i="1" dirty="0" smtClean="0"/>
          </a:p>
          <a:p>
            <a:pPr lvl="1" eaLnBrk="1" hangingPunct="1">
              <a:lnSpc>
                <a:spcPct val="120000"/>
              </a:lnSpc>
            </a:pPr>
            <a:r>
              <a:rPr lang="en-US" sz="2000" dirty="0" smtClean="0"/>
              <a:t>Many nonlinear functions can be transformed into the above</a:t>
            </a:r>
          </a:p>
          <a:p>
            <a:pPr eaLnBrk="1" hangingPunct="1">
              <a:lnSpc>
                <a:spcPct val="120000"/>
              </a:lnSpc>
            </a:pPr>
            <a:r>
              <a:rPr lang="en-US" sz="2000" u="sng" dirty="0" smtClean="0"/>
              <a:t>Log-linear models</a:t>
            </a:r>
            <a:r>
              <a:rPr lang="en-US" sz="2000" dirty="0" smtClean="0"/>
              <a:t>:</a:t>
            </a:r>
          </a:p>
          <a:p>
            <a:pPr lvl="1" eaLnBrk="1" hangingPunct="1">
              <a:lnSpc>
                <a:spcPct val="120000"/>
              </a:lnSpc>
            </a:pPr>
            <a:r>
              <a:rPr lang="en-US" sz="2000" dirty="0" smtClean="0"/>
              <a:t>Approximate discrete multidimensional probability distributions</a:t>
            </a:r>
          </a:p>
          <a:p>
            <a:pPr lvl="1" eaLnBrk="1" hangingPunct="1">
              <a:lnSpc>
                <a:spcPct val="120000"/>
              </a:lnSpc>
            </a:pPr>
            <a:r>
              <a:rPr lang="en-US" sz="2000" dirty="0" smtClean="0"/>
              <a:t>Estimate the probability of each point (tuple) in a multi-dimensional space for a set of discretized attributes, based on a smaller subset of dimensional combinations</a:t>
            </a:r>
          </a:p>
          <a:p>
            <a:pPr lvl="1" eaLnBrk="1" hangingPunct="1">
              <a:lnSpc>
                <a:spcPct val="120000"/>
              </a:lnSpc>
            </a:pPr>
            <a:r>
              <a:rPr lang="en-US" sz="2000" dirty="0" smtClean="0"/>
              <a:t>Useful for dimensionality reduction and data smoothing</a:t>
            </a:r>
            <a:endParaRPr lang="en-US" sz="2000" i="1" baseline="-25000" dirty="0" smtClean="0"/>
          </a:p>
        </p:txBody>
      </p:sp>
      <p:sp>
        <p:nvSpPr>
          <p:cNvPr id="4403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6C27FA9-B7C1-441B-B32A-6736F6E6968F}" type="slidenum">
              <a:rPr lang="en-US" sz="1200"/>
              <a:pPr eaLnBrk="1" hangingPunct="1"/>
              <a:t>40</a:t>
            </a:fld>
            <a:endParaRPr lang="en-US" sz="1200" dirty="0"/>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791200"/>
            <a:ext cx="5048250" cy="98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533400" y="152400"/>
            <a:ext cx="7924800" cy="838200"/>
          </a:xfrm>
        </p:spPr>
        <p:txBody>
          <a:bodyPr/>
          <a:lstStyle/>
          <a:p>
            <a:pPr eaLnBrk="1" hangingPunct="1"/>
            <a:r>
              <a:rPr lang="en-US" smtClean="0">
                <a:solidFill>
                  <a:srgbClr val="170981"/>
                </a:solidFill>
              </a:rPr>
              <a:t>Histogram Analysis</a:t>
            </a:r>
          </a:p>
        </p:txBody>
      </p:sp>
      <p:sp>
        <p:nvSpPr>
          <p:cNvPr id="45060" name="Rectangle 3"/>
          <p:cNvSpPr>
            <a:spLocks noGrp="1" noChangeArrowheads="1"/>
          </p:cNvSpPr>
          <p:nvPr>
            <p:ph idx="1"/>
          </p:nvPr>
        </p:nvSpPr>
        <p:spPr>
          <a:xfrm>
            <a:off x="0" y="1371600"/>
            <a:ext cx="4648200" cy="4191000"/>
          </a:xfrm>
        </p:spPr>
        <p:txBody>
          <a:bodyPr/>
          <a:lstStyle/>
          <a:p>
            <a:pPr eaLnBrk="1" hangingPunct="1">
              <a:lnSpc>
                <a:spcPct val="120000"/>
              </a:lnSpc>
            </a:pPr>
            <a:r>
              <a:rPr lang="en-US" sz="2400" dirty="0" smtClean="0"/>
              <a:t>Divide data into buckets and store average (sum) for each </a:t>
            </a:r>
            <a:r>
              <a:rPr lang="en-US" sz="2400" dirty="0" smtClean="0"/>
              <a:t>bucket</a:t>
            </a:r>
            <a:endParaRPr lang="en-US" sz="2400" dirty="0" smtClean="0"/>
          </a:p>
        </p:txBody>
      </p:sp>
      <p:sp>
        <p:nvSpPr>
          <p:cNvPr id="45058"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E719BA0-751A-41B2-8E41-22D22781307B}" type="slidenum">
              <a:rPr lang="en-US" sz="1200"/>
              <a:pPr eaLnBrk="1" hangingPunct="1"/>
              <a:t>41</a:t>
            </a:fld>
            <a:endParaRPr lang="en-US" sz="1200"/>
          </a:p>
        </p:txBody>
      </p:sp>
      <p:graphicFrame>
        <p:nvGraphicFramePr>
          <p:cNvPr id="45061" name="Object 4"/>
          <p:cNvGraphicFramePr>
            <a:graphicFrameLocks/>
          </p:cNvGraphicFramePr>
          <p:nvPr>
            <p:extLst>
              <p:ext uri="{D42A27DB-BD31-4B8C-83A1-F6EECF244321}">
                <p14:modId xmlns:p14="http://schemas.microsoft.com/office/powerpoint/2010/main" val="902956268"/>
              </p:ext>
            </p:extLst>
          </p:nvPr>
        </p:nvGraphicFramePr>
        <p:xfrm>
          <a:off x="4419600" y="1143000"/>
          <a:ext cx="5715000" cy="5181600"/>
        </p:xfrm>
        <a:graphic>
          <a:graphicData uri="http://schemas.openxmlformats.org/presentationml/2006/ole">
            <mc:AlternateContent xmlns:mc="http://schemas.openxmlformats.org/markup-compatibility/2006">
              <mc:Choice xmlns:v="urn:schemas-microsoft-com:vml" Requires="v">
                <p:oleObj spid="_x0000_s45118" name="Chart" r:id="rId4" imgW="7915359" imgH="3848214" progId="MSGraph.Chart.8">
                  <p:embed followColorScheme="full"/>
                </p:oleObj>
              </mc:Choice>
              <mc:Fallback>
                <p:oleObj name="Chart" r:id="rId4" imgW="7915359" imgH="3848214" progId="MSGraph.Chart.8">
                  <p:embed followColorScheme="full"/>
                  <p:pic>
                    <p:nvPicPr>
                      <p:cNvPr id="0" name="Object 4"/>
                      <p:cNvPicPr>
                        <a:picLocks noChangeArrowheads="1"/>
                      </p:cNvPicPr>
                      <p:nvPr/>
                    </p:nvPicPr>
                    <p:blipFill>
                      <a:blip r:embed="rId5"/>
                      <a:srcRect/>
                      <a:stretch>
                        <a:fillRect/>
                      </a:stretch>
                    </p:blipFill>
                    <p:spPr bwMode="auto">
                      <a:xfrm>
                        <a:off x="4419600" y="1143000"/>
                        <a:ext cx="5715000" cy="5181600"/>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381000"/>
            <a:ext cx="9144000" cy="609600"/>
          </a:xfrm>
        </p:spPr>
        <p:txBody>
          <a:bodyPr>
            <a:normAutofit fontScale="90000"/>
          </a:bodyPr>
          <a:lstStyle/>
          <a:p>
            <a:pPr eaLnBrk="1" hangingPunct="1"/>
            <a:r>
              <a:rPr lang="en-US" smtClean="0">
                <a:solidFill>
                  <a:srgbClr val="170981"/>
                </a:solidFill>
              </a:rPr>
              <a:t>Clustering</a:t>
            </a:r>
          </a:p>
        </p:txBody>
      </p:sp>
      <p:sp>
        <p:nvSpPr>
          <p:cNvPr id="46084" name="Rectangle 3"/>
          <p:cNvSpPr>
            <a:spLocks noGrp="1" noChangeArrowheads="1"/>
          </p:cNvSpPr>
          <p:nvPr>
            <p:ph idx="1"/>
          </p:nvPr>
        </p:nvSpPr>
        <p:spPr>
          <a:xfrm>
            <a:off x="381000" y="1371600"/>
            <a:ext cx="8229600" cy="5105400"/>
          </a:xfrm>
        </p:spPr>
        <p:txBody>
          <a:bodyPr/>
          <a:lstStyle/>
          <a:p>
            <a:pPr eaLnBrk="1" hangingPunct="1">
              <a:lnSpc>
                <a:spcPct val="120000"/>
              </a:lnSpc>
            </a:pPr>
            <a:r>
              <a:rPr lang="en-US" sz="2400" dirty="0" smtClean="0"/>
              <a:t>Partition data set into clusters based on similarity, and store cluster representation (e.g., centroid and diameter) only</a:t>
            </a:r>
          </a:p>
          <a:p>
            <a:pPr eaLnBrk="1" hangingPunct="1">
              <a:lnSpc>
                <a:spcPct val="120000"/>
              </a:lnSpc>
            </a:pPr>
            <a:r>
              <a:rPr lang="en-US" sz="2400" dirty="0" smtClean="0"/>
              <a:t>Can be very effective if data is clustered but not if data is “smeared”</a:t>
            </a:r>
          </a:p>
          <a:p>
            <a:pPr eaLnBrk="1" hangingPunct="1">
              <a:lnSpc>
                <a:spcPct val="120000"/>
              </a:lnSpc>
            </a:pPr>
            <a:r>
              <a:rPr lang="en-US" sz="2400" dirty="0" smtClean="0"/>
              <a:t>Can have hierarchical clustering and be stored in multi-dimensional index tree structures</a:t>
            </a:r>
          </a:p>
          <a:p>
            <a:pPr eaLnBrk="1" hangingPunct="1">
              <a:lnSpc>
                <a:spcPct val="120000"/>
              </a:lnSpc>
            </a:pPr>
            <a:r>
              <a:rPr lang="en-US" sz="2400" dirty="0" smtClean="0"/>
              <a:t>There are many choices of clustering definitions and clustering algorithms</a:t>
            </a:r>
          </a:p>
          <a:p>
            <a:pPr eaLnBrk="1" hangingPunct="1">
              <a:lnSpc>
                <a:spcPct val="120000"/>
              </a:lnSpc>
            </a:pPr>
            <a:r>
              <a:rPr lang="en-US" sz="2400" dirty="0" smtClean="0"/>
              <a:t>Cluster analysis will be studied in depth in </a:t>
            </a:r>
            <a:r>
              <a:rPr lang="en-US" sz="2400" b="1" dirty="0" smtClean="0"/>
              <a:t>Chapter 10</a:t>
            </a:r>
            <a:endParaRPr lang="en-US" sz="2400" b="1" dirty="0" smtClean="0">
              <a:sym typeface="Symbol" pitchFamily="18" charset="2"/>
            </a:endParaRPr>
          </a:p>
        </p:txBody>
      </p:sp>
      <p:sp>
        <p:nvSpPr>
          <p:cNvPr id="46082"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133F8D6-971A-4D65-B55C-D5F5E9DBDD6D}" type="slidenum">
              <a:rPr lang="en-US" sz="1200"/>
              <a:pPr eaLnBrk="1" hangingPunct="1"/>
              <a:t>42</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52400" y="152400"/>
            <a:ext cx="9525000" cy="762000"/>
          </a:xfrm>
        </p:spPr>
        <p:txBody>
          <a:bodyPr/>
          <a:lstStyle/>
          <a:p>
            <a:pPr eaLnBrk="1" hangingPunct="1"/>
            <a:r>
              <a:rPr lang="en-US" smtClean="0">
                <a:solidFill>
                  <a:srgbClr val="170981"/>
                </a:solidFill>
              </a:rPr>
              <a:t>Sampling</a:t>
            </a:r>
          </a:p>
        </p:txBody>
      </p:sp>
      <p:sp>
        <p:nvSpPr>
          <p:cNvPr id="47108" name="Rectangle 3"/>
          <p:cNvSpPr>
            <a:spLocks noGrp="1" noChangeArrowheads="1"/>
          </p:cNvSpPr>
          <p:nvPr>
            <p:ph idx="1"/>
          </p:nvPr>
        </p:nvSpPr>
        <p:spPr>
          <a:xfrm>
            <a:off x="381000" y="1371600"/>
            <a:ext cx="8458200" cy="5181600"/>
          </a:xfrm>
        </p:spPr>
        <p:txBody>
          <a:bodyPr/>
          <a:lstStyle/>
          <a:p>
            <a:pPr eaLnBrk="1" hangingPunct="1">
              <a:lnSpc>
                <a:spcPct val="120000"/>
              </a:lnSpc>
            </a:pPr>
            <a:r>
              <a:rPr lang="en-US" sz="2400" smtClean="0"/>
              <a:t>Sampling: obtaining a small sample </a:t>
            </a:r>
            <a:r>
              <a:rPr lang="en-US" sz="2400" i="1" smtClean="0"/>
              <a:t>s</a:t>
            </a:r>
            <a:r>
              <a:rPr lang="en-US" sz="2400" smtClean="0"/>
              <a:t> to represent the whole data set </a:t>
            </a:r>
            <a:r>
              <a:rPr lang="en-US" sz="2400" i="1" smtClean="0"/>
              <a:t>N</a:t>
            </a:r>
          </a:p>
          <a:p>
            <a:pPr eaLnBrk="1" hangingPunct="1">
              <a:lnSpc>
                <a:spcPct val="120000"/>
              </a:lnSpc>
            </a:pPr>
            <a:r>
              <a:rPr lang="en-US" sz="2400" smtClean="0"/>
              <a:t>Allow a mining algorithm to run in complexity that is potentially sub-linear to the size of the data</a:t>
            </a:r>
          </a:p>
          <a:p>
            <a:pPr eaLnBrk="1" hangingPunct="1">
              <a:lnSpc>
                <a:spcPct val="120000"/>
              </a:lnSpc>
            </a:pPr>
            <a:r>
              <a:rPr lang="en-US" sz="2400" smtClean="0"/>
              <a:t>Key principle: Choose a </a:t>
            </a:r>
            <a:r>
              <a:rPr lang="en-US" sz="2400" smtClean="0">
                <a:solidFill>
                  <a:schemeClr val="hlink"/>
                </a:solidFill>
              </a:rPr>
              <a:t>representative</a:t>
            </a:r>
            <a:r>
              <a:rPr lang="en-US" sz="2400" smtClean="0"/>
              <a:t> subset of the data</a:t>
            </a:r>
          </a:p>
          <a:p>
            <a:pPr lvl="1" eaLnBrk="1" hangingPunct="1">
              <a:lnSpc>
                <a:spcPct val="120000"/>
              </a:lnSpc>
            </a:pPr>
            <a:r>
              <a:rPr lang="en-US" sz="2400" smtClean="0"/>
              <a:t>Simple random sampling may have very poor performance in the presence of skew</a:t>
            </a:r>
          </a:p>
          <a:p>
            <a:pPr lvl="1" eaLnBrk="1" hangingPunct="1">
              <a:lnSpc>
                <a:spcPct val="120000"/>
              </a:lnSpc>
            </a:pPr>
            <a:r>
              <a:rPr lang="en-US" sz="2400" smtClean="0"/>
              <a:t>Develop adaptive sampling methods, e.g., stratified sampling: </a:t>
            </a:r>
          </a:p>
          <a:p>
            <a:pPr eaLnBrk="1" hangingPunct="1">
              <a:lnSpc>
                <a:spcPct val="120000"/>
              </a:lnSpc>
            </a:pPr>
            <a:r>
              <a:rPr lang="en-US" sz="2400" smtClean="0"/>
              <a:t>Note: Sampling may not reduce database I/Os (page at a time)</a:t>
            </a:r>
          </a:p>
        </p:txBody>
      </p:sp>
      <p:sp>
        <p:nvSpPr>
          <p:cNvPr id="47106"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BE9F23C-9508-4DE9-9FE4-EDBA2093A8CA}" type="slidenum">
              <a:rPr lang="en-US" sz="1200"/>
              <a:pPr eaLnBrk="1" hangingPunct="1"/>
              <a:t>43</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52400" y="152400"/>
            <a:ext cx="9525000" cy="762000"/>
          </a:xfrm>
        </p:spPr>
        <p:txBody>
          <a:bodyPr/>
          <a:lstStyle/>
          <a:p>
            <a:pPr eaLnBrk="1" hangingPunct="1"/>
            <a:r>
              <a:rPr lang="en-US" smtClean="0"/>
              <a:t>Types of Sampling</a:t>
            </a:r>
          </a:p>
        </p:txBody>
      </p:sp>
      <p:sp>
        <p:nvSpPr>
          <p:cNvPr id="48132" name="Rectangle 3"/>
          <p:cNvSpPr>
            <a:spLocks noGrp="1" noChangeArrowheads="1"/>
          </p:cNvSpPr>
          <p:nvPr>
            <p:ph idx="1"/>
          </p:nvPr>
        </p:nvSpPr>
        <p:spPr>
          <a:xfrm>
            <a:off x="304800" y="1447800"/>
            <a:ext cx="8534400" cy="5105400"/>
          </a:xfrm>
        </p:spPr>
        <p:txBody>
          <a:bodyPr/>
          <a:lstStyle/>
          <a:p>
            <a:pPr eaLnBrk="1" hangingPunct="1">
              <a:lnSpc>
                <a:spcPct val="90000"/>
              </a:lnSpc>
            </a:pPr>
            <a:r>
              <a:rPr lang="en-US" sz="2400" b="1" smtClean="0"/>
              <a:t>Simple random sampling</a:t>
            </a:r>
          </a:p>
          <a:p>
            <a:pPr lvl="1" eaLnBrk="1" hangingPunct="1">
              <a:lnSpc>
                <a:spcPct val="90000"/>
              </a:lnSpc>
            </a:pPr>
            <a:r>
              <a:rPr lang="en-US" sz="2400" smtClean="0"/>
              <a:t>There is an equal probability of selecting any particular item</a:t>
            </a:r>
          </a:p>
          <a:p>
            <a:pPr eaLnBrk="1" hangingPunct="1">
              <a:lnSpc>
                <a:spcPct val="90000"/>
              </a:lnSpc>
            </a:pPr>
            <a:r>
              <a:rPr lang="en-US" sz="2400" b="1" smtClean="0"/>
              <a:t>Sampling without replacement</a:t>
            </a:r>
          </a:p>
          <a:p>
            <a:pPr lvl="1" eaLnBrk="1" hangingPunct="1">
              <a:lnSpc>
                <a:spcPct val="90000"/>
              </a:lnSpc>
            </a:pPr>
            <a:r>
              <a:rPr lang="en-US" sz="2400" smtClean="0"/>
              <a:t>Once an object is selected, it is removed from the population</a:t>
            </a:r>
          </a:p>
          <a:p>
            <a:pPr eaLnBrk="1" hangingPunct="1">
              <a:lnSpc>
                <a:spcPct val="90000"/>
              </a:lnSpc>
            </a:pPr>
            <a:r>
              <a:rPr lang="en-US" sz="2400" b="1" smtClean="0"/>
              <a:t>Sampling with replacement</a:t>
            </a:r>
          </a:p>
          <a:p>
            <a:pPr lvl="1" eaLnBrk="1" hangingPunct="1">
              <a:lnSpc>
                <a:spcPct val="90000"/>
              </a:lnSpc>
            </a:pPr>
            <a:r>
              <a:rPr lang="en-US" sz="2400" smtClean="0"/>
              <a:t>A selected object is not removed from the population</a:t>
            </a:r>
          </a:p>
          <a:p>
            <a:pPr eaLnBrk="1" hangingPunct="1">
              <a:lnSpc>
                <a:spcPct val="90000"/>
              </a:lnSpc>
            </a:pPr>
            <a:r>
              <a:rPr lang="en-US" sz="2400" b="1" smtClean="0"/>
              <a:t>Stratified sampling: </a:t>
            </a:r>
          </a:p>
          <a:p>
            <a:pPr lvl="1" eaLnBrk="1" hangingPunct="1">
              <a:lnSpc>
                <a:spcPct val="90000"/>
              </a:lnSpc>
            </a:pPr>
            <a:r>
              <a:rPr lang="en-US" sz="2400" smtClean="0"/>
              <a:t>Partition the data set, and draw samples from each partition (proportionally, i.e., approximately the same percentage of the data) </a:t>
            </a:r>
          </a:p>
          <a:p>
            <a:pPr lvl="1" eaLnBrk="1" hangingPunct="1">
              <a:lnSpc>
                <a:spcPct val="90000"/>
              </a:lnSpc>
            </a:pPr>
            <a:r>
              <a:rPr lang="en-US" sz="2400" smtClean="0"/>
              <a:t>Used in conjunction with skewed data</a:t>
            </a:r>
          </a:p>
          <a:p>
            <a:pPr lvl="1" eaLnBrk="1" hangingPunct="1">
              <a:lnSpc>
                <a:spcPct val="90000"/>
              </a:lnSpc>
            </a:pPr>
            <a:endParaRPr lang="en-US" sz="2000" smtClean="0"/>
          </a:p>
        </p:txBody>
      </p:sp>
      <p:sp>
        <p:nvSpPr>
          <p:cNvPr id="48130"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9203D4D-B52C-4213-A994-0B4D53AEBE20}" type="slidenum">
              <a:rPr lang="en-US" sz="1200"/>
              <a:pPr eaLnBrk="1" hangingPunct="1"/>
              <a:t>44</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152400" y="3810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sz="3200" b="1">
                <a:solidFill>
                  <a:schemeClr val="tx2"/>
                </a:solidFill>
              </a:rPr>
              <a:t>Sampling: With or without Replacement</a:t>
            </a:r>
          </a:p>
        </p:txBody>
      </p:sp>
      <p:sp>
        <p:nvSpPr>
          <p:cNvPr id="49156" name="Text Box 3"/>
          <p:cNvSpPr txBox="1">
            <a:spLocks noChangeArrowheads="1"/>
          </p:cNvSpPr>
          <p:nvPr/>
        </p:nvSpPr>
        <p:spPr bwMode="auto">
          <a:xfrm rot="-1013563">
            <a:off x="3733800" y="2819400"/>
            <a:ext cx="22050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SRSWOR</a:t>
            </a:r>
          </a:p>
          <a:p>
            <a:r>
              <a:rPr lang="en-US">
                <a:latin typeface="Times New Roman" pitchFamily="18" charset="0"/>
              </a:rPr>
              <a:t>(simple random</a:t>
            </a:r>
          </a:p>
          <a:p>
            <a:r>
              <a:rPr lang="en-US">
                <a:latin typeface="Times New Roman" pitchFamily="18" charset="0"/>
              </a:rPr>
              <a:t> sample without </a:t>
            </a:r>
          </a:p>
          <a:p>
            <a:r>
              <a:rPr lang="en-US">
                <a:latin typeface="Times New Roman" pitchFamily="18" charset="0"/>
              </a:rPr>
              <a:t>replacement)</a:t>
            </a:r>
          </a:p>
        </p:txBody>
      </p:sp>
      <p:grpSp>
        <p:nvGrpSpPr>
          <p:cNvPr id="49157" name="Group 4"/>
          <p:cNvGrpSpPr>
            <a:grpSpLocks/>
          </p:cNvGrpSpPr>
          <p:nvPr/>
        </p:nvGrpSpPr>
        <p:grpSpPr bwMode="auto">
          <a:xfrm>
            <a:off x="5695950" y="1771650"/>
            <a:ext cx="2438400" cy="1676400"/>
            <a:chOff x="3588" y="1116"/>
            <a:chExt cx="1536" cy="1056"/>
          </a:xfrm>
        </p:grpSpPr>
        <p:sp>
          <p:nvSpPr>
            <p:cNvPr id="49178" name="AutoShape 5"/>
            <p:cNvSpPr>
              <a:spLocks noChangeArrowheads="1"/>
            </p:cNvSpPr>
            <p:nvPr/>
          </p:nvSpPr>
          <p:spPr bwMode="auto">
            <a:xfrm>
              <a:off x="3588" y="1116"/>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9" name="Oval 6"/>
            <p:cNvSpPr>
              <a:spLocks noChangeArrowheads="1"/>
            </p:cNvSpPr>
            <p:nvPr/>
          </p:nvSpPr>
          <p:spPr bwMode="auto">
            <a:xfrm>
              <a:off x="4092" y="1788"/>
              <a:ext cx="540" cy="360"/>
            </a:xfrm>
            <a:prstGeom prst="ellipse">
              <a:avLst/>
            </a:prstGeom>
            <a:solidFill>
              <a:schemeClr val="bg1"/>
            </a:solidFill>
            <a:ln w="9525">
              <a:solidFill>
                <a:schemeClr val="tx1"/>
              </a:solidFill>
              <a:round/>
              <a:headEnd/>
              <a:tailEnd/>
            </a:ln>
          </p:spPr>
          <p:txBody>
            <a:bodyPr wrap="none" anchor="ctr"/>
            <a:lstStyle/>
            <a:p>
              <a:endParaRPr lang="en-US"/>
            </a:p>
          </p:txBody>
        </p:sp>
        <p:sp>
          <p:nvSpPr>
            <p:cNvPr id="49180" name="Oval 7"/>
            <p:cNvSpPr>
              <a:spLocks noChangeArrowheads="1"/>
            </p:cNvSpPr>
            <p:nvPr/>
          </p:nvSpPr>
          <p:spPr bwMode="auto">
            <a:xfrm>
              <a:off x="4632" y="1632"/>
              <a:ext cx="492" cy="3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81" name="Oval 8"/>
            <p:cNvSpPr>
              <a:spLocks noChangeArrowheads="1"/>
            </p:cNvSpPr>
            <p:nvPr/>
          </p:nvSpPr>
          <p:spPr bwMode="auto">
            <a:xfrm>
              <a:off x="3588" y="1668"/>
              <a:ext cx="540" cy="360"/>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49158" name="Text Box 9"/>
          <p:cNvSpPr txBox="1">
            <a:spLocks noChangeArrowheads="1"/>
          </p:cNvSpPr>
          <p:nvPr/>
        </p:nvSpPr>
        <p:spPr bwMode="auto">
          <a:xfrm rot="848056">
            <a:off x="3962400" y="5105400"/>
            <a:ext cx="121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SRSWR</a:t>
            </a:r>
          </a:p>
        </p:txBody>
      </p:sp>
      <p:grpSp>
        <p:nvGrpSpPr>
          <p:cNvPr id="49159" name="Group 10"/>
          <p:cNvGrpSpPr>
            <a:grpSpLocks/>
          </p:cNvGrpSpPr>
          <p:nvPr/>
        </p:nvGrpSpPr>
        <p:grpSpPr bwMode="auto">
          <a:xfrm>
            <a:off x="5772150" y="4457700"/>
            <a:ext cx="2438400" cy="1676400"/>
            <a:chOff x="3636" y="2808"/>
            <a:chExt cx="1536" cy="1056"/>
          </a:xfrm>
        </p:grpSpPr>
        <p:sp>
          <p:nvSpPr>
            <p:cNvPr id="49174" name="AutoShape 11"/>
            <p:cNvSpPr>
              <a:spLocks noChangeArrowheads="1"/>
            </p:cNvSpPr>
            <p:nvPr/>
          </p:nvSpPr>
          <p:spPr bwMode="auto">
            <a:xfrm>
              <a:off x="3636" y="2808"/>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5" name="Oval 12"/>
            <p:cNvSpPr>
              <a:spLocks noChangeArrowheads="1"/>
            </p:cNvSpPr>
            <p:nvPr/>
          </p:nvSpPr>
          <p:spPr bwMode="auto">
            <a:xfrm>
              <a:off x="3648" y="3372"/>
              <a:ext cx="540" cy="360"/>
            </a:xfrm>
            <a:prstGeom prst="ellipse">
              <a:avLst/>
            </a:prstGeom>
            <a:solidFill>
              <a:schemeClr val="tx2"/>
            </a:solidFill>
            <a:ln w="9525">
              <a:solidFill>
                <a:schemeClr val="tx1"/>
              </a:solidFill>
              <a:round/>
              <a:headEnd/>
              <a:tailEnd/>
            </a:ln>
          </p:spPr>
          <p:txBody>
            <a:bodyPr wrap="none" anchor="ctr"/>
            <a:lstStyle/>
            <a:p>
              <a:endParaRPr lang="en-US"/>
            </a:p>
          </p:txBody>
        </p:sp>
        <p:sp>
          <p:nvSpPr>
            <p:cNvPr id="49176" name="Oval 13"/>
            <p:cNvSpPr>
              <a:spLocks noChangeArrowheads="1"/>
            </p:cNvSpPr>
            <p:nvPr/>
          </p:nvSpPr>
          <p:spPr bwMode="auto">
            <a:xfrm>
              <a:off x="4188" y="3480"/>
              <a:ext cx="540" cy="360"/>
            </a:xfrm>
            <a:prstGeom prst="ellipse">
              <a:avLst/>
            </a:prstGeom>
            <a:solidFill>
              <a:schemeClr val="tx2"/>
            </a:solidFill>
            <a:ln w="9525">
              <a:solidFill>
                <a:schemeClr val="tx1"/>
              </a:solidFill>
              <a:round/>
              <a:headEnd/>
              <a:tailEnd/>
            </a:ln>
          </p:spPr>
          <p:txBody>
            <a:bodyPr wrap="none" anchor="ctr"/>
            <a:lstStyle/>
            <a:p>
              <a:endParaRPr lang="en-US"/>
            </a:p>
          </p:txBody>
        </p:sp>
        <p:sp>
          <p:nvSpPr>
            <p:cNvPr id="49177" name="Oval 14"/>
            <p:cNvSpPr>
              <a:spLocks noChangeArrowheads="1"/>
            </p:cNvSpPr>
            <p:nvPr/>
          </p:nvSpPr>
          <p:spPr bwMode="auto">
            <a:xfrm>
              <a:off x="4656" y="3288"/>
              <a:ext cx="516" cy="396"/>
            </a:xfrm>
            <a:prstGeom prst="ellipse">
              <a:avLst/>
            </a:prstGeom>
            <a:solidFill>
              <a:srgbClr val="FAE2F6"/>
            </a:solidFill>
            <a:ln w="9525">
              <a:solidFill>
                <a:schemeClr val="tx1"/>
              </a:solidFill>
              <a:round/>
              <a:headEnd/>
              <a:tailEnd/>
            </a:ln>
          </p:spPr>
          <p:txBody>
            <a:bodyPr wrap="none" anchor="ctr"/>
            <a:lstStyle/>
            <a:p>
              <a:endParaRPr lang="en-US"/>
            </a:p>
          </p:txBody>
        </p:sp>
      </p:grpSp>
      <p:grpSp>
        <p:nvGrpSpPr>
          <p:cNvPr id="49160" name="Group 15"/>
          <p:cNvGrpSpPr>
            <a:grpSpLocks/>
          </p:cNvGrpSpPr>
          <p:nvPr/>
        </p:nvGrpSpPr>
        <p:grpSpPr bwMode="auto">
          <a:xfrm>
            <a:off x="876300" y="1905000"/>
            <a:ext cx="2724150" cy="4556125"/>
            <a:chOff x="564" y="1284"/>
            <a:chExt cx="1716" cy="2870"/>
          </a:xfrm>
        </p:grpSpPr>
        <p:sp>
          <p:nvSpPr>
            <p:cNvPr id="49163" name="AutoShape 16"/>
            <p:cNvSpPr>
              <a:spLocks noChangeArrowheads="1"/>
            </p:cNvSpPr>
            <p:nvPr/>
          </p:nvSpPr>
          <p:spPr bwMode="auto">
            <a:xfrm>
              <a:off x="564" y="1284"/>
              <a:ext cx="1716" cy="2616"/>
            </a:xfrm>
            <a:prstGeom prst="can">
              <a:avLst>
                <a:gd name="adj" fmla="val 381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4" name="Oval 17"/>
            <p:cNvSpPr>
              <a:spLocks noChangeArrowheads="1"/>
            </p:cNvSpPr>
            <p:nvPr/>
          </p:nvSpPr>
          <p:spPr bwMode="auto">
            <a:xfrm>
              <a:off x="672" y="3336"/>
              <a:ext cx="516" cy="396"/>
            </a:xfrm>
            <a:prstGeom prst="ellipse">
              <a:avLst/>
            </a:prstGeom>
            <a:solidFill>
              <a:srgbClr val="FAE2F6"/>
            </a:solidFill>
            <a:ln w="9525">
              <a:solidFill>
                <a:schemeClr val="tx1"/>
              </a:solidFill>
              <a:round/>
              <a:headEnd/>
              <a:tailEnd/>
            </a:ln>
          </p:spPr>
          <p:txBody>
            <a:bodyPr wrap="none" anchor="ctr"/>
            <a:lstStyle/>
            <a:p>
              <a:endParaRPr lang="en-US"/>
            </a:p>
          </p:txBody>
        </p:sp>
        <p:sp>
          <p:nvSpPr>
            <p:cNvPr id="49165" name="Oval 18"/>
            <p:cNvSpPr>
              <a:spLocks noChangeArrowheads="1"/>
            </p:cNvSpPr>
            <p:nvPr/>
          </p:nvSpPr>
          <p:spPr bwMode="auto">
            <a:xfrm>
              <a:off x="660" y="2916"/>
              <a:ext cx="540" cy="360"/>
            </a:xfrm>
            <a:prstGeom prst="ellipse">
              <a:avLst/>
            </a:prstGeom>
            <a:solidFill>
              <a:srgbClr val="006666"/>
            </a:solidFill>
            <a:ln w="9525">
              <a:solidFill>
                <a:schemeClr val="accent2"/>
              </a:solidFill>
              <a:round/>
              <a:headEnd/>
              <a:tailEnd/>
            </a:ln>
          </p:spPr>
          <p:txBody>
            <a:bodyPr wrap="none" anchor="ctr"/>
            <a:lstStyle/>
            <a:p>
              <a:endParaRPr lang="en-US"/>
            </a:p>
          </p:txBody>
        </p:sp>
        <p:sp>
          <p:nvSpPr>
            <p:cNvPr id="49166" name="Oval 19"/>
            <p:cNvSpPr>
              <a:spLocks noChangeArrowheads="1"/>
            </p:cNvSpPr>
            <p:nvPr/>
          </p:nvSpPr>
          <p:spPr bwMode="auto">
            <a:xfrm>
              <a:off x="1236" y="3468"/>
              <a:ext cx="564" cy="396"/>
            </a:xfrm>
            <a:prstGeom prst="ellipse">
              <a:avLst/>
            </a:prstGeom>
            <a:solidFill>
              <a:srgbClr val="121328"/>
            </a:solidFill>
            <a:ln w="9525">
              <a:solidFill>
                <a:schemeClr val="tx1"/>
              </a:solidFill>
              <a:round/>
              <a:headEnd/>
              <a:tailEnd/>
            </a:ln>
          </p:spPr>
          <p:txBody>
            <a:bodyPr wrap="none" anchor="ctr"/>
            <a:lstStyle/>
            <a:p>
              <a:endParaRPr lang="en-US"/>
            </a:p>
          </p:txBody>
        </p:sp>
        <p:sp>
          <p:nvSpPr>
            <p:cNvPr id="49167" name="Oval 20"/>
            <p:cNvSpPr>
              <a:spLocks noChangeArrowheads="1"/>
            </p:cNvSpPr>
            <p:nvPr/>
          </p:nvSpPr>
          <p:spPr bwMode="auto">
            <a:xfrm>
              <a:off x="1764" y="3240"/>
              <a:ext cx="492" cy="3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8" name="Oval 21"/>
            <p:cNvSpPr>
              <a:spLocks noChangeArrowheads="1"/>
            </p:cNvSpPr>
            <p:nvPr/>
          </p:nvSpPr>
          <p:spPr bwMode="auto">
            <a:xfrm>
              <a:off x="1236" y="3084"/>
              <a:ext cx="468" cy="372"/>
            </a:xfrm>
            <a:prstGeom prst="ellipse">
              <a:avLst/>
            </a:prstGeom>
            <a:solidFill>
              <a:srgbClr val="CCFF99"/>
            </a:solidFill>
            <a:ln w="9525">
              <a:solidFill>
                <a:schemeClr val="tx1"/>
              </a:solidFill>
              <a:round/>
              <a:headEnd/>
              <a:tailEnd/>
            </a:ln>
          </p:spPr>
          <p:txBody>
            <a:bodyPr wrap="none" anchor="ctr"/>
            <a:lstStyle/>
            <a:p>
              <a:endParaRPr lang="en-US"/>
            </a:p>
          </p:txBody>
        </p:sp>
        <p:sp>
          <p:nvSpPr>
            <p:cNvPr id="49169" name="Oval 22"/>
            <p:cNvSpPr>
              <a:spLocks noChangeArrowheads="1"/>
            </p:cNvSpPr>
            <p:nvPr/>
          </p:nvSpPr>
          <p:spPr bwMode="auto">
            <a:xfrm>
              <a:off x="1680" y="2808"/>
              <a:ext cx="540" cy="360"/>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9170" name="Oval 23"/>
            <p:cNvSpPr>
              <a:spLocks noChangeArrowheads="1"/>
            </p:cNvSpPr>
            <p:nvPr/>
          </p:nvSpPr>
          <p:spPr bwMode="auto">
            <a:xfrm>
              <a:off x="1092" y="2664"/>
              <a:ext cx="540" cy="360"/>
            </a:xfrm>
            <a:prstGeom prst="ellipse">
              <a:avLst/>
            </a:prstGeom>
            <a:solidFill>
              <a:schemeClr val="bg1"/>
            </a:solidFill>
            <a:ln w="9525">
              <a:solidFill>
                <a:schemeClr val="tx1"/>
              </a:solidFill>
              <a:round/>
              <a:headEnd/>
              <a:tailEnd/>
            </a:ln>
          </p:spPr>
          <p:txBody>
            <a:bodyPr wrap="none" anchor="ctr"/>
            <a:lstStyle/>
            <a:p>
              <a:endParaRPr lang="en-US"/>
            </a:p>
          </p:txBody>
        </p:sp>
        <p:sp>
          <p:nvSpPr>
            <p:cNvPr id="49171" name="Oval 24"/>
            <p:cNvSpPr>
              <a:spLocks noChangeArrowheads="1"/>
            </p:cNvSpPr>
            <p:nvPr/>
          </p:nvSpPr>
          <p:spPr bwMode="auto">
            <a:xfrm>
              <a:off x="564" y="2556"/>
              <a:ext cx="540" cy="360"/>
            </a:xfrm>
            <a:prstGeom prst="ellipse">
              <a:avLst/>
            </a:prstGeom>
            <a:solidFill>
              <a:schemeClr val="tx2"/>
            </a:solidFill>
            <a:ln w="9525">
              <a:solidFill>
                <a:schemeClr val="tx1"/>
              </a:solidFill>
              <a:round/>
              <a:headEnd/>
              <a:tailEnd/>
            </a:ln>
          </p:spPr>
          <p:txBody>
            <a:bodyPr wrap="none" anchor="ctr"/>
            <a:lstStyle/>
            <a:p>
              <a:endParaRPr lang="en-US"/>
            </a:p>
          </p:txBody>
        </p:sp>
        <p:sp>
          <p:nvSpPr>
            <p:cNvPr id="49172" name="Oval 25"/>
            <p:cNvSpPr>
              <a:spLocks noChangeArrowheads="1"/>
            </p:cNvSpPr>
            <p:nvPr/>
          </p:nvSpPr>
          <p:spPr bwMode="auto">
            <a:xfrm>
              <a:off x="1620" y="2424"/>
              <a:ext cx="540" cy="36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p>
          </p:txBody>
        </p:sp>
        <p:sp>
          <p:nvSpPr>
            <p:cNvPr id="49173" name="Text Box 26"/>
            <p:cNvSpPr txBox="1">
              <a:spLocks noChangeArrowheads="1"/>
            </p:cNvSpPr>
            <p:nvPr/>
          </p:nvSpPr>
          <p:spPr bwMode="auto">
            <a:xfrm>
              <a:off x="974" y="3866"/>
              <a:ext cx="8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Raw Data</a:t>
              </a:r>
            </a:p>
          </p:txBody>
        </p:sp>
      </p:grpSp>
      <p:sp>
        <p:nvSpPr>
          <p:cNvPr id="49161" name="Line 27"/>
          <p:cNvSpPr>
            <a:spLocks noChangeShapeType="1"/>
          </p:cNvSpPr>
          <p:nvPr/>
        </p:nvSpPr>
        <p:spPr bwMode="auto">
          <a:xfrm flipV="1">
            <a:off x="3810000" y="2971800"/>
            <a:ext cx="165735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2" name="Line 28"/>
          <p:cNvSpPr>
            <a:spLocks noChangeShapeType="1"/>
          </p:cNvSpPr>
          <p:nvPr/>
        </p:nvSpPr>
        <p:spPr bwMode="auto">
          <a:xfrm>
            <a:off x="3829050" y="4895850"/>
            <a:ext cx="1790700"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Rectangle 2061"/>
          <p:cNvSpPr txBox="1">
            <a:spLocks noChangeArrowheads="1"/>
          </p:cNvSpPr>
          <p:nvPr/>
        </p:nvSpPr>
        <p:spPr>
          <a:xfrm>
            <a:off x="8686800" y="6528816"/>
            <a:ext cx="457200" cy="3291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ahoma" pitchFamily="34" charset="0"/>
                <a:ea typeface="+mn-ea"/>
                <a:cs typeface="+mn-cs"/>
              </a:defRPr>
            </a:lvl9pPr>
          </a:lstStyle>
          <a:p>
            <a:pPr eaLnBrk="1" hangingPunct="1"/>
            <a:fld id="{96C27FA9-B7C1-441B-B32A-6736F6E6968F}" type="slidenum">
              <a:rPr lang="en-US" sz="1200" smtClean="0"/>
              <a:pPr eaLnBrk="1" hangingPunct="1"/>
              <a:t>45</a:t>
            </a:fld>
            <a:endParaRPr lang="en-US" sz="1200" dirty="0"/>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28600" y="304800"/>
            <a:ext cx="8686800" cy="838200"/>
          </a:xfrm>
        </p:spPr>
        <p:txBody>
          <a:bodyPr/>
          <a:lstStyle/>
          <a:p>
            <a:pPr eaLnBrk="1" hangingPunct="1"/>
            <a:r>
              <a:rPr lang="en-US" smtClean="0"/>
              <a:t>Sampling: Cluster or Stratified Sampling</a:t>
            </a:r>
          </a:p>
        </p:txBody>
      </p:sp>
      <p:grpSp>
        <p:nvGrpSpPr>
          <p:cNvPr id="50180" name="Group 3"/>
          <p:cNvGrpSpPr>
            <a:grpSpLocks/>
          </p:cNvGrpSpPr>
          <p:nvPr/>
        </p:nvGrpSpPr>
        <p:grpSpPr bwMode="auto">
          <a:xfrm>
            <a:off x="520700" y="2698750"/>
            <a:ext cx="3751263" cy="3348038"/>
            <a:chOff x="274" y="1418"/>
            <a:chExt cx="2363" cy="2109"/>
          </a:xfrm>
        </p:grpSpPr>
        <p:sp>
          <p:nvSpPr>
            <p:cNvPr id="50201" name="Rectangle 4"/>
            <p:cNvSpPr>
              <a:spLocks noChangeArrowheads="1"/>
            </p:cNvSpPr>
            <p:nvPr/>
          </p:nvSpPr>
          <p:spPr bwMode="auto">
            <a:xfrm>
              <a:off x="274" y="1418"/>
              <a:ext cx="2363" cy="2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2" name="AutoShape 5"/>
            <p:cNvSpPr>
              <a:spLocks noChangeArrowheads="1"/>
            </p:cNvSpPr>
            <p:nvPr/>
          </p:nvSpPr>
          <p:spPr bwMode="auto">
            <a:xfrm>
              <a:off x="1609" y="1993"/>
              <a:ext cx="56"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03" name="AutoShape 6"/>
            <p:cNvSpPr>
              <a:spLocks noChangeArrowheads="1"/>
            </p:cNvSpPr>
            <p:nvPr/>
          </p:nvSpPr>
          <p:spPr bwMode="auto">
            <a:xfrm>
              <a:off x="1566" y="2316"/>
              <a:ext cx="56"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04" name="AutoShape 7"/>
            <p:cNvSpPr>
              <a:spLocks noChangeArrowheads="1"/>
            </p:cNvSpPr>
            <p:nvPr/>
          </p:nvSpPr>
          <p:spPr bwMode="auto">
            <a:xfrm>
              <a:off x="1711" y="2134"/>
              <a:ext cx="56"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05" name="AutoShape 8"/>
            <p:cNvSpPr>
              <a:spLocks noChangeArrowheads="1"/>
            </p:cNvSpPr>
            <p:nvPr/>
          </p:nvSpPr>
          <p:spPr bwMode="auto">
            <a:xfrm>
              <a:off x="1510" y="2168"/>
              <a:ext cx="56"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06" name="AutoShape 9"/>
            <p:cNvSpPr>
              <a:spLocks noChangeArrowheads="1"/>
            </p:cNvSpPr>
            <p:nvPr/>
          </p:nvSpPr>
          <p:spPr bwMode="auto">
            <a:xfrm>
              <a:off x="1944" y="2195"/>
              <a:ext cx="56" cy="74"/>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07" name="AutoShape 10"/>
            <p:cNvSpPr>
              <a:spLocks noChangeArrowheads="1"/>
            </p:cNvSpPr>
            <p:nvPr/>
          </p:nvSpPr>
          <p:spPr bwMode="auto">
            <a:xfrm>
              <a:off x="1874" y="2354"/>
              <a:ext cx="56"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08" name="AutoShape 11"/>
            <p:cNvSpPr>
              <a:spLocks noChangeArrowheads="1"/>
            </p:cNvSpPr>
            <p:nvPr/>
          </p:nvSpPr>
          <p:spPr bwMode="auto">
            <a:xfrm>
              <a:off x="1740" y="2393"/>
              <a:ext cx="57"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09" name="AutoShape 12"/>
            <p:cNvSpPr>
              <a:spLocks noChangeArrowheads="1"/>
            </p:cNvSpPr>
            <p:nvPr/>
          </p:nvSpPr>
          <p:spPr bwMode="auto">
            <a:xfrm>
              <a:off x="1433" y="1845"/>
              <a:ext cx="56" cy="74"/>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210" name="Freeform 13"/>
            <p:cNvSpPr>
              <a:spLocks/>
            </p:cNvSpPr>
            <p:nvPr/>
          </p:nvSpPr>
          <p:spPr bwMode="auto">
            <a:xfrm>
              <a:off x="1376" y="1763"/>
              <a:ext cx="686" cy="877"/>
            </a:xfrm>
            <a:custGeom>
              <a:avLst/>
              <a:gdLst>
                <a:gd name="T0" fmla="*/ 61 w 1101"/>
                <a:gd name="T1" fmla="*/ 86 h 1077"/>
                <a:gd name="T2" fmla="*/ 63 w 1101"/>
                <a:gd name="T3" fmla="*/ 141 h 1077"/>
                <a:gd name="T4" fmla="*/ 59 w 1101"/>
                <a:gd name="T5" fmla="*/ 271 h 1077"/>
                <a:gd name="T6" fmla="*/ 55 w 1101"/>
                <a:gd name="T7" fmla="*/ 304 h 1077"/>
                <a:gd name="T8" fmla="*/ 50 w 1101"/>
                <a:gd name="T9" fmla="*/ 314 h 1077"/>
                <a:gd name="T10" fmla="*/ 35 w 1101"/>
                <a:gd name="T11" fmla="*/ 304 h 1077"/>
                <a:gd name="T12" fmla="*/ 29 w 1101"/>
                <a:gd name="T13" fmla="*/ 290 h 1077"/>
                <a:gd name="T14" fmla="*/ 27 w 1101"/>
                <a:gd name="T15" fmla="*/ 287 h 1077"/>
                <a:gd name="T16" fmla="*/ 19 w 1101"/>
                <a:gd name="T17" fmla="*/ 256 h 1077"/>
                <a:gd name="T18" fmla="*/ 14 w 1101"/>
                <a:gd name="T19" fmla="*/ 234 h 1077"/>
                <a:gd name="T20" fmla="*/ 6 w 1101"/>
                <a:gd name="T21" fmla="*/ 200 h 1077"/>
                <a:gd name="T22" fmla="*/ 1 w 1101"/>
                <a:gd name="T23" fmla="*/ 131 h 1077"/>
                <a:gd name="T24" fmla="*/ 1 w 1101"/>
                <a:gd name="T25" fmla="*/ 37 h 1077"/>
                <a:gd name="T26" fmla="*/ 11 w 1101"/>
                <a:gd name="T27" fmla="*/ 6 h 1077"/>
                <a:gd name="T28" fmla="*/ 13 w 1101"/>
                <a:gd name="T29" fmla="*/ 4 h 1077"/>
                <a:gd name="T30" fmla="*/ 25 w 1101"/>
                <a:gd name="T31" fmla="*/ 9 h 1077"/>
                <a:gd name="T32" fmla="*/ 34 w 1101"/>
                <a:gd name="T33" fmla="*/ 30 h 1077"/>
                <a:gd name="T34" fmla="*/ 40 w 1101"/>
                <a:gd name="T35" fmla="*/ 51 h 1077"/>
                <a:gd name="T36" fmla="*/ 45 w 1101"/>
                <a:gd name="T37" fmla="*/ 59 h 1077"/>
                <a:gd name="T38" fmla="*/ 61 w 1101"/>
                <a:gd name="T39" fmla="*/ 8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1" name="AutoShape 14"/>
            <p:cNvSpPr>
              <a:spLocks noChangeArrowheads="1"/>
            </p:cNvSpPr>
            <p:nvPr/>
          </p:nvSpPr>
          <p:spPr bwMode="auto">
            <a:xfrm>
              <a:off x="1104" y="2584"/>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2" name="AutoShape 15"/>
            <p:cNvSpPr>
              <a:spLocks noChangeArrowheads="1"/>
            </p:cNvSpPr>
            <p:nvPr/>
          </p:nvSpPr>
          <p:spPr bwMode="auto">
            <a:xfrm>
              <a:off x="1391" y="2647"/>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3" name="AutoShape 16"/>
            <p:cNvSpPr>
              <a:spLocks noChangeArrowheads="1"/>
            </p:cNvSpPr>
            <p:nvPr/>
          </p:nvSpPr>
          <p:spPr bwMode="auto">
            <a:xfrm>
              <a:off x="1286" y="2903"/>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4" name="AutoShape 17"/>
            <p:cNvSpPr>
              <a:spLocks noChangeArrowheads="1"/>
            </p:cNvSpPr>
            <p:nvPr/>
          </p:nvSpPr>
          <p:spPr bwMode="auto">
            <a:xfrm>
              <a:off x="1345" y="2795"/>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5" name="AutoShape 18"/>
            <p:cNvSpPr>
              <a:spLocks noChangeArrowheads="1"/>
            </p:cNvSpPr>
            <p:nvPr/>
          </p:nvSpPr>
          <p:spPr bwMode="auto">
            <a:xfrm>
              <a:off x="1171" y="2752"/>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6" name="AutoShape 19"/>
            <p:cNvSpPr>
              <a:spLocks noChangeArrowheads="1"/>
            </p:cNvSpPr>
            <p:nvPr/>
          </p:nvSpPr>
          <p:spPr bwMode="auto">
            <a:xfrm>
              <a:off x="1168" y="2875"/>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7" name="AutoShape 20"/>
            <p:cNvSpPr>
              <a:spLocks noChangeArrowheads="1"/>
            </p:cNvSpPr>
            <p:nvPr/>
          </p:nvSpPr>
          <p:spPr bwMode="auto">
            <a:xfrm>
              <a:off x="1224" y="2504"/>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8" name="AutoShape 21"/>
            <p:cNvSpPr>
              <a:spLocks noChangeArrowheads="1"/>
            </p:cNvSpPr>
            <p:nvPr/>
          </p:nvSpPr>
          <p:spPr bwMode="auto">
            <a:xfrm>
              <a:off x="1289" y="2628"/>
              <a:ext cx="56" cy="74"/>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19" name="AutoShape 22"/>
            <p:cNvSpPr>
              <a:spLocks noChangeArrowheads="1"/>
            </p:cNvSpPr>
            <p:nvPr/>
          </p:nvSpPr>
          <p:spPr bwMode="auto">
            <a:xfrm>
              <a:off x="1429" y="2882"/>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220" name="Freeform 23"/>
            <p:cNvSpPr>
              <a:spLocks/>
            </p:cNvSpPr>
            <p:nvPr/>
          </p:nvSpPr>
          <p:spPr bwMode="auto">
            <a:xfrm>
              <a:off x="1061" y="2373"/>
              <a:ext cx="573" cy="785"/>
            </a:xfrm>
            <a:custGeom>
              <a:avLst/>
              <a:gdLst>
                <a:gd name="T0" fmla="*/ 14 w 918"/>
                <a:gd name="T1" fmla="*/ 237 h 965"/>
                <a:gd name="T2" fmla="*/ 11 w 918"/>
                <a:gd name="T3" fmla="*/ 226 h 965"/>
                <a:gd name="T4" fmla="*/ 7 w 918"/>
                <a:gd name="T5" fmla="*/ 214 h 965"/>
                <a:gd name="T6" fmla="*/ 4 w 918"/>
                <a:gd name="T7" fmla="*/ 203 h 965"/>
                <a:gd name="T8" fmla="*/ 2 w 918"/>
                <a:gd name="T9" fmla="*/ 187 h 965"/>
                <a:gd name="T10" fmla="*/ 0 w 918"/>
                <a:gd name="T11" fmla="*/ 134 h 965"/>
                <a:gd name="T12" fmla="*/ 1 w 918"/>
                <a:gd name="T13" fmla="*/ 59 h 965"/>
                <a:gd name="T14" fmla="*/ 4 w 918"/>
                <a:gd name="T15" fmla="*/ 39 h 965"/>
                <a:gd name="T16" fmla="*/ 17 w 918"/>
                <a:gd name="T17" fmla="*/ 0 h 965"/>
                <a:gd name="T18" fmla="*/ 23 w 918"/>
                <a:gd name="T19" fmla="*/ 6 h 965"/>
                <a:gd name="T20" fmla="*/ 29 w 918"/>
                <a:gd name="T21" fmla="*/ 16 h 965"/>
                <a:gd name="T22" fmla="*/ 41 w 918"/>
                <a:gd name="T23" fmla="*/ 48 h 965"/>
                <a:gd name="T24" fmla="*/ 42 w 918"/>
                <a:gd name="T25" fmla="*/ 63 h 965"/>
                <a:gd name="T26" fmla="*/ 44 w 918"/>
                <a:gd name="T27" fmla="*/ 72 h 965"/>
                <a:gd name="T28" fmla="*/ 48 w 918"/>
                <a:gd name="T29" fmla="*/ 100 h 965"/>
                <a:gd name="T30" fmla="*/ 50 w 918"/>
                <a:gd name="T31" fmla="*/ 123 h 965"/>
                <a:gd name="T32" fmla="*/ 51 w 918"/>
                <a:gd name="T33" fmla="*/ 150 h 965"/>
                <a:gd name="T34" fmla="*/ 52 w 918"/>
                <a:gd name="T35" fmla="*/ 177 h 965"/>
                <a:gd name="T36" fmla="*/ 54 w 918"/>
                <a:gd name="T37" fmla="*/ 224 h 965"/>
                <a:gd name="T38" fmla="*/ 49 w 918"/>
                <a:gd name="T39" fmla="*/ 268 h 965"/>
                <a:gd name="T40" fmla="*/ 45 w 918"/>
                <a:gd name="T41" fmla="*/ 274 h 965"/>
                <a:gd name="T42" fmla="*/ 42 w 918"/>
                <a:gd name="T43" fmla="*/ 277 h 965"/>
                <a:gd name="T44" fmla="*/ 21 w 918"/>
                <a:gd name="T45" fmla="*/ 272 h 965"/>
                <a:gd name="T46" fmla="*/ 14 w 918"/>
                <a:gd name="T47" fmla="*/ 250 h 965"/>
                <a:gd name="T48" fmla="*/ 14 w 918"/>
                <a:gd name="T49" fmla="*/ 237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0221" name="Group 24"/>
            <p:cNvGrpSpPr>
              <a:grpSpLocks/>
            </p:cNvGrpSpPr>
            <p:nvPr/>
          </p:nvGrpSpPr>
          <p:grpSpPr bwMode="auto">
            <a:xfrm>
              <a:off x="551" y="1796"/>
              <a:ext cx="542" cy="954"/>
              <a:chOff x="551" y="1796"/>
              <a:chExt cx="542" cy="954"/>
            </a:xfrm>
          </p:grpSpPr>
          <p:sp>
            <p:nvSpPr>
              <p:cNvPr id="50222" name="AutoShape 25"/>
              <p:cNvSpPr>
                <a:spLocks noChangeArrowheads="1"/>
              </p:cNvSpPr>
              <p:nvPr/>
            </p:nvSpPr>
            <p:spPr bwMode="auto">
              <a:xfrm>
                <a:off x="727" y="2492"/>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23" name="AutoShape 26"/>
              <p:cNvSpPr>
                <a:spLocks noChangeArrowheads="1"/>
              </p:cNvSpPr>
              <p:nvPr/>
            </p:nvSpPr>
            <p:spPr bwMode="auto">
              <a:xfrm>
                <a:off x="651" y="2392"/>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24" name="AutoShape 27"/>
              <p:cNvSpPr>
                <a:spLocks noChangeArrowheads="1"/>
              </p:cNvSpPr>
              <p:nvPr/>
            </p:nvSpPr>
            <p:spPr bwMode="auto">
              <a:xfrm>
                <a:off x="848" y="2405"/>
                <a:ext cx="56" cy="74"/>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25" name="AutoShape 28"/>
              <p:cNvSpPr>
                <a:spLocks noChangeArrowheads="1"/>
              </p:cNvSpPr>
              <p:nvPr/>
            </p:nvSpPr>
            <p:spPr bwMode="auto">
              <a:xfrm>
                <a:off x="753" y="2230"/>
                <a:ext cx="57"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26" name="AutoShape 29"/>
              <p:cNvSpPr>
                <a:spLocks noChangeArrowheads="1"/>
              </p:cNvSpPr>
              <p:nvPr/>
            </p:nvSpPr>
            <p:spPr bwMode="auto">
              <a:xfrm>
                <a:off x="615" y="2508"/>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27" name="AutoShape 30"/>
              <p:cNvSpPr>
                <a:spLocks noChangeArrowheads="1"/>
              </p:cNvSpPr>
              <p:nvPr/>
            </p:nvSpPr>
            <p:spPr bwMode="auto">
              <a:xfrm>
                <a:off x="669" y="2268"/>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28" name="AutoShape 31"/>
              <p:cNvSpPr>
                <a:spLocks noChangeArrowheads="1"/>
              </p:cNvSpPr>
              <p:nvPr/>
            </p:nvSpPr>
            <p:spPr bwMode="auto">
              <a:xfrm>
                <a:off x="857" y="2566"/>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29" name="AutoShape 32"/>
              <p:cNvSpPr>
                <a:spLocks noChangeArrowheads="1"/>
              </p:cNvSpPr>
              <p:nvPr/>
            </p:nvSpPr>
            <p:spPr bwMode="auto">
              <a:xfrm>
                <a:off x="924" y="2260"/>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30" name="AutoShape 33"/>
              <p:cNvSpPr>
                <a:spLocks noChangeArrowheads="1"/>
              </p:cNvSpPr>
              <p:nvPr/>
            </p:nvSpPr>
            <p:spPr bwMode="auto">
              <a:xfrm>
                <a:off x="931" y="2092"/>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31" name="AutoShape 34"/>
              <p:cNvSpPr>
                <a:spLocks noChangeArrowheads="1"/>
              </p:cNvSpPr>
              <p:nvPr/>
            </p:nvSpPr>
            <p:spPr bwMode="auto">
              <a:xfrm>
                <a:off x="881" y="1945"/>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232" name="Freeform 35"/>
              <p:cNvSpPr>
                <a:spLocks/>
              </p:cNvSpPr>
              <p:nvPr/>
            </p:nvSpPr>
            <p:spPr bwMode="auto">
              <a:xfrm>
                <a:off x="551" y="1796"/>
                <a:ext cx="542" cy="954"/>
              </a:xfrm>
              <a:custGeom>
                <a:avLst/>
                <a:gdLst>
                  <a:gd name="T0" fmla="*/ 44 w 869"/>
                  <a:gd name="T1" fmla="*/ 229 h 1173"/>
                  <a:gd name="T2" fmla="*/ 41 w 869"/>
                  <a:gd name="T3" fmla="*/ 273 h 1173"/>
                  <a:gd name="T4" fmla="*/ 39 w 869"/>
                  <a:gd name="T5" fmla="*/ 313 h 1173"/>
                  <a:gd name="T6" fmla="*/ 37 w 869"/>
                  <a:gd name="T7" fmla="*/ 329 h 1173"/>
                  <a:gd name="T8" fmla="*/ 37 w 869"/>
                  <a:gd name="T9" fmla="*/ 334 h 1173"/>
                  <a:gd name="T10" fmla="*/ 33 w 869"/>
                  <a:gd name="T11" fmla="*/ 339 h 1173"/>
                  <a:gd name="T12" fmla="*/ 17 w 869"/>
                  <a:gd name="T13" fmla="*/ 331 h 1173"/>
                  <a:gd name="T14" fmla="*/ 7 w 869"/>
                  <a:gd name="T15" fmla="*/ 310 h 1173"/>
                  <a:gd name="T16" fmla="*/ 2 w 869"/>
                  <a:gd name="T17" fmla="*/ 292 h 1173"/>
                  <a:gd name="T18" fmla="*/ 0 w 869"/>
                  <a:gd name="T19" fmla="*/ 277 h 1173"/>
                  <a:gd name="T20" fmla="*/ 4 w 869"/>
                  <a:gd name="T21" fmla="*/ 145 h 1173"/>
                  <a:gd name="T22" fmla="*/ 6 w 869"/>
                  <a:gd name="T23" fmla="*/ 68 h 1173"/>
                  <a:gd name="T24" fmla="*/ 9 w 869"/>
                  <a:gd name="T25" fmla="*/ 48 h 1173"/>
                  <a:gd name="T26" fmla="*/ 12 w 869"/>
                  <a:gd name="T27" fmla="*/ 39 h 1173"/>
                  <a:gd name="T28" fmla="*/ 18 w 869"/>
                  <a:gd name="T29" fmla="*/ 21 h 1173"/>
                  <a:gd name="T30" fmla="*/ 21 w 869"/>
                  <a:gd name="T31" fmla="*/ 13 h 1173"/>
                  <a:gd name="T32" fmla="*/ 26 w 869"/>
                  <a:gd name="T33" fmla="*/ 0 h 1173"/>
                  <a:gd name="T34" fmla="*/ 42 w 869"/>
                  <a:gd name="T35" fmla="*/ 24 h 1173"/>
                  <a:gd name="T36" fmla="*/ 47 w 869"/>
                  <a:gd name="T37" fmla="*/ 59 h 1173"/>
                  <a:gd name="T38" fmla="*/ 50 w 869"/>
                  <a:gd name="T39" fmla="*/ 73 h 1173"/>
                  <a:gd name="T40" fmla="*/ 51 w 869"/>
                  <a:gd name="T41" fmla="*/ 89 h 1173"/>
                  <a:gd name="T42" fmla="*/ 46 w 869"/>
                  <a:gd name="T43" fmla="*/ 205 h 1173"/>
                  <a:gd name="T44" fmla="*/ 44 w 869"/>
                  <a:gd name="T45" fmla="*/ 229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0181" name="Rectangle 36"/>
          <p:cNvSpPr>
            <a:spLocks noChangeArrowheads="1"/>
          </p:cNvSpPr>
          <p:nvPr/>
        </p:nvSpPr>
        <p:spPr bwMode="auto">
          <a:xfrm>
            <a:off x="4802188" y="2678113"/>
            <a:ext cx="3751262" cy="334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0182" name="Group 37"/>
          <p:cNvGrpSpPr>
            <a:grpSpLocks/>
          </p:cNvGrpSpPr>
          <p:nvPr/>
        </p:nvGrpSpPr>
        <p:grpSpPr bwMode="auto">
          <a:xfrm>
            <a:off x="5241925" y="3225800"/>
            <a:ext cx="2398713" cy="2214563"/>
            <a:chOff x="3302" y="2032"/>
            <a:chExt cx="1511" cy="1395"/>
          </a:xfrm>
        </p:grpSpPr>
        <p:sp>
          <p:nvSpPr>
            <p:cNvPr id="50185" name="AutoShape 38"/>
            <p:cNvSpPr>
              <a:spLocks noChangeArrowheads="1"/>
            </p:cNvSpPr>
            <p:nvPr/>
          </p:nvSpPr>
          <p:spPr bwMode="auto">
            <a:xfrm>
              <a:off x="3366" y="2777"/>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186" name="AutoShape 39"/>
            <p:cNvSpPr>
              <a:spLocks noChangeArrowheads="1"/>
            </p:cNvSpPr>
            <p:nvPr/>
          </p:nvSpPr>
          <p:spPr bwMode="auto">
            <a:xfrm>
              <a:off x="3420" y="2537"/>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187" name="AutoShape 40"/>
            <p:cNvSpPr>
              <a:spLocks noChangeArrowheads="1"/>
            </p:cNvSpPr>
            <p:nvPr/>
          </p:nvSpPr>
          <p:spPr bwMode="auto">
            <a:xfrm>
              <a:off x="4360" y="2262"/>
              <a:ext cx="56"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188" name="AutoShape 41"/>
            <p:cNvSpPr>
              <a:spLocks noChangeArrowheads="1"/>
            </p:cNvSpPr>
            <p:nvPr/>
          </p:nvSpPr>
          <p:spPr bwMode="auto">
            <a:xfrm>
              <a:off x="4317" y="2585"/>
              <a:ext cx="56" cy="75"/>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189" name="AutoShape 42"/>
            <p:cNvSpPr>
              <a:spLocks noChangeArrowheads="1"/>
            </p:cNvSpPr>
            <p:nvPr/>
          </p:nvSpPr>
          <p:spPr bwMode="auto">
            <a:xfrm>
              <a:off x="4695" y="2464"/>
              <a:ext cx="56" cy="74"/>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190" name="AutoShape 43"/>
            <p:cNvSpPr>
              <a:spLocks noChangeArrowheads="1"/>
            </p:cNvSpPr>
            <p:nvPr/>
          </p:nvSpPr>
          <p:spPr bwMode="auto">
            <a:xfrm>
              <a:off x="3608" y="2835"/>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191" name="AutoShape 44"/>
            <p:cNvSpPr>
              <a:spLocks noChangeArrowheads="1"/>
            </p:cNvSpPr>
            <p:nvPr/>
          </p:nvSpPr>
          <p:spPr bwMode="auto">
            <a:xfrm>
              <a:off x="4037" y="3172"/>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192" name="AutoShape 45"/>
            <p:cNvSpPr>
              <a:spLocks noChangeArrowheads="1"/>
            </p:cNvSpPr>
            <p:nvPr/>
          </p:nvSpPr>
          <p:spPr bwMode="auto">
            <a:xfrm>
              <a:off x="4096" y="3064"/>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193" name="AutoShape 46"/>
            <p:cNvSpPr>
              <a:spLocks noChangeArrowheads="1"/>
            </p:cNvSpPr>
            <p:nvPr/>
          </p:nvSpPr>
          <p:spPr bwMode="auto">
            <a:xfrm>
              <a:off x="3675" y="2529"/>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194" name="AutoShape 47"/>
            <p:cNvSpPr>
              <a:spLocks noChangeArrowheads="1"/>
            </p:cNvSpPr>
            <p:nvPr/>
          </p:nvSpPr>
          <p:spPr bwMode="auto">
            <a:xfrm>
              <a:off x="3922" y="3021"/>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195" name="AutoShape 48"/>
            <p:cNvSpPr>
              <a:spLocks noChangeArrowheads="1"/>
            </p:cNvSpPr>
            <p:nvPr/>
          </p:nvSpPr>
          <p:spPr bwMode="auto">
            <a:xfrm>
              <a:off x="3682" y="2361"/>
              <a:ext cx="56" cy="75"/>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50196" name="AutoShape 49"/>
            <p:cNvSpPr>
              <a:spLocks noChangeArrowheads="1"/>
            </p:cNvSpPr>
            <p:nvPr/>
          </p:nvSpPr>
          <p:spPr bwMode="auto">
            <a:xfrm>
              <a:off x="4184" y="2114"/>
              <a:ext cx="56" cy="74"/>
            </a:xfrm>
            <a:prstGeom prst="flowChartConnector">
              <a:avLst/>
            </a:prstGeom>
            <a:solidFill>
              <a:schemeClr val="bg1"/>
            </a:solidFill>
            <a:ln w="9525">
              <a:solidFill>
                <a:schemeClr val="tx1"/>
              </a:solidFill>
              <a:round/>
              <a:headEnd/>
              <a:tailEnd/>
            </a:ln>
          </p:spPr>
          <p:txBody>
            <a:bodyPr wrap="none" anchor="ctr"/>
            <a:lstStyle/>
            <a:p>
              <a:endParaRPr lang="en-US"/>
            </a:p>
          </p:txBody>
        </p:sp>
        <p:sp>
          <p:nvSpPr>
            <p:cNvPr id="50197" name="AutoShape 50"/>
            <p:cNvSpPr>
              <a:spLocks noChangeArrowheads="1"/>
            </p:cNvSpPr>
            <p:nvPr/>
          </p:nvSpPr>
          <p:spPr bwMode="auto">
            <a:xfrm>
              <a:off x="3975" y="2773"/>
              <a:ext cx="56" cy="75"/>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50198" name="Freeform 51"/>
            <p:cNvSpPr>
              <a:spLocks/>
            </p:cNvSpPr>
            <p:nvPr/>
          </p:nvSpPr>
          <p:spPr bwMode="auto">
            <a:xfrm>
              <a:off x="4127" y="2032"/>
              <a:ext cx="686" cy="877"/>
            </a:xfrm>
            <a:custGeom>
              <a:avLst/>
              <a:gdLst>
                <a:gd name="T0" fmla="*/ 61 w 1101"/>
                <a:gd name="T1" fmla="*/ 86 h 1077"/>
                <a:gd name="T2" fmla="*/ 63 w 1101"/>
                <a:gd name="T3" fmla="*/ 141 h 1077"/>
                <a:gd name="T4" fmla="*/ 59 w 1101"/>
                <a:gd name="T5" fmla="*/ 271 h 1077"/>
                <a:gd name="T6" fmla="*/ 55 w 1101"/>
                <a:gd name="T7" fmla="*/ 304 h 1077"/>
                <a:gd name="T8" fmla="*/ 50 w 1101"/>
                <a:gd name="T9" fmla="*/ 314 h 1077"/>
                <a:gd name="T10" fmla="*/ 35 w 1101"/>
                <a:gd name="T11" fmla="*/ 304 h 1077"/>
                <a:gd name="T12" fmla="*/ 29 w 1101"/>
                <a:gd name="T13" fmla="*/ 290 h 1077"/>
                <a:gd name="T14" fmla="*/ 27 w 1101"/>
                <a:gd name="T15" fmla="*/ 287 h 1077"/>
                <a:gd name="T16" fmla="*/ 19 w 1101"/>
                <a:gd name="T17" fmla="*/ 256 h 1077"/>
                <a:gd name="T18" fmla="*/ 14 w 1101"/>
                <a:gd name="T19" fmla="*/ 234 h 1077"/>
                <a:gd name="T20" fmla="*/ 6 w 1101"/>
                <a:gd name="T21" fmla="*/ 200 h 1077"/>
                <a:gd name="T22" fmla="*/ 1 w 1101"/>
                <a:gd name="T23" fmla="*/ 131 h 1077"/>
                <a:gd name="T24" fmla="*/ 1 w 1101"/>
                <a:gd name="T25" fmla="*/ 37 h 1077"/>
                <a:gd name="T26" fmla="*/ 11 w 1101"/>
                <a:gd name="T27" fmla="*/ 6 h 1077"/>
                <a:gd name="T28" fmla="*/ 13 w 1101"/>
                <a:gd name="T29" fmla="*/ 4 h 1077"/>
                <a:gd name="T30" fmla="*/ 25 w 1101"/>
                <a:gd name="T31" fmla="*/ 9 h 1077"/>
                <a:gd name="T32" fmla="*/ 34 w 1101"/>
                <a:gd name="T33" fmla="*/ 30 h 1077"/>
                <a:gd name="T34" fmla="*/ 40 w 1101"/>
                <a:gd name="T35" fmla="*/ 51 h 1077"/>
                <a:gd name="T36" fmla="*/ 45 w 1101"/>
                <a:gd name="T37" fmla="*/ 59 h 1077"/>
                <a:gd name="T38" fmla="*/ 61 w 1101"/>
                <a:gd name="T39" fmla="*/ 8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9" name="Freeform 52"/>
            <p:cNvSpPr>
              <a:spLocks/>
            </p:cNvSpPr>
            <p:nvPr/>
          </p:nvSpPr>
          <p:spPr bwMode="auto">
            <a:xfrm>
              <a:off x="3812" y="2642"/>
              <a:ext cx="573" cy="785"/>
            </a:xfrm>
            <a:custGeom>
              <a:avLst/>
              <a:gdLst>
                <a:gd name="T0" fmla="*/ 14 w 918"/>
                <a:gd name="T1" fmla="*/ 237 h 965"/>
                <a:gd name="T2" fmla="*/ 11 w 918"/>
                <a:gd name="T3" fmla="*/ 226 h 965"/>
                <a:gd name="T4" fmla="*/ 7 w 918"/>
                <a:gd name="T5" fmla="*/ 214 h 965"/>
                <a:gd name="T6" fmla="*/ 4 w 918"/>
                <a:gd name="T7" fmla="*/ 203 h 965"/>
                <a:gd name="T8" fmla="*/ 2 w 918"/>
                <a:gd name="T9" fmla="*/ 187 h 965"/>
                <a:gd name="T10" fmla="*/ 0 w 918"/>
                <a:gd name="T11" fmla="*/ 134 h 965"/>
                <a:gd name="T12" fmla="*/ 1 w 918"/>
                <a:gd name="T13" fmla="*/ 59 h 965"/>
                <a:gd name="T14" fmla="*/ 4 w 918"/>
                <a:gd name="T15" fmla="*/ 39 h 965"/>
                <a:gd name="T16" fmla="*/ 17 w 918"/>
                <a:gd name="T17" fmla="*/ 0 h 965"/>
                <a:gd name="T18" fmla="*/ 23 w 918"/>
                <a:gd name="T19" fmla="*/ 6 h 965"/>
                <a:gd name="T20" fmla="*/ 29 w 918"/>
                <a:gd name="T21" fmla="*/ 16 h 965"/>
                <a:gd name="T22" fmla="*/ 41 w 918"/>
                <a:gd name="T23" fmla="*/ 48 h 965"/>
                <a:gd name="T24" fmla="*/ 42 w 918"/>
                <a:gd name="T25" fmla="*/ 63 h 965"/>
                <a:gd name="T26" fmla="*/ 44 w 918"/>
                <a:gd name="T27" fmla="*/ 72 h 965"/>
                <a:gd name="T28" fmla="*/ 48 w 918"/>
                <a:gd name="T29" fmla="*/ 100 h 965"/>
                <a:gd name="T30" fmla="*/ 50 w 918"/>
                <a:gd name="T31" fmla="*/ 123 h 965"/>
                <a:gd name="T32" fmla="*/ 51 w 918"/>
                <a:gd name="T33" fmla="*/ 150 h 965"/>
                <a:gd name="T34" fmla="*/ 52 w 918"/>
                <a:gd name="T35" fmla="*/ 177 h 965"/>
                <a:gd name="T36" fmla="*/ 54 w 918"/>
                <a:gd name="T37" fmla="*/ 224 h 965"/>
                <a:gd name="T38" fmla="*/ 49 w 918"/>
                <a:gd name="T39" fmla="*/ 268 h 965"/>
                <a:gd name="T40" fmla="*/ 45 w 918"/>
                <a:gd name="T41" fmla="*/ 274 h 965"/>
                <a:gd name="T42" fmla="*/ 42 w 918"/>
                <a:gd name="T43" fmla="*/ 277 h 965"/>
                <a:gd name="T44" fmla="*/ 21 w 918"/>
                <a:gd name="T45" fmla="*/ 272 h 965"/>
                <a:gd name="T46" fmla="*/ 14 w 918"/>
                <a:gd name="T47" fmla="*/ 250 h 965"/>
                <a:gd name="T48" fmla="*/ 14 w 918"/>
                <a:gd name="T49" fmla="*/ 237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0" name="Freeform 53"/>
            <p:cNvSpPr>
              <a:spLocks/>
            </p:cNvSpPr>
            <p:nvPr/>
          </p:nvSpPr>
          <p:spPr bwMode="auto">
            <a:xfrm>
              <a:off x="3302" y="2065"/>
              <a:ext cx="542" cy="954"/>
            </a:xfrm>
            <a:custGeom>
              <a:avLst/>
              <a:gdLst>
                <a:gd name="T0" fmla="*/ 44 w 869"/>
                <a:gd name="T1" fmla="*/ 229 h 1173"/>
                <a:gd name="T2" fmla="*/ 41 w 869"/>
                <a:gd name="T3" fmla="*/ 273 h 1173"/>
                <a:gd name="T4" fmla="*/ 39 w 869"/>
                <a:gd name="T5" fmla="*/ 313 h 1173"/>
                <a:gd name="T6" fmla="*/ 37 w 869"/>
                <a:gd name="T7" fmla="*/ 329 h 1173"/>
                <a:gd name="T8" fmla="*/ 37 w 869"/>
                <a:gd name="T9" fmla="*/ 334 h 1173"/>
                <a:gd name="T10" fmla="*/ 33 w 869"/>
                <a:gd name="T11" fmla="*/ 339 h 1173"/>
                <a:gd name="T12" fmla="*/ 17 w 869"/>
                <a:gd name="T13" fmla="*/ 331 h 1173"/>
                <a:gd name="T14" fmla="*/ 7 w 869"/>
                <a:gd name="T15" fmla="*/ 310 h 1173"/>
                <a:gd name="T16" fmla="*/ 2 w 869"/>
                <a:gd name="T17" fmla="*/ 292 h 1173"/>
                <a:gd name="T18" fmla="*/ 0 w 869"/>
                <a:gd name="T19" fmla="*/ 277 h 1173"/>
                <a:gd name="T20" fmla="*/ 4 w 869"/>
                <a:gd name="T21" fmla="*/ 145 h 1173"/>
                <a:gd name="T22" fmla="*/ 6 w 869"/>
                <a:gd name="T23" fmla="*/ 68 h 1173"/>
                <a:gd name="T24" fmla="*/ 9 w 869"/>
                <a:gd name="T25" fmla="*/ 48 h 1173"/>
                <a:gd name="T26" fmla="*/ 12 w 869"/>
                <a:gd name="T27" fmla="*/ 39 h 1173"/>
                <a:gd name="T28" fmla="*/ 18 w 869"/>
                <a:gd name="T29" fmla="*/ 21 h 1173"/>
                <a:gd name="T30" fmla="*/ 21 w 869"/>
                <a:gd name="T31" fmla="*/ 13 h 1173"/>
                <a:gd name="T32" fmla="*/ 26 w 869"/>
                <a:gd name="T33" fmla="*/ 0 h 1173"/>
                <a:gd name="T34" fmla="*/ 42 w 869"/>
                <a:gd name="T35" fmla="*/ 24 h 1173"/>
                <a:gd name="T36" fmla="*/ 47 w 869"/>
                <a:gd name="T37" fmla="*/ 59 h 1173"/>
                <a:gd name="T38" fmla="*/ 50 w 869"/>
                <a:gd name="T39" fmla="*/ 73 h 1173"/>
                <a:gd name="T40" fmla="*/ 51 w 869"/>
                <a:gd name="T41" fmla="*/ 89 h 1173"/>
                <a:gd name="T42" fmla="*/ 46 w 869"/>
                <a:gd name="T43" fmla="*/ 205 h 1173"/>
                <a:gd name="T44" fmla="*/ 44 w 869"/>
                <a:gd name="T45" fmla="*/ 229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0183" name="Text Box 54"/>
          <p:cNvSpPr txBox="1">
            <a:spLocks noChangeArrowheads="1"/>
          </p:cNvSpPr>
          <p:nvPr/>
        </p:nvSpPr>
        <p:spPr bwMode="auto">
          <a:xfrm>
            <a:off x="1463675" y="1897063"/>
            <a:ext cx="147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Raw Data </a:t>
            </a:r>
          </a:p>
        </p:txBody>
      </p:sp>
      <p:sp>
        <p:nvSpPr>
          <p:cNvPr id="50184" name="Text Box 55"/>
          <p:cNvSpPr txBox="1">
            <a:spLocks noChangeArrowheads="1"/>
          </p:cNvSpPr>
          <p:nvPr/>
        </p:nvSpPr>
        <p:spPr bwMode="auto">
          <a:xfrm>
            <a:off x="5043488" y="1839913"/>
            <a:ext cx="3268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Cluster/Stratified Sample</a:t>
            </a:r>
          </a:p>
        </p:txBody>
      </p:sp>
      <p:sp>
        <p:nvSpPr>
          <p:cNvPr id="57" name="Rectangle 2061"/>
          <p:cNvSpPr>
            <a:spLocks noGrp="1" noChangeArrowheads="1"/>
          </p:cNvSpPr>
          <p:nvPr>
            <p:ph type="sldNum" sz="quarter" idx="12"/>
          </p:nvPr>
        </p:nvSpPr>
        <p:spPr>
          <a:xfrm>
            <a:off x="8686800" y="6528816"/>
            <a:ext cx="457200" cy="329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6C27FA9-B7C1-441B-B32A-6736F6E6968F}" type="slidenum">
              <a:rPr lang="en-US" sz="1200"/>
              <a:pPr eaLnBrk="1" hangingPunct="1"/>
              <a:t>46</a:t>
            </a:fld>
            <a:endParaRPr lang="en-US" sz="1200" dirty="0"/>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Reduction 3: Data Compression</a:t>
            </a:r>
          </a:p>
        </p:txBody>
      </p:sp>
      <p:sp>
        <p:nvSpPr>
          <p:cNvPr id="3" name="Content Placeholder 2"/>
          <p:cNvSpPr>
            <a:spLocks noGrp="1"/>
          </p:cNvSpPr>
          <p:nvPr>
            <p:ph idx="1"/>
          </p:nvPr>
        </p:nvSpPr>
        <p:spPr/>
        <p:txBody>
          <a:bodyPr/>
          <a:lstStyle/>
          <a:p>
            <a:r>
              <a:rPr lang="en-US" sz="2400" dirty="0"/>
              <a:t>String compression</a:t>
            </a:r>
          </a:p>
          <a:p>
            <a:pPr lvl="1"/>
            <a:r>
              <a:rPr lang="en-US" dirty="0"/>
              <a:t>There are extensive theories and well-tuned algorithms</a:t>
            </a:r>
          </a:p>
          <a:p>
            <a:pPr lvl="1"/>
            <a:r>
              <a:rPr lang="en-US" dirty="0"/>
              <a:t>Typically lossless, but only limited manipulation is possible without expansion</a:t>
            </a:r>
            <a:endParaRPr lang="en-US" dirty="0">
              <a:sym typeface="Symbol" pitchFamily="18" charset="2"/>
            </a:endParaRPr>
          </a:p>
          <a:p>
            <a:r>
              <a:rPr lang="en-US" sz="2400" dirty="0">
                <a:sym typeface="Symbol" pitchFamily="18" charset="2"/>
              </a:rPr>
              <a:t>Audio/video compression</a:t>
            </a:r>
          </a:p>
          <a:p>
            <a:pPr lvl="1"/>
            <a:r>
              <a:rPr lang="en-US" dirty="0">
                <a:sym typeface="Symbol" pitchFamily="18" charset="2"/>
              </a:rPr>
              <a:t>Typically </a:t>
            </a:r>
            <a:r>
              <a:rPr lang="en-US" dirty="0" err="1">
                <a:sym typeface="Symbol" pitchFamily="18" charset="2"/>
              </a:rPr>
              <a:t>lossy</a:t>
            </a:r>
            <a:r>
              <a:rPr lang="en-US" dirty="0">
                <a:sym typeface="Symbol" pitchFamily="18" charset="2"/>
              </a:rPr>
              <a:t> compression, with progressive refinement</a:t>
            </a:r>
          </a:p>
          <a:p>
            <a:pPr lvl="1"/>
            <a:r>
              <a:rPr lang="en-US" dirty="0">
                <a:sym typeface="Symbol" pitchFamily="18" charset="2"/>
              </a:rPr>
              <a:t>Sometimes small fragments of signal can be reconstructed without reconstructing the whole</a:t>
            </a:r>
          </a:p>
          <a:p>
            <a:r>
              <a:rPr lang="en-US" sz="2400" dirty="0">
                <a:sym typeface="Symbol" pitchFamily="18" charset="2"/>
              </a:rPr>
              <a:t>Time sequence </a:t>
            </a:r>
            <a:endParaRPr lang="en-US" sz="2400" dirty="0" smtClean="0">
              <a:sym typeface="Symbol" pitchFamily="18" charset="2"/>
            </a:endParaRPr>
          </a:p>
          <a:p>
            <a:pPr lvl="1"/>
            <a:r>
              <a:rPr lang="en-US" dirty="0" smtClean="0">
                <a:sym typeface="Symbol" pitchFamily="18" charset="2"/>
              </a:rPr>
              <a:t>Typically </a:t>
            </a:r>
            <a:r>
              <a:rPr lang="en-US" dirty="0">
                <a:sym typeface="Symbol" pitchFamily="18" charset="2"/>
              </a:rPr>
              <a:t>short and vary slowly with time</a:t>
            </a:r>
          </a:p>
          <a:p>
            <a:r>
              <a:rPr lang="en-US" sz="2400" dirty="0">
                <a:sym typeface="Symbol" pitchFamily="18" charset="2"/>
              </a:rPr>
              <a:t>Dimensionality and </a:t>
            </a:r>
            <a:r>
              <a:rPr lang="en-US" sz="2400" dirty="0" err="1">
                <a:sym typeface="Symbol" pitchFamily="18" charset="2"/>
              </a:rPr>
              <a:t>numerosity</a:t>
            </a:r>
            <a:r>
              <a:rPr lang="en-US" sz="2400" dirty="0">
                <a:sym typeface="Symbol" pitchFamily="18" charset="2"/>
              </a:rPr>
              <a:t> reduction may also be considered as forms of data compression</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47</a:t>
            </a:fld>
            <a:endParaRPr lang="en-US" dirty="0">
              <a:solidFill>
                <a:prstClr val="black"/>
              </a:solidFill>
              <a:latin typeface="Calibri"/>
            </a:endParaRPr>
          </a:p>
        </p:txBody>
      </p:sp>
    </p:spTree>
    <p:extLst>
      <p:ext uri="{BB962C8B-B14F-4D97-AF65-F5344CB8AC3E}">
        <p14:creationId xmlns:p14="http://schemas.microsoft.com/office/powerpoint/2010/main" val="343645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a:xfrm>
            <a:off x="0" y="304800"/>
            <a:ext cx="5764213" cy="609600"/>
          </a:xfrm>
        </p:spPr>
        <p:txBody>
          <a:bodyPr>
            <a:normAutofit fontScale="90000"/>
          </a:bodyPr>
          <a:lstStyle/>
          <a:p>
            <a:pPr eaLnBrk="1" hangingPunct="1"/>
            <a:r>
              <a:rPr lang="en-US" smtClean="0"/>
              <a:t>Data Compression</a:t>
            </a:r>
          </a:p>
        </p:txBody>
      </p:sp>
      <p:sp>
        <p:nvSpPr>
          <p:cNvPr id="53250" name="Rectangle 2061"/>
          <p:cNvSpPr>
            <a:spLocks noGrp="1" noChangeArrowheads="1"/>
          </p:cNvSpPr>
          <p:nvPr>
            <p:ph type="sldNum" sz="quarter" idx="4294967295"/>
          </p:nvPr>
        </p:nvSpPr>
        <p:spPr>
          <a:xfrm>
            <a:off x="8686800" y="6477000"/>
            <a:ext cx="4572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B0A4708B-1A4B-4361-893E-E80D7E34F859}" type="slidenum">
              <a:rPr lang="en-US" sz="1200"/>
              <a:pPr eaLnBrk="1" hangingPunct="1"/>
              <a:t>48</a:t>
            </a:fld>
            <a:endParaRPr lang="en-US" sz="1200" dirty="0"/>
          </a:p>
        </p:txBody>
      </p:sp>
      <p:sp>
        <p:nvSpPr>
          <p:cNvPr id="53252" name="AutoShape 3"/>
          <p:cNvSpPr>
            <a:spLocks noChangeArrowheads="1"/>
          </p:cNvSpPr>
          <p:nvPr/>
        </p:nvSpPr>
        <p:spPr bwMode="auto">
          <a:xfrm>
            <a:off x="838200" y="1625600"/>
            <a:ext cx="3446463" cy="2595563"/>
          </a:xfrm>
          <a:prstGeom prst="can">
            <a:avLst>
              <a:gd name="adj" fmla="val 25000"/>
            </a:avLst>
          </a:prstGeom>
          <a:solidFill>
            <a:schemeClr val="bg1"/>
          </a:solidFill>
          <a:ln w="9525">
            <a:solidFill>
              <a:schemeClr val="tx1"/>
            </a:solidFill>
            <a:round/>
            <a:headEnd/>
            <a:tailEnd/>
          </a:ln>
        </p:spPr>
        <p:txBody>
          <a:bodyPr wrap="none" anchor="ctr"/>
          <a:lstStyle/>
          <a:p>
            <a:pPr algn="ctr" eaLnBrk="0" hangingPunct="0"/>
            <a:r>
              <a:rPr lang="en-US">
                <a:latin typeface="Times New Roman" pitchFamily="18" charset="0"/>
              </a:rPr>
              <a:t>Original Data</a:t>
            </a:r>
          </a:p>
        </p:txBody>
      </p:sp>
      <p:sp>
        <p:nvSpPr>
          <p:cNvPr id="53253" name="AutoShape 4"/>
          <p:cNvSpPr>
            <a:spLocks noChangeArrowheads="1"/>
          </p:cNvSpPr>
          <p:nvPr/>
        </p:nvSpPr>
        <p:spPr bwMode="auto">
          <a:xfrm>
            <a:off x="6175375" y="2249488"/>
            <a:ext cx="2182813" cy="1608137"/>
          </a:xfrm>
          <a:prstGeom prst="cube">
            <a:avLst>
              <a:gd name="adj" fmla="val 25000"/>
            </a:avLst>
          </a:prstGeom>
          <a:solidFill>
            <a:srgbClr val="F6E6EA"/>
          </a:solidFill>
          <a:ln w="9525">
            <a:solidFill>
              <a:schemeClr val="tx1"/>
            </a:solidFill>
            <a:miter lim="800000"/>
            <a:headEnd/>
            <a:tailEnd/>
          </a:ln>
        </p:spPr>
        <p:txBody>
          <a:bodyPr wrap="none" anchor="ctr"/>
          <a:lstStyle/>
          <a:p>
            <a:pPr algn="ctr" eaLnBrk="0" hangingPunct="0"/>
            <a:r>
              <a:rPr lang="en-US">
                <a:latin typeface="Times New Roman" pitchFamily="18" charset="0"/>
              </a:rPr>
              <a:t>Compressed </a:t>
            </a:r>
          </a:p>
          <a:p>
            <a:pPr algn="ctr" eaLnBrk="0" hangingPunct="0"/>
            <a:r>
              <a:rPr lang="en-US">
                <a:latin typeface="Times New Roman" pitchFamily="18" charset="0"/>
              </a:rPr>
              <a:t>Data</a:t>
            </a:r>
          </a:p>
        </p:txBody>
      </p:sp>
      <p:sp>
        <p:nvSpPr>
          <p:cNvPr id="53254" name="Line 5"/>
          <p:cNvSpPr>
            <a:spLocks noChangeShapeType="1"/>
          </p:cNvSpPr>
          <p:nvPr/>
        </p:nvSpPr>
        <p:spPr bwMode="auto">
          <a:xfrm>
            <a:off x="4319588" y="3005138"/>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5" name="Line 6"/>
          <p:cNvSpPr>
            <a:spLocks noChangeShapeType="1"/>
          </p:cNvSpPr>
          <p:nvPr/>
        </p:nvSpPr>
        <p:spPr bwMode="auto">
          <a:xfrm flipH="1">
            <a:off x="4319588" y="3579813"/>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6" name="Text Box 7"/>
          <p:cNvSpPr txBox="1">
            <a:spLocks noChangeArrowheads="1"/>
          </p:cNvSpPr>
          <p:nvPr/>
        </p:nvSpPr>
        <p:spPr bwMode="auto">
          <a:xfrm>
            <a:off x="4637088" y="3665538"/>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lossless</a:t>
            </a:r>
          </a:p>
        </p:txBody>
      </p:sp>
      <p:sp>
        <p:nvSpPr>
          <p:cNvPr id="53257" name="AutoShape 8"/>
          <p:cNvSpPr>
            <a:spLocks noChangeArrowheads="1"/>
          </p:cNvSpPr>
          <p:nvPr/>
        </p:nvSpPr>
        <p:spPr bwMode="auto">
          <a:xfrm>
            <a:off x="950913" y="4367213"/>
            <a:ext cx="3286125" cy="2184400"/>
          </a:xfrm>
          <a:prstGeom prst="can">
            <a:avLst>
              <a:gd name="adj" fmla="val 25000"/>
            </a:avLst>
          </a:prstGeom>
          <a:solidFill>
            <a:schemeClr val="bg1"/>
          </a:solidFill>
          <a:ln w="9525">
            <a:solidFill>
              <a:schemeClr val="tx1"/>
            </a:solidFill>
            <a:round/>
            <a:headEnd/>
            <a:tailEnd/>
          </a:ln>
        </p:spPr>
        <p:txBody>
          <a:bodyPr wrap="none" anchor="ctr"/>
          <a:lstStyle/>
          <a:p>
            <a:pPr algn="ctr" eaLnBrk="0" hangingPunct="0"/>
            <a:r>
              <a:rPr lang="en-US">
                <a:latin typeface="Times New Roman" pitchFamily="18" charset="0"/>
              </a:rPr>
              <a:t>Original Data</a:t>
            </a:r>
          </a:p>
          <a:p>
            <a:pPr algn="ctr" eaLnBrk="0" hangingPunct="0"/>
            <a:r>
              <a:rPr lang="en-US">
                <a:latin typeface="Times New Roman" pitchFamily="18" charset="0"/>
              </a:rPr>
              <a:t>Approximated </a:t>
            </a:r>
          </a:p>
        </p:txBody>
      </p:sp>
      <p:sp>
        <p:nvSpPr>
          <p:cNvPr id="53258" name="Line 9"/>
          <p:cNvSpPr>
            <a:spLocks noChangeShapeType="1"/>
          </p:cNvSpPr>
          <p:nvPr/>
        </p:nvSpPr>
        <p:spPr bwMode="auto">
          <a:xfrm flipH="1">
            <a:off x="4252913" y="3875088"/>
            <a:ext cx="2743200" cy="180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9" name="Text Box 10"/>
          <p:cNvSpPr txBox="1">
            <a:spLocks noChangeArrowheads="1"/>
          </p:cNvSpPr>
          <p:nvPr/>
        </p:nvSpPr>
        <p:spPr bwMode="auto">
          <a:xfrm rot="-1797028">
            <a:off x="5227638" y="4783138"/>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a:latin typeface="Times New Roman" pitchFamily="18" charset="0"/>
              </a:rPr>
              <a:t>lossy</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a:t>3: Data Preprocessing</a:t>
            </a:r>
          </a:p>
        </p:txBody>
      </p:sp>
      <p:sp>
        <p:nvSpPr>
          <p:cNvPr id="3" name="Content Placeholder 2"/>
          <p:cNvSpPr>
            <a:spLocks noGrp="1"/>
          </p:cNvSpPr>
          <p:nvPr>
            <p:ph idx="1"/>
          </p:nvPr>
        </p:nvSpPr>
        <p:spPr/>
        <p:txBody>
          <a:bodyPr/>
          <a:lstStyle/>
          <a:p>
            <a:pPr>
              <a:lnSpc>
                <a:spcPct val="150000"/>
              </a:lnSpc>
            </a:pPr>
            <a:r>
              <a:rPr lang="en-US" sz="2400" dirty="0"/>
              <a:t>Data Preprocessing: An Overview</a:t>
            </a:r>
          </a:p>
          <a:p>
            <a:pPr lvl="1">
              <a:lnSpc>
                <a:spcPct val="150000"/>
              </a:lnSpc>
            </a:pPr>
            <a:r>
              <a:rPr lang="en-US" dirty="0"/>
              <a:t>Data Quality</a:t>
            </a:r>
          </a:p>
          <a:p>
            <a:pPr lvl="1">
              <a:lnSpc>
                <a:spcPct val="150000"/>
              </a:lnSpc>
            </a:pPr>
            <a:r>
              <a:rPr lang="en-US" dirty="0"/>
              <a:t>Major Tasks in Data Preprocessing</a:t>
            </a:r>
          </a:p>
          <a:p>
            <a:pPr>
              <a:lnSpc>
                <a:spcPct val="150000"/>
              </a:lnSpc>
            </a:pPr>
            <a:r>
              <a:rPr lang="en-US" sz="2400" dirty="0"/>
              <a:t>Data Cleaning</a:t>
            </a:r>
          </a:p>
          <a:p>
            <a:pPr>
              <a:lnSpc>
                <a:spcPct val="150000"/>
              </a:lnSpc>
            </a:pPr>
            <a:r>
              <a:rPr lang="en-US" sz="2400" dirty="0"/>
              <a:t>Data Integration</a:t>
            </a:r>
          </a:p>
          <a:p>
            <a:pPr>
              <a:lnSpc>
                <a:spcPct val="150000"/>
              </a:lnSpc>
            </a:pPr>
            <a:r>
              <a:rPr lang="en-US" sz="2400" dirty="0"/>
              <a:t>Data Reduction</a:t>
            </a:r>
          </a:p>
          <a:p>
            <a:pPr>
              <a:lnSpc>
                <a:spcPct val="150000"/>
              </a:lnSpc>
            </a:pPr>
            <a:r>
              <a:rPr lang="en-US" sz="2400" dirty="0"/>
              <a:t>Data Transformation and Data Discretization</a:t>
            </a:r>
          </a:p>
          <a:p>
            <a:pPr>
              <a:lnSpc>
                <a:spcPct val="150000"/>
              </a:lnSpc>
            </a:pPr>
            <a:r>
              <a:rPr lang="en-US" sz="2400" dirty="0"/>
              <a:t>Summary</a:t>
            </a:r>
          </a:p>
          <a:p>
            <a:pPr marL="0" indent="0">
              <a:buNone/>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49</a:t>
            </a:fld>
            <a:endParaRPr lang="en-US" dirty="0">
              <a:solidFill>
                <a:prstClr val="black"/>
              </a:solidFill>
              <a:latin typeface="Calibri"/>
            </a:endParaRPr>
          </a:p>
        </p:txBody>
      </p:sp>
      <p:sp>
        <p:nvSpPr>
          <p:cNvPr id="5" name="AutoShape 4"/>
          <p:cNvSpPr>
            <a:spLocks noChangeArrowheads="1"/>
          </p:cNvSpPr>
          <p:nvPr/>
        </p:nvSpPr>
        <p:spPr bwMode="auto">
          <a:xfrm rot="9430553">
            <a:off x="6550769" y="488288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52594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a:t>3: Data Preprocessing</a:t>
            </a:r>
          </a:p>
        </p:txBody>
      </p:sp>
      <p:sp>
        <p:nvSpPr>
          <p:cNvPr id="3" name="Content Placeholder 2"/>
          <p:cNvSpPr>
            <a:spLocks noGrp="1"/>
          </p:cNvSpPr>
          <p:nvPr>
            <p:ph idx="1"/>
          </p:nvPr>
        </p:nvSpPr>
        <p:spPr/>
        <p:txBody>
          <a:bodyPr/>
          <a:lstStyle/>
          <a:p>
            <a:pPr>
              <a:lnSpc>
                <a:spcPct val="150000"/>
              </a:lnSpc>
            </a:pPr>
            <a:r>
              <a:rPr lang="en-US" sz="2400" dirty="0"/>
              <a:t>Data Preprocessing: An Overview</a:t>
            </a:r>
          </a:p>
          <a:p>
            <a:pPr lvl="1">
              <a:lnSpc>
                <a:spcPct val="150000"/>
              </a:lnSpc>
            </a:pPr>
            <a:r>
              <a:rPr lang="en-US" dirty="0"/>
              <a:t>Data Quality</a:t>
            </a:r>
          </a:p>
          <a:p>
            <a:pPr lvl="1">
              <a:lnSpc>
                <a:spcPct val="150000"/>
              </a:lnSpc>
            </a:pPr>
            <a:r>
              <a:rPr lang="en-US" dirty="0"/>
              <a:t>Major Tasks in Data Preprocessing</a:t>
            </a:r>
          </a:p>
          <a:p>
            <a:pPr>
              <a:lnSpc>
                <a:spcPct val="150000"/>
              </a:lnSpc>
            </a:pPr>
            <a:r>
              <a:rPr lang="en-US" sz="2400" dirty="0"/>
              <a:t>Data Cleaning</a:t>
            </a:r>
          </a:p>
          <a:p>
            <a:pPr>
              <a:lnSpc>
                <a:spcPct val="150000"/>
              </a:lnSpc>
            </a:pPr>
            <a:r>
              <a:rPr lang="en-US" sz="2400" dirty="0"/>
              <a:t>Data Integration</a:t>
            </a:r>
          </a:p>
          <a:p>
            <a:pPr>
              <a:lnSpc>
                <a:spcPct val="150000"/>
              </a:lnSpc>
            </a:pPr>
            <a:r>
              <a:rPr lang="en-US" sz="2400" dirty="0"/>
              <a:t>Data Reduction</a:t>
            </a:r>
          </a:p>
          <a:p>
            <a:pPr>
              <a:lnSpc>
                <a:spcPct val="150000"/>
              </a:lnSpc>
            </a:pPr>
            <a:r>
              <a:rPr lang="en-US" sz="2400" dirty="0"/>
              <a:t>Data Transformation and Data Discretization</a:t>
            </a:r>
          </a:p>
          <a:p>
            <a:pPr>
              <a:lnSpc>
                <a:spcPct val="150000"/>
              </a:lnSpc>
            </a:pPr>
            <a:r>
              <a:rPr lang="en-US" sz="2400" dirty="0"/>
              <a:t>Summary</a:t>
            </a:r>
          </a:p>
          <a:p>
            <a:pPr marL="0" indent="0">
              <a:buNone/>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a:t>
            </a:fld>
            <a:endParaRPr lang="en-US" dirty="0">
              <a:solidFill>
                <a:prstClr val="black"/>
              </a:solidFill>
              <a:latin typeface="Calibri"/>
            </a:endParaRPr>
          </a:p>
        </p:txBody>
      </p:sp>
      <p:sp>
        <p:nvSpPr>
          <p:cNvPr id="5" name="AutoShape 4"/>
          <p:cNvSpPr>
            <a:spLocks noChangeArrowheads="1"/>
          </p:cNvSpPr>
          <p:nvPr/>
        </p:nvSpPr>
        <p:spPr bwMode="auto">
          <a:xfrm rot="9430553">
            <a:off x="3274169" y="305408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52594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0981"/>
                </a:solidFill>
              </a:rPr>
              <a:t>Data Transformation</a:t>
            </a:r>
            <a:endParaRPr lang="en-US" dirty="0"/>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US" sz="2000" dirty="0"/>
              <a:t>A function that maps the entire set of values of a given attribute to a new set of replacement values </a:t>
            </a:r>
            <a:r>
              <a:rPr lang="en-US" sz="2000" dirty="0" err="1"/>
              <a:t>s.t.</a:t>
            </a:r>
            <a:r>
              <a:rPr lang="en-US" sz="2000" dirty="0"/>
              <a:t> each old value can be identified with one of the new values</a:t>
            </a:r>
          </a:p>
          <a:p>
            <a:pPr>
              <a:spcBef>
                <a:spcPts val="600"/>
              </a:spcBef>
              <a:spcAft>
                <a:spcPts val="600"/>
              </a:spcAft>
            </a:pPr>
            <a:r>
              <a:rPr lang="en-US" sz="2000" dirty="0"/>
              <a:t>Methods</a:t>
            </a:r>
          </a:p>
          <a:p>
            <a:pPr lvl="1">
              <a:spcBef>
                <a:spcPts val="600"/>
              </a:spcBef>
              <a:spcAft>
                <a:spcPts val="600"/>
              </a:spcAft>
            </a:pPr>
            <a:r>
              <a:rPr lang="en-US" sz="2000" dirty="0"/>
              <a:t>Smoothing: Remove noise from data</a:t>
            </a:r>
          </a:p>
          <a:p>
            <a:pPr lvl="1">
              <a:spcBef>
                <a:spcPts val="600"/>
              </a:spcBef>
              <a:spcAft>
                <a:spcPts val="600"/>
              </a:spcAft>
            </a:pPr>
            <a:r>
              <a:rPr lang="en-US" sz="2000" dirty="0"/>
              <a:t>Attribute/feature construction</a:t>
            </a:r>
          </a:p>
          <a:p>
            <a:pPr lvl="2">
              <a:spcBef>
                <a:spcPts val="600"/>
              </a:spcBef>
              <a:spcAft>
                <a:spcPts val="600"/>
              </a:spcAft>
            </a:pPr>
            <a:r>
              <a:rPr lang="en-US" dirty="0"/>
              <a:t>New attributes constructed from the given ones</a:t>
            </a:r>
          </a:p>
          <a:p>
            <a:pPr lvl="1">
              <a:spcBef>
                <a:spcPts val="600"/>
              </a:spcBef>
              <a:spcAft>
                <a:spcPts val="600"/>
              </a:spcAft>
            </a:pPr>
            <a:r>
              <a:rPr lang="en-US" sz="2000" dirty="0"/>
              <a:t>Aggregation: Summarization, data cube construction</a:t>
            </a:r>
          </a:p>
          <a:p>
            <a:pPr lvl="1">
              <a:spcBef>
                <a:spcPts val="600"/>
              </a:spcBef>
              <a:spcAft>
                <a:spcPts val="600"/>
              </a:spcAft>
            </a:pPr>
            <a:r>
              <a:rPr lang="en-US" sz="2000" dirty="0"/>
              <a:t>Normalization: Scaled to fall within a smaller, specified range</a:t>
            </a:r>
          </a:p>
          <a:p>
            <a:pPr lvl="2">
              <a:spcBef>
                <a:spcPts val="600"/>
              </a:spcBef>
              <a:spcAft>
                <a:spcPts val="600"/>
              </a:spcAft>
            </a:pPr>
            <a:r>
              <a:rPr lang="en-US" dirty="0"/>
              <a:t>min-max normalization</a:t>
            </a:r>
          </a:p>
          <a:p>
            <a:pPr lvl="2">
              <a:spcBef>
                <a:spcPts val="600"/>
              </a:spcBef>
              <a:spcAft>
                <a:spcPts val="600"/>
              </a:spcAft>
            </a:pPr>
            <a:r>
              <a:rPr lang="en-US" dirty="0"/>
              <a:t>z-score normalization</a:t>
            </a:r>
          </a:p>
          <a:p>
            <a:pPr lvl="2">
              <a:spcBef>
                <a:spcPts val="600"/>
              </a:spcBef>
              <a:spcAft>
                <a:spcPts val="600"/>
              </a:spcAft>
            </a:pPr>
            <a:r>
              <a:rPr lang="en-US" dirty="0"/>
              <a:t>normalization by decimal scaling</a:t>
            </a:r>
          </a:p>
          <a:p>
            <a:pPr lvl="1">
              <a:spcBef>
                <a:spcPts val="600"/>
              </a:spcBef>
              <a:spcAft>
                <a:spcPts val="600"/>
              </a:spcAft>
            </a:pPr>
            <a:r>
              <a:rPr lang="en-US" sz="2000" dirty="0" smtClean="0"/>
              <a:t>Discretization</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50</a:t>
            </a:fld>
            <a:endParaRPr lang="en-US" dirty="0">
              <a:solidFill>
                <a:prstClr val="black"/>
              </a:solidFill>
              <a:latin typeface="Calibri"/>
            </a:endParaRPr>
          </a:p>
        </p:txBody>
      </p:sp>
    </p:spTree>
    <p:extLst>
      <p:ext uri="{BB962C8B-B14F-4D97-AF65-F5344CB8AC3E}">
        <p14:creationId xmlns:p14="http://schemas.microsoft.com/office/powerpoint/2010/main" val="2493856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a:t>
            </a:r>
          </a:p>
        </p:txBody>
      </p:sp>
      <p:sp>
        <p:nvSpPr>
          <p:cNvPr id="3" name="Content Placeholder 2"/>
          <p:cNvSpPr>
            <a:spLocks noGrp="1"/>
          </p:cNvSpPr>
          <p:nvPr>
            <p:ph idx="1"/>
          </p:nvPr>
        </p:nvSpPr>
        <p:spPr/>
        <p:txBody>
          <a:bodyPr/>
          <a:lstStyle/>
          <a:p>
            <a:pPr>
              <a:lnSpc>
                <a:spcPct val="120000"/>
              </a:lnSpc>
            </a:pPr>
            <a:r>
              <a:rPr lang="en-US" sz="2000" b="1" dirty="0"/>
              <a:t>Min-max normalization</a:t>
            </a:r>
            <a:r>
              <a:rPr lang="en-US" sz="2000" dirty="0"/>
              <a:t>: to [</a:t>
            </a:r>
            <a:r>
              <a:rPr lang="en-US" sz="2000" dirty="0" err="1"/>
              <a:t>new_min</a:t>
            </a:r>
            <a:r>
              <a:rPr lang="en-US" sz="2000" baseline="-25000" dirty="0" err="1"/>
              <a:t>A</a:t>
            </a:r>
            <a:r>
              <a:rPr lang="en-US" sz="2000" dirty="0"/>
              <a:t>, </a:t>
            </a:r>
            <a:r>
              <a:rPr lang="en-US" sz="2000" dirty="0" err="1"/>
              <a:t>new_max</a:t>
            </a:r>
            <a:r>
              <a:rPr lang="en-US" sz="2000" baseline="-25000" dirty="0" err="1"/>
              <a:t>A</a:t>
            </a:r>
            <a:r>
              <a:rPr lang="en-US" sz="2000" dirty="0"/>
              <a:t>]</a:t>
            </a:r>
          </a:p>
          <a:p>
            <a:pPr lvl="1">
              <a:lnSpc>
                <a:spcPct val="120000"/>
              </a:lnSpc>
            </a:pPr>
            <a:endParaRPr lang="en-US" sz="2000" dirty="0"/>
          </a:p>
          <a:p>
            <a:pPr lvl="1">
              <a:lnSpc>
                <a:spcPct val="120000"/>
              </a:lnSpc>
            </a:pPr>
            <a:endParaRPr lang="en-US" sz="2000" dirty="0"/>
          </a:p>
          <a:p>
            <a:pPr lvl="1">
              <a:lnSpc>
                <a:spcPct val="120000"/>
              </a:lnSpc>
            </a:pPr>
            <a:r>
              <a:rPr lang="en-US" sz="2000" dirty="0"/>
              <a:t>Ex.  Let income range $12,000 to $98,000 normalized to [0.0, 1.0].  Then $73,000 is mapped to  </a:t>
            </a:r>
          </a:p>
          <a:p>
            <a:pPr>
              <a:lnSpc>
                <a:spcPct val="120000"/>
              </a:lnSpc>
            </a:pPr>
            <a:r>
              <a:rPr lang="en-US" sz="2000" b="1" dirty="0"/>
              <a:t>Z-score normalization</a:t>
            </a:r>
            <a:r>
              <a:rPr lang="en-US" sz="2000" dirty="0"/>
              <a:t> (</a:t>
            </a:r>
            <a:r>
              <a:rPr lang="el-GR" sz="2000" dirty="0"/>
              <a:t>μ</a:t>
            </a:r>
            <a:r>
              <a:rPr lang="en-US" sz="2000" dirty="0"/>
              <a:t>: mean, </a:t>
            </a:r>
            <a:r>
              <a:rPr lang="el-GR" sz="2000" dirty="0"/>
              <a:t>σ</a:t>
            </a:r>
            <a:r>
              <a:rPr lang="en-US" sz="2000" dirty="0"/>
              <a:t>: standard deviation):</a:t>
            </a:r>
          </a:p>
          <a:p>
            <a:pPr>
              <a:lnSpc>
                <a:spcPct val="120000"/>
              </a:lnSpc>
            </a:pPr>
            <a:endParaRPr lang="en-US" sz="2000" dirty="0"/>
          </a:p>
          <a:p>
            <a:pPr lvl="1">
              <a:lnSpc>
                <a:spcPct val="120000"/>
              </a:lnSpc>
            </a:pPr>
            <a:endParaRPr lang="en-US" sz="2000" dirty="0"/>
          </a:p>
          <a:p>
            <a:pPr lvl="1">
              <a:lnSpc>
                <a:spcPct val="120000"/>
              </a:lnSpc>
            </a:pPr>
            <a:r>
              <a:rPr lang="en-US" sz="2000" dirty="0"/>
              <a:t>Ex. Let </a:t>
            </a:r>
            <a:r>
              <a:rPr lang="el-GR" sz="2000" dirty="0"/>
              <a:t>μ</a:t>
            </a:r>
            <a:r>
              <a:rPr lang="en-US" sz="2000" dirty="0"/>
              <a:t> = 54,000, </a:t>
            </a:r>
            <a:r>
              <a:rPr lang="el-GR" sz="2000" dirty="0"/>
              <a:t>σ</a:t>
            </a:r>
            <a:r>
              <a:rPr lang="en-US" sz="2000" dirty="0"/>
              <a:t> = 16,000.  Then</a:t>
            </a:r>
            <a:endParaRPr lang="el-GR" sz="2000" dirty="0"/>
          </a:p>
          <a:p>
            <a:pPr>
              <a:lnSpc>
                <a:spcPct val="120000"/>
              </a:lnSpc>
            </a:pPr>
            <a:r>
              <a:rPr lang="en-US" sz="2000" b="1" dirty="0"/>
              <a:t>Normalization by decimal scaling</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51</a:t>
            </a:fld>
            <a:endParaRPr lang="en-US" dirty="0">
              <a:solidFill>
                <a:prstClr val="black"/>
              </a:solidFill>
              <a:latin typeface="Calibr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5427819"/>
              </p:ext>
            </p:extLst>
          </p:nvPr>
        </p:nvGraphicFramePr>
        <p:xfrm>
          <a:off x="685800" y="1524000"/>
          <a:ext cx="7658862" cy="914400"/>
        </p:xfrm>
        <a:graphic>
          <a:graphicData uri="http://schemas.openxmlformats.org/presentationml/2006/ole">
            <mc:AlternateContent xmlns:mc="http://schemas.openxmlformats.org/markup-compatibility/2006">
              <mc:Choice xmlns:v="urn:schemas-microsoft-com:vml" Requires="v">
                <p:oleObj spid="_x0000_s164970" name="Equation" r:id="rId3" imgW="3340100" imgH="393700" progId="Equation.3">
                  <p:embed/>
                </p:oleObj>
              </mc:Choice>
              <mc:Fallback>
                <p:oleObj name="Equation" r:id="rId3" imgW="33401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7658862" cy="914400"/>
                      </a:xfrm>
                      <a:prstGeom prst="rect">
                        <a:avLst/>
                      </a:prstGeom>
                      <a:noFill/>
                      <a:ln>
                        <a:noFill/>
                      </a:ln>
                      <a:effec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2708069375"/>
              </p:ext>
            </p:extLst>
          </p:nvPr>
        </p:nvGraphicFramePr>
        <p:xfrm>
          <a:off x="3352800" y="2819400"/>
          <a:ext cx="2514600" cy="474663"/>
        </p:xfrm>
        <a:graphic>
          <a:graphicData uri="http://schemas.openxmlformats.org/presentationml/2006/ole">
            <mc:AlternateContent xmlns:mc="http://schemas.openxmlformats.org/markup-compatibility/2006">
              <mc:Choice xmlns:v="urn:schemas-microsoft-com:vml" Requires="v">
                <p:oleObj spid="_x0000_s164971" name="Equation" r:id="rId5" imgW="2222500" imgH="419100" progId="Equation.3">
                  <p:embed/>
                </p:oleObj>
              </mc:Choice>
              <mc:Fallback>
                <p:oleObj name="Equation" r:id="rId5" imgW="2222500" imgH="419100" progId="Equation.3">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819400"/>
                        <a:ext cx="2514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3006379"/>
              </p:ext>
            </p:extLst>
          </p:nvPr>
        </p:nvGraphicFramePr>
        <p:xfrm>
          <a:off x="1524000" y="3657599"/>
          <a:ext cx="1828800" cy="858253"/>
        </p:xfrm>
        <a:graphic>
          <a:graphicData uri="http://schemas.openxmlformats.org/presentationml/2006/ole">
            <mc:AlternateContent xmlns:mc="http://schemas.openxmlformats.org/markup-compatibility/2006">
              <mc:Choice xmlns:v="urn:schemas-microsoft-com:vml" Requires="v">
                <p:oleObj spid="_x0000_s164972" name="Equation" r:id="rId7" imgW="634725" imgH="393529" progId="Equation.3">
                  <p:embed/>
                </p:oleObj>
              </mc:Choice>
              <mc:Fallback>
                <p:oleObj name="Equation" r:id="rId7" imgW="634725" imgH="39352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657599"/>
                        <a:ext cx="1828800" cy="858253"/>
                      </a:xfrm>
                      <a:prstGeom prst="rect">
                        <a:avLst/>
                      </a:prstGeom>
                      <a:noFill/>
                      <a:ln>
                        <a:noFill/>
                      </a:ln>
                      <a:effec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2385049376"/>
              </p:ext>
            </p:extLst>
          </p:nvPr>
        </p:nvGraphicFramePr>
        <p:xfrm>
          <a:off x="5105400" y="4495800"/>
          <a:ext cx="1952625" cy="546100"/>
        </p:xfrm>
        <a:graphic>
          <a:graphicData uri="http://schemas.openxmlformats.org/presentationml/2006/ole">
            <mc:AlternateContent xmlns:mc="http://schemas.openxmlformats.org/markup-compatibility/2006">
              <mc:Choice xmlns:v="urn:schemas-microsoft-com:vml" Requires="v">
                <p:oleObj spid="_x0000_s164973" name="Equation" r:id="rId9" imgW="1498600" imgH="419100" progId="Equation.3">
                  <p:embed/>
                </p:oleObj>
              </mc:Choice>
              <mc:Fallback>
                <p:oleObj name="Equation" r:id="rId9" imgW="1498600" imgH="419100" progId="Equation.3">
                  <p:embed/>
                  <p:pic>
                    <p:nvPicPr>
                      <p:cNvPr id="0" name="Object 10"/>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4495800"/>
                        <a:ext cx="195262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1219200" y="5486400"/>
          <a:ext cx="1066800" cy="847725"/>
        </p:xfrm>
        <a:graphic>
          <a:graphicData uri="http://schemas.openxmlformats.org/presentationml/2006/ole">
            <mc:AlternateContent xmlns:mc="http://schemas.openxmlformats.org/markup-compatibility/2006">
              <mc:Choice xmlns:v="urn:schemas-microsoft-com:vml" Requires="v">
                <p:oleObj spid="_x0000_s164974" name="Equation" r:id="rId11" imgW="495085" imgH="393529" progId="Equation.3">
                  <p:embed/>
                </p:oleObj>
              </mc:Choice>
              <mc:Fallback>
                <p:oleObj name="Equation" r:id="rId11" imgW="495085"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5486400"/>
                        <a:ext cx="106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9"/>
          <p:cNvSpPr txBox="1">
            <a:spLocks noChangeArrowheads="1"/>
          </p:cNvSpPr>
          <p:nvPr/>
        </p:nvSpPr>
        <p:spPr bwMode="auto">
          <a:xfrm>
            <a:off x="2514600" y="5638800"/>
            <a:ext cx="612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2000">
                <a:latin typeface="Times New Roman" pitchFamily="18" charset="0"/>
              </a:rPr>
              <a:t>Where </a:t>
            </a:r>
            <a:r>
              <a:rPr lang="en-US" i="1">
                <a:latin typeface="Times New Roman" pitchFamily="18" charset="0"/>
              </a:rPr>
              <a:t>j</a:t>
            </a:r>
            <a:r>
              <a:rPr lang="en-US" sz="2000">
                <a:latin typeface="Times New Roman" pitchFamily="18" charset="0"/>
              </a:rPr>
              <a:t> is the smallest integer such that Max(|</a:t>
            </a:r>
            <a:r>
              <a:rPr lang="el-GR" sz="2000">
                <a:latin typeface="Times New Roman" pitchFamily="18" charset="0"/>
                <a:cs typeface="Times New Roman" pitchFamily="18" charset="0"/>
              </a:rPr>
              <a:t>ν</a:t>
            </a:r>
            <a:r>
              <a:rPr lang="en-US" sz="2000">
                <a:latin typeface="Times New Roman" pitchFamily="18" charset="0"/>
                <a:cs typeface="Times New Roman" pitchFamily="18" charset="0"/>
              </a:rPr>
              <a:t>’</a:t>
            </a:r>
            <a:r>
              <a:rPr lang="en-US" sz="2000">
                <a:latin typeface="Times New Roman" pitchFamily="18" charset="0"/>
              </a:rPr>
              <a:t>|) &lt; 1</a:t>
            </a:r>
            <a:endParaRPr lang="en-US">
              <a:latin typeface="Times New Roman" pitchFamily="18" charset="0"/>
            </a:endParaRPr>
          </a:p>
        </p:txBody>
      </p:sp>
    </p:spTree>
    <p:extLst>
      <p:ext uri="{BB962C8B-B14F-4D97-AF65-F5344CB8AC3E}">
        <p14:creationId xmlns:p14="http://schemas.microsoft.com/office/powerpoint/2010/main" val="2618876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smtClean="0">
                <a:solidFill>
                  <a:srgbClr val="170981"/>
                </a:solidFill>
              </a:rPr>
              <a:t>Discretization</a:t>
            </a:r>
            <a:r>
              <a:rPr lang="en-US" smtClean="0">
                <a:solidFill>
                  <a:schemeClr val="hlink"/>
                </a:solidFill>
              </a:rPr>
              <a:t> </a:t>
            </a:r>
          </a:p>
        </p:txBody>
      </p:sp>
      <p:sp>
        <p:nvSpPr>
          <p:cNvPr id="57348" name="Rectangle 3"/>
          <p:cNvSpPr>
            <a:spLocks noGrp="1" noChangeArrowheads="1"/>
          </p:cNvSpPr>
          <p:nvPr>
            <p:ph idx="1"/>
          </p:nvPr>
        </p:nvSpPr>
        <p:spPr>
          <a:xfrm>
            <a:off x="0" y="990600"/>
            <a:ext cx="9125243" cy="5334000"/>
          </a:xfrm>
        </p:spPr>
        <p:txBody>
          <a:bodyPr>
            <a:noAutofit/>
          </a:bodyPr>
          <a:lstStyle/>
          <a:p>
            <a:pPr eaLnBrk="1" hangingPunct="1">
              <a:lnSpc>
                <a:spcPct val="120000"/>
              </a:lnSpc>
            </a:pPr>
            <a:r>
              <a:rPr lang="en-US" sz="2400" dirty="0" smtClean="0"/>
              <a:t>Three types of attributes</a:t>
            </a:r>
          </a:p>
          <a:p>
            <a:pPr lvl="1" eaLnBrk="1" hangingPunct="1">
              <a:lnSpc>
                <a:spcPct val="120000"/>
              </a:lnSpc>
            </a:pPr>
            <a:r>
              <a:rPr lang="en-US" dirty="0" smtClean="0"/>
              <a:t>Nominal—values from an unordered set, e.g., color, profession</a:t>
            </a:r>
          </a:p>
          <a:p>
            <a:pPr lvl="1" eaLnBrk="1" hangingPunct="1">
              <a:lnSpc>
                <a:spcPct val="120000"/>
              </a:lnSpc>
            </a:pPr>
            <a:r>
              <a:rPr lang="en-US" dirty="0" smtClean="0"/>
              <a:t>Ordinal—values from an ordered set, e.g., military or academic rank </a:t>
            </a:r>
          </a:p>
          <a:p>
            <a:pPr lvl="1" eaLnBrk="1" hangingPunct="1">
              <a:lnSpc>
                <a:spcPct val="120000"/>
              </a:lnSpc>
            </a:pPr>
            <a:r>
              <a:rPr lang="en-US" dirty="0" smtClean="0"/>
              <a:t>Numeric—real numbers, e.g., integer or real numbers</a:t>
            </a:r>
          </a:p>
          <a:p>
            <a:pPr eaLnBrk="1" hangingPunct="1">
              <a:lnSpc>
                <a:spcPct val="120000"/>
              </a:lnSpc>
            </a:pPr>
            <a:r>
              <a:rPr lang="en-US" sz="2400" dirty="0" smtClean="0"/>
              <a:t>Discretization: Divide the range of a continuous attribute into intervals</a:t>
            </a:r>
          </a:p>
          <a:p>
            <a:pPr lvl="1" eaLnBrk="1" hangingPunct="1">
              <a:lnSpc>
                <a:spcPct val="120000"/>
              </a:lnSpc>
            </a:pPr>
            <a:r>
              <a:rPr lang="en-US" dirty="0" smtClean="0"/>
              <a:t>Interval labels can then be used to replace actual data values </a:t>
            </a:r>
          </a:p>
          <a:p>
            <a:pPr lvl="1" eaLnBrk="1" hangingPunct="1">
              <a:lnSpc>
                <a:spcPct val="120000"/>
              </a:lnSpc>
            </a:pPr>
            <a:r>
              <a:rPr lang="en-US" dirty="0" smtClean="0"/>
              <a:t>Reduce data size by discretization</a:t>
            </a:r>
          </a:p>
          <a:p>
            <a:pPr lvl="1" eaLnBrk="1" hangingPunct="1">
              <a:lnSpc>
                <a:spcPct val="120000"/>
              </a:lnSpc>
            </a:pPr>
            <a:r>
              <a:rPr lang="en-US" dirty="0" smtClean="0"/>
              <a:t>Supervised vs. unsupervised</a:t>
            </a:r>
          </a:p>
          <a:p>
            <a:pPr lvl="1" eaLnBrk="1" hangingPunct="1">
              <a:lnSpc>
                <a:spcPct val="120000"/>
              </a:lnSpc>
            </a:pPr>
            <a:r>
              <a:rPr lang="en-US" dirty="0" smtClean="0"/>
              <a:t>Split (top-down) vs. merge (bottom-up)</a:t>
            </a:r>
          </a:p>
          <a:p>
            <a:pPr lvl="1" eaLnBrk="1" hangingPunct="1">
              <a:lnSpc>
                <a:spcPct val="120000"/>
              </a:lnSpc>
            </a:pPr>
            <a:r>
              <a:rPr lang="en-US" dirty="0" smtClean="0"/>
              <a:t>Discretization can be performed recursively on an attribute</a:t>
            </a:r>
          </a:p>
          <a:p>
            <a:pPr lvl="1" eaLnBrk="1" hangingPunct="1">
              <a:lnSpc>
                <a:spcPct val="120000"/>
              </a:lnSpc>
            </a:pPr>
            <a:r>
              <a:rPr lang="en-US" dirty="0" smtClean="0"/>
              <a:t>Prepare for further analysis, e.g., classification</a:t>
            </a:r>
          </a:p>
        </p:txBody>
      </p:sp>
      <p:sp>
        <p:nvSpPr>
          <p:cNvPr id="57346"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F17950D-601B-49AE-B959-5C34EA8B3779}" type="slidenum">
              <a:rPr lang="en-US" sz="1200"/>
              <a:pPr eaLnBrk="1" hangingPunct="1"/>
              <a:t>52</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0" y="228600"/>
            <a:ext cx="8991600" cy="762000"/>
          </a:xfrm>
        </p:spPr>
        <p:txBody>
          <a:bodyPr/>
          <a:lstStyle/>
          <a:p>
            <a:pPr eaLnBrk="1" hangingPunct="1"/>
            <a:r>
              <a:rPr lang="en-US" smtClean="0"/>
              <a:t>Data Discretization Methods</a:t>
            </a:r>
          </a:p>
        </p:txBody>
      </p:sp>
      <p:sp>
        <p:nvSpPr>
          <p:cNvPr id="58372" name="Rectangle 3"/>
          <p:cNvSpPr>
            <a:spLocks noGrp="1" noChangeArrowheads="1"/>
          </p:cNvSpPr>
          <p:nvPr>
            <p:ph idx="1"/>
          </p:nvPr>
        </p:nvSpPr>
        <p:spPr>
          <a:xfrm>
            <a:off x="0" y="1143000"/>
            <a:ext cx="9144000" cy="5181600"/>
          </a:xfrm>
        </p:spPr>
        <p:txBody>
          <a:bodyPr>
            <a:noAutofit/>
          </a:bodyPr>
          <a:lstStyle/>
          <a:p>
            <a:pPr eaLnBrk="1" hangingPunct="1">
              <a:lnSpc>
                <a:spcPct val="120000"/>
              </a:lnSpc>
            </a:pPr>
            <a:r>
              <a:rPr lang="en-US" dirty="0" smtClean="0"/>
              <a:t>Typical methods: All the methods can be applied recursively</a:t>
            </a:r>
          </a:p>
          <a:p>
            <a:pPr lvl="1" eaLnBrk="1" hangingPunct="1">
              <a:lnSpc>
                <a:spcPct val="120000"/>
              </a:lnSpc>
            </a:pPr>
            <a:r>
              <a:rPr lang="en-US" sz="2800" dirty="0" smtClean="0">
                <a:solidFill>
                  <a:schemeClr val="hlink"/>
                </a:solidFill>
              </a:rPr>
              <a:t>Binning</a:t>
            </a:r>
            <a:r>
              <a:rPr lang="en-US" sz="2800" dirty="0" smtClean="0"/>
              <a:t> </a:t>
            </a:r>
          </a:p>
          <a:p>
            <a:pPr lvl="2" eaLnBrk="1" hangingPunct="1">
              <a:lnSpc>
                <a:spcPct val="120000"/>
              </a:lnSpc>
            </a:pPr>
            <a:r>
              <a:rPr lang="en-US" sz="2400" dirty="0" smtClean="0"/>
              <a:t>Top-down split, unsupervised</a:t>
            </a:r>
          </a:p>
          <a:p>
            <a:pPr lvl="1" eaLnBrk="1" hangingPunct="1">
              <a:lnSpc>
                <a:spcPct val="120000"/>
              </a:lnSpc>
            </a:pPr>
            <a:r>
              <a:rPr lang="en-US" sz="2800" dirty="0" smtClean="0">
                <a:solidFill>
                  <a:schemeClr val="hlink"/>
                </a:solidFill>
              </a:rPr>
              <a:t>Clustering </a:t>
            </a:r>
            <a:r>
              <a:rPr lang="en-US" sz="2800" dirty="0" smtClean="0">
                <a:solidFill>
                  <a:schemeClr val="hlink"/>
                </a:solidFill>
              </a:rPr>
              <a:t>analysis</a:t>
            </a:r>
            <a:r>
              <a:rPr lang="en-US" sz="2800" dirty="0" smtClean="0"/>
              <a:t> (unsupervised, top-down split or bottom-up merge)</a:t>
            </a:r>
          </a:p>
          <a:p>
            <a:pPr lvl="1" eaLnBrk="1" hangingPunct="1">
              <a:lnSpc>
                <a:spcPct val="120000"/>
              </a:lnSpc>
            </a:pPr>
            <a:r>
              <a:rPr lang="en-US" sz="2800" dirty="0" smtClean="0">
                <a:solidFill>
                  <a:schemeClr val="hlink"/>
                </a:solidFill>
              </a:rPr>
              <a:t>Decision-tree analysis</a:t>
            </a:r>
            <a:r>
              <a:rPr lang="en-US" sz="2800" dirty="0" smtClean="0"/>
              <a:t> (supervised, top-down split)</a:t>
            </a:r>
          </a:p>
          <a:p>
            <a:pPr lvl="1" eaLnBrk="1" hangingPunct="1">
              <a:lnSpc>
                <a:spcPct val="120000"/>
              </a:lnSpc>
            </a:pPr>
            <a:r>
              <a:rPr lang="en-US" sz="2800" dirty="0" smtClean="0">
                <a:solidFill>
                  <a:schemeClr val="hlink"/>
                </a:solidFill>
                <a:sym typeface="Symbol" pitchFamily="18" charset="2"/>
              </a:rPr>
              <a:t>Correlation (e.g., </a:t>
            </a:r>
            <a:r>
              <a:rPr lang="en-US" sz="2800" baseline="30000" dirty="0" smtClean="0">
                <a:solidFill>
                  <a:schemeClr val="hlink"/>
                </a:solidFill>
              </a:rPr>
              <a:t>2</a:t>
            </a:r>
            <a:r>
              <a:rPr lang="en-US" sz="2800" dirty="0" smtClean="0">
                <a:solidFill>
                  <a:schemeClr val="hlink"/>
                </a:solidFill>
              </a:rPr>
              <a:t>) </a:t>
            </a:r>
            <a:r>
              <a:rPr lang="en-US" sz="2800" dirty="0" smtClean="0">
                <a:solidFill>
                  <a:schemeClr val="hlink"/>
                </a:solidFill>
              </a:rPr>
              <a:t>analysis-based discretization</a:t>
            </a:r>
            <a:r>
              <a:rPr lang="en-US" sz="2800" dirty="0" smtClean="0"/>
              <a:t> (supervised</a:t>
            </a:r>
            <a:r>
              <a:rPr lang="en-US" sz="2800" dirty="0" smtClean="0"/>
              <a:t>, bottom-up merge)</a:t>
            </a:r>
          </a:p>
        </p:txBody>
      </p:sp>
      <p:sp>
        <p:nvSpPr>
          <p:cNvPr id="2" name="Slide Number Placeholder 1"/>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53</a:t>
            </a:fld>
            <a:endParaRPr lang="en-US" dirty="0">
              <a:solidFill>
                <a:prstClr val="black"/>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52400" y="304800"/>
            <a:ext cx="9372600" cy="609600"/>
          </a:xfrm>
        </p:spPr>
        <p:txBody>
          <a:bodyPr/>
          <a:lstStyle/>
          <a:p>
            <a:pPr eaLnBrk="1" hangingPunct="1"/>
            <a:r>
              <a:rPr lang="en-US" sz="3200" smtClean="0"/>
              <a:t>Simple Discretization: Binning</a:t>
            </a:r>
            <a:endParaRPr lang="en-US" smtClean="0"/>
          </a:p>
        </p:txBody>
      </p:sp>
      <p:sp>
        <p:nvSpPr>
          <p:cNvPr id="59396" name="Rectangle 3"/>
          <p:cNvSpPr>
            <a:spLocks noGrp="1" noChangeArrowheads="1"/>
          </p:cNvSpPr>
          <p:nvPr>
            <p:ph idx="1"/>
          </p:nvPr>
        </p:nvSpPr>
        <p:spPr>
          <a:xfrm>
            <a:off x="0" y="990600"/>
            <a:ext cx="9144000" cy="5181600"/>
          </a:xfrm>
        </p:spPr>
        <p:txBody>
          <a:bodyPr>
            <a:noAutofit/>
          </a:bodyPr>
          <a:lstStyle/>
          <a:p>
            <a:pPr eaLnBrk="1" hangingPunct="1">
              <a:lnSpc>
                <a:spcPct val="150000"/>
              </a:lnSpc>
            </a:pPr>
            <a:r>
              <a:rPr lang="en-US" sz="2400" dirty="0" smtClean="0">
                <a:solidFill>
                  <a:schemeClr val="hlink"/>
                </a:solidFill>
              </a:rPr>
              <a:t>Equal-width</a:t>
            </a:r>
            <a:r>
              <a:rPr lang="en-US" sz="2400" dirty="0" smtClean="0"/>
              <a:t> (distance) partitioning</a:t>
            </a:r>
          </a:p>
          <a:p>
            <a:pPr lvl="1" eaLnBrk="1" hangingPunct="1">
              <a:lnSpc>
                <a:spcPct val="150000"/>
              </a:lnSpc>
              <a:spcBef>
                <a:spcPct val="0"/>
              </a:spcBef>
            </a:pPr>
            <a:r>
              <a:rPr lang="en-US" sz="2200" dirty="0" smtClean="0"/>
              <a:t>Divides the range into </a:t>
            </a:r>
            <a:r>
              <a:rPr lang="en-US" sz="2200" i="1" dirty="0" smtClean="0"/>
              <a:t>N</a:t>
            </a:r>
            <a:r>
              <a:rPr lang="en-US" sz="2200" dirty="0" smtClean="0"/>
              <a:t> intervals of equal size: </a:t>
            </a:r>
            <a:r>
              <a:rPr lang="en-US" sz="2200" dirty="0" smtClean="0">
                <a:solidFill>
                  <a:srgbClr val="39513E"/>
                </a:solidFill>
              </a:rPr>
              <a:t>uniform grid</a:t>
            </a:r>
            <a:endParaRPr lang="en-US" sz="2200" dirty="0" smtClean="0">
              <a:solidFill>
                <a:schemeClr val="hlink"/>
              </a:solidFill>
            </a:endParaRPr>
          </a:p>
          <a:p>
            <a:pPr lvl="1" eaLnBrk="1" hangingPunct="1">
              <a:lnSpc>
                <a:spcPct val="150000"/>
              </a:lnSpc>
              <a:spcBef>
                <a:spcPct val="0"/>
              </a:spcBef>
            </a:pPr>
            <a:r>
              <a:rPr lang="en-US" sz="2200" dirty="0" smtClean="0"/>
              <a:t>if </a:t>
            </a:r>
            <a:r>
              <a:rPr lang="en-US" sz="2200" i="1" dirty="0" smtClean="0"/>
              <a:t>A</a:t>
            </a:r>
            <a:r>
              <a:rPr lang="en-US" sz="2200" dirty="0" smtClean="0"/>
              <a:t> and </a:t>
            </a:r>
            <a:r>
              <a:rPr lang="en-US" sz="2200" i="1" dirty="0" smtClean="0"/>
              <a:t>B</a:t>
            </a:r>
            <a:r>
              <a:rPr lang="en-US" sz="2200" dirty="0" smtClean="0"/>
              <a:t> are the lowest and highest values of the attribute, the width of intervals will be: </a:t>
            </a:r>
            <a:r>
              <a:rPr lang="en-US" sz="2200" i="1" dirty="0" smtClean="0"/>
              <a:t>W </a:t>
            </a:r>
            <a:r>
              <a:rPr lang="en-US" sz="2200" dirty="0" smtClean="0"/>
              <a:t>= (</a:t>
            </a:r>
            <a:r>
              <a:rPr lang="en-US" sz="2200" i="1" dirty="0" smtClean="0"/>
              <a:t>B </a:t>
            </a:r>
            <a:r>
              <a:rPr lang="en-US" sz="2200" dirty="0" smtClean="0"/>
              <a:t>–</a:t>
            </a:r>
            <a:r>
              <a:rPr lang="en-US" sz="2200" i="1" dirty="0" smtClean="0"/>
              <a:t>A</a:t>
            </a:r>
            <a:r>
              <a:rPr lang="en-US" sz="2200" dirty="0" smtClean="0"/>
              <a:t>)/</a:t>
            </a:r>
            <a:r>
              <a:rPr lang="en-US" sz="2200" i="1" dirty="0" smtClean="0"/>
              <a:t>N.</a:t>
            </a:r>
            <a:endParaRPr lang="en-US" sz="2200" dirty="0" smtClean="0"/>
          </a:p>
          <a:p>
            <a:pPr lvl="1" eaLnBrk="1" hangingPunct="1">
              <a:lnSpc>
                <a:spcPct val="150000"/>
              </a:lnSpc>
              <a:spcBef>
                <a:spcPct val="0"/>
              </a:spcBef>
            </a:pPr>
            <a:r>
              <a:rPr lang="en-US" sz="2200" dirty="0" smtClean="0"/>
              <a:t>The most straightforward, but outliers may dominate presentation</a:t>
            </a:r>
          </a:p>
          <a:p>
            <a:pPr lvl="1" eaLnBrk="1" hangingPunct="1">
              <a:lnSpc>
                <a:spcPct val="150000"/>
              </a:lnSpc>
              <a:spcBef>
                <a:spcPct val="0"/>
              </a:spcBef>
            </a:pPr>
            <a:r>
              <a:rPr lang="en-US" sz="2200" dirty="0" smtClean="0"/>
              <a:t>Skewed data is not handled well</a:t>
            </a:r>
            <a:endParaRPr lang="en-US" sz="2200" i="1" dirty="0" smtClean="0"/>
          </a:p>
          <a:p>
            <a:pPr eaLnBrk="1" hangingPunct="1">
              <a:lnSpc>
                <a:spcPct val="150000"/>
              </a:lnSpc>
            </a:pPr>
            <a:r>
              <a:rPr lang="en-US" sz="2400" dirty="0" smtClean="0">
                <a:solidFill>
                  <a:schemeClr val="hlink"/>
                </a:solidFill>
              </a:rPr>
              <a:t>Equal-depth</a:t>
            </a:r>
            <a:r>
              <a:rPr lang="en-US" sz="2400" dirty="0" smtClean="0"/>
              <a:t> (frequency) partitioning</a:t>
            </a:r>
          </a:p>
          <a:p>
            <a:pPr lvl="1" eaLnBrk="1" hangingPunct="1">
              <a:lnSpc>
                <a:spcPct val="150000"/>
              </a:lnSpc>
              <a:spcBef>
                <a:spcPct val="0"/>
              </a:spcBef>
            </a:pPr>
            <a:r>
              <a:rPr lang="en-US" sz="2200" dirty="0" smtClean="0"/>
              <a:t>Divides the range into </a:t>
            </a:r>
            <a:r>
              <a:rPr lang="en-US" sz="2200" i="1" dirty="0" smtClean="0"/>
              <a:t>N</a:t>
            </a:r>
            <a:r>
              <a:rPr lang="en-US" sz="2200" dirty="0" smtClean="0"/>
              <a:t> intervals, each containing approximately same number of samples</a:t>
            </a:r>
          </a:p>
          <a:p>
            <a:pPr lvl="1" eaLnBrk="1" hangingPunct="1">
              <a:lnSpc>
                <a:spcPct val="150000"/>
              </a:lnSpc>
              <a:spcBef>
                <a:spcPct val="0"/>
              </a:spcBef>
            </a:pPr>
            <a:r>
              <a:rPr lang="en-US" sz="2200" dirty="0" smtClean="0"/>
              <a:t>Good data scaling</a:t>
            </a:r>
          </a:p>
          <a:p>
            <a:pPr lvl="1" eaLnBrk="1" hangingPunct="1">
              <a:lnSpc>
                <a:spcPct val="150000"/>
              </a:lnSpc>
              <a:spcBef>
                <a:spcPct val="0"/>
              </a:spcBef>
            </a:pPr>
            <a:r>
              <a:rPr lang="en-US" sz="2200" dirty="0" smtClean="0"/>
              <a:t>Managing categorical attributes can be tricky</a:t>
            </a:r>
          </a:p>
        </p:txBody>
      </p:sp>
      <p:sp>
        <p:nvSpPr>
          <p:cNvPr id="5939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7E238F1-10F6-488C-9009-DDED837F420A}" type="slidenum">
              <a:rPr lang="en-US" sz="1200"/>
              <a:pPr eaLnBrk="1" hangingPunct="1"/>
              <a:t>54</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76200" y="304800"/>
            <a:ext cx="9067800" cy="609600"/>
          </a:xfrm>
        </p:spPr>
        <p:txBody>
          <a:bodyPr>
            <a:normAutofit fontScale="90000"/>
          </a:bodyPr>
          <a:lstStyle/>
          <a:p>
            <a:pPr eaLnBrk="1" hangingPunct="1"/>
            <a:r>
              <a:rPr lang="en-US" smtClean="0"/>
              <a:t>Binning Methods for Data Smoothing</a:t>
            </a:r>
          </a:p>
        </p:txBody>
      </p:sp>
      <p:sp>
        <p:nvSpPr>
          <p:cNvPr id="60420" name="Rectangle 3"/>
          <p:cNvSpPr>
            <a:spLocks noGrp="1" noChangeArrowheads="1"/>
          </p:cNvSpPr>
          <p:nvPr>
            <p:ph idx="1"/>
          </p:nvPr>
        </p:nvSpPr>
        <p:spPr>
          <a:xfrm>
            <a:off x="381000" y="1066800"/>
            <a:ext cx="8077200" cy="5029200"/>
          </a:xfrm>
        </p:spPr>
        <p:txBody>
          <a:bodyPr>
            <a:noAutofit/>
          </a:bodyPr>
          <a:lstStyle/>
          <a:p>
            <a:pPr eaLnBrk="1" hangingPunct="1">
              <a:buFont typeface="Wingdings" pitchFamily="2" charset="2"/>
              <a:buChar char="q"/>
            </a:pPr>
            <a:r>
              <a:rPr lang="en-US" sz="2200" dirty="0" smtClean="0"/>
              <a:t>Sorted data for price (in dollars): 4, 8, 9, 15, 21, 21, 24, 25, 26, 28, 29, 34</a:t>
            </a:r>
          </a:p>
          <a:p>
            <a:pPr eaLnBrk="1" hangingPunct="1">
              <a:buFontTx/>
              <a:buNone/>
            </a:pPr>
            <a:r>
              <a:rPr lang="en-US" sz="2200" dirty="0" smtClean="0"/>
              <a:t>*  Partition into equal-frequency (</a:t>
            </a:r>
            <a:r>
              <a:rPr lang="en-US" sz="2200" b="1" dirty="0" err="1" smtClean="0"/>
              <a:t>equi</a:t>
            </a:r>
            <a:r>
              <a:rPr lang="en-US" sz="2200" b="1" dirty="0" smtClean="0"/>
              <a:t>-depth</a:t>
            </a:r>
            <a:r>
              <a:rPr lang="en-US" sz="2200" dirty="0" smtClean="0"/>
              <a:t>) bins:</a:t>
            </a:r>
          </a:p>
          <a:p>
            <a:pPr eaLnBrk="1" hangingPunct="1">
              <a:buFontTx/>
              <a:buNone/>
            </a:pPr>
            <a:r>
              <a:rPr lang="en-US" sz="2200" dirty="0" smtClean="0"/>
              <a:t>      - Bin 1: 4, 8, 9, 15</a:t>
            </a:r>
          </a:p>
          <a:p>
            <a:pPr eaLnBrk="1" hangingPunct="1">
              <a:buFontTx/>
              <a:buNone/>
            </a:pPr>
            <a:r>
              <a:rPr lang="en-US" sz="2200" dirty="0" smtClean="0"/>
              <a:t>      - Bin 2: 21, 21, 24, 25</a:t>
            </a:r>
          </a:p>
          <a:p>
            <a:pPr eaLnBrk="1" hangingPunct="1">
              <a:buFontTx/>
              <a:buNone/>
            </a:pPr>
            <a:r>
              <a:rPr lang="en-US" sz="2200" dirty="0" smtClean="0"/>
              <a:t>      - Bin 3: 26, 28, 29, 34</a:t>
            </a:r>
          </a:p>
          <a:p>
            <a:pPr eaLnBrk="1" hangingPunct="1">
              <a:buFontTx/>
              <a:buNone/>
            </a:pPr>
            <a:r>
              <a:rPr lang="en-US" sz="2200" dirty="0" smtClean="0"/>
              <a:t>*  Smoothing by </a:t>
            </a:r>
            <a:r>
              <a:rPr lang="en-US" sz="2200" b="1" dirty="0" smtClean="0"/>
              <a:t>bin means</a:t>
            </a:r>
            <a:r>
              <a:rPr lang="en-US" sz="2200" dirty="0" smtClean="0"/>
              <a:t>:</a:t>
            </a:r>
          </a:p>
          <a:p>
            <a:pPr eaLnBrk="1" hangingPunct="1">
              <a:buFontTx/>
              <a:buNone/>
            </a:pPr>
            <a:r>
              <a:rPr lang="en-US" sz="2200" dirty="0" smtClean="0"/>
              <a:t>      - Bin 1: 9, 9, 9, 9</a:t>
            </a:r>
          </a:p>
          <a:p>
            <a:pPr eaLnBrk="1" hangingPunct="1">
              <a:buFontTx/>
              <a:buNone/>
            </a:pPr>
            <a:r>
              <a:rPr lang="en-US" sz="2200" dirty="0" smtClean="0"/>
              <a:t>      - Bin 2: 23, 23, 23, 23</a:t>
            </a:r>
          </a:p>
          <a:p>
            <a:pPr eaLnBrk="1" hangingPunct="1">
              <a:buFontTx/>
              <a:buNone/>
            </a:pPr>
            <a:r>
              <a:rPr lang="en-US" sz="2200" dirty="0" smtClean="0"/>
              <a:t>      - Bin 3: 29, 29, 29, 29</a:t>
            </a:r>
          </a:p>
          <a:p>
            <a:pPr eaLnBrk="1" hangingPunct="1">
              <a:buFontTx/>
              <a:buNone/>
            </a:pPr>
            <a:r>
              <a:rPr lang="en-US" sz="2200" dirty="0" smtClean="0"/>
              <a:t>*  Smoothing by </a:t>
            </a:r>
            <a:r>
              <a:rPr lang="en-US" sz="2200" b="1" dirty="0" smtClean="0"/>
              <a:t>bin boundaries</a:t>
            </a:r>
            <a:r>
              <a:rPr lang="en-US" sz="2200" dirty="0" smtClean="0"/>
              <a:t>:</a:t>
            </a:r>
          </a:p>
          <a:p>
            <a:pPr eaLnBrk="1" hangingPunct="1">
              <a:buFontTx/>
              <a:buNone/>
            </a:pPr>
            <a:r>
              <a:rPr lang="en-US" sz="2200" dirty="0" smtClean="0"/>
              <a:t>      - Bin 1: 4, 4, 4, 15</a:t>
            </a:r>
          </a:p>
          <a:p>
            <a:pPr eaLnBrk="1" hangingPunct="1">
              <a:buFontTx/>
              <a:buNone/>
            </a:pPr>
            <a:r>
              <a:rPr lang="en-US" sz="2200" dirty="0" smtClean="0"/>
              <a:t>      - Bin 2: 21, 21, 25, 25</a:t>
            </a:r>
          </a:p>
          <a:p>
            <a:pPr eaLnBrk="1" hangingPunct="1">
              <a:buFontTx/>
              <a:buNone/>
            </a:pPr>
            <a:r>
              <a:rPr lang="en-US" sz="2200" dirty="0" smtClean="0"/>
              <a:t>      - Bin 3: 26, 26, 26, 34</a:t>
            </a:r>
          </a:p>
        </p:txBody>
      </p:sp>
      <p:sp>
        <p:nvSpPr>
          <p:cNvPr id="60418"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42CA8AC-755B-424D-A0A6-890BAB6018FC}" type="slidenum">
              <a:rPr lang="en-US" sz="1200"/>
              <a:pPr eaLnBrk="1" hangingPunct="1"/>
              <a:t>55</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228600" y="0"/>
            <a:ext cx="8763000" cy="1219200"/>
          </a:xfrm>
        </p:spPr>
        <p:txBody>
          <a:bodyPr>
            <a:normAutofit fontScale="90000"/>
          </a:bodyPr>
          <a:lstStyle/>
          <a:p>
            <a:pPr eaLnBrk="1" hangingPunct="1"/>
            <a:r>
              <a:rPr lang="en-US" smtClean="0"/>
              <a:t>Discretization Without Using Class Labels</a:t>
            </a:r>
            <a:br>
              <a:rPr lang="en-US" smtClean="0"/>
            </a:br>
            <a:r>
              <a:rPr lang="en-US" smtClean="0"/>
              <a:t>(Binning vs. Clustering) </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1148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449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0"/>
            <a:ext cx="4191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7" name="Text Box 6"/>
          <p:cNvSpPr txBox="1">
            <a:spLocks noChangeArrowheads="1"/>
          </p:cNvSpPr>
          <p:nvPr/>
        </p:nvSpPr>
        <p:spPr bwMode="auto">
          <a:xfrm>
            <a:off x="1676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endParaRPr lang="en-US" sz="1400" b="1">
              <a:latin typeface="Arial" charset="0"/>
            </a:endParaRPr>
          </a:p>
        </p:txBody>
      </p:sp>
      <p:sp>
        <p:nvSpPr>
          <p:cNvPr id="61448" name="Text Box 7"/>
          <p:cNvSpPr txBox="1">
            <a:spLocks noChangeArrowheads="1"/>
          </p:cNvSpPr>
          <p:nvPr/>
        </p:nvSpPr>
        <p:spPr bwMode="auto">
          <a:xfrm>
            <a:off x="1447800" y="351692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dirty="0">
                <a:latin typeface="Arial" charset="0"/>
              </a:rPr>
              <a:t>Data</a:t>
            </a:r>
          </a:p>
        </p:txBody>
      </p:sp>
      <p:sp>
        <p:nvSpPr>
          <p:cNvPr id="61449" name="Text Box 8"/>
          <p:cNvSpPr txBox="1">
            <a:spLocks noChangeArrowheads="1"/>
          </p:cNvSpPr>
          <p:nvPr/>
        </p:nvSpPr>
        <p:spPr bwMode="auto">
          <a:xfrm>
            <a:off x="4876800" y="38100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a:latin typeface="Arial" charset="0"/>
              </a:rPr>
              <a:t>Equal interval width (binning)</a:t>
            </a:r>
          </a:p>
        </p:txBody>
      </p:sp>
      <p:sp>
        <p:nvSpPr>
          <p:cNvPr id="61450" name="Text Box 9"/>
          <p:cNvSpPr txBox="1">
            <a:spLocks noChangeArrowheads="1"/>
          </p:cNvSpPr>
          <p:nvPr/>
        </p:nvSpPr>
        <p:spPr bwMode="auto">
          <a:xfrm>
            <a:off x="1143000" y="61722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dirty="0">
                <a:latin typeface="Arial" charset="0"/>
              </a:rPr>
              <a:t>Equal frequency (binning)</a:t>
            </a:r>
          </a:p>
        </p:txBody>
      </p:sp>
      <p:sp>
        <p:nvSpPr>
          <p:cNvPr id="61451" name="Text Box 10"/>
          <p:cNvSpPr txBox="1">
            <a:spLocks noChangeArrowheads="1"/>
          </p:cNvSpPr>
          <p:nvPr/>
        </p:nvSpPr>
        <p:spPr bwMode="auto">
          <a:xfrm>
            <a:off x="4572000" y="6172200"/>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a:latin typeface="Arial" charset="0"/>
              </a:rPr>
              <a:t>K-means clustering leads to better results</a:t>
            </a:r>
          </a:p>
        </p:txBody>
      </p:sp>
      <p:pic>
        <p:nvPicPr>
          <p:cNvPr id="6145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768725"/>
            <a:ext cx="4876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56</a:t>
            </a:fld>
            <a:endParaRPr lang="en-US" dirty="0">
              <a:solidFill>
                <a:prstClr val="black"/>
              </a:solidFill>
              <a:latin typeface="Calibri"/>
            </a:endParaRPr>
          </a:p>
        </p:txBody>
      </p:sp>
      <p:sp>
        <p:nvSpPr>
          <p:cNvPr id="14" name="Text Box 9"/>
          <p:cNvSpPr txBox="1">
            <a:spLocks noChangeArrowheads="1"/>
          </p:cNvSpPr>
          <p:nvPr/>
        </p:nvSpPr>
        <p:spPr bwMode="auto">
          <a:xfrm>
            <a:off x="5181600" y="3455988"/>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US" sz="1400" b="1" dirty="0">
                <a:latin typeface="Arial" charset="0"/>
              </a:rPr>
              <a:t>Equal </a:t>
            </a:r>
            <a:r>
              <a:rPr lang="en-US" sz="1400" b="1" dirty="0" smtClean="0">
                <a:latin typeface="Arial" charset="0"/>
              </a:rPr>
              <a:t>width </a:t>
            </a:r>
            <a:r>
              <a:rPr lang="en-US" sz="1400" b="1" dirty="0">
                <a:latin typeface="Arial" charset="0"/>
              </a:rPr>
              <a:t>(binning)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228600" y="0"/>
            <a:ext cx="8585200" cy="1219200"/>
          </a:xfrm>
        </p:spPr>
        <p:txBody>
          <a:bodyPr>
            <a:normAutofit fontScale="90000"/>
          </a:bodyPr>
          <a:lstStyle/>
          <a:p>
            <a:pPr eaLnBrk="1" hangingPunct="1"/>
            <a:r>
              <a:rPr lang="en-US" sz="4000" smtClean="0">
                <a:cs typeface="Times New Roman" pitchFamily="18" charset="0"/>
              </a:rPr>
              <a:t>Discretization by </a:t>
            </a:r>
            <a:r>
              <a:rPr lang="en-US" sz="4000" smtClean="0"/>
              <a:t>Classification &amp; Correlation Analysis</a:t>
            </a:r>
          </a:p>
        </p:txBody>
      </p:sp>
      <p:sp>
        <p:nvSpPr>
          <p:cNvPr id="62468" name="Rectangle 3"/>
          <p:cNvSpPr>
            <a:spLocks noGrp="1" noChangeArrowheads="1"/>
          </p:cNvSpPr>
          <p:nvPr>
            <p:ph idx="1"/>
          </p:nvPr>
        </p:nvSpPr>
        <p:spPr>
          <a:xfrm>
            <a:off x="457200" y="1295400"/>
            <a:ext cx="8394700" cy="5181600"/>
          </a:xfrm>
          <a:noFill/>
        </p:spPr>
        <p:txBody>
          <a:bodyPr lIns="90488" tIns="44450" rIns="90488" bIns="44450">
            <a:normAutofit lnSpcReduction="10000"/>
          </a:bodyPr>
          <a:lstStyle/>
          <a:p>
            <a:pPr marL="285750" indent="-285750" algn="just" eaLnBrk="1" hangingPunct="1">
              <a:lnSpc>
                <a:spcPct val="145000"/>
              </a:lnSpc>
              <a:tabLst>
                <a:tab pos="1198563" algn="l"/>
              </a:tabLst>
            </a:pPr>
            <a:r>
              <a:rPr lang="en-US" sz="2400" dirty="0" smtClean="0">
                <a:cs typeface="Times New Roman" pitchFamily="18" charset="0"/>
              </a:rPr>
              <a:t>Classification (e.g., decision tree analysis)</a:t>
            </a:r>
          </a:p>
          <a:p>
            <a:pPr lvl="1" algn="just" eaLnBrk="1" hangingPunct="1">
              <a:lnSpc>
                <a:spcPct val="145000"/>
              </a:lnSpc>
              <a:tabLst>
                <a:tab pos="1198563" algn="l"/>
              </a:tabLst>
            </a:pPr>
            <a:r>
              <a:rPr lang="en-US" sz="2000" dirty="0" smtClean="0"/>
              <a:t>Supervised: Given class labels, e.g., cancerous vs. benign</a:t>
            </a:r>
          </a:p>
          <a:p>
            <a:pPr lvl="1" algn="just" eaLnBrk="1" hangingPunct="1">
              <a:lnSpc>
                <a:spcPct val="145000"/>
              </a:lnSpc>
              <a:tabLst>
                <a:tab pos="1198563" algn="l"/>
              </a:tabLst>
            </a:pPr>
            <a:r>
              <a:rPr lang="en-US" sz="2000" dirty="0" smtClean="0">
                <a:cs typeface="Times New Roman" pitchFamily="18" charset="0"/>
              </a:rPr>
              <a:t>Using </a:t>
            </a:r>
            <a:r>
              <a:rPr lang="en-US" sz="2000" i="1" dirty="0" smtClean="0">
                <a:cs typeface="Times New Roman" pitchFamily="18" charset="0"/>
              </a:rPr>
              <a:t>entropy</a:t>
            </a:r>
            <a:r>
              <a:rPr lang="en-US" sz="2000" dirty="0" smtClean="0">
                <a:cs typeface="Times New Roman" pitchFamily="18" charset="0"/>
              </a:rPr>
              <a:t> to determine split point (discretization point)</a:t>
            </a:r>
            <a:endParaRPr lang="en-US" sz="2000" dirty="0" smtClean="0"/>
          </a:p>
          <a:p>
            <a:pPr lvl="1" algn="just" eaLnBrk="1" hangingPunct="1">
              <a:lnSpc>
                <a:spcPct val="145000"/>
              </a:lnSpc>
              <a:tabLst>
                <a:tab pos="1198563" algn="l"/>
              </a:tabLst>
            </a:pPr>
            <a:r>
              <a:rPr lang="en-US" sz="2000" dirty="0" smtClean="0"/>
              <a:t>Top-down, recursive split</a:t>
            </a:r>
          </a:p>
          <a:p>
            <a:pPr lvl="1" algn="just" eaLnBrk="1" hangingPunct="1">
              <a:lnSpc>
                <a:spcPct val="145000"/>
              </a:lnSpc>
              <a:tabLst>
                <a:tab pos="1198563" algn="l"/>
              </a:tabLst>
            </a:pPr>
            <a:r>
              <a:rPr lang="en-US" sz="2000" dirty="0" smtClean="0"/>
              <a:t>Details to be covered in Chapter 7</a:t>
            </a:r>
            <a:endParaRPr lang="en-US" sz="2000" dirty="0" smtClean="0">
              <a:cs typeface="Times New Roman" pitchFamily="18" charset="0"/>
            </a:endParaRPr>
          </a:p>
          <a:p>
            <a:pPr marL="285750" indent="-285750" algn="just" eaLnBrk="1" hangingPunct="1">
              <a:lnSpc>
                <a:spcPct val="145000"/>
              </a:lnSpc>
              <a:tabLst>
                <a:tab pos="1198563" algn="l"/>
              </a:tabLst>
            </a:pPr>
            <a:r>
              <a:rPr lang="en-US" sz="2400" dirty="0" smtClean="0">
                <a:cs typeface="Times New Roman" pitchFamily="18" charset="0"/>
              </a:rPr>
              <a:t>Correlation analysis (e.g., Chi-merge: </a:t>
            </a:r>
            <a:r>
              <a:rPr lang="el-GR" sz="2400" dirty="0" smtClean="0">
                <a:cs typeface="Tahoma" pitchFamily="34" charset="0"/>
              </a:rPr>
              <a:t>χ</a:t>
            </a:r>
            <a:r>
              <a:rPr lang="en-US" sz="2400" baseline="30000" dirty="0" smtClean="0">
                <a:cs typeface="Tahoma" pitchFamily="34" charset="0"/>
              </a:rPr>
              <a:t>2</a:t>
            </a:r>
            <a:r>
              <a:rPr lang="en-US" sz="2400" dirty="0" smtClean="0">
                <a:cs typeface="Tahoma" pitchFamily="34" charset="0"/>
              </a:rPr>
              <a:t>-based discretization</a:t>
            </a:r>
            <a:r>
              <a:rPr lang="en-US" sz="2400" dirty="0" smtClean="0">
                <a:cs typeface="Times New Roman" pitchFamily="18" charset="0"/>
              </a:rPr>
              <a:t>)</a:t>
            </a:r>
            <a:endParaRPr lang="en-US" sz="2400" dirty="0" smtClean="0">
              <a:cs typeface="Tahoma" pitchFamily="34" charset="0"/>
            </a:endParaRPr>
          </a:p>
          <a:p>
            <a:pPr lvl="1" algn="just" eaLnBrk="1" hangingPunct="1">
              <a:lnSpc>
                <a:spcPct val="145000"/>
              </a:lnSpc>
              <a:tabLst>
                <a:tab pos="1198563" algn="l"/>
              </a:tabLst>
            </a:pPr>
            <a:r>
              <a:rPr lang="en-US" sz="2000" dirty="0" smtClean="0">
                <a:cs typeface="Tahoma" pitchFamily="34" charset="0"/>
              </a:rPr>
              <a:t>Supervised: use class information</a:t>
            </a:r>
          </a:p>
          <a:p>
            <a:pPr lvl="1" algn="just" eaLnBrk="1" hangingPunct="1">
              <a:lnSpc>
                <a:spcPct val="145000"/>
              </a:lnSpc>
              <a:tabLst>
                <a:tab pos="1198563" algn="l"/>
              </a:tabLst>
            </a:pPr>
            <a:r>
              <a:rPr lang="en-US" sz="2000" dirty="0" smtClean="0">
                <a:cs typeface="Tahoma" pitchFamily="34" charset="0"/>
              </a:rPr>
              <a:t>Bottom-up merge: find the best neighboring intervals (those having similar distributions of classes, i.e., low </a:t>
            </a:r>
            <a:r>
              <a:rPr lang="el-GR" sz="2000" dirty="0" smtClean="0">
                <a:cs typeface="Tahoma" pitchFamily="34" charset="0"/>
              </a:rPr>
              <a:t>χ</a:t>
            </a:r>
            <a:r>
              <a:rPr lang="en-US" sz="2000" baseline="30000" dirty="0" smtClean="0">
                <a:cs typeface="Tahoma" pitchFamily="34" charset="0"/>
              </a:rPr>
              <a:t>2</a:t>
            </a:r>
            <a:r>
              <a:rPr lang="en-US" sz="2000" dirty="0" smtClean="0">
                <a:cs typeface="Tahoma" pitchFamily="34" charset="0"/>
              </a:rPr>
              <a:t> values) to merge</a:t>
            </a:r>
          </a:p>
          <a:p>
            <a:pPr lvl="1" algn="just" eaLnBrk="1" hangingPunct="1">
              <a:lnSpc>
                <a:spcPct val="145000"/>
              </a:lnSpc>
              <a:tabLst>
                <a:tab pos="1198563" algn="l"/>
              </a:tabLst>
            </a:pPr>
            <a:r>
              <a:rPr lang="en-US" sz="2000" dirty="0" smtClean="0">
                <a:cs typeface="Tahoma" pitchFamily="34" charset="0"/>
              </a:rPr>
              <a:t>Merge performed recursively, until a predefined stopping condition</a:t>
            </a:r>
          </a:p>
        </p:txBody>
      </p:sp>
      <p:sp>
        <p:nvSpPr>
          <p:cNvPr id="62469" name="Text Box 4"/>
          <p:cNvSpPr txBox="1">
            <a:spLocks noChangeArrowheads="1"/>
          </p:cNvSpPr>
          <p:nvPr/>
        </p:nvSpPr>
        <p:spPr bwMode="auto">
          <a:xfrm>
            <a:off x="1676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endParaRPr lang="en-US" sz="1400" b="1">
              <a:latin typeface="Arial" charset="0"/>
            </a:endParaRPr>
          </a:p>
        </p:txBody>
      </p:sp>
      <p:sp>
        <p:nvSpPr>
          <p:cNvPr id="62470" name="Rectangle 7"/>
          <p:cNvSpPr>
            <a:spLocks noChangeArrowheads="1"/>
          </p:cNvSpPr>
          <p:nvPr/>
        </p:nvSpPr>
        <p:spPr bwMode="auto">
          <a:xfrm>
            <a:off x="1717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spcBef>
                <a:spcPct val="50000"/>
              </a:spcBef>
            </a:pPr>
            <a:endParaRPr lang="en-US" sz="1400" b="1">
              <a:latin typeface="Arial" charset="0"/>
            </a:endParaRPr>
          </a:p>
        </p:txBody>
      </p:sp>
      <p:sp>
        <p:nvSpPr>
          <p:cNvPr id="2" name="Slide Number Placeholder 1"/>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57</a:t>
            </a:fld>
            <a:endParaRPr lang="en-US" dirty="0">
              <a:solidFill>
                <a:prstClr val="black"/>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a:t>3: Data Preprocessing</a:t>
            </a:r>
          </a:p>
        </p:txBody>
      </p:sp>
      <p:sp>
        <p:nvSpPr>
          <p:cNvPr id="3" name="Content Placeholder 2"/>
          <p:cNvSpPr>
            <a:spLocks noGrp="1"/>
          </p:cNvSpPr>
          <p:nvPr>
            <p:ph idx="1"/>
          </p:nvPr>
        </p:nvSpPr>
        <p:spPr/>
        <p:txBody>
          <a:bodyPr/>
          <a:lstStyle/>
          <a:p>
            <a:pPr>
              <a:lnSpc>
                <a:spcPct val="150000"/>
              </a:lnSpc>
            </a:pPr>
            <a:r>
              <a:rPr lang="en-US" sz="2400" dirty="0"/>
              <a:t>Data Preprocessing: An Overview</a:t>
            </a:r>
          </a:p>
          <a:p>
            <a:pPr lvl="1">
              <a:lnSpc>
                <a:spcPct val="150000"/>
              </a:lnSpc>
            </a:pPr>
            <a:r>
              <a:rPr lang="en-US" dirty="0"/>
              <a:t>Data Quality</a:t>
            </a:r>
          </a:p>
          <a:p>
            <a:pPr lvl="1">
              <a:lnSpc>
                <a:spcPct val="150000"/>
              </a:lnSpc>
            </a:pPr>
            <a:r>
              <a:rPr lang="en-US" dirty="0"/>
              <a:t>Major Tasks in Data Preprocessing</a:t>
            </a:r>
          </a:p>
          <a:p>
            <a:pPr>
              <a:lnSpc>
                <a:spcPct val="150000"/>
              </a:lnSpc>
            </a:pPr>
            <a:r>
              <a:rPr lang="en-US" sz="2400" dirty="0"/>
              <a:t>Data Cleaning</a:t>
            </a:r>
          </a:p>
          <a:p>
            <a:pPr>
              <a:lnSpc>
                <a:spcPct val="150000"/>
              </a:lnSpc>
            </a:pPr>
            <a:r>
              <a:rPr lang="en-US" sz="2400" dirty="0"/>
              <a:t>Data Integration</a:t>
            </a:r>
          </a:p>
          <a:p>
            <a:pPr>
              <a:lnSpc>
                <a:spcPct val="150000"/>
              </a:lnSpc>
            </a:pPr>
            <a:r>
              <a:rPr lang="en-US" sz="2400" dirty="0"/>
              <a:t>Data Reduction</a:t>
            </a:r>
          </a:p>
          <a:p>
            <a:pPr>
              <a:lnSpc>
                <a:spcPct val="150000"/>
              </a:lnSpc>
            </a:pPr>
            <a:r>
              <a:rPr lang="en-US" sz="2400" dirty="0"/>
              <a:t>Data Transformation and Data Discretization</a:t>
            </a:r>
          </a:p>
          <a:p>
            <a:pPr>
              <a:lnSpc>
                <a:spcPct val="150000"/>
              </a:lnSpc>
            </a:pPr>
            <a:r>
              <a:rPr lang="en-US" sz="2400" dirty="0"/>
              <a:t>Summary</a:t>
            </a:r>
          </a:p>
          <a:p>
            <a:pPr marL="0" indent="0">
              <a:buNone/>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58</a:t>
            </a:fld>
            <a:endParaRPr lang="en-US" dirty="0">
              <a:solidFill>
                <a:prstClr val="black"/>
              </a:solidFill>
              <a:latin typeface="Calibri"/>
            </a:endParaRPr>
          </a:p>
        </p:txBody>
      </p:sp>
      <p:sp>
        <p:nvSpPr>
          <p:cNvPr id="5" name="AutoShape 4"/>
          <p:cNvSpPr>
            <a:spLocks noChangeArrowheads="1"/>
          </p:cNvSpPr>
          <p:nvPr/>
        </p:nvSpPr>
        <p:spPr bwMode="auto">
          <a:xfrm rot="9430553">
            <a:off x="2493120" y="5568680"/>
            <a:ext cx="522288" cy="485775"/>
          </a:xfrm>
          <a:prstGeom prst="notchedRightArrow">
            <a:avLst>
              <a:gd name="adj1" fmla="val 50000"/>
              <a:gd name="adj2" fmla="val 26879"/>
            </a:avLst>
          </a:prstGeom>
          <a:solidFill>
            <a:srgbClr val="339966"/>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525946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0" y="457200"/>
            <a:ext cx="9144000" cy="609600"/>
          </a:xfrm>
        </p:spPr>
        <p:txBody>
          <a:bodyPr>
            <a:normAutofit fontScale="90000"/>
          </a:bodyPr>
          <a:lstStyle/>
          <a:p>
            <a:pPr eaLnBrk="1" hangingPunct="1"/>
            <a:r>
              <a:rPr lang="en-US" sz="4000" smtClean="0"/>
              <a:t>Summary</a:t>
            </a:r>
          </a:p>
        </p:txBody>
      </p:sp>
      <p:sp>
        <p:nvSpPr>
          <p:cNvPr id="67588" name="Rectangle 3"/>
          <p:cNvSpPr>
            <a:spLocks noGrp="1" noChangeArrowheads="1"/>
          </p:cNvSpPr>
          <p:nvPr>
            <p:ph idx="1"/>
          </p:nvPr>
        </p:nvSpPr>
        <p:spPr>
          <a:xfrm>
            <a:off x="304800" y="1295400"/>
            <a:ext cx="8610600" cy="5103813"/>
          </a:xfrm>
        </p:spPr>
        <p:txBody>
          <a:bodyPr/>
          <a:lstStyle/>
          <a:p>
            <a:pPr eaLnBrk="1" hangingPunct="1"/>
            <a:r>
              <a:rPr lang="en-US" sz="2000" b="1" dirty="0" smtClean="0"/>
              <a:t>Data quality</a:t>
            </a:r>
            <a:r>
              <a:rPr lang="en-US" sz="2000" dirty="0" smtClean="0"/>
              <a:t>: accuracy, completeness, consistency, timeliness, believability, interpretability</a:t>
            </a:r>
          </a:p>
          <a:p>
            <a:pPr eaLnBrk="1" hangingPunct="1"/>
            <a:r>
              <a:rPr lang="en-US" sz="2000" b="1" dirty="0" smtClean="0"/>
              <a:t>Data cleaning</a:t>
            </a:r>
            <a:r>
              <a:rPr lang="en-US" sz="2000" dirty="0" smtClean="0"/>
              <a:t>: e.g. missing/noisy values, outliers</a:t>
            </a:r>
          </a:p>
          <a:p>
            <a:pPr eaLnBrk="1" hangingPunct="1"/>
            <a:r>
              <a:rPr lang="en-US" sz="2000" b="1" dirty="0" smtClean="0"/>
              <a:t>Data integration</a:t>
            </a:r>
            <a:r>
              <a:rPr lang="en-US" sz="2000" dirty="0" smtClean="0"/>
              <a:t> from multiple sources: </a:t>
            </a:r>
          </a:p>
          <a:p>
            <a:pPr lvl="1" eaLnBrk="1" hangingPunct="1"/>
            <a:r>
              <a:rPr lang="en-US" sz="2000" dirty="0" smtClean="0"/>
              <a:t>Entity identification problem</a:t>
            </a:r>
          </a:p>
          <a:p>
            <a:pPr lvl="1" eaLnBrk="1" hangingPunct="1"/>
            <a:r>
              <a:rPr lang="en-US" sz="2000" dirty="0" smtClean="0"/>
              <a:t>Remove redundancies</a:t>
            </a:r>
          </a:p>
          <a:p>
            <a:pPr lvl="1" eaLnBrk="1" hangingPunct="1"/>
            <a:r>
              <a:rPr lang="en-US" sz="2000" dirty="0" smtClean="0"/>
              <a:t>Detect inconsistencies</a:t>
            </a:r>
          </a:p>
          <a:p>
            <a:pPr eaLnBrk="1" hangingPunct="1"/>
            <a:r>
              <a:rPr lang="en-US" sz="2000" b="1" dirty="0" smtClean="0"/>
              <a:t>Data reduction</a:t>
            </a:r>
          </a:p>
          <a:p>
            <a:pPr lvl="1" eaLnBrk="1" hangingPunct="1"/>
            <a:r>
              <a:rPr lang="en-US" sz="2000" dirty="0" smtClean="0"/>
              <a:t>Dimensionality reduction</a:t>
            </a:r>
          </a:p>
          <a:p>
            <a:pPr lvl="1" eaLnBrk="1" hangingPunct="1"/>
            <a:r>
              <a:rPr lang="en-US" sz="2000" dirty="0" err="1" smtClean="0"/>
              <a:t>Numerosity</a:t>
            </a:r>
            <a:r>
              <a:rPr lang="en-US" sz="2000" dirty="0" smtClean="0"/>
              <a:t> reduction</a:t>
            </a:r>
          </a:p>
          <a:p>
            <a:pPr lvl="1" eaLnBrk="1" hangingPunct="1"/>
            <a:r>
              <a:rPr lang="en-US" sz="2000" dirty="0" smtClean="0"/>
              <a:t>Data compression</a:t>
            </a:r>
          </a:p>
          <a:p>
            <a:pPr eaLnBrk="1" hangingPunct="1"/>
            <a:r>
              <a:rPr lang="en-US" sz="2000" b="1" dirty="0" smtClean="0"/>
              <a:t>Data transformation and data discretization</a:t>
            </a:r>
            <a:endParaRPr lang="en-US" sz="2000" dirty="0" smtClean="0"/>
          </a:p>
          <a:p>
            <a:pPr lvl="1" eaLnBrk="1" hangingPunct="1"/>
            <a:r>
              <a:rPr lang="en-US" sz="2000" dirty="0" smtClean="0"/>
              <a:t>Normalization</a:t>
            </a:r>
          </a:p>
          <a:p>
            <a:pPr lvl="1" eaLnBrk="1" hangingPunct="1"/>
            <a:r>
              <a:rPr lang="en-US" sz="2000" dirty="0" smtClean="0"/>
              <a:t>Discretization</a:t>
            </a:r>
            <a:endParaRPr lang="en-US" sz="1600" dirty="0" smtClean="0"/>
          </a:p>
          <a:p>
            <a:pPr eaLnBrk="1" hangingPunct="1">
              <a:lnSpc>
                <a:spcPct val="120000"/>
              </a:lnSpc>
            </a:pPr>
            <a:endParaRPr lang="en-US" sz="1600" dirty="0" smtClean="0"/>
          </a:p>
          <a:p>
            <a:pPr eaLnBrk="1" hangingPunct="1">
              <a:lnSpc>
                <a:spcPct val="120000"/>
              </a:lnSpc>
              <a:buFont typeface="Wingdings" pitchFamily="2" charset="2"/>
              <a:buNone/>
            </a:pPr>
            <a:endParaRPr lang="en-US" sz="1600" dirty="0" smtClean="0"/>
          </a:p>
        </p:txBody>
      </p:sp>
      <p:sp>
        <p:nvSpPr>
          <p:cNvPr id="67586"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B8CE33D-F3A8-4B06-8EBD-3B27ABED34B6}" type="slidenum">
              <a:rPr lang="en-US" sz="1200"/>
              <a:pPr eaLnBrk="1" hangingPunct="1"/>
              <a:t>59</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solidFill>
                  <a:srgbClr val="170981"/>
                </a:solidFill>
              </a:rPr>
              <a:t>Data Cleaning</a:t>
            </a:r>
          </a:p>
        </p:txBody>
      </p:sp>
      <p:sp>
        <p:nvSpPr>
          <p:cNvPr id="11268" name="Rectangle 3"/>
          <p:cNvSpPr>
            <a:spLocks noGrp="1" noChangeArrowheads="1"/>
          </p:cNvSpPr>
          <p:nvPr>
            <p:ph idx="1"/>
          </p:nvPr>
        </p:nvSpPr>
        <p:spPr/>
        <p:txBody>
          <a:bodyPr/>
          <a:lstStyle/>
          <a:p>
            <a:pPr eaLnBrk="1" hangingPunct="1">
              <a:lnSpc>
                <a:spcPct val="110000"/>
              </a:lnSpc>
            </a:pPr>
            <a:r>
              <a:rPr lang="en-US" sz="2000" smtClean="0"/>
              <a:t>Data in the Real World Is Dirty: Lots of potentially incorrect data, e.g., instrument faulty, human or computer error, transmission error</a:t>
            </a:r>
          </a:p>
          <a:p>
            <a:pPr lvl="1" eaLnBrk="1" hangingPunct="1">
              <a:lnSpc>
                <a:spcPct val="120000"/>
              </a:lnSpc>
            </a:pPr>
            <a:r>
              <a:rPr lang="en-US" sz="2000" u="sng" smtClean="0"/>
              <a:t>incomplete</a:t>
            </a:r>
            <a:r>
              <a:rPr lang="en-US" sz="2000" smtClean="0"/>
              <a:t>: lacking attribute values, lacking certain attributes of interest, or containing only aggregate data</a:t>
            </a:r>
          </a:p>
          <a:p>
            <a:pPr lvl="2" eaLnBrk="1" hangingPunct="1">
              <a:lnSpc>
                <a:spcPct val="110000"/>
              </a:lnSpc>
            </a:pPr>
            <a:r>
              <a:rPr lang="en-US" sz="2000" smtClean="0"/>
              <a:t>e.g., </a:t>
            </a:r>
            <a:r>
              <a:rPr lang="en-US" sz="2000" i="1" smtClean="0"/>
              <a:t>Occupation</a:t>
            </a:r>
            <a:r>
              <a:rPr lang="en-US" sz="2000" smtClean="0"/>
              <a:t>=“ ” (missing data)</a:t>
            </a:r>
          </a:p>
          <a:p>
            <a:pPr lvl="1" eaLnBrk="1" hangingPunct="1">
              <a:lnSpc>
                <a:spcPct val="110000"/>
              </a:lnSpc>
            </a:pPr>
            <a:r>
              <a:rPr lang="en-US" sz="2000" u="sng" smtClean="0"/>
              <a:t>noisy</a:t>
            </a:r>
            <a:r>
              <a:rPr lang="en-US" sz="2000" smtClean="0"/>
              <a:t>: containing noise, errors, or outliers</a:t>
            </a:r>
          </a:p>
          <a:p>
            <a:pPr lvl="2" eaLnBrk="1" hangingPunct="1">
              <a:lnSpc>
                <a:spcPct val="110000"/>
              </a:lnSpc>
            </a:pPr>
            <a:r>
              <a:rPr lang="en-US" sz="2000" smtClean="0"/>
              <a:t>e.g., </a:t>
            </a:r>
            <a:r>
              <a:rPr lang="en-US" sz="2000" i="1" smtClean="0"/>
              <a:t>Salary</a:t>
            </a:r>
            <a:r>
              <a:rPr lang="en-US" sz="2000" smtClean="0"/>
              <a:t>=“</a:t>
            </a:r>
            <a:r>
              <a:rPr lang="en-US" sz="2000" smtClean="0">
                <a:cs typeface="Tahoma" pitchFamily="34" charset="0"/>
              </a:rPr>
              <a:t>−</a:t>
            </a:r>
            <a:r>
              <a:rPr lang="en-US" sz="2000" smtClean="0"/>
              <a:t>10” (an error)</a:t>
            </a:r>
          </a:p>
          <a:p>
            <a:pPr lvl="1" eaLnBrk="1" hangingPunct="1">
              <a:lnSpc>
                <a:spcPct val="110000"/>
              </a:lnSpc>
            </a:pPr>
            <a:r>
              <a:rPr lang="en-US" sz="2000" u="sng" smtClean="0"/>
              <a:t>inconsistent</a:t>
            </a:r>
            <a:r>
              <a:rPr lang="en-US" sz="2000" smtClean="0"/>
              <a:t>: containing discrepancies in codes or names, e.g.,</a:t>
            </a:r>
          </a:p>
          <a:p>
            <a:pPr lvl="2" eaLnBrk="1" hangingPunct="1">
              <a:lnSpc>
                <a:spcPct val="110000"/>
              </a:lnSpc>
            </a:pPr>
            <a:r>
              <a:rPr lang="en-US" sz="2000" i="1" smtClean="0"/>
              <a:t>Age</a:t>
            </a:r>
            <a:r>
              <a:rPr lang="en-US" sz="2000" smtClean="0"/>
              <a:t>=“42”, </a:t>
            </a:r>
            <a:r>
              <a:rPr lang="en-US" sz="2000" i="1" smtClean="0"/>
              <a:t>Birthday</a:t>
            </a:r>
            <a:r>
              <a:rPr lang="en-US" sz="2000" smtClean="0"/>
              <a:t>=“03/07/2010”</a:t>
            </a:r>
          </a:p>
          <a:p>
            <a:pPr lvl="2" eaLnBrk="1" hangingPunct="1">
              <a:lnSpc>
                <a:spcPct val="110000"/>
              </a:lnSpc>
            </a:pPr>
            <a:r>
              <a:rPr lang="en-US" sz="2000" smtClean="0"/>
              <a:t>Was rating “1, 2, 3”, now rating “A, B, C”</a:t>
            </a:r>
          </a:p>
          <a:p>
            <a:pPr lvl="2" eaLnBrk="1" hangingPunct="1">
              <a:lnSpc>
                <a:spcPct val="110000"/>
              </a:lnSpc>
            </a:pPr>
            <a:r>
              <a:rPr lang="en-US" sz="2000" smtClean="0"/>
              <a:t>discrepancy between duplicate records</a:t>
            </a:r>
          </a:p>
          <a:p>
            <a:pPr lvl="1" eaLnBrk="1" hangingPunct="1">
              <a:lnSpc>
                <a:spcPct val="120000"/>
              </a:lnSpc>
            </a:pPr>
            <a:r>
              <a:rPr lang="en-US" sz="2000" u="sng" smtClean="0"/>
              <a:t>Intentional</a:t>
            </a:r>
            <a:r>
              <a:rPr lang="en-US" sz="2000" b="1" u="sng" smtClean="0"/>
              <a:t> </a:t>
            </a:r>
            <a:r>
              <a:rPr lang="en-US" sz="2000" smtClean="0"/>
              <a:t>(e.g., </a:t>
            </a:r>
            <a:r>
              <a:rPr lang="en-US" sz="2000" i="1" smtClean="0"/>
              <a:t>disguised missing</a:t>
            </a:r>
            <a:r>
              <a:rPr lang="en-US" sz="2000" smtClean="0"/>
              <a:t> data)</a:t>
            </a:r>
          </a:p>
          <a:p>
            <a:pPr lvl="2" eaLnBrk="1" hangingPunct="1">
              <a:lnSpc>
                <a:spcPct val="120000"/>
              </a:lnSpc>
            </a:pPr>
            <a:r>
              <a:rPr lang="en-US" sz="2000" smtClean="0"/>
              <a:t>Jan. 1 as everyone’s birthday?</a:t>
            </a:r>
          </a:p>
        </p:txBody>
      </p:sp>
      <p:sp>
        <p:nvSpPr>
          <p:cNvPr id="11266"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EE4DECD-9BA4-4888-AD82-5E8EBD9DF0DB}" type="slidenum">
              <a:rPr lang="en-US" sz="1200"/>
              <a:pPr eaLnBrk="1" hangingPunct="1"/>
              <a:t>6</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60</a:t>
            </a:fld>
            <a:endParaRPr lang="en-US" dirty="0">
              <a:solidFill>
                <a:prstClr val="black"/>
              </a:solidFill>
              <a:latin typeface="Calibri"/>
            </a:endParaRPr>
          </a:p>
        </p:txBody>
      </p:sp>
      <p:pic>
        <p:nvPicPr>
          <p:cNvPr id="165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957" y="0"/>
            <a:ext cx="5257800" cy="384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957" y="4114800"/>
            <a:ext cx="5664738" cy="178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6096001"/>
            <a:ext cx="6248400" cy="37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256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smtClean="0"/>
              <a:t>References</a:t>
            </a:r>
          </a:p>
        </p:txBody>
      </p:sp>
      <p:sp>
        <p:nvSpPr>
          <p:cNvPr id="68612" name="Rectangle 3"/>
          <p:cNvSpPr>
            <a:spLocks noGrp="1" noChangeArrowheads="1"/>
          </p:cNvSpPr>
          <p:nvPr>
            <p:ph idx="1"/>
          </p:nvPr>
        </p:nvSpPr>
        <p:spPr>
          <a:xfrm>
            <a:off x="152400" y="1371600"/>
            <a:ext cx="8763000" cy="5334000"/>
          </a:xfrm>
        </p:spPr>
        <p:txBody>
          <a:bodyPr/>
          <a:lstStyle/>
          <a:p>
            <a:pPr marL="457200" indent="-457200" eaLnBrk="1" hangingPunct="1"/>
            <a:r>
              <a:rPr lang="en-US" sz="1800" smtClean="0"/>
              <a:t>D. P. Ballou and G. K. Tayi. Enhancing data quality in data warehouse environments. Comm. of ACM, 42:73-78, 1999</a:t>
            </a:r>
          </a:p>
          <a:p>
            <a:pPr marL="457200" indent="-457200" eaLnBrk="1" hangingPunct="1"/>
            <a:r>
              <a:rPr lang="en-US" sz="1800" smtClean="0">
                <a:solidFill>
                  <a:schemeClr val="hlink"/>
                </a:solidFill>
              </a:rPr>
              <a:t>T. Dasu and T. Johnson.  Exploratory Data Mining and Data Cleaning. John Wiley, 2003</a:t>
            </a:r>
          </a:p>
          <a:p>
            <a:pPr marL="457200" indent="-457200" eaLnBrk="1" hangingPunct="1"/>
            <a:r>
              <a:rPr lang="en-US" sz="1800" smtClean="0">
                <a:solidFill>
                  <a:schemeClr val="hlink"/>
                </a:solidFill>
                <a:cs typeface="Times New Roman" pitchFamily="18" charset="0"/>
              </a:rPr>
              <a:t>T. Dasu, T. Johnson, S. Muthukrishnan, V. Shkapenyuk. </a:t>
            </a:r>
            <a:r>
              <a:rPr lang="en-US" sz="1800" u="sng" smtClean="0">
                <a:solidFill>
                  <a:srgbClr val="0000FF"/>
                </a:solidFill>
                <a:cs typeface="Times New Roman" pitchFamily="18" charset="0"/>
                <a:hlinkClick r:id="rId3"/>
              </a:rPr>
              <a:t>Mining Database Structure; Or, How to Build a Data Quality Browser</a:t>
            </a:r>
            <a:r>
              <a:rPr lang="en-US" sz="1800" smtClean="0">
                <a:solidFill>
                  <a:schemeClr val="hlink"/>
                </a:solidFill>
                <a:cs typeface="Times New Roman" pitchFamily="18" charset="0"/>
              </a:rPr>
              <a:t>. SIGMOD’02</a:t>
            </a:r>
          </a:p>
          <a:p>
            <a:pPr marL="457200" indent="-457200" eaLnBrk="1" hangingPunct="1"/>
            <a:r>
              <a:rPr lang="en-US" sz="1800" smtClean="0">
                <a:solidFill>
                  <a:schemeClr val="hlink"/>
                </a:solidFill>
              </a:rPr>
              <a:t>H. V. Jagadish et al., Special Issue on Data Reduction Techniques.  Bulletin of the Technical Committee on Data Engineering, 20(4), Dec. 1997</a:t>
            </a:r>
          </a:p>
          <a:p>
            <a:pPr marL="457200" indent="-457200" eaLnBrk="1" hangingPunct="1"/>
            <a:r>
              <a:rPr lang="en-US" sz="1800" smtClean="0"/>
              <a:t>D. Pyle. Data Preparation for Data Mining. Morgan Kaufmann, 1999</a:t>
            </a:r>
          </a:p>
          <a:p>
            <a:pPr marL="457200" indent="-457200" eaLnBrk="1" hangingPunct="1"/>
            <a:r>
              <a:rPr lang="en-US" sz="1800" smtClean="0"/>
              <a:t>E. Rahm and H. H. Do. Data Cleaning: Problems and Current Approaches. </a:t>
            </a:r>
            <a:r>
              <a:rPr lang="en-US" sz="1800" i="1" smtClean="0"/>
              <a:t>IEEE Bulletin of the Technical Committee on Data Engineering. Vol.23, No.4</a:t>
            </a:r>
          </a:p>
          <a:p>
            <a:pPr marL="457200" indent="-457200" eaLnBrk="1" hangingPunct="1"/>
            <a:r>
              <a:rPr lang="en-US" sz="1800" smtClean="0">
                <a:solidFill>
                  <a:schemeClr val="hlink"/>
                </a:solidFill>
              </a:rPr>
              <a:t>V. Raman and J. Hellerstein. Potters Wheel: An Interactive Framework for Data Cleaning and Transformation, VLDB’2001</a:t>
            </a:r>
            <a:endParaRPr lang="en-US" sz="1800" i="1" smtClean="0">
              <a:solidFill>
                <a:schemeClr val="hlink"/>
              </a:solidFill>
            </a:endParaRPr>
          </a:p>
          <a:p>
            <a:pPr marL="457200" indent="-457200" eaLnBrk="1" hangingPunct="1"/>
            <a:r>
              <a:rPr lang="en-US" sz="1800" smtClean="0"/>
              <a:t>T. Redman. Data Quality: Management and Technology. Bantam Books, 1992</a:t>
            </a:r>
          </a:p>
          <a:p>
            <a:pPr marL="457200" indent="-457200" eaLnBrk="1" hangingPunct="1"/>
            <a:r>
              <a:rPr lang="en-US" sz="1800" smtClean="0"/>
              <a:t>R. Wang, V. Storey, and C. Firth. A framework for analysis of data quality research. IEEE Trans. Knowledge and Data Engineering, 7:623-640, 1995</a:t>
            </a:r>
          </a:p>
        </p:txBody>
      </p:sp>
      <p:sp>
        <p:nvSpPr>
          <p:cNvPr id="68610"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BD1A5A8-EE7B-4144-B6F0-47D6E8B924B9}" type="slidenum">
              <a:rPr lang="en-US" sz="1200"/>
              <a:pPr eaLnBrk="1" hangingPunct="1"/>
              <a:t>61</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869950" y="304800"/>
            <a:ext cx="7169150" cy="609600"/>
          </a:xfrm>
        </p:spPr>
        <p:txBody>
          <a:bodyPr>
            <a:normAutofit fontScale="90000"/>
          </a:bodyPr>
          <a:lstStyle/>
          <a:p>
            <a:pPr eaLnBrk="1" hangingPunct="1"/>
            <a:r>
              <a:rPr lang="en-US" smtClean="0">
                <a:solidFill>
                  <a:srgbClr val="170981"/>
                </a:solidFill>
              </a:rPr>
              <a:t>Incomplete (Missing) Data</a:t>
            </a:r>
          </a:p>
        </p:txBody>
      </p:sp>
      <p:sp>
        <p:nvSpPr>
          <p:cNvPr id="12292" name="Rectangle 3"/>
          <p:cNvSpPr>
            <a:spLocks noGrp="1" noChangeArrowheads="1"/>
          </p:cNvSpPr>
          <p:nvPr>
            <p:ph idx="1"/>
          </p:nvPr>
        </p:nvSpPr>
        <p:spPr>
          <a:xfrm>
            <a:off x="381000" y="1371600"/>
            <a:ext cx="8305800" cy="5105400"/>
          </a:xfrm>
        </p:spPr>
        <p:txBody>
          <a:bodyPr/>
          <a:lstStyle/>
          <a:p>
            <a:pPr eaLnBrk="1" hangingPunct="1">
              <a:lnSpc>
                <a:spcPct val="110000"/>
              </a:lnSpc>
            </a:pPr>
            <a:r>
              <a:rPr lang="en-US" sz="2400" smtClean="0"/>
              <a:t>Data is not always available</a:t>
            </a:r>
          </a:p>
          <a:p>
            <a:pPr lvl="1" eaLnBrk="1" hangingPunct="1">
              <a:lnSpc>
                <a:spcPct val="110000"/>
              </a:lnSpc>
            </a:pPr>
            <a:r>
              <a:rPr lang="en-US" sz="2400" smtClean="0"/>
              <a:t>E.g., many tuples have no recorded value for several attributes, such as customer income in sales data</a:t>
            </a:r>
          </a:p>
          <a:p>
            <a:pPr eaLnBrk="1" hangingPunct="1">
              <a:lnSpc>
                <a:spcPct val="110000"/>
              </a:lnSpc>
            </a:pPr>
            <a:r>
              <a:rPr lang="en-US" sz="2400" smtClean="0"/>
              <a:t>Missing data may be due to </a:t>
            </a:r>
          </a:p>
          <a:p>
            <a:pPr lvl="1" eaLnBrk="1" hangingPunct="1">
              <a:lnSpc>
                <a:spcPct val="110000"/>
              </a:lnSpc>
            </a:pPr>
            <a:r>
              <a:rPr lang="en-US" sz="2400" smtClean="0"/>
              <a:t>equipment malfunction</a:t>
            </a:r>
          </a:p>
          <a:p>
            <a:pPr lvl="1" eaLnBrk="1" hangingPunct="1">
              <a:lnSpc>
                <a:spcPct val="110000"/>
              </a:lnSpc>
            </a:pPr>
            <a:r>
              <a:rPr lang="en-US" sz="2400" smtClean="0"/>
              <a:t>inconsistent with other recorded data and thus deleted</a:t>
            </a:r>
          </a:p>
          <a:p>
            <a:pPr lvl="1" eaLnBrk="1" hangingPunct="1">
              <a:lnSpc>
                <a:spcPct val="110000"/>
              </a:lnSpc>
            </a:pPr>
            <a:r>
              <a:rPr lang="en-US" sz="2400" smtClean="0"/>
              <a:t>data not entered due to misunderstanding</a:t>
            </a:r>
          </a:p>
          <a:p>
            <a:pPr lvl="1" eaLnBrk="1" hangingPunct="1">
              <a:lnSpc>
                <a:spcPct val="110000"/>
              </a:lnSpc>
            </a:pPr>
            <a:r>
              <a:rPr lang="en-US" sz="2400" smtClean="0"/>
              <a:t>certain data may not be considered important at the time of entry</a:t>
            </a:r>
          </a:p>
          <a:p>
            <a:pPr lvl="1" eaLnBrk="1" hangingPunct="1">
              <a:lnSpc>
                <a:spcPct val="110000"/>
              </a:lnSpc>
            </a:pPr>
            <a:r>
              <a:rPr lang="en-US" sz="2400" smtClean="0"/>
              <a:t>not register history or changes of the data</a:t>
            </a:r>
          </a:p>
          <a:p>
            <a:pPr eaLnBrk="1" hangingPunct="1">
              <a:lnSpc>
                <a:spcPct val="110000"/>
              </a:lnSpc>
            </a:pPr>
            <a:r>
              <a:rPr lang="en-US" sz="2400" smtClean="0"/>
              <a:t>Missing data may need to be inferred</a:t>
            </a:r>
          </a:p>
        </p:txBody>
      </p:sp>
      <p:sp>
        <p:nvSpPr>
          <p:cNvPr id="12290"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B1CB7D3-FB4F-4566-8CF2-4994258B3116}" type="slidenum">
              <a:rPr lang="en-US" sz="1200"/>
              <a:pPr eaLnBrk="1" hangingPunct="1"/>
              <a:t>7</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62000" y="228600"/>
            <a:ext cx="7543800" cy="762000"/>
          </a:xfrm>
        </p:spPr>
        <p:txBody>
          <a:bodyPr/>
          <a:lstStyle/>
          <a:p>
            <a:pPr eaLnBrk="1" hangingPunct="1"/>
            <a:r>
              <a:rPr lang="en-US" smtClean="0"/>
              <a:t>How to Handle Missing Data?</a:t>
            </a:r>
          </a:p>
        </p:txBody>
      </p:sp>
      <p:sp>
        <p:nvSpPr>
          <p:cNvPr id="13316" name="Rectangle 3"/>
          <p:cNvSpPr>
            <a:spLocks noGrp="1" noChangeArrowheads="1"/>
          </p:cNvSpPr>
          <p:nvPr>
            <p:ph idx="1"/>
          </p:nvPr>
        </p:nvSpPr>
        <p:spPr>
          <a:xfrm>
            <a:off x="304800" y="1295400"/>
            <a:ext cx="8534400" cy="5257800"/>
          </a:xfrm>
        </p:spPr>
        <p:txBody>
          <a:bodyPr>
            <a:normAutofit lnSpcReduction="10000"/>
          </a:bodyPr>
          <a:lstStyle/>
          <a:p>
            <a:pPr eaLnBrk="1" hangingPunct="1">
              <a:lnSpc>
                <a:spcPct val="120000"/>
              </a:lnSpc>
            </a:pPr>
            <a:r>
              <a:rPr lang="en-US" sz="2400" smtClean="0"/>
              <a:t>Ignore the tuple: usually done when class label is missing (when doing classification)—not effective when the % of missing values per attribute varies considerably</a:t>
            </a:r>
          </a:p>
          <a:p>
            <a:pPr eaLnBrk="1" hangingPunct="1">
              <a:lnSpc>
                <a:spcPct val="120000"/>
              </a:lnSpc>
            </a:pPr>
            <a:r>
              <a:rPr lang="en-US" sz="2400" smtClean="0"/>
              <a:t>Fill in the missing value manually: tedious + infeasible?</a:t>
            </a:r>
          </a:p>
          <a:p>
            <a:pPr eaLnBrk="1" hangingPunct="1">
              <a:lnSpc>
                <a:spcPct val="120000"/>
              </a:lnSpc>
            </a:pPr>
            <a:r>
              <a:rPr lang="en-US" sz="2400" smtClean="0"/>
              <a:t>Fill in it automatically with</a:t>
            </a:r>
          </a:p>
          <a:p>
            <a:pPr lvl="1" eaLnBrk="1" hangingPunct="1">
              <a:lnSpc>
                <a:spcPct val="120000"/>
              </a:lnSpc>
            </a:pPr>
            <a:r>
              <a:rPr lang="en-US" sz="2400" smtClean="0"/>
              <a:t>a global constant : e.g., “unknown”, a new class?! </a:t>
            </a:r>
          </a:p>
          <a:p>
            <a:pPr lvl="1" eaLnBrk="1" hangingPunct="1">
              <a:lnSpc>
                <a:spcPct val="120000"/>
              </a:lnSpc>
            </a:pPr>
            <a:r>
              <a:rPr lang="en-US" sz="2400" smtClean="0"/>
              <a:t>the attribute mean</a:t>
            </a:r>
          </a:p>
          <a:p>
            <a:pPr lvl="1" eaLnBrk="1" hangingPunct="1">
              <a:lnSpc>
                <a:spcPct val="120000"/>
              </a:lnSpc>
            </a:pPr>
            <a:r>
              <a:rPr lang="en-US" sz="2400" smtClean="0"/>
              <a:t>the attribute mean for all samples belonging to the same class: smarter</a:t>
            </a:r>
          </a:p>
          <a:p>
            <a:pPr lvl="1" eaLnBrk="1" hangingPunct="1">
              <a:lnSpc>
                <a:spcPct val="120000"/>
              </a:lnSpc>
            </a:pPr>
            <a:r>
              <a:rPr lang="en-US" sz="2400" smtClean="0">
                <a:solidFill>
                  <a:schemeClr val="hlink"/>
                </a:solidFill>
              </a:rPr>
              <a:t>the most probable value: inference-based such as Bayesian formula or decision tree</a:t>
            </a:r>
          </a:p>
        </p:txBody>
      </p:sp>
      <p:sp>
        <p:nvSpPr>
          <p:cNvPr id="13314" name="Rectangle 206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D9F0C91-17C5-4E4E-8060-CC11308B4BB8}" type="slidenum">
              <a:rPr lang="en-US" sz="1200"/>
              <a:pPr eaLnBrk="1" hangingPunct="1"/>
              <a:t>8</a:t>
            </a:fld>
            <a:endParaRPr 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0981"/>
                </a:solidFill>
              </a:rPr>
              <a:t>Noisy </a:t>
            </a:r>
            <a:r>
              <a:rPr lang="en-US" dirty="0">
                <a:solidFill>
                  <a:srgbClr val="170981"/>
                </a:solidFill>
              </a:rPr>
              <a:t>Data</a:t>
            </a:r>
            <a:endParaRPr lang="en-US" dirty="0"/>
          </a:p>
        </p:txBody>
      </p:sp>
      <p:sp>
        <p:nvSpPr>
          <p:cNvPr id="3" name="Content Placeholder 2"/>
          <p:cNvSpPr>
            <a:spLocks noGrp="1"/>
          </p:cNvSpPr>
          <p:nvPr>
            <p:ph idx="1"/>
          </p:nvPr>
        </p:nvSpPr>
        <p:spPr/>
        <p:txBody>
          <a:bodyPr/>
          <a:lstStyle/>
          <a:p>
            <a:r>
              <a:rPr lang="en-US" sz="2400" dirty="0">
                <a:solidFill>
                  <a:schemeClr val="folHlink"/>
                </a:solidFill>
              </a:rPr>
              <a:t>Noise</a:t>
            </a:r>
            <a:r>
              <a:rPr lang="en-US" sz="2400" dirty="0"/>
              <a:t>: random error or variance in a measured variable</a:t>
            </a:r>
          </a:p>
          <a:p>
            <a:r>
              <a:rPr lang="en-US" sz="2400" dirty="0">
                <a:solidFill>
                  <a:schemeClr val="folHlink"/>
                </a:solidFill>
              </a:rPr>
              <a:t>Incorrect attribute values</a:t>
            </a:r>
            <a:r>
              <a:rPr lang="en-US" sz="2400" dirty="0"/>
              <a:t> may be due to</a:t>
            </a:r>
          </a:p>
          <a:p>
            <a:pPr lvl="1"/>
            <a:r>
              <a:rPr lang="en-US" dirty="0"/>
              <a:t>faulty data collection instruments</a:t>
            </a:r>
          </a:p>
          <a:p>
            <a:pPr lvl="1"/>
            <a:r>
              <a:rPr lang="en-US" dirty="0"/>
              <a:t>data entry problems</a:t>
            </a:r>
          </a:p>
          <a:p>
            <a:pPr lvl="1"/>
            <a:r>
              <a:rPr lang="en-US" dirty="0"/>
              <a:t>data transmission problems</a:t>
            </a:r>
          </a:p>
          <a:p>
            <a:pPr lvl="1"/>
            <a:r>
              <a:rPr lang="en-US" dirty="0"/>
              <a:t>technology limitation</a:t>
            </a:r>
          </a:p>
          <a:p>
            <a:pPr lvl="1"/>
            <a:r>
              <a:rPr lang="en-US" dirty="0"/>
              <a:t>inconsistency in naming convention </a:t>
            </a:r>
          </a:p>
          <a:p>
            <a:pPr marL="0" indent="0">
              <a:buNone/>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9</a:t>
            </a:fld>
            <a:endParaRPr lang="en-US" dirty="0">
              <a:solidFill>
                <a:prstClr val="black"/>
              </a:solidFill>
              <a:latin typeface="Calibri"/>
            </a:endParaRPr>
          </a:p>
        </p:txBody>
      </p:sp>
    </p:spTree>
    <p:extLst>
      <p:ext uri="{BB962C8B-B14F-4D97-AF65-F5344CB8AC3E}">
        <p14:creationId xmlns:p14="http://schemas.microsoft.com/office/powerpoint/2010/main" val="4120989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12480</TotalTime>
  <Words>4530</Words>
  <Application>Microsoft Office PowerPoint</Application>
  <PresentationFormat>On-screen Show (4:3)</PresentationFormat>
  <Paragraphs>679</Paragraphs>
  <Slides>61</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72" baseType="lpstr">
      <vt:lpstr>Tahoma</vt:lpstr>
      <vt:lpstr>Arial</vt:lpstr>
      <vt:lpstr>Berlin Sans FB Demi</vt:lpstr>
      <vt:lpstr>Wingdings</vt:lpstr>
      <vt:lpstr>Times New Roman</vt:lpstr>
      <vt:lpstr>Symbol</vt:lpstr>
      <vt:lpstr>Calibri</vt:lpstr>
      <vt:lpstr>Clarity</vt:lpstr>
      <vt:lpstr>Bitmap Image</vt:lpstr>
      <vt:lpstr>Microsoft Graph 2000 Chart</vt:lpstr>
      <vt:lpstr>Microsoft Equation 3.0</vt:lpstr>
      <vt:lpstr>CS6220: Data Mining Techniques</vt:lpstr>
      <vt:lpstr>Chapter 3: Data Preprocessing</vt:lpstr>
      <vt:lpstr>Data Quality: Why Preprocess the Data?</vt:lpstr>
      <vt:lpstr>Major Tasks in Data Preprocessing</vt:lpstr>
      <vt:lpstr>Chapter 3: Data Preprocessing</vt:lpstr>
      <vt:lpstr>Data Cleaning</vt:lpstr>
      <vt:lpstr>Incomplete (Missing) Data</vt:lpstr>
      <vt:lpstr>How to Handle Missing Data?</vt:lpstr>
      <vt:lpstr>Noisy Data</vt:lpstr>
      <vt:lpstr>How to Handle Noisy Data?</vt:lpstr>
      <vt:lpstr>Data Cleaning as a Process</vt:lpstr>
      <vt:lpstr>Chapter 3: Data Preprocessing</vt:lpstr>
      <vt:lpstr>Data Integration</vt:lpstr>
      <vt:lpstr>Handling Redundancy in Data Integration</vt:lpstr>
      <vt:lpstr>Correlation Analysis (Nominal Data)</vt:lpstr>
      <vt:lpstr>When Do We Need Chi-Square Test?</vt:lpstr>
      <vt:lpstr>How Can We Run Chi-Square Test?</vt:lpstr>
      <vt:lpstr>PowerPoint Presentation</vt:lpstr>
      <vt:lpstr>Chi-Square Calculation: An Example</vt:lpstr>
      <vt:lpstr>Correlation Analysis (Numeric Data)</vt:lpstr>
      <vt:lpstr>Visually Evaluating Correlation</vt:lpstr>
      <vt:lpstr>Covariance (Numeric Data)</vt:lpstr>
      <vt:lpstr>Covariance: An Example</vt:lpstr>
      <vt:lpstr>Chapter 3: Data Preprocessing</vt:lpstr>
      <vt:lpstr>Data Reduction Strategies</vt:lpstr>
      <vt:lpstr>Data Reduction 1: Dimensionality Reduction</vt:lpstr>
      <vt:lpstr>Mapping Data to a New Space</vt:lpstr>
      <vt:lpstr>What Is Wavelet Transform?</vt:lpstr>
      <vt:lpstr>Wavelet Transformation </vt:lpstr>
      <vt:lpstr>Wavelet Decomposition</vt:lpstr>
      <vt:lpstr>Why Wavelet Transform?</vt:lpstr>
      <vt:lpstr>Principal Component Analysis (PCA)</vt:lpstr>
      <vt:lpstr>Principal Component Analysis (Steps)</vt:lpstr>
      <vt:lpstr>Attribute Subset Selection</vt:lpstr>
      <vt:lpstr>Heuristic Search in Attribute Selection</vt:lpstr>
      <vt:lpstr>Attribute Creation (Feature Generation)</vt:lpstr>
      <vt:lpstr>Data Reduction 2: Numerosity Reduction</vt:lpstr>
      <vt:lpstr>Parametric Data Reduction: Regression and Log-Linear Models</vt:lpstr>
      <vt:lpstr>Regression Analysis</vt:lpstr>
      <vt:lpstr>Regression and Log-Linear Models</vt:lpstr>
      <vt:lpstr>Histogram Analysis</vt:lpstr>
      <vt:lpstr>Clustering</vt:lpstr>
      <vt:lpstr>Sampling</vt:lpstr>
      <vt:lpstr>Types of Sampling</vt:lpstr>
      <vt:lpstr>PowerPoint Presentation</vt:lpstr>
      <vt:lpstr>Sampling: Cluster or Stratified Sampling</vt:lpstr>
      <vt:lpstr>Data Reduction 3: Data Compression</vt:lpstr>
      <vt:lpstr>Data Compression</vt:lpstr>
      <vt:lpstr>Chapter 3: Data Preprocessing</vt:lpstr>
      <vt:lpstr>Data Transformation</vt:lpstr>
      <vt:lpstr>Normalization</vt:lpstr>
      <vt:lpstr>Discretization </vt:lpstr>
      <vt:lpstr>Data Discretization Methods</vt:lpstr>
      <vt:lpstr>Simple Discretization: Binning</vt:lpstr>
      <vt:lpstr>Binning Methods for Data Smoothing</vt:lpstr>
      <vt:lpstr>Discretization Without Using Class Labels (Binning vs. Clustering) </vt:lpstr>
      <vt:lpstr>Discretization by Classification &amp; Correlation Analysis</vt:lpstr>
      <vt:lpstr>Chapter 3: Data Preprocessing</vt:lpstr>
      <vt:lpstr>Summary</vt:lpstr>
      <vt:lpstr>PowerPoint Presentation</vt:lpstr>
      <vt:lpstr>References</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yizhousun</cp:lastModifiedBy>
  <cp:revision>820</cp:revision>
  <cp:lastPrinted>1999-09-10T20:38:56Z</cp:lastPrinted>
  <dcterms:created xsi:type="dcterms:W3CDTF">1998-06-19T04:38:52Z</dcterms:created>
  <dcterms:modified xsi:type="dcterms:W3CDTF">2013-01-15T00:52:01Z</dcterms:modified>
</cp:coreProperties>
</file>