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5" r:id="rId1"/>
  </p:sldMasterIdLst>
  <p:notesMasterIdLst>
    <p:notesMasterId r:id="rId44"/>
  </p:notesMasterIdLst>
  <p:handoutMasterIdLst>
    <p:handoutMasterId r:id="rId45"/>
  </p:handoutMasterIdLst>
  <p:sldIdLst>
    <p:sldId id="834" r:id="rId2"/>
    <p:sldId id="835" r:id="rId3"/>
    <p:sldId id="836" r:id="rId4"/>
    <p:sldId id="837" r:id="rId5"/>
    <p:sldId id="838" r:id="rId6"/>
    <p:sldId id="839" r:id="rId7"/>
    <p:sldId id="840" r:id="rId8"/>
    <p:sldId id="822" r:id="rId9"/>
    <p:sldId id="546" r:id="rId10"/>
    <p:sldId id="715" r:id="rId11"/>
    <p:sldId id="826" r:id="rId12"/>
    <p:sldId id="661" r:id="rId13"/>
    <p:sldId id="559" r:id="rId14"/>
    <p:sldId id="753" r:id="rId15"/>
    <p:sldId id="666" r:id="rId16"/>
    <p:sldId id="747" r:id="rId17"/>
    <p:sldId id="755" r:id="rId18"/>
    <p:sldId id="828" r:id="rId19"/>
    <p:sldId id="574" r:id="rId20"/>
    <p:sldId id="829" r:id="rId21"/>
    <p:sldId id="804" r:id="rId22"/>
    <p:sldId id="830" r:id="rId23"/>
    <p:sldId id="567" r:id="rId24"/>
    <p:sldId id="743" r:id="rId25"/>
    <p:sldId id="744" r:id="rId26"/>
    <p:sldId id="791" r:id="rId27"/>
    <p:sldId id="757" r:id="rId28"/>
    <p:sldId id="814" r:id="rId29"/>
    <p:sldId id="798" r:id="rId30"/>
    <p:sldId id="808" r:id="rId31"/>
    <p:sldId id="809" r:id="rId32"/>
    <p:sldId id="818" r:id="rId33"/>
    <p:sldId id="790" r:id="rId34"/>
    <p:sldId id="819" r:id="rId35"/>
    <p:sldId id="686" r:id="rId36"/>
    <p:sldId id="815" r:id="rId37"/>
    <p:sldId id="820" r:id="rId38"/>
    <p:sldId id="669" r:id="rId39"/>
    <p:sldId id="655" r:id="rId40"/>
    <p:sldId id="740" r:id="rId41"/>
    <p:sldId id="821" r:id="rId42"/>
    <p:sldId id="603" r:id="rId43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990000"/>
    <a:srgbClr val="3E6A54"/>
    <a:srgbClr val="000099"/>
    <a:srgbClr val="000066"/>
    <a:srgbClr val="003300"/>
    <a:srgbClr val="28462B"/>
    <a:srgbClr val="5FA1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05" autoAdjust="0"/>
    <p:restoredTop sz="90409" autoAdjust="0"/>
  </p:normalViewPr>
  <p:slideViewPr>
    <p:cSldViewPr>
      <p:cViewPr varScale="1">
        <p:scale>
          <a:sx n="66" d="100"/>
          <a:sy n="66" d="100"/>
        </p:scale>
        <p:origin x="-166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904"/>
    </p:cViewPr>
  </p:sorterViewPr>
  <p:notesViewPr>
    <p:cSldViewPr>
      <p:cViewPr varScale="1">
        <p:scale>
          <a:sx n="58" d="100"/>
          <a:sy n="58" d="100"/>
        </p:scale>
        <p:origin x="-1770" y="-78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0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4025" cy="4667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none" lIns="93488" tIns="46744" rIns="93488" bIns="46744" numCol="1" anchor="t" anchorCtr="0" compatLnSpc="1">
            <a:prstTxWarp prst="textNoShape">
              <a:avLst/>
            </a:prstTxWarp>
          </a:bodyPr>
          <a:lstStyle>
            <a:lvl1pPr defTabSz="935038">
              <a:defRPr sz="1200"/>
            </a:lvl1pPr>
          </a:lstStyle>
          <a:p>
            <a:endParaRPr lang="en-US"/>
          </a:p>
        </p:txBody>
      </p:sp>
      <p:sp>
        <p:nvSpPr>
          <p:cNvPr id="4648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14775" y="0"/>
            <a:ext cx="2994025" cy="4667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none" lIns="93488" tIns="46744" rIns="93488" bIns="46744" numCol="1" anchor="t" anchorCtr="0" compatLnSpc="1">
            <a:prstTxWarp prst="textNoShape">
              <a:avLst/>
            </a:prstTxWarp>
          </a:bodyPr>
          <a:lstStyle>
            <a:lvl1pPr algn="r" defTabSz="935038">
              <a:defRPr sz="1200"/>
            </a:lvl1pPr>
          </a:lstStyle>
          <a:p>
            <a:endParaRPr lang="en-US"/>
          </a:p>
        </p:txBody>
      </p:sp>
      <p:sp>
        <p:nvSpPr>
          <p:cNvPr id="4649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58250"/>
            <a:ext cx="2994025" cy="4651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none" lIns="93488" tIns="46744" rIns="93488" bIns="46744" numCol="1" anchor="b" anchorCtr="0" compatLnSpc="1">
            <a:prstTxWarp prst="textNoShape">
              <a:avLst/>
            </a:prstTxWarp>
          </a:bodyPr>
          <a:lstStyle>
            <a:lvl1pPr defTabSz="935038">
              <a:defRPr sz="1200"/>
            </a:lvl1pPr>
          </a:lstStyle>
          <a:p>
            <a:endParaRPr lang="en-US"/>
          </a:p>
        </p:txBody>
      </p:sp>
      <p:sp>
        <p:nvSpPr>
          <p:cNvPr id="4649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14775" y="8858250"/>
            <a:ext cx="2994025" cy="4651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none" lIns="93488" tIns="46744" rIns="93488" bIns="46744" numCol="1" anchor="b" anchorCtr="0" compatLnSpc="1">
            <a:prstTxWarp prst="textNoShape">
              <a:avLst/>
            </a:prstTxWarp>
          </a:bodyPr>
          <a:lstStyle>
            <a:lvl1pPr algn="r" defTabSz="935038">
              <a:defRPr sz="1200"/>
            </a:lvl1pPr>
          </a:lstStyle>
          <a:p>
            <a:fld id="{1197E602-76F4-417E-9E28-29EB8D6B1AC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6563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8900" y="0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6913"/>
            <a:ext cx="4646613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416425"/>
            <a:ext cx="5046663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829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8900" y="8831263"/>
            <a:ext cx="29829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F28CCC0E-D319-4925-87BE-FC7EA0A555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6220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6F175-4865-435D-BB34-64C925A08DB9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5443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30EE9DF-33BB-4361-9E94-602D7BCB663D}" type="slidenum">
              <a:rPr lang="en-US" sz="1200"/>
              <a:pPr eaLnBrk="1" hangingPunct="1"/>
              <a:t>16</a:t>
            </a:fld>
            <a:endParaRPr lang="en-US" sz="120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3EE0C99F-C9F1-45EB-9EFA-069B8F55449D}" type="slidenum">
              <a:rPr lang="en-US" sz="1200"/>
              <a:pPr eaLnBrk="1" hangingPunct="1"/>
              <a:t>17</a:t>
            </a:fld>
            <a:endParaRPr lang="en-US" sz="120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6286961B-03E5-44F0-83FC-C2CA09B2BDAF}" type="slidenum">
              <a:rPr lang="en-US" sz="1200"/>
              <a:pPr eaLnBrk="1" hangingPunct="1"/>
              <a:t>18</a:t>
            </a:fld>
            <a:endParaRPr lang="en-US" sz="12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b="1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03A1B412-9102-420E-8EAC-787DCA54F994}" type="slidenum">
              <a:rPr lang="en-US" sz="1200"/>
              <a:pPr eaLnBrk="1" hangingPunct="1"/>
              <a:t>19</a:t>
            </a:fld>
            <a:endParaRPr lang="en-US" sz="120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08649D7B-51B9-4CC9-960E-78D0E86595D4}" type="slidenum">
              <a:rPr lang="en-US" sz="1200"/>
              <a:pPr eaLnBrk="1" hangingPunct="1"/>
              <a:t>20</a:t>
            </a:fld>
            <a:endParaRPr lang="en-US" sz="120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b="1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A596A907-13C6-4573-90B5-C8563D846B52}" type="slidenum">
              <a:rPr lang="en-US" sz="1200"/>
              <a:pPr eaLnBrk="1" hangingPunct="1"/>
              <a:t>21</a:t>
            </a:fld>
            <a:endParaRPr lang="en-US" sz="120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62E138B1-03D5-42A0-A191-8882C0353BB2}" type="slidenum">
              <a:rPr lang="en-US" sz="1200"/>
              <a:pPr eaLnBrk="1" hangingPunct="1"/>
              <a:t>22</a:t>
            </a:fld>
            <a:endParaRPr lang="en-US" sz="120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b="1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77DDB1BB-74CE-4E60-B7EF-A8CEEDDD4CD3}" type="slidenum">
              <a:rPr lang="en-US" sz="1200"/>
              <a:pPr eaLnBrk="1" hangingPunct="1"/>
              <a:t>23</a:t>
            </a:fld>
            <a:endParaRPr lang="en-US" sz="120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072E50D6-5A1F-4BC9-82BB-2D7A79F7A75F}" type="slidenum">
              <a:rPr lang="en-US" sz="1200"/>
              <a:pPr eaLnBrk="1" hangingPunct="1"/>
              <a:t>24</a:t>
            </a:fld>
            <a:endParaRPr lang="en-US" sz="120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4464B777-8C1F-419B-B7D8-EF7D0EE1084B}" type="slidenum">
              <a:rPr lang="en-US" sz="1200"/>
              <a:pPr eaLnBrk="1" hangingPunct="1"/>
              <a:t>25</a:t>
            </a:fld>
            <a:endParaRPr lang="en-US" sz="120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229C63A9-6E6E-40E0-9E36-A3C9E5434128}" type="slidenum">
              <a:rPr lang="en-US" sz="1200"/>
              <a:pPr eaLnBrk="1" hangingPunct="1"/>
              <a:t>8</a:t>
            </a:fld>
            <a:endParaRPr lang="en-US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b="1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889E061E-5908-4653-B6E8-B5067C301B7A}" type="slidenum">
              <a:rPr lang="en-US" sz="1200"/>
              <a:pPr eaLnBrk="1" hangingPunct="1"/>
              <a:t>26</a:t>
            </a:fld>
            <a:endParaRPr lang="en-US" sz="120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C75E8443-0833-4E7E-9249-7917977B8F9A}" type="slidenum">
              <a:rPr lang="en-US" sz="1200"/>
              <a:pPr eaLnBrk="1" hangingPunct="1"/>
              <a:t>27</a:t>
            </a:fld>
            <a:endParaRPr lang="en-US" sz="120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687642A7-34AE-44F0-876C-55C0A5FA92E3}" type="slidenum">
              <a:rPr lang="en-US" sz="1200"/>
              <a:pPr eaLnBrk="1" hangingPunct="1"/>
              <a:t>28</a:t>
            </a:fld>
            <a:endParaRPr lang="en-US" sz="120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A0DBA95F-0CE5-4566-B2F8-2502665E7E30}" type="slidenum">
              <a:rPr lang="en-US" sz="1200"/>
              <a:pPr eaLnBrk="1" hangingPunct="1"/>
              <a:t>29</a:t>
            </a:fld>
            <a:endParaRPr lang="en-US" sz="120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b="1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4E4D3F3C-F48C-4736-AA70-E93D7157E2DA}" type="slidenum">
              <a:rPr lang="en-US" sz="1200"/>
              <a:pPr eaLnBrk="1" hangingPunct="1"/>
              <a:t>30</a:t>
            </a:fld>
            <a:endParaRPr lang="en-US" sz="120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EC4BFC14-019E-4C53-A5D1-D9DDFDED641C}" type="slidenum">
              <a:rPr lang="en-US" sz="1200"/>
              <a:pPr eaLnBrk="1" hangingPunct="1"/>
              <a:t>31</a:t>
            </a:fld>
            <a:endParaRPr lang="en-US" sz="120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Add a definition/description of “traditional data analysis”.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18617565-8EC7-4CE1-9622-2B5D2029A923}" type="slidenum">
              <a:rPr lang="en-US" sz="1200"/>
              <a:pPr eaLnBrk="1" hangingPunct="1"/>
              <a:t>32</a:t>
            </a:fld>
            <a:endParaRPr lang="en-US" sz="120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b="1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4F4221E1-D1AA-4C50-B47C-8D3C7A01AAA7}" type="slidenum">
              <a:rPr lang="en-US" sz="1200"/>
              <a:pPr eaLnBrk="1" hangingPunct="1"/>
              <a:t>33</a:t>
            </a:fld>
            <a:endParaRPr lang="en-US" sz="120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444285B4-1660-400C-9442-8E5AA7CD51FB}" type="slidenum">
              <a:rPr lang="en-US" sz="1200"/>
              <a:pPr eaLnBrk="1" hangingPunct="1"/>
              <a:t>34</a:t>
            </a:fld>
            <a:endParaRPr lang="en-US" sz="120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b="1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64BEBFCF-E83F-49F7-B5C3-5AD2F9A5DB69}" type="slidenum">
              <a:rPr lang="en-US" sz="1200"/>
              <a:pPr eaLnBrk="1" hangingPunct="1"/>
              <a:t>35</a:t>
            </a:fld>
            <a:endParaRPr lang="en-US" sz="120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A1A220C9-0B4C-499F-9EB4-D0BD3FAAA00B}" type="slidenum">
              <a:rPr lang="en-US" sz="1200"/>
              <a:pPr eaLnBrk="1" hangingPunct="1"/>
              <a:t>9</a:t>
            </a:fld>
            <a:endParaRPr lang="en-US" sz="120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BE4C88A8-3B84-49D1-831E-DE48B86AF218}" type="slidenum">
              <a:rPr lang="en-US" sz="1200"/>
              <a:pPr eaLnBrk="1" hangingPunct="1"/>
              <a:t>36</a:t>
            </a:fld>
            <a:endParaRPr lang="en-US" sz="12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D8B35239-DC8E-43ED-86E5-DFF7F491DE45}" type="slidenum">
              <a:rPr lang="en-US" sz="1200"/>
              <a:pPr eaLnBrk="1" hangingPunct="1"/>
              <a:t>37</a:t>
            </a:fld>
            <a:endParaRPr lang="en-US" sz="120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b="1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3E68E2B2-C75D-4BCF-A214-59C53A34FFF8}" type="slidenum">
              <a:rPr lang="en-US" sz="1200"/>
              <a:pPr eaLnBrk="1" hangingPunct="1"/>
              <a:t>38</a:t>
            </a:fld>
            <a:endParaRPr lang="en-US" sz="120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E89B498F-311F-481B-B88A-B11E8D6F190D}" type="slidenum">
              <a:rPr lang="en-US" sz="1200"/>
              <a:pPr eaLnBrk="1" hangingPunct="1"/>
              <a:t>39</a:t>
            </a:fld>
            <a:endParaRPr lang="en-US" sz="120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D24149A-5074-49F9-9B10-4BA3FE90DF1D}" type="slidenum">
              <a:rPr lang="en-US" sz="1200"/>
              <a:pPr eaLnBrk="1" hangingPunct="1"/>
              <a:t>40</a:t>
            </a:fld>
            <a:endParaRPr lang="en-US" sz="120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9188" y="696913"/>
            <a:ext cx="4646612" cy="3486150"/>
          </a:xfrm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428B25AB-E0ED-4D00-860D-0BADBBB2EB61}" type="slidenum">
              <a:rPr lang="en-US" sz="1200"/>
              <a:pPr eaLnBrk="1" hangingPunct="1"/>
              <a:t>41</a:t>
            </a:fld>
            <a:endParaRPr lang="en-US" sz="120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b="1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660AAE1C-0303-472A-8FB9-3FD5A329EDE2}" type="slidenum">
              <a:rPr lang="en-US" sz="1200"/>
              <a:pPr eaLnBrk="1" hangingPunct="1"/>
              <a:t>42</a:t>
            </a:fld>
            <a:endParaRPr 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39CF554B-CF23-4B08-A3D8-8DA9E65A1A46}" type="slidenum">
              <a:rPr lang="en-US" sz="1200"/>
              <a:pPr eaLnBrk="1" hangingPunct="1"/>
              <a:t>10</a:t>
            </a:fld>
            <a:endParaRPr lang="en-US" sz="12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A88A5577-27FD-47A9-9B30-CCF256606687}" type="slidenum">
              <a:rPr lang="en-US" sz="1200"/>
              <a:pPr eaLnBrk="1" hangingPunct="1"/>
              <a:t>11</a:t>
            </a:fld>
            <a:endParaRPr lang="en-US" sz="120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b="1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A7CBAE3C-1C9A-46B9-9489-0A8352CDAA17}" type="slidenum">
              <a:rPr lang="en-US" sz="1200"/>
              <a:pPr eaLnBrk="1" hangingPunct="1"/>
              <a:t>12</a:t>
            </a:fld>
            <a:endParaRPr lang="en-US" sz="120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086473FF-BF8A-49D0-B967-C74E3C282BE1}" type="slidenum">
              <a:rPr lang="en-US" sz="1200"/>
              <a:pPr eaLnBrk="1" hangingPunct="1"/>
              <a:t>13</a:t>
            </a:fld>
            <a:endParaRPr lang="en-US" sz="120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2D74D445-7288-4379-872F-590EE45FC066}" type="slidenum">
              <a:rPr lang="en-US" sz="1200"/>
              <a:pPr eaLnBrk="1" hangingPunct="1"/>
              <a:t>14</a:t>
            </a:fld>
            <a:endParaRPr lang="en-US" sz="120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31863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3E01BA5C-6FB8-4349-ACB9-3FEC865805FA}" type="slidenum">
              <a:rPr lang="en-US" sz="1200"/>
              <a:pPr eaLnBrk="1" hangingPunct="1"/>
              <a:t>15</a:t>
            </a:fld>
            <a:endParaRPr lang="en-US" sz="120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>
                <a:solidFill>
                  <a:srgbClr val="00206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741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9788"/>
          </a:xfrm>
        </p:spPr>
        <p:txBody>
          <a:bodyPr>
            <a:normAutofit/>
          </a:bodyPr>
          <a:lstStyle>
            <a:lvl1pPr algn="ctr">
              <a:defRPr sz="4400" b="1">
                <a:solidFill>
                  <a:srgbClr val="00206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>
                <a:latin typeface="Baskerville Old Face" pitchFamily="18" charset="0"/>
                <a:cs typeface="Arial" pitchFamily="34" charset="0"/>
              </a:defRPr>
            </a:lvl2pPr>
            <a:lvl3pPr>
              <a:defRPr sz="20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28600" y="992188"/>
            <a:ext cx="868680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86800" y="6528816"/>
            <a:ext cx="457200" cy="329184"/>
          </a:xfrm>
          <a:prstGeom prst="rect">
            <a:avLst/>
          </a:prstGeom>
        </p:spPr>
        <p:txBody>
          <a:bodyPr/>
          <a:lstStyle>
            <a:lvl1pPr>
              <a:defRPr sz="1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9913601-2E22-4589-A394-4D3650FFD697}" type="slidenum">
              <a:rPr lang="en-US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74150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64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 spc="-100" baseline="0">
          <a:solidFill>
            <a:srgbClr val="00206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rgbClr val="002060"/>
          </a:solidFill>
          <a:effectLst/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un22@illinois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cs.neu.edu/home/yzsun/classes/2013Spring_CS6220/index.htm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yzsun@ccs.neu.edu" TargetMode="External"/><Relationship Id="rId2" Type="http://schemas.openxmlformats.org/officeDocument/2006/relationships/hyperlink" Target="http://www.ccs.neu.edu/home/yzsun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hengli@ccs.neu.edu" TargetMode="Externa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research.microsoft.com/en-us/um/people/cmbishop/prml/" TargetMode="External"/><Relationship Id="rId3" Type="http://schemas.openxmlformats.org/officeDocument/2006/relationships/hyperlink" Target="http://www-users.cs.umn.edu/~kumar/dmbook/index.php" TargetMode="External"/><Relationship Id="rId7" Type="http://schemas.openxmlformats.org/officeDocument/2006/relationships/hyperlink" Target="http://www-stat.stanford.edu/~tibs/ElemStatLearn/" TargetMode="External"/><Relationship Id="rId2" Type="http://schemas.openxmlformats.org/officeDocument/2006/relationships/hyperlink" Target="http://www.cs.uiuc.edu/~hanj/bk3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iley.com/WileyCDA/WileyTitle/productCd-0471056693.html" TargetMode="External"/><Relationship Id="rId5" Type="http://schemas.openxmlformats.org/officeDocument/2006/relationships/hyperlink" Target="http://www.cmpe.boun.edu.tr/~ethem/i2ml/" TargetMode="External"/><Relationship Id="rId4" Type="http://schemas.openxmlformats.org/officeDocument/2006/relationships/hyperlink" Target="http://www.cs.cmu.edu/~tom/mlbook.html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0"/>
            <a:ext cx="8991600" cy="1927225"/>
          </a:xfrm>
        </p:spPr>
        <p:txBody>
          <a:bodyPr>
            <a:noAutofit/>
          </a:bodyPr>
          <a:lstStyle/>
          <a:p>
            <a:r>
              <a:rPr lang="en-US" sz="4800" dirty="0" smtClean="0"/>
              <a:t>CS6220: Data </a:t>
            </a:r>
            <a:r>
              <a:rPr lang="en-US" sz="4800" dirty="0"/>
              <a:t>Mining </a:t>
            </a:r>
            <a:r>
              <a:rPr lang="en-US" sz="4800" dirty="0" smtClean="0"/>
              <a:t>Techniques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581400"/>
            <a:ext cx="6400800" cy="2895600"/>
          </a:xfrm>
        </p:spPr>
        <p:txBody>
          <a:bodyPr>
            <a:normAutofit/>
          </a:bodyPr>
          <a:lstStyle/>
          <a:p>
            <a:pPr algn="ctr"/>
            <a:endParaRPr lang="en-US" sz="3000" b="1" dirty="0" smtClean="0"/>
          </a:p>
          <a:p>
            <a:pPr algn="ctr"/>
            <a:r>
              <a:rPr lang="en-US" sz="3000" b="1" dirty="0" smtClean="0"/>
              <a:t>Instructor: </a:t>
            </a:r>
            <a:r>
              <a:rPr lang="en-US" sz="3000" b="1" dirty="0" err="1" smtClean="0"/>
              <a:t>Yizhou</a:t>
            </a:r>
            <a:r>
              <a:rPr lang="en-US" sz="3000" b="1" dirty="0" smtClean="0"/>
              <a:t> Sun</a:t>
            </a:r>
          </a:p>
          <a:p>
            <a:pPr algn="ctr"/>
            <a:r>
              <a:rPr lang="en-US" sz="2400" dirty="0" smtClean="0">
                <a:hlinkClick r:id="rId3"/>
              </a:rPr>
              <a:t>yzsun@ccs.neu.edu</a:t>
            </a:r>
            <a:endParaRPr lang="en-US" sz="2400" dirty="0" smtClean="0"/>
          </a:p>
          <a:p>
            <a:pPr algn="ctr"/>
            <a:endParaRPr lang="en-US" dirty="0" smtClean="0"/>
          </a:p>
          <a:p>
            <a:pPr algn="ctr"/>
            <a:fld id="{1913F476-D1F9-4A8A-AA0B-77B35B937DF8}" type="datetime4">
              <a:rPr lang="en-US" sz="2400" smtClean="0"/>
              <a:pPr algn="ctr"/>
              <a:t>January 6, 2013</a:t>
            </a:fld>
            <a:endParaRPr lang="en-US" sz="2400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2286000"/>
            <a:ext cx="9144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000" smtClean="0"/>
              <a:t>Chapter 1</a:t>
            </a:r>
            <a:r>
              <a:rPr lang="en-US" sz="4000" dirty="0" smtClean="0"/>
              <a:t>: Introduction</a:t>
            </a:r>
          </a:p>
        </p:txBody>
      </p:sp>
    </p:spTree>
    <p:extLst>
      <p:ext uri="{BB962C8B-B14F-4D97-AF65-F5344CB8AC3E}">
        <p14:creationId xmlns:p14="http://schemas.microsoft.com/office/powerpoint/2010/main" val="115406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-76200" y="304800"/>
            <a:ext cx="9296400" cy="566738"/>
          </a:xfrm>
          <a:noFill/>
        </p:spPr>
        <p:txBody>
          <a:bodyPr lIns="92075" tIns="46038" rIns="92075" bIns="46038" anchor="ctr">
            <a:normAutofit fontScale="90000"/>
          </a:bodyPr>
          <a:lstStyle/>
          <a:p>
            <a:pPr eaLnBrk="1" hangingPunct="1"/>
            <a:r>
              <a:rPr lang="en-US" sz="3200" smtClean="0"/>
              <a:t>Evolution of Sciences: New Data Science Era</a:t>
            </a:r>
            <a:endParaRPr lang="en-US" sz="1800" b="0" smtClean="0"/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19200"/>
            <a:ext cx="8534400" cy="5410200"/>
          </a:xfrm>
          <a:noFill/>
        </p:spPr>
        <p:txBody>
          <a:bodyPr lIns="92075" tIns="46038" rIns="92075" bIns="46038">
            <a:normAutofit/>
          </a:bodyPr>
          <a:lstStyle/>
          <a:p>
            <a:pPr eaLnBrk="1" hangingPunct="1">
              <a:lnSpc>
                <a:spcPct val="110000"/>
              </a:lnSpc>
            </a:pPr>
            <a:r>
              <a:rPr lang="en-US" sz="1600" dirty="0" smtClean="0"/>
              <a:t>Before 1600: </a:t>
            </a:r>
            <a:r>
              <a:rPr lang="en-US" sz="1600" b="1" dirty="0" smtClean="0"/>
              <a:t>Empirical science</a:t>
            </a:r>
          </a:p>
          <a:p>
            <a:pPr eaLnBrk="1" hangingPunct="1">
              <a:lnSpc>
                <a:spcPct val="110000"/>
              </a:lnSpc>
            </a:pPr>
            <a:r>
              <a:rPr lang="en-US" sz="1600" dirty="0" smtClean="0"/>
              <a:t>1600-1950s: </a:t>
            </a:r>
            <a:r>
              <a:rPr lang="en-US" sz="1600" b="1" dirty="0" smtClean="0"/>
              <a:t>Theoretical science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600" dirty="0" smtClean="0"/>
              <a:t>Each discipline has grown a </a:t>
            </a:r>
            <a:r>
              <a:rPr lang="en-US" sz="1600" i="1" dirty="0" smtClean="0"/>
              <a:t>theoretical </a:t>
            </a:r>
            <a:r>
              <a:rPr lang="en-US" sz="1600" dirty="0" smtClean="0"/>
              <a:t>component. Theoretical models often motivate experiments and generalize our understanding. </a:t>
            </a:r>
          </a:p>
          <a:p>
            <a:pPr eaLnBrk="1" hangingPunct="1">
              <a:lnSpc>
                <a:spcPct val="110000"/>
              </a:lnSpc>
            </a:pPr>
            <a:r>
              <a:rPr lang="en-US" sz="1600" dirty="0" smtClean="0"/>
              <a:t>1950s-1990s: </a:t>
            </a:r>
            <a:r>
              <a:rPr lang="en-US" sz="1600" b="1" dirty="0" smtClean="0"/>
              <a:t>Computational science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600" dirty="0" smtClean="0"/>
              <a:t>Over the last 50 years, most disciplines have grown a third, </a:t>
            </a:r>
            <a:r>
              <a:rPr lang="en-US" sz="1600" i="1" dirty="0" smtClean="0"/>
              <a:t>computational </a:t>
            </a:r>
            <a:r>
              <a:rPr lang="en-US" sz="1600" dirty="0" smtClean="0"/>
              <a:t>branch (e.g. empirical, theoretical, and computational ecology, or physics, or linguistics.)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600" dirty="0" smtClean="0"/>
              <a:t>Computational Science traditionally meant simulation. It grew out of our inability to find closed-form solutions for complex mathematical models. </a:t>
            </a:r>
          </a:p>
          <a:p>
            <a:pPr eaLnBrk="1" hangingPunct="1">
              <a:lnSpc>
                <a:spcPct val="110000"/>
              </a:lnSpc>
            </a:pPr>
            <a:r>
              <a:rPr lang="en-US" sz="1600" dirty="0" smtClean="0"/>
              <a:t>1990-now: </a:t>
            </a:r>
            <a:r>
              <a:rPr lang="en-US" sz="1600" b="1" dirty="0" smtClean="0"/>
              <a:t>Data science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600" dirty="0" smtClean="0"/>
              <a:t>The flood of data from new scientific instruments and simulations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600" dirty="0" smtClean="0"/>
              <a:t>The ability to economically store and manage petabytes of data online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600" dirty="0" smtClean="0"/>
              <a:t>The Internet and computing Grid that makes all these archives universally accessible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600" dirty="0" smtClean="0"/>
              <a:t>Scientific info. management, acquisition, organization, query, and visualization tasks scale almost linearly with data volumes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600" dirty="0" smtClean="0">
                <a:solidFill>
                  <a:schemeClr val="hlink"/>
                </a:solidFill>
              </a:rPr>
              <a:t>Data mining</a:t>
            </a:r>
            <a:r>
              <a:rPr lang="en-US" sz="1600" dirty="0" smtClean="0"/>
              <a:t> is a major new challenge</a:t>
            </a:r>
            <a:r>
              <a:rPr lang="en-US" sz="1600" dirty="0" smtClean="0"/>
              <a:t>!</a:t>
            </a:r>
            <a:endParaRPr lang="en-US" sz="1600" dirty="0" smtClean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42EBE974-77E0-466E-BD7C-EB2F5CCBD897}" type="slidenum">
              <a:rPr lang="en-US" sz="1400"/>
              <a:pPr eaLnBrk="1" hangingPunct="1"/>
              <a:t>10</a:t>
            </a:fld>
            <a:endParaRPr lang="en-US" sz="14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82000" cy="838200"/>
          </a:xfrm>
        </p:spPr>
        <p:txBody>
          <a:bodyPr/>
          <a:lstStyle/>
          <a:p>
            <a:pPr eaLnBrk="1" hangingPunct="1"/>
            <a:r>
              <a:rPr lang="en-US" smtClean="0"/>
              <a:t>Chapter 1.  Introduction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8229600" cy="52578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Why Data Mining?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What Is Data Mining?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A Multi-Dimensional View of Data Mining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What Kinds of Data Can Be Mined?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What Kinds of Patterns Can Be Mined?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What Kinds of Technologies Are Used?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What Kinds of Applications Are Targeted? 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Major Issues in Data Mining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A Brief History of Data Mining and Data Mining Society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Summary</a:t>
            </a:r>
          </a:p>
        </p:txBody>
      </p:sp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FA946640-D490-42B0-B07C-FD247B6ACF7F}" type="slidenum">
              <a:rPr lang="en-US" sz="1400"/>
              <a:pPr eaLnBrk="1" hangingPunct="1"/>
              <a:t>11</a:t>
            </a:fld>
            <a:endParaRPr lang="en-US" sz="1400"/>
          </a:p>
        </p:txBody>
      </p:sp>
      <p:sp>
        <p:nvSpPr>
          <p:cNvPr id="14341" name="AutoShape 4"/>
          <p:cNvSpPr>
            <a:spLocks noChangeArrowheads="1"/>
          </p:cNvSpPr>
          <p:nvPr/>
        </p:nvSpPr>
        <p:spPr bwMode="auto">
          <a:xfrm rot="9724325">
            <a:off x="3543300" y="1803400"/>
            <a:ext cx="381000" cy="3048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901700" y="300038"/>
            <a:ext cx="6794500" cy="619125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z="3200" smtClean="0"/>
              <a:t>What Is Data Mining?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153400" cy="51054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10000"/>
              </a:lnSpc>
            </a:pPr>
            <a:r>
              <a:rPr lang="en-US" sz="2400" smtClean="0"/>
              <a:t>Data mining (knowledge discovery from data)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Extraction of interesting </a:t>
            </a:r>
            <a:r>
              <a:rPr lang="en-US" sz="1600" smtClean="0"/>
              <a:t>(</a:t>
            </a:r>
            <a:r>
              <a:rPr lang="en-GB" sz="2000" u="sng" smtClean="0"/>
              <a:t>non-trivial,</a:t>
            </a:r>
            <a:r>
              <a:rPr lang="en-GB" sz="2000" smtClean="0"/>
              <a:t> </a:t>
            </a:r>
            <a:r>
              <a:rPr lang="en-GB" sz="2000" u="sng" smtClean="0"/>
              <a:t>implicit</a:t>
            </a:r>
            <a:r>
              <a:rPr lang="en-GB" sz="2000" smtClean="0"/>
              <a:t>, </a:t>
            </a:r>
            <a:r>
              <a:rPr lang="en-GB" sz="2000" u="sng" smtClean="0"/>
              <a:t>previously unknown</a:t>
            </a:r>
            <a:r>
              <a:rPr lang="en-GB" sz="2000" smtClean="0"/>
              <a:t> and </a:t>
            </a:r>
            <a:r>
              <a:rPr lang="en-GB" sz="2000" u="sng" smtClean="0"/>
              <a:t>potentially useful)</a:t>
            </a:r>
            <a:r>
              <a:rPr lang="en-GB" sz="2800" smtClean="0"/>
              <a:t> </a:t>
            </a:r>
            <a:r>
              <a:rPr lang="en-GB" sz="2000" smtClean="0"/>
              <a:t>patterns or knowledge from huge amount of data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Data mining: a misnomer?</a:t>
            </a:r>
            <a:endParaRPr lang="en-GB" sz="1600" smtClean="0"/>
          </a:p>
          <a:p>
            <a:pPr eaLnBrk="1" hangingPunct="1">
              <a:lnSpc>
                <a:spcPct val="110000"/>
              </a:lnSpc>
            </a:pPr>
            <a:r>
              <a:rPr lang="en-US" sz="2400" smtClean="0"/>
              <a:t>Alternative names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Knowledge discovery (mining) in databases (KDD), knowledge extraction, data/pattern analysis, data archeology, data dredging, information harvesting, business intelligence, etc.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/>
              <a:t>Watch out: Is everything “data mining”?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Simple search and query processing  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(Deductive) expert systems</a:t>
            </a:r>
          </a:p>
        </p:txBody>
      </p:sp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9F0FA18D-6E71-4264-9C04-080E6DB30FB4}" type="slidenum">
              <a:rPr lang="en-US" sz="1400"/>
              <a:pPr eaLnBrk="1" hangingPunct="1"/>
              <a:t>12</a:t>
            </a:fld>
            <a:endParaRPr lang="en-US" sz="1400"/>
          </a:p>
        </p:txBody>
      </p:sp>
      <p:graphicFrame>
        <p:nvGraphicFramePr>
          <p:cNvPr id="15365" name="Object 2048"/>
          <p:cNvGraphicFramePr>
            <a:graphicFrameLocks noChangeAspect="1"/>
          </p:cNvGraphicFramePr>
          <p:nvPr/>
        </p:nvGraphicFramePr>
        <p:xfrm>
          <a:off x="7848600" y="0"/>
          <a:ext cx="1087438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9" name="Clip" r:id="rId4" imgW="1089050" imgH="1175004" progId="MS_ClipArt_Gallery.2">
                  <p:embed/>
                </p:oleObj>
              </mc:Choice>
              <mc:Fallback>
                <p:oleObj name="Clip" r:id="rId4" imgW="1089050" imgH="1175004" progId="MS_ClipArt_Gallery.2">
                  <p:embed/>
                  <p:pic>
                    <p:nvPicPr>
                      <p:cNvPr id="0" name="Object 20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0"/>
                        <a:ext cx="1087438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6" name="Object 2049"/>
          <p:cNvGraphicFramePr>
            <a:graphicFrameLocks noChangeAspect="1"/>
          </p:cNvGraphicFramePr>
          <p:nvPr/>
        </p:nvGraphicFramePr>
        <p:xfrm>
          <a:off x="7239000" y="5105400"/>
          <a:ext cx="1905000" cy="139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0" name="Clip" r:id="rId6" imgW="4582562" imgH="3358836" progId="MS_ClipArt_Gallery.2">
                  <p:embed/>
                </p:oleObj>
              </mc:Choice>
              <mc:Fallback>
                <p:oleObj name="Clip" r:id="rId6" imgW="4582562" imgH="3358836" progId="MS_ClipArt_Gallery.2">
                  <p:embed/>
                  <p:pic>
                    <p:nvPicPr>
                      <p:cNvPr id="0" name="Object 20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5105400"/>
                        <a:ext cx="1905000" cy="139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050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9144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z="3200" smtClean="0"/>
              <a:t>Knowledge Discovery (KDD) Process</a:t>
            </a:r>
            <a:endParaRPr lang="en-US" sz="3200" b="0" smtClean="0"/>
          </a:p>
        </p:txBody>
      </p:sp>
      <p:sp>
        <p:nvSpPr>
          <p:cNvPr id="16388" name="Rectangle 2051"/>
          <p:cNvSpPr>
            <a:spLocks noGrp="1" noChangeArrowheads="1"/>
          </p:cNvSpPr>
          <p:nvPr>
            <p:ph idx="1"/>
          </p:nvPr>
        </p:nvSpPr>
        <p:spPr>
          <a:xfrm>
            <a:off x="152400" y="1295400"/>
            <a:ext cx="4419600" cy="17526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en-US" sz="2000" smtClean="0"/>
              <a:t>This is a view from typical database systems and data warehousing communities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Data mining plays an essential role in the knowledge discovery process</a:t>
            </a:r>
            <a:endParaRPr lang="en-US" sz="2000" b="1" smtClean="0"/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1F310A4B-510B-48C6-85DB-2E3AC6E0861F}" type="slidenum">
              <a:rPr lang="en-US" sz="1400"/>
              <a:pPr eaLnBrk="1" hangingPunct="1"/>
              <a:t>13</a:t>
            </a:fld>
            <a:endParaRPr lang="en-US" sz="1400"/>
          </a:p>
        </p:txBody>
      </p:sp>
      <p:sp>
        <p:nvSpPr>
          <p:cNvPr id="16389" name="Line 2052"/>
          <p:cNvSpPr>
            <a:spLocks noChangeShapeType="1"/>
          </p:cNvSpPr>
          <p:nvPr/>
        </p:nvSpPr>
        <p:spPr bwMode="auto">
          <a:xfrm flipV="1">
            <a:off x="1219200" y="5105400"/>
            <a:ext cx="9906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Line 2053"/>
          <p:cNvSpPr>
            <a:spLocks noChangeShapeType="1"/>
          </p:cNvSpPr>
          <p:nvPr/>
        </p:nvSpPr>
        <p:spPr bwMode="auto">
          <a:xfrm flipV="1">
            <a:off x="6781800" y="1600200"/>
            <a:ext cx="9906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Line 2054"/>
          <p:cNvSpPr>
            <a:spLocks noChangeShapeType="1"/>
          </p:cNvSpPr>
          <p:nvPr/>
        </p:nvSpPr>
        <p:spPr bwMode="auto">
          <a:xfrm flipV="1">
            <a:off x="5105400" y="2667000"/>
            <a:ext cx="9906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2" name="Line 2055"/>
          <p:cNvSpPr>
            <a:spLocks noChangeShapeType="1"/>
          </p:cNvSpPr>
          <p:nvPr/>
        </p:nvSpPr>
        <p:spPr bwMode="auto">
          <a:xfrm flipV="1">
            <a:off x="3276600" y="3733800"/>
            <a:ext cx="9906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Oval 2056"/>
          <p:cNvSpPr>
            <a:spLocks noChangeArrowheads="1"/>
          </p:cNvSpPr>
          <p:nvPr/>
        </p:nvSpPr>
        <p:spPr bwMode="auto">
          <a:xfrm>
            <a:off x="228600" y="5562600"/>
            <a:ext cx="685800" cy="152400"/>
          </a:xfrm>
          <a:prstGeom prst="ellipse">
            <a:avLst/>
          </a:prstGeom>
          <a:solidFill>
            <a:srgbClr val="00CC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Rectangle 2057"/>
          <p:cNvSpPr>
            <a:spLocks noChangeArrowheads="1"/>
          </p:cNvSpPr>
          <p:nvPr/>
        </p:nvSpPr>
        <p:spPr bwMode="auto">
          <a:xfrm>
            <a:off x="228600" y="5638800"/>
            <a:ext cx="685800" cy="4064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Oval 2058"/>
          <p:cNvSpPr>
            <a:spLocks noChangeArrowheads="1"/>
          </p:cNvSpPr>
          <p:nvPr/>
        </p:nvSpPr>
        <p:spPr bwMode="auto">
          <a:xfrm>
            <a:off x="228600" y="5943600"/>
            <a:ext cx="685800" cy="152400"/>
          </a:xfrm>
          <a:prstGeom prst="ellipse">
            <a:avLst/>
          </a:prstGeom>
          <a:solidFill>
            <a:srgbClr val="00CC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Oval 2059"/>
          <p:cNvSpPr>
            <a:spLocks noChangeArrowheads="1"/>
          </p:cNvSpPr>
          <p:nvPr/>
        </p:nvSpPr>
        <p:spPr bwMode="auto">
          <a:xfrm>
            <a:off x="609600" y="5943600"/>
            <a:ext cx="685800" cy="152400"/>
          </a:xfrm>
          <a:prstGeom prst="ellipse">
            <a:avLst/>
          </a:prstGeom>
          <a:solidFill>
            <a:srgbClr val="00CC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Rectangle 2060"/>
          <p:cNvSpPr>
            <a:spLocks noChangeArrowheads="1"/>
          </p:cNvSpPr>
          <p:nvPr/>
        </p:nvSpPr>
        <p:spPr bwMode="auto">
          <a:xfrm>
            <a:off x="609600" y="6019800"/>
            <a:ext cx="685800" cy="4064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Oval 2061"/>
          <p:cNvSpPr>
            <a:spLocks noChangeArrowheads="1"/>
          </p:cNvSpPr>
          <p:nvPr/>
        </p:nvSpPr>
        <p:spPr bwMode="auto">
          <a:xfrm>
            <a:off x="609600" y="6324600"/>
            <a:ext cx="685800" cy="152400"/>
          </a:xfrm>
          <a:prstGeom prst="ellipse">
            <a:avLst/>
          </a:prstGeom>
          <a:solidFill>
            <a:srgbClr val="00CC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Oval 2062"/>
          <p:cNvSpPr>
            <a:spLocks noChangeArrowheads="1"/>
          </p:cNvSpPr>
          <p:nvPr/>
        </p:nvSpPr>
        <p:spPr bwMode="auto">
          <a:xfrm>
            <a:off x="1295400" y="5715000"/>
            <a:ext cx="685800" cy="152400"/>
          </a:xfrm>
          <a:prstGeom prst="ellipse">
            <a:avLst/>
          </a:prstGeom>
          <a:solidFill>
            <a:srgbClr val="00CC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Rectangle 2063"/>
          <p:cNvSpPr>
            <a:spLocks noChangeArrowheads="1"/>
          </p:cNvSpPr>
          <p:nvPr/>
        </p:nvSpPr>
        <p:spPr bwMode="auto">
          <a:xfrm>
            <a:off x="1295400" y="5791200"/>
            <a:ext cx="685800" cy="4064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Oval 2064"/>
          <p:cNvSpPr>
            <a:spLocks noChangeArrowheads="1"/>
          </p:cNvSpPr>
          <p:nvPr/>
        </p:nvSpPr>
        <p:spPr bwMode="auto">
          <a:xfrm>
            <a:off x="1295400" y="6096000"/>
            <a:ext cx="685800" cy="152400"/>
          </a:xfrm>
          <a:prstGeom prst="ellipse">
            <a:avLst/>
          </a:prstGeom>
          <a:solidFill>
            <a:srgbClr val="00CC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2" name="Text Box 2065"/>
          <p:cNvSpPr txBox="1">
            <a:spLocks noChangeArrowheads="1"/>
          </p:cNvSpPr>
          <p:nvPr/>
        </p:nvSpPr>
        <p:spPr bwMode="auto">
          <a:xfrm>
            <a:off x="304800" y="4876800"/>
            <a:ext cx="17430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 b="1">
                <a:latin typeface="Times New Roman" pitchFamily="18" charset="0"/>
              </a:rPr>
              <a:t>Data Cleaning</a:t>
            </a:r>
            <a:endParaRPr lang="en-US" sz="1800">
              <a:latin typeface="Times New Roman" pitchFamily="18" charset="0"/>
            </a:endParaRPr>
          </a:p>
        </p:txBody>
      </p:sp>
      <p:sp>
        <p:nvSpPr>
          <p:cNvPr id="16403" name="Text Box 2066"/>
          <p:cNvSpPr txBox="1">
            <a:spLocks noChangeArrowheads="1"/>
          </p:cNvSpPr>
          <p:nvPr/>
        </p:nvSpPr>
        <p:spPr bwMode="auto">
          <a:xfrm>
            <a:off x="1600200" y="5410200"/>
            <a:ext cx="19954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 b="1">
                <a:latin typeface="Times New Roman" pitchFamily="18" charset="0"/>
              </a:rPr>
              <a:t>Data Integration</a:t>
            </a:r>
            <a:endParaRPr lang="en-US" sz="1800">
              <a:latin typeface="Times New Roman" pitchFamily="18" charset="0"/>
            </a:endParaRPr>
          </a:p>
        </p:txBody>
      </p:sp>
      <p:sp>
        <p:nvSpPr>
          <p:cNvPr id="16404" name="Text Box 2067"/>
          <p:cNvSpPr txBox="1">
            <a:spLocks noChangeArrowheads="1"/>
          </p:cNvSpPr>
          <p:nvPr/>
        </p:nvSpPr>
        <p:spPr bwMode="auto">
          <a:xfrm>
            <a:off x="1371600" y="6248400"/>
            <a:ext cx="1447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 b="1">
                <a:solidFill>
                  <a:srgbClr val="000099"/>
                </a:solidFill>
                <a:latin typeface="Times New Roman" pitchFamily="18" charset="0"/>
              </a:rPr>
              <a:t>Databases</a:t>
            </a:r>
          </a:p>
        </p:txBody>
      </p:sp>
      <p:sp>
        <p:nvSpPr>
          <p:cNvPr id="16405" name="Text Box 2068"/>
          <p:cNvSpPr txBox="1">
            <a:spLocks noChangeArrowheads="1"/>
          </p:cNvSpPr>
          <p:nvPr/>
        </p:nvSpPr>
        <p:spPr bwMode="auto">
          <a:xfrm>
            <a:off x="1066800" y="4114800"/>
            <a:ext cx="19970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 b="1">
                <a:solidFill>
                  <a:srgbClr val="000099"/>
                </a:solidFill>
                <a:latin typeface="Times New Roman" pitchFamily="18" charset="0"/>
              </a:rPr>
              <a:t>Data Warehouse</a:t>
            </a:r>
          </a:p>
        </p:txBody>
      </p:sp>
      <p:sp>
        <p:nvSpPr>
          <p:cNvPr id="16406" name="Rectangle 2069"/>
          <p:cNvSpPr>
            <a:spLocks noChangeArrowheads="1"/>
          </p:cNvSpPr>
          <p:nvPr/>
        </p:nvSpPr>
        <p:spPr bwMode="auto">
          <a:xfrm>
            <a:off x="2362200" y="4572000"/>
            <a:ext cx="685800" cy="685800"/>
          </a:xfrm>
          <a:prstGeom prst="rect">
            <a:avLst/>
          </a:prstGeom>
          <a:solidFill>
            <a:srgbClr val="00CC66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CC66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16407" name="Rectangle 2070"/>
          <p:cNvSpPr>
            <a:spLocks noChangeArrowheads="1"/>
          </p:cNvSpPr>
          <p:nvPr/>
        </p:nvSpPr>
        <p:spPr bwMode="auto">
          <a:xfrm>
            <a:off x="4419600" y="3429000"/>
            <a:ext cx="457200" cy="457200"/>
          </a:xfrm>
          <a:prstGeom prst="rect">
            <a:avLst/>
          </a:prstGeom>
          <a:solidFill>
            <a:srgbClr val="00CC66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CC66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16408" name="Rectangle 2071"/>
          <p:cNvSpPr>
            <a:spLocks noChangeArrowheads="1"/>
          </p:cNvSpPr>
          <p:nvPr/>
        </p:nvSpPr>
        <p:spPr bwMode="auto">
          <a:xfrm>
            <a:off x="6477000" y="1981200"/>
            <a:ext cx="76200" cy="6096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9" name="Rectangle 2072"/>
          <p:cNvSpPr>
            <a:spLocks noChangeArrowheads="1"/>
          </p:cNvSpPr>
          <p:nvPr/>
        </p:nvSpPr>
        <p:spPr bwMode="auto">
          <a:xfrm>
            <a:off x="6553200" y="2209800"/>
            <a:ext cx="76200" cy="3810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0" name="Rectangle 2073"/>
          <p:cNvSpPr>
            <a:spLocks noChangeArrowheads="1"/>
          </p:cNvSpPr>
          <p:nvPr/>
        </p:nvSpPr>
        <p:spPr bwMode="auto">
          <a:xfrm>
            <a:off x="6400800" y="2133600"/>
            <a:ext cx="762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1" name="Rectangle 2074"/>
          <p:cNvSpPr>
            <a:spLocks noChangeArrowheads="1"/>
          </p:cNvSpPr>
          <p:nvPr/>
        </p:nvSpPr>
        <p:spPr bwMode="auto">
          <a:xfrm>
            <a:off x="6629400" y="2362200"/>
            <a:ext cx="76200" cy="2286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2" name="Rectangle 2075"/>
          <p:cNvSpPr>
            <a:spLocks noChangeArrowheads="1"/>
          </p:cNvSpPr>
          <p:nvPr/>
        </p:nvSpPr>
        <p:spPr bwMode="auto">
          <a:xfrm>
            <a:off x="6172200" y="2590800"/>
            <a:ext cx="685800" cy="76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3" name="Rectangle 2076"/>
          <p:cNvSpPr>
            <a:spLocks noChangeArrowheads="1"/>
          </p:cNvSpPr>
          <p:nvPr/>
        </p:nvSpPr>
        <p:spPr bwMode="auto">
          <a:xfrm>
            <a:off x="6248400" y="2362200"/>
            <a:ext cx="152400" cy="228600"/>
          </a:xfrm>
          <a:prstGeom prst="rect">
            <a:avLst/>
          </a:prstGeom>
          <a:solidFill>
            <a:srgbClr val="FF99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4" name="WordArt 2077"/>
          <p:cNvSpPr>
            <a:spLocks noChangeArrowheads="1" noChangeShapeType="1" noTextEdit="1"/>
          </p:cNvSpPr>
          <p:nvPr/>
        </p:nvSpPr>
        <p:spPr bwMode="auto">
          <a:xfrm>
            <a:off x="7086600" y="990600"/>
            <a:ext cx="1743075" cy="61277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7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Knowledge</a:t>
            </a:r>
          </a:p>
        </p:txBody>
      </p:sp>
      <p:sp>
        <p:nvSpPr>
          <p:cNvPr id="16415" name="Text Box 2078"/>
          <p:cNvSpPr txBox="1">
            <a:spLocks noChangeArrowheads="1"/>
          </p:cNvSpPr>
          <p:nvPr/>
        </p:nvSpPr>
        <p:spPr bwMode="auto">
          <a:xfrm>
            <a:off x="2514600" y="3276600"/>
            <a:ext cx="22780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 b="1">
                <a:solidFill>
                  <a:srgbClr val="000099"/>
                </a:solidFill>
                <a:latin typeface="Times New Roman" pitchFamily="18" charset="0"/>
              </a:rPr>
              <a:t>Task-relevant Data</a:t>
            </a:r>
          </a:p>
        </p:txBody>
      </p:sp>
      <p:sp>
        <p:nvSpPr>
          <p:cNvPr id="16416" name="Text Box 2079"/>
          <p:cNvSpPr txBox="1">
            <a:spLocks noChangeArrowheads="1"/>
          </p:cNvSpPr>
          <p:nvPr/>
        </p:nvSpPr>
        <p:spPr bwMode="auto">
          <a:xfrm>
            <a:off x="3641725" y="4052888"/>
            <a:ext cx="11557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 b="1">
                <a:latin typeface="Times New Roman" pitchFamily="18" charset="0"/>
              </a:rPr>
              <a:t>Selection</a:t>
            </a:r>
          </a:p>
        </p:txBody>
      </p:sp>
      <p:sp>
        <p:nvSpPr>
          <p:cNvPr id="16417" name="Text Box 2080"/>
          <p:cNvSpPr txBox="1">
            <a:spLocks noChangeArrowheads="1"/>
          </p:cNvSpPr>
          <p:nvPr/>
        </p:nvSpPr>
        <p:spPr bwMode="auto">
          <a:xfrm>
            <a:off x="4267200" y="2590800"/>
            <a:ext cx="15589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 b="1">
                <a:solidFill>
                  <a:schemeClr val="hlink"/>
                </a:solidFill>
                <a:latin typeface="Times New Roman" pitchFamily="18" charset="0"/>
              </a:rPr>
              <a:t>Data Mining</a:t>
            </a:r>
          </a:p>
        </p:txBody>
      </p:sp>
      <p:sp>
        <p:nvSpPr>
          <p:cNvPr id="16418" name="Text Box 2081"/>
          <p:cNvSpPr txBox="1">
            <a:spLocks noChangeArrowheads="1"/>
          </p:cNvSpPr>
          <p:nvPr/>
        </p:nvSpPr>
        <p:spPr bwMode="auto">
          <a:xfrm>
            <a:off x="5257800" y="1676400"/>
            <a:ext cx="22494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 b="1">
                <a:latin typeface="Times New Roman" pitchFamily="18" charset="0"/>
              </a:rPr>
              <a:t>Pattern Evaluation</a:t>
            </a:r>
          </a:p>
        </p:txBody>
      </p:sp>
      <p:sp>
        <p:nvSpPr>
          <p:cNvPr id="16419" name="Line 2082"/>
          <p:cNvSpPr>
            <a:spLocks noChangeShapeType="1"/>
          </p:cNvSpPr>
          <p:nvPr/>
        </p:nvSpPr>
        <p:spPr bwMode="auto">
          <a:xfrm>
            <a:off x="5638800" y="3124200"/>
            <a:ext cx="0" cy="2133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20" name="Line 2083"/>
          <p:cNvSpPr>
            <a:spLocks noChangeShapeType="1"/>
          </p:cNvSpPr>
          <p:nvPr/>
        </p:nvSpPr>
        <p:spPr bwMode="auto">
          <a:xfrm>
            <a:off x="7315200" y="2057400"/>
            <a:ext cx="0" cy="3200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21" name="Line 2084"/>
          <p:cNvSpPr>
            <a:spLocks noChangeShapeType="1"/>
          </p:cNvSpPr>
          <p:nvPr/>
        </p:nvSpPr>
        <p:spPr bwMode="auto">
          <a:xfrm flipH="1">
            <a:off x="3962400" y="5257800"/>
            <a:ext cx="3352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22" name="Line 2085"/>
          <p:cNvSpPr>
            <a:spLocks noChangeShapeType="1"/>
          </p:cNvSpPr>
          <p:nvPr/>
        </p:nvSpPr>
        <p:spPr bwMode="auto">
          <a:xfrm flipV="1">
            <a:off x="3962400" y="4343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23" name="Line 2086"/>
          <p:cNvSpPr>
            <a:spLocks noChangeShapeType="1"/>
          </p:cNvSpPr>
          <p:nvPr/>
        </p:nvSpPr>
        <p:spPr bwMode="auto">
          <a:xfrm>
            <a:off x="7315200" y="52578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24" name="Line 2087"/>
          <p:cNvSpPr>
            <a:spLocks noChangeShapeType="1"/>
          </p:cNvSpPr>
          <p:nvPr/>
        </p:nvSpPr>
        <p:spPr bwMode="auto">
          <a:xfrm flipH="1">
            <a:off x="2286000" y="6096000"/>
            <a:ext cx="50292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25" name="Line 2088"/>
          <p:cNvSpPr>
            <a:spLocks noChangeShapeType="1"/>
          </p:cNvSpPr>
          <p:nvPr/>
        </p:nvSpPr>
        <p:spPr bwMode="auto">
          <a:xfrm flipH="1" flipV="1">
            <a:off x="1905000" y="5410200"/>
            <a:ext cx="381000" cy="6858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26" name="Line 2089"/>
          <p:cNvSpPr>
            <a:spLocks noChangeShapeType="1"/>
          </p:cNvSpPr>
          <p:nvPr/>
        </p:nvSpPr>
        <p:spPr bwMode="auto">
          <a:xfrm>
            <a:off x="2057400" y="5410200"/>
            <a:ext cx="16002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427" name="Line 2090"/>
          <p:cNvSpPr>
            <a:spLocks noChangeShapeType="1"/>
          </p:cNvSpPr>
          <p:nvPr/>
        </p:nvSpPr>
        <p:spPr bwMode="auto">
          <a:xfrm flipV="1">
            <a:off x="3657600" y="4191000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Example: A Web Mining Framework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mtClean="0"/>
              <a:t>Web mining usually involves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mtClean="0"/>
              <a:t>Data cleaning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mtClean="0"/>
              <a:t>Data integration from multiple sources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mtClean="0"/>
              <a:t>Warehousing the data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mtClean="0"/>
              <a:t>Data cube construction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mtClean="0"/>
              <a:t>Data selection for data mining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mtClean="0"/>
              <a:t>Data mining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mtClean="0"/>
              <a:t>Presentation of the mining results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mtClean="0"/>
              <a:t>Patterns and knowledge to be used or stored into knowledge-base</a:t>
            </a:r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76413181-7950-4937-A348-68149D2FECDD}" type="slidenum">
              <a:rPr lang="en-US" sz="1400"/>
              <a:pPr eaLnBrk="1" hangingPunct="1"/>
              <a:t>14</a:t>
            </a:fld>
            <a:endParaRPr lang="en-US" sz="14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686800" cy="533400"/>
          </a:xfrm>
          <a:noFill/>
        </p:spPr>
        <p:txBody>
          <a:bodyPr lIns="92075" tIns="46038" rIns="92075" bIns="46038" anchor="ctr">
            <a:normAutofit fontScale="90000"/>
          </a:bodyPr>
          <a:lstStyle/>
          <a:p>
            <a:pPr eaLnBrk="1" hangingPunct="1"/>
            <a:r>
              <a:rPr lang="en-US" sz="3200" smtClean="0"/>
              <a:t>Data Mining in Business Intelligence</a:t>
            </a:r>
            <a:r>
              <a:rPr lang="en-US" sz="2800" b="0" smtClean="0"/>
              <a:t> </a:t>
            </a:r>
          </a:p>
        </p:txBody>
      </p:sp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9638854-D5DC-48F7-ADFC-959E4E0626B0}" type="slidenum">
              <a:rPr lang="en-US" sz="1400"/>
              <a:pPr eaLnBrk="1" hangingPunct="1"/>
              <a:t>15</a:t>
            </a:fld>
            <a:endParaRPr lang="en-US" sz="1400"/>
          </a:p>
        </p:txBody>
      </p:sp>
      <p:sp>
        <p:nvSpPr>
          <p:cNvPr id="18436" name="AutoShape 3"/>
          <p:cNvSpPr>
            <a:spLocks noChangeArrowheads="1"/>
          </p:cNvSpPr>
          <p:nvPr/>
        </p:nvSpPr>
        <p:spPr bwMode="auto">
          <a:xfrm>
            <a:off x="762000" y="1447800"/>
            <a:ext cx="7467600" cy="5029200"/>
          </a:xfrm>
          <a:prstGeom prst="flowChartExtra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 sz="2400">
              <a:latin typeface="Times New Roman" pitchFamily="18" charset="0"/>
            </a:endParaRPr>
          </a:p>
        </p:txBody>
      </p:sp>
      <p:sp>
        <p:nvSpPr>
          <p:cNvPr id="18437" name="Line 4"/>
          <p:cNvSpPr>
            <a:spLocks noChangeShapeType="1"/>
          </p:cNvSpPr>
          <p:nvPr/>
        </p:nvSpPr>
        <p:spPr bwMode="auto">
          <a:xfrm>
            <a:off x="1219200" y="5867400"/>
            <a:ext cx="655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Line 5"/>
          <p:cNvSpPr>
            <a:spLocks noChangeShapeType="1"/>
          </p:cNvSpPr>
          <p:nvPr/>
        </p:nvSpPr>
        <p:spPr bwMode="auto">
          <a:xfrm>
            <a:off x="1676400" y="5257800"/>
            <a:ext cx="563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Line 6"/>
          <p:cNvSpPr>
            <a:spLocks noChangeShapeType="1"/>
          </p:cNvSpPr>
          <p:nvPr/>
        </p:nvSpPr>
        <p:spPr bwMode="auto">
          <a:xfrm>
            <a:off x="2209800" y="4495800"/>
            <a:ext cx="457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Line 7"/>
          <p:cNvSpPr>
            <a:spLocks noChangeShapeType="1"/>
          </p:cNvSpPr>
          <p:nvPr/>
        </p:nvSpPr>
        <p:spPr bwMode="auto">
          <a:xfrm>
            <a:off x="2819400" y="3733800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1" name="Line 8"/>
          <p:cNvSpPr>
            <a:spLocks noChangeShapeType="1"/>
          </p:cNvSpPr>
          <p:nvPr/>
        </p:nvSpPr>
        <p:spPr bwMode="auto">
          <a:xfrm>
            <a:off x="3429000" y="28956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2" name="Line 9"/>
          <p:cNvSpPr>
            <a:spLocks noChangeShapeType="1"/>
          </p:cNvSpPr>
          <p:nvPr/>
        </p:nvSpPr>
        <p:spPr bwMode="auto">
          <a:xfrm flipV="1">
            <a:off x="533400" y="1447800"/>
            <a:ext cx="0" cy="502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3" name="Line 10"/>
          <p:cNvSpPr>
            <a:spLocks noChangeShapeType="1"/>
          </p:cNvSpPr>
          <p:nvPr/>
        </p:nvSpPr>
        <p:spPr bwMode="auto">
          <a:xfrm flipV="1">
            <a:off x="8839200" y="1447800"/>
            <a:ext cx="0" cy="502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4" name="Text Box 11"/>
          <p:cNvSpPr txBox="1">
            <a:spLocks noChangeArrowheads="1"/>
          </p:cNvSpPr>
          <p:nvPr/>
        </p:nvSpPr>
        <p:spPr bwMode="auto">
          <a:xfrm>
            <a:off x="593725" y="1509713"/>
            <a:ext cx="192087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600" b="1">
                <a:latin typeface="Times New Roman" pitchFamily="18" charset="0"/>
              </a:rPr>
              <a:t>Increasing potential</a:t>
            </a:r>
          </a:p>
          <a:p>
            <a:r>
              <a:rPr lang="en-US" sz="1600" b="1">
                <a:latin typeface="Times New Roman" pitchFamily="18" charset="0"/>
              </a:rPr>
              <a:t>to support</a:t>
            </a:r>
          </a:p>
          <a:p>
            <a:r>
              <a:rPr lang="en-US" sz="1600" b="1">
                <a:latin typeface="Times New Roman" pitchFamily="18" charset="0"/>
              </a:rPr>
              <a:t>business decisions</a:t>
            </a:r>
          </a:p>
        </p:txBody>
      </p:sp>
      <p:sp>
        <p:nvSpPr>
          <p:cNvPr id="18445" name="Text Box 12"/>
          <p:cNvSpPr txBox="1">
            <a:spLocks noChangeArrowheads="1"/>
          </p:cNvSpPr>
          <p:nvPr/>
        </p:nvSpPr>
        <p:spPr bwMode="auto">
          <a:xfrm>
            <a:off x="7748588" y="1955800"/>
            <a:ext cx="10017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1600" b="1">
                <a:latin typeface="Times New Roman" pitchFamily="18" charset="0"/>
              </a:rPr>
              <a:t>End User</a:t>
            </a:r>
            <a:endParaRPr lang="en-US" sz="1600">
              <a:latin typeface="Times New Roman" pitchFamily="18" charset="0"/>
            </a:endParaRPr>
          </a:p>
        </p:txBody>
      </p:sp>
      <p:sp>
        <p:nvSpPr>
          <p:cNvPr id="18446" name="Text Box 13"/>
          <p:cNvSpPr txBox="1">
            <a:spLocks noChangeArrowheads="1"/>
          </p:cNvSpPr>
          <p:nvPr/>
        </p:nvSpPr>
        <p:spPr bwMode="auto">
          <a:xfrm>
            <a:off x="7751763" y="2946400"/>
            <a:ext cx="9525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1600" b="1">
                <a:latin typeface="Times New Roman" pitchFamily="18" charset="0"/>
              </a:rPr>
              <a:t>Business</a:t>
            </a:r>
          </a:p>
          <a:p>
            <a:pPr algn="r"/>
            <a:r>
              <a:rPr lang="en-US" sz="1600" b="1">
                <a:latin typeface="Times New Roman" pitchFamily="18" charset="0"/>
              </a:rPr>
              <a:t>  Analyst</a:t>
            </a:r>
          </a:p>
        </p:txBody>
      </p:sp>
      <p:sp>
        <p:nvSpPr>
          <p:cNvPr id="18447" name="Text Box 14"/>
          <p:cNvSpPr txBox="1">
            <a:spLocks noChangeArrowheads="1"/>
          </p:cNvSpPr>
          <p:nvPr/>
        </p:nvSpPr>
        <p:spPr bwMode="auto">
          <a:xfrm>
            <a:off x="7840663" y="3784600"/>
            <a:ext cx="855662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1600" b="1">
                <a:latin typeface="Times New Roman" pitchFamily="18" charset="0"/>
              </a:rPr>
              <a:t>     Data</a:t>
            </a:r>
          </a:p>
          <a:p>
            <a:pPr algn="r"/>
            <a:r>
              <a:rPr lang="en-US" sz="1600" b="1">
                <a:latin typeface="Times New Roman" pitchFamily="18" charset="0"/>
              </a:rPr>
              <a:t>Analyst</a:t>
            </a:r>
          </a:p>
        </p:txBody>
      </p:sp>
      <p:sp>
        <p:nvSpPr>
          <p:cNvPr id="18448" name="Text Box 15"/>
          <p:cNvSpPr txBox="1">
            <a:spLocks noChangeArrowheads="1"/>
          </p:cNvSpPr>
          <p:nvPr/>
        </p:nvSpPr>
        <p:spPr bwMode="auto">
          <a:xfrm>
            <a:off x="8102600" y="5689600"/>
            <a:ext cx="6111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1600" b="1">
                <a:latin typeface="Times New Roman" pitchFamily="18" charset="0"/>
              </a:rPr>
              <a:t>DBA</a:t>
            </a:r>
          </a:p>
        </p:txBody>
      </p:sp>
      <p:sp>
        <p:nvSpPr>
          <p:cNvPr id="18449" name="Text Box 16"/>
          <p:cNvSpPr txBox="1">
            <a:spLocks noChangeArrowheads="1"/>
          </p:cNvSpPr>
          <p:nvPr/>
        </p:nvSpPr>
        <p:spPr bwMode="auto">
          <a:xfrm>
            <a:off x="3886200" y="2178050"/>
            <a:ext cx="1219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1800" b="1"/>
              <a:t>Decision</a:t>
            </a:r>
            <a:r>
              <a:rPr lang="en-US" sz="1800"/>
              <a:t> </a:t>
            </a:r>
            <a:r>
              <a:rPr lang="en-US" sz="1800" b="1"/>
              <a:t>Making</a:t>
            </a:r>
          </a:p>
        </p:txBody>
      </p:sp>
      <p:sp>
        <p:nvSpPr>
          <p:cNvPr id="18450" name="Text Box 17"/>
          <p:cNvSpPr txBox="1">
            <a:spLocks noChangeArrowheads="1"/>
          </p:cNvSpPr>
          <p:nvPr/>
        </p:nvSpPr>
        <p:spPr bwMode="auto">
          <a:xfrm>
            <a:off x="3352800" y="2992438"/>
            <a:ext cx="2260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800" b="1"/>
              <a:t>Data Presentation</a:t>
            </a:r>
          </a:p>
        </p:txBody>
      </p:sp>
      <p:sp>
        <p:nvSpPr>
          <p:cNvPr id="18451" name="Text Box 18"/>
          <p:cNvSpPr txBox="1">
            <a:spLocks noChangeArrowheads="1"/>
          </p:cNvSpPr>
          <p:nvPr/>
        </p:nvSpPr>
        <p:spPr bwMode="auto">
          <a:xfrm>
            <a:off x="3276600" y="3352800"/>
            <a:ext cx="25781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800" b="1" i="1">
                <a:latin typeface="Times New Roman" pitchFamily="18" charset="0"/>
              </a:rPr>
              <a:t>Visualization Techniques</a:t>
            </a:r>
          </a:p>
        </p:txBody>
      </p:sp>
      <p:sp>
        <p:nvSpPr>
          <p:cNvPr id="18452" name="Text Box 19"/>
          <p:cNvSpPr txBox="1">
            <a:spLocks noChangeArrowheads="1"/>
          </p:cNvSpPr>
          <p:nvPr/>
        </p:nvSpPr>
        <p:spPr bwMode="auto">
          <a:xfrm>
            <a:off x="3657600" y="3765550"/>
            <a:ext cx="17827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800" b="1"/>
              <a:t>Data Mining</a:t>
            </a:r>
            <a:endParaRPr lang="en-US" sz="1800" b="1">
              <a:solidFill>
                <a:schemeClr val="bg1"/>
              </a:solidFill>
            </a:endParaRPr>
          </a:p>
        </p:txBody>
      </p:sp>
      <p:sp>
        <p:nvSpPr>
          <p:cNvPr id="18453" name="Text Box 20"/>
          <p:cNvSpPr txBox="1">
            <a:spLocks noChangeArrowheads="1"/>
          </p:cNvSpPr>
          <p:nvPr/>
        </p:nvSpPr>
        <p:spPr bwMode="auto">
          <a:xfrm>
            <a:off x="3581400" y="4038600"/>
            <a:ext cx="23241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800" b="1" i="1">
                <a:latin typeface="Times New Roman" pitchFamily="18" charset="0"/>
              </a:rPr>
              <a:t>Information Discovery</a:t>
            </a:r>
          </a:p>
        </p:txBody>
      </p:sp>
      <p:sp>
        <p:nvSpPr>
          <p:cNvPr id="18454" name="Text Box 21"/>
          <p:cNvSpPr txBox="1">
            <a:spLocks noChangeArrowheads="1"/>
          </p:cNvSpPr>
          <p:nvPr/>
        </p:nvSpPr>
        <p:spPr bwMode="auto">
          <a:xfrm>
            <a:off x="3368675" y="4572000"/>
            <a:ext cx="23463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1800" b="1"/>
              <a:t>Data Exploration</a:t>
            </a:r>
          </a:p>
        </p:txBody>
      </p:sp>
      <p:sp>
        <p:nvSpPr>
          <p:cNvPr id="18455" name="Text Box 23"/>
          <p:cNvSpPr txBox="1">
            <a:spLocks noChangeArrowheads="1"/>
          </p:cNvSpPr>
          <p:nvPr/>
        </p:nvSpPr>
        <p:spPr bwMode="auto">
          <a:xfrm>
            <a:off x="2133600" y="4876800"/>
            <a:ext cx="457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800" b="1" i="1">
                <a:latin typeface="Times New Roman" pitchFamily="18" charset="0"/>
              </a:rPr>
              <a:t>Statistical Summary, Querying, and Reporting</a:t>
            </a:r>
            <a:endParaRPr lang="en-US" sz="1800" b="1" i="1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8456" name="Text Box 24"/>
          <p:cNvSpPr txBox="1">
            <a:spLocks noChangeArrowheads="1"/>
          </p:cNvSpPr>
          <p:nvPr/>
        </p:nvSpPr>
        <p:spPr bwMode="auto">
          <a:xfrm>
            <a:off x="1600200" y="5410200"/>
            <a:ext cx="60213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800" b="1"/>
              <a:t>Data Preprocessing/Integration, Data Warehouses</a:t>
            </a:r>
          </a:p>
        </p:txBody>
      </p:sp>
      <p:sp>
        <p:nvSpPr>
          <p:cNvPr id="18457" name="Text Box 25"/>
          <p:cNvSpPr txBox="1">
            <a:spLocks noChangeArrowheads="1"/>
          </p:cNvSpPr>
          <p:nvPr/>
        </p:nvSpPr>
        <p:spPr bwMode="auto">
          <a:xfrm>
            <a:off x="3581400" y="5791200"/>
            <a:ext cx="16970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800" b="1"/>
              <a:t>Data Sources</a:t>
            </a:r>
            <a:endParaRPr lang="en-US" sz="1800" b="1">
              <a:solidFill>
                <a:schemeClr val="bg1"/>
              </a:solidFill>
            </a:endParaRPr>
          </a:p>
        </p:txBody>
      </p:sp>
      <p:sp>
        <p:nvSpPr>
          <p:cNvPr id="18458" name="Text Box 26"/>
          <p:cNvSpPr txBox="1">
            <a:spLocks noChangeArrowheads="1"/>
          </p:cNvSpPr>
          <p:nvPr/>
        </p:nvSpPr>
        <p:spPr bwMode="auto">
          <a:xfrm>
            <a:off x="1066800" y="6096000"/>
            <a:ext cx="7118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800" b="1" i="1">
                <a:latin typeface="Times New Roman" pitchFamily="18" charset="0"/>
              </a:rPr>
              <a:t>Paper, Files, Web documents, Scientific experiments, Database Systems</a:t>
            </a:r>
          </a:p>
        </p:txBody>
      </p:sp>
      <p:sp>
        <p:nvSpPr>
          <p:cNvPr id="18459" name="Line 27"/>
          <p:cNvSpPr>
            <a:spLocks noChangeShapeType="1"/>
          </p:cNvSpPr>
          <p:nvPr/>
        </p:nvSpPr>
        <p:spPr bwMode="auto">
          <a:xfrm>
            <a:off x="457200" y="64770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9144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z="3200" smtClean="0"/>
              <a:t>KDD Process: A Typical View from ML and Statistics</a:t>
            </a:r>
            <a:endParaRPr lang="en-US" sz="3200" b="0" smtClean="0"/>
          </a:p>
        </p:txBody>
      </p:sp>
      <p:sp>
        <p:nvSpPr>
          <p:cNvPr id="19472" name="Rectangle 49"/>
          <p:cNvSpPr>
            <a:spLocks noGrp="1" noChangeArrowheads="1"/>
          </p:cNvSpPr>
          <p:nvPr>
            <p:ph idx="1"/>
          </p:nvPr>
        </p:nvSpPr>
        <p:spPr>
          <a:xfrm>
            <a:off x="381000" y="5791200"/>
            <a:ext cx="8153400" cy="4572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30000"/>
              </a:lnSpc>
            </a:pPr>
            <a:r>
              <a:rPr lang="en-US" sz="1800" smtClean="0"/>
              <a:t>This is a view from typical machine learning and statistics communities</a:t>
            </a:r>
          </a:p>
        </p:txBody>
      </p:sp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42FFA0DC-AD7E-4D69-B3A8-9A5596A1CD54}" type="slidenum">
              <a:rPr lang="en-US" sz="1400"/>
              <a:pPr eaLnBrk="1" hangingPunct="1"/>
              <a:t>16</a:t>
            </a:fld>
            <a:endParaRPr lang="en-US" sz="1400"/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 flipV="1">
            <a:off x="1533525" y="2362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 flipV="1">
            <a:off x="6562725" y="2362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Text Box 17"/>
          <p:cNvSpPr txBox="1">
            <a:spLocks noChangeArrowheads="1"/>
          </p:cNvSpPr>
          <p:nvPr/>
        </p:nvSpPr>
        <p:spPr bwMode="auto">
          <a:xfrm>
            <a:off x="85725" y="2151063"/>
            <a:ext cx="14351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800" b="1"/>
              <a:t>Input Data</a:t>
            </a:r>
            <a:endParaRPr lang="en-US" sz="1600"/>
          </a:p>
        </p:txBody>
      </p:sp>
      <p:sp>
        <p:nvSpPr>
          <p:cNvPr id="19463" name="Rectangle 21"/>
          <p:cNvSpPr>
            <a:spLocks noChangeArrowheads="1"/>
          </p:cNvSpPr>
          <p:nvPr/>
        </p:nvSpPr>
        <p:spPr bwMode="auto">
          <a:xfrm>
            <a:off x="1990725" y="1981200"/>
            <a:ext cx="914400" cy="1066800"/>
          </a:xfrm>
          <a:prstGeom prst="rect">
            <a:avLst/>
          </a:prstGeom>
          <a:solidFill>
            <a:srgbClr val="00CC66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CC66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19464" name="Rectangle 22"/>
          <p:cNvSpPr>
            <a:spLocks noChangeArrowheads="1"/>
          </p:cNvSpPr>
          <p:nvPr/>
        </p:nvSpPr>
        <p:spPr bwMode="auto">
          <a:xfrm>
            <a:off x="3667125" y="1981200"/>
            <a:ext cx="914400" cy="1066800"/>
          </a:xfrm>
          <a:prstGeom prst="rect">
            <a:avLst/>
          </a:prstGeom>
          <a:solidFill>
            <a:srgbClr val="00CC66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CC66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19465" name="WordArt 29"/>
          <p:cNvSpPr>
            <a:spLocks noChangeArrowheads="1" noChangeShapeType="1" noTextEdit="1"/>
          </p:cNvSpPr>
          <p:nvPr/>
        </p:nvSpPr>
        <p:spPr bwMode="auto">
          <a:xfrm rot="823813">
            <a:off x="7096125" y="1676400"/>
            <a:ext cx="1743075" cy="12954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7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4560000" scaled="1"/>
                </a:gradFill>
                <a:latin typeface="Impact"/>
              </a:rPr>
              <a:t>Pattern</a:t>
            </a:r>
          </a:p>
          <a:p>
            <a:pPr algn="ctr"/>
            <a:r>
              <a:rPr lang="en-US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4560000" scaled="1"/>
                </a:gradFill>
                <a:latin typeface="Impact"/>
              </a:rPr>
              <a:t>Information</a:t>
            </a:r>
          </a:p>
          <a:p>
            <a:pPr algn="ctr"/>
            <a:r>
              <a:rPr lang="en-US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4560000" scaled="1"/>
                </a:gradFill>
                <a:latin typeface="Impact"/>
              </a:rPr>
              <a:t>Knowledge</a:t>
            </a:r>
          </a:p>
        </p:txBody>
      </p:sp>
      <p:sp>
        <p:nvSpPr>
          <p:cNvPr id="19466" name="Text Box 32"/>
          <p:cNvSpPr txBox="1">
            <a:spLocks noChangeArrowheads="1"/>
          </p:cNvSpPr>
          <p:nvPr/>
        </p:nvSpPr>
        <p:spPr bwMode="auto">
          <a:xfrm>
            <a:off x="3514725" y="2057400"/>
            <a:ext cx="1295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US" sz="2000" b="1">
                <a:solidFill>
                  <a:schemeClr val="hlink"/>
                </a:solidFill>
              </a:rPr>
              <a:t>Data Mining</a:t>
            </a:r>
          </a:p>
        </p:txBody>
      </p:sp>
      <p:sp>
        <p:nvSpPr>
          <p:cNvPr id="19467" name="Text Box 44"/>
          <p:cNvSpPr txBox="1">
            <a:spLocks noChangeArrowheads="1"/>
          </p:cNvSpPr>
          <p:nvPr/>
        </p:nvSpPr>
        <p:spPr bwMode="auto">
          <a:xfrm>
            <a:off x="1762125" y="2149475"/>
            <a:ext cx="14478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b="1"/>
              <a:t>Data Pre-Processing</a:t>
            </a:r>
          </a:p>
        </p:txBody>
      </p:sp>
      <p:sp>
        <p:nvSpPr>
          <p:cNvPr id="19468" name="Line 45"/>
          <p:cNvSpPr>
            <a:spLocks noChangeShapeType="1"/>
          </p:cNvSpPr>
          <p:nvPr/>
        </p:nvSpPr>
        <p:spPr bwMode="auto">
          <a:xfrm flipV="1">
            <a:off x="3133725" y="2362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9" name="Line 46"/>
          <p:cNvSpPr>
            <a:spLocks noChangeShapeType="1"/>
          </p:cNvSpPr>
          <p:nvPr/>
        </p:nvSpPr>
        <p:spPr bwMode="auto">
          <a:xfrm flipV="1">
            <a:off x="4886325" y="2362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0" name="Rectangle 47"/>
          <p:cNvSpPr>
            <a:spLocks noChangeArrowheads="1"/>
          </p:cNvSpPr>
          <p:nvPr/>
        </p:nvSpPr>
        <p:spPr bwMode="auto">
          <a:xfrm>
            <a:off x="5419725" y="1981200"/>
            <a:ext cx="990600" cy="1066800"/>
          </a:xfrm>
          <a:prstGeom prst="rect">
            <a:avLst/>
          </a:prstGeom>
          <a:solidFill>
            <a:srgbClr val="00CC66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CC66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19471" name="Text Box 48"/>
          <p:cNvSpPr txBox="1">
            <a:spLocks noChangeArrowheads="1"/>
          </p:cNvSpPr>
          <p:nvPr/>
        </p:nvSpPr>
        <p:spPr bwMode="auto">
          <a:xfrm>
            <a:off x="5343525" y="2085975"/>
            <a:ext cx="12954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US" sz="1600" b="1"/>
              <a:t>Post-Processing</a:t>
            </a:r>
          </a:p>
        </p:txBody>
      </p:sp>
      <p:grpSp>
        <p:nvGrpSpPr>
          <p:cNvPr id="19473" name="Group 52"/>
          <p:cNvGrpSpPr>
            <a:grpSpLocks/>
          </p:cNvGrpSpPr>
          <p:nvPr/>
        </p:nvGrpSpPr>
        <p:grpSpPr bwMode="auto">
          <a:xfrm>
            <a:off x="542925" y="3886200"/>
            <a:ext cx="2362200" cy="1143000"/>
            <a:chOff x="288" y="2880"/>
            <a:chExt cx="1488" cy="720"/>
          </a:xfrm>
        </p:grpSpPr>
        <p:sp>
          <p:nvSpPr>
            <p:cNvPr id="19482" name="Rectangle 50"/>
            <p:cNvSpPr>
              <a:spLocks noChangeArrowheads="1"/>
            </p:cNvSpPr>
            <p:nvPr/>
          </p:nvSpPr>
          <p:spPr bwMode="auto">
            <a:xfrm>
              <a:off x="288" y="2880"/>
              <a:ext cx="1344" cy="72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3" name="Text Box 51"/>
            <p:cNvSpPr txBox="1">
              <a:spLocks noChangeArrowheads="1"/>
            </p:cNvSpPr>
            <p:nvPr/>
          </p:nvSpPr>
          <p:spPr bwMode="auto">
            <a:xfrm>
              <a:off x="288" y="2943"/>
              <a:ext cx="1488" cy="6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lnSpc>
                  <a:spcPct val="60000"/>
                </a:lnSpc>
                <a:spcBef>
                  <a:spcPct val="50000"/>
                </a:spcBef>
              </a:pPr>
              <a:r>
                <a:rPr lang="en-US" sz="1600"/>
                <a:t>Data integration</a:t>
              </a: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</a:pPr>
              <a:r>
                <a:rPr lang="en-US" sz="1600"/>
                <a:t>Normalization</a:t>
              </a: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</a:pPr>
              <a:r>
                <a:rPr lang="en-US" sz="1600"/>
                <a:t>Feature selection</a:t>
              </a: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</a:pPr>
              <a:r>
                <a:rPr lang="en-US" sz="1600"/>
                <a:t>Dimension reduction</a:t>
              </a:r>
            </a:p>
          </p:txBody>
        </p:sp>
      </p:grpSp>
      <p:sp>
        <p:nvSpPr>
          <p:cNvPr id="19474" name="Rectangle 54"/>
          <p:cNvSpPr>
            <a:spLocks noChangeArrowheads="1"/>
          </p:cNvSpPr>
          <p:nvPr/>
        </p:nvSpPr>
        <p:spPr bwMode="auto">
          <a:xfrm>
            <a:off x="3057525" y="3886200"/>
            <a:ext cx="23622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5" name="Text Box 55"/>
          <p:cNvSpPr txBox="1">
            <a:spLocks noChangeArrowheads="1"/>
          </p:cNvSpPr>
          <p:nvPr/>
        </p:nvSpPr>
        <p:spPr bwMode="auto">
          <a:xfrm>
            <a:off x="3057525" y="3962400"/>
            <a:ext cx="2438400" cy="143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sz="1600"/>
              <a:t>Pattern discovery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sz="1600"/>
              <a:t>Association &amp; correlation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sz="1600"/>
              <a:t>Classification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sz="1600"/>
              <a:t>Clustering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sz="1600"/>
              <a:t>Outlier analysis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sz="1600"/>
              <a:t>… … … …</a:t>
            </a:r>
          </a:p>
        </p:txBody>
      </p:sp>
      <p:grpSp>
        <p:nvGrpSpPr>
          <p:cNvPr id="19476" name="Group 56"/>
          <p:cNvGrpSpPr>
            <a:grpSpLocks/>
          </p:cNvGrpSpPr>
          <p:nvPr/>
        </p:nvGrpSpPr>
        <p:grpSpPr bwMode="auto">
          <a:xfrm>
            <a:off x="5876925" y="3886200"/>
            <a:ext cx="2362200" cy="1143000"/>
            <a:chOff x="288" y="2880"/>
            <a:chExt cx="1488" cy="720"/>
          </a:xfrm>
        </p:grpSpPr>
        <p:sp>
          <p:nvSpPr>
            <p:cNvPr id="19480" name="Rectangle 57"/>
            <p:cNvSpPr>
              <a:spLocks noChangeArrowheads="1"/>
            </p:cNvSpPr>
            <p:nvPr/>
          </p:nvSpPr>
          <p:spPr bwMode="auto">
            <a:xfrm>
              <a:off x="288" y="2880"/>
              <a:ext cx="1344" cy="72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1" name="Text Box 58"/>
            <p:cNvSpPr txBox="1">
              <a:spLocks noChangeArrowheads="1"/>
            </p:cNvSpPr>
            <p:nvPr/>
          </p:nvSpPr>
          <p:spPr bwMode="auto">
            <a:xfrm>
              <a:off x="288" y="2943"/>
              <a:ext cx="1488" cy="6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lnSpc>
                  <a:spcPct val="60000"/>
                </a:lnSpc>
                <a:spcBef>
                  <a:spcPct val="50000"/>
                </a:spcBef>
              </a:pPr>
              <a:r>
                <a:rPr lang="en-US" sz="1600"/>
                <a:t>Pattern evaluation</a:t>
              </a: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</a:pPr>
              <a:r>
                <a:rPr lang="en-US" sz="1600"/>
                <a:t>Pattern selection</a:t>
              </a: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</a:pPr>
              <a:r>
                <a:rPr lang="en-US" sz="1600"/>
                <a:t>Pattern interpretation</a:t>
              </a: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</a:pPr>
              <a:r>
                <a:rPr lang="en-US" sz="1600"/>
                <a:t>Pattern visualization</a:t>
              </a:r>
            </a:p>
          </p:txBody>
        </p:sp>
      </p:grpSp>
      <p:sp>
        <p:nvSpPr>
          <p:cNvPr id="19477" name="AutoShape 62"/>
          <p:cNvSpPr>
            <a:spLocks noChangeArrowheads="1"/>
          </p:cNvSpPr>
          <p:nvPr/>
        </p:nvSpPr>
        <p:spPr bwMode="auto">
          <a:xfrm rot="-10256010">
            <a:off x="1838325" y="2819400"/>
            <a:ext cx="304800" cy="990600"/>
          </a:xfrm>
          <a:prstGeom prst="curvedLeftArrow">
            <a:avLst>
              <a:gd name="adj1" fmla="val 65000"/>
              <a:gd name="adj2" fmla="val 13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8" name="AutoShape 63"/>
          <p:cNvSpPr>
            <a:spLocks noChangeArrowheads="1"/>
          </p:cNvSpPr>
          <p:nvPr/>
        </p:nvSpPr>
        <p:spPr bwMode="auto">
          <a:xfrm rot="-10256010">
            <a:off x="3667125" y="2819400"/>
            <a:ext cx="304800" cy="990600"/>
          </a:xfrm>
          <a:prstGeom prst="curvedLeftArrow">
            <a:avLst>
              <a:gd name="adj1" fmla="val 65000"/>
              <a:gd name="adj2" fmla="val 13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9" name="AutoShape 64"/>
          <p:cNvSpPr>
            <a:spLocks noChangeArrowheads="1"/>
          </p:cNvSpPr>
          <p:nvPr/>
        </p:nvSpPr>
        <p:spPr bwMode="auto">
          <a:xfrm rot="-10256010">
            <a:off x="5800725" y="2819400"/>
            <a:ext cx="304800" cy="990600"/>
          </a:xfrm>
          <a:prstGeom prst="curvedLeftArrow">
            <a:avLst>
              <a:gd name="adj1" fmla="val 65000"/>
              <a:gd name="adj2" fmla="val 13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762000"/>
          </a:xfrm>
        </p:spPr>
        <p:txBody>
          <a:bodyPr/>
          <a:lstStyle/>
          <a:p>
            <a:pPr eaLnBrk="1" hangingPunct="1"/>
            <a:r>
              <a:rPr lang="en-US" smtClean="0"/>
              <a:t>Which View Do You Prefer?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458200" cy="51054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</a:pPr>
            <a:r>
              <a:rPr lang="en-US" dirty="0" smtClean="0"/>
              <a:t>Which view do you prefer?</a:t>
            </a: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</a:pPr>
            <a:r>
              <a:rPr lang="en-US" dirty="0" smtClean="0"/>
              <a:t>KDD vs. ML/Stat. vs. Business Intelligence</a:t>
            </a: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</a:pPr>
            <a:r>
              <a:rPr lang="en-US" dirty="0" smtClean="0"/>
              <a:t>Depending on the data, applications, and your </a:t>
            </a:r>
            <a:r>
              <a:rPr lang="en-US" dirty="0" smtClean="0"/>
              <a:t>focus</a:t>
            </a:r>
            <a:endParaRPr lang="en-US" dirty="0" smtClean="0"/>
          </a:p>
        </p:txBody>
      </p:sp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4EE71EB5-439C-4C97-ADD2-B6CF9BC49B4C}" type="slidenum">
              <a:rPr lang="en-US" sz="1400"/>
              <a:pPr eaLnBrk="1" hangingPunct="1"/>
              <a:t>17</a:t>
            </a:fld>
            <a:endParaRPr lang="en-US" sz="14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82000" cy="838200"/>
          </a:xfrm>
        </p:spPr>
        <p:txBody>
          <a:bodyPr/>
          <a:lstStyle/>
          <a:p>
            <a:pPr eaLnBrk="1" hangingPunct="1"/>
            <a:r>
              <a:rPr lang="en-US" smtClean="0"/>
              <a:t>Chapter 1.  Introduction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8229600" cy="52578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Why Data Mining?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What Is Data Mining?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A Multi-Dimensional View of Data Mining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What Kinds of Data Can Be Mined?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What Kinds of Patterns Can Be Mined?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What Kinds of Technologies Are Used?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What Kinds of Applications Are Targeted? 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Major Issues in Data Mining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A Brief History of Data Mining and Data Mining Society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Summary</a:t>
            </a:r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60B2B695-79DD-4E76-AB31-B51BF92AC649}" type="slidenum">
              <a:rPr lang="en-US" sz="1400"/>
              <a:pPr eaLnBrk="1" hangingPunct="1"/>
              <a:t>18</a:t>
            </a:fld>
            <a:endParaRPr lang="en-US" sz="1400"/>
          </a:p>
        </p:txBody>
      </p:sp>
      <p:sp>
        <p:nvSpPr>
          <p:cNvPr id="21509" name="AutoShape 4"/>
          <p:cNvSpPr>
            <a:spLocks noChangeArrowheads="1"/>
          </p:cNvSpPr>
          <p:nvPr/>
        </p:nvSpPr>
        <p:spPr bwMode="auto">
          <a:xfrm rot="9724325">
            <a:off x="5600700" y="2413000"/>
            <a:ext cx="381000" cy="3048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458200" cy="6858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z="3200" smtClean="0"/>
              <a:t>Multi-Dimensional View of Data Mining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19200"/>
            <a:ext cx="8686800" cy="54864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00000"/>
              </a:lnSpc>
            </a:pPr>
            <a:r>
              <a:rPr lang="en-US" sz="2000" b="1" u="sng" smtClean="0"/>
              <a:t>Data to be mined</a:t>
            </a:r>
            <a:endParaRPr lang="en-US" sz="2000" smtClean="0"/>
          </a:p>
          <a:p>
            <a:pPr lvl="1" eaLnBrk="1" hangingPunct="1">
              <a:lnSpc>
                <a:spcPct val="100000"/>
              </a:lnSpc>
            </a:pPr>
            <a:r>
              <a:rPr lang="en-US" sz="2000" smtClean="0"/>
              <a:t>Database data (extended-relational, object-oriented, heterogeneous, legacy), data warehouse, transactional data, stream, spatiotemporal, time-series, sequence, text and web, multi-media, graphs &amp; social and information networks</a:t>
            </a:r>
          </a:p>
          <a:p>
            <a:pPr eaLnBrk="1" hangingPunct="1">
              <a:lnSpc>
                <a:spcPct val="100000"/>
              </a:lnSpc>
            </a:pPr>
            <a:r>
              <a:rPr lang="en-US" sz="2000" b="1" u="sng" smtClean="0"/>
              <a:t>Knowledge to be mined (or: Data mining functions)</a:t>
            </a:r>
            <a:endParaRPr lang="en-US" sz="2000" smtClean="0"/>
          </a:p>
          <a:p>
            <a:pPr lvl="1" eaLnBrk="1" hangingPunct="1">
              <a:lnSpc>
                <a:spcPct val="100000"/>
              </a:lnSpc>
            </a:pPr>
            <a:r>
              <a:rPr lang="en-US" sz="2000" smtClean="0"/>
              <a:t>Characterization, discrimination, association, classification, clustering, trend/deviation, outlier analysis, etc.</a:t>
            </a:r>
          </a:p>
          <a:p>
            <a:pPr lvl="1" eaLnBrk="1" hangingPunct="1">
              <a:lnSpc>
                <a:spcPct val="100000"/>
              </a:lnSpc>
            </a:pPr>
            <a:r>
              <a:rPr lang="en-US" sz="2000" smtClean="0"/>
              <a:t>Descriptive vs. predictive data mining </a:t>
            </a:r>
          </a:p>
          <a:p>
            <a:pPr lvl="1" eaLnBrk="1" hangingPunct="1">
              <a:lnSpc>
                <a:spcPct val="100000"/>
              </a:lnSpc>
            </a:pPr>
            <a:r>
              <a:rPr lang="en-US" sz="2000" smtClean="0"/>
              <a:t>Multiple/integrated functions and mining at multiple levels</a:t>
            </a:r>
          </a:p>
          <a:p>
            <a:pPr eaLnBrk="1" hangingPunct="1">
              <a:lnSpc>
                <a:spcPct val="100000"/>
              </a:lnSpc>
            </a:pPr>
            <a:r>
              <a:rPr lang="en-US" sz="2000" b="1" u="sng" smtClean="0"/>
              <a:t>Techniques utilized</a:t>
            </a:r>
            <a:endParaRPr lang="en-US" sz="2000" b="1" smtClean="0"/>
          </a:p>
          <a:p>
            <a:pPr lvl="1" eaLnBrk="1" hangingPunct="1">
              <a:lnSpc>
                <a:spcPct val="100000"/>
              </a:lnSpc>
            </a:pPr>
            <a:r>
              <a:rPr lang="en-US" sz="2000" smtClean="0"/>
              <a:t>Data-intensive, data warehouse (OLAP), machine learning, statistics, pattern recognition, visualization, high-performance, etc.</a:t>
            </a:r>
          </a:p>
          <a:p>
            <a:pPr eaLnBrk="1" hangingPunct="1">
              <a:lnSpc>
                <a:spcPct val="100000"/>
              </a:lnSpc>
            </a:pPr>
            <a:r>
              <a:rPr lang="en-US" sz="2000" b="1" u="sng" smtClean="0"/>
              <a:t>Applications adapted</a:t>
            </a:r>
          </a:p>
          <a:p>
            <a:pPr lvl="1" eaLnBrk="1" hangingPunct="1">
              <a:lnSpc>
                <a:spcPct val="100000"/>
              </a:lnSpc>
            </a:pPr>
            <a:r>
              <a:rPr lang="en-US" sz="2000" smtClean="0"/>
              <a:t>Retail, telecommunication, banking, fraud analysis, bio-data mining, stock market analysis, text mining, Web mining, etc.</a:t>
            </a:r>
          </a:p>
        </p:txBody>
      </p:sp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9D35D56C-B3D1-42C2-8675-12DB7F6C167A}" type="slidenum">
              <a:rPr lang="en-US" sz="1400"/>
              <a:pPr eaLnBrk="1" hangingPunct="1"/>
              <a:t>19</a:t>
            </a:fld>
            <a:endParaRPr lang="en-US" sz="14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Class </a:t>
            </a:r>
            <a:r>
              <a:rPr lang="en-US" dirty="0"/>
              <a:t>homepage: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www.ccs.neu.edu/home/yzsun/classes/2013Spring_CS6220/index.htm</a:t>
            </a:r>
            <a:endParaRPr lang="en-US" dirty="0" smtClean="0"/>
          </a:p>
          <a:p>
            <a:pPr lvl="1"/>
            <a:r>
              <a:rPr lang="en-US" dirty="0" smtClean="0"/>
              <a:t>Class schedule</a:t>
            </a:r>
          </a:p>
          <a:p>
            <a:pPr lvl="1"/>
            <a:r>
              <a:rPr lang="en-US" dirty="0" smtClean="0"/>
              <a:t>Slides</a:t>
            </a:r>
          </a:p>
          <a:p>
            <a:pPr lvl="1"/>
            <a:r>
              <a:rPr lang="en-US" dirty="0" smtClean="0"/>
              <a:t>Announcement</a:t>
            </a:r>
          </a:p>
          <a:p>
            <a:pPr lvl="1"/>
            <a:r>
              <a:rPr lang="en-US" dirty="0" smtClean="0"/>
              <a:t>Assignments</a:t>
            </a:r>
          </a:p>
          <a:p>
            <a:pPr lvl="1"/>
            <a:r>
              <a:rPr lang="en-US" dirty="0" smtClean="0"/>
              <a:t>… </a:t>
            </a:r>
          </a:p>
          <a:p>
            <a:r>
              <a:rPr lang="en-US" dirty="0"/>
              <a:t>Prerequisites</a:t>
            </a:r>
          </a:p>
          <a:p>
            <a:pPr lvl="1"/>
            <a:r>
              <a:rPr lang="en-US" dirty="0"/>
              <a:t>CS 5800 or CS 7800, or consent of instructor</a:t>
            </a:r>
          </a:p>
          <a:p>
            <a:pPr lvl="1"/>
            <a:r>
              <a:rPr lang="en-US" dirty="0" smtClean="0"/>
              <a:t>More generally</a:t>
            </a:r>
          </a:p>
          <a:p>
            <a:pPr lvl="2"/>
            <a:r>
              <a:rPr lang="en-US" dirty="0" smtClean="0"/>
              <a:t>You are </a:t>
            </a:r>
            <a:r>
              <a:rPr lang="en-US" dirty="0"/>
              <a:t>expected to have </a:t>
            </a:r>
            <a:r>
              <a:rPr lang="en-US" dirty="0" smtClean="0"/>
              <a:t>background knowledge </a:t>
            </a:r>
            <a:r>
              <a:rPr lang="en-US" dirty="0"/>
              <a:t>in data structures, algorithms, and basic statistics. </a:t>
            </a:r>
            <a:endParaRPr lang="en-US" dirty="0" smtClean="0"/>
          </a:p>
          <a:p>
            <a:pPr lvl="2"/>
            <a:r>
              <a:rPr lang="en-US" dirty="0" smtClean="0"/>
              <a:t>You </a:t>
            </a:r>
            <a:r>
              <a:rPr lang="en-US" dirty="0"/>
              <a:t>will also need to be familiar with at least one programming language, and have programming experiences.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F9913601-2E22-4589-A394-4D3650FFD697}" type="slidenum">
              <a:rPr lang="en-US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3528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82000" cy="838200"/>
          </a:xfrm>
        </p:spPr>
        <p:txBody>
          <a:bodyPr/>
          <a:lstStyle/>
          <a:p>
            <a:pPr eaLnBrk="1" hangingPunct="1"/>
            <a:r>
              <a:rPr lang="en-US" smtClean="0"/>
              <a:t>Chapter 1.  Introduction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8229600" cy="52578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Why Data Mining?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What Is Data Mining?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A Multi-Dimensional View of Data Mining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What Kinds of Data Can Be Mined?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What Kinds of Patterns Can Be Mined?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What Kinds of Technologies Are Used?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What Kinds of Applications Are Targeted? 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Major Issues in Data Mining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A Brief History of Data Mining and Data Mining Society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Summary</a:t>
            </a:r>
          </a:p>
        </p:txBody>
      </p:sp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820E61C4-E147-40C2-ABC1-5F09B4BE73B8}" type="slidenum">
              <a:rPr lang="en-US" sz="1400"/>
              <a:pPr eaLnBrk="1" hangingPunct="1"/>
              <a:t>20</a:t>
            </a:fld>
            <a:endParaRPr lang="en-US" sz="1400"/>
          </a:p>
        </p:txBody>
      </p:sp>
      <p:sp>
        <p:nvSpPr>
          <p:cNvPr id="23557" name="AutoShape 4"/>
          <p:cNvSpPr>
            <a:spLocks noChangeArrowheads="1"/>
          </p:cNvSpPr>
          <p:nvPr/>
        </p:nvSpPr>
        <p:spPr bwMode="auto">
          <a:xfrm rot="9724325">
            <a:off x="4991100" y="2870200"/>
            <a:ext cx="381000" cy="3048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6858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z="3200" smtClean="0"/>
              <a:t>Data Mining: On What Kinds of Data?</a:t>
            </a:r>
            <a:endParaRPr lang="en-US" sz="3200" b="0" u="sng" smtClean="0"/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8610600" cy="51816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30000"/>
              </a:lnSpc>
            </a:pPr>
            <a:r>
              <a:rPr lang="en-US" sz="1800" smtClean="0"/>
              <a:t>Database-oriented data sets and applications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1800" smtClean="0"/>
              <a:t>Relational database, data warehouse, transactional database</a:t>
            </a:r>
          </a:p>
          <a:p>
            <a:pPr eaLnBrk="1" hangingPunct="1">
              <a:lnSpc>
                <a:spcPct val="130000"/>
              </a:lnSpc>
            </a:pPr>
            <a:r>
              <a:rPr lang="en-US" sz="1800" smtClean="0"/>
              <a:t>Advanced data sets and advanced applications 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1800" smtClean="0"/>
              <a:t>Data streams and sensor data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1800" smtClean="0"/>
              <a:t>Time-series data, temporal data, sequence data (incl. bio-sequences) 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1800" smtClean="0"/>
              <a:t>Structure data, graphs, social networks and multi-linked data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1800" smtClean="0"/>
              <a:t>Object-relational databases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1800" smtClean="0"/>
              <a:t>Heterogeneous databases and legacy databases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1800" smtClean="0"/>
              <a:t>Spatial data and spatiotemporal data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1800" smtClean="0"/>
              <a:t>Multimedia database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1800" smtClean="0"/>
              <a:t>Text databases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1800" smtClean="0"/>
              <a:t>The World-Wide Web</a:t>
            </a:r>
          </a:p>
        </p:txBody>
      </p:sp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D0CF80A7-187F-4CBD-84C5-BE268A9327CE}" type="slidenum">
              <a:rPr lang="en-US" sz="1400"/>
              <a:pPr eaLnBrk="1" hangingPunct="1"/>
              <a:t>21</a:t>
            </a:fld>
            <a:endParaRPr lang="en-US" sz="14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82000" cy="838200"/>
          </a:xfrm>
        </p:spPr>
        <p:txBody>
          <a:bodyPr/>
          <a:lstStyle/>
          <a:p>
            <a:pPr eaLnBrk="1" hangingPunct="1"/>
            <a:r>
              <a:rPr lang="en-US" smtClean="0"/>
              <a:t>Chapter 1.  Introduction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8229600" cy="52578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Why Data Mining?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What Is Data Mining?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A Multi-Dimensional View of Data Mining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What Kinds of Data Can Be Mined?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What Kinds of Patterns Can Be Mined?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What Kinds of Technologies Are Used?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What Kinds of Applications Are Targeted? 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Major Issues in Data Mining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A Brief History of Data Mining and Data Mining Society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Summary</a:t>
            </a:r>
          </a:p>
        </p:txBody>
      </p:sp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839D97A0-7AE6-48D5-8524-F59E3E22DABB}" type="slidenum">
              <a:rPr lang="en-US" sz="1400"/>
              <a:pPr eaLnBrk="1" hangingPunct="1"/>
              <a:t>22</a:t>
            </a:fld>
            <a:endParaRPr lang="en-US" sz="1400"/>
          </a:p>
        </p:txBody>
      </p:sp>
      <p:sp>
        <p:nvSpPr>
          <p:cNvPr id="25605" name="AutoShape 4"/>
          <p:cNvSpPr>
            <a:spLocks noChangeArrowheads="1"/>
          </p:cNvSpPr>
          <p:nvPr/>
        </p:nvSpPr>
        <p:spPr bwMode="auto">
          <a:xfrm rot="9724325">
            <a:off x="5448300" y="3403600"/>
            <a:ext cx="381000" cy="3048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561975"/>
          </a:xfrm>
          <a:noFill/>
        </p:spPr>
        <p:txBody>
          <a:bodyPr lIns="92075" tIns="46038" rIns="92075" bIns="46038" anchor="ctr">
            <a:normAutofit fontScale="90000"/>
          </a:bodyPr>
          <a:lstStyle/>
          <a:p>
            <a:pPr eaLnBrk="1" hangingPunct="1"/>
            <a:r>
              <a:rPr lang="en-US" sz="3200" smtClean="0"/>
              <a:t>Data Mining Function: (1) Generalization</a:t>
            </a:r>
            <a:endParaRPr lang="en-US" sz="2800" b="0" smtClean="0"/>
          </a:p>
        </p:txBody>
      </p:sp>
      <p:sp>
        <p:nvSpPr>
          <p:cNvPr id="26628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8305800" cy="51054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10000"/>
              </a:lnSpc>
            </a:pPr>
            <a:r>
              <a:rPr lang="en-US" sz="2400" smtClean="0"/>
              <a:t>Information integration and data warehouse construction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mtClean="0"/>
              <a:t>Data cleaning, transformation, integration, and multidimensional data model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/>
              <a:t>Data cube technology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mtClean="0"/>
              <a:t>Scalable methods for computing (i.e., materializing) multidimensional aggregates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mtClean="0"/>
              <a:t>OLAP (online analytical processing)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/>
              <a:t>Multidimensional concept description: Characterization and discrimination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mtClean="0"/>
              <a:t>Generalize, summarize, and contrast data characteristics, e.g., dry vs. wet region</a:t>
            </a:r>
          </a:p>
        </p:txBody>
      </p:sp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408E3B56-B5D2-431C-92DA-F9A775BF0913}" type="slidenum">
              <a:rPr lang="en-US" sz="1400"/>
              <a:pPr eaLnBrk="1" hangingPunct="1"/>
              <a:t>23</a:t>
            </a:fld>
            <a:endParaRPr lang="en-US" sz="14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763000" cy="990600"/>
          </a:xfrm>
          <a:noFill/>
        </p:spPr>
        <p:txBody>
          <a:bodyPr lIns="92075" tIns="46038" rIns="92075" bIns="46038" anchor="ctr">
            <a:normAutofit fontScale="90000"/>
          </a:bodyPr>
          <a:lstStyle/>
          <a:p>
            <a:pPr eaLnBrk="1" hangingPunct="1"/>
            <a:r>
              <a:rPr lang="en-US" sz="3200" smtClean="0"/>
              <a:t>Data Mining Function: (2) Association and Correlation Analysis</a:t>
            </a:r>
            <a:endParaRPr lang="en-US" sz="2800" b="0" smtClean="0"/>
          </a:p>
        </p:txBody>
      </p:sp>
      <p:sp>
        <p:nvSpPr>
          <p:cNvPr id="2765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8305800" cy="51054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10000"/>
              </a:lnSpc>
            </a:pPr>
            <a:r>
              <a:rPr lang="en-US" sz="2400" smtClean="0"/>
              <a:t>Frequent patterns (or frequent itemsets)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mtClean="0"/>
              <a:t>What items are frequently purchased together in your Walmart?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/>
              <a:t>Association, correlation vs. causality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mtClean="0"/>
              <a:t>A typical association rule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mtClean="0"/>
              <a:t>Diaper </a:t>
            </a:r>
            <a:r>
              <a:rPr lang="en-US" smtClean="0">
                <a:sym typeface="Wingdings" pitchFamily="2" charset="2"/>
              </a:rPr>
              <a:t></a:t>
            </a:r>
            <a:r>
              <a:rPr lang="en-US" smtClean="0"/>
              <a:t> Beer [0.5%, 75%]  (support, confidence)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mtClean="0"/>
              <a:t>Are strongly associated items also strongly correlated?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/>
              <a:t>How to mine such patterns and rules efficiently in large datasets?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/>
              <a:t>How to use such patterns for classification, clustering, and other applications?</a:t>
            </a:r>
          </a:p>
        </p:txBody>
      </p:sp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A1E9F7DA-DAF7-474D-A204-C314ADF7207A}" type="slidenum">
              <a:rPr lang="en-US" sz="1400"/>
              <a:pPr eaLnBrk="1" hangingPunct="1"/>
              <a:t>24</a:t>
            </a:fld>
            <a:endParaRPr lang="en-US" sz="14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763000" cy="9144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z="3200" smtClean="0"/>
              <a:t>Data Mining Function: (3) Classification</a:t>
            </a:r>
            <a:endParaRPr lang="en-US" sz="2800" b="0" smtClean="0"/>
          </a:p>
        </p:txBody>
      </p:sp>
      <p:sp>
        <p:nvSpPr>
          <p:cNvPr id="28676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458200" cy="51816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10000"/>
              </a:lnSpc>
            </a:pPr>
            <a:r>
              <a:rPr lang="en-US" sz="2000" smtClean="0"/>
              <a:t>Classification and label prediction 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Construct models (functions) based on some training examples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Describe and distinguish classes or concepts for future prediction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z="2000" smtClean="0"/>
              <a:t>E.g., classify countries based on (climate), or classify cars based on (gas mileage)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Predict some unknown class labels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smtClean="0"/>
              <a:t>Typical methods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Decision trees, naïve Bayesian classification, support vector machines, neural networks, rule-based classification, pattern-based classification, logistic regression, …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smtClean="0"/>
              <a:t>Typical applications: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Credit card fraud detection, direct marketing, classifying stars, diseases,  web-pages, …</a:t>
            </a:r>
          </a:p>
        </p:txBody>
      </p:sp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FC92C6BB-5933-4609-AD85-E2734051887F}" type="slidenum">
              <a:rPr lang="en-US" sz="1400"/>
              <a:pPr eaLnBrk="1" hangingPunct="1"/>
              <a:t>25</a:t>
            </a:fld>
            <a:endParaRPr lang="en-US" sz="14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991600" cy="6350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z="3200" smtClean="0"/>
              <a:t>Data Mining Function: (4) Cluster Analysis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534400" cy="52578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10000"/>
              </a:lnSpc>
            </a:pPr>
            <a:r>
              <a:rPr lang="en-US" sz="2400" smtClean="0"/>
              <a:t>Unsupervised learning (i.e., Class label is unknown)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/>
              <a:t>Group data to form new categories (i.e., clusters), e.g., cluster houses to find distribution patterns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/>
              <a:t>Principle: Maximizing intra-class similarity &amp; minimizing interclass similarity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/>
              <a:t>Many methods and applications</a:t>
            </a:r>
          </a:p>
        </p:txBody>
      </p:sp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C49A4658-B8CB-43BA-BF58-267AE1ECD4C4}" type="slidenum">
              <a:rPr lang="en-US" sz="1400"/>
              <a:pPr eaLnBrk="1" hangingPunct="1"/>
              <a:t>26</a:t>
            </a:fld>
            <a:endParaRPr lang="en-US" sz="14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991600" cy="6350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z="3200" smtClean="0"/>
              <a:t>Data Mining Function: (5) Outlier Analysis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534400" cy="52578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10000"/>
              </a:lnSpc>
            </a:pPr>
            <a:r>
              <a:rPr lang="en-US" sz="2000" smtClean="0"/>
              <a:t>Outlier analysis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Outlier: A data object that does not comply with the general behavior of the data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Noise or exception? </a:t>
            </a:r>
            <a:r>
              <a:rPr lang="en-US" sz="2000" smtClean="0">
                <a:cs typeface="Tahoma" pitchFamily="34" charset="0"/>
              </a:rPr>
              <a:t>― One person’s garbage could be another person’s treasure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Methods: by product of clustering or regression analysis, …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Useful in fraud detection, rare events analysis</a:t>
            </a:r>
          </a:p>
        </p:txBody>
      </p:sp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DEC380A7-0D82-43E4-B1B1-B41024B5FADD}" type="slidenum">
              <a:rPr lang="en-US" sz="1400"/>
              <a:pPr eaLnBrk="1" hangingPunct="1"/>
              <a:t>27</a:t>
            </a:fld>
            <a:endParaRPr lang="en-US" sz="14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Evaluation of Knowledge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8458200" cy="5257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20000"/>
              </a:lnSpc>
            </a:pPr>
            <a:r>
              <a:rPr lang="en-US" sz="2400" smtClean="0"/>
              <a:t>Are all mined knowledge interesting?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One can mine tremendous amount of “patterns” and knowledge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Some may fit only certain dimension space (time, location, …)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Some may not be representative, may be transient, …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smtClean="0"/>
              <a:t>Evaluation of mined knowledge </a:t>
            </a:r>
            <a:r>
              <a:rPr lang="en-US" sz="2400" smtClean="0">
                <a:latin typeface="Arial" charset="0"/>
                <a:cs typeface="Arial" charset="0"/>
              </a:rPr>
              <a:t>→ directly mine only interesting knowledge?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Descriptive vs. predictive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Coverage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Typicality vs. novelty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Accuracy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Timeliness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…</a:t>
            </a:r>
          </a:p>
        </p:txBody>
      </p:sp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BA59F549-2929-492E-ABE3-43C2F086E4FE}" type="slidenum">
              <a:rPr lang="en-US" sz="1400"/>
              <a:pPr eaLnBrk="1" hangingPunct="1"/>
              <a:t>28</a:t>
            </a:fld>
            <a:endParaRPr lang="en-US" sz="14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82000" cy="838200"/>
          </a:xfrm>
        </p:spPr>
        <p:txBody>
          <a:bodyPr/>
          <a:lstStyle/>
          <a:p>
            <a:pPr eaLnBrk="1" hangingPunct="1"/>
            <a:r>
              <a:rPr lang="en-US" smtClean="0"/>
              <a:t>Chapter 1.  Introduction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8229600" cy="52578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Why Data Mining?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What Is Data Mining?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A Multi-Dimensional View of Data Mining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What Kinds of Data Can Be Mined?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What Kinds of Patterns Can Be Mined?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What Kinds of Technologies Are Used?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What Kinds of Applications Are Targeted? 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Major Issues in Data Mining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A Brief History of Data Mining and Data Mining Society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Summary</a:t>
            </a:r>
          </a:p>
        </p:txBody>
      </p:sp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D895030-6651-4455-AE30-9FEF837FA3F0}" type="slidenum">
              <a:rPr lang="en-US" sz="1400"/>
              <a:pPr eaLnBrk="1" hangingPunct="1"/>
              <a:t>29</a:t>
            </a:fld>
            <a:endParaRPr lang="en-US" sz="1400"/>
          </a:p>
        </p:txBody>
      </p:sp>
      <p:sp>
        <p:nvSpPr>
          <p:cNvPr id="34821" name="AutoShape 4"/>
          <p:cNvSpPr>
            <a:spLocks noChangeArrowheads="1"/>
          </p:cNvSpPr>
          <p:nvPr/>
        </p:nvSpPr>
        <p:spPr bwMode="auto">
          <a:xfrm rot="9724325">
            <a:off x="5448300" y="3860800"/>
            <a:ext cx="381000" cy="3048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Time and 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</a:t>
            </a:r>
          </a:p>
          <a:p>
            <a:pPr lvl="1"/>
            <a:r>
              <a:rPr lang="en-US" dirty="0" smtClean="0"/>
              <a:t>Mondays, 6-9pm</a:t>
            </a:r>
          </a:p>
          <a:p>
            <a:pPr lvl="1"/>
            <a:r>
              <a:rPr lang="en-US" dirty="0" smtClean="0"/>
              <a:t>Exceptions: </a:t>
            </a:r>
            <a:r>
              <a:rPr lang="en-US" dirty="0" smtClean="0">
                <a:solidFill>
                  <a:srgbClr val="FF0000"/>
                </a:solidFill>
              </a:rPr>
              <a:t>two</a:t>
            </a:r>
            <a:r>
              <a:rPr lang="en-US" dirty="0" smtClean="0"/>
              <a:t> makeup classes for Monday holidays</a:t>
            </a:r>
          </a:p>
          <a:p>
            <a:r>
              <a:rPr lang="en-US" dirty="0" smtClean="0"/>
              <a:t>Where</a:t>
            </a:r>
          </a:p>
          <a:p>
            <a:pPr lvl="1"/>
            <a:r>
              <a:rPr lang="en-US" dirty="0"/>
              <a:t>Snell Library </a:t>
            </a:r>
            <a:r>
              <a:rPr lang="en-US" dirty="0" smtClean="0"/>
              <a:t>246</a:t>
            </a:r>
          </a:p>
          <a:p>
            <a:pPr lvl="1"/>
            <a:r>
              <a:rPr lang="en-US" dirty="0" smtClean="0"/>
              <a:t>Exception: classroom changes for one makeup class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F9913601-2E22-4589-A394-4D3650FFD697}" type="slidenum">
              <a:rPr lang="en-US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3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476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610600" cy="7620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z="2800" smtClean="0"/>
              <a:t>Data Mining: Confluence of Multiple Disciplines</a:t>
            </a:r>
            <a:r>
              <a:rPr lang="en-US" sz="3200" b="0" smtClean="0"/>
              <a:t> </a:t>
            </a:r>
          </a:p>
        </p:txBody>
      </p:sp>
      <p:sp>
        <p:nvSpPr>
          <p:cNvPr id="358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99902E44-857D-4A70-A15E-07163B495B7B}" type="slidenum">
              <a:rPr lang="en-US" sz="1400"/>
              <a:pPr eaLnBrk="1" hangingPunct="1"/>
              <a:t>30</a:t>
            </a:fld>
            <a:endParaRPr lang="en-US" sz="1400"/>
          </a:p>
        </p:txBody>
      </p:sp>
      <p:sp>
        <p:nvSpPr>
          <p:cNvPr id="35844" name="Oval 19"/>
          <p:cNvSpPr>
            <a:spLocks noChangeArrowheads="1"/>
          </p:cNvSpPr>
          <p:nvPr/>
        </p:nvSpPr>
        <p:spPr bwMode="auto">
          <a:xfrm>
            <a:off x="3429000" y="3200400"/>
            <a:ext cx="2286000" cy="1066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Data Mining</a:t>
            </a:r>
          </a:p>
        </p:txBody>
      </p:sp>
      <p:sp>
        <p:nvSpPr>
          <p:cNvPr id="35845" name="Line 13"/>
          <p:cNvSpPr>
            <a:spLocks noChangeShapeType="1"/>
          </p:cNvSpPr>
          <p:nvPr/>
        </p:nvSpPr>
        <p:spPr bwMode="auto">
          <a:xfrm>
            <a:off x="2362200" y="36576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5846" name="Line 14"/>
          <p:cNvSpPr>
            <a:spLocks noChangeShapeType="1"/>
          </p:cNvSpPr>
          <p:nvPr/>
        </p:nvSpPr>
        <p:spPr bwMode="auto">
          <a:xfrm>
            <a:off x="2286000" y="2438400"/>
            <a:ext cx="1905000" cy="7620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5847" name="Line 15"/>
          <p:cNvSpPr>
            <a:spLocks noChangeShapeType="1"/>
          </p:cNvSpPr>
          <p:nvPr/>
        </p:nvSpPr>
        <p:spPr bwMode="auto">
          <a:xfrm flipH="1">
            <a:off x="4876800" y="2362200"/>
            <a:ext cx="1905000" cy="8382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5848" name="Line 16"/>
          <p:cNvSpPr>
            <a:spLocks noChangeShapeType="1"/>
          </p:cNvSpPr>
          <p:nvPr/>
        </p:nvSpPr>
        <p:spPr bwMode="auto">
          <a:xfrm flipH="1">
            <a:off x="5715000" y="36576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5849" name="Line 17"/>
          <p:cNvSpPr>
            <a:spLocks noChangeShapeType="1"/>
          </p:cNvSpPr>
          <p:nvPr/>
        </p:nvSpPr>
        <p:spPr bwMode="auto">
          <a:xfrm flipH="1" flipV="1">
            <a:off x="5029200" y="4191000"/>
            <a:ext cx="1981200" cy="7620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5850" name="Line 18"/>
          <p:cNvSpPr>
            <a:spLocks noChangeShapeType="1"/>
          </p:cNvSpPr>
          <p:nvPr/>
        </p:nvSpPr>
        <p:spPr bwMode="auto">
          <a:xfrm flipV="1">
            <a:off x="2438400" y="4191000"/>
            <a:ext cx="1600200" cy="7620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5851" name="Oval 21"/>
          <p:cNvSpPr>
            <a:spLocks noChangeArrowheads="1"/>
          </p:cNvSpPr>
          <p:nvPr/>
        </p:nvSpPr>
        <p:spPr bwMode="auto">
          <a:xfrm>
            <a:off x="1066800" y="1600200"/>
            <a:ext cx="2057400" cy="838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Machine</a:t>
            </a:r>
          </a:p>
          <a:p>
            <a:pPr algn="ctr"/>
            <a:r>
              <a:rPr lang="en-US" sz="2400"/>
              <a:t>Learning</a:t>
            </a:r>
          </a:p>
        </p:txBody>
      </p:sp>
      <p:sp>
        <p:nvSpPr>
          <p:cNvPr id="35852" name="Oval 22"/>
          <p:cNvSpPr>
            <a:spLocks noChangeArrowheads="1"/>
          </p:cNvSpPr>
          <p:nvPr/>
        </p:nvSpPr>
        <p:spPr bwMode="auto">
          <a:xfrm>
            <a:off x="5867400" y="1600200"/>
            <a:ext cx="20574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Statistics</a:t>
            </a:r>
          </a:p>
        </p:txBody>
      </p:sp>
      <p:sp>
        <p:nvSpPr>
          <p:cNvPr id="35853" name="Oval 23"/>
          <p:cNvSpPr>
            <a:spLocks noChangeArrowheads="1"/>
          </p:cNvSpPr>
          <p:nvPr/>
        </p:nvSpPr>
        <p:spPr bwMode="auto">
          <a:xfrm>
            <a:off x="304800" y="3276600"/>
            <a:ext cx="2057400" cy="838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Applications</a:t>
            </a:r>
          </a:p>
        </p:txBody>
      </p:sp>
      <p:sp>
        <p:nvSpPr>
          <p:cNvPr id="35854" name="Oval 24"/>
          <p:cNvSpPr>
            <a:spLocks noChangeArrowheads="1"/>
          </p:cNvSpPr>
          <p:nvPr/>
        </p:nvSpPr>
        <p:spPr bwMode="auto">
          <a:xfrm>
            <a:off x="533400" y="4724400"/>
            <a:ext cx="2057400" cy="838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Algorithm</a:t>
            </a:r>
          </a:p>
        </p:txBody>
      </p:sp>
      <p:sp>
        <p:nvSpPr>
          <p:cNvPr id="35855" name="Oval 25"/>
          <p:cNvSpPr>
            <a:spLocks noChangeArrowheads="1"/>
          </p:cNvSpPr>
          <p:nvPr/>
        </p:nvSpPr>
        <p:spPr bwMode="auto">
          <a:xfrm>
            <a:off x="3505200" y="1600200"/>
            <a:ext cx="2057400" cy="838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Pattern</a:t>
            </a:r>
          </a:p>
          <a:p>
            <a:pPr algn="ctr"/>
            <a:r>
              <a:rPr lang="en-US" sz="2400"/>
              <a:t>Recognition</a:t>
            </a:r>
          </a:p>
        </p:txBody>
      </p:sp>
      <p:sp>
        <p:nvSpPr>
          <p:cNvPr id="35856" name="Oval 26"/>
          <p:cNvSpPr>
            <a:spLocks noChangeArrowheads="1"/>
          </p:cNvSpPr>
          <p:nvPr/>
        </p:nvSpPr>
        <p:spPr bwMode="auto">
          <a:xfrm>
            <a:off x="6400800" y="4876800"/>
            <a:ext cx="2057400" cy="838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High-Performance</a:t>
            </a:r>
          </a:p>
          <a:p>
            <a:pPr algn="ctr"/>
            <a:r>
              <a:rPr lang="en-US" sz="1800"/>
              <a:t>Computing</a:t>
            </a:r>
          </a:p>
        </p:txBody>
      </p:sp>
      <p:sp>
        <p:nvSpPr>
          <p:cNvPr id="35857" name="Oval 27"/>
          <p:cNvSpPr>
            <a:spLocks noChangeArrowheads="1"/>
          </p:cNvSpPr>
          <p:nvPr/>
        </p:nvSpPr>
        <p:spPr bwMode="auto">
          <a:xfrm>
            <a:off x="6781800" y="3200400"/>
            <a:ext cx="2057400" cy="838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/>
              <a:t>Visualization</a:t>
            </a:r>
            <a:endParaRPr lang="en-US" sz="2000"/>
          </a:p>
        </p:txBody>
      </p:sp>
      <p:sp>
        <p:nvSpPr>
          <p:cNvPr id="35858" name="Line 28"/>
          <p:cNvSpPr>
            <a:spLocks noChangeShapeType="1"/>
          </p:cNvSpPr>
          <p:nvPr/>
        </p:nvSpPr>
        <p:spPr bwMode="auto">
          <a:xfrm flipH="1" flipV="1">
            <a:off x="4495800" y="4267200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5859" name="Oval 30"/>
          <p:cNvSpPr>
            <a:spLocks noChangeArrowheads="1"/>
          </p:cNvSpPr>
          <p:nvPr/>
        </p:nvSpPr>
        <p:spPr bwMode="auto">
          <a:xfrm>
            <a:off x="3505200" y="4800600"/>
            <a:ext cx="2057400" cy="838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Database </a:t>
            </a:r>
          </a:p>
          <a:p>
            <a:pPr algn="ctr"/>
            <a:r>
              <a:rPr lang="en-US" sz="2400"/>
              <a:t>Technology</a:t>
            </a:r>
          </a:p>
        </p:txBody>
      </p:sp>
      <p:sp>
        <p:nvSpPr>
          <p:cNvPr id="35860" name="Line 31"/>
          <p:cNvSpPr>
            <a:spLocks noChangeShapeType="1"/>
          </p:cNvSpPr>
          <p:nvPr/>
        </p:nvSpPr>
        <p:spPr bwMode="auto">
          <a:xfrm>
            <a:off x="4495800" y="2438400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6858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z="3200" smtClean="0"/>
              <a:t>Why Confluence of Multiple Disciplines?</a:t>
            </a:r>
            <a:endParaRPr lang="en-US" sz="3200" b="0" u="sng" smtClean="0"/>
          </a:p>
        </p:txBody>
      </p:sp>
      <p:sp>
        <p:nvSpPr>
          <p:cNvPr id="36868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8610600" cy="51816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00000"/>
              </a:lnSpc>
            </a:pPr>
            <a:r>
              <a:rPr lang="en-US" sz="2400" smtClean="0"/>
              <a:t>Tremendous amount of data</a:t>
            </a:r>
          </a:p>
          <a:p>
            <a:pPr lvl="1" eaLnBrk="1" hangingPunct="1">
              <a:lnSpc>
                <a:spcPct val="100000"/>
              </a:lnSpc>
            </a:pPr>
            <a:r>
              <a:rPr lang="en-US" sz="2000" smtClean="0"/>
              <a:t>Algorithms must be highly scalable to handle such as tera-bytes of data</a:t>
            </a:r>
          </a:p>
          <a:p>
            <a:pPr eaLnBrk="1" hangingPunct="1">
              <a:lnSpc>
                <a:spcPct val="100000"/>
              </a:lnSpc>
            </a:pPr>
            <a:r>
              <a:rPr lang="en-US" sz="2400" smtClean="0"/>
              <a:t>High-dimensionality of data </a:t>
            </a:r>
          </a:p>
          <a:p>
            <a:pPr lvl="1" eaLnBrk="1" hangingPunct="1">
              <a:lnSpc>
                <a:spcPct val="100000"/>
              </a:lnSpc>
            </a:pPr>
            <a:r>
              <a:rPr lang="en-US" sz="2000" smtClean="0"/>
              <a:t>Micro-array may have tens of thousands of dimensions</a:t>
            </a:r>
          </a:p>
          <a:p>
            <a:pPr eaLnBrk="1" hangingPunct="1">
              <a:lnSpc>
                <a:spcPct val="100000"/>
              </a:lnSpc>
            </a:pPr>
            <a:r>
              <a:rPr lang="en-US" sz="2400" smtClean="0"/>
              <a:t>High complexity of data</a:t>
            </a:r>
          </a:p>
          <a:p>
            <a:pPr lvl="1" eaLnBrk="1" hangingPunct="1">
              <a:lnSpc>
                <a:spcPct val="100000"/>
              </a:lnSpc>
            </a:pPr>
            <a:r>
              <a:rPr lang="en-US" sz="2000" smtClean="0"/>
              <a:t>Data streams and sensor data</a:t>
            </a:r>
          </a:p>
          <a:p>
            <a:pPr lvl="1" eaLnBrk="1" hangingPunct="1">
              <a:lnSpc>
                <a:spcPct val="100000"/>
              </a:lnSpc>
            </a:pPr>
            <a:r>
              <a:rPr lang="en-US" sz="2000" smtClean="0"/>
              <a:t>Time-series data, temporal data, sequence data </a:t>
            </a:r>
          </a:p>
          <a:p>
            <a:pPr lvl="1" eaLnBrk="1" hangingPunct="1">
              <a:lnSpc>
                <a:spcPct val="100000"/>
              </a:lnSpc>
            </a:pPr>
            <a:r>
              <a:rPr lang="en-US" sz="2000" smtClean="0"/>
              <a:t>Structure data, graphs, social networks and multi-linked data</a:t>
            </a:r>
          </a:p>
          <a:p>
            <a:pPr lvl="1" eaLnBrk="1" hangingPunct="1">
              <a:lnSpc>
                <a:spcPct val="100000"/>
              </a:lnSpc>
            </a:pPr>
            <a:r>
              <a:rPr lang="en-US" sz="2000" smtClean="0"/>
              <a:t>Heterogeneous databases and legacy databases</a:t>
            </a:r>
          </a:p>
          <a:p>
            <a:pPr lvl="1" eaLnBrk="1" hangingPunct="1">
              <a:lnSpc>
                <a:spcPct val="100000"/>
              </a:lnSpc>
            </a:pPr>
            <a:r>
              <a:rPr lang="en-US" sz="2000" smtClean="0"/>
              <a:t>Spatial, spatiotemporal, multimedia, text and Web data</a:t>
            </a:r>
          </a:p>
          <a:p>
            <a:pPr lvl="1" eaLnBrk="1" hangingPunct="1">
              <a:lnSpc>
                <a:spcPct val="100000"/>
              </a:lnSpc>
            </a:pPr>
            <a:r>
              <a:rPr lang="en-US" sz="2000" smtClean="0"/>
              <a:t>Software programs, scientific simulations</a:t>
            </a:r>
          </a:p>
          <a:p>
            <a:pPr eaLnBrk="1" hangingPunct="1">
              <a:lnSpc>
                <a:spcPct val="100000"/>
              </a:lnSpc>
            </a:pPr>
            <a:r>
              <a:rPr lang="en-US" sz="2400" smtClean="0"/>
              <a:t>New and sophisticated applications</a:t>
            </a:r>
          </a:p>
        </p:txBody>
      </p:sp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702A342A-FA1C-4610-8317-C4CEA733C05C}" type="slidenum">
              <a:rPr lang="en-US" sz="1400"/>
              <a:pPr eaLnBrk="1" hangingPunct="1"/>
              <a:t>31</a:t>
            </a:fld>
            <a:endParaRPr lang="en-US" sz="14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82000" cy="838200"/>
          </a:xfrm>
        </p:spPr>
        <p:txBody>
          <a:bodyPr/>
          <a:lstStyle/>
          <a:p>
            <a:pPr eaLnBrk="1" hangingPunct="1"/>
            <a:r>
              <a:rPr lang="en-US" smtClean="0"/>
              <a:t>Chapter 1.  Introduction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8229600" cy="52578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Why Data Mining?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What Is Data Mining?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A Multi-Dimensional View of Data Mining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What Kinds of Data Can Be Mined?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What Kinds of Patterns Can Be Mined?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What Kinds of Technologies Are Used?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What Kinds of Applications Are Targeted? 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Major Issues in Data Mining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A Brief History of Data Mining and Data Mining Society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Summary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E9852686-E0EF-4722-9768-BEF616430A5E}" type="slidenum">
              <a:rPr lang="en-US" sz="1400"/>
              <a:pPr eaLnBrk="1" hangingPunct="1"/>
              <a:t>32</a:t>
            </a:fld>
            <a:endParaRPr lang="en-US" sz="1400"/>
          </a:p>
        </p:txBody>
      </p:sp>
      <p:sp>
        <p:nvSpPr>
          <p:cNvPr id="37893" name="AutoShape 4"/>
          <p:cNvSpPr>
            <a:spLocks noChangeArrowheads="1"/>
          </p:cNvSpPr>
          <p:nvPr/>
        </p:nvSpPr>
        <p:spPr bwMode="auto">
          <a:xfrm rot="9724325">
            <a:off x="5829300" y="4394200"/>
            <a:ext cx="381000" cy="3048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Applications of Data Mining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458200" cy="51816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000" smtClean="0"/>
              <a:t>Web page analysis: from web page classification, clustering to PageRank &amp; HITS algorithms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smtClean="0"/>
              <a:t>Collaborative analysis &amp; recommender systems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smtClean="0"/>
              <a:t>Basket data analysis to targeted marketing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smtClean="0"/>
              <a:t>Biological and medical data analysis: classification, cluster analysis (microarray data analysis),  biological sequence analysis, biological network analysis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smtClean="0"/>
              <a:t>Data mining and software engineering (e.g., IEEE Computer, Aug. 2009 issue)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smtClean="0"/>
              <a:t>From major dedicated data mining systems/tools (e.g., SAS, MS SQL-Server Analysis Manager, Oracle Data Mining Tools) to invisible data mining</a:t>
            </a:r>
          </a:p>
        </p:txBody>
      </p:sp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4C5C9EA5-C7D7-41AE-80CB-AF0204B3E875}" type="slidenum">
              <a:rPr lang="en-US" sz="1400"/>
              <a:pPr eaLnBrk="1" hangingPunct="1"/>
              <a:t>33</a:t>
            </a:fld>
            <a:endParaRPr lang="en-US" sz="14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82000" cy="838200"/>
          </a:xfrm>
        </p:spPr>
        <p:txBody>
          <a:bodyPr/>
          <a:lstStyle/>
          <a:p>
            <a:pPr eaLnBrk="1" hangingPunct="1"/>
            <a:r>
              <a:rPr lang="en-US" smtClean="0"/>
              <a:t>Chapter 1.  Introduction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8229600" cy="52578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Why Data Mining?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What Is Data Mining?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A Multi-Dimensional View of Data Mining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What Kinds of Data Can Be Mined?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What Kinds of Patterns Can Be Mined?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What Kinds of Technologies Are Used?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What Kinds of Applications Are Targeted? 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Major Issues in Data Mining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A Brief History of Data Mining and Data Mining Society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Summary</a:t>
            </a:r>
          </a:p>
        </p:txBody>
      </p:sp>
      <p:sp>
        <p:nvSpPr>
          <p:cNvPr id="399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115929E-54ED-4979-BD7B-C84A84B73916}" type="slidenum">
              <a:rPr lang="en-US" sz="1400"/>
              <a:pPr eaLnBrk="1" hangingPunct="1"/>
              <a:t>34</a:t>
            </a:fld>
            <a:endParaRPr lang="en-US" sz="1400"/>
          </a:p>
        </p:txBody>
      </p:sp>
      <p:sp>
        <p:nvSpPr>
          <p:cNvPr id="39941" name="AutoShape 4"/>
          <p:cNvSpPr>
            <a:spLocks noChangeArrowheads="1"/>
          </p:cNvSpPr>
          <p:nvPr/>
        </p:nvSpPr>
        <p:spPr bwMode="auto">
          <a:xfrm rot="9724325">
            <a:off x="4152900" y="5003800"/>
            <a:ext cx="381000" cy="3048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239000" cy="585788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z="3200" smtClean="0"/>
              <a:t>Major Issues in Data Mining (1)</a:t>
            </a:r>
            <a:endParaRPr lang="en-US" sz="3200" b="0" u="sng" smtClean="0"/>
          </a:p>
        </p:txBody>
      </p:sp>
      <p:sp>
        <p:nvSpPr>
          <p:cNvPr id="40964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47800"/>
            <a:ext cx="8382000" cy="50292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20000"/>
              </a:lnSpc>
            </a:pPr>
            <a:r>
              <a:rPr lang="en-US" sz="2000" smtClean="0"/>
              <a:t>Mining Methodology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Mining various and new kinds of knowledge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Mining knowledge in multi-dimensional space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Data mining: An interdisciplinary effort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Boosting the power of discovery in a networked environment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Handling noise, uncertainty, and incompleteness of data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Pattern evaluation and pattern- or constraint-guided mining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smtClean="0"/>
              <a:t>User Interaction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Interactive mining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Incorporation of background knowledge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Presentation and visualization of data mining results</a:t>
            </a:r>
          </a:p>
        </p:txBody>
      </p:sp>
      <p:sp>
        <p:nvSpPr>
          <p:cNvPr id="409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61F5603D-BA7D-40C7-8955-E4095510CBAB}" type="slidenum">
              <a:rPr lang="en-US" sz="1400"/>
              <a:pPr eaLnBrk="1" hangingPunct="1"/>
              <a:t>35</a:t>
            </a:fld>
            <a:endParaRPr lang="en-US" sz="14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239000" cy="585788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z="3200" smtClean="0"/>
              <a:t>Major Issues in Data Mining (2)</a:t>
            </a:r>
            <a:endParaRPr lang="en-US" sz="3200" b="0" u="sng" smtClean="0"/>
          </a:p>
        </p:txBody>
      </p:sp>
      <p:sp>
        <p:nvSpPr>
          <p:cNvPr id="41988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524000"/>
            <a:ext cx="8382000" cy="45720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20000"/>
              </a:lnSpc>
            </a:pPr>
            <a:r>
              <a:rPr lang="en-US" sz="2000" smtClean="0"/>
              <a:t>Efficiency and Scalability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Efficiency and scalability of data mining algorithms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Parallel, distributed, stream, and incremental mining methods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smtClean="0"/>
              <a:t>Diversity of data types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Handling complex types of data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Mining dynamic, networked, and global data repositories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smtClean="0"/>
              <a:t>Data mining and society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Social impacts of data mining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Privacy-preserving data mining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Invisible data mining</a:t>
            </a:r>
          </a:p>
        </p:txBody>
      </p:sp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ACD51462-9C5E-42BA-9BBB-0F6BD7519C80}" type="slidenum">
              <a:rPr lang="en-US" sz="1400"/>
              <a:pPr eaLnBrk="1" hangingPunct="1"/>
              <a:t>36</a:t>
            </a:fld>
            <a:endParaRPr lang="en-US" sz="14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82000" cy="838200"/>
          </a:xfrm>
        </p:spPr>
        <p:txBody>
          <a:bodyPr/>
          <a:lstStyle/>
          <a:p>
            <a:pPr eaLnBrk="1" hangingPunct="1"/>
            <a:r>
              <a:rPr lang="en-US" smtClean="0"/>
              <a:t>Chapter 1.  Introduction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8229600" cy="52578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Why Data Mining?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What Is Data Mining?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A Multi-Dimensional View of Data Mining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What Kinds of Data Can Be Mined?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What Kinds of Patterns Can Be Mined?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What Kinds of Technologies Are Used?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What Kinds of Applications Are Targeted? 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Major Issues in Data Mining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A Brief History of Data Mining and Data Mining Society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Summary</a:t>
            </a:r>
          </a:p>
        </p:txBody>
      </p:sp>
      <p:sp>
        <p:nvSpPr>
          <p:cNvPr id="430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37EF90FD-2AAF-4B19-BE87-FED4491DA685}" type="slidenum">
              <a:rPr lang="en-US" sz="1400"/>
              <a:pPr eaLnBrk="1" hangingPunct="1"/>
              <a:t>37</a:t>
            </a:fld>
            <a:endParaRPr lang="en-US" sz="1400"/>
          </a:p>
        </p:txBody>
      </p:sp>
      <p:sp>
        <p:nvSpPr>
          <p:cNvPr id="43013" name="AutoShape 4"/>
          <p:cNvSpPr>
            <a:spLocks noChangeArrowheads="1"/>
          </p:cNvSpPr>
          <p:nvPr/>
        </p:nvSpPr>
        <p:spPr bwMode="auto">
          <a:xfrm rot="9724325">
            <a:off x="7200900" y="5537200"/>
            <a:ext cx="381000" cy="3048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315200" cy="7620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z="2800" smtClean="0"/>
              <a:t>A Brief History of Data Mining Society</a:t>
            </a:r>
            <a:endParaRPr lang="en-US" sz="2800" b="0" smtClean="0"/>
          </a:p>
        </p:txBody>
      </p:sp>
      <p:sp>
        <p:nvSpPr>
          <p:cNvPr id="44036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8458200" cy="52578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20000"/>
              </a:lnSpc>
            </a:pPr>
            <a:r>
              <a:rPr lang="en-US" sz="1800" smtClean="0"/>
              <a:t>1989 IJCAI Workshop on Knowledge Discovery in Databases 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1800" smtClean="0"/>
              <a:t>Knowledge Discovery in Databases (G. Piatetsky-Shapiro and W. Frawley, 1991)</a:t>
            </a:r>
          </a:p>
          <a:p>
            <a:pPr eaLnBrk="1" hangingPunct="1">
              <a:lnSpc>
                <a:spcPct val="120000"/>
              </a:lnSpc>
            </a:pPr>
            <a:r>
              <a:rPr lang="en-US" sz="1800" smtClean="0"/>
              <a:t>1991-1994 Workshops on Knowledge Discovery in Databases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1800" smtClean="0"/>
              <a:t>Advances in Knowledge Discovery and Data Mining (U. Fayyad, G. Piatetsky-Shapiro, P. Smyth, and R. Uthurusamy, 1996)</a:t>
            </a:r>
          </a:p>
          <a:p>
            <a:pPr eaLnBrk="1" hangingPunct="1">
              <a:lnSpc>
                <a:spcPct val="120000"/>
              </a:lnSpc>
            </a:pPr>
            <a:r>
              <a:rPr lang="en-US" sz="1800" smtClean="0"/>
              <a:t>1995-1998 International Conferences on Knowledge Discovery in Databases and Data Mining (KDD’95-98)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1800" smtClean="0"/>
              <a:t>Journal of Data Mining and Knowledge Discovery (1997)</a:t>
            </a:r>
          </a:p>
          <a:p>
            <a:pPr eaLnBrk="1" hangingPunct="1">
              <a:lnSpc>
                <a:spcPct val="120000"/>
              </a:lnSpc>
            </a:pPr>
            <a:r>
              <a:rPr lang="en-US" sz="1800" smtClean="0"/>
              <a:t>ACM SIGKDD conferences since 1998 and SIGKDD Explorations</a:t>
            </a:r>
          </a:p>
          <a:p>
            <a:pPr eaLnBrk="1" hangingPunct="1">
              <a:lnSpc>
                <a:spcPct val="120000"/>
              </a:lnSpc>
            </a:pPr>
            <a:r>
              <a:rPr lang="en-US" sz="1800" smtClean="0"/>
              <a:t>More conferences on data mining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1800" smtClean="0"/>
              <a:t>PAKDD (1997), PKDD (1997), SIAM-Data Mining (2001), (IEEE) ICDM (2001), WSDM (2008), etc.</a:t>
            </a:r>
          </a:p>
          <a:p>
            <a:pPr eaLnBrk="1" hangingPunct="1">
              <a:lnSpc>
                <a:spcPct val="120000"/>
              </a:lnSpc>
            </a:pPr>
            <a:r>
              <a:rPr lang="en-US" sz="1800" smtClean="0"/>
              <a:t>ACM Transactions on KDD (2007)</a:t>
            </a:r>
          </a:p>
        </p:txBody>
      </p:sp>
      <p:sp>
        <p:nvSpPr>
          <p:cNvPr id="440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F799EC9D-1B14-49CB-B666-6B128CC904F4}" type="slidenum">
              <a:rPr lang="en-US" sz="1400"/>
              <a:pPr eaLnBrk="1" hangingPunct="1"/>
              <a:t>38</a:t>
            </a:fld>
            <a:endParaRPr lang="en-US" sz="14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>
          <a:xfrm>
            <a:off x="-228600" y="152400"/>
            <a:ext cx="9525000" cy="8382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z="2800" smtClean="0"/>
              <a:t>Where to Find References? DBLP, CiteSeer, Google</a:t>
            </a:r>
            <a:endParaRPr lang="en-US" sz="2800" b="0" smtClean="0"/>
          </a:p>
        </p:txBody>
      </p:sp>
      <p:sp>
        <p:nvSpPr>
          <p:cNvPr id="46084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8229600" cy="52578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00000"/>
              </a:lnSpc>
            </a:pPr>
            <a:r>
              <a:rPr lang="en-US" sz="1800" u="sng" smtClean="0"/>
              <a:t>Data mining and KDD (SIGKDD: CDROM)</a:t>
            </a:r>
          </a:p>
          <a:p>
            <a:pPr lvl="1" eaLnBrk="1" hangingPunct="1">
              <a:lnSpc>
                <a:spcPct val="100000"/>
              </a:lnSpc>
            </a:pPr>
            <a:r>
              <a:rPr lang="en-US" sz="1400" smtClean="0"/>
              <a:t>Conferences: ACM-SIGKDD, IEEE-ICDM, SIAM-DM, PKDD, PAKDD, etc.</a:t>
            </a:r>
          </a:p>
          <a:p>
            <a:pPr lvl="1" eaLnBrk="1" hangingPunct="1">
              <a:lnSpc>
                <a:spcPct val="100000"/>
              </a:lnSpc>
            </a:pPr>
            <a:r>
              <a:rPr lang="en-US" sz="1400" smtClean="0"/>
              <a:t>Journal: Data Mining and Knowledge Discovery, KDD Explorations, ACM TKDD</a:t>
            </a:r>
            <a:endParaRPr lang="en-US" sz="1400" u="sng" smtClean="0"/>
          </a:p>
          <a:p>
            <a:pPr eaLnBrk="1" hangingPunct="1">
              <a:lnSpc>
                <a:spcPct val="100000"/>
              </a:lnSpc>
            </a:pPr>
            <a:r>
              <a:rPr lang="en-US" sz="1800" u="sng" smtClean="0"/>
              <a:t>Database systems (SIGMOD: ACM SIGMOD Anthology</a:t>
            </a:r>
            <a:r>
              <a:rPr lang="en-US" sz="1600" u="sng" smtClean="0"/>
              <a:t>—</a:t>
            </a:r>
            <a:r>
              <a:rPr lang="en-US" sz="1800" u="sng" smtClean="0"/>
              <a:t>CD ROM)</a:t>
            </a:r>
          </a:p>
          <a:p>
            <a:pPr lvl="1" eaLnBrk="1" hangingPunct="1">
              <a:lnSpc>
                <a:spcPct val="100000"/>
              </a:lnSpc>
            </a:pPr>
            <a:r>
              <a:rPr lang="en-US" sz="1400" smtClean="0"/>
              <a:t>Conferences: ACM-SIGMOD, ACM-PODS, VLDB, IEEE-ICDE, EDBT, ICDT, DASFAA</a:t>
            </a:r>
          </a:p>
          <a:p>
            <a:pPr lvl="1" eaLnBrk="1" hangingPunct="1">
              <a:lnSpc>
                <a:spcPct val="100000"/>
              </a:lnSpc>
            </a:pPr>
            <a:r>
              <a:rPr lang="en-US" sz="1400" smtClean="0"/>
              <a:t>Journals: IEEE-TKDE, ACM-TODS/TOIS, JIIS, J. ACM, VLDB J., Info. Sys., etc.</a:t>
            </a:r>
            <a:endParaRPr lang="en-US" sz="1400" u="sng" smtClean="0"/>
          </a:p>
          <a:p>
            <a:pPr eaLnBrk="1" hangingPunct="1">
              <a:lnSpc>
                <a:spcPct val="100000"/>
              </a:lnSpc>
            </a:pPr>
            <a:r>
              <a:rPr lang="en-US" sz="1800" u="sng" smtClean="0"/>
              <a:t>AI &amp; Machine Learning</a:t>
            </a:r>
          </a:p>
          <a:p>
            <a:pPr lvl="1" eaLnBrk="1" hangingPunct="1">
              <a:lnSpc>
                <a:spcPct val="100000"/>
              </a:lnSpc>
            </a:pPr>
            <a:r>
              <a:rPr lang="en-US" sz="1400" smtClean="0"/>
              <a:t>Conferences: Machine learning (ML), AAAI, IJCAI, COLT (Learning Theory), CVPR, NIPS, etc.</a:t>
            </a:r>
          </a:p>
          <a:p>
            <a:pPr lvl="1" eaLnBrk="1" hangingPunct="1">
              <a:lnSpc>
                <a:spcPct val="100000"/>
              </a:lnSpc>
            </a:pPr>
            <a:r>
              <a:rPr lang="en-US" sz="1400" smtClean="0"/>
              <a:t>Journals: Machine Learning, Artificial Intelligence, Knowledge and Information Systems, IEEE-PAMI, etc.</a:t>
            </a:r>
          </a:p>
          <a:p>
            <a:pPr eaLnBrk="1" hangingPunct="1">
              <a:lnSpc>
                <a:spcPct val="100000"/>
              </a:lnSpc>
            </a:pPr>
            <a:r>
              <a:rPr lang="en-US" sz="1800" u="sng" smtClean="0"/>
              <a:t>Web and IR</a:t>
            </a:r>
            <a:r>
              <a:rPr lang="en-US" sz="1600" b="1" u="sng" smtClean="0"/>
              <a:t> </a:t>
            </a:r>
          </a:p>
          <a:p>
            <a:pPr lvl="1" eaLnBrk="1" hangingPunct="1">
              <a:lnSpc>
                <a:spcPct val="100000"/>
              </a:lnSpc>
            </a:pPr>
            <a:r>
              <a:rPr lang="en-US" sz="1400" smtClean="0"/>
              <a:t>Conferences: SIGIR, WWW, CIKM, etc.</a:t>
            </a:r>
          </a:p>
          <a:p>
            <a:pPr lvl="1" eaLnBrk="1" hangingPunct="1">
              <a:lnSpc>
                <a:spcPct val="100000"/>
              </a:lnSpc>
            </a:pPr>
            <a:r>
              <a:rPr lang="en-US" sz="1400" smtClean="0"/>
              <a:t>Journals: WWW: Internet and Web Information Systems, </a:t>
            </a:r>
          </a:p>
          <a:p>
            <a:pPr eaLnBrk="1" hangingPunct="1">
              <a:lnSpc>
                <a:spcPct val="100000"/>
              </a:lnSpc>
            </a:pPr>
            <a:r>
              <a:rPr lang="en-US" sz="1800" u="sng" smtClean="0"/>
              <a:t>Statistics</a:t>
            </a:r>
          </a:p>
          <a:p>
            <a:pPr lvl="1" eaLnBrk="1" hangingPunct="1">
              <a:lnSpc>
                <a:spcPct val="100000"/>
              </a:lnSpc>
            </a:pPr>
            <a:r>
              <a:rPr lang="en-US" sz="1400" smtClean="0"/>
              <a:t>Conferences: Joint Stat. Meeting, etc.</a:t>
            </a:r>
          </a:p>
          <a:p>
            <a:pPr lvl="1" eaLnBrk="1" hangingPunct="1">
              <a:lnSpc>
                <a:spcPct val="100000"/>
              </a:lnSpc>
            </a:pPr>
            <a:r>
              <a:rPr lang="en-US" sz="1400" smtClean="0"/>
              <a:t>Journals: Annals of statistics, etc.</a:t>
            </a:r>
          </a:p>
          <a:p>
            <a:pPr eaLnBrk="1" hangingPunct="1">
              <a:lnSpc>
                <a:spcPct val="100000"/>
              </a:lnSpc>
            </a:pPr>
            <a:r>
              <a:rPr lang="en-US" sz="1800" u="sng" smtClean="0"/>
              <a:t>Visualization</a:t>
            </a:r>
          </a:p>
          <a:p>
            <a:pPr lvl="1" eaLnBrk="1" hangingPunct="1">
              <a:lnSpc>
                <a:spcPct val="100000"/>
              </a:lnSpc>
            </a:pPr>
            <a:r>
              <a:rPr lang="en-US" sz="1400" smtClean="0"/>
              <a:t>Conference proceedings: CHI, ACM-SIGGraph, etc.</a:t>
            </a:r>
          </a:p>
          <a:p>
            <a:pPr lvl="1" eaLnBrk="1" hangingPunct="1">
              <a:lnSpc>
                <a:spcPct val="100000"/>
              </a:lnSpc>
            </a:pPr>
            <a:r>
              <a:rPr lang="en-US" sz="1400" smtClean="0"/>
              <a:t>Journals: IEEE Trans. visualization and computer graphics, etc.</a:t>
            </a:r>
          </a:p>
        </p:txBody>
      </p:sp>
      <p:sp>
        <p:nvSpPr>
          <p:cNvPr id="460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3A166D18-5C48-43F7-BEE2-23822F69CFA5}" type="slidenum">
              <a:rPr lang="en-US" sz="1400"/>
              <a:pPr eaLnBrk="1" hangingPunct="1"/>
              <a:t>39</a:t>
            </a:fld>
            <a:endParaRPr lang="en-US" sz="14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Instructor and TA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Instructor: </a:t>
            </a:r>
            <a:r>
              <a:rPr lang="en-US" dirty="0" err="1" smtClean="0"/>
              <a:t>Yizhou</a:t>
            </a:r>
            <a:r>
              <a:rPr lang="en-US" dirty="0" smtClean="0"/>
              <a:t> Sun</a:t>
            </a:r>
          </a:p>
          <a:p>
            <a:pPr lvl="1"/>
            <a:r>
              <a:rPr lang="en-US" dirty="0"/>
              <a:t>Homepage: </a:t>
            </a:r>
            <a:r>
              <a:rPr lang="en-US" dirty="0">
                <a:hlinkClick r:id="rId2"/>
              </a:rPr>
              <a:t>http://www.ccs.neu.edu/home/yzsun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/>
            <a:r>
              <a:rPr lang="en-US" dirty="0" smtClean="0"/>
              <a:t>Email: </a:t>
            </a:r>
            <a:r>
              <a:rPr lang="en-US" dirty="0" smtClean="0">
                <a:hlinkClick r:id="rId3"/>
              </a:rPr>
              <a:t>yzsun@ccs.neu.edu</a:t>
            </a:r>
            <a:endParaRPr lang="en-US" dirty="0" smtClean="0"/>
          </a:p>
          <a:p>
            <a:pPr lvl="1"/>
            <a:r>
              <a:rPr lang="en-US" dirty="0" smtClean="0"/>
              <a:t>Office</a:t>
            </a:r>
            <a:r>
              <a:rPr lang="en-US" dirty="0" smtClean="0"/>
              <a:t>: 476 WVH</a:t>
            </a:r>
          </a:p>
          <a:p>
            <a:pPr lvl="1"/>
            <a:r>
              <a:rPr lang="en-US" dirty="0" smtClean="0"/>
              <a:t>Office hour: </a:t>
            </a:r>
            <a:r>
              <a:rPr lang="en-US" dirty="0" smtClean="0"/>
              <a:t>Wednes</a:t>
            </a:r>
            <a:r>
              <a:rPr lang="en-US" dirty="0" smtClean="0"/>
              <a:t>days </a:t>
            </a:r>
            <a:r>
              <a:rPr lang="en-US" dirty="0" smtClean="0"/>
              <a:t>3-5pm</a:t>
            </a:r>
          </a:p>
          <a:p>
            <a:pPr lvl="2"/>
            <a:r>
              <a:rPr lang="en-US" b="1" dirty="0" smtClean="0"/>
              <a:t>Send me </a:t>
            </a:r>
            <a:r>
              <a:rPr lang="en-US" b="1" dirty="0"/>
              <a:t>email to set up an appointment if you cannot make it during this time</a:t>
            </a:r>
            <a:endParaRPr lang="en-US" dirty="0" smtClean="0"/>
          </a:p>
          <a:p>
            <a:r>
              <a:rPr lang="en-US" dirty="0" smtClean="0"/>
              <a:t>TA: Cheng Li</a:t>
            </a:r>
          </a:p>
          <a:p>
            <a:pPr lvl="1"/>
            <a:r>
              <a:rPr lang="en-US" dirty="0" smtClean="0"/>
              <a:t>Email: </a:t>
            </a:r>
            <a:r>
              <a:rPr lang="en-US" dirty="0" smtClean="0">
                <a:hlinkClick r:id="rId4"/>
              </a:rPr>
              <a:t>chengli@ccs.neu.edu</a:t>
            </a:r>
            <a:endParaRPr lang="en-US" dirty="0" smtClean="0"/>
          </a:p>
          <a:p>
            <a:pPr lvl="1"/>
            <a:r>
              <a:rPr lang="en-US" dirty="0" smtClean="0"/>
              <a:t>Office</a:t>
            </a:r>
            <a:r>
              <a:rPr lang="en-US" dirty="0" smtClean="0"/>
              <a:t>: 102 Main Lab</a:t>
            </a:r>
            <a:endParaRPr lang="en-US" dirty="0" smtClean="0"/>
          </a:p>
          <a:p>
            <a:pPr lvl="1"/>
            <a:r>
              <a:rPr lang="en-US" dirty="0" smtClean="0"/>
              <a:t>Office hour: </a:t>
            </a:r>
            <a:r>
              <a:rPr lang="en-US" dirty="0" smtClean="0"/>
              <a:t>TBD</a:t>
            </a:r>
          </a:p>
          <a:p>
            <a:r>
              <a:rPr lang="en-US" dirty="0" smtClean="0"/>
              <a:t>Discussions via Piazza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F9913601-2E22-4589-A394-4D3650FFD697}" type="slidenum">
              <a:rPr lang="en-US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4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2780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81000"/>
            <a:ext cx="7154863" cy="5540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smtClean="0"/>
              <a:t>Recommended Reference Books</a:t>
            </a:r>
            <a:endParaRPr lang="en-US" smtClean="0"/>
          </a:p>
        </p:txBody>
      </p:sp>
      <p:sp>
        <p:nvSpPr>
          <p:cNvPr id="47108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610600" cy="525780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en-US" sz="1200" b="1" smtClean="0">
                <a:solidFill>
                  <a:srgbClr val="FF0000"/>
                </a:solidFill>
              </a:rPr>
              <a:t>E. Alpaydin. Introduction to Machine Learning, 2nd ed., MIT Press, 2011 </a:t>
            </a:r>
          </a:p>
          <a:p>
            <a:pPr eaLnBrk="1" hangingPunct="1">
              <a:lnSpc>
                <a:spcPct val="130000"/>
              </a:lnSpc>
            </a:pPr>
            <a:r>
              <a:rPr lang="en-US" sz="1200" b="1" smtClean="0"/>
              <a:t>S. Chakrabarti. Mining the Web: Statistical Analysis of Hypertex and Semi-Structured Data. Morgan Kaufmann, 2002</a:t>
            </a:r>
          </a:p>
          <a:p>
            <a:pPr eaLnBrk="1" hangingPunct="1">
              <a:lnSpc>
                <a:spcPct val="130000"/>
              </a:lnSpc>
            </a:pPr>
            <a:r>
              <a:rPr lang="en-US" sz="1200" b="1" smtClean="0"/>
              <a:t>R. O. Duda, P. E. Hart, and D. G. Stork, Pattern Classification, 2ed., Wiley-Interscience, 2000</a:t>
            </a:r>
          </a:p>
          <a:p>
            <a:pPr eaLnBrk="1" hangingPunct="1">
              <a:lnSpc>
                <a:spcPct val="130000"/>
              </a:lnSpc>
            </a:pPr>
            <a:r>
              <a:rPr lang="en-US" sz="1200" b="1" smtClean="0"/>
              <a:t>T. Dasu and T. Johnson.  Exploratory Data Mining and Data Cleaning. John Wiley &amp; Sons, 2003</a:t>
            </a:r>
          </a:p>
          <a:p>
            <a:pPr eaLnBrk="1" hangingPunct="1">
              <a:lnSpc>
                <a:spcPct val="130000"/>
              </a:lnSpc>
            </a:pPr>
            <a:r>
              <a:rPr lang="en-US" sz="1200" b="1" smtClean="0"/>
              <a:t>U. M. Fayyad, G. Piatetsky-Shapiro, P. Smyth, and R. Uthurusamy. Advances in Knowledge Discovery and Data Mining. AAAI/MIT Press, 1996</a:t>
            </a:r>
          </a:p>
          <a:p>
            <a:pPr eaLnBrk="1" hangingPunct="1">
              <a:lnSpc>
                <a:spcPct val="130000"/>
              </a:lnSpc>
            </a:pPr>
            <a:r>
              <a:rPr lang="en-US" sz="1200" b="1" smtClean="0"/>
              <a:t>U. Fayyad, G. Grinstein, and A. Wierse, Information Visualization in Data Mining and Knowledge Discovery, Morgan Kaufmann, 2001</a:t>
            </a:r>
          </a:p>
          <a:p>
            <a:pPr eaLnBrk="1" hangingPunct="1">
              <a:lnSpc>
                <a:spcPct val="130000"/>
              </a:lnSpc>
            </a:pPr>
            <a:r>
              <a:rPr lang="en-US" sz="1200" b="1" smtClean="0">
                <a:solidFill>
                  <a:schemeClr val="hlink"/>
                </a:solidFill>
              </a:rPr>
              <a:t>J. Han, M. Kamber, and J. Pei, Data Mining: Concepts and Techniques. Morgan Kaufmann, 3</a:t>
            </a:r>
            <a:r>
              <a:rPr lang="en-US" sz="1200" b="1" baseline="30000" smtClean="0">
                <a:solidFill>
                  <a:schemeClr val="hlink"/>
                </a:solidFill>
              </a:rPr>
              <a:t>rd</a:t>
            </a:r>
            <a:r>
              <a:rPr lang="en-US" sz="1200" b="1" smtClean="0">
                <a:solidFill>
                  <a:schemeClr val="hlink"/>
                </a:solidFill>
              </a:rPr>
              <a:t> ed. , 2011</a:t>
            </a:r>
          </a:p>
          <a:p>
            <a:pPr eaLnBrk="1" hangingPunct="1">
              <a:lnSpc>
                <a:spcPct val="130000"/>
              </a:lnSpc>
            </a:pPr>
            <a:r>
              <a:rPr lang="en-US" sz="1200" b="1" smtClean="0">
                <a:solidFill>
                  <a:schemeClr val="hlink"/>
                </a:solidFill>
              </a:rPr>
              <a:t>T. Hastie, R. Tibshirani, and J. Friedman, The Elements of Statistical Learning: Data Mining, Inference, and Prediction, 2</a:t>
            </a:r>
            <a:r>
              <a:rPr lang="en-US" sz="1200" b="1" baseline="30000" smtClean="0">
                <a:solidFill>
                  <a:schemeClr val="hlink"/>
                </a:solidFill>
              </a:rPr>
              <a:t>nd</a:t>
            </a:r>
            <a:r>
              <a:rPr lang="en-US" sz="1200" b="1" smtClean="0">
                <a:solidFill>
                  <a:schemeClr val="hlink"/>
                </a:solidFill>
              </a:rPr>
              <a:t> ed., Springer, 2009</a:t>
            </a:r>
          </a:p>
          <a:p>
            <a:pPr eaLnBrk="1" hangingPunct="1">
              <a:lnSpc>
                <a:spcPct val="130000"/>
              </a:lnSpc>
            </a:pPr>
            <a:r>
              <a:rPr lang="en-US" sz="1200" b="1" smtClean="0">
                <a:solidFill>
                  <a:schemeClr val="hlink"/>
                </a:solidFill>
              </a:rPr>
              <a:t>B. Liu, Web Data Mining, Springer 2006</a:t>
            </a:r>
          </a:p>
          <a:p>
            <a:pPr eaLnBrk="1" hangingPunct="1">
              <a:lnSpc>
                <a:spcPct val="130000"/>
              </a:lnSpc>
            </a:pPr>
            <a:r>
              <a:rPr lang="en-US" sz="1200" b="1" smtClean="0"/>
              <a:t>T. M. Mitchell, Machine Learning, McGraw Hill, 1997</a:t>
            </a:r>
          </a:p>
          <a:p>
            <a:pPr eaLnBrk="1" hangingPunct="1">
              <a:lnSpc>
                <a:spcPct val="130000"/>
              </a:lnSpc>
            </a:pPr>
            <a:r>
              <a:rPr lang="en-US" sz="1200" b="1" smtClean="0">
                <a:solidFill>
                  <a:schemeClr val="hlink"/>
                </a:solidFill>
              </a:rPr>
              <a:t>Y. Sun and J. Han, Mining Heterogeneous Information Networks, Morgan &amp; Claypool, 2012</a:t>
            </a:r>
          </a:p>
          <a:p>
            <a:pPr eaLnBrk="1" hangingPunct="1">
              <a:lnSpc>
                <a:spcPct val="130000"/>
              </a:lnSpc>
            </a:pPr>
            <a:r>
              <a:rPr lang="en-US" sz="1200" b="1" smtClean="0">
                <a:solidFill>
                  <a:schemeClr val="hlink"/>
                </a:solidFill>
              </a:rPr>
              <a:t>P.-N. Tan, M. Steinbach and V. Kumar, Introduction to Data Mining, Wiley, 2005</a:t>
            </a:r>
          </a:p>
          <a:p>
            <a:pPr eaLnBrk="1" hangingPunct="1">
              <a:lnSpc>
                <a:spcPct val="130000"/>
              </a:lnSpc>
            </a:pPr>
            <a:r>
              <a:rPr lang="en-US" sz="1200" b="1" smtClean="0"/>
              <a:t>S. M. Weiss and N. Indurkhya, Predictive Data Mining, Morgan Kaufmann, 1998</a:t>
            </a:r>
          </a:p>
          <a:p>
            <a:pPr eaLnBrk="1" hangingPunct="1">
              <a:lnSpc>
                <a:spcPct val="130000"/>
              </a:lnSpc>
            </a:pPr>
            <a:r>
              <a:rPr lang="en-US" sz="1200" b="1" smtClean="0">
                <a:solidFill>
                  <a:schemeClr val="hlink"/>
                </a:solidFill>
              </a:rPr>
              <a:t>I. H. Witten and E. Frank,  Data Mining: Practical Machine Learning Tools and Techniques with Java Implementations, Morgan Kaufmann, 2</a:t>
            </a:r>
            <a:r>
              <a:rPr lang="en-US" sz="1200" b="1" baseline="30000" smtClean="0">
                <a:solidFill>
                  <a:schemeClr val="hlink"/>
                </a:solidFill>
              </a:rPr>
              <a:t>nd</a:t>
            </a:r>
            <a:r>
              <a:rPr lang="en-US" sz="1200" b="1" smtClean="0">
                <a:solidFill>
                  <a:schemeClr val="hlink"/>
                </a:solidFill>
              </a:rPr>
              <a:t> ed. 2005</a:t>
            </a:r>
          </a:p>
        </p:txBody>
      </p:sp>
      <p:sp>
        <p:nvSpPr>
          <p:cNvPr id="471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F5D4CFA4-BA11-48C2-B041-CAEF8C86F183}" type="slidenum">
              <a:rPr lang="en-US" sz="1400"/>
              <a:pPr eaLnBrk="1" hangingPunct="1"/>
              <a:t>40</a:t>
            </a:fld>
            <a:endParaRPr lang="en-US" sz="14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82000" cy="838200"/>
          </a:xfrm>
        </p:spPr>
        <p:txBody>
          <a:bodyPr/>
          <a:lstStyle/>
          <a:p>
            <a:pPr eaLnBrk="1" hangingPunct="1"/>
            <a:r>
              <a:rPr lang="en-US" smtClean="0"/>
              <a:t>Chapter 1.  Introduction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8229600" cy="52578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Why Data Mining?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What Is Data Mining?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A Multi-Dimensional View of Data Mining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What Kinds of Data Can Be Mined?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What Kinds of Patterns Can Be Mined?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What Kinds of Technologies Are Used?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What Kinds of Applications Are Targeted? 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Major Issues in Data Mining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A Brief History of Data Mining and Data Mining Society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smtClean="0"/>
              <a:t>Summary</a:t>
            </a:r>
          </a:p>
        </p:txBody>
      </p:sp>
      <p:sp>
        <p:nvSpPr>
          <p:cNvPr id="481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BEA017E0-4849-4684-9B75-216153AD284D}" type="slidenum">
              <a:rPr lang="en-US" sz="1400"/>
              <a:pPr eaLnBrk="1" hangingPunct="1"/>
              <a:t>41</a:t>
            </a:fld>
            <a:endParaRPr lang="en-US" sz="1400"/>
          </a:p>
        </p:txBody>
      </p:sp>
      <p:sp>
        <p:nvSpPr>
          <p:cNvPr id="48133" name="AutoShape 4"/>
          <p:cNvSpPr>
            <a:spLocks noChangeArrowheads="1"/>
          </p:cNvSpPr>
          <p:nvPr/>
        </p:nvSpPr>
        <p:spPr bwMode="auto">
          <a:xfrm rot="9724325">
            <a:off x="2095500" y="5994400"/>
            <a:ext cx="381000" cy="3048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404813"/>
            <a:ext cx="7010400" cy="528637"/>
          </a:xfrm>
          <a:noFill/>
        </p:spPr>
        <p:txBody>
          <a:bodyPr lIns="92075" tIns="46038" rIns="92075" bIns="46038" anchor="ctr">
            <a:normAutofit fontScale="90000"/>
          </a:bodyPr>
          <a:lstStyle/>
          <a:p>
            <a:pPr eaLnBrk="1" hangingPunct="1"/>
            <a:r>
              <a:rPr lang="en-US" sz="3200" smtClean="0"/>
              <a:t>Summary</a:t>
            </a:r>
            <a:endParaRPr lang="en-US" sz="2800" b="0" smtClean="0"/>
          </a:p>
        </p:txBody>
      </p:sp>
      <p:sp>
        <p:nvSpPr>
          <p:cNvPr id="49156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8418513" cy="51054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20000"/>
              </a:lnSpc>
            </a:pPr>
            <a:r>
              <a:rPr lang="en-US" sz="2000" smtClean="0"/>
              <a:t>Data mining: Discovering interesting patterns and knowledge from massive amount of data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smtClean="0"/>
              <a:t>A natural evolution of science and information technology, in great demand, with wide applications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smtClean="0"/>
              <a:t>A KDD process includes data cleaning, data integration, data selection, transformation, data mining, pattern evaluation, and knowledge presentation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smtClean="0"/>
              <a:t>Mining can be performed in a variety of data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smtClean="0"/>
              <a:t>Data mining functionalities: characterization, discrimination, association, classification, clustering, trend and outlier analysis, etc.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smtClean="0"/>
              <a:t>Data mining technologies and applications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smtClean="0"/>
              <a:t>Major issues in data mining</a:t>
            </a:r>
          </a:p>
        </p:txBody>
      </p:sp>
      <p:sp>
        <p:nvSpPr>
          <p:cNvPr id="491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717E977-EB24-4BAE-A099-AFEE32939BDC}" type="slidenum">
              <a:rPr lang="en-US" sz="1400"/>
              <a:pPr eaLnBrk="1" hangingPunct="1"/>
              <a:t>42</a:t>
            </a:fld>
            <a:endParaRPr lang="en-US" sz="14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Homework: 25</a:t>
            </a:r>
            <a:r>
              <a:rPr lang="en-US" dirty="0" smtClean="0"/>
              <a:t>%</a:t>
            </a:r>
          </a:p>
          <a:p>
            <a:pPr lvl="1"/>
            <a:r>
              <a:rPr lang="en-US" dirty="0" smtClean="0"/>
              <a:t>Three assignments are expected</a:t>
            </a:r>
          </a:p>
          <a:p>
            <a:pPr lvl="1"/>
            <a:r>
              <a:rPr lang="en-US" dirty="0" smtClean="0"/>
              <a:t>Deadline: 11:59pm of the indicated due date via </a:t>
            </a:r>
            <a:r>
              <a:rPr lang="en-US" i="1" dirty="0" smtClean="0"/>
              <a:t>Blackboard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No late submissions are </a:t>
            </a:r>
            <a:r>
              <a:rPr lang="en-US" dirty="0" smtClean="0">
                <a:solidFill>
                  <a:srgbClr val="FF0000"/>
                </a:solidFill>
              </a:rPr>
              <a:t>accepted</a:t>
            </a:r>
          </a:p>
          <a:p>
            <a:pPr lvl="1"/>
            <a:r>
              <a:rPr lang="en-US" dirty="0"/>
              <a:t>No copying or sharing of homework solutions allowed!</a:t>
            </a:r>
          </a:p>
          <a:p>
            <a:pPr lvl="2"/>
            <a:r>
              <a:rPr lang="en-US" dirty="0"/>
              <a:t>But you can discuss general challenges and ideas with </a:t>
            </a:r>
            <a:r>
              <a:rPr lang="en-US" dirty="0" smtClean="0"/>
              <a:t>others</a:t>
            </a:r>
            <a:endParaRPr lang="en-US" i="1" dirty="0">
              <a:solidFill>
                <a:srgbClr val="FF0000"/>
              </a:solidFill>
            </a:endParaRPr>
          </a:p>
          <a:p>
            <a:r>
              <a:rPr lang="en-US" dirty="0"/>
              <a:t>Course project: 20</a:t>
            </a:r>
            <a:r>
              <a:rPr lang="en-US" dirty="0" smtClean="0"/>
              <a:t>%</a:t>
            </a:r>
          </a:p>
          <a:p>
            <a:pPr lvl="1"/>
            <a:r>
              <a:rPr lang="en-US" dirty="0" smtClean="0"/>
              <a:t>Group project (3-4 people for one group)</a:t>
            </a:r>
          </a:p>
          <a:p>
            <a:pPr lvl="1"/>
            <a:r>
              <a:rPr lang="en-US" dirty="0" smtClean="0"/>
              <a:t>Goal: Choose one interesting problem, formalize it as a data mining task, collect data, provide solutions, and evaluate and compare your solutions.</a:t>
            </a:r>
          </a:p>
          <a:p>
            <a:pPr lvl="1"/>
            <a:r>
              <a:rPr lang="en-US" dirty="0" smtClean="0"/>
              <a:t>You are expected to submit </a:t>
            </a:r>
            <a:r>
              <a:rPr lang="en-US" dirty="0" smtClean="0"/>
              <a:t>one project proposal early this semester, and your </a:t>
            </a:r>
            <a:r>
              <a:rPr lang="en-US" dirty="0" smtClean="0"/>
              <a:t>datasets, code, and a project report at the end of the semester</a:t>
            </a:r>
            <a:endParaRPr lang="en-US" dirty="0"/>
          </a:p>
          <a:p>
            <a:r>
              <a:rPr lang="en-US" dirty="0"/>
              <a:t>Midterm exam: 25</a:t>
            </a:r>
            <a:r>
              <a:rPr lang="en-US" dirty="0" smtClean="0"/>
              <a:t>%</a:t>
            </a:r>
          </a:p>
          <a:p>
            <a:pPr lvl="1"/>
            <a:r>
              <a:rPr lang="en-US" dirty="0" smtClean="0"/>
              <a:t>Closed book exam, but you can take a </a:t>
            </a:r>
            <a:r>
              <a:rPr lang="en-US" dirty="0" smtClean="0"/>
              <a:t>“cheating sheet” </a:t>
            </a:r>
            <a:r>
              <a:rPr lang="en-US" dirty="0" smtClean="0"/>
              <a:t>of A4 size</a:t>
            </a:r>
            <a:endParaRPr lang="en-US" dirty="0"/>
          </a:p>
          <a:p>
            <a:r>
              <a:rPr lang="en-US" dirty="0"/>
              <a:t>Final exam: 30</a:t>
            </a:r>
            <a:r>
              <a:rPr lang="en-US" dirty="0" smtClean="0"/>
              <a:t>%</a:t>
            </a:r>
          </a:p>
          <a:p>
            <a:pPr lvl="1"/>
            <a:r>
              <a:rPr lang="en-US" dirty="0" smtClean="0"/>
              <a:t>Closed book exam, but you </a:t>
            </a:r>
            <a:r>
              <a:rPr lang="en-US" dirty="0"/>
              <a:t>can take </a:t>
            </a:r>
            <a:r>
              <a:rPr lang="en-US" dirty="0" smtClean="0"/>
              <a:t>a </a:t>
            </a:r>
            <a:r>
              <a:rPr lang="en-US" dirty="0" smtClean="0"/>
              <a:t>“cheating sheet” </a:t>
            </a:r>
            <a:r>
              <a:rPr lang="en-US" dirty="0" smtClean="0"/>
              <a:t>of A4 size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F9913601-2E22-4589-A394-4D3650FFD697}" type="slidenum">
              <a:rPr lang="en-US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5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115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Jiawei</a:t>
            </a:r>
            <a:r>
              <a:rPr lang="en-US" dirty="0"/>
              <a:t> Han, </a:t>
            </a:r>
            <a:r>
              <a:rPr lang="en-US" dirty="0" err="1"/>
              <a:t>Micheline</a:t>
            </a:r>
            <a:r>
              <a:rPr lang="en-US" dirty="0"/>
              <a:t> </a:t>
            </a:r>
            <a:r>
              <a:rPr lang="en-US" dirty="0" err="1"/>
              <a:t>Kamber</a:t>
            </a:r>
            <a:r>
              <a:rPr lang="en-US" dirty="0"/>
              <a:t>, and </a:t>
            </a:r>
            <a:r>
              <a:rPr lang="en-US" dirty="0" err="1"/>
              <a:t>Jian</a:t>
            </a:r>
            <a:r>
              <a:rPr lang="en-US" dirty="0"/>
              <a:t> Pei. </a:t>
            </a:r>
            <a:r>
              <a:rPr lang="en-US" dirty="0">
                <a:hlinkClick r:id="rId2"/>
              </a:rPr>
              <a:t>Data Mining: Concepts and Techniques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3rd edition</a:t>
            </a:r>
            <a:r>
              <a:rPr lang="en-US" dirty="0"/>
              <a:t>, Morgan Kaufmann, </a:t>
            </a:r>
            <a:r>
              <a:rPr lang="en-US" dirty="0" smtClean="0"/>
              <a:t>2011</a:t>
            </a:r>
          </a:p>
          <a:p>
            <a:r>
              <a:rPr lang="en-US" dirty="0" smtClean="0"/>
              <a:t>References</a:t>
            </a:r>
          </a:p>
          <a:p>
            <a:pPr lvl="1"/>
            <a:r>
              <a:rPr lang="en-US" dirty="0"/>
              <a:t>"Data Mining" by Pang-</a:t>
            </a:r>
            <a:r>
              <a:rPr lang="en-US" dirty="0" err="1"/>
              <a:t>Ning</a:t>
            </a:r>
            <a:r>
              <a:rPr lang="en-US" dirty="0"/>
              <a:t> Tan, Michael Steinbach, and </a:t>
            </a:r>
            <a:r>
              <a:rPr lang="en-US" dirty="0" err="1"/>
              <a:t>Vipin</a:t>
            </a:r>
            <a:r>
              <a:rPr lang="en-US" dirty="0"/>
              <a:t> Kumar (</a:t>
            </a:r>
            <a:r>
              <a:rPr lang="en-US" dirty="0">
                <a:hlinkClick r:id="rId3"/>
              </a:rPr>
              <a:t>http://www-users.cs.umn.edu/~kumar/dmbook/index.php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"Machine Learning" by Tom Mitchell (</a:t>
            </a:r>
            <a:r>
              <a:rPr lang="en-US" dirty="0">
                <a:hlinkClick r:id="rId4"/>
              </a:rPr>
              <a:t>http://www.cs.cmu.edu/~tom/mlbook.html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"Introduction to Machine Learning" by </a:t>
            </a:r>
            <a:r>
              <a:rPr lang="en-US" dirty="0" err="1"/>
              <a:t>Ethem</a:t>
            </a:r>
            <a:r>
              <a:rPr lang="en-US" dirty="0"/>
              <a:t> ALPAYDIN (</a:t>
            </a:r>
            <a:r>
              <a:rPr lang="en-US" dirty="0">
                <a:hlinkClick r:id="rId5"/>
              </a:rPr>
              <a:t>http://www.cmpe.boun.edu.tr/~ethem/i2ml/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"Pattern Classification" by Richard O. </a:t>
            </a:r>
            <a:r>
              <a:rPr lang="en-US" dirty="0" err="1"/>
              <a:t>Duda</a:t>
            </a:r>
            <a:r>
              <a:rPr lang="en-US" dirty="0"/>
              <a:t>, Peter E. Hart, David G. Stork (</a:t>
            </a:r>
            <a:r>
              <a:rPr lang="en-US" dirty="0">
                <a:hlinkClick r:id="rId6"/>
              </a:rPr>
              <a:t>http://www.wiley.com/WileyCDA/WileyTitle/productCd-0471056693.html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"The Elements of Statistical Learning: Data Mining, Inference, and Prediction" by Trevor Hastie, Robert </a:t>
            </a:r>
            <a:r>
              <a:rPr lang="en-US" dirty="0" err="1"/>
              <a:t>Tibshirani</a:t>
            </a:r>
            <a:r>
              <a:rPr lang="en-US" dirty="0"/>
              <a:t>, and Jerome Friedman (</a:t>
            </a:r>
            <a:r>
              <a:rPr lang="en-US" dirty="0">
                <a:hlinkClick r:id="rId7"/>
              </a:rPr>
              <a:t>http://www-stat.stanford.edu/~tibs/ElemStatLearn/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"Pattern Recognition and Machine Learning" by Christopher M. Bishop (</a:t>
            </a:r>
            <a:r>
              <a:rPr lang="en-US" dirty="0">
                <a:hlinkClick r:id="rId8"/>
              </a:rPr>
              <a:t>http://research.microsoft.com/en-us/um/people/cmbishop/prml/</a:t>
            </a:r>
            <a:r>
              <a:rPr lang="en-US" dirty="0"/>
              <a:t>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F9913601-2E22-4589-A394-4D3650FFD697}" type="slidenum">
              <a:rPr lang="en-US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6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1432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Coverage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Textbook Chapters</a:t>
            </a:r>
          </a:p>
          <a:p>
            <a:pPr marL="800100" lvl="1" indent="-342900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dirty="0"/>
              <a:t>Introduction</a:t>
            </a:r>
          </a:p>
          <a:p>
            <a:pPr marL="800100" lvl="1" indent="-342900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dirty="0"/>
              <a:t>Getting to Know Your Data</a:t>
            </a:r>
          </a:p>
          <a:p>
            <a:pPr marL="800100" lvl="1" indent="-342900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dirty="0"/>
              <a:t>Data Preprocessing</a:t>
            </a:r>
          </a:p>
          <a:p>
            <a:pPr marL="800100" lvl="1" indent="-342900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trike="sngStrike" dirty="0"/>
              <a:t>Data Warehouse and OLAP Technology: An Introduction</a:t>
            </a:r>
          </a:p>
          <a:p>
            <a:pPr marL="800100" lvl="1" indent="-342900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trike="sngStrike" dirty="0"/>
              <a:t>Advanced Data Cube Technology </a:t>
            </a:r>
          </a:p>
          <a:p>
            <a:pPr marL="800100" lvl="1" indent="-342900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dirty="0"/>
              <a:t>Mining Frequent Patterns &amp; Association: Basic Concepts</a:t>
            </a:r>
          </a:p>
          <a:p>
            <a:pPr marL="800100" lvl="1" indent="-342900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dirty="0"/>
              <a:t>Mining Frequent Patterns &amp; Association: Advanced Methods</a:t>
            </a:r>
          </a:p>
          <a:p>
            <a:pPr marL="800100" lvl="1" indent="-342900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dirty="0"/>
              <a:t>Classification: Basic Concepts </a:t>
            </a:r>
          </a:p>
          <a:p>
            <a:pPr marL="800100" lvl="1" indent="-342900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dirty="0"/>
              <a:t>Classification: Advanced Methods</a:t>
            </a:r>
          </a:p>
          <a:p>
            <a:pPr marL="800100" lvl="1" indent="-342900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dirty="0"/>
              <a:t>Cluster Analysis: Basic Concepts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US" dirty="0"/>
              <a:t>Cluster Analysis: Advanced </a:t>
            </a:r>
            <a:r>
              <a:rPr lang="en-US" dirty="0"/>
              <a:t>Methods</a:t>
            </a:r>
            <a:endParaRPr lang="en-US" dirty="0"/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US" strike="sngStrike" dirty="0"/>
              <a:t>Outlier Analysis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F9913601-2E22-4589-A394-4D3650FFD697}" type="slidenum">
              <a:rPr lang="en-US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7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1078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82000" cy="838200"/>
          </a:xfrm>
        </p:spPr>
        <p:txBody>
          <a:bodyPr/>
          <a:lstStyle/>
          <a:p>
            <a:pPr eaLnBrk="1" hangingPunct="1"/>
            <a:r>
              <a:rPr lang="en-US" dirty="0" smtClean="0"/>
              <a:t>Chapter 1</a:t>
            </a:r>
            <a:r>
              <a:rPr lang="en-US" dirty="0" smtClean="0"/>
              <a:t>.  Introduction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8229600" cy="52578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dirty="0" smtClean="0"/>
              <a:t>Why Data Mining?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dirty="0" smtClean="0"/>
              <a:t>What Is Data Mining?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dirty="0" smtClean="0"/>
              <a:t>A Multi-Dimensional View of Data Mining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dirty="0" smtClean="0"/>
              <a:t>What Kinds of Data Can Be Mined?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dirty="0" smtClean="0"/>
              <a:t>What Kinds of Patterns Can Be Mined?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dirty="0" smtClean="0"/>
              <a:t>What Kinds of Technologies Are Used?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dirty="0" smtClean="0"/>
              <a:t>What Kinds of Applications Are Targeted? 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dirty="0" smtClean="0"/>
              <a:t>Major Issues in Data Mining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dirty="0" smtClean="0"/>
              <a:t>A Brief History of Data Mining and Data Mining Society</a:t>
            </a:r>
          </a:p>
          <a:p>
            <a:pPr eaLnBrk="1" hangingPunct="1">
              <a:lnSpc>
                <a:spcPct val="150000"/>
              </a:lnSpc>
              <a:tabLst>
                <a:tab pos="6178550" algn="l"/>
              </a:tabLst>
            </a:pPr>
            <a:r>
              <a:rPr lang="en-US" sz="2000" dirty="0" smtClean="0"/>
              <a:t>Summary</a:t>
            </a:r>
          </a:p>
        </p:txBody>
      </p:sp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DFBCA58D-7F08-465F-B5FA-544F68E59DCA}" type="slidenum">
              <a:rPr lang="en-US" sz="1400"/>
              <a:pPr eaLnBrk="1" hangingPunct="1"/>
              <a:t>8</a:t>
            </a:fld>
            <a:endParaRPr lang="en-US" sz="1400"/>
          </a:p>
        </p:txBody>
      </p:sp>
      <p:sp>
        <p:nvSpPr>
          <p:cNvPr id="11269" name="AutoShape 4"/>
          <p:cNvSpPr>
            <a:spLocks noChangeArrowheads="1"/>
          </p:cNvSpPr>
          <p:nvPr/>
        </p:nvSpPr>
        <p:spPr bwMode="auto">
          <a:xfrm rot="9724325">
            <a:off x="3238500" y="1346200"/>
            <a:ext cx="381000" cy="3048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53400" cy="685800"/>
          </a:xfrm>
          <a:noFill/>
        </p:spPr>
        <p:txBody>
          <a:bodyPr lIns="92075" tIns="46038" rIns="92075" bIns="46038" anchor="ctr">
            <a:normAutofit fontScale="90000"/>
          </a:bodyPr>
          <a:lstStyle/>
          <a:p>
            <a:pPr eaLnBrk="1" hangingPunct="1"/>
            <a:r>
              <a:rPr lang="en-US" smtClean="0"/>
              <a:t>Why Data Mining? 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8610600" cy="51054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30000"/>
              </a:lnSpc>
            </a:pPr>
            <a:r>
              <a:rPr lang="en-US" sz="2000" smtClean="0"/>
              <a:t>The Explosive Growth of Data: from terabytes to petabytes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000" smtClean="0"/>
              <a:t>Data collection and data availability</a:t>
            </a:r>
          </a:p>
          <a:p>
            <a:pPr lvl="2" eaLnBrk="1" hangingPunct="1">
              <a:lnSpc>
                <a:spcPct val="130000"/>
              </a:lnSpc>
            </a:pPr>
            <a:r>
              <a:rPr lang="en-US" sz="2000" smtClean="0"/>
              <a:t>Automated data collection tools, database systems, Web, computerized society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000" smtClean="0"/>
              <a:t>Major sources of abundant data</a:t>
            </a:r>
          </a:p>
          <a:p>
            <a:pPr lvl="2" eaLnBrk="1" hangingPunct="1">
              <a:lnSpc>
                <a:spcPct val="130000"/>
              </a:lnSpc>
            </a:pPr>
            <a:r>
              <a:rPr lang="en-US" sz="2000" smtClean="0"/>
              <a:t>Business: Web, e-commerce, transactions, stocks, … </a:t>
            </a:r>
          </a:p>
          <a:p>
            <a:pPr lvl="2" eaLnBrk="1" hangingPunct="1">
              <a:lnSpc>
                <a:spcPct val="130000"/>
              </a:lnSpc>
            </a:pPr>
            <a:r>
              <a:rPr lang="en-US" sz="2000" smtClean="0"/>
              <a:t>Science: Remote sensing, bioinformatics, scientific simulation, … </a:t>
            </a:r>
          </a:p>
          <a:p>
            <a:pPr lvl="2" eaLnBrk="1" hangingPunct="1">
              <a:lnSpc>
                <a:spcPct val="130000"/>
              </a:lnSpc>
            </a:pPr>
            <a:r>
              <a:rPr lang="en-US" sz="2000" smtClean="0"/>
              <a:t>Society and everyone: news, digital cameras, YouTube   </a:t>
            </a:r>
          </a:p>
          <a:p>
            <a:pPr eaLnBrk="1" hangingPunct="1">
              <a:lnSpc>
                <a:spcPct val="130000"/>
              </a:lnSpc>
            </a:pPr>
            <a:r>
              <a:rPr lang="en-US" sz="2000" u="sng" smtClean="0"/>
              <a:t>We are drowning in data, but starving for knowledge!</a:t>
            </a:r>
            <a:r>
              <a:rPr lang="en-US" sz="2000" smtClean="0"/>
              <a:t> </a:t>
            </a:r>
          </a:p>
          <a:p>
            <a:pPr eaLnBrk="1" hangingPunct="1">
              <a:lnSpc>
                <a:spcPct val="130000"/>
              </a:lnSpc>
            </a:pPr>
            <a:r>
              <a:rPr lang="en-US" sz="2000" smtClean="0"/>
              <a:t>“Necessity is the mother of invention”</a:t>
            </a:r>
            <a:r>
              <a:rPr lang="en-US" sz="2000" smtClean="0">
                <a:cs typeface="Tahoma" pitchFamily="34" charset="0"/>
              </a:rPr>
              <a:t>—</a:t>
            </a:r>
            <a:r>
              <a:rPr lang="en-US" sz="2000" smtClean="0"/>
              <a:t>Data mining</a:t>
            </a:r>
            <a:r>
              <a:rPr lang="en-US" sz="2000" smtClean="0">
                <a:cs typeface="Tahoma" pitchFamily="34" charset="0"/>
              </a:rPr>
              <a:t>—</a:t>
            </a:r>
            <a:r>
              <a:rPr lang="en-US" sz="2000" smtClean="0"/>
              <a:t>Automated analysis of massive data sets</a:t>
            </a:r>
          </a:p>
        </p:txBody>
      </p:sp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84514D58-B0ED-44EA-A958-99489341F763}" type="slidenum">
              <a:rPr lang="en-US" sz="1400"/>
              <a:pPr eaLnBrk="1" hangingPunct="1"/>
              <a:t>9</a:t>
            </a:fld>
            <a:endParaRPr lang="en-US" sz="14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6557</TotalTime>
  <Words>3557</Words>
  <Application>Microsoft Office PowerPoint</Application>
  <PresentationFormat>On-screen Show (4:3)</PresentationFormat>
  <Paragraphs>549</Paragraphs>
  <Slides>42</Slides>
  <Notes>36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4" baseType="lpstr">
      <vt:lpstr>Clarity</vt:lpstr>
      <vt:lpstr>Clip</vt:lpstr>
      <vt:lpstr>CS6220: Data Mining Techniques</vt:lpstr>
      <vt:lpstr>Course Information</vt:lpstr>
      <vt:lpstr>Meeting Time and Location</vt:lpstr>
      <vt:lpstr>Instructor and TA Information</vt:lpstr>
      <vt:lpstr>Grading</vt:lpstr>
      <vt:lpstr>Textbook</vt:lpstr>
      <vt:lpstr>Course Coverage</vt:lpstr>
      <vt:lpstr>Chapter 1.  Introduction</vt:lpstr>
      <vt:lpstr>Why Data Mining? </vt:lpstr>
      <vt:lpstr>Evolution of Sciences: New Data Science Era</vt:lpstr>
      <vt:lpstr>Chapter 1.  Introduction</vt:lpstr>
      <vt:lpstr>What Is Data Mining?</vt:lpstr>
      <vt:lpstr>Knowledge Discovery (KDD) Process</vt:lpstr>
      <vt:lpstr>Example: A Web Mining Framework</vt:lpstr>
      <vt:lpstr>Data Mining in Business Intelligence </vt:lpstr>
      <vt:lpstr>KDD Process: A Typical View from ML and Statistics</vt:lpstr>
      <vt:lpstr>Which View Do You Prefer?</vt:lpstr>
      <vt:lpstr>Chapter 1.  Introduction</vt:lpstr>
      <vt:lpstr>Multi-Dimensional View of Data Mining</vt:lpstr>
      <vt:lpstr>Chapter 1.  Introduction</vt:lpstr>
      <vt:lpstr>Data Mining: On What Kinds of Data?</vt:lpstr>
      <vt:lpstr>Chapter 1.  Introduction</vt:lpstr>
      <vt:lpstr>Data Mining Function: (1) Generalization</vt:lpstr>
      <vt:lpstr>Data Mining Function: (2) Association and Correlation Analysis</vt:lpstr>
      <vt:lpstr>Data Mining Function: (3) Classification</vt:lpstr>
      <vt:lpstr>Data Mining Function: (4) Cluster Analysis</vt:lpstr>
      <vt:lpstr>Data Mining Function: (5) Outlier Analysis</vt:lpstr>
      <vt:lpstr>Evaluation of Knowledge</vt:lpstr>
      <vt:lpstr>Chapter 1.  Introduction</vt:lpstr>
      <vt:lpstr>Data Mining: Confluence of Multiple Disciplines </vt:lpstr>
      <vt:lpstr>Why Confluence of Multiple Disciplines?</vt:lpstr>
      <vt:lpstr>Chapter 1.  Introduction</vt:lpstr>
      <vt:lpstr>Applications of Data Mining</vt:lpstr>
      <vt:lpstr>Chapter 1.  Introduction</vt:lpstr>
      <vt:lpstr>Major Issues in Data Mining (1)</vt:lpstr>
      <vt:lpstr>Major Issues in Data Mining (2)</vt:lpstr>
      <vt:lpstr>Chapter 1.  Introduction</vt:lpstr>
      <vt:lpstr>A Brief History of Data Mining Society</vt:lpstr>
      <vt:lpstr>Where to Find References? DBLP, CiteSeer, Google</vt:lpstr>
      <vt:lpstr>Recommended Reference Books</vt:lpstr>
      <vt:lpstr>Chapter 1.  Introduction</vt:lpstr>
      <vt:lpstr>Summary</vt:lpstr>
    </vt:vector>
  </TitlesOfParts>
  <Company>SFU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cs412slides</dc:title>
  <dc:creator>Jiawei Han</dc:creator>
  <cp:lastModifiedBy>yizhousun</cp:lastModifiedBy>
  <cp:revision>480</cp:revision>
  <cp:lastPrinted>2012-08-31T14:51:33Z</cp:lastPrinted>
  <dcterms:created xsi:type="dcterms:W3CDTF">1999-12-01T22:01:55Z</dcterms:created>
  <dcterms:modified xsi:type="dcterms:W3CDTF">2013-01-07T21:43:11Z</dcterms:modified>
</cp:coreProperties>
</file>