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</p:sldMasterIdLst>
  <p:notesMasterIdLst>
    <p:notesMasterId r:id="rId73"/>
  </p:notesMasterIdLst>
  <p:sldIdLst>
    <p:sldId id="305" r:id="rId17"/>
    <p:sldId id="417" r:id="rId18"/>
    <p:sldId id="466" r:id="rId19"/>
    <p:sldId id="419" r:id="rId20"/>
    <p:sldId id="467" r:id="rId21"/>
    <p:sldId id="424" r:id="rId22"/>
    <p:sldId id="420" r:id="rId23"/>
    <p:sldId id="469" r:id="rId24"/>
    <p:sldId id="479" r:id="rId25"/>
    <p:sldId id="435" r:id="rId26"/>
    <p:sldId id="446" r:id="rId27"/>
    <p:sldId id="472" r:id="rId28"/>
    <p:sldId id="475" r:id="rId29"/>
    <p:sldId id="476" r:id="rId30"/>
    <p:sldId id="484" r:id="rId31"/>
    <p:sldId id="509" r:id="rId32"/>
    <p:sldId id="510" r:id="rId33"/>
    <p:sldId id="507" r:id="rId34"/>
    <p:sldId id="426" r:id="rId35"/>
    <p:sldId id="428" r:id="rId36"/>
    <p:sldId id="440" r:id="rId37"/>
    <p:sldId id="480" r:id="rId38"/>
    <p:sldId id="481" r:id="rId39"/>
    <p:sldId id="486" r:id="rId40"/>
    <p:sldId id="482" r:id="rId41"/>
    <p:sldId id="429" r:id="rId42"/>
    <p:sldId id="483" r:id="rId43"/>
    <p:sldId id="489" r:id="rId44"/>
    <p:sldId id="447" r:id="rId45"/>
    <p:sldId id="487" r:id="rId46"/>
    <p:sldId id="488" r:id="rId47"/>
    <p:sldId id="458" r:id="rId48"/>
    <p:sldId id="432" r:id="rId49"/>
    <p:sldId id="459" r:id="rId50"/>
    <p:sldId id="461" r:id="rId51"/>
    <p:sldId id="448" r:id="rId52"/>
    <p:sldId id="433" r:id="rId53"/>
    <p:sldId id="491" r:id="rId54"/>
    <p:sldId id="490" r:id="rId55"/>
    <p:sldId id="492" r:id="rId56"/>
    <p:sldId id="493" r:id="rId57"/>
    <p:sldId id="464" r:id="rId58"/>
    <p:sldId id="496" r:id="rId59"/>
    <p:sldId id="497" r:id="rId60"/>
    <p:sldId id="501" r:id="rId61"/>
    <p:sldId id="500" r:id="rId62"/>
    <p:sldId id="463" r:id="rId63"/>
    <p:sldId id="498" r:id="rId64"/>
    <p:sldId id="502" r:id="rId65"/>
    <p:sldId id="503" r:id="rId66"/>
    <p:sldId id="505" r:id="rId67"/>
    <p:sldId id="504" r:id="rId68"/>
    <p:sldId id="506" r:id="rId69"/>
    <p:sldId id="477" r:id="rId70"/>
    <p:sldId id="499" r:id="rId71"/>
    <p:sldId id="434" r:id="rId72"/>
  </p:sldIdLst>
  <p:sldSz cx="13004800" cy="9753600"/>
  <p:notesSz cx="6858000" cy="9144000"/>
  <p:embeddedFontLst>
    <p:embeddedFont>
      <p:font typeface="Arial Bold" pitchFamily="34" charset="0"/>
      <p:bold r:id="rId74"/>
    </p:embeddedFont>
    <p:embeddedFont>
      <p:font typeface="Cambria Math" pitchFamily="18" charset="0"/>
      <p:regular r:id="rId75"/>
    </p:embeddedFont>
    <p:embeddedFont>
      <p:font typeface="Garamond" pitchFamily="18" charset="0"/>
      <p:regular r:id="rId76"/>
      <p:bold r:id="rId77"/>
      <p:italic r:id="rId78"/>
    </p:embeddedFont>
    <p:embeddedFont>
      <p:font typeface="Calibri" pitchFamily="34" charset="0"/>
      <p:regular r:id="rId79"/>
      <p:bold r:id="rId80"/>
      <p:italic r:id="rId81"/>
      <p:boldItalic r:id="rId82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1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font" Target="fonts/font3.fntdata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font" Target="fonts/font9.fntdata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font" Target="fonts/font4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font" Target="fonts/font7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font" Target="fonts/font2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9A615-13EC-4E6D-8CA9-9AC024667122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C2DB-AF12-4494-B0CA-02C8B0BB2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C2DB-AF12-4494-B0CA-02C8B0BB25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C2DB-AF12-4494-B0CA-02C8B0BB25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C2DB-AF12-4494-B0CA-02C8B0BB25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194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400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985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8603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50667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7206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7154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149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86950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56615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70876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829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1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8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8306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785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25290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5856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2077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687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1345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22751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7982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C6F32-E61A-4BE5-81C0-1207FE3D6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4438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1128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828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8097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0555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55759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4774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0936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537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94130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2232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55242-D2CE-42F2-B728-153E20112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307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9548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4383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4934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9372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031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64189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710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525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943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662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B7E6-BAF8-449C-9D87-92BDEF326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9970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93435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30553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3635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0579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1472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4949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543878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6547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3408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6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2032000"/>
            <a:ext cx="5949950" cy="645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032000"/>
            <a:ext cx="5949950" cy="645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716A5-3BF5-4DA1-B1F9-EF7870E46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1747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22346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79208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7004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6894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293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3613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70213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75136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471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330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4444-805E-4A6A-9552-C031BF85B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954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5163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050047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75239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094292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3774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61952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819F-E05B-4248-A49A-88FD1C26B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42312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6FB76-84F4-46D0-B2DE-D592E9D21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951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9E9BE-8E83-4807-B4A5-7C2CC941F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32109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50B0-4588-4C9A-BF41-12A3FA07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843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6D4EB-8671-4872-AABC-0F2AE3EEC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4128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A82E5-162D-4919-908F-F6ABE26C9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32927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51290-9388-46D9-A7F8-3E423FB62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6030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5AF3-388D-49FB-9C76-761032841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64419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7CF0B-E8AB-4DF5-9F35-A8B7CB05A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6782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532C-8DAA-46DA-BBC3-D928F28F3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8965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C3FFA-45D7-443A-97E7-9DBE32A9A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8345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3250" y="254000"/>
            <a:ext cx="311785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" y="254000"/>
            <a:ext cx="920115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FF7CC-33CE-4446-93D6-F5816BDAE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7365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8559-417F-4BCE-9A88-9A0702B9E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93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210A2-CF26-4354-BF6C-2CFFA213C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82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619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EF8B-7D02-4AE3-9E55-DD2B6B3A5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58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D43A-552E-4E69-A4E3-D2A6033B9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75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9125" y="390525"/>
            <a:ext cx="3013075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390525"/>
            <a:ext cx="8886825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542D-A3FF-4A9D-B323-663B86D16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46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7B1B3-0100-474E-AE26-981A8C7C8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70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66CE-54D2-4F66-B8DB-2FD6EEAEF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447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FC5B5-A387-487D-8ABB-9F32C388C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5350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2032000"/>
            <a:ext cx="5949950" cy="645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032000"/>
            <a:ext cx="5949950" cy="645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E4CD0-D71D-45BE-976A-8960B3645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8161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97C2-3729-4D7D-B744-DF2A0E864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061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5973-018D-4005-838E-8DB78A3A3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468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9FDA-D817-474F-B127-0A7B0D264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96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88398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BD1E-A32F-4FE9-92CC-10356E75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81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72B4-1270-4D29-96EB-7BB53722F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810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99A2-9244-43D4-913D-B67633B7D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325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3250" y="254000"/>
            <a:ext cx="311785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" y="254000"/>
            <a:ext cx="920115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EE6DA-2377-4DDE-9FD3-3E3D0277A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6362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5510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1978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09951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8961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0571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4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7007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51874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17933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4610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4506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8235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5761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271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68964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3260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290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6833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604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89501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3745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54055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9466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3300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991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32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06586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492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5008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427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2902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21788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90904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95970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7101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2791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0976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6312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4737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97499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197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5862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8071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72211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54729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74794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678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06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823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80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68058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16654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3552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4255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2336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53065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03641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89269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1136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6774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63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15821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336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0400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8653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0545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4316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79729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76192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164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3244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75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aramond" pitchFamily="18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aramond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aramond" charset="0"/>
          <a:ea typeface="ヒラギノ角ゴ ProN W6" charset="0"/>
          <a:cs typeface="ヒラギノ角ゴ ProN W6" charset="0"/>
          <a:sym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aramond" charset="0"/>
          <a:ea typeface="ヒラギノ角ゴ ProN W6" charset="0"/>
          <a:cs typeface="ヒラギノ角ゴ ProN W6" charset="0"/>
          <a:sym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aramond" charset="0"/>
          <a:ea typeface="ヒラギノ角ゴ ProN W6" charset="0"/>
          <a:cs typeface="ヒラギノ角ゴ ProN W6" charset="0"/>
          <a:sym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aramond" charset="0"/>
          <a:ea typeface="ヒラギノ角ゴ ProN W6" charset="0"/>
          <a:cs typeface="ヒラギノ角ゴ ProN W6" charset="0"/>
          <a:sym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aramond" charset="0"/>
          <a:ea typeface="ヒラギノ角ゴ ProN W6" charset="0"/>
          <a:cs typeface="ヒラギノ角ゴ ProN W6" charset="0"/>
          <a:sym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aramond" charset="0"/>
          <a:ea typeface="ヒラギノ角ゴ ProN W6" charset="0"/>
          <a:cs typeface="ヒラギノ角ゴ ProN W6" charset="0"/>
          <a:sym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aramond" charset="0"/>
          <a:ea typeface="ヒラギノ角ゴ ProN W6" charset="0"/>
          <a:cs typeface="ヒラギノ角ゴ ProN W6" charset="0"/>
          <a:sym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aramond" charset="0"/>
          <a:ea typeface="ヒラギノ角ゴ ProN W6" charset="0"/>
          <a:cs typeface="ヒラギノ角ゴ ProN W6" charset="0"/>
          <a:sym typeface="Garamon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9700" y="254000"/>
            <a:ext cx="124714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638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10313" y="9271000"/>
            <a:ext cx="3698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6498B3DC-40CF-4B84-82D4-75285E5D2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949325"/>
            <a:ext cx="13855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9pPr>
    </p:titleStyle>
    <p:bodyStyle>
      <a:lvl1pPr marL="254000" indent="-254000" algn="l" rtl="0" eaLnBrk="0" fontAlgn="base" hangingPunct="0">
        <a:spcBef>
          <a:spcPts val="240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889000" indent="-889000" algn="l" rtl="0" eaLnBrk="0" fontAlgn="base" hangingPunct="0">
        <a:spcBef>
          <a:spcPts val="240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571500" indent="-571500" algn="l" rtl="0" eaLnBrk="0" fontAlgn="base" hangingPunct="0">
        <a:spcBef>
          <a:spcPts val="240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571500" indent="-571500" algn="l" rtl="0" eaLnBrk="0" fontAlgn="base" hangingPunct="0">
        <a:spcBef>
          <a:spcPts val="240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571500" indent="-571500" algn="l" rtl="0" eaLnBrk="0" fontAlgn="base" hangingPunct="0">
        <a:spcBef>
          <a:spcPts val="240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028700" indent="-571500" algn="l" rtl="0" fontAlgn="base">
        <a:spcBef>
          <a:spcPts val="240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485900" indent="-571500" algn="l" rtl="0" fontAlgn="base">
        <a:spcBef>
          <a:spcPts val="240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943100" indent="-571500" algn="l" rtl="0" fontAlgn="base">
        <a:spcBef>
          <a:spcPts val="240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2400300" indent="-571500" algn="l" rtl="0" fontAlgn="base">
        <a:spcBef>
          <a:spcPts val="240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2032000"/>
            <a:ext cx="12052300" cy="64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07913" y="9359900"/>
            <a:ext cx="3698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720394AC-AB1A-4356-A59B-E896B4343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9pPr>
    </p:titleStyle>
    <p:bodyStyle>
      <a:lvl1pPr marL="63500" indent="-63500" algn="l" rtl="0" eaLnBrk="0" fontAlgn="base" hangingPunct="0">
        <a:spcBef>
          <a:spcPts val="24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838200" indent="-3810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5715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5715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5715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0287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4859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9431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24003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9700" y="254000"/>
            <a:ext cx="124714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2032000"/>
            <a:ext cx="12052300" cy="64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07913" y="9359900"/>
            <a:ext cx="3698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CB990D9B-C88E-40D9-84CF-989FAFF9E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9pPr>
    </p:titleStyle>
    <p:bodyStyle>
      <a:lvl1pPr marL="63500" indent="-63500" algn="l" rtl="0" eaLnBrk="0" fontAlgn="base" hangingPunct="0">
        <a:spcBef>
          <a:spcPts val="24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838200" indent="-3810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5715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5715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5715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0287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4859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9431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24003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25000"/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03400"/>
            <a:ext cx="13004800" cy="3302000"/>
          </a:xfrm>
        </p:spPr>
        <p:txBody>
          <a:bodyPr/>
          <a:lstStyle/>
          <a:p>
            <a:pPr eaLnBrk="1" hangingPunct="1"/>
            <a:r>
              <a:rPr lang="en-US" sz="7000" smtClean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Dynamic Proofs of Retrievability </a:t>
            </a:r>
            <a:br>
              <a:rPr lang="en-US" sz="7000" smtClean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7000" smtClean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via</a:t>
            </a:r>
            <a:r>
              <a:rPr lang="en-US" sz="7000" smtClean="0">
                <a:solidFill>
                  <a:srgbClr val="0000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/>
            </a:r>
            <a:br>
              <a:rPr lang="en-US" sz="7000" smtClean="0">
                <a:solidFill>
                  <a:srgbClr val="0000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</a:br>
            <a:r>
              <a:rPr lang="en-US" sz="7000" smtClean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Oblivious RAM</a:t>
            </a:r>
            <a:endParaRPr lang="en-US" sz="7000" smtClean="0">
              <a:solidFill>
                <a:srgbClr val="0000FF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392238" y="6562725"/>
            <a:ext cx="2384425" cy="55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David Cash</a:t>
            </a: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1320800" y="7207250"/>
            <a:ext cx="2516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Rutgers University</a:t>
            </a:r>
          </a:p>
        </p:txBody>
      </p:sp>
      <p:sp>
        <p:nvSpPr>
          <p:cNvPr id="16389" name="Rectangle 4"/>
          <p:cNvSpPr>
            <a:spLocks/>
          </p:cNvSpPr>
          <p:nvPr/>
        </p:nvSpPr>
        <p:spPr bwMode="auto">
          <a:xfrm>
            <a:off x="9193213" y="6656388"/>
            <a:ext cx="269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Daniel Wichs</a:t>
            </a:r>
          </a:p>
        </p:txBody>
      </p:sp>
      <p:sp>
        <p:nvSpPr>
          <p:cNvPr id="16390" name="Rectangle 5"/>
          <p:cNvSpPr>
            <a:spLocks/>
          </p:cNvSpPr>
          <p:nvPr/>
        </p:nvSpPr>
        <p:spPr bwMode="auto">
          <a:xfrm>
            <a:off x="8921750" y="7250113"/>
            <a:ext cx="321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Northeastern University</a:t>
            </a:r>
          </a:p>
        </p:txBody>
      </p:sp>
      <p:sp>
        <p:nvSpPr>
          <p:cNvPr id="16391" name="Rectangle 2"/>
          <p:cNvSpPr>
            <a:spLocks/>
          </p:cNvSpPr>
          <p:nvPr/>
        </p:nvSpPr>
        <p:spPr bwMode="auto">
          <a:xfrm>
            <a:off x="5054600" y="6594475"/>
            <a:ext cx="3078163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Alptekin Kupcu</a:t>
            </a:r>
          </a:p>
        </p:txBody>
      </p:sp>
      <p:sp>
        <p:nvSpPr>
          <p:cNvPr id="16392" name="Rectangle 3"/>
          <p:cNvSpPr>
            <a:spLocks/>
          </p:cNvSpPr>
          <p:nvPr/>
        </p:nvSpPr>
        <p:spPr bwMode="auto">
          <a:xfrm>
            <a:off x="5603875" y="7239000"/>
            <a:ext cx="196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Koc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80A2C-9D54-410D-81DE-0850922011D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603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Main Challenge: Dynamic Updates</a:t>
            </a:r>
          </a:p>
        </p:txBody>
      </p:sp>
      <p:sp>
        <p:nvSpPr>
          <p:cNvPr id="26628" name="Rectangle 2"/>
          <p:cNvSpPr>
            <a:spLocks/>
          </p:cNvSpPr>
          <p:nvPr/>
        </p:nvSpPr>
        <p:spPr bwMode="auto">
          <a:xfrm>
            <a:off x="101600" y="2063750"/>
            <a:ext cx="129032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Known schemes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assume data is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 Bold" charset="0"/>
                <a:sym typeface="Arial Bold" charset="0"/>
              </a:rPr>
              <a:t>static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Arial Bold" charset="0"/>
                <a:sym typeface="Arial Bold" charset="0"/>
              </a:rPr>
              <a:t>once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 Bold" charset="0"/>
                <a:sym typeface="Arial Bold" charset="0"/>
              </a:rPr>
              <a:t> given to the server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and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 Bold" charset="0"/>
                <a:sym typeface="Arial Bold" charset="0"/>
              </a:rPr>
              <a:t>never updated afterwards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.</a:t>
            </a:r>
          </a:p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Handling updates left as main open problem by </a:t>
            </a:r>
            <a:r>
              <a:rPr lang="en-US" sz="3200" dirty="0" err="1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Juels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 and </a:t>
            </a:r>
            <a:r>
              <a:rPr lang="en-US" sz="3200" dirty="0" err="1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Kaliski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.</a:t>
            </a:r>
          </a:p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  <a:defRPr/>
            </a:pPr>
            <a:endParaRPr lang="en-US" sz="3200" dirty="0">
              <a:solidFill>
                <a:schemeClr val="tx1"/>
              </a:solidFill>
              <a:latin typeface="+mn-lt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This work: </a:t>
            </a:r>
            <a:r>
              <a:rPr lang="en-US" sz="3200" b="1" dirty="0" err="1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PoR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 for dynamic data. </a:t>
            </a:r>
            <a:endParaRPr lang="en-US" sz="3200" b="1" dirty="0">
              <a:solidFill>
                <a:schemeClr val="tx1"/>
              </a:solidFill>
              <a:latin typeface="+mn-lt"/>
              <a:cs typeface="Arial" charset="0"/>
              <a:sym typeface="Arial" charset="0"/>
            </a:endParaRPr>
          </a:p>
          <a:p>
            <a:pPr marL="774700" lvl="1" indent="-317500" algn="l">
              <a:spcBef>
                <a:spcPts val="2400"/>
              </a:spcBef>
              <a:buSzPct val="125000"/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Efficient protocols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to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read/write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individual locations of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client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data.</a:t>
            </a:r>
          </a:p>
          <a:p>
            <a:pPr marL="774700" lvl="1" indent="-317500" algn="l">
              <a:spcBef>
                <a:spcPts val="2400"/>
              </a:spcBef>
              <a:buSzPct val="125000"/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Audit protocol ensures that server ‘knows’ the </a:t>
            </a:r>
            <a:r>
              <a:rPr lang="en-US" sz="2800" b="1" i="1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latest version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of client’s data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A4B7A-8958-43FA-864E-F909F78CA03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6627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Dynamic PoRs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56642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7099300" y="5664200"/>
            <a:ext cx="1333500" cy="1784350"/>
            <a:chOff x="0" y="0"/>
            <a:chExt cx="840" cy="1124"/>
          </a:xfrm>
        </p:grpSpPr>
        <p:sp>
          <p:nvSpPr>
            <p:cNvPr id="26655" name="AutoShape 4"/>
            <p:cNvSpPr>
              <a:spLocks/>
            </p:cNvSpPr>
            <p:nvPr/>
          </p:nvSpPr>
          <p:spPr bwMode="auto">
            <a:xfrm>
              <a:off x="40" y="0"/>
              <a:ext cx="800" cy="800"/>
            </a:xfrm>
            <a:prstGeom prst="rightArrow">
              <a:avLst>
                <a:gd name="adj1" fmla="val 66454"/>
                <a:gd name="adj2" fmla="val 4199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77A8F9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56" name="Rectangle 5"/>
            <p:cNvSpPr>
              <a:spLocks/>
            </p:cNvSpPr>
            <p:nvPr/>
          </p:nvSpPr>
          <p:spPr bwMode="auto">
            <a:xfrm>
              <a:off x="0" y="844"/>
              <a:ext cx="72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Encode</a:t>
              </a:r>
            </a:p>
          </p:txBody>
        </p:sp>
      </p:grpSp>
      <p:grpSp>
        <p:nvGrpSpPr>
          <p:cNvPr id="27672" name="Group 24"/>
          <p:cNvGrpSpPr>
            <a:grpSpLocks/>
          </p:cNvGrpSpPr>
          <p:nvPr/>
        </p:nvGrpSpPr>
        <p:grpSpPr bwMode="auto">
          <a:xfrm>
            <a:off x="8699500" y="3124200"/>
            <a:ext cx="2395538" cy="6561138"/>
            <a:chOff x="0" y="0"/>
            <a:chExt cx="1509" cy="4133"/>
          </a:xfrm>
        </p:grpSpPr>
        <p:sp>
          <p:nvSpPr>
            <p:cNvPr id="26638" name="Rectangle 7"/>
            <p:cNvSpPr>
              <a:spLocks/>
            </p:cNvSpPr>
            <p:nvPr/>
          </p:nvSpPr>
          <p:spPr bwMode="auto">
            <a:xfrm>
              <a:off x="648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9" name="Rectangle 8"/>
            <p:cNvSpPr>
              <a:spLocks/>
            </p:cNvSpPr>
            <p:nvPr/>
          </p:nvSpPr>
          <p:spPr bwMode="auto">
            <a:xfrm>
              <a:off x="648" y="23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0" name="Rectangle 9"/>
            <p:cNvSpPr>
              <a:spLocks/>
            </p:cNvSpPr>
            <p:nvPr/>
          </p:nvSpPr>
          <p:spPr bwMode="auto">
            <a:xfrm>
              <a:off x="648" y="47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1" name="Rectangle 10"/>
            <p:cNvSpPr>
              <a:spLocks/>
            </p:cNvSpPr>
            <p:nvPr/>
          </p:nvSpPr>
          <p:spPr bwMode="auto">
            <a:xfrm>
              <a:off x="648" y="70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2" name="Rectangle 11"/>
            <p:cNvSpPr>
              <a:spLocks/>
            </p:cNvSpPr>
            <p:nvPr/>
          </p:nvSpPr>
          <p:spPr bwMode="auto">
            <a:xfrm>
              <a:off x="648" y="94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3" name="Rectangle 12"/>
            <p:cNvSpPr>
              <a:spLocks/>
            </p:cNvSpPr>
            <p:nvPr/>
          </p:nvSpPr>
          <p:spPr bwMode="auto">
            <a:xfrm>
              <a:off x="648" y="1176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4" name="Rectangle 13"/>
            <p:cNvSpPr>
              <a:spLocks/>
            </p:cNvSpPr>
            <p:nvPr/>
          </p:nvSpPr>
          <p:spPr bwMode="auto">
            <a:xfrm>
              <a:off x="648" y="1416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5" name="Rectangle 14"/>
            <p:cNvSpPr>
              <a:spLocks/>
            </p:cNvSpPr>
            <p:nvPr/>
          </p:nvSpPr>
          <p:spPr bwMode="auto">
            <a:xfrm>
              <a:off x="648" y="1648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6" name="Rectangle 15"/>
            <p:cNvSpPr>
              <a:spLocks/>
            </p:cNvSpPr>
            <p:nvPr/>
          </p:nvSpPr>
          <p:spPr bwMode="auto">
            <a:xfrm>
              <a:off x="648" y="1888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7" name="Rectangle 16"/>
            <p:cNvSpPr>
              <a:spLocks/>
            </p:cNvSpPr>
            <p:nvPr/>
          </p:nvSpPr>
          <p:spPr bwMode="auto">
            <a:xfrm>
              <a:off x="648" y="212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8" name="Rectangle 17"/>
            <p:cNvSpPr>
              <a:spLocks/>
            </p:cNvSpPr>
            <p:nvPr/>
          </p:nvSpPr>
          <p:spPr bwMode="auto">
            <a:xfrm>
              <a:off x="648" y="236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9" name="Rectangle 18"/>
            <p:cNvSpPr>
              <a:spLocks/>
            </p:cNvSpPr>
            <p:nvPr/>
          </p:nvSpPr>
          <p:spPr bwMode="auto">
            <a:xfrm>
              <a:off x="648" y="259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50" name="Rectangle 19"/>
            <p:cNvSpPr>
              <a:spLocks/>
            </p:cNvSpPr>
            <p:nvPr/>
          </p:nvSpPr>
          <p:spPr bwMode="auto">
            <a:xfrm>
              <a:off x="648" y="283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51" name="Rectangle 20"/>
            <p:cNvSpPr>
              <a:spLocks/>
            </p:cNvSpPr>
            <p:nvPr/>
          </p:nvSpPr>
          <p:spPr bwMode="auto">
            <a:xfrm>
              <a:off x="648" y="306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52" name="Rectangle 21"/>
            <p:cNvSpPr>
              <a:spLocks/>
            </p:cNvSpPr>
            <p:nvPr/>
          </p:nvSpPr>
          <p:spPr bwMode="auto">
            <a:xfrm>
              <a:off x="648" y="330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53" name="Rectangle 22"/>
            <p:cNvSpPr>
              <a:spLocks/>
            </p:cNvSpPr>
            <p:nvPr/>
          </p:nvSpPr>
          <p:spPr bwMode="auto">
            <a:xfrm>
              <a:off x="648" y="3536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54" name="Rectangle 23"/>
            <p:cNvSpPr>
              <a:spLocks/>
            </p:cNvSpPr>
            <p:nvPr/>
          </p:nvSpPr>
          <p:spPr bwMode="auto">
            <a:xfrm>
              <a:off x="0" y="3900"/>
              <a:ext cx="15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server storage: </a:t>
              </a:r>
              <a:r>
                <a:rPr lang="en-US" sz="240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S</a:t>
              </a:r>
            </a:p>
          </p:txBody>
        </p:sp>
      </p:grpSp>
      <p:sp>
        <p:nvSpPr>
          <p:cNvPr id="26631" name="Rectangle 25"/>
          <p:cNvSpPr>
            <a:spLocks/>
          </p:cNvSpPr>
          <p:nvPr/>
        </p:nvSpPr>
        <p:spPr bwMode="auto">
          <a:xfrm>
            <a:off x="241300" y="1536700"/>
            <a:ext cx="125095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 dynamic </a:t>
            </a:r>
            <a:r>
              <a:rPr lang="en-US" sz="32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consists of an 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Encode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algorithm, and protocols 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Read, Write, Audit.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5511800"/>
            <a:ext cx="7683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87488" y="9215438"/>
            <a:ext cx="290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/>
              <a:t>client secret state: </a:t>
            </a:r>
            <a:r>
              <a:rPr lang="en-US" sz="2400">
                <a:solidFill>
                  <a:srgbClr val="FF0000"/>
                </a:solidFill>
              </a:rPr>
              <a:t>k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797300" y="5029200"/>
            <a:ext cx="2135188" cy="3084513"/>
            <a:chOff x="3797300" y="5029200"/>
            <a:chExt cx="2135188" cy="3084731"/>
          </a:xfrm>
        </p:grpSpPr>
        <p:pic>
          <p:nvPicPr>
            <p:cNvPr id="266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300" y="5029200"/>
              <a:ext cx="2135188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TextBox 2"/>
            <p:cNvSpPr txBox="1">
              <a:spLocks noChangeArrowheads="1"/>
            </p:cNvSpPr>
            <p:nvPr/>
          </p:nvSpPr>
          <p:spPr bwMode="auto">
            <a:xfrm>
              <a:off x="4145091" y="7467600"/>
              <a:ext cx="15953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/>
                <a:t>data </a:t>
              </a:r>
              <a:r>
                <a:rPr lang="en-US" sz="3600">
                  <a:solidFill>
                    <a:srgbClr val="00B050"/>
                  </a:solidFill>
                </a:rPr>
                <a:t>M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361339" y="3289300"/>
            <a:ext cx="2620963" cy="5842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client data: </a:t>
            </a:r>
            <a:r>
              <a:rPr lang="en-US" sz="3200" dirty="0">
                <a:solidFill>
                  <a:srgbClr val="00B050"/>
                </a:solidFill>
              </a:rPr>
              <a:t>M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68B52-C30F-4B7C-A1C2-14EB940E968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7651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Dynamic PoRs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56642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7"/>
          <p:cNvSpPr>
            <a:spLocks/>
          </p:cNvSpPr>
          <p:nvPr/>
        </p:nvSpPr>
        <p:spPr bwMode="auto">
          <a:xfrm>
            <a:off x="9728200" y="31242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4" name="Rectangle 8"/>
          <p:cNvSpPr>
            <a:spLocks/>
          </p:cNvSpPr>
          <p:nvPr/>
        </p:nvSpPr>
        <p:spPr bwMode="auto">
          <a:xfrm>
            <a:off x="9728200" y="34925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5" name="Rectangle 9"/>
          <p:cNvSpPr>
            <a:spLocks/>
          </p:cNvSpPr>
          <p:nvPr/>
        </p:nvSpPr>
        <p:spPr bwMode="auto">
          <a:xfrm>
            <a:off x="9728200" y="38735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6" name="Rectangle 10"/>
          <p:cNvSpPr>
            <a:spLocks/>
          </p:cNvSpPr>
          <p:nvPr/>
        </p:nvSpPr>
        <p:spPr bwMode="auto">
          <a:xfrm>
            <a:off x="9728200" y="42418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7" name="Rectangle 11"/>
          <p:cNvSpPr>
            <a:spLocks/>
          </p:cNvSpPr>
          <p:nvPr/>
        </p:nvSpPr>
        <p:spPr bwMode="auto">
          <a:xfrm>
            <a:off x="9728200" y="46228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8" name="Rectangle 12"/>
          <p:cNvSpPr>
            <a:spLocks/>
          </p:cNvSpPr>
          <p:nvPr/>
        </p:nvSpPr>
        <p:spPr bwMode="auto">
          <a:xfrm>
            <a:off x="9728200" y="49911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9" name="Rectangle 13"/>
          <p:cNvSpPr>
            <a:spLocks/>
          </p:cNvSpPr>
          <p:nvPr/>
        </p:nvSpPr>
        <p:spPr bwMode="auto">
          <a:xfrm>
            <a:off x="9728200" y="53721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0" name="Rectangle 14"/>
          <p:cNvSpPr>
            <a:spLocks/>
          </p:cNvSpPr>
          <p:nvPr/>
        </p:nvSpPr>
        <p:spPr bwMode="auto">
          <a:xfrm>
            <a:off x="9728200" y="57404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1" name="Rectangle 15"/>
          <p:cNvSpPr>
            <a:spLocks/>
          </p:cNvSpPr>
          <p:nvPr/>
        </p:nvSpPr>
        <p:spPr bwMode="auto">
          <a:xfrm>
            <a:off x="9728200" y="61214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2" name="Rectangle 16"/>
          <p:cNvSpPr>
            <a:spLocks/>
          </p:cNvSpPr>
          <p:nvPr/>
        </p:nvSpPr>
        <p:spPr bwMode="auto">
          <a:xfrm>
            <a:off x="9728200" y="64897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3" name="Rectangle 17"/>
          <p:cNvSpPr>
            <a:spLocks/>
          </p:cNvSpPr>
          <p:nvPr/>
        </p:nvSpPr>
        <p:spPr bwMode="auto">
          <a:xfrm>
            <a:off x="9728200" y="68707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4" name="Rectangle 18"/>
          <p:cNvSpPr>
            <a:spLocks/>
          </p:cNvSpPr>
          <p:nvPr/>
        </p:nvSpPr>
        <p:spPr bwMode="auto">
          <a:xfrm>
            <a:off x="9728200" y="72390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5" name="Rectangle 19"/>
          <p:cNvSpPr>
            <a:spLocks/>
          </p:cNvSpPr>
          <p:nvPr/>
        </p:nvSpPr>
        <p:spPr bwMode="auto">
          <a:xfrm>
            <a:off x="9728200" y="76200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6" name="Rectangle 20"/>
          <p:cNvSpPr>
            <a:spLocks/>
          </p:cNvSpPr>
          <p:nvPr/>
        </p:nvSpPr>
        <p:spPr bwMode="auto">
          <a:xfrm>
            <a:off x="9728200" y="79883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7" name="Rectangle 21"/>
          <p:cNvSpPr>
            <a:spLocks/>
          </p:cNvSpPr>
          <p:nvPr/>
        </p:nvSpPr>
        <p:spPr bwMode="auto">
          <a:xfrm>
            <a:off x="9728200" y="83693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8" name="Rectangle 22"/>
          <p:cNvSpPr>
            <a:spLocks/>
          </p:cNvSpPr>
          <p:nvPr/>
        </p:nvSpPr>
        <p:spPr bwMode="auto">
          <a:xfrm>
            <a:off x="9728200" y="87376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7" name="Rectangle 23"/>
          <p:cNvSpPr>
            <a:spLocks/>
          </p:cNvSpPr>
          <p:nvPr/>
        </p:nvSpPr>
        <p:spPr bwMode="auto">
          <a:xfrm>
            <a:off x="8699500" y="9315450"/>
            <a:ext cx="2395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storage: </a:t>
            </a: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S</a:t>
            </a:r>
          </a:p>
        </p:txBody>
      </p:sp>
      <p:pic>
        <p:nvPicPr>
          <p:cNvPr id="276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5511800"/>
            <a:ext cx="7683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87488" y="9215438"/>
            <a:ext cx="290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/>
              <a:t>client secret state: </a:t>
            </a:r>
            <a:r>
              <a:rPr lang="en-US" sz="2400">
                <a:solidFill>
                  <a:srgbClr val="FF0000"/>
                </a:solidFill>
              </a:rPr>
              <a:t>k</a:t>
            </a:r>
          </a:p>
        </p:txBody>
      </p:sp>
      <p:grpSp>
        <p:nvGrpSpPr>
          <p:cNvPr id="27673" name="Group 28"/>
          <p:cNvGrpSpPr>
            <a:grpSpLocks/>
          </p:cNvGrpSpPr>
          <p:nvPr/>
        </p:nvGrpSpPr>
        <p:grpSpPr bwMode="auto">
          <a:xfrm>
            <a:off x="4721225" y="3428957"/>
            <a:ext cx="3762375" cy="3352843"/>
            <a:chOff x="133" y="-634"/>
            <a:chExt cx="2370" cy="2111"/>
          </a:xfrm>
        </p:grpSpPr>
        <p:sp>
          <p:nvSpPr>
            <p:cNvPr id="27681" name="Rectangle 22"/>
            <p:cNvSpPr>
              <a:spLocks/>
            </p:cNvSpPr>
            <p:nvPr/>
          </p:nvSpPr>
          <p:spPr bwMode="auto">
            <a:xfrm>
              <a:off x="844" y="-634"/>
              <a:ext cx="968" cy="42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4400" b="1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Read </a:t>
              </a:r>
              <a:endParaRPr lang="en-US" sz="4400" b="1" i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27682" name="Line 23"/>
            <p:cNvSpPr>
              <a:spLocks noChangeShapeType="1"/>
            </p:cNvSpPr>
            <p:nvPr/>
          </p:nvSpPr>
          <p:spPr bwMode="auto">
            <a:xfrm rot="10800000">
              <a:off x="133" y="398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3" name="Line 24"/>
            <p:cNvSpPr>
              <a:spLocks noChangeShapeType="1"/>
            </p:cNvSpPr>
            <p:nvPr/>
          </p:nvSpPr>
          <p:spPr bwMode="auto">
            <a:xfrm flipH="1">
              <a:off x="156" y="614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4" name="Rectangle 25"/>
            <p:cNvSpPr>
              <a:spLocks/>
            </p:cNvSpPr>
            <p:nvPr/>
          </p:nvSpPr>
          <p:spPr bwMode="auto">
            <a:xfrm rot="-5400000">
              <a:off x="1216" y="774"/>
              <a:ext cx="23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...</a:t>
              </a:r>
            </a:p>
          </p:txBody>
        </p:sp>
        <p:sp>
          <p:nvSpPr>
            <p:cNvPr id="27685" name="Line 26"/>
            <p:cNvSpPr>
              <a:spLocks noChangeShapeType="1"/>
            </p:cNvSpPr>
            <p:nvPr/>
          </p:nvSpPr>
          <p:spPr bwMode="auto">
            <a:xfrm rot="10800000">
              <a:off x="157" y="1094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6" name="Line 27"/>
            <p:cNvSpPr>
              <a:spLocks noChangeShapeType="1"/>
            </p:cNvSpPr>
            <p:nvPr/>
          </p:nvSpPr>
          <p:spPr bwMode="auto">
            <a:xfrm flipH="1">
              <a:off x="180" y="1310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7674" name="TextBox 4"/>
          <p:cNvSpPr txBox="1">
            <a:spLocks noChangeArrowheads="1"/>
          </p:cNvSpPr>
          <p:nvPr/>
        </p:nvSpPr>
        <p:spPr bwMode="auto">
          <a:xfrm>
            <a:off x="3629025" y="4191000"/>
            <a:ext cx="135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/>
              <a:t>input</a:t>
            </a:r>
            <a:r>
              <a:rPr lang="en-US" sz="2800"/>
              <a:t>: </a:t>
            </a:r>
            <a:r>
              <a:rPr lang="en-US" sz="32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27675" name="TextBox 39"/>
          <p:cNvSpPr txBox="1">
            <a:spLocks noChangeArrowheads="1"/>
          </p:cNvSpPr>
          <p:nvPr/>
        </p:nvSpPr>
        <p:spPr bwMode="auto">
          <a:xfrm>
            <a:off x="3438525" y="7019925"/>
            <a:ext cx="218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/>
              <a:t>output:</a:t>
            </a:r>
            <a:r>
              <a:rPr lang="en-US" sz="2800"/>
              <a:t> </a:t>
            </a:r>
            <a:r>
              <a:rPr lang="en-US" sz="3200">
                <a:solidFill>
                  <a:srgbClr val="00B050"/>
                </a:solidFill>
              </a:rPr>
              <a:t>M[i]</a:t>
            </a:r>
            <a:endParaRPr lang="en-US" sz="2800">
              <a:solidFill>
                <a:srgbClr val="00B050"/>
              </a:solidFill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305300" y="8413750"/>
            <a:ext cx="4333875" cy="647700"/>
            <a:chOff x="4305125" y="8414434"/>
            <a:chExt cx="4333781" cy="646331"/>
          </a:xfrm>
        </p:grpSpPr>
        <p:sp>
          <p:nvSpPr>
            <p:cNvPr id="27678" name="TextBox 5"/>
            <p:cNvSpPr txBox="1">
              <a:spLocks noChangeArrowheads="1"/>
            </p:cNvSpPr>
            <p:nvPr/>
          </p:nvSpPr>
          <p:spPr bwMode="auto">
            <a:xfrm>
              <a:off x="4721224" y="8414434"/>
              <a:ext cx="34419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/>
                <a:t>state is updated</a:t>
              </a:r>
            </a:p>
          </p:txBody>
        </p:sp>
        <p:cxnSp>
          <p:nvCxnSpPr>
            <p:cNvPr id="27679" name="Straight Arrow Connector 7"/>
            <p:cNvCxnSpPr>
              <a:cxnSpLocks noChangeShapeType="1"/>
              <a:stCxn id="27678" idx="1"/>
            </p:cNvCxnSpPr>
            <p:nvPr/>
          </p:nvCxnSpPr>
          <p:spPr bwMode="auto">
            <a:xfrm flipH="1">
              <a:off x="4305125" y="8737600"/>
              <a:ext cx="416099" cy="32316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680" name="Straight Arrow Connector 43"/>
            <p:cNvCxnSpPr>
              <a:cxnSpLocks noChangeShapeType="1"/>
            </p:cNvCxnSpPr>
            <p:nvPr/>
          </p:nvCxnSpPr>
          <p:spPr bwMode="auto">
            <a:xfrm>
              <a:off x="8102599" y="8737600"/>
              <a:ext cx="536307" cy="32316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TextBox 38"/>
          <p:cNvSpPr txBox="1"/>
          <p:nvPr/>
        </p:nvSpPr>
        <p:spPr>
          <a:xfrm>
            <a:off x="10361339" y="3289300"/>
            <a:ext cx="2620963" cy="5842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client data: </a:t>
            </a:r>
            <a:r>
              <a:rPr lang="en-US" sz="3200" dirty="0">
                <a:solidFill>
                  <a:srgbClr val="00B050"/>
                </a:solidFill>
              </a:rPr>
              <a:t>M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88767-E36D-4AD9-82B1-8D5F427C7EE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8675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Dynamic PoRs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56642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7"/>
          <p:cNvSpPr>
            <a:spLocks/>
          </p:cNvSpPr>
          <p:nvPr/>
        </p:nvSpPr>
        <p:spPr bwMode="auto">
          <a:xfrm>
            <a:off x="9728200" y="31242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8" name="Rectangle 8"/>
          <p:cNvSpPr>
            <a:spLocks/>
          </p:cNvSpPr>
          <p:nvPr/>
        </p:nvSpPr>
        <p:spPr bwMode="auto">
          <a:xfrm>
            <a:off x="9728200" y="34925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9" name="Rectangle 9"/>
          <p:cNvSpPr>
            <a:spLocks/>
          </p:cNvSpPr>
          <p:nvPr/>
        </p:nvSpPr>
        <p:spPr bwMode="auto">
          <a:xfrm>
            <a:off x="9728200" y="38735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0" name="Rectangle 10"/>
          <p:cNvSpPr>
            <a:spLocks/>
          </p:cNvSpPr>
          <p:nvPr/>
        </p:nvSpPr>
        <p:spPr bwMode="auto">
          <a:xfrm>
            <a:off x="9728200" y="42418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1" name="Rectangle 11"/>
          <p:cNvSpPr>
            <a:spLocks/>
          </p:cNvSpPr>
          <p:nvPr/>
        </p:nvSpPr>
        <p:spPr bwMode="auto">
          <a:xfrm>
            <a:off x="9728200" y="46228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2" name="Rectangle 12"/>
          <p:cNvSpPr>
            <a:spLocks/>
          </p:cNvSpPr>
          <p:nvPr/>
        </p:nvSpPr>
        <p:spPr bwMode="auto">
          <a:xfrm>
            <a:off x="9728200" y="49911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3" name="Rectangle 13"/>
          <p:cNvSpPr>
            <a:spLocks/>
          </p:cNvSpPr>
          <p:nvPr/>
        </p:nvSpPr>
        <p:spPr bwMode="auto">
          <a:xfrm>
            <a:off x="9728200" y="53721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4" name="Rectangle 14"/>
          <p:cNvSpPr>
            <a:spLocks/>
          </p:cNvSpPr>
          <p:nvPr/>
        </p:nvSpPr>
        <p:spPr bwMode="auto">
          <a:xfrm>
            <a:off x="9728200" y="57404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5" name="Rectangle 15"/>
          <p:cNvSpPr>
            <a:spLocks/>
          </p:cNvSpPr>
          <p:nvPr/>
        </p:nvSpPr>
        <p:spPr bwMode="auto">
          <a:xfrm>
            <a:off x="9728200" y="61214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6" name="Rectangle 16"/>
          <p:cNvSpPr>
            <a:spLocks/>
          </p:cNvSpPr>
          <p:nvPr/>
        </p:nvSpPr>
        <p:spPr bwMode="auto">
          <a:xfrm>
            <a:off x="9728200" y="64897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7" name="Rectangle 17"/>
          <p:cNvSpPr>
            <a:spLocks/>
          </p:cNvSpPr>
          <p:nvPr/>
        </p:nvSpPr>
        <p:spPr bwMode="auto">
          <a:xfrm>
            <a:off x="9728200" y="68707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8" name="Rectangle 18"/>
          <p:cNvSpPr>
            <a:spLocks/>
          </p:cNvSpPr>
          <p:nvPr/>
        </p:nvSpPr>
        <p:spPr bwMode="auto">
          <a:xfrm>
            <a:off x="9728200" y="72390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9" name="Rectangle 19"/>
          <p:cNvSpPr>
            <a:spLocks/>
          </p:cNvSpPr>
          <p:nvPr/>
        </p:nvSpPr>
        <p:spPr bwMode="auto">
          <a:xfrm>
            <a:off x="9728200" y="76200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0" name="Rectangle 20"/>
          <p:cNvSpPr>
            <a:spLocks/>
          </p:cNvSpPr>
          <p:nvPr/>
        </p:nvSpPr>
        <p:spPr bwMode="auto">
          <a:xfrm>
            <a:off x="9728200" y="79883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1" name="Rectangle 21"/>
          <p:cNvSpPr>
            <a:spLocks/>
          </p:cNvSpPr>
          <p:nvPr/>
        </p:nvSpPr>
        <p:spPr bwMode="auto">
          <a:xfrm>
            <a:off x="9728200" y="83693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2" name="Rectangle 22"/>
          <p:cNvSpPr>
            <a:spLocks/>
          </p:cNvSpPr>
          <p:nvPr/>
        </p:nvSpPr>
        <p:spPr bwMode="auto">
          <a:xfrm>
            <a:off x="9728200" y="87376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3" name="Rectangle 23"/>
          <p:cNvSpPr>
            <a:spLocks/>
          </p:cNvSpPr>
          <p:nvPr/>
        </p:nvSpPr>
        <p:spPr bwMode="auto">
          <a:xfrm>
            <a:off x="8699500" y="9315450"/>
            <a:ext cx="2395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storage: </a:t>
            </a: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S</a:t>
            </a:r>
          </a:p>
        </p:txBody>
      </p:sp>
      <p:pic>
        <p:nvPicPr>
          <p:cNvPr id="286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5511800"/>
            <a:ext cx="7683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TextBox 1"/>
          <p:cNvSpPr txBox="1">
            <a:spLocks noChangeArrowheads="1"/>
          </p:cNvSpPr>
          <p:nvPr/>
        </p:nvSpPr>
        <p:spPr bwMode="auto">
          <a:xfrm>
            <a:off x="1487488" y="9215438"/>
            <a:ext cx="290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/>
              <a:t>client secret state: </a:t>
            </a:r>
            <a:r>
              <a:rPr lang="en-US" sz="2400">
                <a:solidFill>
                  <a:srgbClr val="FF0000"/>
                </a:solidFill>
              </a:rPr>
              <a:t>k</a:t>
            </a:r>
          </a:p>
        </p:txBody>
      </p:sp>
      <p:grpSp>
        <p:nvGrpSpPr>
          <p:cNvPr id="28697" name="Group 28"/>
          <p:cNvGrpSpPr>
            <a:grpSpLocks/>
          </p:cNvGrpSpPr>
          <p:nvPr/>
        </p:nvGrpSpPr>
        <p:grpSpPr bwMode="auto">
          <a:xfrm>
            <a:off x="4721225" y="3428957"/>
            <a:ext cx="3762375" cy="3352843"/>
            <a:chOff x="133" y="-634"/>
            <a:chExt cx="2370" cy="2111"/>
          </a:xfrm>
        </p:grpSpPr>
        <p:sp>
          <p:nvSpPr>
            <p:cNvPr id="28701" name="Rectangle 22"/>
            <p:cNvSpPr>
              <a:spLocks/>
            </p:cNvSpPr>
            <p:nvPr/>
          </p:nvSpPr>
          <p:spPr bwMode="auto">
            <a:xfrm>
              <a:off x="886" y="-634"/>
              <a:ext cx="882" cy="42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4400" b="1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Write</a:t>
              </a:r>
              <a:endParaRPr lang="en-US" sz="4400" b="1" i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28702" name="Line 23"/>
            <p:cNvSpPr>
              <a:spLocks noChangeShapeType="1"/>
            </p:cNvSpPr>
            <p:nvPr/>
          </p:nvSpPr>
          <p:spPr bwMode="auto">
            <a:xfrm rot="10800000">
              <a:off x="133" y="398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3" name="Line 24"/>
            <p:cNvSpPr>
              <a:spLocks noChangeShapeType="1"/>
            </p:cNvSpPr>
            <p:nvPr/>
          </p:nvSpPr>
          <p:spPr bwMode="auto">
            <a:xfrm flipH="1">
              <a:off x="156" y="614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4" name="Rectangle 25"/>
            <p:cNvSpPr>
              <a:spLocks/>
            </p:cNvSpPr>
            <p:nvPr/>
          </p:nvSpPr>
          <p:spPr bwMode="auto">
            <a:xfrm rot="-5400000">
              <a:off x="1216" y="774"/>
              <a:ext cx="23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...</a:t>
              </a:r>
            </a:p>
          </p:txBody>
        </p:sp>
        <p:sp>
          <p:nvSpPr>
            <p:cNvPr id="28705" name="Line 26"/>
            <p:cNvSpPr>
              <a:spLocks noChangeShapeType="1"/>
            </p:cNvSpPr>
            <p:nvPr/>
          </p:nvSpPr>
          <p:spPr bwMode="auto">
            <a:xfrm rot="10800000">
              <a:off x="157" y="1094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6" name="Line 27"/>
            <p:cNvSpPr>
              <a:spLocks noChangeShapeType="1"/>
            </p:cNvSpPr>
            <p:nvPr/>
          </p:nvSpPr>
          <p:spPr bwMode="auto">
            <a:xfrm flipH="1">
              <a:off x="180" y="1310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698" name="TextBox 4"/>
          <p:cNvSpPr txBox="1">
            <a:spLocks noChangeArrowheads="1"/>
          </p:cNvSpPr>
          <p:nvPr/>
        </p:nvSpPr>
        <p:spPr bwMode="auto">
          <a:xfrm>
            <a:off x="3411538" y="4191000"/>
            <a:ext cx="178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/>
              <a:t>input</a:t>
            </a:r>
            <a:r>
              <a:rPr lang="en-US" sz="2800"/>
              <a:t>: </a:t>
            </a:r>
            <a:r>
              <a:rPr lang="en-US" sz="3200">
                <a:solidFill>
                  <a:srgbClr val="00B050"/>
                </a:solidFill>
              </a:rPr>
              <a:t>i, v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359725" y="3860800"/>
            <a:ext cx="2292615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/>
              <a:t>set </a:t>
            </a:r>
            <a:r>
              <a:rPr lang="en-US" sz="3200" dirty="0">
                <a:solidFill>
                  <a:srgbClr val="00B050"/>
                </a:solidFill>
              </a:rPr>
              <a:t>M[</a:t>
            </a:r>
            <a:r>
              <a:rPr lang="en-US" sz="3200" dirty="0" err="1">
                <a:solidFill>
                  <a:srgbClr val="00B050"/>
                </a:solidFill>
              </a:rPr>
              <a:t>i</a:t>
            </a:r>
            <a:r>
              <a:rPr lang="en-US" sz="3200" dirty="0">
                <a:solidFill>
                  <a:srgbClr val="00B050"/>
                </a:solidFill>
              </a:rPr>
              <a:t>] := v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61339" y="3289300"/>
            <a:ext cx="2620963" cy="5842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client data: </a:t>
            </a:r>
            <a:r>
              <a:rPr lang="en-US" sz="3200" dirty="0">
                <a:solidFill>
                  <a:srgbClr val="00B050"/>
                </a:solidFill>
              </a:rPr>
              <a:t>M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F50EE-C105-4D6B-9C19-3A47D2548DC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9699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Dynamic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PoRs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56642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7"/>
          <p:cNvSpPr>
            <a:spLocks/>
          </p:cNvSpPr>
          <p:nvPr/>
        </p:nvSpPr>
        <p:spPr bwMode="auto">
          <a:xfrm>
            <a:off x="9728200" y="31242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2" name="Rectangle 8"/>
          <p:cNvSpPr>
            <a:spLocks/>
          </p:cNvSpPr>
          <p:nvPr/>
        </p:nvSpPr>
        <p:spPr bwMode="auto">
          <a:xfrm>
            <a:off x="9728200" y="34925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3" name="Rectangle 9"/>
          <p:cNvSpPr>
            <a:spLocks/>
          </p:cNvSpPr>
          <p:nvPr/>
        </p:nvSpPr>
        <p:spPr bwMode="auto">
          <a:xfrm>
            <a:off x="9728200" y="38735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4" name="Rectangle 10"/>
          <p:cNvSpPr>
            <a:spLocks/>
          </p:cNvSpPr>
          <p:nvPr/>
        </p:nvSpPr>
        <p:spPr bwMode="auto">
          <a:xfrm>
            <a:off x="9728200" y="42418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5" name="Rectangle 11"/>
          <p:cNvSpPr>
            <a:spLocks/>
          </p:cNvSpPr>
          <p:nvPr/>
        </p:nvSpPr>
        <p:spPr bwMode="auto">
          <a:xfrm>
            <a:off x="9728200" y="46228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6" name="Rectangle 12"/>
          <p:cNvSpPr>
            <a:spLocks/>
          </p:cNvSpPr>
          <p:nvPr/>
        </p:nvSpPr>
        <p:spPr bwMode="auto">
          <a:xfrm>
            <a:off x="9728200" y="49911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7" name="Rectangle 13"/>
          <p:cNvSpPr>
            <a:spLocks/>
          </p:cNvSpPr>
          <p:nvPr/>
        </p:nvSpPr>
        <p:spPr bwMode="auto">
          <a:xfrm>
            <a:off x="9728200" y="53721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8" name="Rectangle 14"/>
          <p:cNvSpPr>
            <a:spLocks/>
          </p:cNvSpPr>
          <p:nvPr/>
        </p:nvSpPr>
        <p:spPr bwMode="auto">
          <a:xfrm>
            <a:off x="9728200" y="57404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9" name="Rectangle 15"/>
          <p:cNvSpPr>
            <a:spLocks/>
          </p:cNvSpPr>
          <p:nvPr/>
        </p:nvSpPr>
        <p:spPr bwMode="auto">
          <a:xfrm>
            <a:off x="9728200" y="61214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0" name="Rectangle 16"/>
          <p:cNvSpPr>
            <a:spLocks/>
          </p:cNvSpPr>
          <p:nvPr/>
        </p:nvSpPr>
        <p:spPr bwMode="auto">
          <a:xfrm>
            <a:off x="9728200" y="64897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1" name="Rectangle 17"/>
          <p:cNvSpPr>
            <a:spLocks/>
          </p:cNvSpPr>
          <p:nvPr/>
        </p:nvSpPr>
        <p:spPr bwMode="auto">
          <a:xfrm>
            <a:off x="9728200" y="68707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2" name="Rectangle 18"/>
          <p:cNvSpPr>
            <a:spLocks/>
          </p:cNvSpPr>
          <p:nvPr/>
        </p:nvSpPr>
        <p:spPr bwMode="auto">
          <a:xfrm>
            <a:off x="9728200" y="72390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3" name="Rectangle 19"/>
          <p:cNvSpPr>
            <a:spLocks/>
          </p:cNvSpPr>
          <p:nvPr/>
        </p:nvSpPr>
        <p:spPr bwMode="auto">
          <a:xfrm>
            <a:off x="9728200" y="76200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4" name="Rectangle 20"/>
          <p:cNvSpPr>
            <a:spLocks/>
          </p:cNvSpPr>
          <p:nvPr/>
        </p:nvSpPr>
        <p:spPr bwMode="auto">
          <a:xfrm>
            <a:off x="9728200" y="79883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5" name="Rectangle 21"/>
          <p:cNvSpPr>
            <a:spLocks/>
          </p:cNvSpPr>
          <p:nvPr/>
        </p:nvSpPr>
        <p:spPr bwMode="auto">
          <a:xfrm>
            <a:off x="9728200" y="83693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6" name="Rectangle 22"/>
          <p:cNvSpPr>
            <a:spLocks/>
          </p:cNvSpPr>
          <p:nvPr/>
        </p:nvSpPr>
        <p:spPr bwMode="auto">
          <a:xfrm>
            <a:off x="9728200" y="8737600"/>
            <a:ext cx="3810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7" name="Rectangle 23"/>
          <p:cNvSpPr>
            <a:spLocks/>
          </p:cNvSpPr>
          <p:nvPr/>
        </p:nvSpPr>
        <p:spPr bwMode="auto">
          <a:xfrm>
            <a:off x="8699500" y="9315450"/>
            <a:ext cx="2395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storage: </a:t>
            </a: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S</a:t>
            </a:r>
          </a:p>
        </p:txBody>
      </p:sp>
      <p:pic>
        <p:nvPicPr>
          <p:cNvPr id="297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5511800"/>
            <a:ext cx="7683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0" name="TextBox 1"/>
          <p:cNvSpPr txBox="1">
            <a:spLocks noChangeArrowheads="1"/>
          </p:cNvSpPr>
          <p:nvPr/>
        </p:nvSpPr>
        <p:spPr bwMode="auto">
          <a:xfrm>
            <a:off x="1487488" y="9215438"/>
            <a:ext cx="290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/>
              <a:t>client secret state: </a:t>
            </a:r>
            <a:r>
              <a:rPr lang="en-US" sz="2400">
                <a:solidFill>
                  <a:srgbClr val="FF0000"/>
                </a:solidFill>
              </a:rPr>
              <a:t>k</a:t>
            </a:r>
          </a:p>
        </p:txBody>
      </p:sp>
      <p:grpSp>
        <p:nvGrpSpPr>
          <p:cNvPr id="29721" name="Group 28"/>
          <p:cNvGrpSpPr>
            <a:grpSpLocks/>
          </p:cNvGrpSpPr>
          <p:nvPr/>
        </p:nvGrpSpPr>
        <p:grpSpPr bwMode="auto">
          <a:xfrm>
            <a:off x="4721225" y="3427369"/>
            <a:ext cx="3762375" cy="3354431"/>
            <a:chOff x="133" y="-635"/>
            <a:chExt cx="2370" cy="2112"/>
          </a:xfrm>
        </p:grpSpPr>
        <p:sp>
          <p:nvSpPr>
            <p:cNvPr id="29724" name="Rectangle 22"/>
            <p:cNvSpPr>
              <a:spLocks/>
            </p:cNvSpPr>
            <p:nvPr/>
          </p:nvSpPr>
          <p:spPr bwMode="auto">
            <a:xfrm>
              <a:off x="874" y="-635"/>
              <a:ext cx="908" cy="42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4400" b="1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Audit</a:t>
              </a:r>
              <a:endParaRPr lang="en-US" sz="4400" b="1" i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29725" name="Line 23"/>
            <p:cNvSpPr>
              <a:spLocks noChangeShapeType="1"/>
            </p:cNvSpPr>
            <p:nvPr/>
          </p:nvSpPr>
          <p:spPr bwMode="auto">
            <a:xfrm rot="10800000">
              <a:off x="133" y="398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6" name="Line 24"/>
            <p:cNvSpPr>
              <a:spLocks noChangeShapeType="1"/>
            </p:cNvSpPr>
            <p:nvPr/>
          </p:nvSpPr>
          <p:spPr bwMode="auto">
            <a:xfrm flipH="1">
              <a:off x="156" y="614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7" name="Rectangle 25"/>
            <p:cNvSpPr>
              <a:spLocks/>
            </p:cNvSpPr>
            <p:nvPr/>
          </p:nvSpPr>
          <p:spPr bwMode="auto">
            <a:xfrm rot="-5400000">
              <a:off x="1216" y="774"/>
              <a:ext cx="23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...</a:t>
              </a:r>
            </a:p>
          </p:txBody>
        </p:sp>
        <p:sp>
          <p:nvSpPr>
            <p:cNvPr id="29728" name="Line 26"/>
            <p:cNvSpPr>
              <a:spLocks noChangeShapeType="1"/>
            </p:cNvSpPr>
            <p:nvPr/>
          </p:nvSpPr>
          <p:spPr bwMode="auto">
            <a:xfrm rot="10800000">
              <a:off x="157" y="1094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9" name="Line 27"/>
            <p:cNvSpPr>
              <a:spLocks noChangeShapeType="1"/>
            </p:cNvSpPr>
            <p:nvPr/>
          </p:nvSpPr>
          <p:spPr bwMode="auto">
            <a:xfrm flipH="1">
              <a:off x="180" y="1310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722" name="TextBox 4"/>
          <p:cNvSpPr txBox="1">
            <a:spLocks noChangeArrowheads="1"/>
          </p:cNvSpPr>
          <p:nvPr/>
        </p:nvSpPr>
        <p:spPr bwMode="auto">
          <a:xfrm>
            <a:off x="2235200" y="7629525"/>
            <a:ext cx="3881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/>
              <a:t>output</a:t>
            </a:r>
            <a:r>
              <a:rPr lang="en-US" sz="2800"/>
              <a:t>: {accept, reject}</a:t>
            </a:r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61339" y="3289300"/>
            <a:ext cx="2620963" cy="5842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client data: </a:t>
            </a:r>
            <a:r>
              <a:rPr lang="en-US" sz="3200" dirty="0">
                <a:solidFill>
                  <a:srgbClr val="00B050"/>
                </a:solidFill>
              </a:rPr>
              <a:t>M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600200"/>
            <a:ext cx="12052300" cy="64516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Server storage </a:t>
            </a:r>
            <a:r>
              <a:rPr lang="en-US" sz="2800" dirty="0" smtClean="0">
                <a:solidFill>
                  <a:srgbClr val="00B050"/>
                </a:solidFill>
              </a:rPr>
              <a:t>|S| = O(|M|).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Small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 client state  </a:t>
            </a:r>
            <a:r>
              <a:rPr lang="en-US" sz="2800" dirty="0" smtClean="0">
                <a:solidFill>
                  <a:srgbClr val="00B050"/>
                </a:solidFill>
              </a:rPr>
              <a:t>|k|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Small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 </a:t>
            </a:r>
            <a:r>
              <a:rPr lang="en-US" sz="2800" b="1" dirty="0" smtClean="0"/>
              <a:t>server/client</a:t>
            </a:r>
            <a:r>
              <a:rPr lang="en-US" sz="2800" dirty="0" smtClean="0"/>
              <a:t> complexity of </a:t>
            </a:r>
            <a:r>
              <a:rPr lang="en-US" sz="2800" b="1" dirty="0" smtClean="0"/>
              <a:t>read/write/audit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55242-D2CE-42F2-B728-153E20112A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56642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5511800"/>
            <a:ext cx="7683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87488" y="9215438"/>
            <a:ext cx="290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/>
              <a:t>client secret state: </a:t>
            </a:r>
            <a:r>
              <a:rPr lang="en-US" sz="24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3" name="Rectangle 23"/>
          <p:cNvSpPr>
            <a:spLocks/>
          </p:cNvSpPr>
          <p:nvPr/>
        </p:nvSpPr>
        <p:spPr bwMode="auto">
          <a:xfrm>
            <a:off x="8699500" y="9315450"/>
            <a:ext cx="2395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storage: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S</a:t>
            </a:r>
          </a:p>
        </p:txBody>
      </p:sp>
      <p:sp>
        <p:nvSpPr>
          <p:cNvPr id="34" name="Right Brace 33"/>
          <p:cNvSpPr/>
          <p:nvPr/>
        </p:nvSpPr>
        <p:spPr bwMode="auto">
          <a:xfrm>
            <a:off x="9093200" y="3048000"/>
            <a:ext cx="457200" cy="1371600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72727" y="3276600"/>
            <a:ext cx="3252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*</a:t>
            </a:r>
            <a:r>
              <a:rPr lang="en-US" sz="2400" dirty="0" err="1" smtClean="0">
                <a:solidFill>
                  <a:srgbClr val="00B050"/>
                </a:solidFill>
              </a:rPr>
              <a:t>polylog</a:t>
            </a:r>
            <a:r>
              <a:rPr lang="en-US" sz="2400" dirty="0" smtClean="0">
                <a:solidFill>
                  <a:srgbClr val="00B050"/>
                </a:solidFill>
              </a:rPr>
              <a:t>(|M|)poly(sec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Efficiency of Dynamic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PoRs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16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B7813-F075-42BA-B41D-E465C464FAF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723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Security Definition for Dynamic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2" y="5837238"/>
            <a:ext cx="12287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2" y="57912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5"/>
          <p:cNvSpPr>
            <a:spLocks/>
          </p:cNvSpPr>
          <p:nvPr/>
        </p:nvSpPr>
        <p:spPr bwMode="auto">
          <a:xfrm>
            <a:off x="9442627" y="5685472"/>
            <a:ext cx="285097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“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Write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v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to position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”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“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Read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”</a:t>
            </a:r>
          </a:p>
          <a:p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“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Audit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”</a:t>
            </a:r>
          </a:p>
          <a:p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…</a:t>
            </a:r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 rot="10800000">
            <a:off x="3768725" y="6197600"/>
            <a:ext cx="4138612" cy="127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7" name="Rectangle 7"/>
          <p:cNvSpPr>
            <a:spLocks/>
          </p:cNvSpPr>
          <p:nvPr/>
        </p:nvSpPr>
        <p:spPr bwMode="auto">
          <a:xfrm rot="-5400000">
            <a:off x="5795962" y="6273800"/>
            <a:ext cx="368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...</a:t>
            </a:r>
          </a:p>
        </p:txBody>
      </p:sp>
      <p:sp>
        <p:nvSpPr>
          <p:cNvPr id="32778" name="Line 8"/>
          <p:cNvSpPr>
            <a:spLocks noChangeShapeType="1"/>
          </p:cNvSpPr>
          <p:nvPr/>
        </p:nvSpPr>
        <p:spPr bwMode="auto">
          <a:xfrm rot="10800000">
            <a:off x="3797300" y="6891338"/>
            <a:ext cx="4068762" cy="1746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9" name="Line 9"/>
          <p:cNvSpPr>
            <a:spLocks noChangeShapeType="1"/>
          </p:cNvSpPr>
          <p:nvPr/>
        </p:nvSpPr>
        <p:spPr bwMode="auto">
          <a:xfrm flipH="1">
            <a:off x="3800475" y="6664325"/>
            <a:ext cx="4078287" cy="730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636000" y="5099050"/>
            <a:ext cx="574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24000"/>
                <a:ext cx="12750800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/>
                  <a:t>SecurityGame(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Adv</a:t>
                </a:r>
                <a:r>
                  <a:rPr lang="en-US" sz="2800" b="1" dirty="0"/>
                  <a:t>, 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Extract,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ε</m:t>
                    </m:r>
                  </m:oMath>
                </a14:m>
                <a:r>
                  <a:rPr lang="en-US" sz="2800" b="1" dirty="0"/>
                  <a:t>)</a:t>
                </a:r>
              </a:p>
              <a:p>
                <a:pPr marL="1200150" lvl="1" indent="-742950" algn="l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/>
                  <a:t>specifies initial client data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sz="2600" dirty="0" smtClean="0"/>
                  <a:t>, gets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Encode(M)</a:t>
                </a:r>
                <a:r>
                  <a:rPr lang="en-US" sz="2600" dirty="0" smtClean="0"/>
                  <a:t>. Client keeps state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k</a:t>
                </a:r>
                <a:r>
                  <a:rPr lang="en-US" sz="2600" dirty="0" smtClean="0"/>
                  <a:t>.</a:t>
                </a:r>
              </a:p>
              <a:p>
                <a:pPr marL="1200150" lvl="1" indent="-742950" algn="l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/>
                  <a:t>runs arbitrary sequence of Read/Write/Audit protocol executions. </a:t>
                </a:r>
              </a:p>
              <a:p>
                <a:pPr marL="1200150" lvl="1" indent="-742950" algn="l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2600" dirty="0" smtClean="0"/>
                  <a:t> </a:t>
                </a:r>
                <a:r>
                  <a:rPr lang="en-US" sz="2600" b="1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sz="2600" dirty="0" smtClean="0"/>
                  <a:t> moves to some configuration/state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600" dirty="0" smtClean="0"/>
                  <a:t>. Might ‘lose’ information.</a:t>
                </a:r>
              </a:p>
              <a:p>
                <a:pPr marL="1200150" lvl="1" indent="-742950" algn="l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Adversary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wins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 the game if:</a:t>
                </a:r>
                <a:endParaRPr lang="en-US" sz="2600" dirty="0" smtClean="0"/>
              </a:p>
              <a:p>
                <a:pPr marL="1657350" lvl="2" indent="-742950" algn="l">
                  <a:spcBef>
                    <a:spcPts val="1000"/>
                  </a:spcBef>
                  <a:buFont typeface="Arial" pitchFamily="34" charset="0"/>
                  <a:buChar char="•"/>
                </a:pPr>
                <a:r>
                  <a:rPr lang="en-US" sz="2600" b="1" dirty="0" smtClean="0"/>
                  <a:t> </a:t>
                </a:r>
                <a:r>
                  <a:rPr lang="en-US" sz="2600" b="1" dirty="0" err="1" smtClean="0"/>
                  <a:t>Pr</a:t>
                </a:r>
                <a:r>
                  <a:rPr lang="en-US" sz="2600" dirty="0" smtClean="0"/>
                  <a:t>[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600" dirty="0" smtClean="0"/>
                  <a:t> passes </a:t>
                </a:r>
                <a:r>
                  <a:rPr lang="en-US" sz="2600" b="1" dirty="0" smtClean="0"/>
                  <a:t>Audit</a:t>
                </a:r>
                <a:r>
                  <a:rPr lang="en-US" sz="2600" dirty="0" smtClean="0"/>
                  <a:t> with client ]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sz="2600" b="0" i="1" smtClean="0">
                        <a:solidFill>
                          <a:srgbClr val="00B050"/>
                        </a:solidFill>
                        <a:latin typeface="Cambria Math"/>
                      </a:rPr>
                      <m:t>ε</m:t>
                    </m:r>
                  </m:oMath>
                </a14:m>
                <a:r>
                  <a:rPr lang="en-US" sz="2600" b="0" dirty="0" smtClean="0"/>
                  <a:t>.</a:t>
                </a:r>
              </a:p>
              <a:p>
                <a:pPr marL="1657350" lvl="2" indent="-742950" algn="l">
                  <a:spcBef>
                    <a:spcPts val="1000"/>
                  </a:spcBef>
                  <a:buFont typeface="Arial" pitchFamily="34" charset="0"/>
                  <a:buChar char="•"/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Extract</a:t>
                </a:r>
                <a:r>
                  <a:rPr lang="en-US" sz="2600" dirty="0" smtClean="0"/>
                  <a:t>(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600" dirty="0" smtClean="0"/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k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)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sz="2600" dirty="0" smtClean="0"/>
                  <a:t>         (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sz="2600" dirty="0" smtClean="0"/>
                  <a:t> updated with writes from step 2). </a:t>
                </a:r>
              </a:p>
              <a:p>
                <a:pPr marL="1200150" lvl="1" indent="-742950" algn="l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0"/>
                <a:ext cx="12750800" cy="4339650"/>
              </a:xfrm>
              <a:prstGeom prst="rect">
                <a:avLst/>
              </a:prstGeom>
              <a:blipFill rotWithShape="0">
                <a:blip r:embed="rId4"/>
                <a:stretch>
                  <a:fillRect l="-956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56297" y="7472835"/>
            <a:ext cx="1192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 smtClean="0"/>
              <a:t>state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00B050"/>
                </a:solidFill>
              </a:rPr>
              <a:t>k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569200" y="7924800"/>
            <a:ext cx="3124200" cy="1143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Adversarial Server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Adv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62760" y="8023830"/>
            <a:ext cx="2053640" cy="66297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45169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5" grpId="1"/>
      <p:bldP spid="32776" grpId="0" animBg="1"/>
      <p:bldP spid="32777" grpId="0"/>
      <p:bldP spid="32778" grpId="0" animBg="1"/>
      <p:bldP spid="32779" grpId="0" animBg="1"/>
      <p:bldP spid="3" grpId="0"/>
      <p:bldP spid="14" grpId="0"/>
      <p:bldP spid="14" grpId="1"/>
      <p:bldP spid="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B7813-F075-42BA-B41D-E465C464FAF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0723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Security Definition for Dynamic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2" y="5837238"/>
            <a:ext cx="12287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2" y="57912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5"/>
          <p:cNvSpPr>
            <a:spLocks/>
          </p:cNvSpPr>
          <p:nvPr/>
        </p:nvSpPr>
        <p:spPr bwMode="auto">
          <a:xfrm>
            <a:off x="9442627" y="5685472"/>
            <a:ext cx="285097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“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Write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v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to position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”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“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Read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”</a:t>
            </a:r>
          </a:p>
          <a:p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“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Audit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”</a:t>
            </a:r>
          </a:p>
          <a:p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…</a:t>
            </a:r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 rot="10800000">
            <a:off x="3768725" y="6197600"/>
            <a:ext cx="4138612" cy="127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7" name="Rectangle 7"/>
          <p:cNvSpPr>
            <a:spLocks/>
          </p:cNvSpPr>
          <p:nvPr/>
        </p:nvSpPr>
        <p:spPr bwMode="auto">
          <a:xfrm rot="-5400000">
            <a:off x="5795962" y="6273800"/>
            <a:ext cx="368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...</a:t>
            </a:r>
          </a:p>
        </p:txBody>
      </p:sp>
      <p:sp>
        <p:nvSpPr>
          <p:cNvPr id="32778" name="Line 8"/>
          <p:cNvSpPr>
            <a:spLocks noChangeShapeType="1"/>
          </p:cNvSpPr>
          <p:nvPr/>
        </p:nvSpPr>
        <p:spPr bwMode="auto">
          <a:xfrm rot="10800000">
            <a:off x="3797300" y="6891338"/>
            <a:ext cx="4068762" cy="1746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9" name="Line 9"/>
          <p:cNvSpPr>
            <a:spLocks noChangeShapeType="1"/>
          </p:cNvSpPr>
          <p:nvPr/>
        </p:nvSpPr>
        <p:spPr bwMode="auto">
          <a:xfrm flipH="1">
            <a:off x="3800475" y="6664325"/>
            <a:ext cx="4078287" cy="730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636000" y="5099050"/>
            <a:ext cx="574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24000"/>
                <a:ext cx="12750800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/>
                  <a:t>SecurityGame(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Adv</a:t>
                </a:r>
                <a:r>
                  <a:rPr lang="en-US" sz="2800" b="1" dirty="0"/>
                  <a:t>, 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Extract,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ε</m:t>
                    </m:r>
                  </m:oMath>
                </a14:m>
                <a:r>
                  <a:rPr lang="en-US" sz="2800" b="1" dirty="0"/>
                  <a:t>)</a:t>
                </a:r>
              </a:p>
              <a:p>
                <a:pPr marL="1200150" lvl="1" indent="-742950" algn="l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/>
                  <a:t>specifies initial client data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sz="2600" dirty="0" smtClean="0"/>
                  <a:t>, gets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Encode(M)</a:t>
                </a:r>
                <a:r>
                  <a:rPr lang="en-US" sz="2600" dirty="0" smtClean="0"/>
                  <a:t>. Client keeps state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k</a:t>
                </a:r>
                <a:r>
                  <a:rPr lang="en-US" sz="2600" dirty="0" smtClean="0"/>
                  <a:t>.</a:t>
                </a:r>
              </a:p>
              <a:p>
                <a:pPr marL="1200150" lvl="1" indent="-742950" algn="l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/>
                  <a:t>runs arbitrary sequence of Read/Write/Audit protocol executions. </a:t>
                </a:r>
              </a:p>
              <a:p>
                <a:pPr marL="1200150" lvl="1" indent="-742950" algn="l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2600" dirty="0" smtClean="0"/>
                  <a:t> </a:t>
                </a:r>
                <a:r>
                  <a:rPr lang="en-US" sz="2600" b="1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sz="2600" dirty="0" smtClean="0"/>
                  <a:t> moves to some configuration/state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600" dirty="0" smtClean="0"/>
                  <a:t>. Might ‘lose’ information.</a:t>
                </a:r>
              </a:p>
              <a:p>
                <a:pPr marL="1200150" lvl="1" indent="-742950" algn="l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Adversary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wins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 the game if:</a:t>
                </a:r>
                <a:endParaRPr lang="en-US" sz="2600" dirty="0" smtClean="0"/>
              </a:p>
              <a:p>
                <a:pPr marL="1657350" lvl="2" indent="-742950" algn="l">
                  <a:spcBef>
                    <a:spcPts val="1000"/>
                  </a:spcBef>
                  <a:buFont typeface="Arial" pitchFamily="34" charset="0"/>
                  <a:buChar char="•"/>
                </a:pPr>
                <a:r>
                  <a:rPr lang="en-US" sz="2600" b="1" dirty="0" smtClean="0"/>
                  <a:t> </a:t>
                </a:r>
                <a:r>
                  <a:rPr lang="en-US" sz="2600" b="1" dirty="0" err="1" smtClean="0"/>
                  <a:t>Pr</a:t>
                </a:r>
                <a:r>
                  <a:rPr lang="en-US" sz="2600" dirty="0" smtClean="0"/>
                  <a:t>[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600" dirty="0" smtClean="0"/>
                  <a:t> passes </a:t>
                </a:r>
                <a:r>
                  <a:rPr lang="en-US" sz="2600" b="1" dirty="0" smtClean="0"/>
                  <a:t>Audit</a:t>
                </a:r>
                <a:r>
                  <a:rPr lang="en-US" sz="2600" dirty="0" smtClean="0"/>
                  <a:t> with client ]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sz="2600" b="0" i="1" smtClean="0">
                        <a:solidFill>
                          <a:srgbClr val="00B050"/>
                        </a:solidFill>
                        <a:latin typeface="Cambria Math"/>
                      </a:rPr>
                      <m:t>ε</m:t>
                    </m:r>
                  </m:oMath>
                </a14:m>
                <a:r>
                  <a:rPr lang="en-US" sz="2600" b="0" dirty="0" smtClean="0"/>
                  <a:t>.</a:t>
                </a:r>
              </a:p>
              <a:p>
                <a:pPr marL="1657350" lvl="2" indent="-742950" algn="l">
                  <a:spcBef>
                    <a:spcPts val="1000"/>
                  </a:spcBef>
                  <a:buFont typeface="Arial" pitchFamily="34" charset="0"/>
                  <a:buChar char="•"/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Extract</a:t>
                </a:r>
                <a:r>
                  <a:rPr lang="en-US" sz="2600" dirty="0" smtClean="0"/>
                  <a:t>(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600" dirty="0" smtClean="0"/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k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)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sz="2600" dirty="0" smtClean="0"/>
                  <a:t>         (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sz="2600" dirty="0" smtClean="0"/>
                  <a:t> updated with writes from step 2). </a:t>
                </a:r>
              </a:p>
              <a:p>
                <a:pPr marL="1200150" lvl="1" indent="-742950" algn="l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0"/>
                <a:ext cx="12750800" cy="4339650"/>
              </a:xfrm>
              <a:prstGeom prst="rect">
                <a:avLst/>
              </a:prstGeom>
              <a:blipFill rotWithShape="0">
                <a:blip r:embed="rId4"/>
                <a:stretch>
                  <a:fillRect l="-956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56297" y="7472835"/>
            <a:ext cx="1192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 smtClean="0"/>
              <a:t>state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00B050"/>
                </a:solidFill>
              </a:rPr>
              <a:t>k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569200" y="7924800"/>
            <a:ext cx="3124200" cy="1143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Adversarial Server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Adv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62760" y="8023830"/>
            <a:ext cx="2053640" cy="66297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565197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5" grpId="1"/>
      <p:bldP spid="32776" grpId="0" animBg="1"/>
      <p:bldP spid="32777" grpId="0"/>
      <p:bldP spid="32778" grpId="0" animBg="1"/>
      <p:bldP spid="32779" grpId="0" animBg="1"/>
      <p:bldP spid="3" grpId="0"/>
      <p:bldP spid="14" grpId="0"/>
      <p:bldP spid="14" grpId="1"/>
      <p:bldP spid="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B7813-F075-42BA-B41D-E465C464FAF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723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Security Definition for Dynamic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24000"/>
                <a:ext cx="12750800" cy="435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 err="1" smtClean="0"/>
                  <a:t>SecurityGame</a:t>
                </a:r>
                <a:r>
                  <a:rPr lang="en-US" sz="2800" b="1" dirty="0" smtClean="0"/>
                  <a:t>(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sz="2800" b="1" dirty="0" smtClean="0"/>
                  <a:t>, </a:t>
                </a:r>
                <a:r>
                  <a:rPr lang="en-US" sz="28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Extract,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ε</m:t>
                    </m:r>
                  </m:oMath>
                </a14:m>
                <a:r>
                  <a:rPr lang="en-US" sz="2800" b="1" dirty="0" smtClean="0"/>
                  <a:t>)</a:t>
                </a:r>
              </a:p>
              <a:p>
                <a:pPr marL="1200150" lvl="1" indent="-742950" algn="l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/>
                  <a:t>specifies initial client data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sz="2600" dirty="0" smtClean="0"/>
                  <a:t>, gets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Encode(M)</a:t>
                </a:r>
                <a:r>
                  <a:rPr lang="en-US" sz="2600" dirty="0" smtClean="0"/>
                  <a:t>. Client keeps state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k</a:t>
                </a:r>
                <a:r>
                  <a:rPr lang="en-US" sz="2600" dirty="0" smtClean="0"/>
                  <a:t>.</a:t>
                </a:r>
              </a:p>
              <a:p>
                <a:pPr marL="1200150" lvl="1" indent="-742950" algn="l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runs arbitrary sequence of Read/Write/Audit protocol executions. </a:t>
                </a:r>
              </a:p>
              <a:p>
                <a:pPr marL="1200150" lvl="1" indent="-742950" algn="l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2600" dirty="0" smtClean="0"/>
                  <a:t> </a:t>
                </a:r>
                <a:r>
                  <a:rPr lang="en-US" sz="2600" b="1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sz="2600" dirty="0" smtClean="0"/>
                  <a:t> moves to some configuration/state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600" dirty="0" smtClean="0"/>
                  <a:t>. Might ‘lose’ information.</a:t>
                </a:r>
              </a:p>
              <a:p>
                <a:pPr marL="1200150" lvl="1" indent="-742950" algn="l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Adversary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wins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 the game if:</a:t>
                </a:r>
                <a:endParaRPr lang="en-US" sz="2600" dirty="0" smtClean="0"/>
              </a:p>
              <a:p>
                <a:pPr marL="1657350" lvl="2" indent="-742950" algn="l">
                  <a:spcBef>
                    <a:spcPts val="1000"/>
                  </a:spcBef>
                  <a:buFont typeface="Arial" pitchFamily="34" charset="0"/>
                  <a:buChar char="•"/>
                </a:pPr>
                <a:r>
                  <a:rPr lang="en-US" sz="2600" b="1" dirty="0" smtClean="0"/>
                  <a:t> </a:t>
                </a:r>
                <a:r>
                  <a:rPr lang="en-US" sz="2600" b="1" dirty="0" err="1" smtClean="0"/>
                  <a:t>Pr</a:t>
                </a:r>
                <a:r>
                  <a:rPr lang="en-US" sz="2600" dirty="0" smtClean="0"/>
                  <a:t>[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600" dirty="0" smtClean="0"/>
                  <a:t> passes </a:t>
                </a:r>
                <a:r>
                  <a:rPr lang="en-US" sz="2600" b="1" dirty="0" smtClean="0"/>
                  <a:t>Audit</a:t>
                </a:r>
                <a:r>
                  <a:rPr lang="en-US" sz="2600" dirty="0" smtClean="0"/>
                  <a:t> with client ]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sz="2600" b="0" i="1" smtClean="0">
                        <a:solidFill>
                          <a:srgbClr val="00B050"/>
                        </a:solidFill>
                        <a:latin typeface="Cambria Math"/>
                      </a:rPr>
                      <m:t>ε</m:t>
                    </m:r>
                  </m:oMath>
                </a14:m>
                <a:r>
                  <a:rPr lang="en-US" sz="2600" b="0" dirty="0" smtClean="0"/>
                  <a:t>.</a:t>
                </a:r>
              </a:p>
              <a:p>
                <a:pPr marL="1657350" lvl="2" indent="-742950" algn="l">
                  <a:spcBef>
                    <a:spcPts val="1000"/>
                  </a:spcBef>
                  <a:buFont typeface="Arial" pitchFamily="34" charset="0"/>
                  <a:buChar char="•"/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Extract</a:t>
                </a:r>
                <a:r>
                  <a:rPr lang="en-US" sz="2600" dirty="0" smtClean="0"/>
                  <a:t>(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600" dirty="0" smtClean="0"/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k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)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        (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sz="2600" dirty="0" smtClean="0"/>
                  <a:t> updated with writes from step 2). </a:t>
                </a:r>
              </a:p>
              <a:p>
                <a:pPr marL="1200150" lvl="1" indent="-742950" algn="l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0"/>
                <a:ext cx="12750800" cy="4354590"/>
              </a:xfrm>
              <a:prstGeom prst="rect">
                <a:avLst/>
              </a:prstGeom>
              <a:blipFill rotWithShape="0">
                <a:blip r:embed="rId2"/>
                <a:stretch>
                  <a:fillRect l="-956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0200" y="6324600"/>
                <a:ext cx="12344400" cy="15696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PoR is Secure</a:t>
                </a:r>
                <a:r>
                  <a:rPr lang="en-US" sz="3200" dirty="0" smtClean="0"/>
                  <a:t> if:</a:t>
                </a:r>
              </a:p>
              <a:p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sz="3200" dirty="0" smtClean="0"/>
                  <a:t>PPT </a:t>
                </a:r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Extract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∀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PPT </a:t>
                </a:r>
                <a:r>
                  <a:rPr lang="en-US" sz="3200" b="1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=1/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𝑝𝑜𝑙𝑦</m:t>
                    </m:r>
                  </m:oMath>
                </a14:m>
                <a:endParaRPr lang="en-US" sz="3200" dirty="0" smtClean="0">
                  <a:solidFill>
                    <a:srgbClr val="00B050"/>
                  </a:solidFill>
                </a:endParaRPr>
              </a:p>
              <a:p>
                <a:r>
                  <a:rPr lang="en-US" sz="3200" b="1" dirty="0" err="1" smtClean="0"/>
                  <a:t>Pr</a:t>
                </a:r>
                <a:r>
                  <a:rPr lang="en-US" sz="3200" dirty="0" smtClean="0"/>
                  <a:t>[</a:t>
                </a:r>
                <a:r>
                  <a:rPr lang="en-US" sz="3200" b="1" dirty="0" err="1" smtClean="0"/>
                  <a:t>SecurityGame</a:t>
                </a:r>
                <a:r>
                  <a:rPr lang="en-US" sz="3200" b="1" dirty="0"/>
                  <a:t>(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Adv</a:t>
                </a:r>
                <a:r>
                  <a:rPr lang="en-US" sz="3200" b="1" dirty="0"/>
                  <a:t>, 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Extract,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ε</m:t>
                    </m:r>
                  </m:oMath>
                </a14:m>
                <a:r>
                  <a:rPr lang="en-US" sz="3200" b="1" dirty="0" smtClean="0"/>
                  <a:t>) </a:t>
                </a:r>
                <a:r>
                  <a:rPr lang="en-US" sz="3200" dirty="0" smtClean="0"/>
                  <a:t>=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‘win’</a:t>
                </a:r>
                <a:r>
                  <a:rPr lang="en-US" sz="3200" b="1" dirty="0" smtClean="0"/>
                  <a:t> </a:t>
                </a:r>
                <a:r>
                  <a:rPr lang="en-US" sz="3200" dirty="0" smtClean="0"/>
                  <a:t>] =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negligible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6324600"/>
                <a:ext cx="123444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t="-5058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032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2E4B1C-4AC1-4761-908C-EF5D4289B55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1747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Outline</a:t>
            </a:r>
          </a:p>
        </p:txBody>
      </p:sp>
      <p:sp>
        <p:nvSpPr>
          <p:cNvPr id="31748" name="Rectangle 2"/>
          <p:cNvSpPr>
            <a:spLocks/>
          </p:cNvSpPr>
          <p:nvPr/>
        </p:nvSpPr>
        <p:spPr bwMode="auto">
          <a:xfrm>
            <a:off x="406400" y="2724150"/>
            <a:ext cx="12192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Naïve solutions to dynamic </a:t>
            </a:r>
            <a:r>
              <a:rPr lang="en-US" sz="36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PoR.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Why they don’t work.</a:t>
            </a:r>
          </a:p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endParaRPr lang="en-US" sz="36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Our Construction using Oblivious RAM.</a:t>
            </a:r>
          </a:p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endParaRPr lang="en-US" sz="36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Analyze security</a:t>
            </a:r>
            <a:r>
              <a:rPr lang="en-US" sz="36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(need new notion of Oblivious RAM). </a:t>
            </a:r>
            <a:endParaRPr lang="en-US" sz="36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49ACF-D57E-409A-9A50-BA1CDC1AE9A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11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Outsourced Data Storage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215900" y="6172200"/>
            <a:ext cx="12458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30200" algn="l">
              <a:spcBef>
                <a:spcPts val="1100"/>
              </a:spcBef>
              <a:buSzPct val="125000"/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Lots of data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(music, photos, emails,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documents, scientific dataset,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...)</a:t>
            </a:r>
            <a:endParaRPr lang="en-US" sz="2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30200" algn="l">
              <a:spcBef>
                <a:spcPts val="1100"/>
              </a:spcBef>
              <a:buSzPct val="125000"/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Stores it on remote server</a:t>
            </a:r>
          </a:p>
          <a:p>
            <a:pPr marL="812800" lvl="1" indent="-342900" algn="l">
              <a:spcBef>
                <a:spcPts val="1100"/>
              </a:spcBef>
              <a:buSzPct val="125000"/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Accessible from many devices</a:t>
            </a: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(desktop, laptop, phone, car, </a:t>
            </a:r>
            <a:r>
              <a:rPr lang="en-US" sz="2000" dirty="0" smtClean="0">
                <a:latin typeface="Arial" charset="0"/>
                <a:cs typeface="Arial" charset="0"/>
                <a:sym typeface="Arial" charset="0"/>
              </a:rPr>
              <a:t>...).</a:t>
            </a:r>
            <a:endParaRPr lang="en-US" sz="2400" dirty="0">
              <a:latin typeface="Arial" charset="0"/>
              <a:cs typeface="Arial" charset="0"/>
              <a:sym typeface="Arial" charset="0"/>
            </a:endParaRPr>
          </a:p>
          <a:p>
            <a:pPr marL="812800" lvl="1" indent="-342900" algn="l">
              <a:spcBef>
                <a:spcPts val="1100"/>
              </a:spcBef>
              <a:buSzPct val="125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Greater reliability.</a:t>
            </a:r>
            <a:endParaRPr lang="en-US" sz="2400" dirty="0">
              <a:latin typeface="Arial" charset="0"/>
              <a:cs typeface="Arial" charset="0"/>
              <a:sym typeface="Arial" charset="0"/>
            </a:endParaRPr>
          </a:p>
          <a:p>
            <a:pPr marL="812800" lvl="1" indent="-342900" algn="l">
              <a:spcBef>
                <a:spcPts val="1100"/>
              </a:spcBef>
              <a:buSzPct val="125000"/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May be cheaper 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(economy of scale).</a:t>
            </a:r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8926513" y="1673225"/>
            <a:ext cx="3251200" cy="3614738"/>
            <a:chOff x="0" y="0"/>
            <a:chExt cx="2048" cy="2276"/>
          </a:xfrm>
        </p:grpSpPr>
        <p:pic>
          <p:nvPicPr>
            <p:cNvPr id="174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" y="608"/>
              <a:ext cx="484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6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Rectangle 5"/>
            <p:cNvSpPr>
              <a:spLocks/>
            </p:cNvSpPr>
            <p:nvPr/>
          </p:nvSpPr>
          <p:spPr bwMode="auto">
            <a:xfrm>
              <a:off x="312" y="1966"/>
              <a:ext cx="17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32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Remote Server</a:t>
              </a:r>
            </a:p>
          </p:txBody>
        </p:sp>
      </p:grp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6797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73225"/>
            <a:ext cx="21351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5"/>
          <p:cNvSpPr>
            <a:spLocks/>
          </p:cNvSpPr>
          <p:nvPr/>
        </p:nvSpPr>
        <p:spPr bwMode="auto">
          <a:xfrm>
            <a:off x="101600" y="4884738"/>
            <a:ext cx="1047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Client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175E-6 2.11692E-7 L 0.4042 0.005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1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B66D1-93F2-4128-A8D7-3850204D3F3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2771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Difficulty of making </a:t>
            </a:r>
            <a:r>
              <a:rPr lang="en-US" sz="55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Dynamic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2772" name="Rectangle 2"/>
          <p:cNvSpPr>
            <a:spLocks/>
          </p:cNvSpPr>
          <p:nvPr/>
        </p:nvSpPr>
        <p:spPr bwMode="auto">
          <a:xfrm>
            <a:off x="88900" y="1593850"/>
            <a:ext cx="131191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5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Start with </a:t>
            </a:r>
            <a:r>
              <a:rPr lang="en-US" sz="3200" dirty="0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[</a:t>
            </a:r>
            <a:r>
              <a:rPr lang="en-US" sz="3200" dirty="0" err="1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Juels-Kaliski</a:t>
            </a:r>
            <a:r>
              <a:rPr lang="en-US" sz="3200" dirty="0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]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PoR.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Server stores an ECC of data </a:t>
            </a:r>
            <a:r>
              <a:rPr lang="en-US" sz="32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M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317500" indent="-317500" algn="l">
              <a:spcBef>
                <a:spcPts val="15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Updating </a:t>
            </a:r>
            <a:r>
              <a:rPr lang="en-US" sz="32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bit of </a:t>
            </a:r>
            <a:r>
              <a:rPr lang="en-US" sz="32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M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changes a constant fraction of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! </a:t>
            </a: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04825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1234738" y="3124200"/>
            <a:ext cx="420687" cy="5994400"/>
            <a:chOff x="11310238" y="2927350"/>
            <a:chExt cx="421511" cy="5994400"/>
          </a:xfrm>
        </p:grpSpPr>
        <p:sp>
          <p:nvSpPr>
            <p:cNvPr id="37" name="Rectangle 4"/>
            <p:cNvSpPr>
              <a:spLocks/>
            </p:cNvSpPr>
            <p:nvPr/>
          </p:nvSpPr>
          <p:spPr bwMode="auto">
            <a:xfrm>
              <a:off x="11310238" y="29273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Rectangle 5"/>
            <p:cNvSpPr>
              <a:spLocks/>
            </p:cNvSpPr>
            <p:nvPr/>
          </p:nvSpPr>
          <p:spPr bwMode="auto">
            <a:xfrm>
              <a:off x="11310238" y="32956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Rectangle 6"/>
            <p:cNvSpPr>
              <a:spLocks/>
            </p:cNvSpPr>
            <p:nvPr/>
          </p:nvSpPr>
          <p:spPr bwMode="auto">
            <a:xfrm>
              <a:off x="11310238" y="36766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Rectangle 7"/>
            <p:cNvSpPr>
              <a:spLocks/>
            </p:cNvSpPr>
            <p:nvPr/>
          </p:nvSpPr>
          <p:spPr bwMode="auto">
            <a:xfrm>
              <a:off x="11310238" y="40449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Rectangle 8"/>
            <p:cNvSpPr>
              <a:spLocks/>
            </p:cNvSpPr>
            <p:nvPr/>
          </p:nvSpPr>
          <p:spPr bwMode="auto">
            <a:xfrm>
              <a:off x="11310238" y="44259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Rectangle 9"/>
            <p:cNvSpPr>
              <a:spLocks/>
            </p:cNvSpPr>
            <p:nvPr/>
          </p:nvSpPr>
          <p:spPr bwMode="auto">
            <a:xfrm>
              <a:off x="11310238" y="47942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Rectangle 10"/>
            <p:cNvSpPr>
              <a:spLocks/>
            </p:cNvSpPr>
            <p:nvPr/>
          </p:nvSpPr>
          <p:spPr bwMode="auto">
            <a:xfrm>
              <a:off x="11310238" y="51752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Rectangle 11"/>
            <p:cNvSpPr>
              <a:spLocks/>
            </p:cNvSpPr>
            <p:nvPr/>
          </p:nvSpPr>
          <p:spPr bwMode="auto">
            <a:xfrm>
              <a:off x="11310238" y="55435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Rectangle 12"/>
            <p:cNvSpPr>
              <a:spLocks/>
            </p:cNvSpPr>
            <p:nvPr/>
          </p:nvSpPr>
          <p:spPr bwMode="auto">
            <a:xfrm>
              <a:off x="11310238" y="59245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Rectangle 13"/>
            <p:cNvSpPr>
              <a:spLocks/>
            </p:cNvSpPr>
            <p:nvPr/>
          </p:nvSpPr>
          <p:spPr bwMode="auto">
            <a:xfrm>
              <a:off x="11310238" y="62928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Rectangle 14"/>
            <p:cNvSpPr>
              <a:spLocks/>
            </p:cNvSpPr>
            <p:nvPr/>
          </p:nvSpPr>
          <p:spPr bwMode="auto">
            <a:xfrm>
              <a:off x="11310238" y="66738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Rectangle 15"/>
            <p:cNvSpPr>
              <a:spLocks/>
            </p:cNvSpPr>
            <p:nvPr/>
          </p:nvSpPr>
          <p:spPr bwMode="auto">
            <a:xfrm>
              <a:off x="11310238" y="70421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16"/>
            <p:cNvSpPr>
              <a:spLocks/>
            </p:cNvSpPr>
            <p:nvPr/>
          </p:nvSpPr>
          <p:spPr bwMode="auto">
            <a:xfrm>
              <a:off x="11310238" y="74231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Rectangle 17"/>
            <p:cNvSpPr>
              <a:spLocks/>
            </p:cNvSpPr>
            <p:nvPr/>
          </p:nvSpPr>
          <p:spPr bwMode="auto">
            <a:xfrm>
              <a:off x="11310238" y="77914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Rectangle 18"/>
            <p:cNvSpPr>
              <a:spLocks/>
            </p:cNvSpPr>
            <p:nvPr/>
          </p:nvSpPr>
          <p:spPr bwMode="auto">
            <a:xfrm>
              <a:off x="11310238" y="81724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Rectangle 19"/>
            <p:cNvSpPr>
              <a:spLocks/>
            </p:cNvSpPr>
            <p:nvPr/>
          </p:nvSpPr>
          <p:spPr bwMode="auto">
            <a:xfrm>
              <a:off x="11310238" y="85407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3" name="Rectangle 20"/>
          <p:cNvSpPr>
            <a:spLocks/>
          </p:cNvSpPr>
          <p:nvPr/>
        </p:nvSpPr>
        <p:spPr bwMode="auto">
          <a:xfrm>
            <a:off x="5740400" y="8388350"/>
            <a:ext cx="8001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stores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= [</a:t>
            </a:r>
            <a:r>
              <a:rPr lang="en-US" sz="24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ECC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) with authentication]</a:t>
            </a: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7645400" y="5816600"/>
            <a:ext cx="1476375" cy="1784350"/>
            <a:chOff x="7722122" y="5619750"/>
            <a:chExt cx="1475290" cy="1784350"/>
          </a:xfrm>
        </p:grpSpPr>
        <p:sp>
          <p:nvSpPr>
            <p:cNvPr id="55" name="AutoShape 21"/>
            <p:cNvSpPr>
              <a:spLocks/>
            </p:cNvSpPr>
            <p:nvPr/>
          </p:nvSpPr>
          <p:spPr bwMode="auto">
            <a:xfrm>
              <a:off x="7792374" y="5619750"/>
              <a:ext cx="1405038" cy="1270000"/>
            </a:xfrm>
            <a:prstGeom prst="rightArrow">
              <a:avLst>
                <a:gd name="adj1" fmla="val 66454"/>
                <a:gd name="adj2" fmla="val 4199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77A8F9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Rectangle 22"/>
            <p:cNvSpPr>
              <a:spLocks/>
            </p:cNvSpPr>
            <p:nvPr/>
          </p:nvSpPr>
          <p:spPr bwMode="auto">
            <a:xfrm>
              <a:off x="7722122" y="6959600"/>
              <a:ext cx="126980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Encode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378200" y="4410075"/>
            <a:ext cx="1095375" cy="4083050"/>
            <a:chOff x="3454400" y="4235450"/>
            <a:chExt cx="1095375" cy="4083050"/>
          </a:xfrm>
        </p:grpSpPr>
        <p:sp>
          <p:nvSpPr>
            <p:cNvPr id="59" name="Rectangle 24"/>
            <p:cNvSpPr>
              <a:spLocks/>
            </p:cNvSpPr>
            <p:nvPr/>
          </p:nvSpPr>
          <p:spPr bwMode="auto">
            <a:xfrm>
              <a:off x="3810000" y="42354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Rectangle 25"/>
            <p:cNvSpPr>
              <a:spLocks/>
            </p:cNvSpPr>
            <p:nvPr/>
          </p:nvSpPr>
          <p:spPr bwMode="auto">
            <a:xfrm>
              <a:off x="3810000" y="46037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Rectangle 26"/>
            <p:cNvSpPr>
              <a:spLocks/>
            </p:cNvSpPr>
            <p:nvPr/>
          </p:nvSpPr>
          <p:spPr bwMode="auto">
            <a:xfrm>
              <a:off x="3810000" y="49847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Rectangle 27"/>
            <p:cNvSpPr>
              <a:spLocks/>
            </p:cNvSpPr>
            <p:nvPr/>
          </p:nvSpPr>
          <p:spPr bwMode="auto">
            <a:xfrm>
              <a:off x="3810000" y="53530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Rectangle 28"/>
            <p:cNvSpPr>
              <a:spLocks/>
            </p:cNvSpPr>
            <p:nvPr/>
          </p:nvSpPr>
          <p:spPr bwMode="auto">
            <a:xfrm>
              <a:off x="3810000" y="57340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Rectangle 29"/>
            <p:cNvSpPr>
              <a:spLocks/>
            </p:cNvSpPr>
            <p:nvPr/>
          </p:nvSpPr>
          <p:spPr bwMode="auto">
            <a:xfrm>
              <a:off x="3810000" y="61023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Rectangle 30"/>
            <p:cNvSpPr>
              <a:spLocks/>
            </p:cNvSpPr>
            <p:nvPr/>
          </p:nvSpPr>
          <p:spPr bwMode="auto">
            <a:xfrm>
              <a:off x="3810000" y="64833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Rectangle 31"/>
            <p:cNvSpPr>
              <a:spLocks/>
            </p:cNvSpPr>
            <p:nvPr/>
          </p:nvSpPr>
          <p:spPr bwMode="auto">
            <a:xfrm>
              <a:off x="3810000" y="68516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Rectangle 32"/>
            <p:cNvSpPr>
              <a:spLocks/>
            </p:cNvSpPr>
            <p:nvPr/>
          </p:nvSpPr>
          <p:spPr bwMode="auto">
            <a:xfrm>
              <a:off x="3810000" y="72326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Rectangle 33"/>
            <p:cNvSpPr>
              <a:spLocks/>
            </p:cNvSpPr>
            <p:nvPr/>
          </p:nvSpPr>
          <p:spPr bwMode="auto">
            <a:xfrm>
              <a:off x="3454400" y="7874000"/>
              <a:ext cx="1095375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Data 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764948" y="3124200"/>
            <a:ext cx="11439752" cy="651407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1500"/>
              </a:spcBef>
              <a:buSzPct val="125000"/>
            </a:pPr>
            <a:endParaRPr lang="en-US" sz="32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spcBef>
                <a:spcPts val="1500"/>
              </a:spcBef>
              <a:buSzPct val="125000"/>
            </a:pPr>
            <a:r>
              <a:rPr lang="en-US" sz="4400" b="1" u="sng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Challenge</a:t>
            </a:r>
            <a:r>
              <a:rPr lang="en-US" sz="4400" u="sng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:</a:t>
            </a:r>
            <a:r>
              <a:rPr lang="en-US" sz="44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  <a:p>
            <a:pPr>
              <a:spcBef>
                <a:spcPts val="1500"/>
              </a:spcBef>
              <a:buSzPct val="125000"/>
            </a:pPr>
            <a:endParaRPr lang="en-US" sz="2800" dirty="0" smtClean="0">
              <a:solidFill>
                <a:srgbClr val="FF0000"/>
              </a:solidFill>
              <a:latin typeface="Arial" charset="0"/>
              <a:cs typeface="Arial" charset="0"/>
              <a:sym typeface="Arial" charset="0"/>
            </a:endParaRPr>
          </a:p>
          <a:p>
            <a:pPr algn="l">
              <a:spcBef>
                <a:spcPts val="1500"/>
              </a:spcBef>
              <a:buSzPct val="125000"/>
            </a:pPr>
            <a:r>
              <a:rPr lang="en-US" sz="4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Redundancy </a:t>
            </a:r>
            <a:r>
              <a:rPr lang="en-US" sz="4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is inherent in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PoR.</a:t>
            </a: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571500" indent="-571500" algn="l">
              <a:spcBef>
                <a:spcPts val="1500"/>
              </a:spcBef>
              <a:buSzPct val="125000"/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If </a:t>
            </a:r>
            <a:r>
              <a:rPr lang="en-US" sz="40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deletes few random locations, </a:t>
            </a:r>
            <a:r>
              <a:rPr lang="en-US" sz="40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audit cannot </a:t>
            </a:r>
            <a:r>
              <a:rPr lang="en-US" sz="40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detect</a:t>
            </a:r>
            <a:r>
              <a:rPr lang="en-US" sz="40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</a:t>
            </a:r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algn="l">
              <a:spcBef>
                <a:spcPts val="1500"/>
              </a:spcBef>
              <a:buSzPct val="125000"/>
            </a:pPr>
            <a:endParaRPr lang="en-US" sz="24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algn="l">
              <a:spcBef>
                <a:spcPts val="1500"/>
              </a:spcBef>
              <a:buSzPct val="125000"/>
            </a:pPr>
            <a:r>
              <a:rPr lang="en-US" sz="40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Redundant encoding with efficient updates?</a:t>
            </a:r>
          </a:p>
          <a:p>
            <a:pPr marL="571500" indent="-571500" algn="l">
              <a:spcBef>
                <a:spcPts val="1500"/>
              </a:spcBef>
              <a:buSzPct val="125000"/>
              <a:buFont typeface="Arial" pitchFamily="34" charset="0"/>
              <a:buChar char="•"/>
            </a:pPr>
            <a:endParaRPr lang="en-US" sz="40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35E8E-0C86-4DC9-A067-C66D960EF27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6867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Naïve Attempt 1: Local Encoding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6868" name="Rectangle 2"/>
          <p:cNvSpPr>
            <a:spLocks/>
          </p:cNvSpPr>
          <p:nvPr/>
        </p:nvSpPr>
        <p:spPr bwMode="auto">
          <a:xfrm>
            <a:off x="228600" y="1479550"/>
            <a:ext cx="11760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Locally encode ‘small’ blocks of data individually. 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673600" y="4953000"/>
            <a:ext cx="1571625" cy="1962150"/>
            <a:chOff x="0" y="0"/>
            <a:chExt cx="989" cy="1236"/>
          </a:xfrm>
        </p:grpSpPr>
        <p:sp>
          <p:nvSpPr>
            <p:cNvPr id="36912" name="AutoShape 3"/>
            <p:cNvSpPr>
              <a:spLocks/>
            </p:cNvSpPr>
            <p:nvPr/>
          </p:nvSpPr>
          <p:spPr bwMode="auto">
            <a:xfrm>
              <a:off x="173" y="0"/>
              <a:ext cx="800" cy="800"/>
            </a:xfrm>
            <a:prstGeom prst="rightArrow">
              <a:avLst>
                <a:gd name="adj1" fmla="val 66454"/>
                <a:gd name="adj2" fmla="val 4199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77A8F9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13" name="Rectangle 4"/>
            <p:cNvSpPr>
              <a:spLocks/>
            </p:cNvSpPr>
            <p:nvPr/>
          </p:nvSpPr>
          <p:spPr bwMode="auto">
            <a:xfrm>
              <a:off x="0" y="732"/>
              <a:ext cx="989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Encode</a:t>
              </a:r>
              <a:b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Block-wise</a:t>
              </a:r>
            </a:p>
          </p:txBody>
        </p:sp>
      </p:grpSp>
      <p:grpSp>
        <p:nvGrpSpPr>
          <p:cNvPr id="37910" name="Group 22"/>
          <p:cNvGrpSpPr>
            <a:grpSpLocks/>
          </p:cNvGrpSpPr>
          <p:nvPr/>
        </p:nvGrpSpPr>
        <p:grpSpPr bwMode="auto">
          <a:xfrm>
            <a:off x="6413500" y="3441700"/>
            <a:ext cx="4584700" cy="6115050"/>
            <a:chOff x="-472" y="0"/>
            <a:chExt cx="2888" cy="3852"/>
          </a:xfrm>
        </p:grpSpPr>
        <p:sp>
          <p:nvSpPr>
            <p:cNvPr id="36896" name="Rectangle 6"/>
            <p:cNvSpPr>
              <a:spLocks/>
            </p:cNvSpPr>
            <p:nvPr/>
          </p:nvSpPr>
          <p:spPr bwMode="auto">
            <a:xfrm>
              <a:off x="832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897" name="Rectangle 7"/>
            <p:cNvSpPr>
              <a:spLocks/>
            </p:cNvSpPr>
            <p:nvPr/>
          </p:nvSpPr>
          <p:spPr bwMode="auto">
            <a:xfrm>
              <a:off x="832" y="24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898" name="Rectangle 8"/>
            <p:cNvSpPr>
              <a:spLocks/>
            </p:cNvSpPr>
            <p:nvPr/>
          </p:nvSpPr>
          <p:spPr bwMode="auto">
            <a:xfrm>
              <a:off x="832" y="47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899" name="Rectangle 9"/>
            <p:cNvSpPr>
              <a:spLocks/>
            </p:cNvSpPr>
            <p:nvPr/>
          </p:nvSpPr>
          <p:spPr bwMode="auto">
            <a:xfrm>
              <a:off x="832" y="71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900" name="Rectangle 10"/>
            <p:cNvSpPr>
              <a:spLocks/>
            </p:cNvSpPr>
            <p:nvPr/>
          </p:nvSpPr>
          <p:spPr bwMode="auto">
            <a:xfrm>
              <a:off x="832" y="94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901" name="Rectangle 11"/>
            <p:cNvSpPr>
              <a:spLocks/>
            </p:cNvSpPr>
            <p:nvPr/>
          </p:nvSpPr>
          <p:spPr bwMode="auto">
            <a:xfrm>
              <a:off x="832" y="1184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2" name="Rectangle 12"/>
            <p:cNvSpPr>
              <a:spLocks/>
            </p:cNvSpPr>
            <p:nvPr/>
          </p:nvSpPr>
          <p:spPr bwMode="auto">
            <a:xfrm>
              <a:off x="832" y="141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3" name="Rectangle 13"/>
            <p:cNvSpPr>
              <a:spLocks/>
            </p:cNvSpPr>
            <p:nvPr/>
          </p:nvSpPr>
          <p:spPr bwMode="auto">
            <a:xfrm>
              <a:off x="832" y="165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4" name="Rectangle 14"/>
            <p:cNvSpPr>
              <a:spLocks/>
            </p:cNvSpPr>
            <p:nvPr/>
          </p:nvSpPr>
          <p:spPr bwMode="auto">
            <a:xfrm>
              <a:off x="832" y="188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5" name="Rectangle 15"/>
            <p:cNvSpPr>
              <a:spLocks/>
            </p:cNvSpPr>
            <p:nvPr/>
          </p:nvSpPr>
          <p:spPr bwMode="auto">
            <a:xfrm>
              <a:off x="832" y="212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6" name="Rectangle 16"/>
            <p:cNvSpPr>
              <a:spLocks/>
            </p:cNvSpPr>
            <p:nvPr/>
          </p:nvSpPr>
          <p:spPr bwMode="auto">
            <a:xfrm>
              <a:off x="832" y="236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7" name="Rectangle 17"/>
            <p:cNvSpPr>
              <a:spLocks/>
            </p:cNvSpPr>
            <p:nvPr/>
          </p:nvSpPr>
          <p:spPr bwMode="auto">
            <a:xfrm>
              <a:off x="832" y="260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8" name="Rectangle 18"/>
            <p:cNvSpPr>
              <a:spLocks/>
            </p:cNvSpPr>
            <p:nvPr/>
          </p:nvSpPr>
          <p:spPr bwMode="auto">
            <a:xfrm>
              <a:off x="832" y="283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9" name="Rectangle 19"/>
            <p:cNvSpPr>
              <a:spLocks/>
            </p:cNvSpPr>
            <p:nvPr/>
          </p:nvSpPr>
          <p:spPr bwMode="auto">
            <a:xfrm>
              <a:off x="832" y="307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10" name="Rectangle 20"/>
            <p:cNvSpPr>
              <a:spLocks/>
            </p:cNvSpPr>
            <p:nvPr/>
          </p:nvSpPr>
          <p:spPr bwMode="auto">
            <a:xfrm>
              <a:off x="832" y="3304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11" name="Rectangle 21"/>
            <p:cNvSpPr>
              <a:spLocks/>
            </p:cNvSpPr>
            <p:nvPr/>
          </p:nvSpPr>
          <p:spPr bwMode="auto">
            <a:xfrm>
              <a:off x="-472" y="3572"/>
              <a:ext cx="288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spcBef>
                  <a:spcPts val="2400"/>
                </a:spcBef>
              </a:pP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1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3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</a:t>
              </a:r>
            </a:p>
          </p:txBody>
        </p:sp>
      </p:grpSp>
      <p:grpSp>
        <p:nvGrpSpPr>
          <p:cNvPr id="37920" name="Group 32"/>
          <p:cNvGrpSpPr>
            <a:grpSpLocks/>
          </p:cNvGrpSpPr>
          <p:nvPr/>
        </p:nvGrpSpPr>
        <p:grpSpPr bwMode="auto">
          <a:xfrm>
            <a:off x="2127250" y="4381500"/>
            <a:ext cx="381000" cy="3378200"/>
            <a:chOff x="0" y="0"/>
            <a:chExt cx="240" cy="2128"/>
          </a:xfrm>
        </p:grpSpPr>
        <p:sp>
          <p:nvSpPr>
            <p:cNvPr id="36887" name="Rectangle 23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8" name="Rectangle 24"/>
            <p:cNvSpPr>
              <a:spLocks/>
            </p:cNvSpPr>
            <p:nvPr/>
          </p:nvSpPr>
          <p:spPr bwMode="auto">
            <a:xfrm>
              <a:off x="0" y="23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9" name="Rectangle 25"/>
            <p:cNvSpPr>
              <a:spLocks/>
            </p:cNvSpPr>
            <p:nvPr/>
          </p:nvSpPr>
          <p:spPr bwMode="auto">
            <a:xfrm>
              <a:off x="0" y="47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90" name="Rectangle 26"/>
            <p:cNvSpPr>
              <a:spLocks/>
            </p:cNvSpPr>
            <p:nvPr/>
          </p:nvSpPr>
          <p:spPr bwMode="auto">
            <a:xfrm>
              <a:off x="0" y="704"/>
              <a:ext cx="240" cy="24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91" name="Rectangle 27"/>
            <p:cNvSpPr>
              <a:spLocks/>
            </p:cNvSpPr>
            <p:nvPr/>
          </p:nvSpPr>
          <p:spPr bwMode="auto">
            <a:xfrm>
              <a:off x="0" y="944"/>
              <a:ext cx="240" cy="24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92" name="Rectangle 28"/>
            <p:cNvSpPr>
              <a:spLocks/>
            </p:cNvSpPr>
            <p:nvPr/>
          </p:nvSpPr>
          <p:spPr bwMode="auto">
            <a:xfrm>
              <a:off x="0" y="1176"/>
              <a:ext cx="240" cy="24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93" name="Rectangle 29"/>
            <p:cNvSpPr>
              <a:spLocks/>
            </p:cNvSpPr>
            <p:nvPr/>
          </p:nvSpPr>
          <p:spPr bwMode="auto">
            <a:xfrm>
              <a:off x="0" y="1416"/>
              <a:ext cx="240" cy="24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94" name="Rectangle 30"/>
            <p:cNvSpPr>
              <a:spLocks/>
            </p:cNvSpPr>
            <p:nvPr/>
          </p:nvSpPr>
          <p:spPr bwMode="auto">
            <a:xfrm>
              <a:off x="0" y="1648"/>
              <a:ext cx="240" cy="24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95" name="Rectangle 31"/>
            <p:cNvSpPr>
              <a:spLocks/>
            </p:cNvSpPr>
            <p:nvPr/>
          </p:nvSpPr>
          <p:spPr bwMode="auto">
            <a:xfrm>
              <a:off x="0" y="1888"/>
              <a:ext cx="240" cy="24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6872" name="Rectangle 33"/>
          <p:cNvSpPr>
            <a:spLocks/>
          </p:cNvSpPr>
          <p:nvPr/>
        </p:nvSpPr>
        <p:spPr bwMode="auto">
          <a:xfrm>
            <a:off x="857250" y="7893050"/>
            <a:ext cx="29051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Data 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 = m</a:t>
            </a:r>
            <a:r>
              <a:rPr lang="en-US" sz="2200" baseline="-60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, m</a:t>
            </a:r>
            <a:r>
              <a:rPr lang="en-US" sz="2200" baseline="-60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, m</a:t>
            </a:r>
            <a:r>
              <a:rPr lang="en-US" sz="2200" baseline="-60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3</a:t>
            </a:r>
          </a:p>
        </p:txBody>
      </p:sp>
      <p:pic>
        <p:nvPicPr>
          <p:cNvPr id="36873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3721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35E8E-0C86-4DC9-A067-C66D960EF27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6867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Naïve Attempt 1: Local Encoding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37910" name="Group 22"/>
          <p:cNvGrpSpPr>
            <a:grpSpLocks/>
          </p:cNvGrpSpPr>
          <p:nvPr/>
        </p:nvGrpSpPr>
        <p:grpSpPr bwMode="auto">
          <a:xfrm>
            <a:off x="6413500" y="3441700"/>
            <a:ext cx="4584700" cy="6115050"/>
            <a:chOff x="-472" y="0"/>
            <a:chExt cx="2888" cy="3852"/>
          </a:xfrm>
        </p:grpSpPr>
        <p:sp>
          <p:nvSpPr>
            <p:cNvPr id="36896" name="Rectangle 6"/>
            <p:cNvSpPr>
              <a:spLocks/>
            </p:cNvSpPr>
            <p:nvPr/>
          </p:nvSpPr>
          <p:spPr bwMode="auto">
            <a:xfrm>
              <a:off x="832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897" name="Rectangle 7"/>
            <p:cNvSpPr>
              <a:spLocks/>
            </p:cNvSpPr>
            <p:nvPr/>
          </p:nvSpPr>
          <p:spPr bwMode="auto">
            <a:xfrm>
              <a:off x="832" y="24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898" name="Rectangle 8"/>
            <p:cNvSpPr>
              <a:spLocks/>
            </p:cNvSpPr>
            <p:nvPr/>
          </p:nvSpPr>
          <p:spPr bwMode="auto">
            <a:xfrm>
              <a:off x="832" y="47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899" name="Rectangle 9"/>
            <p:cNvSpPr>
              <a:spLocks/>
            </p:cNvSpPr>
            <p:nvPr/>
          </p:nvSpPr>
          <p:spPr bwMode="auto">
            <a:xfrm>
              <a:off x="832" y="71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900" name="Rectangle 10"/>
            <p:cNvSpPr>
              <a:spLocks/>
            </p:cNvSpPr>
            <p:nvPr/>
          </p:nvSpPr>
          <p:spPr bwMode="auto">
            <a:xfrm>
              <a:off x="832" y="94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901" name="Rectangle 11"/>
            <p:cNvSpPr>
              <a:spLocks/>
            </p:cNvSpPr>
            <p:nvPr/>
          </p:nvSpPr>
          <p:spPr bwMode="auto">
            <a:xfrm>
              <a:off x="832" y="1184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2" name="Rectangle 12"/>
            <p:cNvSpPr>
              <a:spLocks/>
            </p:cNvSpPr>
            <p:nvPr/>
          </p:nvSpPr>
          <p:spPr bwMode="auto">
            <a:xfrm>
              <a:off x="832" y="141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3" name="Rectangle 13"/>
            <p:cNvSpPr>
              <a:spLocks/>
            </p:cNvSpPr>
            <p:nvPr/>
          </p:nvSpPr>
          <p:spPr bwMode="auto">
            <a:xfrm>
              <a:off x="832" y="165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4" name="Rectangle 14"/>
            <p:cNvSpPr>
              <a:spLocks/>
            </p:cNvSpPr>
            <p:nvPr/>
          </p:nvSpPr>
          <p:spPr bwMode="auto">
            <a:xfrm>
              <a:off x="832" y="188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5" name="Rectangle 15"/>
            <p:cNvSpPr>
              <a:spLocks/>
            </p:cNvSpPr>
            <p:nvPr/>
          </p:nvSpPr>
          <p:spPr bwMode="auto">
            <a:xfrm>
              <a:off x="832" y="212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6" name="Rectangle 16"/>
            <p:cNvSpPr>
              <a:spLocks/>
            </p:cNvSpPr>
            <p:nvPr/>
          </p:nvSpPr>
          <p:spPr bwMode="auto">
            <a:xfrm>
              <a:off x="832" y="236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7" name="Rectangle 17"/>
            <p:cNvSpPr>
              <a:spLocks/>
            </p:cNvSpPr>
            <p:nvPr/>
          </p:nvSpPr>
          <p:spPr bwMode="auto">
            <a:xfrm>
              <a:off x="832" y="260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8" name="Rectangle 18"/>
            <p:cNvSpPr>
              <a:spLocks/>
            </p:cNvSpPr>
            <p:nvPr/>
          </p:nvSpPr>
          <p:spPr bwMode="auto">
            <a:xfrm>
              <a:off x="832" y="283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9" name="Rectangle 19"/>
            <p:cNvSpPr>
              <a:spLocks/>
            </p:cNvSpPr>
            <p:nvPr/>
          </p:nvSpPr>
          <p:spPr bwMode="auto">
            <a:xfrm>
              <a:off x="832" y="307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10" name="Rectangle 20"/>
            <p:cNvSpPr>
              <a:spLocks/>
            </p:cNvSpPr>
            <p:nvPr/>
          </p:nvSpPr>
          <p:spPr bwMode="auto">
            <a:xfrm>
              <a:off x="832" y="3304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11" name="Rectangle 21"/>
            <p:cNvSpPr>
              <a:spLocks/>
            </p:cNvSpPr>
            <p:nvPr/>
          </p:nvSpPr>
          <p:spPr bwMode="auto">
            <a:xfrm>
              <a:off x="-472" y="3572"/>
              <a:ext cx="288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spcBef>
                  <a:spcPts val="2400"/>
                </a:spcBef>
              </a:pP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1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3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</a:t>
              </a:r>
            </a:p>
          </p:txBody>
        </p:sp>
      </p:grpSp>
      <p:pic>
        <p:nvPicPr>
          <p:cNvPr id="36873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3721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2"/>
          <p:cNvGrpSpPr>
            <a:grpSpLocks/>
          </p:cNvGrpSpPr>
          <p:nvPr/>
        </p:nvGrpSpPr>
        <p:grpSpPr bwMode="auto">
          <a:xfrm>
            <a:off x="2127250" y="4381500"/>
            <a:ext cx="381000" cy="3378200"/>
            <a:chOff x="0" y="0"/>
            <a:chExt cx="240" cy="2128"/>
          </a:xfrm>
        </p:grpSpPr>
        <p:sp>
          <p:nvSpPr>
            <p:cNvPr id="38" name="Rectangle 23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Rectangle 24"/>
            <p:cNvSpPr>
              <a:spLocks/>
            </p:cNvSpPr>
            <p:nvPr/>
          </p:nvSpPr>
          <p:spPr bwMode="auto">
            <a:xfrm>
              <a:off x="0" y="232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Rectangle 25"/>
            <p:cNvSpPr>
              <a:spLocks/>
            </p:cNvSpPr>
            <p:nvPr/>
          </p:nvSpPr>
          <p:spPr bwMode="auto">
            <a:xfrm>
              <a:off x="0" y="472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Rectangle 26"/>
            <p:cNvSpPr>
              <a:spLocks/>
            </p:cNvSpPr>
            <p:nvPr/>
          </p:nvSpPr>
          <p:spPr bwMode="auto">
            <a:xfrm>
              <a:off x="0" y="704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Rectangle 27"/>
            <p:cNvSpPr>
              <a:spLocks/>
            </p:cNvSpPr>
            <p:nvPr/>
          </p:nvSpPr>
          <p:spPr bwMode="auto">
            <a:xfrm>
              <a:off x="0" y="944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Rectangle 28"/>
            <p:cNvSpPr>
              <a:spLocks/>
            </p:cNvSpPr>
            <p:nvPr/>
          </p:nvSpPr>
          <p:spPr bwMode="auto">
            <a:xfrm>
              <a:off x="0" y="1176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Rectangle 29"/>
            <p:cNvSpPr>
              <a:spLocks/>
            </p:cNvSpPr>
            <p:nvPr/>
          </p:nvSpPr>
          <p:spPr bwMode="auto">
            <a:xfrm>
              <a:off x="0" y="1416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Rectangle 30"/>
            <p:cNvSpPr>
              <a:spLocks/>
            </p:cNvSpPr>
            <p:nvPr/>
          </p:nvSpPr>
          <p:spPr bwMode="auto">
            <a:xfrm>
              <a:off x="0" y="1648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Rectangle 31"/>
            <p:cNvSpPr>
              <a:spLocks/>
            </p:cNvSpPr>
            <p:nvPr/>
          </p:nvSpPr>
          <p:spPr bwMode="auto">
            <a:xfrm>
              <a:off x="0" y="1888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Right Arrow 1"/>
          <p:cNvSpPr/>
          <p:nvPr/>
        </p:nvSpPr>
        <p:spPr bwMode="auto">
          <a:xfrm>
            <a:off x="1714500" y="4777559"/>
            <a:ext cx="304800" cy="190500"/>
          </a:xfrm>
          <a:prstGeom prst="right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7340600" y="3441700"/>
            <a:ext cx="914400" cy="1879600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2526" y="3723382"/>
            <a:ext cx="32982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Write complexity: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|block size|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Rectangle 2"/>
          <p:cNvSpPr>
            <a:spLocks/>
          </p:cNvSpPr>
          <p:nvPr/>
        </p:nvSpPr>
        <p:spPr bwMode="auto">
          <a:xfrm>
            <a:off x="228600" y="1479550"/>
            <a:ext cx="11760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Locally encode ‘small’ blocks of data individually.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Updating </a:t>
            </a: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1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bit of data only affects</a:t>
            </a: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block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857250" y="7893050"/>
            <a:ext cx="29051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Data 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 = m</a:t>
            </a:r>
            <a:r>
              <a:rPr lang="en-US" sz="2200" baseline="-60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, m</a:t>
            </a:r>
            <a:r>
              <a:rPr lang="en-US" sz="2200" baseline="-60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, m</a:t>
            </a:r>
            <a:r>
              <a:rPr lang="en-US" sz="2200" baseline="-60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0481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35E8E-0C86-4DC9-A067-C66D960EF27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6867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Naïve Attempt 1: Local Encoding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37910" name="Group 22"/>
          <p:cNvGrpSpPr>
            <a:grpSpLocks/>
          </p:cNvGrpSpPr>
          <p:nvPr/>
        </p:nvGrpSpPr>
        <p:grpSpPr bwMode="auto">
          <a:xfrm>
            <a:off x="6413500" y="3441700"/>
            <a:ext cx="4584700" cy="6115050"/>
            <a:chOff x="-472" y="0"/>
            <a:chExt cx="2888" cy="3852"/>
          </a:xfrm>
        </p:grpSpPr>
        <p:sp>
          <p:nvSpPr>
            <p:cNvPr id="36896" name="Rectangle 6"/>
            <p:cNvSpPr>
              <a:spLocks/>
            </p:cNvSpPr>
            <p:nvPr/>
          </p:nvSpPr>
          <p:spPr bwMode="auto">
            <a:xfrm>
              <a:off x="832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897" name="Rectangle 7"/>
            <p:cNvSpPr>
              <a:spLocks/>
            </p:cNvSpPr>
            <p:nvPr/>
          </p:nvSpPr>
          <p:spPr bwMode="auto">
            <a:xfrm>
              <a:off x="832" y="240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898" name="Rectangle 8"/>
            <p:cNvSpPr>
              <a:spLocks/>
            </p:cNvSpPr>
            <p:nvPr/>
          </p:nvSpPr>
          <p:spPr bwMode="auto">
            <a:xfrm>
              <a:off x="832" y="472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899" name="Rectangle 9"/>
            <p:cNvSpPr>
              <a:spLocks/>
            </p:cNvSpPr>
            <p:nvPr/>
          </p:nvSpPr>
          <p:spPr bwMode="auto">
            <a:xfrm>
              <a:off x="832" y="71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900" name="Rectangle 10"/>
            <p:cNvSpPr>
              <a:spLocks/>
            </p:cNvSpPr>
            <p:nvPr/>
          </p:nvSpPr>
          <p:spPr bwMode="auto">
            <a:xfrm>
              <a:off x="832" y="944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accent5">
                    <a:lumMod val="90000"/>
                  </a:schemeClr>
                </a:solidFill>
              </a:endParaRPr>
            </a:p>
          </p:txBody>
        </p:sp>
        <p:sp>
          <p:nvSpPr>
            <p:cNvPr id="36901" name="Rectangle 11"/>
            <p:cNvSpPr>
              <a:spLocks/>
            </p:cNvSpPr>
            <p:nvPr/>
          </p:nvSpPr>
          <p:spPr bwMode="auto">
            <a:xfrm>
              <a:off x="832" y="1184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2" name="Rectangle 12"/>
            <p:cNvSpPr>
              <a:spLocks/>
            </p:cNvSpPr>
            <p:nvPr/>
          </p:nvSpPr>
          <p:spPr bwMode="auto">
            <a:xfrm>
              <a:off x="832" y="141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3" name="Rectangle 13"/>
            <p:cNvSpPr>
              <a:spLocks/>
            </p:cNvSpPr>
            <p:nvPr/>
          </p:nvSpPr>
          <p:spPr bwMode="auto">
            <a:xfrm>
              <a:off x="832" y="165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4" name="Rectangle 14"/>
            <p:cNvSpPr>
              <a:spLocks/>
            </p:cNvSpPr>
            <p:nvPr/>
          </p:nvSpPr>
          <p:spPr bwMode="auto">
            <a:xfrm>
              <a:off x="832" y="188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5" name="Rectangle 15"/>
            <p:cNvSpPr>
              <a:spLocks/>
            </p:cNvSpPr>
            <p:nvPr/>
          </p:nvSpPr>
          <p:spPr bwMode="auto">
            <a:xfrm>
              <a:off x="832" y="212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6" name="Rectangle 16"/>
            <p:cNvSpPr>
              <a:spLocks/>
            </p:cNvSpPr>
            <p:nvPr/>
          </p:nvSpPr>
          <p:spPr bwMode="auto">
            <a:xfrm>
              <a:off x="832" y="236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7" name="Rectangle 17"/>
            <p:cNvSpPr>
              <a:spLocks/>
            </p:cNvSpPr>
            <p:nvPr/>
          </p:nvSpPr>
          <p:spPr bwMode="auto">
            <a:xfrm>
              <a:off x="832" y="260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8" name="Rectangle 18"/>
            <p:cNvSpPr>
              <a:spLocks/>
            </p:cNvSpPr>
            <p:nvPr/>
          </p:nvSpPr>
          <p:spPr bwMode="auto">
            <a:xfrm>
              <a:off x="832" y="283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09" name="Rectangle 19"/>
            <p:cNvSpPr>
              <a:spLocks/>
            </p:cNvSpPr>
            <p:nvPr/>
          </p:nvSpPr>
          <p:spPr bwMode="auto">
            <a:xfrm>
              <a:off x="832" y="307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10" name="Rectangle 20"/>
            <p:cNvSpPr>
              <a:spLocks/>
            </p:cNvSpPr>
            <p:nvPr/>
          </p:nvSpPr>
          <p:spPr bwMode="auto">
            <a:xfrm>
              <a:off x="832" y="3304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11" name="Rectangle 21"/>
            <p:cNvSpPr>
              <a:spLocks/>
            </p:cNvSpPr>
            <p:nvPr/>
          </p:nvSpPr>
          <p:spPr bwMode="auto">
            <a:xfrm>
              <a:off x="-472" y="3572"/>
              <a:ext cx="288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spcBef>
                  <a:spcPts val="2400"/>
                </a:spcBef>
              </a:pP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1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3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</a:t>
              </a:r>
            </a:p>
          </p:txBody>
        </p:sp>
      </p:grpSp>
      <p:pic>
        <p:nvPicPr>
          <p:cNvPr id="36873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3721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2"/>
          <p:cNvGrpSpPr>
            <a:grpSpLocks/>
          </p:cNvGrpSpPr>
          <p:nvPr/>
        </p:nvGrpSpPr>
        <p:grpSpPr bwMode="auto">
          <a:xfrm>
            <a:off x="2127250" y="4381500"/>
            <a:ext cx="381000" cy="3378200"/>
            <a:chOff x="0" y="0"/>
            <a:chExt cx="240" cy="2128"/>
          </a:xfrm>
        </p:grpSpPr>
        <p:sp>
          <p:nvSpPr>
            <p:cNvPr id="38" name="Rectangle 23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Rectangle 24"/>
            <p:cNvSpPr>
              <a:spLocks/>
            </p:cNvSpPr>
            <p:nvPr/>
          </p:nvSpPr>
          <p:spPr bwMode="auto">
            <a:xfrm>
              <a:off x="0" y="232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Rectangle 25"/>
            <p:cNvSpPr>
              <a:spLocks/>
            </p:cNvSpPr>
            <p:nvPr/>
          </p:nvSpPr>
          <p:spPr bwMode="auto">
            <a:xfrm>
              <a:off x="0" y="472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Rectangle 26"/>
            <p:cNvSpPr>
              <a:spLocks/>
            </p:cNvSpPr>
            <p:nvPr/>
          </p:nvSpPr>
          <p:spPr bwMode="auto">
            <a:xfrm>
              <a:off x="0" y="704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Rectangle 27"/>
            <p:cNvSpPr>
              <a:spLocks/>
            </p:cNvSpPr>
            <p:nvPr/>
          </p:nvSpPr>
          <p:spPr bwMode="auto">
            <a:xfrm>
              <a:off x="0" y="944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Rectangle 28"/>
            <p:cNvSpPr>
              <a:spLocks/>
            </p:cNvSpPr>
            <p:nvPr/>
          </p:nvSpPr>
          <p:spPr bwMode="auto">
            <a:xfrm>
              <a:off x="0" y="1176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Rectangle 29"/>
            <p:cNvSpPr>
              <a:spLocks/>
            </p:cNvSpPr>
            <p:nvPr/>
          </p:nvSpPr>
          <p:spPr bwMode="auto">
            <a:xfrm>
              <a:off x="0" y="1416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Rectangle 30"/>
            <p:cNvSpPr>
              <a:spLocks/>
            </p:cNvSpPr>
            <p:nvPr/>
          </p:nvSpPr>
          <p:spPr bwMode="auto">
            <a:xfrm>
              <a:off x="0" y="1648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Rectangle 31"/>
            <p:cNvSpPr>
              <a:spLocks/>
            </p:cNvSpPr>
            <p:nvPr/>
          </p:nvSpPr>
          <p:spPr bwMode="auto">
            <a:xfrm>
              <a:off x="0" y="1888"/>
              <a:ext cx="24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093200" y="5552182"/>
            <a:ext cx="391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Audit complexity: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t |M|/|block size|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52526" y="3723382"/>
            <a:ext cx="32982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Write complexity: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|block size|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093200" y="7152382"/>
                <a:ext cx="3911599" cy="1181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Total complexity: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200" y="7152382"/>
                <a:ext cx="3911599" cy="1181157"/>
              </a:xfrm>
              <a:prstGeom prst="rect">
                <a:avLst/>
              </a:prstGeom>
              <a:blipFill rotWithShape="1">
                <a:blip r:embed="rId4"/>
                <a:stretch>
                  <a:fillRect t="-6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2"/>
          <p:cNvSpPr>
            <a:spLocks/>
          </p:cNvSpPr>
          <p:nvPr/>
        </p:nvSpPr>
        <p:spPr bwMode="auto">
          <a:xfrm>
            <a:off x="228600" y="1479550"/>
            <a:ext cx="12369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Locally encode ‘small’ blocks of data individually.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Updating </a:t>
            </a: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1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bit of data only affects</a:t>
            </a: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block.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To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lose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data, server deletes single </a:t>
            </a:r>
            <a:r>
              <a:rPr lang="en-US" sz="32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block.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774700" lvl="1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Audit needs to check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symbols/block.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endParaRPr lang="en-US" sz="32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857250" y="7893050"/>
            <a:ext cx="29051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Data 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 = m</a:t>
            </a:r>
            <a:r>
              <a:rPr lang="en-US" sz="2200" baseline="-60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, m</a:t>
            </a:r>
            <a:r>
              <a:rPr lang="en-US" sz="2200" baseline="-60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, m</a:t>
            </a:r>
            <a:r>
              <a:rPr lang="en-US" sz="2200" baseline="-60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3</a:t>
            </a:r>
          </a:p>
        </p:txBody>
      </p:sp>
      <p:sp>
        <p:nvSpPr>
          <p:cNvPr id="52" name="Left Brace 51"/>
          <p:cNvSpPr/>
          <p:nvPr/>
        </p:nvSpPr>
        <p:spPr bwMode="auto">
          <a:xfrm>
            <a:off x="7340600" y="3441700"/>
            <a:ext cx="914400" cy="1879600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Oval Callout 2"/>
          <p:cNvSpPr/>
          <p:nvPr/>
        </p:nvSpPr>
        <p:spPr bwMode="auto">
          <a:xfrm>
            <a:off x="101600" y="82550"/>
            <a:ext cx="9906000" cy="7810500"/>
          </a:xfrm>
          <a:prstGeom prst="wedgeEllipseCallout">
            <a:avLst>
              <a:gd name="adj1" fmla="val 45959"/>
              <a:gd name="adj2" fmla="val 44274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Can we do better?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600" dirty="0" smtClean="0"/>
              <a:t>(</a:t>
            </a:r>
            <a:r>
              <a:rPr lang="en-US" sz="6600" dirty="0" err="1" smtClean="0"/>
              <a:t>polylog</a:t>
            </a:r>
            <a:r>
              <a:rPr lang="en-US" sz="6600" dirty="0" smtClean="0"/>
              <a:t>)</a:t>
            </a:r>
            <a:endParaRPr kumimoji="0" lang="en-US" sz="6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9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58B7-5175-48DA-BED6-71C0BE136AB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4035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Tension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: </a:t>
            </a:r>
            <a:r>
              <a:rPr lang="en-US" sz="55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Security vs. Locality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330200" y="2514600"/>
            <a:ext cx="12179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42900" indent="-317500" algn="l">
              <a:spcBef>
                <a:spcPts val="20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Write operation changes few locations on server.</a:t>
            </a:r>
          </a:p>
          <a:p>
            <a:pPr marL="342900" indent="-317500" algn="l">
              <a:spcBef>
                <a:spcPts val="20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can ‘delete’ exactly these locations. </a:t>
            </a:r>
          </a:p>
          <a:p>
            <a:pPr marL="342900" indent="-317500" algn="l">
              <a:spcBef>
                <a:spcPts val="20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If Audit checks few random locations, unlikely to detect this.</a:t>
            </a:r>
          </a:p>
          <a:p>
            <a:pPr marL="482600" indent="-457200" algn="l">
              <a:spcBef>
                <a:spcPts val="2000"/>
              </a:spcBef>
              <a:buSzPct val="10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Does not rule out a ‘smarter’ audit.                                              Likelier to check most recently updated data. </a:t>
            </a:r>
            <a:endParaRPr lang="en-US" sz="32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25400" algn="l">
              <a:spcBef>
                <a:spcPts val="2000"/>
              </a:spcBef>
              <a:buSzPct val="100000"/>
            </a:pPr>
            <a:endParaRPr lang="en-US" sz="32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6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"/>
          <p:cNvSpPr>
            <a:spLocks/>
          </p:cNvSpPr>
          <p:nvPr/>
        </p:nvSpPr>
        <p:spPr bwMode="auto">
          <a:xfrm>
            <a:off x="215900" y="323850"/>
            <a:ext cx="12788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Naïve Attempt 2: </a:t>
            </a:r>
            <a:r>
              <a:rPr lang="en-US" sz="4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Local Encode + Permute</a:t>
            </a:r>
            <a:endParaRPr lang="en-US" sz="4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470275" y="5473700"/>
            <a:ext cx="1571625" cy="1962150"/>
            <a:chOff x="3470275" y="5473700"/>
            <a:chExt cx="1571625" cy="1962150"/>
          </a:xfrm>
        </p:grpSpPr>
        <p:sp>
          <p:nvSpPr>
            <p:cNvPr id="57" name="AutoShape 2"/>
            <p:cNvSpPr>
              <a:spLocks/>
            </p:cNvSpPr>
            <p:nvPr/>
          </p:nvSpPr>
          <p:spPr bwMode="auto">
            <a:xfrm>
              <a:off x="3746500" y="5473700"/>
              <a:ext cx="1270000" cy="1270000"/>
            </a:xfrm>
            <a:prstGeom prst="rightArrow">
              <a:avLst>
                <a:gd name="adj1" fmla="val 66454"/>
                <a:gd name="adj2" fmla="val 4199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77A8F9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Rectangle 3"/>
            <p:cNvSpPr>
              <a:spLocks/>
            </p:cNvSpPr>
            <p:nvPr/>
          </p:nvSpPr>
          <p:spPr bwMode="auto">
            <a:xfrm>
              <a:off x="3470275" y="6635750"/>
              <a:ext cx="15716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Encode</a:t>
              </a:r>
              <a:b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Block-wise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140200" y="3302000"/>
            <a:ext cx="4711700" cy="6115050"/>
            <a:chOff x="4140200" y="3302000"/>
            <a:chExt cx="4711700" cy="6115050"/>
          </a:xfrm>
        </p:grpSpPr>
        <p:sp>
          <p:nvSpPr>
            <p:cNvPr id="60" name="Rectangle 4"/>
            <p:cNvSpPr>
              <a:spLocks/>
            </p:cNvSpPr>
            <p:nvPr/>
          </p:nvSpPr>
          <p:spPr bwMode="auto">
            <a:xfrm>
              <a:off x="6311900" y="33020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/>
            </p:cNvSpPr>
            <p:nvPr/>
          </p:nvSpPr>
          <p:spPr bwMode="auto">
            <a:xfrm>
              <a:off x="6311900" y="36830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Rectangle 6"/>
            <p:cNvSpPr>
              <a:spLocks/>
            </p:cNvSpPr>
            <p:nvPr/>
          </p:nvSpPr>
          <p:spPr bwMode="auto">
            <a:xfrm>
              <a:off x="6311900" y="40513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Rectangle 7"/>
            <p:cNvSpPr>
              <a:spLocks/>
            </p:cNvSpPr>
            <p:nvPr/>
          </p:nvSpPr>
          <p:spPr bwMode="auto">
            <a:xfrm>
              <a:off x="6311900" y="44323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Rectangle 8"/>
            <p:cNvSpPr>
              <a:spLocks/>
            </p:cNvSpPr>
            <p:nvPr/>
          </p:nvSpPr>
          <p:spPr bwMode="auto">
            <a:xfrm>
              <a:off x="6311900" y="4800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Rectangle 9"/>
            <p:cNvSpPr>
              <a:spLocks/>
            </p:cNvSpPr>
            <p:nvPr/>
          </p:nvSpPr>
          <p:spPr bwMode="auto">
            <a:xfrm>
              <a:off x="6311900" y="51816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Rectangle 10"/>
            <p:cNvSpPr>
              <a:spLocks/>
            </p:cNvSpPr>
            <p:nvPr/>
          </p:nvSpPr>
          <p:spPr bwMode="auto">
            <a:xfrm>
              <a:off x="6311900" y="55499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Rectangle 11"/>
            <p:cNvSpPr>
              <a:spLocks/>
            </p:cNvSpPr>
            <p:nvPr/>
          </p:nvSpPr>
          <p:spPr bwMode="auto">
            <a:xfrm>
              <a:off x="6311900" y="59309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Rectangle 12"/>
            <p:cNvSpPr>
              <a:spLocks/>
            </p:cNvSpPr>
            <p:nvPr/>
          </p:nvSpPr>
          <p:spPr bwMode="auto">
            <a:xfrm>
              <a:off x="6311900" y="62992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Rectangle 13"/>
            <p:cNvSpPr>
              <a:spLocks/>
            </p:cNvSpPr>
            <p:nvPr/>
          </p:nvSpPr>
          <p:spPr bwMode="auto">
            <a:xfrm>
              <a:off x="6311900" y="66802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Rectangle 14"/>
            <p:cNvSpPr>
              <a:spLocks/>
            </p:cNvSpPr>
            <p:nvPr/>
          </p:nvSpPr>
          <p:spPr bwMode="auto">
            <a:xfrm>
              <a:off x="6311900" y="70485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Rectangle 15"/>
            <p:cNvSpPr>
              <a:spLocks/>
            </p:cNvSpPr>
            <p:nvPr/>
          </p:nvSpPr>
          <p:spPr bwMode="auto">
            <a:xfrm>
              <a:off x="6311900" y="74295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Rectangle 16"/>
            <p:cNvSpPr>
              <a:spLocks/>
            </p:cNvSpPr>
            <p:nvPr/>
          </p:nvSpPr>
          <p:spPr bwMode="auto">
            <a:xfrm>
              <a:off x="6311900" y="77978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Rectangle 17"/>
            <p:cNvSpPr>
              <a:spLocks/>
            </p:cNvSpPr>
            <p:nvPr/>
          </p:nvSpPr>
          <p:spPr bwMode="auto">
            <a:xfrm>
              <a:off x="6311900" y="81788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Rectangle 18"/>
            <p:cNvSpPr>
              <a:spLocks/>
            </p:cNvSpPr>
            <p:nvPr/>
          </p:nvSpPr>
          <p:spPr bwMode="auto">
            <a:xfrm>
              <a:off x="6311900" y="85471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Rectangle 19"/>
            <p:cNvSpPr>
              <a:spLocks/>
            </p:cNvSpPr>
            <p:nvPr/>
          </p:nvSpPr>
          <p:spPr bwMode="auto">
            <a:xfrm>
              <a:off x="4140200" y="8972550"/>
              <a:ext cx="47117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spcBef>
                  <a:spcPts val="2400"/>
                </a:spcBef>
              </a:pP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1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3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25500" y="4241800"/>
            <a:ext cx="2905125" cy="3956050"/>
            <a:chOff x="825500" y="4241800"/>
            <a:chExt cx="2905125" cy="3956050"/>
          </a:xfrm>
        </p:grpSpPr>
        <p:sp>
          <p:nvSpPr>
            <p:cNvPr id="77" name="Rectangle 20"/>
            <p:cNvSpPr>
              <a:spLocks/>
            </p:cNvSpPr>
            <p:nvPr/>
          </p:nvSpPr>
          <p:spPr bwMode="auto">
            <a:xfrm>
              <a:off x="2095500" y="424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Rectangle 21"/>
            <p:cNvSpPr>
              <a:spLocks/>
            </p:cNvSpPr>
            <p:nvPr/>
          </p:nvSpPr>
          <p:spPr bwMode="auto">
            <a:xfrm>
              <a:off x="2095500" y="46101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Rectangle 22"/>
            <p:cNvSpPr>
              <a:spLocks/>
            </p:cNvSpPr>
            <p:nvPr/>
          </p:nvSpPr>
          <p:spPr bwMode="auto">
            <a:xfrm>
              <a:off x="2095500" y="49911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Rectangle 23"/>
            <p:cNvSpPr>
              <a:spLocks/>
            </p:cNvSpPr>
            <p:nvPr/>
          </p:nvSpPr>
          <p:spPr bwMode="auto">
            <a:xfrm>
              <a:off x="2095500" y="53594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Rectangle 24"/>
            <p:cNvSpPr>
              <a:spLocks/>
            </p:cNvSpPr>
            <p:nvPr/>
          </p:nvSpPr>
          <p:spPr bwMode="auto">
            <a:xfrm>
              <a:off x="2095500" y="57404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Rectangle 25"/>
            <p:cNvSpPr>
              <a:spLocks/>
            </p:cNvSpPr>
            <p:nvPr/>
          </p:nvSpPr>
          <p:spPr bwMode="auto">
            <a:xfrm>
              <a:off x="2095500" y="61087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Rectangle 26"/>
            <p:cNvSpPr>
              <a:spLocks/>
            </p:cNvSpPr>
            <p:nvPr/>
          </p:nvSpPr>
          <p:spPr bwMode="auto">
            <a:xfrm>
              <a:off x="2095500" y="64897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Rectangle 27"/>
            <p:cNvSpPr>
              <a:spLocks/>
            </p:cNvSpPr>
            <p:nvPr/>
          </p:nvSpPr>
          <p:spPr bwMode="auto">
            <a:xfrm>
              <a:off x="2095500" y="68580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Rectangle 28"/>
            <p:cNvSpPr>
              <a:spLocks/>
            </p:cNvSpPr>
            <p:nvPr/>
          </p:nvSpPr>
          <p:spPr bwMode="auto">
            <a:xfrm>
              <a:off x="2095500" y="72390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Rectangle 29"/>
            <p:cNvSpPr>
              <a:spLocks/>
            </p:cNvSpPr>
            <p:nvPr/>
          </p:nvSpPr>
          <p:spPr bwMode="auto">
            <a:xfrm>
              <a:off x="825500" y="7753350"/>
              <a:ext cx="2905125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Data </a:t>
              </a: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 = m</a:t>
              </a:r>
              <a:r>
                <a:rPr lang="en-US" sz="2200" baseline="-60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1</a:t>
              </a: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, m</a:t>
              </a:r>
              <a:r>
                <a:rPr lang="en-US" sz="2200" baseline="-60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, m</a:t>
              </a:r>
              <a:r>
                <a:rPr lang="en-US" sz="2200" baseline="-60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3</a:t>
              </a:r>
            </a:p>
          </p:txBody>
        </p:sp>
      </p:grpSp>
      <p:pic>
        <p:nvPicPr>
          <p:cNvPr id="87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2324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879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62564-949F-484E-A7FE-984059C67F4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9939" name="Rectangle 1"/>
          <p:cNvSpPr>
            <a:spLocks/>
          </p:cNvSpPr>
          <p:nvPr/>
        </p:nvSpPr>
        <p:spPr bwMode="auto">
          <a:xfrm>
            <a:off x="215900" y="323850"/>
            <a:ext cx="12788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Naïve Attempt 2: </a:t>
            </a:r>
            <a:r>
              <a:rPr lang="en-US" sz="4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Local Encode + Permute</a:t>
            </a:r>
            <a:endParaRPr lang="en-US" sz="4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70275" y="5473700"/>
            <a:ext cx="1571625" cy="1962150"/>
            <a:chOff x="3470275" y="5473700"/>
            <a:chExt cx="1571625" cy="1962150"/>
          </a:xfrm>
        </p:grpSpPr>
        <p:sp>
          <p:nvSpPr>
            <p:cNvPr id="39940" name="AutoShape 2"/>
            <p:cNvSpPr>
              <a:spLocks/>
            </p:cNvSpPr>
            <p:nvPr/>
          </p:nvSpPr>
          <p:spPr bwMode="auto">
            <a:xfrm>
              <a:off x="3746500" y="5473700"/>
              <a:ext cx="1270000" cy="1270000"/>
            </a:xfrm>
            <a:prstGeom prst="rightArrow">
              <a:avLst>
                <a:gd name="adj1" fmla="val 66454"/>
                <a:gd name="adj2" fmla="val 4199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77A8F9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1" name="Rectangle 3"/>
            <p:cNvSpPr>
              <a:spLocks/>
            </p:cNvSpPr>
            <p:nvPr/>
          </p:nvSpPr>
          <p:spPr bwMode="auto">
            <a:xfrm>
              <a:off x="3470275" y="6635750"/>
              <a:ext cx="15716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Encode</a:t>
              </a:r>
              <a:b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Block-wise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5500" y="4241800"/>
            <a:ext cx="2905125" cy="3956050"/>
            <a:chOff x="825500" y="4241800"/>
            <a:chExt cx="2905125" cy="3956050"/>
          </a:xfrm>
        </p:grpSpPr>
        <p:sp>
          <p:nvSpPr>
            <p:cNvPr id="39958" name="Rectangle 20"/>
            <p:cNvSpPr>
              <a:spLocks/>
            </p:cNvSpPr>
            <p:nvPr/>
          </p:nvSpPr>
          <p:spPr bwMode="auto">
            <a:xfrm>
              <a:off x="2095500" y="424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9" name="Rectangle 21"/>
            <p:cNvSpPr>
              <a:spLocks/>
            </p:cNvSpPr>
            <p:nvPr/>
          </p:nvSpPr>
          <p:spPr bwMode="auto">
            <a:xfrm>
              <a:off x="2095500" y="46101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0" name="Rectangle 22"/>
            <p:cNvSpPr>
              <a:spLocks/>
            </p:cNvSpPr>
            <p:nvPr/>
          </p:nvSpPr>
          <p:spPr bwMode="auto">
            <a:xfrm>
              <a:off x="2095500" y="49911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1" name="Rectangle 23"/>
            <p:cNvSpPr>
              <a:spLocks/>
            </p:cNvSpPr>
            <p:nvPr/>
          </p:nvSpPr>
          <p:spPr bwMode="auto">
            <a:xfrm>
              <a:off x="2095500" y="53594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2" name="Rectangle 24"/>
            <p:cNvSpPr>
              <a:spLocks/>
            </p:cNvSpPr>
            <p:nvPr/>
          </p:nvSpPr>
          <p:spPr bwMode="auto">
            <a:xfrm>
              <a:off x="2095500" y="57404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3" name="Rectangle 25"/>
            <p:cNvSpPr>
              <a:spLocks/>
            </p:cNvSpPr>
            <p:nvPr/>
          </p:nvSpPr>
          <p:spPr bwMode="auto">
            <a:xfrm>
              <a:off x="2095500" y="61087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4" name="Rectangle 26"/>
            <p:cNvSpPr>
              <a:spLocks/>
            </p:cNvSpPr>
            <p:nvPr/>
          </p:nvSpPr>
          <p:spPr bwMode="auto">
            <a:xfrm>
              <a:off x="2095500" y="64897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5" name="Rectangle 27"/>
            <p:cNvSpPr>
              <a:spLocks/>
            </p:cNvSpPr>
            <p:nvPr/>
          </p:nvSpPr>
          <p:spPr bwMode="auto">
            <a:xfrm>
              <a:off x="2095500" y="68580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6" name="Rectangle 28"/>
            <p:cNvSpPr>
              <a:spLocks/>
            </p:cNvSpPr>
            <p:nvPr/>
          </p:nvSpPr>
          <p:spPr bwMode="auto">
            <a:xfrm>
              <a:off x="2095500" y="72390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7" name="Rectangle 29"/>
            <p:cNvSpPr>
              <a:spLocks/>
            </p:cNvSpPr>
            <p:nvPr/>
          </p:nvSpPr>
          <p:spPr bwMode="auto">
            <a:xfrm>
              <a:off x="825500" y="7753350"/>
              <a:ext cx="2905125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Data </a:t>
              </a: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 = m</a:t>
              </a:r>
              <a:r>
                <a:rPr lang="en-US" sz="2200" baseline="-60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1</a:t>
              </a: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, m</a:t>
              </a:r>
              <a:r>
                <a:rPr lang="en-US" sz="2200" baseline="-60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, m</a:t>
              </a:r>
              <a:r>
                <a:rPr lang="en-US" sz="2200" baseline="-60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3</a:t>
              </a:r>
            </a:p>
          </p:txBody>
        </p:sp>
      </p:grpSp>
      <p:pic>
        <p:nvPicPr>
          <p:cNvPr id="3996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2324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9" name="Rectangle 31"/>
          <p:cNvSpPr>
            <a:spLocks/>
          </p:cNvSpPr>
          <p:nvPr/>
        </p:nvSpPr>
        <p:spPr bwMode="auto">
          <a:xfrm>
            <a:off x="127000" y="1524000"/>
            <a:ext cx="12547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Pseudorandomly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permute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locations of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symbols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to hide relationship between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them.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cannot ‘selectively delete’ values in a single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block</a:t>
            </a:r>
          </a:p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endParaRPr lang="en-US" sz="32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41010" name="Group 50"/>
          <p:cNvGrpSpPr>
            <a:grpSpLocks/>
          </p:cNvGrpSpPr>
          <p:nvPr/>
        </p:nvGrpSpPr>
        <p:grpSpPr bwMode="auto">
          <a:xfrm>
            <a:off x="8204200" y="3302000"/>
            <a:ext cx="4305300" cy="6115050"/>
            <a:chOff x="0" y="0"/>
            <a:chExt cx="2712" cy="3852"/>
          </a:xfrm>
        </p:grpSpPr>
        <p:sp>
          <p:nvSpPr>
            <p:cNvPr id="39971" name="AutoShape 32"/>
            <p:cNvSpPr>
              <a:spLocks/>
            </p:cNvSpPr>
            <p:nvPr/>
          </p:nvSpPr>
          <p:spPr bwMode="auto">
            <a:xfrm>
              <a:off x="40" y="1336"/>
              <a:ext cx="800" cy="800"/>
            </a:xfrm>
            <a:prstGeom prst="rightArrow">
              <a:avLst>
                <a:gd name="adj1" fmla="val 66454"/>
                <a:gd name="adj2" fmla="val 4199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77A8F9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2" name="Rectangle 33"/>
            <p:cNvSpPr>
              <a:spLocks/>
            </p:cNvSpPr>
            <p:nvPr/>
          </p:nvSpPr>
          <p:spPr bwMode="auto">
            <a:xfrm>
              <a:off x="0" y="2180"/>
              <a:ext cx="13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Permute (PRP)</a:t>
              </a:r>
            </a:p>
          </p:txBody>
        </p:sp>
        <p:sp>
          <p:nvSpPr>
            <p:cNvPr id="39973" name="Rectangle 34"/>
            <p:cNvSpPr>
              <a:spLocks/>
            </p:cNvSpPr>
            <p:nvPr/>
          </p:nvSpPr>
          <p:spPr bwMode="auto">
            <a:xfrm>
              <a:off x="1584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4" name="Rectangle 35"/>
            <p:cNvSpPr>
              <a:spLocks/>
            </p:cNvSpPr>
            <p:nvPr/>
          </p:nvSpPr>
          <p:spPr bwMode="auto">
            <a:xfrm>
              <a:off x="1584" y="240"/>
              <a:ext cx="240" cy="240"/>
            </a:xfrm>
            <a:prstGeom prst="rect">
              <a:avLst/>
            </a:prstGeom>
            <a:solidFill>
              <a:srgbClr val="A0FF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5" name="Rectangle 36"/>
            <p:cNvSpPr>
              <a:spLocks/>
            </p:cNvSpPr>
            <p:nvPr/>
          </p:nvSpPr>
          <p:spPr bwMode="auto">
            <a:xfrm>
              <a:off x="1584" y="472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6" name="Rectangle 37"/>
            <p:cNvSpPr>
              <a:spLocks/>
            </p:cNvSpPr>
            <p:nvPr/>
          </p:nvSpPr>
          <p:spPr bwMode="auto">
            <a:xfrm>
              <a:off x="1584" y="71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7" name="Rectangle 38"/>
            <p:cNvSpPr>
              <a:spLocks/>
            </p:cNvSpPr>
            <p:nvPr/>
          </p:nvSpPr>
          <p:spPr bwMode="auto">
            <a:xfrm>
              <a:off x="1584" y="944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8" name="Rectangle 39"/>
            <p:cNvSpPr>
              <a:spLocks/>
            </p:cNvSpPr>
            <p:nvPr/>
          </p:nvSpPr>
          <p:spPr bwMode="auto">
            <a:xfrm>
              <a:off x="1584" y="118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9" name="Rectangle 40"/>
            <p:cNvSpPr>
              <a:spLocks/>
            </p:cNvSpPr>
            <p:nvPr/>
          </p:nvSpPr>
          <p:spPr bwMode="auto">
            <a:xfrm>
              <a:off x="1584" y="1416"/>
              <a:ext cx="240" cy="240"/>
            </a:xfrm>
            <a:prstGeom prst="rect">
              <a:avLst/>
            </a:prstGeom>
            <a:solidFill>
              <a:srgbClr val="A0FF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0" name="Rectangle 41"/>
            <p:cNvSpPr>
              <a:spLocks/>
            </p:cNvSpPr>
            <p:nvPr/>
          </p:nvSpPr>
          <p:spPr bwMode="auto">
            <a:xfrm>
              <a:off x="1584" y="1656"/>
              <a:ext cx="240" cy="240"/>
            </a:xfrm>
            <a:prstGeom prst="rect">
              <a:avLst/>
            </a:prstGeom>
            <a:solidFill>
              <a:srgbClr val="A0FF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1" name="Rectangle 42"/>
            <p:cNvSpPr>
              <a:spLocks/>
            </p:cNvSpPr>
            <p:nvPr/>
          </p:nvSpPr>
          <p:spPr bwMode="auto">
            <a:xfrm>
              <a:off x="1584" y="188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2" name="Rectangle 43"/>
            <p:cNvSpPr>
              <a:spLocks/>
            </p:cNvSpPr>
            <p:nvPr/>
          </p:nvSpPr>
          <p:spPr bwMode="auto">
            <a:xfrm>
              <a:off x="1584" y="212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3" name="Rectangle 44"/>
            <p:cNvSpPr>
              <a:spLocks/>
            </p:cNvSpPr>
            <p:nvPr/>
          </p:nvSpPr>
          <p:spPr bwMode="auto">
            <a:xfrm>
              <a:off x="1584" y="2360"/>
              <a:ext cx="240" cy="240"/>
            </a:xfrm>
            <a:prstGeom prst="rect">
              <a:avLst/>
            </a:prstGeom>
            <a:solidFill>
              <a:srgbClr val="5EFD5A">
                <a:alpha val="54901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4" name="Rectangle 45"/>
            <p:cNvSpPr>
              <a:spLocks/>
            </p:cNvSpPr>
            <p:nvPr/>
          </p:nvSpPr>
          <p:spPr bwMode="auto">
            <a:xfrm>
              <a:off x="1584" y="260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5" name="Rectangle 46"/>
            <p:cNvSpPr>
              <a:spLocks/>
            </p:cNvSpPr>
            <p:nvPr/>
          </p:nvSpPr>
          <p:spPr bwMode="auto">
            <a:xfrm>
              <a:off x="1584" y="2832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6" name="Rectangle 47"/>
            <p:cNvSpPr>
              <a:spLocks/>
            </p:cNvSpPr>
            <p:nvPr/>
          </p:nvSpPr>
          <p:spPr bwMode="auto">
            <a:xfrm>
              <a:off x="1584" y="307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7" name="Rectangle 48"/>
            <p:cNvSpPr>
              <a:spLocks/>
            </p:cNvSpPr>
            <p:nvPr/>
          </p:nvSpPr>
          <p:spPr bwMode="auto">
            <a:xfrm>
              <a:off x="1584" y="3304"/>
              <a:ext cx="240" cy="240"/>
            </a:xfrm>
            <a:prstGeom prst="rect">
              <a:avLst/>
            </a:prstGeom>
            <a:solidFill>
              <a:srgbClr val="5EFD5A">
                <a:alpha val="54901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8" name="Rectangle 49"/>
            <p:cNvSpPr>
              <a:spLocks/>
            </p:cNvSpPr>
            <p:nvPr/>
          </p:nvSpPr>
          <p:spPr bwMode="auto">
            <a:xfrm>
              <a:off x="688" y="3572"/>
              <a:ext cx="202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Server-stored file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40200" y="3302000"/>
            <a:ext cx="4711700" cy="6115050"/>
            <a:chOff x="4140200" y="3302000"/>
            <a:chExt cx="4711700" cy="6115050"/>
          </a:xfrm>
        </p:grpSpPr>
        <p:sp>
          <p:nvSpPr>
            <p:cNvPr id="58" name="Rectangle 4"/>
            <p:cNvSpPr>
              <a:spLocks/>
            </p:cNvSpPr>
            <p:nvPr/>
          </p:nvSpPr>
          <p:spPr bwMode="auto">
            <a:xfrm>
              <a:off x="6311900" y="33020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Rectangle 5"/>
            <p:cNvSpPr>
              <a:spLocks/>
            </p:cNvSpPr>
            <p:nvPr/>
          </p:nvSpPr>
          <p:spPr bwMode="auto">
            <a:xfrm>
              <a:off x="6311900" y="36830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Rectangle 6"/>
            <p:cNvSpPr>
              <a:spLocks/>
            </p:cNvSpPr>
            <p:nvPr/>
          </p:nvSpPr>
          <p:spPr bwMode="auto">
            <a:xfrm>
              <a:off x="6311900" y="40513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Rectangle 7"/>
            <p:cNvSpPr>
              <a:spLocks/>
            </p:cNvSpPr>
            <p:nvPr/>
          </p:nvSpPr>
          <p:spPr bwMode="auto">
            <a:xfrm>
              <a:off x="6311900" y="44323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Rectangle 8"/>
            <p:cNvSpPr>
              <a:spLocks/>
            </p:cNvSpPr>
            <p:nvPr/>
          </p:nvSpPr>
          <p:spPr bwMode="auto">
            <a:xfrm>
              <a:off x="6311900" y="4800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Rectangle 9"/>
            <p:cNvSpPr>
              <a:spLocks/>
            </p:cNvSpPr>
            <p:nvPr/>
          </p:nvSpPr>
          <p:spPr bwMode="auto">
            <a:xfrm>
              <a:off x="6311900" y="51816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Rectangle 10"/>
            <p:cNvSpPr>
              <a:spLocks/>
            </p:cNvSpPr>
            <p:nvPr/>
          </p:nvSpPr>
          <p:spPr bwMode="auto">
            <a:xfrm>
              <a:off x="6311900" y="55499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Rectangle 11"/>
            <p:cNvSpPr>
              <a:spLocks/>
            </p:cNvSpPr>
            <p:nvPr/>
          </p:nvSpPr>
          <p:spPr bwMode="auto">
            <a:xfrm>
              <a:off x="6311900" y="59309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Rectangle 12"/>
            <p:cNvSpPr>
              <a:spLocks/>
            </p:cNvSpPr>
            <p:nvPr/>
          </p:nvSpPr>
          <p:spPr bwMode="auto">
            <a:xfrm>
              <a:off x="6311900" y="62992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Rectangle 13"/>
            <p:cNvSpPr>
              <a:spLocks/>
            </p:cNvSpPr>
            <p:nvPr/>
          </p:nvSpPr>
          <p:spPr bwMode="auto">
            <a:xfrm>
              <a:off x="6311900" y="66802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Rectangle 14"/>
            <p:cNvSpPr>
              <a:spLocks/>
            </p:cNvSpPr>
            <p:nvPr/>
          </p:nvSpPr>
          <p:spPr bwMode="auto">
            <a:xfrm>
              <a:off x="6311900" y="70485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Rectangle 15"/>
            <p:cNvSpPr>
              <a:spLocks/>
            </p:cNvSpPr>
            <p:nvPr/>
          </p:nvSpPr>
          <p:spPr bwMode="auto">
            <a:xfrm>
              <a:off x="6311900" y="74295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Rectangle 16"/>
            <p:cNvSpPr>
              <a:spLocks/>
            </p:cNvSpPr>
            <p:nvPr/>
          </p:nvSpPr>
          <p:spPr bwMode="auto">
            <a:xfrm>
              <a:off x="6311900" y="77978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Rectangle 17"/>
            <p:cNvSpPr>
              <a:spLocks/>
            </p:cNvSpPr>
            <p:nvPr/>
          </p:nvSpPr>
          <p:spPr bwMode="auto">
            <a:xfrm>
              <a:off x="6311900" y="81788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Rectangle 18"/>
            <p:cNvSpPr>
              <a:spLocks/>
            </p:cNvSpPr>
            <p:nvPr/>
          </p:nvSpPr>
          <p:spPr bwMode="auto">
            <a:xfrm>
              <a:off x="6311900" y="85471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Rectangle 19"/>
            <p:cNvSpPr>
              <a:spLocks/>
            </p:cNvSpPr>
            <p:nvPr/>
          </p:nvSpPr>
          <p:spPr bwMode="auto">
            <a:xfrm>
              <a:off x="4140200" y="8972550"/>
              <a:ext cx="47117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spcBef>
                  <a:spcPts val="2400"/>
                </a:spcBef>
              </a:pP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1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3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62564-949F-484E-A7FE-984059C67F4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9939" name="Rectangle 1"/>
          <p:cNvSpPr>
            <a:spLocks/>
          </p:cNvSpPr>
          <p:nvPr/>
        </p:nvSpPr>
        <p:spPr bwMode="auto">
          <a:xfrm>
            <a:off x="215900" y="323850"/>
            <a:ext cx="12788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Naïve Attempt 2: </a:t>
            </a:r>
            <a:r>
              <a:rPr lang="en-US" sz="4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Local Encode + Permute</a:t>
            </a:r>
            <a:endParaRPr lang="en-US" sz="4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9969" name="Rectangle 31"/>
          <p:cNvSpPr>
            <a:spLocks/>
          </p:cNvSpPr>
          <p:nvPr/>
        </p:nvSpPr>
        <p:spPr bwMode="auto">
          <a:xfrm>
            <a:off x="127000" y="1524000"/>
            <a:ext cx="12547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Pseudorandomly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permute locations of </a:t>
            </a:r>
            <a:r>
              <a:rPr lang="en-US" sz="32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symbols to hide relationship between them.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cannot ‘selectively delete’ values in a single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block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Read/write reveals locations inside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block.</a:t>
            </a:r>
          </a:p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41010" name="Group 50"/>
          <p:cNvGrpSpPr>
            <a:grpSpLocks/>
          </p:cNvGrpSpPr>
          <p:nvPr/>
        </p:nvGrpSpPr>
        <p:grpSpPr bwMode="auto">
          <a:xfrm>
            <a:off x="9296400" y="3302000"/>
            <a:ext cx="3213100" cy="6115050"/>
            <a:chOff x="688" y="0"/>
            <a:chExt cx="2024" cy="3852"/>
          </a:xfrm>
        </p:grpSpPr>
        <p:sp>
          <p:nvSpPr>
            <p:cNvPr id="39973" name="Rectangle 34"/>
            <p:cNvSpPr>
              <a:spLocks/>
            </p:cNvSpPr>
            <p:nvPr/>
          </p:nvSpPr>
          <p:spPr bwMode="auto">
            <a:xfrm>
              <a:off x="1584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4" name="Rectangle 35"/>
            <p:cNvSpPr>
              <a:spLocks/>
            </p:cNvSpPr>
            <p:nvPr/>
          </p:nvSpPr>
          <p:spPr bwMode="auto">
            <a:xfrm>
              <a:off x="1584" y="240"/>
              <a:ext cx="240" cy="240"/>
            </a:xfrm>
            <a:prstGeom prst="rect">
              <a:avLst/>
            </a:prstGeom>
            <a:solidFill>
              <a:srgbClr val="A0FF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5" name="Rectangle 36"/>
            <p:cNvSpPr>
              <a:spLocks/>
            </p:cNvSpPr>
            <p:nvPr/>
          </p:nvSpPr>
          <p:spPr bwMode="auto">
            <a:xfrm>
              <a:off x="1584" y="472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6" name="Rectangle 37"/>
            <p:cNvSpPr>
              <a:spLocks/>
            </p:cNvSpPr>
            <p:nvPr/>
          </p:nvSpPr>
          <p:spPr bwMode="auto">
            <a:xfrm>
              <a:off x="1584" y="71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7" name="Rectangle 38"/>
            <p:cNvSpPr>
              <a:spLocks/>
            </p:cNvSpPr>
            <p:nvPr/>
          </p:nvSpPr>
          <p:spPr bwMode="auto">
            <a:xfrm>
              <a:off x="1584" y="944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8" name="Rectangle 39"/>
            <p:cNvSpPr>
              <a:spLocks/>
            </p:cNvSpPr>
            <p:nvPr/>
          </p:nvSpPr>
          <p:spPr bwMode="auto">
            <a:xfrm>
              <a:off x="1584" y="118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9" name="Rectangle 40"/>
            <p:cNvSpPr>
              <a:spLocks/>
            </p:cNvSpPr>
            <p:nvPr/>
          </p:nvSpPr>
          <p:spPr bwMode="auto">
            <a:xfrm>
              <a:off x="1584" y="1416"/>
              <a:ext cx="240" cy="240"/>
            </a:xfrm>
            <a:prstGeom prst="rect">
              <a:avLst/>
            </a:prstGeom>
            <a:solidFill>
              <a:srgbClr val="A0FF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0" name="Rectangle 41"/>
            <p:cNvSpPr>
              <a:spLocks/>
            </p:cNvSpPr>
            <p:nvPr/>
          </p:nvSpPr>
          <p:spPr bwMode="auto">
            <a:xfrm>
              <a:off x="1584" y="1656"/>
              <a:ext cx="240" cy="240"/>
            </a:xfrm>
            <a:prstGeom prst="rect">
              <a:avLst/>
            </a:prstGeom>
            <a:solidFill>
              <a:srgbClr val="A0FF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1" name="Rectangle 42"/>
            <p:cNvSpPr>
              <a:spLocks/>
            </p:cNvSpPr>
            <p:nvPr/>
          </p:nvSpPr>
          <p:spPr bwMode="auto">
            <a:xfrm>
              <a:off x="1584" y="188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2" name="Rectangle 43"/>
            <p:cNvSpPr>
              <a:spLocks/>
            </p:cNvSpPr>
            <p:nvPr/>
          </p:nvSpPr>
          <p:spPr bwMode="auto">
            <a:xfrm>
              <a:off x="1584" y="212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3" name="Rectangle 44"/>
            <p:cNvSpPr>
              <a:spLocks/>
            </p:cNvSpPr>
            <p:nvPr/>
          </p:nvSpPr>
          <p:spPr bwMode="auto">
            <a:xfrm>
              <a:off x="1584" y="2360"/>
              <a:ext cx="240" cy="240"/>
            </a:xfrm>
            <a:prstGeom prst="rect">
              <a:avLst/>
            </a:prstGeom>
            <a:solidFill>
              <a:srgbClr val="5EFD5A">
                <a:alpha val="54901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4" name="Rectangle 45"/>
            <p:cNvSpPr>
              <a:spLocks/>
            </p:cNvSpPr>
            <p:nvPr/>
          </p:nvSpPr>
          <p:spPr bwMode="auto">
            <a:xfrm>
              <a:off x="1584" y="260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5" name="Rectangle 46"/>
            <p:cNvSpPr>
              <a:spLocks/>
            </p:cNvSpPr>
            <p:nvPr/>
          </p:nvSpPr>
          <p:spPr bwMode="auto">
            <a:xfrm>
              <a:off x="1584" y="2832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6" name="Rectangle 47"/>
            <p:cNvSpPr>
              <a:spLocks/>
            </p:cNvSpPr>
            <p:nvPr/>
          </p:nvSpPr>
          <p:spPr bwMode="auto">
            <a:xfrm>
              <a:off x="1584" y="307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7" name="Rectangle 48"/>
            <p:cNvSpPr>
              <a:spLocks/>
            </p:cNvSpPr>
            <p:nvPr/>
          </p:nvSpPr>
          <p:spPr bwMode="auto">
            <a:xfrm>
              <a:off x="1584" y="3304"/>
              <a:ext cx="240" cy="240"/>
            </a:xfrm>
            <a:prstGeom prst="rect">
              <a:avLst/>
            </a:prstGeom>
            <a:solidFill>
              <a:srgbClr val="5EFD5A">
                <a:alpha val="54901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8" name="Rectangle 49"/>
            <p:cNvSpPr>
              <a:spLocks/>
            </p:cNvSpPr>
            <p:nvPr/>
          </p:nvSpPr>
          <p:spPr bwMode="auto">
            <a:xfrm>
              <a:off x="688" y="3572"/>
              <a:ext cx="202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Server-stored file</a:t>
              </a:r>
            </a:p>
          </p:txBody>
        </p:sp>
      </p:grpSp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2324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225800" y="4241800"/>
            <a:ext cx="7493000" cy="1879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3225800" y="4991100"/>
            <a:ext cx="7493000" cy="11303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endCxn id="39981" idx="1"/>
          </p:cNvCxnSpPr>
          <p:nvPr/>
        </p:nvCxnSpPr>
        <p:spPr bwMode="auto">
          <a:xfrm>
            <a:off x="3276600" y="6121400"/>
            <a:ext cx="7442200" cy="3683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3276600" y="6110287"/>
            <a:ext cx="7442200" cy="74771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>
            <a:endCxn id="39985" idx="1"/>
          </p:cNvCxnSpPr>
          <p:nvPr/>
        </p:nvCxnSpPr>
        <p:spPr bwMode="auto">
          <a:xfrm>
            <a:off x="3276600" y="6121400"/>
            <a:ext cx="7442200" cy="18669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2815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62564-949F-484E-A7FE-984059C67F4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9939" name="Rectangle 1"/>
          <p:cNvSpPr>
            <a:spLocks/>
          </p:cNvSpPr>
          <p:nvPr/>
        </p:nvSpPr>
        <p:spPr bwMode="auto">
          <a:xfrm>
            <a:off x="215900" y="323850"/>
            <a:ext cx="12788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Main Idea</a:t>
            </a:r>
            <a:endParaRPr lang="en-US" sz="4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70275" y="5473700"/>
            <a:ext cx="1571625" cy="1962150"/>
            <a:chOff x="3470275" y="5473700"/>
            <a:chExt cx="1571625" cy="1962150"/>
          </a:xfrm>
        </p:grpSpPr>
        <p:sp>
          <p:nvSpPr>
            <p:cNvPr id="39940" name="AutoShape 2"/>
            <p:cNvSpPr>
              <a:spLocks/>
            </p:cNvSpPr>
            <p:nvPr/>
          </p:nvSpPr>
          <p:spPr bwMode="auto">
            <a:xfrm>
              <a:off x="3746500" y="5473700"/>
              <a:ext cx="1270000" cy="1270000"/>
            </a:xfrm>
            <a:prstGeom prst="rightArrow">
              <a:avLst>
                <a:gd name="adj1" fmla="val 66454"/>
                <a:gd name="adj2" fmla="val 4199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77A8F9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1" name="Rectangle 3"/>
            <p:cNvSpPr>
              <a:spLocks/>
            </p:cNvSpPr>
            <p:nvPr/>
          </p:nvSpPr>
          <p:spPr bwMode="auto">
            <a:xfrm>
              <a:off x="3470275" y="6635750"/>
              <a:ext cx="15716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Encode</a:t>
              </a:r>
              <a:b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Block-wise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5500" y="4241800"/>
            <a:ext cx="2905125" cy="3956050"/>
            <a:chOff x="825500" y="4241800"/>
            <a:chExt cx="2905125" cy="3956050"/>
          </a:xfrm>
        </p:grpSpPr>
        <p:sp>
          <p:nvSpPr>
            <p:cNvPr id="39958" name="Rectangle 20"/>
            <p:cNvSpPr>
              <a:spLocks/>
            </p:cNvSpPr>
            <p:nvPr/>
          </p:nvSpPr>
          <p:spPr bwMode="auto">
            <a:xfrm>
              <a:off x="2095500" y="424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9" name="Rectangle 21"/>
            <p:cNvSpPr>
              <a:spLocks/>
            </p:cNvSpPr>
            <p:nvPr/>
          </p:nvSpPr>
          <p:spPr bwMode="auto">
            <a:xfrm>
              <a:off x="2095500" y="46101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0" name="Rectangle 22"/>
            <p:cNvSpPr>
              <a:spLocks/>
            </p:cNvSpPr>
            <p:nvPr/>
          </p:nvSpPr>
          <p:spPr bwMode="auto">
            <a:xfrm>
              <a:off x="2095500" y="49911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1" name="Rectangle 23"/>
            <p:cNvSpPr>
              <a:spLocks/>
            </p:cNvSpPr>
            <p:nvPr/>
          </p:nvSpPr>
          <p:spPr bwMode="auto">
            <a:xfrm>
              <a:off x="2095500" y="53594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2" name="Rectangle 24"/>
            <p:cNvSpPr>
              <a:spLocks/>
            </p:cNvSpPr>
            <p:nvPr/>
          </p:nvSpPr>
          <p:spPr bwMode="auto">
            <a:xfrm>
              <a:off x="2095500" y="57404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3" name="Rectangle 25"/>
            <p:cNvSpPr>
              <a:spLocks/>
            </p:cNvSpPr>
            <p:nvPr/>
          </p:nvSpPr>
          <p:spPr bwMode="auto">
            <a:xfrm>
              <a:off x="2095500" y="61087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4" name="Rectangle 26"/>
            <p:cNvSpPr>
              <a:spLocks/>
            </p:cNvSpPr>
            <p:nvPr/>
          </p:nvSpPr>
          <p:spPr bwMode="auto">
            <a:xfrm>
              <a:off x="2095500" y="64897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5" name="Rectangle 27"/>
            <p:cNvSpPr>
              <a:spLocks/>
            </p:cNvSpPr>
            <p:nvPr/>
          </p:nvSpPr>
          <p:spPr bwMode="auto">
            <a:xfrm>
              <a:off x="2095500" y="68580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6" name="Rectangle 28"/>
            <p:cNvSpPr>
              <a:spLocks/>
            </p:cNvSpPr>
            <p:nvPr/>
          </p:nvSpPr>
          <p:spPr bwMode="auto">
            <a:xfrm>
              <a:off x="2095500" y="72390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7" name="Rectangle 29"/>
            <p:cNvSpPr>
              <a:spLocks/>
            </p:cNvSpPr>
            <p:nvPr/>
          </p:nvSpPr>
          <p:spPr bwMode="auto">
            <a:xfrm>
              <a:off x="825500" y="7753350"/>
              <a:ext cx="2905125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Data </a:t>
              </a: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 = m</a:t>
              </a:r>
              <a:r>
                <a:rPr lang="en-US" sz="2200" baseline="-60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1</a:t>
              </a: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, m</a:t>
              </a:r>
              <a:r>
                <a:rPr lang="en-US" sz="2200" baseline="-60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, m</a:t>
              </a:r>
              <a:r>
                <a:rPr lang="en-US" sz="2200" baseline="-60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3</a:t>
              </a:r>
            </a:p>
          </p:txBody>
        </p:sp>
      </p:grpSp>
      <p:pic>
        <p:nvPicPr>
          <p:cNvPr id="3996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2324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9" name="Rectangle 31"/>
          <p:cNvSpPr>
            <a:spLocks/>
          </p:cNvSpPr>
          <p:nvPr/>
        </p:nvSpPr>
        <p:spPr bwMode="auto">
          <a:xfrm>
            <a:off x="127000" y="1524000"/>
            <a:ext cx="12547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endParaRPr lang="en-US" sz="32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140200" y="3302000"/>
            <a:ext cx="4711700" cy="6115050"/>
            <a:chOff x="4140200" y="3302000"/>
            <a:chExt cx="4711700" cy="6115050"/>
          </a:xfrm>
        </p:grpSpPr>
        <p:sp>
          <p:nvSpPr>
            <p:cNvPr id="58" name="Rectangle 4"/>
            <p:cNvSpPr>
              <a:spLocks/>
            </p:cNvSpPr>
            <p:nvPr/>
          </p:nvSpPr>
          <p:spPr bwMode="auto">
            <a:xfrm>
              <a:off x="6311900" y="33020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Rectangle 5"/>
            <p:cNvSpPr>
              <a:spLocks/>
            </p:cNvSpPr>
            <p:nvPr/>
          </p:nvSpPr>
          <p:spPr bwMode="auto">
            <a:xfrm>
              <a:off x="6311900" y="36830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Rectangle 6"/>
            <p:cNvSpPr>
              <a:spLocks/>
            </p:cNvSpPr>
            <p:nvPr/>
          </p:nvSpPr>
          <p:spPr bwMode="auto">
            <a:xfrm>
              <a:off x="6311900" y="40513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Rectangle 7"/>
            <p:cNvSpPr>
              <a:spLocks/>
            </p:cNvSpPr>
            <p:nvPr/>
          </p:nvSpPr>
          <p:spPr bwMode="auto">
            <a:xfrm>
              <a:off x="6311900" y="44323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Rectangle 8"/>
            <p:cNvSpPr>
              <a:spLocks/>
            </p:cNvSpPr>
            <p:nvPr/>
          </p:nvSpPr>
          <p:spPr bwMode="auto">
            <a:xfrm>
              <a:off x="6311900" y="48006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Rectangle 9"/>
            <p:cNvSpPr>
              <a:spLocks/>
            </p:cNvSpPr>
            <p:nvPr/>
          </p:nvSpPr>
          <p:spPr bwMode="auto">
            <a:xfrm>
              <a:off x="6311900" y="51816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Rectangle 10"/>
            <p:cNvSpPr>
              <a:spLocks/>
            </p:cNvSpPr>
            <p:nvPr/>
          </p:nvSpPr>
          <p:spPr bwMode="auto">
            <a:xfrm>
              <a:off x="6311900" y="55499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Rectangle 11"/>
            <p:cNvSpPr>
              <a:spLocks/>
            </p:cNvSpPr>
            <p:nvPr/>
          </p:nvSpPr>
          <p:spPr bwMode="auto">
            <a:xfrm>
              <a:off x="6311900" y="59309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Rectangle 12"/>
            <p:cNvSpPr>
              <a:spLocks/>
            </p:cNvSpPr>
            <p:nvPr/>
          </p:nvSpPr>
          <p:spPr bwMode="auto">
            <a:xfrm>
              <a:off x="6311900" y="62992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Rectangle 13"/>
            <p:cNvSpPr>
              <a:spLocks/>
            </p:cNvSpPr>
            <p:nvPr/>
          </p:nvSpPr>
          <p:spPr bwMode="auto">
            <a:xfrm>
              <a:off x="6311900" y="6680200"/>
              <a:ext cx="381000" cy="38100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Rectangle 14"/>
            <p:cNvSpPr>
              <a:spLocks/>
            </p:cNvSpPr>
            <p:nvPr/>
          </p:nvSpPr>
          <p:spPr bwMode="auto">
            <a:xfrm>
              <a:off x="6311900" y="70485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Rectangle 15"/>
            <p:cNvSpPr>
              <a:spLocks/>
            </p:cNvSpPr>
            <p:nvPr/>
          </p:nvSpPr>
          <p:spPr bwMode="auto">
            <a:xfrm>
              <a:off x="6311900" y="74295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Rectangle 16"/>
            <p:cNvSpPr>
              <a:spLocks/>
            </p:cNvSpPr>
            <p:nvPr/>
          </p:nvSpPr>
          <p:spPr bwMode="auto">
            <a:xfrm>
              <a:off x="6311900" y="77978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Rectangle 17"/>
            <p:cNvSpPr>
              <a:spLocks/>
            </p:cNvSpPr>
            <p:nvPr/>
          </p:nvSpPr>
          <p:spPr bwMode="auto">
            <a:xfrm>
              <a:off x="6311900" y="81788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Rectangle 18"/>
            <p:cNvSpPr>
              <a:spLocks/>
            </p:cNvSpPr>
            <p:nvPr/>
          </p:nvSpPr>
          <p:spPr bwMode="auto">
            <a:xfrm>
              <a:off x="6311900" y="8547100"/>
              <a:ext cx="381000" cy="38100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Rectangle 19"/>
            <p:cNvSpPr>
              <a:spLocks/>
            </p:cNvSpPr>
            <p:nvPr/>
          </p:nvSpPr>
          <p:spPr bwMode="auto">
            <a:xfrm>
              <a:off x="4140200" y="8972550"/>
              <a:ext cx="47117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spcBef>
                  <a:spcPts val="2400"/>
                </a:spcBef>
              </a:pP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1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3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</a:t>
              </a:r>
            </a:p>
          </p:txBody>
        </p:sp>
      </p:grpSp>
      <p:grpSp>
        <p:nvGrpSpPr>
          <p:cNvPr id="96" name="Group 54"/>
          <p:cNvGrpSpPr>
            <a:grpSpLocks/>
          </p:cNvGrpSpPr>
          <p:nvPr/>
        </p:nvGrpSpPr>
        <p:grpSpPr bwMode="auto">
          <a:xfrm>
            <a:off x="7721600" y="2235200"/>
            <a:ext cx="3886201" cy="7137400"/>
            <a:chOff x="-248" y="0"/>
            <a:chExt cx="2448" cy="4496"/>
          </a:xfrm>
        </p:grpSpPr>
        <p:sp>
          <p:nvSpPr>
            <p:cNvPr id="97" name="AutoShape 32"/>
            <p:cNvSpPr>
              <a:spLocks/>
            </p:cNvSpPr>
            <p:nvPr/>
          </p:nvSpPr>
          <p:spPr bwMode="auto">
            <a:xfrm>
              <a:off x="-56" y="2044"/>
              <a:ext cx="800" cy="800"/>
            </a:xfrm>
            <a:prstGeom prst="rightArrow">
              <a:avLst>
                <a:gd name="adj1" fmla="val 66454"/>
                <a:gd name="adj2" fmla="val 4199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77A8F9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8" name="Rectangle 33"/>
            <p:cNvSpPr>
              <a:spLocks/>
            </p:cNvSpPr>
            <p:nvPr/>
          </p:nvSpPr>
          <p:spPr bwMode="auto">
            <a:xfrm>
              <a:off x="-248" y="2944"/>
              <a:ext cx="12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Oblivious RAM</a:t>
              </a:r>
              <a:endPara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99" name="Rectangle 34"/>
            <p:cNvSpPr>
              <a:spLocks/>
            </p:cNvSpPr>
            <p:nvPr/>
          </p:nvSpPr>
          <p:spPr bwMode="auto">
            <a:xfrm>
              <a:off x="1960" y="952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0" name="Rectangle 35"/>
            <p:cNvSpPr>
              <a:spLocks/>
            </p:cNvSpPr>
            <p:nvPr/>
          </p:nvSpPr>
          <p:spPr bwMode="auto">
            <a:xfrm>
              <a:off x="1960" y="1192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1" name="Rectangle 36"/>
            <p:cNvSpPr>
              <a:spLocks/>
            </p:cNvSpPr>
            <p:nvPr/>
          </p:nvSpPr>
          <p:spPr bwMode="auto">
            <a:xfrm>
              <a:off x="1960" y="1424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" name="Rectangle 37"/>
            <p:cNvSpPr>
              <a:spLocks/>
            </p:cNvSpPr>
            <p:nvPr/>
          </p:nvSpPr>
          <p:spPr bwMode="auto">
            <a:xfrm>
              <a:off x="1960" y="1664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" name="Rectangle 38"/>
            <p:cNvSpPr>
              <a:spLocks/>
            </p:cNvSpPr>
            <p:nvPr/>
          </p:nvSpPr>
          <p:spPr bwMode="auto">
            <a:xfrm>
              <a:off x="1960" y="1896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4" name="Rectangle 39"/>
            <p:cNvSpPr>
              <a:spLocks/>
            </p:cNvSpPr>
            <p:nvPr/>
          </p:nvSpPr>
          <p:spPr bwMode="auto">
            <a:xfrm>
              <a:off x="1960" y="2136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5" name="Rectangle 40"/>
            <p:cNvSpPr>
              <a:spLocks/>
            </p:cNvSpPr>
            <p:nvPr/>
          </p:nvSpPr>
          <p:spPr bwMode="auto">
            <a:xfrm>
              <a:off x="1960" y="2368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" name="Rectangle 41"/>
            <p:cNvSpPr>
              <a:spLocks/>
            </p:cNvSpPr>
            <p:nvPr/>
          </p:nvSpPr>
          <p:spPr bwMode="auto">
            <a:xfrm>
              <a:off x="1960" y="2608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7" name="Rectangle 42"/>
            <p:cNvSpPr>
              <a:spLocks/>
            </p:cNvSpPr>
            <p:nvPr/>
          </p:nvSpPr>
          <p:spPr bwMode="auto">
            <a:xfrm>
              <a:off x="1960" y="2840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8" name="Rectangle 43"/>
            <p:cNvSpPr>
              <a:spLocks/>
            </p:cNvSpPr>
            <p:nvPr/>
          </p:nvSpPr>
          <p:spPr bwMode="auto">
            <a:xfrm>
              <a:off x="1960" y="3080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" name="Rectangle 44"/>
            <p:cNvSpPr>
              <a:spLocks/>
            </p:cNvSpPr>
            <p:nvPr/>
          </p:nvSpPr>
          <p:spPr bwMode="auto">
            <a:xfrm>
              <a:off x="1960" y="3312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" name="Rectangle 45"/>
            <p:cNvSpPr>
              <a:spLocks/>
            </p:cNvSpPr>
            <p:nvPr/>
          </p:nvSpPr>
          <p:spPr bwMode="auto">
            <a:xfrm>
              <a:off x="1960" y="3552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1" name="Rectangle 46"/>
            <p:cNvSpPr>
              <a:spLocks/>
            </p:cNvSpPr>
            <p:nvPr/>
          </p:nvSpPr>
          <p:spPr bwMode="auto">
            <a:xfrm>
              <a:off x="1960" y="3784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" name="Rectangle 47"/>
            <p:cNvSpPr>
              <a:spLocks/>
            </p:cNvSpPr>
            <p:nvPr/>
          </p:nvSpPr>
          <p:spPr bwMode="auto">
            <a:xfrm>
              <a:off x="1960" y="4024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3" name="Rectangle 48"/>
            <p:cNvSpPr>
              <a:spLocks/>
            </p:cNvSpPr>
            <p:nvPr/>
          </p:nvSpPr>
          <p:spPr bwMode="auto">
            <a:xfrm>
              <a:off x="1960" y="4256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" name="Rectangle 49"/>
            <p:cNvSpPr>
              <a:spLocks/>
            </p:cNvSpPr>
            <p:nvPr/>
          </p:nvSpPr>
          <p:spPr bwMode="auto">
            <a:xfrm>
              <a:off x="1960" y="0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" name="Rectangle 50"/>
            <p:cNvSpPr>
              <a:spLocks/>
            </p:cNvSpPr>
            <p:nvPr/>
          </p:nvSpPr>
          <p:spPr bwMode="auto">
            <a:xfrm>
              <a:off x="1960" y="240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6" name="Rectangle 51"/>
            <p:cNvSpPr>
              <a:spLocks/>
            </p:cNvSpPr>
            <p:nvPr/>
          </p:nvSpPr>
          <p:spPr bwMode="auto">
            <a:xfrm>
              <a:off x="1960" y="472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7" name="Rectangle 52"/>
            <p:cNvSpPr>
              <a:spLocks/>
            </p:cNvSpPr>
            <p:nvPr/>
          </p:nvSpPr>
          <p:spPr bwMode="auto">
            <a:xfrm>
              <a:off x="1960" y="712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9" name="Rectangle 31"/>
          <p:cNvSpPr>
            <a:spLocks/>
          </p:cNvSpPr>
          <p:nvPr/>
        </p:nvSpPr>
        <p:spPr bwMode="auto">
          <a:xfrm>
            <a:off x="50800" y="1485900"/>
            <a:ext cx="12090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Store/access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symbols on server using </a:t>
            </a:r>
            <a:r>
              <a:rPr lang="en-US" sz="3200" i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oblivious RAM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774700" lvl="1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u="sng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Rough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Intuition: Hide which locations are being accessed. </a:t>
            </a:r>
          </a:p>
        </p:txBody>
      </p:sp>
    </p:spTree>
    <p:extLst>
      <p:ext uri="{BB962C8B-B14F-4D97-AF65-F5344CB8AC3E}">
        <p14:creationId xmlns:p14="http://schemas.microsoft.com/office/powerpoint/2010/main" val="701205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DC0B0-3F06-45F8-AC0A-1C887C23DC8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6083" name="Rectangle 1"/>
          <p:cNvSpPr>
            <a:spLocks/>
          </p:cNvSpPr>
          <p:nvPr/>
        </p:nvSpPr>
        <p:spPr bwMode="auto">
          <a:xfrm>
            <a:off x="215900" y="1765300"/>
            <a:ext cx="12458700" cy="72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Allows a client to store data on a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and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read/write to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individual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locations of the data while hiding the </a:t>
            </a:r>
            <a:r>
              <a:rPr lang="en-US" sz="3200" i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access pattern. </a:t>
            </a:r>
            <a:endParaRPr lang="en-US" sz="3200" i="1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Consists of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Encode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algorithm, and protocols 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Read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Write. </a:t>
            </a:r>
          </a:p>
          <a:p>
            <a:pPr marL="774700" lvl="1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Same syntax as dynamic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PoR.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Tool: Oblivious RAM (ORAM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)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[</a:t>
            </a:r>
            <a:r>
              <a:rPr lang="en-US" sz="2000" dirty="0" err="1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Goldreich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 ‘87,Ostrovsky ’90]</a:t>
            </a:r>
            <a:endParaRPr lang="en-US" sz="5500" dirty="0">
              <a:solidFill>
                <a:srgbClr val="C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56642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91200"/>
            <a:ext cx="7683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6388100" y="5737497"/>
            <a:ext cx="1333500" cy="1784350"/>
            <a:chOff x="0" y="0"/>
            <a:chExt cx="840" cy="1124"/>
          </a:xfrm>
        </p:grpSpPr>
        <p:sp>
          <p:nvSpPr>
            <p:cNvPr id="29" name="AutoShape 4"/>
            <p:cNvSpPr>
              <a:spLocks/>
            </p:cNvSpPr>
            <p:nvPr/>
          </p:nvSpPr>
          <p:spPr bwMode="auto">
            <a:xfrm>
              <a:off x="40" y="0"/>
              <a:ext cx="800" cy="800"/>
            </a:xfrm>
            <a:prstGeom prst="rightArrow">
              <a:avLst>
                <a:gd name="adj1" fmla="val 66454"/>
                <a:gd name="adj2" fmla="val 4199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77A8F9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Rectangle 5"/>
            <p:cNvSpPr>
              <a:spLocks/>
            </p:cNvSpPr>
            <p:nvPr/>
          </p:nvSpPr>
          <p:spPr bwMode="auto">
            <a:xfrm>
              <a:off x="0" y="844"/>
              <a:ext cx="72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Encode</a:t>
              </a:r>
            </a:p>
          </p:txBody>
        </p:sp>
      </p:grpSp>
      <p:grpSp>
        <p:nvGrpSpPr>
          <p:cNvPr id="31" name="Group 24"/>
          <p:cNvGrpSpPr>
            <a:grpSpLocks/>
          </p:cNvGrpSpPr>
          <p:nvPr/>
        </p:nvGrpSpPr>
        <p:grpSpPr bwMode="auto">
          <a:xfrm>
            <a:off x="8559800" y="5235985"/>
            <a:ext cx="381000" cy="2936014"/>
            <a:chOff x="648" y="0"/>
            <a:chExt cx="240" cy="3776"/>
          </a:xfrm>
        </p:grpSpPr>
        <p:sp>
          <p:nvSpPr>
            <p:cNvPr id="32" name="Rectangle 7"/>
            <p:cNvSpPr>
              <a:spLocks/>
            </p:cNvSpPr>
            <p:nvPr/>
          </p:nvSpPr>
          <p:spPr bwMode="auto">
            <a:xfrm>
              <a:off x="648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Rectangle 8"/>
            <p:cNvSpPr>
              <a:spLocks/>
            </p:cNvSpPr>
            <p:nvPr/>
          </p:nvSpPr>
          <p:spPr bwMode="auto">
            <a:xfrm>
              <a:off x="648" y="23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Rectangle 9"/>
            <p:cNvSpPr>
              <a:spLocks/>
            </p:cNvSpPr>
            <p:nvPr/>
          </p:nvSpPr>
          <p:spPr bwMode="auto">
            <a:xfrm>
              <a:off x="648" y="47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Rectangle 10"/>
            <p:cNvSpPr>
              <a:spLocks/>
            </p:cNvSpPr>
            <p:nvPr/>
          </p:nvSpPr>
          <p:spPr bwMode="auto">
            <a:xfrm>
              <a:off x="648" y="70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Rectangle 11"/>
            <p:cNvSpPr>
              <a:spLocks/>
            </p:cNvSpPr>
            <p:nvPr/>
          </p:nvSpPr>
          <p:spPr bwMode="auto">
            <a:xfrm>
              <a:off x="648" y="94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Rectangle 12"/>
            <p:cNvSpPr>
              <a:spLocks/>
            </p:cNvSpPr>
            <p:nvPr/>
          </p:nvSpPr>
          <p:spPr bwMode="auto">
            <a:xfrm>
              <a:off x="648" y="1176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Rectangle 13"/>
            <p:cNvSpPr>
              <a:spLocks/>
            </p:cNvSpPr>
            <p:nvPr/>
          </p:nvSpPr>
          <p:spPr bwMode="auto">
            <a:xfrm>
              <a:off x="648" y="1416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Rectangle 14"/>
            <p:cNvSpPr>
              <a:spLocks/>
            </p:cNvSpPr>
            <p:nvPr/>
          </p:nvSpPr>
          <p:spPr bwMode="auto">
            <a:xfrm>
              <a:off x="648" y="1648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Rectangle 15"/>
            <p:cNvSpPr>
              <a:spLocks/>
            </p:cNvSpPr>
            <p:nvPr/>
          </p:nvSpPr>
          <p:spPr bwMode="auto">
            <a:xfrm>
              <a:off x="648" y="1888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Rectangle 16"/>
            <p:cNvSpPr>
              <a:spLocks/>
            </p:cNvSpPr>
            <p:nvPr/>
          </p:nvSpPr>
          <p:spPr bwMode="auto">
            <a:xfrm>
              <a:off x="648" y="212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Rectangle 17"/>
            <p:cNvSpPr>
              <a:spLocks/>
            </p:cNvSpPr>
            <p:nvPr/>
          </p:nvSpPr>
          <p:spPr bwMode="auto">
            <a:xfrm>
              <a:off x="648" y="236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Rectangle 18"/>
            <p:cNvSpPr>
              <a:spLocks/>
            </p:cNvSpPr>
            <p:nvPr/>
          </p:nvSpPr>
          <p:spPr bwMode="auto">
            <a:xfrm>
              <a:off x="648" y="259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Rectangle 19"/>
            <p:cNvSpPr>
              <a:spLocks/>
            </p:cNvSpPr>
            <p:nvPr/>
          </p:nvSpPr>
          <p:spPr bwMode="auto">
            <a:xfrm>
              <a:off x="648" y="283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Rectangle 20"/>
            <p:cNvSpPr>
              <a:spLocks/>
            </p:cNvSpPr>
            <p:nvPr/>
          </p:nvSpPr>
          <p:spPr bwMode="auto">
            <a:xfrm>
              <a:off x="648" y="306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Rectangle 21"/>
            <p:cNvSpPr>
              <a:spLocks/>
            </p:cNvSpPr>
            <p:nvPr/>
          </p:nvSpPr>
          <p:spPr bwMode="auto">
            <a:xfrm>
              <a:off x="648" y="330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Rectangle 22"/>
            <p:cNvSpPr>
              <a:spLocks/>
            </p:cNvSpPr>
            <p:nvPr/>
          </p:nvSpPr>
          <p:spPr bwMode="auto">
            <a:xfrm>
              <a:off x="648" y="3536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3397250" y="4991100"/>
            <a:ext cx="2135188" cy="3084513"/>
            <a:chOff x="3797300" y="5029200"/>
            <a:chExt cx="2135188" cy="3084731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300" y="5029200"/>
              <a:ext cx="2135188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2"/>
            <p:cNvSpPr txBox="1">
              <a:spLocks noChangeArrowheads="1"/>
            </p:cNvSpPr>
            <p:nvPr/>
          </p:nvSpPr>
          <p:spPr bwMode="auto">
            <a:xfrm>
              <a:off x="4145091" y="7467600"/>
              <a:ext cx="15953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/>
                <a:t>data </a:t>
              </a:r>
              <a:r>
                <a:rPr lang="en-US" sz="3600">
                  <a:solidFill>
                    <a:srgbClr val="00B050"/>
                  </a:solidFill>
                </a:rPr>
                <a:t>M</a:t>
              </a:r>
            </a:p>
          </p:txBody>
        </p: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11200" y="7462838"/>
            <a:ext cx="290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/>
              <a:t>client secret state: </a:t>
            </a:r>
            <a:r>
              <a:rPr lang="en-US" sz="24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53" name="Rectangle 52"/>
          <p:cNvSpPr>
            <a:spLocks/>
          </p:cNvSpPr>
          <p:nvPr/>
        </p:nvSpPr>
        <p:spPr bwMode="auto">
          <a:xfrm>
            <a:off x="9059862" y="7478712"/>
            <a:ext cx="2395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storage: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A0A87-EFC3-4A85-B5CC-C3EBE8FC844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8435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Outsourced Data Storage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171450" y="5791200"/>
            <a:ext cx="125031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30200" algn="l">
              <a:spcBef>
                <a:spcPts val="1100"/>
              </a:spcBef>
              <a:buSzPct val="125000"/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Much recent crypto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research</a:t>
            </a:r>
            <a:endParaRPr lang="en-US" sz="2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812800" lvl="1" indent="-342900" algn="l">
              <a:spcBef>
                <a:spcPts val="1100"/>
              </a:spcBef>
              <a:buSzPct val="12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Outsourced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computation: FHE, functional encryption, verifiable computing etc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812800" lvl="1" indent="-342900" algn="l">
              <a:spcBef>
                <a:spcPts val="1100"/>
              </a:spcBef>
              <a:buSzPct val="12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Private/verifiable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data access: oblivious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RAM, memory checking.</a:t>
            </a:r>
          </a:p>
          <a:p>
            <a:pPr marL="812800" lvl="1" indent="-342900" algn="l">
              <a:spcBef>
                <a:spcPts val="1100"/>
              </a:spcBef>
              <a:buSzPct val="125000"/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1257300" lvl="2" indent="-330200" algn="l">
              <a:spcBef>
                <a:spcPts val="1100"/>
              </a:spcBef>
              <a:buSzPct val="125000"/>
              <a:buFont typeface="Arial" charset="0"/>
              <a:buChar char="•"/>
            </a:pPr>
            <a:endParaRPr lang="en-US" sz="9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30200" algn="l">
              <a:spcBef>
                <a:spcPts val="1100"/>
              </a:spcBef>
              <a:buSzPct val="125000"/>
              <a:buFont typeface="Arial" charset="0"/>
              <a:buChar char="•"/>
            </a:pPr>
            <a:r>
              <a:rPr lang="en-US" sz="2800" u="sng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This talk: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“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Is my data still there”?</a:t>
            </a:r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8926513" y="1673225"/>
            <a:ext cx="3251200" cy="3614738"/>
            <a:chOff x="0" y="0"/>
            <a:chExt cx="2048" cy="2276"/>
          </a:xfrm>
        </p:grpSpPr>
        <p:pic>
          <p:nvPicPr>
            <p:cNvPr id="1844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" y="608"/>
              <a:ext cx="484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6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Rectangle 5"/>
            <p:cNvSpPr>
              <a:spLocks/>
            </p:cNvSpPr>
            <p:nvPr/>
          </p:nvSpPr>
          <p:spPr bwMode="auto">
            <a:xfrm>
              <a:off x="312" y="1966"/>
              <a:ext cx="17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32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Remote Server</a:t>
              </a:r>
            </a:p>
          </p:txBody>
        </p:sp>
      </p:grp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6797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1738313"/>
            <a:ext cx="2135187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5"/>
          <p:cNvSpPr>
            <a:spLocks/>
          </p:cNvSpPr>
          <p:nvPr/>
        </p:nvSpPr>
        <p:spPr bwMode="auto">
          <a:xfrm>
            <a:off x="101600" y="4884738"/>
            <a:ext cx="1047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Client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DC0B0-3F06-45F8-AC0A-1C887C23DC8D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6083" name="Rectangle 1"/>
          <p:cNvSpPr>
            <a:spLocks/>
          </p:cNvSpPr>
          <p:nvPr/>
        </p:nvSpPr>
        <p:spPr bwMode="auto">
          <a:xfrm>
            <a:off x="215900" y="1765300"/>
            <a:ext cx="12458700" cy="72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Allows a client to store data on a server and read/write to individual locations of the data while hiding the </a:t>
            </a:r>
            <a:r>
              <a:rPr lang="en-US" sz="3200" i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access pattern. </a:t>
            </a:r>
            <a:endParaRPr lang="en-US" sz="3200" i="1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Consists of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Encode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algorithm, and protocols 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Read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Write. </a:t>
            </a:r>
          </a:p>
          <a:p>
            <a:pPr marL="774700" lvl="1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Same syntax as dynamic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PoR.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Tool: Oblivious RAM (ORAM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)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[</a:t>
            </a:r>
            <a:r>
              <a:rPr lang="en-US" sz="2000" dirty="0" err="1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Goldreich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 ‘87,Ostrovsky ’90]</a:t>
            </a:r>
            <a:endParaRPr lang="en-US" sz="5500" dirty="0">
              <a:solidFill>
                <a:srgbClr val="C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56642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91200"/>
            <a:ext cx="7683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1200" y="7462838"/>
            <a:ext cx="290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/>
              <a:t>client secret state: </a:t>
            </a:r>
            <a:r>
              <a:rPr lang="en-US" sz="24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 bwMode="auto">
          <a:xfrm>
            <a:off x="9059862" y="7478712"/>
            <a:ext cx="2395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storage: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S</a:t>
            </a:r>
          </a:p>
        </p:txBody>
      </p: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4719638" y="5267378"/>
            <a:ext cx="3687762" cy="2657422"/>
            <a:chOff x="133" y="-577"/>
            <a:chExt cx="2370" cy="2054"/>
          </a:xfrm>
        </p:grpSpPr>
        <p:sp>
          <p:nvSpPr>
            <p:cNvPr id="52" name="Rectangle 22"/>
            <p:cNvSpPr>
              <a:spLocks/>
            </p:cNvSpPr>
            <p:nvPr/>
          </p:nvSpPr>
          <p:spPr bwMode="auto">
            <a:xfrm>
              <a:off x="976" y="-577"/>
              <a:ext cx="703" cy="3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3200" b="1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Read </a:t>
              </a:r>
              <a:endParaRPr lang="en-US" sz="3200" b="1" i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 rot="10800000">
              <a:off x="133" y="398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 flipH="1">
              <a:off x="156" y="614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Rectangle 25"/>
            <p:cNvSpPr>
              <a:spLocks/>
            </p:cNvSpPr>
            <p:nvPr/>
          </p:nvSpPr>
          <p:spPr bwMode="auto">
            <a:xfrm rot="-5400000">
              <a:off x="1216" y="774"/>
              <a:ext cx="23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...</a:t>
              </a:r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 rot="10800000">
              <a:off x="157" y="1094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/>
          </p:nvSpPr>
          <p:spPr bwMode="auto">
            <a:xfrm flipH="1">
              <a:off x="180" y="1310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8" name="TextBox 4"/>
          <p:cNvSpPr txBox="1">
            <a:spLocks noChangeArrowheads="1"/>
          </p:cNvSpPr>
          <p:nvPr/>
        </p:nvSpPr>
        <p:spPr bwMode="auto">
          <a:xfrm>
            <a:off x="3448901" y="5422596"/>
            <a:ext cx="1325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b="1" dirty="0"/>
              <a:t>input</a:t>
            </a:r>
            <a:r>
              <a:rPr lang="en-US" sz="2400" dirty="0"/>
              <a:t>: </a:t>
            </a:r>
            <a:r>
              <a:rPr lang="en-US" sz="3200" dirty="0" err="1">
                <a:solidFill>
                  <a:srgbClr val="00B050"/>
                </a:solidFill>
              </a:rPr>
              <a:t>i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9" name="TextBox 39"/>
          <p:cNvSpPr txBox="1">
            <a:spLocks noChangeArrowheads="1"/>
          </p:cNvSpPr>
          <p:nvPr/>
        </p:nvSpPr>
        <p:spPr bwMode="auto">
          <a:xfrm>
            <a:off x="3041224" y="8135557"/>
            <a:ext cx="2141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b="1" dirty="0"/>
              <a:t>output: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M[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>
                <a:solidFill>
                  <a:srgbClr val="00B050"/>
                </a:solidFill>
              </a:rPr>
              <a:t>]</a:t>
            </a:r>
          </a:p>
        </p:txBody>
      </p: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8559800" y="5235985"/>
            <a:ext cx="381000" cy="2936014"/>
            <a:chOff x="648" y="0"/>
            <a:chExt cx="240" cy="3776"/>
          </a:xfrm>
        </p:grpSpPr>
        <p:sp>
          <p:nvSpPr>
            <p:cNvPr id="61" name="Rectangle 7"/>
            <p:cNvSpPr>
              <a:spLocks/>
            </p:cNvSpPr>
            <p:nvPr/>
          </p:nvSpPr>
          <p:spPr bwMode="auto">
            <a:xfrm>
              <a:off x="648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Rectangle 8"/>
            <p:cNvSpPr>
              <a:spLocks/>
            </p:cNvSpPr>
            <p:nvPr/>
          </p:nvSpPr>
          <p:spPr bwMode="auto">
            <a:xfrm>
              <a:off x="648" y="23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Rectangle 9"/>
            <p:cNvSpPr>
              <a:spLocks/>
            </p:cNvSpPr>
            <p:nvPr/>
          </p:nvSpPr>
          <p:spPr bwMode="auto">
            <a:xfrm>
              <a:off x="648" y="47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Rectangle 10"/>
            <p:cNvSpPr>
              <a:spLocks/>
            </p:cNvSpPr>
            <p:nvPr/>
          </p:nvSpPr>
          <p:spPr bwMode="auto">
            <a:xfrm>
              <a:off x="648" y="70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Rectangle 11"/>
            <p:cNvSpPr>
              <a:spLocks/>
            </p:cNvSpPr>
            <p:nvPr/>
          </p:nvSpPr>
          <p:spPr bwMode="auto">
            <a:xfrm>
              <a:off x="648" y="94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Rectangle 12"/>
            <p:cNvSpPr>
              <a:spLocks/>
            </p:cNvSpPr>
            <p:nvPr/>
          </p:nvSpPr>
          <p:spPr bwMode="auto">
            <a:xfrm>
              <a:off x="648" y="1176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Rectangle 13"/>
            <p:cNvSpPr>
              <a:spLocks/>
            </p:cNvSpPr>
            <p:nvPr/>
          </p:nvSpPr>
          <p:spPr bwMode="auto">
            <a:xfrm>
              <a:off x="648" y="1416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Rectangle 14"/>
            <p:cNvSpPr>
              <a:spLocks/>
            </p:cNvSpPr>
            <p:nvPr/>
          </p:nvSpPr>
          <p:spPr bwMode="auto">
            <a:xfrm>
              <a:off x="648" y="1648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Rectangle 15"/>
            <p:cNvSpPr>
              <a:spLocks/>
            </p:cNvSpPr>
            <p:nvPr/>
          </p:nvSpPr>
          <p:spPr bwMode="auto">
            <a:xfrm>
              <a:off x="648" y="1888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Rectangle 16"/>
            <p:cNvSpPr>
              <a:spLocks/>
            </p:cNvSpPr>
            <p:nvPr/>
          </p:nvSpPr>
          <p:spPr bwMode="auto">
            <a:xfrm>
              <a:off x="648" y="212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Rectangle 17"/>
            <p:cNvSpPr>
              <a:spLocks/>
            </p:cNvSpPr>
            <p:nvPr/>
          </p:nvSpPr>
          <p:spPr bwMode="auto">
            <a:xfrm>
              <a:off x="648" y="236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Rectangle 18"/>
            <p:cNvSpPr>
              <a:spLocks/>
            </p:cNvSpPr>
            <p:nvPr/>
          </p:nvSpPr>
          <p:spPr bwMode="auto">
            <a:xfrm>
              <a:off x="648" y="259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Rectangle 19"/>
            <p:cNvSpPr>
              <a:spLocks/>
            </p:cNvSpPr>
            <p:nvPr/>
          </p:nvSpPr>
          <p:spPr bwMode="auto">
            <a:xfrm>
              <a:off x="648" y="283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Rectangle 20"/>
            <p:cNvSpPr>
              <a:spLocks/>
            </p:cNvSpPr>
            <p:nvPr/>
          </p:nvSpPr>
          <p:spPr bwMode="auto">
            <a:xfrm>
              <a:off x="648" y="306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Rectangle 21"/>
            <p:cNvSpPr>
              <a:spLocks/>
            </p:cNvSpPr>
            <p:nvPr/>
          </p:nvSpPr>
          <p:spPr bwMode="auto">
            <a:xfrm>
              <a:off x="648" y="330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Rectangle 22"/>
            <p:cNvSpPr>
              <a:spLocks/>
            </p:cNvSpPr>
            <p:nvPr/>
          </p:nvSpPr>
          <p:spPr bwMode="auto">
            <a:xfrm>
              <a:off x="648" y="3536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776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DC0B0-3F06-45F8-AC0A-1C887C23DC8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6083" name="Rectangle 1"/>
          <p:cNvSpPr>
            <a:spLocks/>
          </p:cNvSpPr>
          <p:nvPr/>
        </p:nvSpPr>
        <p:spPr bwMode="auto">
          <a:xfrm>
            <a:off x="215900" y="1765300"/>
            <a:ext cx="12458700" cy="72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endParaRPr lang="en-US" sz="32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3200" u="sng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Security of ORAM: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For any two values </a:t>
            </a:r>
            <a:r>
              <a:rPr lang="en-US" sz="32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M1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,</a:t>
            </a:r>
            <a:r>
              <a:rPr lang="en-US" sz="32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 M2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and two equal-size sequences of read/write  operations: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endParaRPr lang="en-US" sz="32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endParaRPr lang="en-US" sz="32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endParaRPr lang="en-US" sz="32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algn="l">
              <a:spcBef>
                <a:spcPts val="1000"/>
              </a:spcBef>
              <a:buSzPct val="125000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  <a:p>
            <a:pPr algn="l">
              <a:spcBef>
                <a:spcPts val="1000"/>
              </a:spcBef>
              <a:buSzPct val="125000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cannot distinguish between ‘ORAM execution’ with             </a:t>
            </a:r>
            <a:r>
              <a:rPr lang="en-US" sz="32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(M1, S1)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 </a:t>
            </a:r>
            <a:r>
              <a:rPr lang="en-US" sz="32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(M2, S2)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 </a:t>
            </a: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Tool: Oblivious RAM (ORAM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)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[</a:t>
            </a:r>
            <a:r>
              <a:rPr lang="en-US" sz="2000" dirty="0" err="1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Goldreich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 ‘87,Ostrovsky ’90]</a:t>
            </a:r>
            <a:endParaRPr lang="en-US" sz="5500" dirty="0">
              <a:solidFill>
                <a:srgbClr val="C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5" name="Rectangle 3"/>
          <p:cNvSpPr>
            <a:spLocks/>
          </p:cNvSpPr>
          <p:nvPr/>
        </p:nvSpPr>
        <p:spPr bwMode="auto">
          <a:xfrm>
            <a:off x="6883400" y="3630347"/>
            <a:ext cx="1968488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read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(adr1)</a:t>
            </a:r>
            <a:endParaRPr lang="en-US" sz="24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  <a:sym typeface="Andale Mono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write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(adr2, v1)</a:t>
            </a:r>
            <a:endParaRPr lang="en-US" sz="24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  <a:sym typeface="Andale Mono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write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(adr3, v2)</a:t>
            </a:r>
            <a:endParaRPr lang="en-US" sz="24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  <a:sym typeface="Andale Mono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read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(adr4)</a:t>
            </a:r>
            <a:endParaRPr lang="en-US" sz="24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  <a:sym typeface="Andale Mono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write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(adr4,v1)</a:t>
            </a:r>
            <a:endParaRPr lang="en-US" sz="24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  <a:sym typeface="Andale Mono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read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(adr2)</a:t>
            </a:r>
            <a:endParaRPr lang="en-US" sz="24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  <a:sym typeface="Andale Mono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read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(adr4)</a:t>
            </a: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…</a:t>
            </a:r>
            <a:endParaRPr lang="en-US" sz="24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  <a:sym typeface="Andale Mono" charset="0"/>
            </a:endParaRPr>
          </a:p>
        </p:txBody>
      </p:sp>
      <p:sp>
        <p:nvSpPr>
          <p:cNvPr id="36" name="Rectangle 3"/>
          <p:cNvSpPr>
            <a:spLocks/>
          </p:cNvSpPr>
          <p:nvPr/>
        </p:nvSpPr>
        <p:spPr bwMode="auto">
          <a:xfrm>
            <a:off x="10248912" y="3566083"/>
            <a:ext cx="1968488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write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(adr2, v3)</a:t>
            </a:r>
            <a:endParaRPr lang="en-US" sz="24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  <a:sym typeface="Andale Mono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read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(adr2, v1)</a:t>
            </a:r>
            <a:endParaRPr lang="en-US" sz="24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  <a:sym typeface="Andale Mono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read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(adr2, v1)</a:t>
            </a:r>
            <a:endParaRPr lang="en-US" sz="24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  <a:sym typeface="Andale Mono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read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(adr2)</a:t>
            </a:r>
            <a:endParaRPr lang="en-US" sz="24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  <a:sym typeface="Andale Mono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write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(adr1,v3</a:t>
            </a:r>
            <a:r>
              <a:rPr lang="en-US" sz="24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)</a:t>
            </a: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read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(adr2)</a:t>
            </a:r>
            <a:endParaRPr lang="en-US" sz="24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  <a:sym typeface="Andale Mono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read</a:t>
            </a: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(adr4)</a:t>
            </a:r>
          </a:p>
          <a:p>
            <a:pPr algn="l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  <a:sym typeface="Andale Mono" charset="0"/>
              </a:rPr>
              <a:t>…</a:t>
            </a:r>
            <a:endParaRPr lang="en-US" sz="24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  <a:sym typeface="Andale Mon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7595" y="2868347"/>
            <a:ext cx="686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S1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87995" y="2868347"/>
            <a:ext cx="686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S2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7000" y="2766536"/>
            <a:ext cx="3337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83DC4-9A1D-408F-A3AA-627C7F57509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7107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History of ORAMs</a:t>
            </a:r>
          </a:p>
        </p:txBody>
      </p:sp>
      <p:sp>
        <p:nvSpPr>
          <p:cNvPr id="47108" name="Rectangle 2"/>
          <p:cNvSpPr>
            <a:spLocks/>
          </p:cNvSpPr>
          <p:nvPr/>
        </p:nvSpPr>
        <p:spPr bwMode="auto">
          <a:xfrm>
            <a:off x="406400" y="1790700"/>
            <a:ext cx="121793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2000"/>
              </a:spcBef>
              <a:buSzPct val="100000"/>
              <a:buFont typeface="Arial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[</a:t>
            </a:r>
            <a:r>
              <a:rPr lang="en-US" sz="3200" dirty="0" err="1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Goldreich</a:t>
            </a:r>
            <a:r>
              <a:rPr lang="en-US" sz="3200" dirty="0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 ‘87]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Introduced ORAMs, first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non-trivial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construction.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20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[</a:t>
            </a:r>
            <a:r>
              <a:rPr lang="en-US" sz="3200" dirty="0" err="1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Ostrovsky</a:t>
            </a:r>
            <a:r>
              <a:rPr lang="en-US" sz="3200" dirty="0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 ‘90]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First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efficient construction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with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polylog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overhead.</a:t>
            </a:r>
          </a:p>
          <a:p>
            <a:pPr marL="774700" lvl="1" indent="-317500" algn="l">
              <a:spcBef>
                <a:spcPts val="20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Client storage is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polylog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 data size.</a:t>
            </a:r>
          </a:p>
          <a:p>
            <a:pPr marL="774700" lvl="1" indent="-317500" algn="l">
              <a:spcBef>
                <a:spcPts val="20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Client/Server </a:t>
            </a:r>
            <a:r>
              <a:rPr lang="en-US" sz="3200" i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amortized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complexity per operation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is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polylog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2000"/>
              </a:spcBef>
              <a:buSzPct val="100000"/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2000"/>
              </a:spcBef>
              <a:buSzPct val="100000"/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Recent flurry of papers: ~10 since 2010</a:t>
            </a:r>
          </a:p>
          <a:p>
            <a:pPr marL="317500" indent="-317500" algn="l">
              <a:spcBef>
                <a:spcPts val="2000"/>
              </a:spcBef>
              <a:buSzPct val="100000"/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Improving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concrete efficiency (log</a:t>
            </a:r>
            <a:r>
              <a:rPr lang="en-US" sz="3200" baseline="300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overhead), worst-case vs. amortized efficiency, 1 round etc.</a:t>
            </a:r>
          </a:p>
          <a:p>
            <a:pPr marL="317500" indent="-317500" algn="l">
              <a:spcBef>
                <a:spcPts val="2000"/>
              </a:spcBef>
              <a:buSzPct val="100000"/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Can also achieve </a:t>
            </a:r>
            <a:r>
              <a:rPr lang="en-US" sz="3200" i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authenticity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against active-adversary server.</a:t>
            </a:r>
          </a:p>
          <a:p>
            <a:pPr marL="774700" lvl="1" indent="-317500" algn="l">
              <a:spcBef>
                <a:spcPts val="1000"/>
              </a:spcBef>
              <a:buSzPct val="100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Generically using </a:t>
            </a:r>
            <a:r>
              <a:rPr lang="en-US" sz="2800" i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memory checking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, often more efficiently.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6BB67B-D858-4C1A-9A4B-867B48AD6D1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8131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Dynamic </a:t>
            </a:r>
            <a:r>
              <a:rPr lang="en-US" sz="55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Construction: Encode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49172" name="Group 20"/>
          <p:cNvGrpSpPr>
            <a:grpSpLocks/>
          </p:cNvGrpSpPr>
          <p:nvPr/>
        </p:nvGrpSpPr>
        <p:grpSpPr bwMode="auto">
          <a:xfrm>
            <a:off x="3492500" y="1943100"/>
            <a:ext cx="5143500" cy="6115050"/>
            <a:chOff x="0" y="0"/>
            <a:chExt cx="3240" cy="3852"/>
          </a:xfrm>
        </p:grpSpPr>
        <p:sp>
          <p:nvSpPr>
            <p:cNvPr id="48177" name="Rectangle 2"/>
            <p:cNvSpPr>
              <a:spLocks/>
            </p:cNvSpPr>
            <p:nvPr/>
          </p:nvSpPr>
          <p:spPr bwMode="auto">
            <a:xfrm>
              <a:off x="1768" y="0"/>
              <a:ext cx="240" cy="24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78" name="AutoShape 3"/>
            <p:cNvSpPr>
              <a:spLocks/>
            </p:cNvSpPr>
            <p:nvPr/>
          </p:nvSpPr>
          <p:spPr bwMode="auto">
            <a:xfrm>
              <a:off x="152" y="1368"/>
              <a:ext cx="800" cy="800"/>
            </a:xfrm>
            <a:prstGeom prst="rightArrow">
              <a:avLst>
                <a:gd name="adj1" fmla="val 66454"/>
                <a:gd name="adj2" fmla="val 4199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77A8F9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79" name="Rectangle 4"/>
            <p:cNvSpPr>
              <a:spLocks/>
            </p:cNvSpPr>
            <p:nvPr/>
          </p:nvSpPr>
          <p:spPr bwMode="auto">
            <a:xfrm>
              <a:off x="0" y="2108"/>
              <a:ext cx="109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Block-wise</a:t>
              </a:r>
              <a:b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encode</a:t>
              </a:r>
            </a:p>
          </p:txBody>
        </p:sp>
        <p:sp>
          <p:nvSpPr>
            <p:cNvPr id="48180" name="Rectangle 5"/>
            <p:cNvSpPr>
              <a:spLocks/>
            </p:cNvSpPr>
            <p:nvPr/>
          </p:nvSpPr>
          <p:spPr bwMode="auto">
            <a:xfrm>
              <a:off x="1768" y="240"/>
              <a:ext cx="240" cy="24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81" name="Rectangle 6"/>
            <p:cNvSpPr>
              <a:spLocks/>
            </p:cNvSpPr>
            <p:nvPr/>
          </p:nvSpPr>
          <p:spPr bwMode="auto">
            <a:xfrm>
              <a:off x="1768" y="472"/>
              <a:ext cx="240" cy="24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82" name="Rectangle 7"/>
            <p:cNvSpPr>
              <a:spLocks/>
            </p:cNvSpPr>
            <p:nvPr/>
          </p:nvSpPr>
          <p:spPr bwMode="auto">
            <a:xfrm>
              <a:off x="1768" y="712"/>
              <a:ext cx="240" cy="24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83" name="Rectangle 8"/>
            <p:cNvSpPr>
              <a:spLocks/>
            </p:cNvSpPr>
            <p:nvPr/>
          </p:nvSpPr>
          <p:spPr bwMode="auto">
            <a:xfrm>
              <a:off x="1768" y="944"/>
              <a:ext cx="240" cy="24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84" name="Rectangle 9"/>
            <p:cNvSpPr>
              <a:spLocks/>
            </p:cNvSpPr>
            <p:nvPr/>
          </p:nvSpPr>
          <p:spPr bwMode="auto">
            <a:xfrm>
              <a:off x="1768" y="1184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85" name="Rectangle 10"/>
            <p:cNvSpPr>
              <a:spLocks/>
            </p:cNvSpPr>
            <p:nvPr/>
          </p:nvSpPr>
          <p:spPr bwMode="auto">
            <a:xfrm>
              <a:off x="1768" y="141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86" name="Rectangle 11"/>
            <p:cNvSpPr>
              <a:spLocks/>
            </p:cNvSpPr>
            <p:nvPr/>
          </p:nvSpPr>
          <p:spPr bwMode="auto">
            <a:xfrm>
              <a:off x="1768" y="165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87" name="Rectangle 12"/>
            <p:cNvSpPr>
              <a:spLocks/>
            </p:cNvSpPr>
            <p:nvPr/>
          </p:nvSpPr>
          <p:spPr bwMode="auto">
            <a:xfrm>
              <a:off x="1768" y="188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88" name="Rectangle 13"/>
            <p:cNvSpPr>
              <a:spLocks/>
            </p:cNvSpPr>
            <p:nvPr/>
          </p:nvSpPr>
          <p:spPr bwMode="auto">
            <a:xfrm>
              <a:off x="1768" y="212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89" name="Rectangle 14"/>
            <p:cNvSpPr>
              <a:spLocks/>
            </p:cNvSpPr>
            <p:nvPr/>
          </p:nvSpPr>
          <p:spPr bwMode="auto">
            <a:xfrm>
              <a:off x="1768" y="2360"/>
              <a:ext cx="240" cy="240"/>
            </a:xfrm>
            <a:prstGeom prst="rect">
              <a:avLst/>
            </a:prstGeom>
            <a:solidFill>
              <a:srgbClr val="5EFD5A">
                <a:alpha val="54901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90" name="Rectangle 15"/>
            <p:cNvSpPr>
              <a:spLocks/>
            </p:cNvSpPr>
            <p:nvPr/>
          </p:nvSpPr>
          <p:spPr bwMode="auto">
            <a:xfrm>
              <a:off x="1768" y="2600"/>
              <a:ext cx="240" cy="240"/>
            </a:xfrm>
            <a:prstGeom prst="rect">
              <a:avLst/>
            </a:prstGeom>
            <a:solidFill>
              <a:srgbClr val="5EFD5A">
                <a:alpha val="54901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91" name="Rectangle 16"/>
            <p:cNvSpPr>
              <a:spLocks/>
            </p:cNvSpPr>
            <p:nvPr/>
          </p:nvSpPr>
          <p:spPr bwMode="auto">
            <a:xfrm>
              <a:off x="1768" y="2832"/>
              <a:ext cx="240" cy="240"/>
            </a:xfrm>
            <a:prstGeom prst="rect">
              <a:avLst/>
            </a:prstGeom>
            <a:solidFill>
              <a:srgbClr val="5EFD5A">
                <a:alpha val="54901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92" name="Rectangle 17"/>
            <p:cNvSpPr>
              <a:spLocks/>
            </p:cNvSpPr>
            <p:nvPr/>
          </p:nvSpPr>
          <p:spPr bwMode="auto">
            <a:xfrm>
              <a:off x="1768" y="3072"/>
              <a:ext cx="240" cy="240"/>
            </a:xfrm>
            <a:prstGeom prst="rect">
              <a:avLst/>
            </a:prstGeom>
            <a:solidFill>
              <a:srgbClr val="5EFD5A">
                <a:alpha val="54901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93" name="Rectangle 18"/>
            <p:cNvSpPr>
              <a:spLocks/>
            </p:cNvSpPr>
            <p:nvPr/>
          </p:nvSpPr>
          <p:spPr bwMode="auto">
            <a:xfrm>
              <a:off x="1768" y="3304"/>
              <a:ext cx="240" cy="240"/>
            </a:xfrm>
            <a:prstGeom prst="rect">
              <a:avLst/>
            </a:prstGeom>
            <a:solidFill>
              <a:srgbClr val="5EFD5A">
                <a:alpha val="54901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94" name="Rectangle 19"/>
            <p:cNvSpPr>
              <a:spLocks/>
            </p:cNvSpPr>
            <p:nvPr/>
          </p:nvSpPr>
          <p:spPr bwMode="auto">
            <a:xfrm>
              <a:off x="504" y="3572"/>
              <a:ext cx="273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spcBef>
                  <a:spcPts val="2400"/>
                </a:spcBef>
              </a:pP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1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),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EC</a:t>
              </a:r>
              <a:r>
                <a:rPr lang="en-US" sz="2400" dirty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C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 sz="2400" baseline="-6000" dirty="0" smtClean="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3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)</a:t>
              </a:r>
            </a:p>
          </p:txBody>
        </p:sp>
      </p:grpSp>
      <p:pic>
        <p:nvPicPr>
          <p:cNvPr id="48143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8735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206" name="Group 54"/>
          <p:cNvGrpSpPr>
            <a:grpSpLocks/>
          </p:cNvGrpSpPr>
          <p:nvPr/>
        </p:nvGrpSpPr>
        <p:grpSpPr bwMode="auto">
          <a:xfrm>
            <a:off x="7950200" y="1422400"/>
            <a:ext cx="4648200" cy="7943850"/>
            <a:chOff x="0" y="0"/>
            <a:chExt cx="2928" cy="5004"/>
          </a:xfrm>
        </p:grpSpPr>
        <p:sp>
          <p:nvSpPr>
            <p:cNvPr id="48155" name="AutoShape 32"/>
            <p:cNvSpPr>
              <a:spLocks/>
            </p:cNvSpPr>
            <p:nvPr/>
          </p:nvSpPr>
          <p:spPr bwMode="auto">
            <a:xfrm>
              <a:off x="192" y="1664"/>
              <a:ext cx="800" cy="800"/>
            </a:xfrm>
            <a:prstGeom prst="rightArrow">
              <a:avLst>
                <a:gd name="adj1" fmla="val 66454"/>
                <a:gd name="adj2" fmla="val 4199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77A8F9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56" name="Rectangle 33"/>
            <p:cNvSpPr>
              <a:spLocks/>
            </p:cNvSpPr>
            <p:nvPr/>
          </p:nvSpPr>
          <p:spPr bwMode="auto">
            <a:xfrm>
              <a:off x="0" y="2564"/>
              <a:ext cx="1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ORAM 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Encode</a:t>
              </a:r>
              <a:endPara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48157" name="Rectangle 34"/>
            <p:cNvSpPr>
              <a:spLocks/>
            </p:cNvSpPr>
            <p:nvPr/>
          </p:nvSpPr>
          <p:spPr bwMode="auto">
            <a:xfrm>
              <a:off x="1960" y="952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58" name="Rectangle 35"/>
            <p:cNvSpPr>
              <a:spLocks/>
            </p:cNvSpPr>
            <p:nvPr/>
          </p:nvSpPr>
          <p:spPr bwMode="auto">
            <a:xfrm>
              <a:off x="1960" y="1192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59" name="Rectangle 36"/>
            <p:cNvSpPr>
              <a:spLocks/>
            </p:cNvSpPr>
            <p:nvPr/>
          </p:nvSpPr>
          <p:spPr bwMode="auto">
            <a:xfrm>
              <a:off x="1960" y="1424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0" name="Rectangle 37"/>
            <p:cNvSpPr>
              <a:spLocks/>
            </p:cNvSpPr>
            <p:nvPr/>
          </p:nvSpPr>
          <p:spPr bwMode="auto">
            <a:xfrm>
              <a:off x="1960" y="1664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1" name="Rectangle 38"/>
            <p:cNvSpPr>
              <a:spLocks/>
            </p:cNvSpPr>
            <p:nvPr/>
          </p:nvSpPr>
          <p:spPr bwMode="auto">
            <a:xfrm>
              <a:off x="1960" y="1896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2" name="Rectangle 39"/>
            <p:cNvSpPr>
              <a:spLocks/>
            </p:cNvSpPr>
            <p:nvPr/>
          </p:nvSpPr>
          <p:spPr bwMode="auto">
            <a:xfrm>
              <a:off x="1960" y="2136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3" name="Rectangle 40"/>
            <p:cNvSpPr>
              <a:spLocks/>
            </p:cNvSpPr>
            <p:nvPr/>
          </p:nvSpPr>
          <p:spPr bwMode="auto">
            <a:xfrm>
              <a:off x="1960" y="2368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4" name="Rectangle 41"/>
            <p:cNvSpPr>
              <a:spLocks/>
            </p:cNvSpPr>
            <p:nvPr/>
          </p:nvSpPr>
          <p:spPr bwMode="auto">
            <a:xfrm>
              <a:off x="1960" y="2608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5" name="Rectangle 42"/>
            <p:cNvSpPr>
              <a:spLocks/>
            </p:cNvSpPr>
            <p:nvPr/>
          </p:nvSpPr>
          <p:spPr bwMode="auto">
            <a:xfrm>
              <a:off x="1960" y="2840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6" name="Rectangle 43"/>
            <p:cNvSpPr>
              <a:spLocks/>
            </p:cNvSpPr>
            <p:nvPr/>
          </p:nvSpPr>
          <p:spPr bwMode="auto">
            <a:xfrm>
              <a:off x="1960" y="3080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7" name="Rectangle 44"/>
            <p:cNvSpPr>
              <a:spLocks/>
            </p:cNvSpPr>
            <p:nvPr/>
          </p:nvSpPr>
          <p:spPr bwMode="auto">
            <a:xfrm>
              <a:off x="1960" y="3312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8" name="Rectangle 45"/>
            <p:cNvSpPr>
              <a:spLocks/>
            </p:cNvSpPr>
            <p:nvPr/>
          </p:nvSpPr>
          <p:spPr bwMode="auto">
            <a:xfrm>
              <a:off x="1960" y="3552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9" name="Rectangle 46"/>
            <p:cNvSpPr>
              <a:spLocks/>
            </p:cNvSpPr>
            <p:nvPr/>
          </p:nvSpPr>
          <p:spPr bwMode="auto">
            <a:xfrm>
              <a:off x="1960" y="3784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70" name="Rectangle 47"/>
            <p:cNvSpPr>
              <a:spLocks/>
            </p:cNvSpPr>
            <p:nvPr/>
          </p:nvSpPr>
          <p:spPr bwMode="auto">
            <a:xfrm>
              <a:off x="1960" y="4024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71" name="Rectangle 48"/>
            <p:cNvSpPr>
              <a:spLocks/>
            </p:cNvSpPr>
            <p:nvPr/>
          </p:nvSpPr>
          <p:spPr bwMode="auto">
            <a:xfrm>
              <a:off x="1960" y="4256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72" name="Rectangle 49"/>
            <p:cNvSpPr>
              <a:spLocks/>
            </p:cNvSpPr>
            <p:nvPr/>
          </p:nvSpPr>
          <p:spPr bwMode="auto">
            <a:xfrm>
              <a:off x="1960" y="0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73" name="Rectangle 50"/>
            <p:cNvSpPr>
              <a:spLocks/>
            </p:cNvSpPr>
            <p:nvPr/>
          </p:nvSpPr>
          <p:spPr bwMode="auto">
            <a:xfrm>
              <a:off x="1960" y="240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74" name="Rectangle 51"/>
            <p:cNvSpPr>
              <a:spLocks/>
            </p:cNvSpPr>
            <p:nvPr/>
          </p:nvSpPr>
          <p:spPr bwMode="auto">
            <a:xfrm>
              <a:off x="1960" y="472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75" name="Rectangle 52"/>
            <p:cNvSpPr>
              <a:spLocks/>
            </p:cNvSpPr>
            <p:nvPr/>
          </p:nvSpPr>
          <p:spPr bwMode="auto">
            <a:xfrm>
              <a:off x="1960" y="712"/>
              <a:ext cx="240" cy="24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76" name="Rectangle 53"/>
            <p:cNvSpPr>
              <a:spLocks/>
            </p:cNvSpPr>
            <p:nvPr/>
          </p:nvSpPr>
          <p:spPr bwMode="auto">
            <a:xfrm>
              <a:off x="1224" y="4500"/>
              <a:ext cx="170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Server stores memory state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006475" y="3130550"/>
            <a:ext cx="2905125" cy="3956050"/>
            <a:chOff x="825500" y="4241800"/>
            <a:chExt cx="2905125" cy="3956050"/>
          </a:xfrm>
        </p:grpSpPr>
        <p:sp>
          <p:nvSpPr>
            <p:cNvPr id="68" name="Rectangle 20"/>
            <p:cNvSpPr>
              <a:spLocks/>
            </p:cNvSpPr>
            <p:nvPr/>
          </p:nvSpPr>
          <p:spPr bwMode="auto">
            <a:xfrm>
              <a:off x="2095500" y="424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Rectangle 21"/>
            <p:cNvSpPr>
              <a:spLocks/>
            </p:cNvSpPr>
            <p:nvPr/>
          </p:nvSpPr>
          <p:spPr bwMode="auto">
            <a:xfrm>
              <a:off x="2095500" y="46101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Rectangle 22"/>
            <p:cNvSpPr>
              <a:spLocks/>
            </p:cNvSpPr>
            <p:nvPr/>
          </p:nvSpPr>
          <p:spPr bwMode="auto">
            <a:xfrm>
              <a:off x="2095500" y="49911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Rectangle 23"/>
            <p:cNvSpPr>
              <a:spLocks/>
            </p:cNvSpPr>
            <p:nvPr/>
          </p:nvSpPr>
          <p:spPr bwMode="auto">
            <a:xfrm>
              <a:off x="2095500" y="53594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Rectangle 24"/>
            <p:cNvSpPr>
              <a:spLocks/>
            </p:cNvSpPr>
            <p:nvPr/>
          </p:nvSpPr>
          <p:spPr bwMode="auto">
            <a:xfrm>
              <a:off x="2095500" y="57404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Rectangle 25"/>
            <p:cNvSpPr>
              <a:spLocks/>
            </p:cNvSpPr>
            <p:nvPr/>
          </p:nvSpPr>
          <p:spPr bwMode="auto">
            <a:xfrm>
              <a:off x="2095500" y="61087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Rectangle 26"/>
            <p:cNvSpPr>
              <a:spLocks/>
            </p:cNvSpPr>
            <p:nvPr/>
          </p:nvSpPr>
          <p:spPr bwMode="auto">
            <a:xfrm>
              <a:off x="2095500" y="64897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Rectangle 27"/>
            <p:cNvSpPr>
              <a:spLocks/>
            </p:cNvSpPr>
            <p:nvPr/>
          </p:nvSpPr>
          <p:spPr bwMode="auto">
            <a:xfrm>
              <a:off x="2095500" y="68580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Rectangle 28"/>
            <p:cNvSpPr>
              <a:spLocks/>
            </p:cNvSpPr>
            <p:nvPr/>
          </p:nvSpPr>
          <p:spPr bwMode="auto">
            <a:xfrm>
              <a:off x="2095500" y="72390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Rectangle 29"/>
            <p:cNvSpPr>
              <a:spLocks/>
            </p:cNvSpPr>
            <p:nvPr/>
          </p:nvSpPr>
          <p:spPr bwMode="auto">
            <a:xfrm>
              <a:off x="825500" y="7753350"/>
              <a:ext cx="2905125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Data </a:t>
              </a: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 = m</a:t>
              </a:r>
              <a:r>
                <a:rPr lang="en-US" sz="2200" baseline="-60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1</a:t>
              </a: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, m</a:t>
              </a:r>
              <a:r>
                <a:rPr lang="en-US" sz="2200" baseline="-60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, m</a:t>
              </a:r>
              <a:r>
                <a:rPr lang="en-US" sz="2200" baseline="-60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3</a:t>
              </a:r>
            </a:p>
          </p:txBody>
        </p:sp>
      </p:grpSp>
      <p:grpSp>
        <p:nvGrpSpPr>
          <p:cNvPr id="78" name="Group 20"/>
          <p:cNvGrpSpPr>
            <a:grpSpLocks/>
          </p:cNvGrpSpPr>
          <p:nvPr/>
        </p:nvGrpSpPr>
        <p:grpSpPr bwMode="auto">
          <a:xfrm>
            <a:off x="6297748" y="1944189"/>
            <a:ext cx="381000" cy="5626100"/>
            <a:chOff x="1768" y="0"/>
            <a:chExt cx="240" cy="3544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79" name="Rectangle 2"/>
            <p:cNvSpPr>
              <a:spLocks/>
            </p:cNvSpPr>
            <p:nvPr/>
          </p:nvSpPr>
          <p:spPr bwMode="auto">
            <a:xfrm>
              <a:off x="1768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Rectangle 5"/>
            <p:cNvSpPr>
              <a:spLocks/>
            </p:cNvSpPr>
            <p:nvPr/>
          </p:nvSpPr>
          <p:spPr bwMode="auto">
            <a:xfrm>
              <a:off x="1768" y="24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Rectangle 6"/>
            <p:cNvSpPr>
              <a:spLocks/>
            </p:cNvSpPr>
            <p:nvPr/>
          </p:nvSpPr>
          <p:spPr bwMode="auto">
            <a:xfrm>
              <a:off x="1768" y="47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Rectangle 7"/>
            <p:cNvSpPr>
              <a:spLocks/>
            </p:cNvSpPr>
            <p:nvPr/>
          </p:nvSpPr>
          <p:spPr bwMode="auto">
            <a:xfrm>
              <a:off x="1768" y="71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Rectangle 8"/>
            <p:cNvSpPr>
              <a:spLocks/>
            </p:cNvSpPr>
            <p:nvPr/>
          </p:nvSpPr>
          <p:spPr bwMode="auto">
            <a:xfrm>
              <a:off x="1768" y="94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Rectangle 9"/>
            <p:cNvSpPr>
              <a:spLocks/>
            </p:cNvSpPr>
            <p:nvPr/>
          </p:nvSpPr>
          <p:spPr bwMode="auto">
            <a:xfrm>
              <a:off x="1768" y="1184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Rectangle 10"/>
            <p:cNvSpPr>
              <a:spLocks/>
            </p:cNvSpPr>
            <p:nvPr/>
          </p:nvSpPr>
          <p:spPr bwMode="auto">
            <a:xfrm>
              <a:off x="1768" y="141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Rectangle 11"/>
            <p:cNvSpPr>
              <a:spLocks/>
            </p:cNvSpPr>
            <p:nvPr/>
          </p:nvSpPr>
          <p:spPr bwMode="auto">
            <a:xfrm>
              <a:off x="1768" y="165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Rectangle 12"/>
            <p:cNvSpPr>
              <a:spLocks/>
            </p:cNvSpPr>
            <p:nvPr/>
          </p:nvSpPr>
          <p:spPr bwMode="auto">
            <a:xfrm>
              <a:off x="1768" y="188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Rectangle 13"/>
            <p:cNvSpPr>
              <a:spLocks/>
            </p:cNvSpPr>
            <p:nvPr/>
          </p:nvSpPr>
          <p:spPr bwMode="auto">
            <a:xfrm>
              <a:off x="1768" y="212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Rectangle 14"/>
            <p:cNvSpPr>
              <a:spLocks/>
            </p:cNvSpPr>
            <p:nvPr/>
          </p:nvSpPr>
          <p:spPr bwMode="auto">
            <a:xfrm>
              <a:off x="1768" y="236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Rectangle 15"/>
            <p:cNvSpPr>
              <a:spLocks/>
            </p:cNvSpPr>
            <p:nvPr/>
          </p:nvSpPr>
          <p:spPr bwMode="auto">
            <a:xfrm>
              <a:off x="1768" y="260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Rectangle 16"/>
            <p:cNvSpPr>
              <a:spLocks/>
            </p:cNvSpPr>
            <p:nvPr/>
          </p:nvSpPr>
          <p:spPr bwMode="auto">
            <a:xfrm>
              <a:off x="1768" y="283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" name="Rectangle 17"/>
            <p:cNvSpPr>
              <a:spLocks/>
            </p:cNvSpPr>
            <p:nvPr/>
          </p:nvSpPr>
          <p:spPr bwMode="auto">
            <a:xfrm>
              <a:off x="1768" y="307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" name="Rectangle 18"/>
            <p:cNvSpPr>
              <a:spLocks/>
            </p:cNvSpPr>
            <p:nvPr/>
          </p:nvSpPr>
          <p:spPr bwMode="auto">
            <a:xfrm>
              <a:off x="1768" y="3304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23FB2-EED9-4BF0-B39F-2B4F090139B1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9155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Dynamic PoR Construction: Audit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2324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0807700" y="2362200"/>
            <a:ext cx="381000" cy="7137400"/>
            <a:chOff x="10807700" y="2362200"/>
            <a:chExt cx="381000" cy="7137400"/>
          </a:xfrm>
        </p:grpSpPr>
        <p:sp>
          <p:nvSpPr>
            <p:cNvPr id="49157" name="Rectangle 3"/>
            <p:cNvSpPr>
              <a:spLocks/>
            </p:cNvSpPr>
            <p:nvPr/>
          </p:nvSpPr>
          <p:spPr bwMode="auto">
            <a:xfrm>
              <a:off x="10807700" y="38735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58" name="Rectangle 4"/>
            <p:cNvSpPr>
              <a:spLocks/>
            </p:cNvSpPr>
            <p:nvPr/>
          </p:nvSpPr>
          <p:spPr bwMode="auto">
            <a:xfrm>
              <a:off x="10807700" y="42545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59" name="Rectangle 5"/>
            <p:cNvSpPr>
              <a:spLocks/>
            </p:cNvSpPr>
            <p:nvPr/>
          </p:nvSpPr>
          <p:spPr bwMode="auto">
            <a:xfrm>
              <a:off x="10807700" y="46228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0" name="Rectangle 6"/>
            <p:cNvSpPr>
              <a:spLocks/>
            </p:cNvSpPr>
            <p:nvPr/>
          </p:nvSpPr>
          <p:spPr bwMode="auto">
            <a:xfrm>
              <a:off x="10807700" y="50038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1" name="Rectangle 7"/>
            <p:cNvSpPr>
              <a:spLocks/>
            </p:cNvSpPr>
            <p:nvPr/>
          </p:nvSpPr>
          <p:spPr bwMode="auto">
            <a:xfrm>
              <a:off x="10807700" y="53721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2" name="Rectangle 8"/>
            <p:cNvSpPr>
              <a:spLocks/>
            </p:cNvSpPr>
            <p:nvPr/>
          </p:nvSpPr>
          <p:spPr bwMode="auto">
            <a:xfrm>
              <a:off x="10807700" y="57531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3" name="Rectangle 9"/>
            <p:cNvSpPr>
              <a:spLocks/>
            </p:cNvSpPr>
            <p:nvPr/>
          </p:nvSpPr>
          <p:spPr bwMode="auto">
            <a:xfrm>
              <a:off x="10807700" y="61214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4" name="Rectangle 10"/>
            <p:cNvSpPr>
              <a:spLocks/>
            </p:cNvSpPr>
            <p:nvPr/>
          </p:nvSpPr>
          <p:spPr bwMode="auto">
            <a:xfrm>
              <a:off x="10807700" y="65024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5" name="Rectangle 11"/>
            <p:cNvSpPr>
              <a:spLocks/>
            </p:cNvSpPr>
            <p:nvPr/>
          </p:nvSpPr>
          <p:spPr bwMode="auto">
            <a:xfrm>
              <a:off x="10807700" y="68707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6" name="Rectangle 12"/>
            <p:cNvSpPr>
              <a:spLocks/>
            </p:cNvSpPr>
            <p:nvPr/>
          </p:nvSpPr>
          <p:spPr bwMode="auto">
            <a:xfrm>
              <a:off x="10807700" y="72517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7" name="Rectangle 13"/>
            <p:cNvSpPr>
              <a:spLocks/>
            </p:cNvSpPr>
            <p:nvPr/>
          </p:nvSpPr>
          <p:spPr bwMode="auto">
            <a:xfrm>
              <a:off x="10807700" y="76200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8" name="Rectangle 14"/>
            <p:cNvSpPr>
              <a:spLocks/>
            </p:cNvSpPr>
            <p:nvPr/>
          </p:nvSpPr>
          <p:spPr bwMode="auto">
            <a:xfrm>
              <a:off x="10807700" y="80010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9" name="Rectangle 15"/>
            <p:cNvSpPr>
              <a:spLocks/>
            </p:cNvSpPr>
            <p:nvPr/>
          </p:nvSpPr>
          <p:spPr bwMode="auto">
            <a:xfrm>
              <a:off x="10807700" y="83693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0" name="Rectangle 16"/>
            <p:cNvSpPr>
              <a:spLocks/>
            </p:cNvSpPr>
            <p:nvPr/>
          </p:nvSpPr>
          <p:spPr bwMode="auto">
            <a:xfrm>
              <a:off x="10807700" y="87503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1" name="Rectangle 17"/>
            <p:cNvSpPr>
              <a:spLocks/>
            </p:cNvSpPr>
            <p:nvPr/>
          </p:nvSpPr>
          <p:spPr bwMode="auto">
            <a:xfrm>
              <a:off x="10807700" y="91186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2" name="Rectangle 18"/>
            <p:cNvSpPr>
              <a:spLocks/>
            </p:cNvSpPr>
            <p:nvPr/>
          </p:nvSpPr>
          <p:spPr bwMode="auto">
            <a:xfrm>
              <a:off x="10807700" y="23622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3" name="Rectangle 19"/>
            <p:cNvSpPr>
              <a:spLocks/>
            </p:cNvSpPr>
            <p:nvPr/>
          </p:nvSpPr>
          <p:spPr bwMode="auto">
            <a:xfrm>
              <a:off x="10807700" y="27432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4" name="Rectangle 20"/>
            <p:cNvSpPr>
              <a:spLocks/>
            </p:cNvSpPr>
            <p:nvPr/>
          </p:nvSpPr>
          <p:spPr bwMode="auto">
            <a:xfrm>
              <a:off x="10807700" y="31115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5" name="Rectangle 21"/>
            <p:cNvSpPr>
              <a:spLocks/>
            </p:cNvSpPr>
            <p:nvPr/>
          </p:nvSpPr>
          <p:spPr bwMode="auto">
            <a:xfrm>
              <a:off x="10807700" y="3492500"/>
              <a:ext cx="381000" cy="381000"/>
            </a:xfrm>
            <a:prstGeom prst="rect">
              <a:avLst/>
            </a:prstGeom>
            <a:solidFill>
              <a:srgbClr val="B5B5B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5227638" y="4938713"/>
            <a:ext cx="4095750" cy="2549502"/>
            <a:chOff x="0" y="0"/>
            <a:chExt cx="2580" cy="1605"/>
          </a:xfrm>
        </p:grpSpPr>
        <p:sp>
          <p:nvSpPr>
            <p:cNvPr id="49178" name="Rectangle 22"/>
            <p:cNvSpPr>
              <a:spLocks/>
            </p:cNvSpPr>
            <p:nvPr/>
          </p:nvSpPr>
          <p:spPr bwMode="auto">
            <a:xfrm>
              <a:off x="58" y="1372"/>
              <a:ext cx="25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ORAM R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ead 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for each symbol</a:t>
              </a:r>
            </a:p>
          </p:txBody>
        </p:sp>
        <p:sp>
          <p:nvSpPr>
            <p:cNvPr id="49179" name="Line 23"/>
            <p:cNvSpPr>
              <a:spLocks noChangeShapeType="1"/>
            </p:cNvSpPr>
            <p:nvPr/>
          </p:nvSpPr>
          <p:spPr bwMode="auto">
            <a:xfrm rot="10800000">
              <a:off x="0" y="0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0" name="Line 24"/>
            <p:cNvSpPr>
              <a:spLocks noChangeShapeType="1"/>
            </p:cNvSpPr>
            <p:nvPr/>
          </p:nvSpPr>
          <p:spPr bwMode="auto">
            <a:xfrm flipH="1">
              <a:off x="23" y="216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1" name="Rectangle 25"/>
            <p:cNvSpPr>
              <a:spLocks/>
            </p:cNvSpPr>
            <p:nvPr/>
          </p:nvSpPr>
          <p:spPr bwMode="auto">
            <a:xfrm rot="-5400000">
              <a:off x="1081" y="376"/>
              <a:ext cx="23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...</a:t>
              </a:r>
            </a:p>
          </p:txBody>
        </p:sp>
        <p:sp>
          <p:nvSpPr>
            <p:cNvPr id="49182" name="Line 26"/>
            <p:cNvSpPr>
              <a:spLocks noChangeShapeType="1"/>
            </p:cNvSpPr>
            <p:nvPr/>
          </p:nvSpPr>
          <p:spPr bwMode="auto">
            <a:xfrm rot="10800000">
              <a:off x="24" y="696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3" name="Line 27"/>
            <p:cNvSpPr>
              <a:spLocks noChangeShapeType="1"/>
            </p:cNvSpPr>
            <p:nvPr/>
          </p:nvSpPr>
          <p:spPr bwMode="auto">
            <a:xfrm flipH="1">
              <a:off x="47" y="912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0205" name="Rectangle 29"/>
          <p:cNvSpPr>
            <a:spLocks/>
          </p:cNvSpPr>
          <p:nvPr/>
        </p:nvSpPr>
        <p:spPr bwMode="auto">
          <a:xfrm>
            <a:off x="254000" y="1600200"/>
            <a:ext cx="101727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7500" indent="-317500" algn="l">
              <a:spcBef>
                <a:spcPts val="1000"/>
              </a:spcBef>
              <a:buSzPct val="100000"/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Check </a:t>
            </a:r>
            <a:r>
              <a:rPr lang="en-US" sz="32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t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random distinct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symbols.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00000"/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To read each symbol, execute ORAM read (if ORAM protocol fails, reject)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35200" y="3746500"/>
            <a:ext cx="1828800" cy="5626100"/>
            <a:chOff x="2235200" y="3746500"/>
            <a:chExt cx="1828800" cy="5626100"/>
          </a:xfrm>
        </p:grpSpPr>
        <p:grpSp>
          <p:nvGrpSpPr>
            <p:cNvPr id="71" name="Group 20"/>
            <p:cNvGrpSpPr>
              <a:grpSpLocks/>
            </p:cNvGrpSpPr>
            <p:nvPr/>
          </p:nvGrpSpPr>
          <p:grpSpPr bwMode="auto">
            <a:xfrm>
              <a:off x="3683000" y="3746500"/>
              <a:ext cx="381000" cy="5626100"/>
              <a:chOff x="1768" y="0"/>
              <a:chExt cx="240" cy="3544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72" name="Rectangle 2"/>
              <p:cNvSpPr>
                <a:spLocks/>
              </p:cNvSpPr>
              <p:nvPr/>
            </p:nvSpPr>
            <p:spPr bwMode="auto">
              <a:xfrm>
                <a:off x="1768" y="0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5" name="Rectangle 5"/>
              <p:cNvSpPr>
                <a:spLocks/>
              </p:cNvSpPr>
              <p:nvPr/>
            </p:nvSpPr>
            <p:spPr bwMode="auto">
              <a:xfrm>
                <a:off x="1768" y="240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" name="Rectangle 6"/>
              <p:cNvSpPr>
                <a:spLocks/>
              </p:cNvSpPr>
              <p:nvPr/>
            </p:nvSpPr>
            <p:spPr bwMode="auto">
              <a:xfrm>
                <a:off x="1768" y="472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Rectangle 7"/>
              <p:cNvSpPr>
                <a:spLocks/>
              </p:cNvSpPr>
              <p:nvPr/>
            </p:nvSpPr>
            <p:spPr bwMode="auto">
              <a:xfrm>
                <a:off x="1768" y="712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Rectangle 8"/>
              <p:cNvSpPr>
                <a:spLocks/>
              </p:cNvSpPr>
              <p:nvPr/>
            </p:nvSpPr>
            <p:spPr bwMode="auto">
              <a:xfrm>
                <a:off x="1768" y="944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Rectangle 9"/>
              <p:cNvSpPr>
                <a:spLocks/>
              </p:cNvSpPr>
              <p:nvPr/>
            </p:nvSpPr>
            <p:spPr bwMode="auto">
              <a:xfrm>
                <a:off x="1768" y="1184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Rectangle 10"/>
              <p:cNvSpPr>
                <a:spLocks/>
              </p:cNvSpPr>
              <p:nvPr/>
            </p:nvSpPr>
            <p:spPr bwMode="auto">
              <a:xfrm>
                <a:off x="1768" y="141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Rectangle 11"/>
              <p:cNvSpPr>
                <a:spLocks/>
              </p:cNvSpPr>
              <p:nvPr/>
            </p:nvSpPr>
            <p:spPr bwMode="auto">
              <a:xfrm>
                <a:off x="1768" y="165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Rectangle 12"/>
              <p:cNvSpPr>
                <a:spLocks/>
              </p:cNvSpPr>
              <p:nvPr/>
            </p:nvSpPr>
            <p:spPr bwMode="auto">
              <a:xfrm>
                <a:off x="1768" y="188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Rectangle 13"/>
              <p:cNvSpPr>
                <a:spLocks/>
              </p:cNvSpPr>
              <p:nvPr/>
            </p:nvSpPr>
            <p:spPr bwMode="auto">
              <a:xfrm>
                <a:off x="1768" y="212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Rectangle 14"/>
              <p:cNvSpPr>
                <a:spLocks/>
              </p:cNvSpPr>
              <p:nvPr/>
            </p:nvSpPr>
            <p:spPr bwMode="auto">
              <a:xfrm>
                <a:off x="1768" y="2360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Rectangle 15"/>
              <p:cNvSpPr>
                <a:spLocks/>
              </p:cNvSpPr>
              <p:nvPr/>
            </p:nvSpPr>
            <p:spPr bwMode="auto">
              <a:xfrm>
                <a:off x="1768" y="2600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Rectangle 16"/>
              <p:cNvSpPr>
                <a:spLocks/>
              </p:cNvSpPr>
              <p:nvPr/>
            </p:nvSpPr>
            <p:spPr bwMode="auto">
              <a:xfrm>
                <a:off x="1768" y="2832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Rectangle 17"/>
              <p:cNvSpPr>
                <a:spLocks/>
              </p:cNvSpPr>
              <p:nvPr/>
            </p:nvSpPr>
            <p:spPr bwMode="auto">
              <a:xfrm>
                <a:off x="1768" y="3072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Rectangle 18"/>
              <p:cNvSpPr>
                <a:spLocks/>
              </p:cNvSpPr>
              <p:nvPr/>
            </p:nvSpPr>
            <p:spPr bwMode="auto">
              <a:xfrm>
                <a:off x="1768" y="3304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cxnSp>
          <p:nvCxnSpPr>
            <p:cNvPr id="3" name="Straight Arrow Connector 2"/>
            <p:cNvCxnSpPr>
              <a:endCxn id="76" idx="1"/>
            </p:cNvCxnSpPr>
            <p:nvPr/>
          </p:nvCxnSpPr>
          <p:spPr bwMode="auto">
            <a:xfrm flipV="1">
              <a:off x="2235200" y="4686300"/>
              <a:ext cx="1447800" cy="1257124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>
              <a:endCxn id="84" idx="1"/>
            </p:cNvCxnSpPr>
            <p:nvPr/>
          </p:nvCxnSpPr>
          <p:spPr bwMode="auto">
            <a:xfrm>
              <a:off x="2235200" y="5943424"/>
              <a:ext cx="1447800" cy="1740076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235200" y="5943600"/>
              <a:ext cx="1447800" cy="2870200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Rectangle 10"/>
          <p:cNvSpPr/>
          <p:nvPr/>
        </p:nvSpPr>
        <p:spPr bwMode="auto">
          <a:xfrm>
            <a:off x="4749800" y="7683500"/>
            <a:ext cx="5334000" cy="181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/>
              <a:t>Will access most recently updated server storage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grpSp>
        <p:nvGrpSpPr>
          <p:cNvPr id="101" name="Group 20"/>
          <p:cNvGrpSpPr>
            <a:grpSpLocks/>
          </p:cNvGrpSpPr>
          <p:nvPr/>
        </p:nvGrpSpPr>
        <p:grpSpPr bwMode="auto">
          <a:xfrm>
            <a:off x="3683000" y="3733800"/>
            <a:ext cx="381000" cy="5626100"/>
            <a:chOff x="1768" y="0"/>
            <a:chExt cx="240" cy="3544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02" name="Rectangle 2"/>
            <p:cNvSpPr>
              <a:spLocks/>
            </p:cNvSpPr>
            <p:nvPr/>
          </p:nvSpPr>
          <p:spPr bwMode="auto">
            <a:xfrm>
              <a:off x="1768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" name="Rectangle 5"/>
            <p:cNvSpPr>
              <a:spLocks/>
            </p:cNvSpPr>
            <p:nvPr/>
          </p:nvSpPr>
          <p:spPr bwMode="auto">
            <a:xfrm>
              <a:off x="1768" y="24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4" name="Rectangle 6"/>
            <p:cNvSpPr>
              <a:spLocks/>
            </p:cNvSpPr>
            <p:nvPr/>
          </p:nvSpPr>
          <p:spPr bwMode="auto">
            <a:xfrm>
              <a:off x="1768" y="47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5" name="Rectangle 7"/>
            <p:cNvSpPr>
              <a:spLocks/>
            </p:cNvSpPr>
            <p:nvPr/>
          </p:nvSpPr>
          <p:spPr bwMode="auto">
            <a:xfrm>
              <a:off x="1768" y="71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" name="Rectangle 8"/>
            <p:cNvSpPr>
              <a:spLocks/>
            </p:cNvSpPr>
            <p:nvPr/>
          </p:nvSpPr>
          <p:spPr bwMode="auto">
            <a:xfrm>
              <a:off x="1768" y="94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7" name="Rectangle 9"/>
            <p:cNvSpPr>
              <a:spLocks/>
            </p:cNvSpPr>
            <p:nvPr/>
          </p:nvSpPr>
          <p:spPr bwMode="auto">
            <a:xfrm>
              <a:off x="1768" y="1184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8" name="Rectangle 10"/>
            <p:cNvSpPr>
              <a:spLocks/>
            </p:cNvSpPr>
            <p:nvPr/>
          </p:nvSpPr>
          <p:spPr bwMode="auto">
            <a:xfrm>
              <a:off x="1768" y="141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" name="Rectangle 11"/>
            <p:cNvSpPr>
              <a:spLocks/>
            </p:cNvSpPr>
            <p:nvPr/>
          </p:nvSpPr>
          <p:spPr bwMode="auto">
            <a:xfrm>
              <a:off x="1768" y="165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" name="Rectangle 12"/>
            <p:cNvSpPr>
              <a:spLocks/>
            </p:cNvSpPr>
            <p:nvPr/>
          </p:nvSpPr>
          <p:spPr bwMode="auto">
            <a:xfrm>
              <a:off x="1768" y="188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1" name="Rectangle 13"/>
            <p:cNvSpPr>
              <a:spLocks/>
            </p:cNvSpPr>
            <p:nvPr/>
          </p:nvSpPr>
          <p:spPr bwMode="auto">
            <a:xfrm>
              <a:off x="1768" y="212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" name="Rectangle 14"/>
            <p:cNvSpPr>
              <a:spLocks/>
            </p:cNvSpPr>
            <p:nvPr/>
          </p:nvSpPr>
          <p:spPr bwMode="auto">
            <a:xfrm>
              <a:off x="1768" y="236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3" name="Rectangle 15"/>
            <p:cNvSpPr>
              <a:spLocks/>
            </p:cNvSpPr>
            <p:nvPr/>
          </p:nvSpPr>
          <p:spPr bwMode="auto">
            <a:xfrm>
              <a:off x="1768" y="260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" name="Rectangle 16"/>
            <p:cNvSpPr>
              <a:spLocks/>
            </p:cNvSpPr>
            <p:nvPr/>
          </p:nvSpPr>
          <p:spPr bwMode="auto">
            <a:xfrm>
              <a:off x="1768" y="283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" name="Rectangle 17"/>
            <p:cNvSpPr>
              <a:spLocks/>
            </p:cNvSpPr>
            <p:nvPr/>
          </p:nvSpPr>
          <p:spPr bwMode="auto">
            <a:xfrm>
              <a:off x="1768" y="307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6" name="Rectangle 18"/>
            <p:cNvSpPr>
              <a:spLocks/>
            </p:cNvSpPr>
            <p:nvPr/>
          </p:nvSpPr>
          <p:spPr bwMode="auto">
            <a:xfrm>
              <a:off x="1768" y="3304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5" grpId="0" uiExpand="1" build="p" autoUpdateAnimBg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850A7-D12D-41BF-A51A-DF35FC28BAB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1203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Dynamic PoR Construction: Read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2324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3"/>
          <p:cNvSpPr>
            <a:spLocks/>
          </p:cNvSpPr>
          <p:nvPr/>
        </p:nvSpPr>
        <p:spPr bwMode="auto">
          <a:xfrm>
            <a:off x="10807700" y="38735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6" name="Rectangle 4"/>
          <p:cNvSpPr>
            <a:spLocks/>
          </p:cNvSpPr>
          <p:nvPr/>
        </p:nvSpPr>
        <p:spPr bwMode="auto">
          <a:xfrm>
            <a:off x="10807700" y="42545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7" name="Rectangle 5"/>
          <p:cNvSpPr>
            <a:spLocks/>
          </p:cNvSpPr>
          <p:nvPr/>
        </p:nvSpPr>
        <p:spPr bwMode="auto">
          <a:xfrm>
            <a:off x="10807700" y="46228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8" name="Rectangle 6"/>
          <p:cNvSpPr>
            <a:spLocks/>
          </p:cNvSpPr>
          <p:nvPr/>
        </p:nvSpPr>
        <p:spPr bwMode="auto">
          <a:xfrm>
            <a:off x="10807700" y="50038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7"/>
          <p:cNvSpPr>
            <a:spLocks/>
          </p:cNvSpPr>
          <p:nvPr/>
        </p:nvSpPr>
        <p:spPr bwMode="auto">
          <a:xfrm>
            <a:off x="10807700" y="53721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Rectangle 8"/>
          <p:cNvSpPr>
            <a:spLocks/>
          </p:cNvSpPr>
          <p:nvPr/>
        </p:nvSpPr>
        <p:spPr bwMode="auto">
          <a:xfrm>
            <a:off x="10807700" y="57531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Rectangle 9"/>
          <p:cNvSpPr>
            <a:spLocks/>
          </p:cNvSpPr>
          <p:nvPr/>
        </p:nvSpPr>
        <p:spPr bwMode="auto">
          <a:xfrm>
            <a:off x="10807700" y="61214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Rectangle 10"/>
          <p:cNvSpPr>
            <a:spLocks/>
          </p:cNvSpPr>
          <p:nvPr/>
        </p:nvSpPr>
        <p:spPr bwMode="auto">
          <a:xfrm>
            <a:off x="10807700" y="65024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Rectangle 11"/>
          <p:cNvSpPr>
            <a:spLocks/>
          </p:cNvSpPr>
          <p:nvPr/>
        </p:nvSpPr>
        <p:spPr bwMode="auto">
          <a:xfrm>
            <a:off x="10807700" y="68707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4" name="Rectangle 12"/>
          <p:cNvSpPr>
            <a:spLocks/>
          </p:cNvSpPr>
          <p:nvPr/>
        </p:nvSpPr>
        <p:spPr bwMode="auto">
          <a:xfrm>
            <a:off x="10807700" y="72517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Rectangle 13"/>
          <p:cNvSpPr>
            <a:spLocks/>
          </p:cNvSpPr>
          <p:nvPr/>
        </p:nvSpPr>
        <p:spPr bwMode="auto">
          <a:xfrm>
            <a:off x="10807700" y="76200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6" name="Rectangle 14"/>
          <p:cNvSpPr>
            <a:spLocks/>
          </p:cNvSpPr>
          <p:nvPr/>
        </p:nvSpPr>
        <p:spPr bwMode="auto">
          <a:xfrm>
            <a:off x="10807700" y="80010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7" name="Rectangle 15"/>
          <p:cNvSpPr>
            <a:spLocks/>
          </p:cNvSpPr>
          <p:nvPr/>
        </p:nvSpPr>
        <p:spPr bwMode="auto">
          <a:xfrm>
            <a:off x="10807700" y="83693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8" name="Rectangle 16"/>
          <p:cNvSpPr>
            <a:spLocks/>
          </p:cNvSpPr>
          <p:nvPr/>
        </p:nvSpPr>
        <p:spPr bwMode="auto">
          <a:xfrm>
            <a:off x="10807700" y="87503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9" name="Rectangle 17"/>
          <p:cNvSpPr>
            <a:spLocks/>
          </p:cNvSpPr>
          <p:nvPr/>
        </p:nvSpPr>
        <p:spPr bwMode="auto">
          <a:xfrm>
            <a:off x="10807700" y="91186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0" name="Rectangle 18"/>
          <p:cNvSpPr>
            <a:spLocks/>
          </p:cNvSpPr>
          <p:nvPr/>
        </p:nvSpPr>
        <p:spPr bwMode="auto">
          <a:xfrm>
            <a:off x="10807700" y="23622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1" name="Rectangle 19"/>
          <p:cNvSpPr>
            <a:spLocks/>
          </p:cNvSpPr>
          <p:nvPr/>
        </p:nvSpPr>
        <p:spPr bwMode="auto">
          <a:xfrm>
            <a:off x="10807700" y="27432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0"/>
          <p:cNvSpPr>
            <a:spLocks/>
          </p:cNvSpPr>
          <p:nvPr/>
        </p:nvSpPr>
        <p:spPr bwMode="auto">
          <a:xfrm>
            <a:off x="10807700" y="31115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3" name="Rectangle 21"/>
          <p:cNvSpPr>
            <a:spLocks/>
          </p:cNvSpPr>
          <p:nvPr/>
        </p:nvSpPr>
        <p:spPr bwMode="auto">
          <a:xfrm>
            <a:off x="10807700" y="34925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5" name="Rectangle 23"/>
          <p:cNvSpPr>
            <a:spLocks/>
          </p:cNvSpPr>
          <p:nvPr/>
        </p:nvSpPr>
        <p:spPr bwMode="auto">
          <a:xfrm>
            <a:off x="723900" y="3302000"/>
            <a:ext cx="5753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400"/>
              </a:spcBef>
            </a:pPr>
            <a:r>
              <a:rPr lang="en-US" sz="4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Read symbol i</a:t>
            </a:r>
          </a:p>
        </p:txBody>
      </p:sp>
      <p:grpSp>
        <p:nvGrpSpPr>
          <p:cNvPr id="52254" name="Group 30"/>
          <p:cNvGrpSpPr>
            <a:grpSpLocks/>
          </p:cNvGrpSpPr>
          <p:nvPr/>
        </p:nvGrpSpPr>
        <p:grpSpPr bwMode="auto">
          <a:xfrm>
            <a:off x="5253038" y="5027613"/>
            <a:ext cx="3762375" cy="2549502"/>
            <a:chOff x="0" y="0"/>
            <a:chExt cx="2370" cy="1605"/>
          </a:xfrm>
        </p:grpSpPr>
        <p:sp>
          <p:nvSpPr>
            <p:cNvPr id="51228" name="Rectangle 24"/>
            <p:cNvSpPr>
              <a:spLocks/>
            </p:cNvSpPr>
            <p:nvPr/>
          </p:nvSpPr>
          <p:spPr bwMode="auto">
            <a:xfrm>
              <a:off x="743" y="1372"/>
              <a:ext cx="110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ORAM R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ead</a:t>
              </a:r>
              <a:endPara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51229" name="Line 25"/>
            <p:cNvSpPr>
              <a:spLocks noChangeShapeType="1"/>
            </p:cNvSpPr>
            <p:nvPr/>
          </p:nvSpPr>
          <p:spPr bwMode="auto">
            <a:xfrm rot="10800000">
              <a:off x="0" y="0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30" name="Line 26"/>
            <p:cNvSpPr>
              <a:spLocks noChangeShapeType="1"/>
            </p:cNvSpPr>
            <p:nvPr/>
          </p:nvSpPr>
          <p:spPr bwMode="auto">
            <a:xfrm flipH="1">
              <a:off x="23" y="216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31" name="Rectangle 27"/>
            <p:cNvSpPr>
              <a:spLocks/>
            </p:cNvSpPr>
            <p:nvPr/>
          </p:nvSpPr>
          <p:spPr bwMode="auto">
            <a:xfrm rot="-5400000">
              <a:off x="1081" y="376"/>
              <a:ext cx="23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...</a:t>
              </a:r>
            </a:p>
          </p:txBody>
        </p:sp>
        <p:sp>
          <p:nvSpPr>
            <p:cNvPr id="51232" name="Line 28"/>
            <p:cNvSpPr>
              <a:spLocks noChangeShapeType="1"/>
            </p:cNvSpPr>
            <p:nvPr/>
          </p:nvSpPr>
          <p:spPr bwMode="auto">
            <a:xfrm rot="10800000">
              <a:off x="24" y="696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33" name="Line 29"/>
            <p:cNvSpPr>
              <a:spLocks noChangeShapeType="1"/>
            </p:cNvSpPr>
            <p:nvPr/>
          </p:nvSpPr>
          <p:spPr bwMode="auto">
            <a:xfrm flipH="1">
              <a:off x="47" y="912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1" name="Rectangle 29"/>
          <p:cNvSpPr>
            <a:spLocks/>
          </p:cNvSpPr>
          <p:nvPr/>
        </p:nvSpPr>
        <p:spPr bwMode="auto">
          <a:xfrm>
            <a:off x="14514" y="1460500"/>
            <a:ext cx="10602686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To read location </a:t>
            </a:r>
            <a:r>
              <a:rPr lang="en-US" sz="3200" dirty="0" err="1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, find the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block that contains it. Use ORAM to read the entire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block.</a:t>
            </a:r>
          </a:p>
          <a:p>
            <a:pPr marL="774700" lvl="1" indent="-317500" algn="l">
              <a:spcBef>
                <a:spcPts val="10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If ECC is systematic, can read just 1 symbol.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352675" y="5035550"/>
            <a:ext cx="381000" cy="3378200"/>
            <a:chOff x="2095500" y="4241800"/>
            <a:chExt cx="381000" cy="3378200"/>
          </a:xfrm>
        </p:grpSpPr>
        <p:sp>
          <p:nvSpPr>
            <p:cNvPr id="53" name="Rectangle 20"/>
            <p:cNvSpPr>
              <a:spLocks/>
            </p:cNvSpPr>
            <p:nvPr/>
          </p:nvSpPr>
          <p:spPr bwMode="auto">
            <a:xfrm>
              <a:off x="2095500" y="424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Rectangle 21"/>
            <p:cNvSpPr>
              <a:spLocks/>
            </p:cNvSpPr>
            <p:nvPr/>
          </p:nvSpPr>
          <p:spPr bwMode="auto">
            <a:xfrm>
              <a:off x="2095500" y="46101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Rectangle 22"/>
            <p:cNvSpPr>
              <a:spLocks/>
            </p:cNvSpPr>
            <p:nvPr/>
          </p:nvSpPr>
          <p:spPr bwMode="auto">
            <a:xfrm>
              <a:off x="2095500" y="49911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Rectangle 23"/>
            <p:cNvSpPr>
              <a:spLocks/>
            </p:cNvSpPr>
            <p:nvPr/>
          </p:nvSpPr>
          <p:spPr bwMode="auto">
            <a:xfrm>
              <a:off x="2095500" y="53594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Rectangle 24"/>
            <p:cNvSpPr>
              <a:spLocks/>
            </p:cNvSpPr>
            <p:nvPr/>
          </p:nvSpPr>
          <p:spPr bwMode="auto">
            <a:xfrm>
              <a:off x="2095500" y="57404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Rectangle 25"/>
            <p:cNvSpPr>
              <a:spLocks/>
            </p:cNvSpPr>
            <p:nvPr/>
          </p:nvSpPr>
          <p:spPr bwMode="auto">
            <a:xfrm>
              <a:off x="2095500" y="61087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Rectangle 26"/>
            <p:cNvSpPr>
              <a:spLocks/>
            </p:cNvSpPr>
            <p:nvPr/>
          </p:nvSpPr>
          <p:spPr bwMode="auto">
            <a:xfrm>
              <a:off x="2095500" y="64897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Rectangle 27"/>
            <p:cNvSpPr>
              <a:spLocks/>
            </p:cNvSpPr>
            <p:nvPr/>
          </p:nvSpPr>
          <p:spPr bwMode="auto">
            <a:xfrm>
              <a:off x="2095500" y="68580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Rectangle 28"/>
            <p:cNvSpPr>
              <a:spLocks/>
            </p:cNvSpPr>
            <p:nvPr/>
          </p:nvSpPr>
          <p:spPr bwMode="auto">
            <a:xfrm>
              <a:off x="2095500" y="72390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930400" y="7842250"/>
            <a:ext cx="422275" cy="635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eft Brace 5"/>
          <p:cNvSpPr/>
          <p:nvPr/>
        </p:nvSpPr>
        <p:spPr bwMode="auto">
          <a:xfrm>
            <a:off x="3073400" y="7547757"/>
            <a:ext cx="527050" cy="1731985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7" name="Group 20"/>
          <p:cNvGrpSpPr>
            <a:grpSpLocks/>
          </p:cNvGrpSpPr>
          <p:nvPr/>
        </p:nvGrpSpPr>
        <p:grpSpPr bwMode="auto">
          <a:xfrm>
            <a:off x="3683000" y="3746500"/>
            <a:ext cx="381000" cy="5626100"/>
            <a:chOff x="1768" y="0"/>
            <a:chExt cx="240" cy="3544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68" name="Rectangle 2"/>
            <p:cNvSpPr>
              <a:spLocks/>
            </p:cNvSpPr>
            <p:nvPr/>
          </p:nvSpPr>
          <p:spPr bwMode="auto">
            <a:xfrm>
              <a:off x="1768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Rectangle 5"/>
            <p:cNvSpPr>
              <a:spLocks/>
            </p:cNvSpPr>
            <p:nvPr/>
          </p:nvSpPr>
          <p:spPr bwMode="auto">
            <a:xfrm>
              <a:off x="1768" y="24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Rectangle 6"/>
            <p:cNvSpPr>
              <a:spLocks/>
            </p:cNvSpPr>
            <p:nvPr/>
          </p:nvSpPr>
          <p:spPr bwMode="auto">
            <a:xfrm>
              <a:off x="1768" y="47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Rectangle 7"/>
            <p:cNvSpPr>
              <a:spLocks/>
            </p:cNvSpPr>
            <p:nvPr/>
          </p:nvSpPr>
          <p:spPr bwMode="auto">
            <a:xfrm>
              <a:off x="1768" y="71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Rectangle 8"/>
            <p:cNvSpPr>
              <a:spLocks/>
            </p:cNvSpPr>
            <p:nvPr/>
          </p:nvSpPr>
          <p:spPr bwMode="auto">
            <a:xfrm>
              <a:off x="1768" y="94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Rectangle 9"/>
            <p:cNvSpPr>
              <a:spLocks/>
            </p:cNvSpPr>
            <p:nvPr/>
          </p:nvSpPr>
          <p:spPr bwMode="auto">
            <a:xfrm>
              <a:off x="1768" y="1184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Rectangle 10"/>
            <p:cNvSpPr>
              <a:spLocks/>
            </p:cNvSpPr>
            <p:nvPr/>
          </p:nvSpPr>
          <p:spPr bwMode="auto">
            <a:xfrm>
              <a:off x="1768" y="141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Rectangle 11"/>
            <p:cNvSpPr>
              <a:spLocks/>
            </p:cNvSpPr>
            <p:nvPr/>
          </p:nvSpPr>
          <p:spPr bwMode="auto">
            <a:xfrm>
              <a:off x="1768" y="165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Rectangle 12"/>
            <p:cNvSpPr>
              <a:spLocks/>
            </p:cNvSpPr>
            <p:nvPr/>
          </p:nvSpPr>
          <p:spPr bwMode="auto">
            <a:xfrm>
              <a:off x="1768" y="188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Rectangle 13"/>
            <p:cNvSpPr>
              <a:spLocks/>
            </p:cNvSpPr>
            <p:nvPr/>
          </p:nvSpPr>
          <p:spPr bwMode="auto">
            <a:xfrm>
              <a:off x="1768" y="212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Rectangle 14"/>
            <p:cNvSpPr>
              <a:spLocks/>
            </p:cNvSpPr>
            <p:nvPr/>
          </p:nvSpPr>
          <p:spPr bwMode="auto">
            <a:xfrm>
              <a:off x="1768" y="236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Rectangle 15"/>
            <p:cNvSpPr>
              <a:spLocks/>
            </p:cNvSpPr>
            <p:nvPr/>
          </p:nvSpPr>
          <p:spPr bwMode="auto">
            <a:xfrm>
              <a:off x="1768" y="260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Rectangle 16"/>
            <p:cNvSpPr>
              <a:spLocks/>
            </p:cNvSpPr>
            <p:nvPr/>
          </p:nvSpPr>
          <p:spPr bwMode="auto">
            <a:xfrm>
              <a:off x="1768" y="283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Rectangle 17"/>
            <p:cNvSpPr>
              <a:spLocks/>
            </p:cNvSpPr>
            <p:nvPr/>
          </p:nvSpPr>
          <p:spPr bwMode="auto">
            <a:xfrm>
              <a:off x="1768" y="307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Rectangle 18"/>
            <p:cNvSpPr>
              <a:spLocks/>
            </p:cNvSpPr>
            <p:nvPr/>
          </p:nvSpPr>
          <p:spPr bwMode="auto">
            <a:xfrm>
              <a:off x="1768" y="3304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0599" y="7229281"/>
            <a:ext cx="2386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 to location</a:t>
            </a:r>
          </a:p>
          <a:p>
            <a:r>
              <a:rPr lang="en-US" sz="2400" dirty="0" err="1">
                <a:solidFill>
                  <a:srgbClr val="00B050"/>
                </a:solidFill>
              </a:rPr>
              <a:t>i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5810-2307-486D-9FA8-4F63C074E7A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0179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Dynamic PoR Construction: Write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2324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/>
          <p:cNvSpPr>
            <a:spLocks/>
          </p:cNvSpPr>
          <p:nvPr/>
        </p:nvSpPr>
        <p:spPr bwMode="auto">
          <a:xfrm>
            <a:off x="10807700" y="38735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2" name="Rectangle 4"/>
          <p:cNvSpPr>
            <a:spLocks/>
          </p:cNvSpPr>
          <p:nvPr/>
        </p:nvSpPr>
        <p:spPr bwMode="auto">
          <a:xfrm>
            <a:off x="10807700" y="42545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Rectangle 5"/>
          <p:cNvSpPr>
            <a:spLocks/>
          </p:cNvSpPr>
          <p:nvPr/>
        </p:nvSpPr>
        <p:spPr bwMode="auto">
          <a:xfrm>
            <a:off x="10807700" y="46228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6"/>
          <p:cNvSpPr>
            <a:spLocks/>
          </p:cNvSpPr>
          <p:nvPr/>
        </p:nvSpPr>
        <p:spPr bwMode="auto">
          <a:xfrm>
            <a:off x="10807700" y="50038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Rectangle 7"/>
          <p:cNvSpPr>
            <a:spLocks/>
          </p:cNvSpPr>
          <p:nvPr/>
        </p:nvSpPr>
        <p:spPr bwMode="auto">
          <a:xfrm>
            <a:off x="10807700" y="53721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6" name="Rectangle 8"/>
          <p:cNvSpPr>
            <a:spLocks/>
          </p:cNvSpPr>
          <p:nvPr/>
        </p:nvSpPr>
        <p:spPr bwMode="auto">
          <a:xfrm>
            <a:off x="10807700" y="57531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7" name="Rectangle 9"/>
          <p:cNvSpPr>
            <a:spLocks/>
          </p:cNvSpPr>
          <p:nvPr/>
        </p:nvSpPr>
        <p:spPr bwMode="auto">
          <a:xfrm>
            <a:off x="10807700" y="61214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8" name="Rectangle 10"/>
          <p:cNvSpPr>
            <a:spLocks/>
          </p:cNvSpPr>
          <p:nvPr/>
        </p:nvSpPr>
        <p:spPr bwMode="auto">
          <a:xfrm>
            <a:off x="10807700" y="65024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Rectangle 11"/>
          <p:cNvSpPr>
            <a:spLocks/>
          </p:cNvSpPr>
          <p:nvPr/>
        </p:nvSpPr>
        <p:spPr bwMode="auto">
          <a:xfrm>
            <a:off x="10807700" y="68707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0" name="Rectangle 12"/>
          <p:cNvSpPr>
            <a:spLocks/>
          </p:cNvSpPr>
          <p:nvPr/>
        </p:nvSpPr>
        <p:spPr bwMode="auto">
          <a:xfrm>
            <a:off x="10807700" y="72517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1" name="Rectangle 13"/>
          <p:cNvSpPr>
            <a:spLocks/>
          </p:cNvSpPr>
          <p:nvPr/>
        </p:nvSpPr>
        <p:spPr bwMode="auto">
          <a:xfrm>
            <a:off x="10807700" y="76200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2" name="Rectangle 14"/>
          <p:cNvSpPr>
            <a:spLocks/>
          </p:cNvSpPr>
          <p:nvPr/>
        </p:nvSpPr>
        <p:spPr bwMode="auto">
          <a:xfrm>
            <a:off x="10807700" y="80010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3" name="Rectangle 15"/>
          <p:cNvSpPr>
            <a:spLocks/>
          </p:cNvSpPr>
          <p:nvPr/>
        </p:nvSpPr>
        <p:spPr bwMode="auto">
          <a:xfrm>
            <a:off x="10807700" y="83693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4" name="Rectangle 16"/>
          <p:cNvSpPr>
            <a:spLocks/>
          </p:cNvSpPr>
          <p:nvPr/>
        </p:nvSpPr>
        <p:spPr bwMode="auto">
          <a:xfrm>
            <a:off x="10807700" y="87503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5" name="Rectangle 17"/>
          <p:cNvSpPr>
            <a:spLocks/>
          </p:cNvSpPr>
          <p:nvPr/>
        </p:nvSpPr>
        <p:spPr bwMode="auto">
          <a:xfrm>
            <a:off x="10807700" y="91186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6" name="Rectangle 18"/>
          <p:cNvSpPr>
            <a:spLocks/>
          </p:cNvSpPr>
          <p:nvPr/>
        </p:nvSpPr>
        <p:spPr bwMode="auto">
          <a:xfrm>
            <a:off x="10807700" y="23622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7" name="Rectangle 19"/>
          <p:cNvSpPr>
            <a:spLocks/>
          </p:cNvSpPr>
          <p:nvPr/>
        </p:nvSpPr>
        <p:spPr bwMode="auto">
          <a:xfrm>
            <a:off x="10807700" y="27432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8" name="Rectangle 20"/>
          <p:cNvSpPr>
            <a:spLocks/>
          </p:cNvSpPr>
          <p:nvPr/>
        </p:nvSpPr>
        <p:spPr bwMode="auto">
          <a:xfrm>
            <a:off x="10807700" y="31115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9" name="Rectangle 21"/>
          <p:cNvSpPr>
            <a:spLocks/>
          </p:cNvSpPr>
          <p:nvPr/>
        </p:nvSpPr>
        <p:spPr bwMode="auto">
          <a:xfrm>
            <a:off x="10807700" y="3492500"/>
            <a:ext cx="381000" cy="381000"/>
          </a:xfrm>
          <a:prstGeom prst="rect">
            <a:avLst/>
          </a:prstGeom>
          <a:solidFill>
            <a:srgbClr val="B5B5B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1230" name="Group 30"/>
          <p:cNvGrpSpPr>
            <a:grpSpLocks/>
          </p:cNvGrpSpPr>
          <p:nvPr/>
        </p:nvGrpSpPr>
        <p:grpSpPr bwMode="auto">
          <a:xfrm>
            <a:off x="5367338" y="6608763"/>
            <a:ext cx="3859213" cy="2732069"/>
            <a:chOff x="0" y="0"/>
            <a:chExt cx="2431" cy="1720"/>
          </a:xfrm>
        </p:grpSpPr>
        <p:sp>
          <p:nvSpPr>
            <p:cNvPr id="50217" name="Rectangle 24"/>
            <p:cNvSpPr>
              <a:spLocks/>
            </p:cNvSpPr>
            <p:nvPr/>
          </p:nvSpPr>
          <p:spPr bwMode="auto">
            <a:xfrm>
              <a:off x="58" y="1255"/>
              <a:ext cx="2373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ORAM 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Write each 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symbol</a:t>
              </a:r>
              <a:b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of 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updated </a:t>
              </a:r>
              <a:r>
                <a:rPr lang="en-US" sz="2400" dirty="0" err="1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codeword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block.</a:t>
              </a:r>
              <a:endParaRPr lang="en-US" sz="24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50218" name="Line 25"/>
            <p:cNvSpPr>
              <a:spLocks noChangeShapeType="1"/>
            </p:cNvSpPr>
            <p:nvPr/>
          </p:nvSpPr>
          <p:spPr bwMode="auto">
            <a:xfrm rot="10800000">
              <a:off x="0" y="0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19" name="Line 26"/>
            <p:cNvSpPr>
              <a:spLocks noChangeShapeType="1"/>
            </p:cNvSpPr>
            <p:nvPr/>
          </p:nvSpPr>
          <p:spPr bwMode="auto">
            <a:xfrm flipH="1">
              <a:off x="23" y="216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0" name="Rectangle 27"/>
            <p:cNvSpPr>
              <a:spLocks/>
            </p:cNvSpPr>
            <p:nvPr/>
          </p:nvSpPr>
          <p:spPr bwMode="auto">
            <a:xfrm rot="-5400000">
              <a:off x="1081" y="376"/>
              <a:ext cx="23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...</a:t>
              </a:r>
            </a:p>
          </p:txBody>
        </p:sp>
        <p:sp>
          <p:nvSpPr>
            <p:cNvPr id="50221" name="Line 28"/>
            <p:cNvSpPr>
              <a:spLocks noChangeShapeType="1"/>
            </p:cNvSpPr>
            <p:nvPr/>
          </p:nvSpPr>
          <p:spPr bwMode="auto">
            <a:xfrm rot="10800000">
              <a:off x="24" y="696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2" name="Line 29"/>
            <p:cNvSpPr>
              <a:spLocks noChangeShapeType="1"/>
            </p:cNvSpPr>
            <p:nvPr/>
          </p:nvSpPr>
          <p:spPr bwMode="auto">
            <a:xfrm flipH="1">
              <a:off x="47" y="912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7" name="Group 20"/>
          <p:cNvGrpSpPr>
            <a:grpSpLocks/>
          </p:cNvGrpSpPr>
          <p:nvPr/>
        </p:nvGrpSpPr>
        <p:grpSpPr bwMode="auto">
          <a:xfrm>
            <a:off x="3683000" y="3746500"/>
            <a:ext cx="381000" cy="5626100"/>
            <a:chOff x="1768" y="0"/>
            <a:chExt cx="240" cy="3544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48" name="Rectangle 2"/>
            <p:cNvSpPr>
              <a:spLocks/>
            </p:cNvSpPr>
            <p:nvPr/>
          </p:nvSpPr>
          <p:spPr bwMode="auto">
            <a:xfrm>
              <a:off x="1768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5"/>
            <p:cNvSpPr>
              <a:spLocks/>
            </p:cNvSpPr>
            <p:nvPr/>
          </p:nvSpPr>
          <p:spPr bwMode="auto">
            <a:xfrm>
              <a:off x="1768" y="24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Rectangle 6"/>
            <p:cNvSpPr>
              <a:spLocks/>
            </p:cNvSpPr>
            <p:nvPr/>
          </p:nvSpPr>
          <p:spPr bwMode="auto">
            <a:xfrm>
              <a:off x="1768" y="47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Rectangle 7"/>
            <p:cNvSpPr>
              <a:spLocks/>
            </p:cNvSpPr>
            <p:nvPr/>
          </p:nvSpPr>
          <p:spPr bwMode="auto">
            <a:xfrm>
              <a:off x="1768" y="71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Rectangle 8"/>
            <p:cNvSpPr>
              <a:spLocks/>
            </p:cNvSpPr>
            <p:nvPr/>
          </p:nvSpPr>
          <p:spPr bwMode="auto">
            <a:xfrm>
              <a:off x="1768" y="94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/>
            </p:cNvSpPr>
            <p:nvPr/>
          </p:nvSpPr>
          <p:spPr bwMode="auto">
            <a:xfrm>
              <a:off x="1768" y="1184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Rectangle 10"/>
            <p:cNvSpPr>
              <a:spLocks/>
            </p:cNvSpPr>
            <p:nvPr/>
          </p:nvSpPr>
          <p:spPr bwMode="auto">
            <a:xfrm>
              <a:off x="1768" y="141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Rectangle 11"/>
            <p:cNvSpPr>
              <a:spLocks/>
            </p:cNvSpPr>
            <p:nvPr/>
          </p:nvSpPr>
          <p:spPr bwMode="auto">
            <a:xfrm>
              <a:off x="1768" y="1656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Rectangle 12"/>
            <p:cNvSpPr>
              <a:spLocks/>
            </p:cNvSpPr>
            <p:nvPr/>
          </p:nvSpPr>
          <p:spPr bwMode="auto">
            <a:xfrm>
              <a:off x="1768" y="188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Rectangle 13"/>
            <p:cNvSpPr>
              <a:spLocks/>
            </p:cNvSpPr>
            <p:nvPr/>
          </p:nvSpPr>
          <p:spPr bwMode="auto">
            <a:xfrm>
              <a:off x="1768" y="212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Rectangle 14"/>
            <p:cNvSpPr>
              <a:spLocks/>
            </p:cNvSpPr>
            <p:nvPr/>
          </p:nvSpPr>
          <p:spPr bwMode="auto">
            <a:xfrm>
              <a:off x="1768" y="236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/>
            </p:cNvSpPr>
            <p:nvPr/>
          </p:nvSpPr>
          <p:spPr bwMode="auto">
            <a:xfrm>
              <a:off x="1768" y="2600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/>
            </p:cNvSpPr>
            <p:nvPr/>
          </p:nvSpPr>
          <p:spPr bwMode="auto">
            <a:xfrm>
              <a:off x="1768" y="283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/>
            </p:cNvSpPr>
            <p:nvPr/>
          </p:nvSpPr>
          <p:spPr bwMode="auto">
            <a:xfrm>
              <a:off x="1768" y="3072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/>
            </p:cNvSpPr>
            <p:nvPr/>
          </p:nvSpPr>
          <p:spPr bwMode="auto">
            <a:xfrm>
              <a:off x="1768" y="3304"/>
              <a:ext cx="240" cy="240"/>
            </a:xfrm>
            <a:prstGeom prst="rect">
              <a:avLst/>
            </a:prstGeom>
            <a:solidFill>
              <a:srgbClr val="5EFD5A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352675" y="5035550"/>
            <a:ext cx="381000" cy="3378200"/>
            <a:chOff x="2095500" y="4241800"/>
            <a:chExt cx="381000" cy="3378200"/>
          </a:xfrm>
        </p:grpSpPr>
        <p:sp>
          <p:nvSpPr>
            <p:cNvPr id="64" name="Rectangle 20"/>
            <p:cNvSpPr>
              <a:spLocks/>
            </p:cNvSpPr>
            <p:nvPr/>
          </p:nvSpPr>
          <p:spPr bwMode="auto">
            <a:xfrm>
              <a:off x="2095500" y="424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Rectangle 21"/>
            <p:cNvSpPr>
              <a:spLocks/>
            </p:cNvSpPr>
            <p:nvPr/>
          </p:nvSpPr>
          <p:spPr bwMode="auto">
            <a:xfrm>
              <a:off x="2095500" y="46101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Rectangle 22"/>
            <p:cNvSpPr>
              <a:spLocks/>
            </p:cNvSpPr>
            <p:nvPr/>
          </p:nvSpPr>
          <p:spPr bwMode="auto">
            <a:xfrm>
              <a:off x="2095500" y="49911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/>
            </p:cNvSpPr>
            <p:nvPr/>
          </p:nvSpPr>
          <p:spPr bwMode="auto">
            <a:xfrm>
              <a:off x="2095500" y="53594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Rectangle 24"/>
            <p:cNvSpPr>
              <a:spLocks/>
            </p:cNvSpPr>
            <p:nvPr/>
          </p:nvSpPr>
          <p:spPr bwMode="auto">
            <a:xfrm>
              <a:off x="2095500" y="57404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Rectangle 25"/>
            <p:cNvSpPr>
              <a:spLocks/>
            </p:cNvSpPr>
            <p:nvPr/>
          </p:nvSpPr>
          <p:spPr bwMode="auto">
            <a:xfrm>
              <a:off x="2095500" y="6108700"/>
              <a:ext cx="381000" cy="381000"/>
            </a:xfrm>
            <a:prstGeom prst="rect">
              <a:avLst/>
            </a:prstGeom>
            <a:solidFill>
              <a:srgbClr val="E8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Rectangle 26"/>
            <p:cNvSpPr>
              <a:spLocks/>
            </p:cNvSpPr>
            <p:nvPr/>
          </p:nvSpPr>
          <p:spPr bwMode="auto">
            <a:xfrm>
              <a:off x="2095500" y="64897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Rectangle 27"/>
            <p:cNvSpPr>
              <a:spLocks/>
            </p:cNvSpPr>
            <p:nvPr/>
          </p:nvSpPr>
          <p:spPr bwMode="auto">
            <a:xfrm>
              <a:off x="2095500" y="68580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Rectangle 28"/>
            <p:cNvSpPr>
              <a:spLocks/>
            </p:cNvSpPr>
            <p:nvPr/>
          </p:nvSpPr>
          <p:spPr bwMode="auto">
            <a:xfrm>
              <a:off x="2095500" y="7239000"/>
              <a:ext cx="381000" cy="381000"/>
            </a:xfrm>
            <a:prstGeom prst="rect">
              <a:avLst/>
            </a:prstGeom>
            <a:solidFill>
              <a:srgbClr val="6DFF4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73" name="Straight Arrow Connector 72"/>
          <p:cNvCxnSpPr/>
          <p:nvPr/>
        </p:nvCxnSpPr>
        <p:spPr bwMode="auto">
          <a:xfrm>
            <a:off x="1930400" y="7842250"/>
            <a:ext cx="422275" cy="635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Left Brace 73"/>
          <p:cNvSpPr/>
          <p:nvPr/>
        </p:nvSpPr>
        <p:spPr bwMode="auto">
          <a:xfrm>
            <a:off x="3073400" y="7547757"/>
            <a:ext cx="527050" cy="1731985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5367338" y="3332163"/>
            <a:ext cx="3762375" cy="2732069"/>
            <a:chOff x="0" y="0"/>
            <a:chExt cx="2370" cy="1720"/>
          </a:xfrm>
        </p:grpSpPr>
        <p:sp>
          <p:nvSpPr>
            <p:cNvPr id="77" name="Rectangle 24"/>
            <p:cNvSpPr>
              <a:spLocks/>
            </p:cNvSpPr>
            <p:nvPr/>
          </p:nvSpPr>
          <p:spPr bwMode="auto">
            <a:xfrm>
              <a:off x="58" y="1255"/>
              <a:ext cx="2243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ORAM 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Read each 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symbol</a:t>
              </a:r>
              <a:b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of </a:t>
              </a:r>
              <a:r>
                <a:rPr lang="en-US" sz="2400" dirty="0" err="1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Codeword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block.</a:t>
              </a:r>
              <a:endParaRPr lang="en-US" sz="24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78" name="Line 25"/>
            <p:cNvSpPr>
              <a:spLocks noChangeShapeType="1"/>
            </p:cNvSpPr>
            <p:nvPr/>
          </p:nvSpPr>
          <p:spPr bwMode="auto">
            <a:xfrm rot="10800000">
              <a:off x="0" y="0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Line 26"/>
            <p:cNvSpPr>
              <a:spLocks noChangeShapeType="1"/>
            </p:cNvSpPr>
            <p:nvPr/>
          </p:nvSpPr>
          <p:spPr bwMode="auto">
            <a:xfrm flipH="1">
              <a:off x="23" y="216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Rectangle 27"/>
            <p:cNvSpPr>
              <a:spLocks/>
            </p:cNvSpPr>
            <p:nvPr/>
          </p:nvSpPr>
          <p:spPr bwMode="auto">
            <a:xfrm rot="-5400000">
              <a:off x="1081" y="376"/>
              <a:ext cx="23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...</a:t>
              </a:r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 rot="10800000">
              <a:off x="24" y="696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Line 29"/>
            <p:cNvSpPr>
              <a:spLocks noChangeShapeType="1"/>
            </p:cNvSpPr>
            <p:nvPr/>
          </p:nvSpPr>
          <p:spPr bwMode="auto">
            <a:xfrm flipH="1">
              <a:off x="47" y="912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4" name="Rectangle 29"/>
          <p:cNvSpPr>
            <a:spLocks/>
          </p:cNvSpPr>
          <p:nvPr/>
        </p:nvSpPr>
        <p:spPr bwMode="auto">
          <a:xfrm>
            <a:off x="14514" y="1460500"/>
            <a:ext cx="10602686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00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Use ORAM to read the entire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block.</a:t>
            </a:r>
          </a:p>
          <a:p>
            <a:pPr marL="317500" indent="-317500" algn="l">
              <a:spcBef>
                <a:spcPts val="1000"/>
              </a:spcBef>
              <a:buSzPct val="100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Decode, update position </a:t>
            </a:r>
            <a:r>
              <a:rPr lang="en-US" sz="2800" dirty="0" err="1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, re-encode.</a:t>
            </a:r>
          </a:p>
          <a:p>
            <a:pPr marL="317500" indent="-317500" algn="l">
              <a:spcBef>
                <a:spcPts val="1000"/>
              </a:spcBef>
              <a:buSzPct val="100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Use ORAM to write back new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block. </a:t>
            </a:r>
            <a:endParaRPr lang="en-US" sz="2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F8CF-7980-44BE-80B1-83101BEA1FC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2227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Security Intuition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2228" name="Rectangle 2"/>
          <p:cNvSpPr>
            <a:spLocks/>
          </p:cNvSpPr>
          <p:nvPr/>
        </p:nvSpPr>
        <p:spPr bwMode="auto">
          <a:xfrm>
            <a:off x="139700" y="1447800"/>
            <a:ext cx="126111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Assume that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passes next audit with probability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1/poly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Extractor runs many different audits. </a:t>
            </a:r>
          </a:p>
          <a:p>
            <a:pPr marL="774700" lvl="1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If successful, fill in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symbols.  </a:t>
            </a:r>
          </a:p>
        </p:txBody>
      </p:sp>
      <p:sp>
        <p:nvSpPr>
          <p:cNvPr id="52233" name="Rectangle 6"/>
          <p:cNvSpPr>
            <a:spLocks/>
          </p:cNvSpPr>
          <p:nvPr/>
        </p:nvSpPr>
        <p:spPr bwMode="auto">
          <a:xfrm>
            <a:off x="330200" y="3276600"/>
            <a:ext cx="12547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7264400" y="4862513"/>
            <a:ext cx="4095750" cy="2549502"/>
            <a:chOff x="0" y="0"/>
            <a:chExt cx="2580" cy="1605"/>
          </a:xfrm>
        </p:grpSpPr>
        <p:sp>
          <p:nvSpPr>
            <p:cNvPr id="31" name="Rectangle 22"/>
            <p:cNvSpPr>
              <a:spLocks/>
            </p:cNvSpPr>
            <p:nvPr/>
          </p:nvSpPr>
          <p:spPr bwMode="auto">
            <a:xfrm>
              <a:off x="58" y="1372"/>
              <a:ext cx="25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ORAM R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ead 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for each symbol</a:t>
              </a: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rot="10800000">
              <a:off x="0" y="0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flipH="1">
              <a:off x="23" y="216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Rectangle 25"/>
            <p:cNvSpPr>
              <a:spLocks/>
            </p:cNvSpPr>
            <p:nvPr/>
          </p:nvSpPr>
          <p:spPr bwMode="auto">
            <a:xfrm rot="-5400000">
              <a:off x="1081" y="376"/>
              <a:ext cx="23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...</a:t>
              </a:r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rot="10800000">
              <a:off x="24" y="696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H="1">
              <a:off x="47" y="912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35400" y="3670300"/>
            <a:ext cx="1828800" cy="5626100"/>
            <a:chOff x="3187700" y="3670300"/>
            <a:chExt cx="1828800" cy="5626100"/>
          </a:xfrm>
        </p:grpSpPr>
        <p:grpSp>
          <p:nvGrpSpPr>
            <p:cNvPr id="37" name="Group 36"/>
            <p:cNvGrpSpPr/>
            <p:nvPr/>
          </p:nvGrpSpPr>
          <p:grpSpPr>
            <a:xfrm>
              <a:off x="3187700" y="3670300"/>
              <a:ext cx="1828800" cy="5626100"/>
              <a:chOff x="2235200" y="3746500"/>
              <a:chExt cx="1828800" cy="5626100"/>
            </a:xfrm>
          </p:grpSpPr>
          <p:grpSp>
            <p:nvGrpSpPr>
              <p:cNvPr id="38" name="Group 20"/>
              <p:cNvGrpSpPr>
                <a:grpSpLocks/>
              </p:cNvGrpSpPr>
              <p:nvPr/>
            </p:nvGrpSpPr>
            <p:grpSpPr bwMode="auto">
              <a:xfrm>
                <a:off x="3683000" y="3746500"/>
                <a:ext cx="381000" cy="5626100"/>
                <a:chOff x="1768" y="0"/>
                <a:chExt cx="240" cy="3544"/>
              </a:xfrm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grpSpPr>
            <p:sp>
              <p:nvSpPr>
                <p:cNvPr id="42" name="Rectangle 2"/>
                <p:cNvSpPr>
                  <a:spLocks/>
                </p:cNvSpPr>
                <p:nvPr/>
              </p:nvSpPr>
              <p:spPr bwMode="auto">
                <a:xfrm>
                  <a:off x="1768" y="0"/>
                  <a:ext cx="240" cy="240"/>
                </a:xfrm>
                <a:prstGeom prst="rect">
                  <a:avLst/>
                </a:prstGeom>
                <a:solidFill>
                  <a:schemeClr val="accent1">
                    <a:alpha val="31764"/>
                  </a:scheme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3" name="Rectangle 5"/>
                <p:cNvSpPr>
                  <a:spLocks/>
                </p:cNvSpPr>
                <p:nvPr/>
              </p:nvSpPr>
              <p:spPr bwMode="auto">
                <a:xfrm>
                  <a:off x="1768" y="240"/>
                  <a:ext cx="240" cy="240"/>
                </a:xfrm>
                <a:prstGeom prst="rect">
                  <a:avLst/>
                </a:prstGeom>
                <a:solidFill>
                  <a:schemeClr val="accent1">
                    <a:alpha val="31764"/>
                  </a:scheme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4" name="Rectangle 6"/>
                <p:cNvSpPr>
                  <a:spLocks/>
                </p:cNvSpPr>
                <p:nvPr/>
              </p:nvSpPr>
              <p:spPr bwMode="auto">
                <a:xfrm>
                  <a:off x="1768" y="472"/>
                  <a:ext cx="240" cy="240"/>
                </a:xfrm>
                <a:prstGeom prst="rect">
                  <a:avLst/>
                </a:prstGeom>
                <a:solidFill>
                  <a:schemeClr val="accent1">
                    <a:alpha val="31764"/>
                  </a:scheme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" name="Rectangle 7"/>
                <p:cNvSpPr>
                  <a:spLocks/>
                </p:cNvSpPr>
                <p:nvPr/>
              </p:nvSpPr>
              <p:spPr bwMode="auto">
                <a:xfrm>
                  <a:off x="1768" y="712"/>
                  <a:ext cx="240" cy="240"/>
                </a:xfrm>
                <a:prstGeom prst="rect">
                  <a:avLst/>
                </a:prstGeom>
                <a:solidFill>
                  <a:schemeClr val="accent1">
                    <a:alpha val="31764"/>
                  </a:scheme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6" name="Rectangle 8"/>
                <p:cNvSpPr>
                  <a:spLocks/>
                </p:cNvSpPr>
                <p:nvPr/>
              </p:nvSpPr>
              <p:spPr bwMode="auto">
                <a:xfrm>
                  <a:off x="1768" y="944"/>
                  <a:ext cx="240" cy="240"/>
                </a:xfrm>
                <a:prstGeom prst="rect">
                  <a:avLst/>
                </a:prstGeom>
                <a:solidFill>
                  <a:schemeClr val="accent1">
                    <a:alpha val="31764"/>
                  </a:scheme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7" name="Rectangle 9"/>
                <p:cNvSpPr>
                  <a:spLocks/>
                </p:cNvSpPr>
                <p:nvPr/>
              </p:nvSpPr>
              <p:spPr bwMode="auto">
                <a:xfrm>
                  <a:off x="1768" y="1184"/>
                  <a:ext cx="240" cy="240"/>
                </a:xfrm>
                <a:prstGeom prst="rect">
                  <a:avLst/>
                </a:prstGeom>
                <a:solidFill>
                  <a:srgbClr val="EF68F6"/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" name="Rectangle 10"/>
                <p:cNvSpPr>
                  <a:spLocks/>
                </p:cNvSpPr>
                <p:nvPr/>
              </p:nvSpPr>
              <p:spPr bwMode="auto">
                <a:xfrm>
                  <a:off x="1768" y="1416"/>
                  <a:ext cx="240" cy="240"/>
                </a:xfrm>
                <a:prstGeom prst="rect">
                  <a:avLst/>
                </a:prstGeom>
                <a:solidFill>
                  <a:srgbClr val="EF68F6"/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9" name="Rectangle 11"/>
                <p:cNvSpPr>
                  <a:spLocks/>
                </p:cNvSpPr>
                <p:nvPr/>
              </p:nvSpPr>
              <p:spPr bwMode="auto">
                <a:xfrm>
                  <a:off x="1768" y="1656"/>
                  <a:ext cx="240" cy="240"/>
                </a:xfrm>
                <a:prstGeom prst="rect">
                  <a:avLst/>
                </a:prstGeom>
                <a:solidFill>
                  <a:srgbClr val="EF68F6"/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0" name="Rectangle 12"/>
                <p:cNvSpPr>
                  <a:spLocks/>
                </p:cNvSpPr>
                <p:nvPr/>
              </p:nvSpPr>
              <p:spPr bwMode="auto">
                <a:xfrm>
                  <a:off x="1768" y="1888"/>
                  <a:ext cx="240" cy="240"/>
                </a:xfrm>
                <a:prstGeom prst="rect">
                  <a:avLst/>
                </a:prstGeom>
                <a:solidFill>
                  <a:srgbClr val="EF68F6"/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" name="Rectangle 13"/>
                <p:cNvSpPr>
                  <a:spLocks/>
                </p:cNvSpPr>
                <p:nvPr/>
              </p:nvSpPr>
              <p:spPr bwMode="auto">
                <a:xfrm>
                  <a:off x="1768" y="2128"/>
                  <a:ext cx="240" cy="240"/>
                </a:xfrm>
                <a:prstGeom prst="rect">
                  <a:avLst/>
                </a:prstGeom>
                <a:solidFill>
                  <a:srgbClr val="EF68F6"/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2" name="Rectangle 14"/>
                <p:cNvSpPr>
                  <a:spLocks/>
                </p:cNvSpPr>
                <p:nvPr/>
              </p:nvSpPr>
              <p:spPr bwMode="auto">
                <a:xfrm>
                  <a:off x="1768" y="2360"/>
                  <a:ext cx="240" cy="240"/>
                </a:xfrm>
                <a:prstGeom prst="rect">
                  <a:avLst/>
                </a:prstGeom>
                <a:solidFill>
                  <a:srgbClr val="5EFD5A">
                    <a:alpha val="54901"/>
                  </a:srgb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3" name="Rectangle 15"/>
                <p:cNvSpPr>
                  <a:spLocks/>
                </p:cNvSpPr>
                <p:nvPr/>
              </p:nvSpPr>
              <p:spPr bwMode="auto">
                <a:xfrm>
                  <a:off x="1768" y="2600"/>
                  <a:ext cx="240" cy="240"/>
                </a:xfrm>
                <a:prstGeom prst="rect">
                  <a:avLst/>
                </a:prstGeom>
                <a:solidFill>
                  <a:srgbClr val="5EFD5A">
                    <a:alpha val="54901"/>
                  </a:srgb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4" name="Rectangle 16"/>
                <p:cNvSpPr>
                  <a:spLocks/>
                </p:cNvSpPr>
                <p:nvPr/>
              </p:nvSpPr>
              <p:spPr bwMode="auto">
                <a:xfrm>
                  <a:off x="1768" y="2832"/>
                  <a:ext cx="240" cy="240"/>
                </a:xfrm>
                <a:prstGeom prst="rect">
                  <a:avLst/>
                </a:prstGeom>
                <a:solidFill>
                  <a:srgbClr val="5EFD5A">
                    <a:alpha val="54901"/>
                  </a:srgb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" name="Rectangle 17"/>
                <p:cNvSpPr>
                  <a:spLocks/>
                </p:cNvSpPr>
                <p:nvPr/>
              </p:nvSpPr>
              <p:spPr bwMode="auto">
                <a:xfrm>
                  <a:off x="1768" y="3072"/>
                  <a:ext cx="240" cy="240"/>
                </a:xfrm>
                <a:prstGeom prst="rect">
                  <a:avLst/>
                </a:prstGeom>
                <a:solidFill>
                  <a:srgbClr val="5EFD5A">
                    <a:alpha val="54901"/>
                  </a:srgb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6" name="Rectangle 18"/>
                <p:cNvSpPr>
                  <a:spLocks/>
                </p:cNvSpPr>
                <p:nvPr/>
              </p:nvSpPr>
              <p:spPr bwMode="auto">
                <a:xfrm>
                  <a:off x="1768" y="3304"/>
                  <a:ext cx="240" cy="240"/>
                </a:xfrm>
                <a:prstGeom prst="rect">
                  <a:avLst/>
                </a:prstGeom>
                <a:solidFill>
                  <a:srgbClr val="5EFD5A">
                    <a:alpha val="54901"/>
                  </a:srgb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cxnSp>
            <p:nvCxnSpPr>
              <p:cNvPr id="39" name="Straight Arrow Connector 38"/>
              <p:cNvCxnSpPr>
                <a:endCxn id="44" idx="1"/>
              </p:cNvCxnSpPr>
              <p:nvPr/>
            </p:nvCxnSpPr>
            <p:spPr bwMode="auto">
              <a:xfrm flipV="1">
                <a:off x="2235200" y="4686300"/>
                <a:ext cx="1447800" cy="1257124"/>
              </a:xfrm>
              <a:prstGeom prst="straightConnector1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Arrow Connector 39"/>
              <p:cNvCxnSpPr>
                <a:endCxn id="52" idx="1"/>
              </p:cNvCxnSpPr>
              <p:nvPr/>
            </p:nvCxnSpPr>
            <p:spPr bwMode="auto">
              <a:xfrm>
                <a:off x="2235200" y="5943424"/>
                <a:ext cx="1447800" cy="1740076"/>
              </a:xfrm>
              <a:prstGeom prst="straightConnector1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2235200" y="5943600"/>
                <a:ext cx="1447800" cy="2870200"/>
              </a:xfrm>
              <a:prstGeom prst="straightConnector1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7" name="Group 20"/>
            <p:cNvGrpSpPr>
              <a:grpSpLocks/>
            </p:cNvGrpSpPr>
            <p:nvPr/>
          </p:nvGrpSpPr>
          <p:grpSpPr bwMode="auto">
            <a:xfrm>
              <a:off x="4634411" y="3670300"/>
              <a:ext cx="381000" cy="5626100"/>
              <a:chOff x="1768" y="0"/>
              <a:chExt cx="240" cy="3544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58" name="Rectangle 2"/>
              <p:cNvSpPr>
                <a:spLocks/>
              </p:cNvSpPr>
              <p:nvPr/>
            </p:nvSpPr>
            <p:spPr bwMode="auto">
              <a:xfrm>
                <a:off x="1768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Rectangle 5"/>
              <p:cNvSpPr>
                <a:spLocks/>
              </p:cNvSpPr>
              <p:nvPr/>
            </p:nvSpPr>
            <p:spPr bwMode="auto">
              <a:xfrm>
                <a:off x="1768" y="2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" name="Rectangle 6"/>
              <p:cNvSpPr>
                <a:spLocks/>
              </p:cNvSpPr>
              <p:nvPr/>
            </p:nvSpPr>
            <p:spPr bwMode="auto">
              <a:xfrm>
                <a:off x="1768" y="47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1" name="Rectangle 7"/>
              <p:cNvSpPr>
                <a:spLocks/>
              </p:cNvSpPr>
              <p:nvPr/>
            </p:nvSpPr>
            <p:spPr bwMode="auto">
              <a:xfrm>
                <a:off x="1768" y="71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Rectangle 8"/>
              <p:cNvSpPr>
                <a:spLocks/>
              </p:cNvSpPr>
              <p:nvPr/>
            </p:nvSpPr>
            <p:spPr bwMode="auto">
              <a:xfrm>
                <a:off x="1768" y="94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3" name="Rectangle 9"/>
              <p:cNvSpPr>
                <a:spLocks/>
              </p:cNvSpPr>
              <p:nvPr/>
            </p:nvSpPr>
            <p:spPr bwMode="auto">
              <a:xfrm>
                <a:off x="1768" y="1184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Rectangle 10"/>
              <p:cNvSpPr>
                <a:spLocks/>
              </p:cNvSpPr>
              <p:nvPr/>
            </p:nvSpPr>
            <p:spPr bwMode="auto">
              <a:xfrm>
                <a:off x="1768" y="141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Rectangle 11"/>
              <p:cNvSpPr>
                <a:spLocks/>
              </p:cNvSpPr>
              <p:nvPr/>
            </p:nvSpPr>
            <p:spPr bwMode="auto">
              <a:xfrm>
                <a:off x="1768" y="165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Rectangle 12"/>
              <p:cNvSpPr>
                <a:spLocks/>
              </p:cNvSpPr>
              <p:nvPr/>
            </p:nvSpPr>
            <p:spPr bwMode="auto">
              <a:xfrm>
                <a:off x="1768" y="188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" name="Rectangle 13"/>
              <p:cNvSpPr>
                <a:spLocks/>
              </p:cNvSpPr>
              <p:nvPr/>
            </p:nvSpPr>
            <p:spPr bwMode="auto">
              <a:xfrm>
                <a:off x="1768" y="212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" name="Rectangle 14"/>
              <p:cNvSpPr>
                <a:spLocks/>
              </p:cNvSpPr>
              <p:nvPr/>
            </p:nvSpPr>
            <p:spPr bwMode="auto">
              <a:xfrm>
                <a:off x="1768" y="2360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" name="Rectangle 15"/>
              <p:cNvSpPr>
                <a:spLocks/>
              </p:cNvSpPr>
              <p:nvPr/>
            </p:nvSpPr>
            <p:spPr bwMode="auto">
              <a:xfrm>
                <a:off x="1768" y="2600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" name="Rectangle 16"/>
              <p:cNvSpPr>
                <a:spLocks/>
              </p:cNvSpPr>
              <p:nvPr/>
            </p:nvSpPr>
            <p:spPr bwMode="auto">
              <a:xfrm>
                <a:off x="1768" y="2832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" name="Rectangle 17"/>
              <p:cNvSpPr>
                <a:spLocks/>
              </p:cNvSpPr>
              <p:nvPr/>
            </p:nvSpPr>
            <p:spPr bwMode="auto">
              <a:xfrm>
                <a:off x="1768" y="3072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" name="Rectangle 18"/>
              <p:cNvSpPr>
                <a:spLocks/>
              </p:cNvSpPr>
              <p:nvPr/>
            </p:nvSpPr>
            <p:spPr bwMode="auto">
              <a:xfrm>
                <a:off x="1768" y="3304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197600" y="3657600"/>
            <a:ext cx="381000" cy="5626100"/>
            <a:chOff x="6197600" y="3657600"/>
            <a:chExt cx="381000" cy="5626100"/>
          </a:xfrm>
        </p:grpSpPr>
        <p:sp>
          <p:nvSpPr>
            <p:cNvPr id="74" name="Rectangle 2"/>
            <p:cNvSpPr>
              <a:spLocks/>
            </p:cNvSpPr>
            <p:nvPr/>
          </p:nvSpPr>
          <p:spPr bwMode="auto">
            <a:xfrm>
              <a:off x="6197600" y="36576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Rectangle 5"/>
            <p:cNvSpPr>
              <a:spLocks/>
            </p:cNvSpPr>
            <p:nvPr/>
          </p:nvSpPr>
          <p:spPr bwMode="auto">
            <a:xfrm>
              <a:off x="6197600" y="40386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Rectangle 6"/>
            <p:cNvSpPr>
              <a:spLocks/>
            </p:cNvSpPr>
            <p:nvPr/>
          </p:nvSpPr>
          <p:spPr bwMode="auto">
            <a:xfrm>
              <a:off x="6197600" y="44069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Rectangle 7"/>
            <p:cNvSpPr>
              <a:spLocks/>
            </p:cNvSpPr>
            <p:nvPr/>
          </p:nvSpPr>
          <p:spPr bwMode="auto">
            <a:xfrm>
              <a:off x="6197600" y="47879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Rectangle 8"/>
            <p:cNvSpPr>
              <a:spLocks/>
            </p:cNvSpPr>
            <p:nvPr/>
          </p:nvSpPr>
          <p:spPr bwMode="auto">
            <a:xfrm>
              <a:off x="6197600" y="5156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Rectangle 9"/>
            <p:cNvSpPr>
              <a:spLocks/>
            </p:cNvSpPr>
            <p:nvPr/>
          </p:nvSpPr>
          <p:spPr bwMode="auto">
            <a:xfrm>
              <a:off x="6197600" y="5537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Rectangle 10"/>
            <p:cNvSpPr>
              <a:spLocks/>
            </p:cNvSpPr>
            <p:nvPr/>
          </p:nvSpPr>
          <p:spPr bwMode="auto">
            <a:xfrm>
              <a:off x="6197600" y="59055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Rectangle 11"/>
            <p:cNvSpPr>
              <a:spLocks/>
            </p:cNvSpPr>
            <p:nvPr/>
          </p:nvSpPr>
          <p:spPr bwMode="auto">
            <a:xfrm>
              <a:off x="6197600" y="62865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Rectangle 12"/>
            <p:cNvSpPr>
              <a:spLocks/>
            </p:cNvSpPr>
            <p:nvPr/>
          </p:nvSpPr>
          <p:spPr bwMode="auto">
            <a:xfrm>
              <a:off x="6197600" y="66548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Rectangle 13"/>
            <p:cNvSpPr>
              <a:spLocks/>
            </p:cNvSpPr>
            <p:nvPr/>
          </p:nvSpPr>
          <p:spPr bwMode="auto">
            <a:xfrm>
              <a:off x="6197600" y="70358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Rectangle 14"/>
            <p:cNvSpPr>
              <a:spLocks/>
            </p:cNvSpPr>
            <p:nvPr/>
          </p:nvSpPr>
          <p:spPr bwMode="auto">
            <a:xfrm>
              <a:off x="6197600" y="74041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Rectangle 15"/>
            <p:cNvSpPr>
              <a:spLocks/>
            </p:cNvSpPr>
            <p:nvPr/>
          </p:nvSpPr>
          <p:spPr bwMode="auto">
            <a:xfrm>
              <a:off x="6197600" y="77851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Rectangle 16"/>
            <p:cNvSpPr>
              <a:spLocks/>
            </p:cNvSpPr>
            <p:nvPr/>
          </p:nvSpPr>
          <p:spPr bwMode="auto">
            <a:xfrm>
              <a:off x="6197600" y="81534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Rectangle 17"/>
            <p:cNvSpPr>
              <a:spLocks/>
            </p:cNvSpPr>
            <p:nvPr/>
          </p:nvSpPr>
          <p:spPr bwMode="auto">
            <a:xfrm>
              <a:off x="6197600" y="85344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Rectangle 18"/>
            <p:cNvSpPr>
              <a:spLocks/>
            </p:cNvSpPr>
            <p:nvPr/>
          </p:nvSpPr>
          <p:spPr bwMode="auto">
            <a:xfrm>
              <a:off x="6197600" y="89027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Rectangle 6"/>
            <p:cNvSpPr>
              <a:spLocks/>
            </p:cNvSpPr>
            <p:nvPr/>
          </p:nvSpPr>
          <p:spPr bwMode="auto">
            <a:xfrm>
              <a:off x="6197600" y="4419600"/>
              <a:ext cx="381000" cy="3810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Rectangle 14"/>
            <p:cNvSpPr>
              <a:spLocks/>
            </p:cNvSpPr>
            <p:nvPr/>
          </p:nvSpPr>
          <p:spPr bwMode="auto">
            <a:xfrm>
              <a:off x="6197600" y="7416800"/>
              <a:ext cx="381000" cy="3810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Rectangle 17"/>
            <p:cNvSpPr>
              <a:spLocks/>
            </p:cNvSpPr>
            <p:nvPr/>
          </p:nvSpPr>
          <p:spPr bwMode="auto">
            <a:xfrm>
              <a:off x="6197600" y="8547100"/>
              <a:ext cx="381000" cy="3810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11360150" y="1948906"/>
            <a:ext cx="1244600" cy="72771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F8CF-7980-44BE-80B1-83101BEA1FC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2227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Security Intuition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2228" name="Rectangle 2"/>
          <p:cNvSpPr>
            <a:spLocks/>
          </p:cNvSpPr>
          <p:nvPr/>
        </p:nvSpPr>
        <p:spPr bwMode="auto">
          <a:xfrm>
            <a:off x="139700" y="1447800"/>
            <a:ext cx="126111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Assume that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passes next audit with probability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1/poly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Extractor runs many different audits. </a:t>
            </a:r>
          </a:p>
          <a:p>
            <a:pPr marL="774700" lvl="1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If successful, fill in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symbols.</a:t>
            </a:r>
          </a:p>
        </p:txBody>
      </p:sp>
      <p:sp>
        <p:nvSpPr>
          <p:cNvPr id="52233" name="Rectangle 6"/>
          <p:cNvSpPr>
            <a:spLocks/>
          </p:cNvSpPr>
          <p:nvPr/>
        </p:nvSpPr>
        <p:spPr bwMode="auto">
          <a:xfrm>
            <a:off x="330200" y="3276600"/>
            <a:ext cx="12547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7264400" y="4862513"/>
            <a:ext cx="4095750" cy="2549502"/>
            <a:chOff x="0" y="0"/>
            <a:chExt cx="2580" cy="1605"/>
          </a:xfrm>
        </p:grpSpPr>
        <p:sp>
          <p:nvSpPr>
            <p:cNvPr id="31" name="Rectangle 22"/>
            <p:cNvSpPr>
              <a:spLocks/>
            </p:cNvSpPr>
            <p:nvPr/>
          </p:nvSpPr>
          <p:spPr bwMode="auto">
            <a:xfrm>
              <a:off x="58" y="1372"/>
              <a:ext cx="25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ORAM R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ead 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for each symbol</a:t>
              </a: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rot="10800000">
              <a:off x="0" y="0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flipH="1">
              <a:off x="23" y="216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Rectangle 25"/>
            <p:cNvSpPr>
              <a:spLocks/>
            </p:cNvSpPr>
            <p:nvPr/>
          </p:nvSpPr>
          <p:spPr bwMode="auto">
            <a:xfrm rot="-5400000">
              <a:off x="1081" y="376"/>
              <a:ext cx="23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...</a:t>
              </a:r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rot="10800000">
              <a:off x="24" y="696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H="1">
              <a:off x="47" y="912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35400" y="3670300"/>
            <a:ext cx="1828800" cy="5626100"/>
            <a:chOff x="3187700" y="3670300"/>
            <a:chExt cx="1828800" cy="5626100"/>
          </a:xfrm>
        </p:grpSpPr>
        <p:grpSp>
          <p:nvGrpSpPr>
            <p:cNvPr id="37" name="Group 36"/>
            <p:cNvGrpSpPr/>
            <p:nvPr/>
          </p:nvGrpSpPr>
          <p:grpSpPr>
            <a:xfrm>
              <a:off x="3187700" y="3670300"/>
              <a:ext cx="1828800" cy="5626100"/>
              <a:chOff x="2235200" y="3746500"/>
              <a:chExt cx="1828800" cy="5626100"/>
            </a:xfrm>
          </p:grpSpPr>
          <p:grpSp>
            <p:nvGrpSpPr>
              <p:cNvPr id="38" name="Group 20"/>
              <p:cNvGrpSpPr>
                <a:grpSpLocks/>
              </p:cNvGrpSpPr>
              <p:nvPr/>
            </p:nvGrpSpPr>
            <p:grpSpPr bwMode="auto">
              <a:xfrm>
                <a:off x="3683000" y="3746500"/>
                <a:ext cx="381000" cy="5626100"/>
                <a:chOff x="1768" y="0"/>
                <a:chExt cx="240" cy="3544"/>
              </a:xfrm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grpSpPr>
            <p:sp>
              <p:nvSpPr>
                <p:cNvPr id="42" name="Rectangle 2"/>
                <p:cNvSpPr>
                  <a:spLocks/>
                </p:cNvSpPr>
                <p:nvPr/>
              </p:nvSpPr>
              <p:spPr bwMode="auto">
                <a:xfrm>
                  <a:off x="1768" y="0"/>
                  <a:ext cx="240" cy="240"/>
                </a:xfrm>
                <a:prstGeom prst="rect">
                  <a:avLst/>
                </a:prstGeom>
                <a:solidFill>
                  <a:schemeClr val="accent1">
                    <a:alpha val="31764"/>
                  </a:scheme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3" name="Rectangle 5"/>
                <p:cNvSpPr>
                  <a:spLocks/>
                </p:cNvSpPr>
                <p:nvPr/>
              </p:nvSpPr>
              <p:spPr bwMode="auto">
                <a:xfrm>
                  <a:off x="1768" y="240"/>
                  <a:ext cx="240" cy="240"/>
                </a:xfrm>
                <a:prstGeom prst="rect">
                  <a:avLst/>
                </a:prstGeom>
                <a:solidFill>
                  <a:schemeClr val="accent1">
                    <a:alpha val="31764"/>
                  </a:scheme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4" name="Rectangle 6"/>
                <p:cNvSpPr>
                  <a:spLocks/>
                </p:cNvSpPr>
                <p:nvPr/>
              </p:nvSpPr>
              <p:spPr bwMode="auto">
                <a:xfrm>
                  <a:off x="1768" y="472"/>
                  <a:ext cx="240" cy="240"/>
                </a:xfrm>
                <a:prstGeom prst="rect">
                  <a:avLst/>
                </a:prstGeom>
                <a:solidFill>
                  <a:schemeClr val="accent1">
                    <a:alpha val="31764"/>
                  </a:scheme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" name="Rectangle 7"/>
                <p:cNvSpPr>
                  <a:spLocks/>
                </p:cNvSpPr>
                <p:nvPr/>
              </p:nvSpPr>
              <p:spPr bwMode="auto">
                <a:xfrm>
                  <a:off x="1768" y="712"/>
                  <a:ext cx="240" cy="240"/>
                </a:xfrm>
                <a:prstGeom prst="rect">
                  <a:avLst/>
                </a:prstGeom>
                <a:solidFill>
                  <a:schemeClr val="accent1">
                    <a:alpha val="31764"/>
                  </a:scheme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6" name="Rectangle 8"/>
                <p:cNvSpPr>
                  <a:spLocks/>
                </p:cNvSpPr>
                <p:nvPr/>
              </p:nvSpPr>
              <p:spPr bwMode="auto">
                <a:xfrm>
                  <a:off x="1768" y="944"/>
                  <a:ext cx="240" cy="240"/>
                </a:xfrm>
                <a:prstGeom prst="rect">
                  <a:avLst/>
                </a:prstGeom>
                <a:solidFill>
                  <a:schemeClr val="accent1">
                    <a:alpha val="31764"/>
                  </a:scheme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7" name="Rectangle 9"/>
                <p:cNvSpPr>
                  <a:spLocks/>
                </p:cNvSpPr>
                <p:nvPr/>
              </p:nvSpPr>
              <p:spPr bwMode="auto">
                <a:xfrm>
                  <a:off x="1768" y="1184"/>
                  <a:ext cx="240" cy="240"/>
                </a:xfrm>
                <a:prstGeom prst="rect">
                  <a:avLst/>
                </a:prstGeom>
                <a:solidFill>
                  <a:srgbClr val="EF68F6"/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" name="Rectangle 10"/>
                <p:cNvSpPr>
                  <a:spLocks/>
                </p:cNvSpPr>
                <p:nvPr/>
              </p:nvSpPr>
              <p:spPr bwMode="auto">
                <a:xfrm>
                  <a:off x="1768" y="1416"/>
                  <a:ext cx="240" cy="240"/>
                </a:xfrm>
                <a:prstGeom prst="rect">
                  <a:avLst/>
                </a:prstGeom>
                <a:solidFill>
                  <a:srgbClr val="EF68F6"/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9" name="Rectangle 11"/>
                <p:cNvSpPr>
                  <a:spLocks/>
                </p:cNvSpPr>
                <p:nvPr/>
              </p:nvSpPr>
              <p:spPr bwMode="auto">
                <a:xfrm>
                  <a:off x="1768" y="1656"/>
                  <a:ext cx="240" cy="240"/>
                </a:xfrm>
                <a:prstGeom prst="rect">
                  <a:avLst/>
                </a:prstGeom>
                <a:solidFill>
                  <a:srgbClr val="EF68F6"/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0" name="Rectangle 12"/>
                <p:cNvSpPr>
                  <a:spLocks/>
                </p:cNvSpPr>
                <p:nvPr/>
              </p:nvSpPr>
              <p:spPr bwMode="auto">
                <a:xfrm>
                  <a:off x="1768" y="1888"/>
                  <a:ext cx="240" cy="240"/>
                </a:xfrm>
                <a:prstGeom prst="rect">
                  <a:avLst/>
                </a:prstGeom>
                <a:solidFill>
                  <a:srgbClr val="EF68F6"/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" name="Rectangle 13"/>
                <p:cNvSpPr>
                  <a:spLocks/>
                </p:cNvSpPr>
                <p:nvPr/>
              </p:nvSpPr>
              <p:spPr bwMode="auto">
                <a:xfrm>
                  <a:off x="1768" y="2128"/>
                  <a:ext cx="240" cy="240"/>
                </a:xfrm>
                <a:prstGeom prst="rect">
                  <a:avLst/>
                </a:prstGeom>
                <a:solidFill>
                  <a:srgbClr val="EF68F6"/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2" name="Rectangle 14"/>
                <p:cNvSpPr>
                  <a:spLocks/>
                </p:cNvSpPr>
                <p:nvPr/>
              </p:nvSpPr>
              <p:spPr bwMode="auto">
                <a:xfrm>
                  <a:off x="1768" y="2360"/>
                  <a:ext cx="240" cy="240"/>
                </a:xfrm>
                <a:prstGeom prst="rect">
                  <a:avLst/>
                </a:prstGeom>
                <a:solidFill>
                  <a:srgbClr val="5EFD5A">
                    <a:alpha val="54901"/>
                  </a:srgb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3" name="Rectangle 15"/>
                <p:cNvSpPr>
                  <a:spLocks/>
                </p:cNvSpPr>
                <p:nvPr/>
              </p:nvSpPr>
              <p:spPr bwMode="auto">
                <a:xfrm>
                  <a:off x="1768" y="2600"/>
                  <a:ext cx="240" cy="240"/>
                </a:xfrm>
                <a:prstGeom prst="rect">
                  <a:avLst/>
                </a:prstGeom>
                <a:solidFill>
                  <a:srgbClr val="5EFD5A">
                    <a:alpha val="54901"/>
                  </a:srgb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4" name="Rectangle 16"/>
                <p:cNvSpPr>
                  <a:spLocks/>
                </p:cNvSpPr>
                <p:nvPr/>
              </p:nvSpPr>
              <p:spPr bwMode="auto">
                <a:xfrm>
                  <a:off x="1768" y="2832"/>
                  <a:ext cx="240" cy="240"/>
                </a:xfrm>
                <a:prstGeom prst="rect">
                  <a:avLst/>
                </a:prstGeom>
                <a:solidFill>
                  <a:srgbClr val="5EFD5A">
                    <a:alpha val="54901"/>
                  </a:srgb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" name="Rectangle 17"/>
                <p:cNvSpPr>
                  <a:spLocks/>
                </p:cNvSpPr>
                <p:nvPr/>
              </p:nvSpPr>
              <p:spPr bwMode="auto">
                <a:xfrm>
                  <a:off x="1768" y="3072"/>
                  <a:ext cx="240" cy="240"/>
                </a:xfrm>
                <a:prstGeom prst="rect">
                  <a:avLst/>
                </a:prstGeom>
                <a:solidFill>
                  <a:srgbClr val="5EFD5A">
                    <a:alpha val="54901"/>
                  </a:srgb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6" name="Rectangle 18"/>
                <p:cNvSpPr>
                  <a:spLocks/>
                </p:cNvSpPr>
                <p:nvPr/>
              </p:nvSpPr>
              <p:spPr bwMode="auto">
                <a:xfrm>
                  <a:off x="1768" y="3304"/>
                  <a:ext cx="240" cy="240"/>
                </a:xfrm>
                <a:prstGeom prst="rect">
                  <a:avLst/>
                </a:prstGeom>
                <a:solidFill>
                  <a:srgbClr val="5EFD5A">
                    <a:alpha val="54901"/>
                  </a:srgbClr>
                </a:solidFill>
                <a:ln w="25400">
                  <a:solidFill>
                    <a:schemeClr val="tx1">
                      <a:alpha val="97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cxnSp>
            <p:nvCxnSpPr>
              <p:cNvPr id="39" name="Straight Arrow Connector 38"/>
              <p:cNvCxnSpPr>
                <a:endCxn id="46" idx="1"/>
              </p:cNvCxnSpPr>
              <p:nvPr/>
            </p:nvCxnSpPr>
            <p:spPr bwMode="auto">
              <a:xfrm flipV="1">
                <a:off x="2235200" y="5435600"/>
                <a:ext cx="1447800" cy="507824"/>
              </a:xfrm>
              <a:prstGeom prst="straightConnector1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Arrow Connector 39"/>
              <p:cNvCxnSpPr>
                <a:endCxn id="48" idx="1"/>
              </p:cNvCxnSpPr>
              <p:nvPr/>
            </p:nvCxnSpPr>
            <p:spPr bwMode="auto">
              <a:xfrm>
                <a:off x="2235200" y="5943424"/>
                <a:ext cx="1447800" cy="241476"/>
              </a:xfrm>
              <a:prstGeom prst="straightConnector1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Arrow Connector 40"/>
              <p:cNvCxnSpPr>
                <a:endCxn id="66" idx="1"/>
              </p:cNvCxnSpPr>
              <p:nvPr/>
            </p:nvCxnSpPr>
            <p:spPr bwMode="auto">
              <a:xfrm>
                <a:off x="2235200" y="5943600"/>
                <a:ext cx="1446711" cy="990600"/>
              </a:xfrm>
              <a:prstGeom prst="straightConnector1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7" name="Group 20"/>
            <p:cNvGrpSpPr>
              <a:grpSpLocks/>
            </p:cNvGrpSpPr>
            <p:nvPr/>
          </p:nvGrpSpPr>
          <p:grpSpPr bwMode="auto">
            <a:xfrm>
              <a:off x="4634411" y="3670300"/>
              <a:ext cx="381000" cy="5626100"/>
              <a:chOff x="1768" y="0"/>
              <a:chExt cx="240" cy="3544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58" name="Rectangle 2"/>
              <p:cNvSpPr>
                <a:spLocks/>
              </p:cNvSpPr>
              <p:nvPr/>
            </p:nvSpPr>
            <p:spPr bwMode="auto">
              <a:xfrm>
                <a:off x="1768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Rectangle 5"/>
              <p:cNvSpPr>
                <a:spLocks/>
              </p:cNvSpPr>
              <p:nvPr/>
            </p:nvSpPr>
            <p:spPr bwMode="auto">
              <a:xfrm>
                <a:off x="1768" y="2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" name="Rectangle 6"/>
              <p:cNvSpPr>
                <a:spLocks/>
              </p:cNvSpPr>
              <p:nvPr/>
            </p:nvSpPr>
            <p:spPr bwMode="auto">
              <a:xfrm>
                <a:off x="1768" y="47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1" name="Rectangle 7"/>
              <p:cNvSpPr>
                <a:spLocks/>
              </p:cNvSpPr>
              <p:nvPr/>
            </p:nvSpPr>
            <p:spPr bwMode="auto">
              <a:xfrm>
                <a:off x="1768" y="71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Rectangle 8"/>
              <p:cNvSpPr>
                <a:spLocks/>
              </p:cNvSpPr>
              <p:nvPr/>
            </p:nvSpPr>
            <p:spPr bwMode="auto">
              <a:xfrm>
                <a:off x="1768" y="94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3" name="Rectangle 9"/>
              <p:cNvSpPr>
                <a:spLocks/>
              </p:cNvSpPr>
              <p:nvPr/>
            </p:nvSpPr>
            <p:spPr bwMode="auto">
              <a:xfrm>
                <a:off x="1768" y="1184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Rectangle 10"/>
              <p:cNvSpPr>
                <a:spLocks/>
              </p:cNvSpPr>
              <p:nvPr/>
            </p:nvSpPr>
            <p:spPr bwMode="auto">
              <a:xfrm>
                <a:off x="1768" y="141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Rectangle 11"/>
              <p:cNvSpPr>
                <a:spLocks/>
              </p:cNvSpPr>
              <p:nvPr/>
            </p:nvSpPr>
            <p:spPr bwMode="auto">
              <a:xfrm>
                <a:off x="1768" y="165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Rectangle 12"/>
              <p:cNvSpPr>
                <a:spLocks/>
              </p:cNvSpPr>
              <p:nvPr/>
            </p:nvSpPr>
            <p:spPr bwMode="auto">
              <a:xfrm>
                <a:off x="1768" y="188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" name="Rectangle 13"/>
              <p:cNvSpPr>
                <a:spLocks/>
              </p:cNvSpPr>
              <p:nvPr/>
            </p:nvSpPr>
            <p:spPr bwMode="auto">
              <a:xfrm>
                <a:off x="1768" y="212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" name="Rectangle 14"/>
              <p:cNvSpPr>
                <a:spLocks/>
              </p:cNvSpPr>
              <p:nvPr/>
            </p:nvSpPr>
            <p:spPr bwMode="auto">
              <a:xfrm>
                <a:off x="1768" y="2360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" name="Rectangle 15"/>
              <p:cNvSpPr>
                <a:spLocks/>
              </p:cNvSpPr>
              <p:nvPr/>
            </p:nvSpPr>
            <p:spPr bwMode="auto">
              <a:xfrm>
                <a:off x="1768" y="2600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" name="Rectangle 16"/>
              <p:cNvSpPr>
                <a:spLocks/>
              </p:cNvSpPr>
              <p:nvPr/>
            </p:nvSpPr>
            <p:spPr bwMode="auto">
              <a:xfrm>
                <a:off x="1768" y="2832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" name="Rectangle 17"/>
              <p:cNvSpPr>
                <a:spLocks/>
              </p:cNvSpPr>
              <p:nvPr/>
            </p:nvSpPr>
            <p:spPr bwMode="auto">
              <a:xfrm>
                <a:off x="1768" y="3072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" name="Rectangle 18"/>
              <p:cNvSpPr>
                <a:spLocks/>
              </p:cNvSpPr>
              <p:nvPr/>
            </p:nvSpPr>
            <p:spPr bwMode="auto">
              <a:xfrm>
                <a:off x="1768" y="3304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197600" y="3657600"/>
            <a:ext cx="381000" cy="5626100"/>
            <a:chOff x="6197600" y="3657600"/>
            <a:chExt cx="381000" cy="5626100"/>
          </a:xfrm>
        </p:grpSpPr>
        <p:sp>
          <p:nvSpPr>
            <p:cNvPr id="74" name="Rectangle 2"/>
            <p:cNvSpPr>
              <a:spLocks/>
            </p:cNvSpPr>
            <p:nvPr/>
          </p:nvSpPr>
          <p:spPr bwMode="auto">
            <a:xfrm>
              <a:off x="6197600" y="36576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Rectangle 5"/>
            <p:cNvSpPr>
              <a:spLocks/>
            </p:cNvSpPr>
            <p:nvPr/>
          </p:nvSpPr>
          <p:spPr bwMode="auto">
            <a:xfrm>
              <a:off x="6197600" y="40386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Rectangle 6"/>
            <p:cNvSpPr>
              <a:spLocks/>
            </p:cNvSpPr>
            <p:nvPr/>
          </p:nvSpPr>
          <p:spPr bwMode="auto">
            <a:xfrm>
              <a:off x="6197600" y="44069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Rectangle 7"/>
            <p:cNvSpPr>
              <a:spLocks/>
            </p:cNvSpPr>
            <p:nvPr/>
          </p:nvSpPr>
          <p:spPr bwMode="auto">
            <a:xfrm>
              <a:off x="6197600" y="47879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Rectangle 8"/>
            <p:cNvSpPr>
              <a:spLocks/>
            </p:cNvSpPr>
            <p:nvPr/>
          </p:nvSpPr>
          <p:spPr bwMode="auto">
            <a:xfrm>
              <a:off x="6197600" y="5156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Rectangle 9"/>
            <p:cNvSpPr>
              <a:spLocks/>
            </p:cNvSpPr>
            <p:nvPr/>
          </p:nvSpPr>
          <p:spPr bwMode="auto">
            <a:xfrm>
              <a:off x="6197600" y="5537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Rectangle 10"/>
            <p:cNvSpPr>
              <a:spLocks/>
            </p:cNvSpPr>
            <p:nvPr/>
          </p:nvSpPr>
          <p:spPr bwMode="auto">
            <a:xfrm>
              <a:off x="6197600" y="59055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Rectangle 11"/>
            <p:cNvSpPr>
              <a:spLocks/>
            </p:cNvSpPr>
            <p:nvPr/>
          </p:nvSpPr>
          <p:spPr bwMode="auto">
            <a:xfrm>
              <a:off x="6197600" y="62865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Rectangle 12"/>
            <p:cNvSpPr>
              <a:spLocks/>
            </p:cNvSpPr>
            <p:nvPr/>
          </p:nvSpPr>
          <p:spPr bwMode="auto">
            <a:xfrm>
              <a:off x="6197600" y="66548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Rectangle 13"/>
            <p:cNvSpPr>
              <a:spLocks/>
            </p:cNvSpPr>
            <p:nvPr/>
          </p:nvSpPr>
          <p:spPr bwMode="auto">
            <a:xfrm>
              <a:off x="6197600" y="70358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Rectangle 14"/>
            <p:cNvSpPr>
              <a:spLocks/>
            </p:cNvSpPr>
            <p:nvPr/>
          </p:nvSpPr>
          <p:spPr bwMode="auto">
            <a:xfrm>
              <a:off x="6197600" y="74041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Rectangle 15"/>
            <p:cNvSpPr>
              <a:spLocks/>
            </p:cNvSpPr>
            <p:nvPr/>
          </p:nvSpPr>
          <p:spPr bwMode="auto">
            <a:xfrm>
              <a:off x="6197600" y="77851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Rectangle 16"/>
            <p:cNvSpPr>
              <a:spLocks/>
            </p:cNvSpPr>
            <p:nvPr/>
          </p:nvSpPr>
          <p:spPr bwMode="auto">
            <a:xfrm>
              <a:off x="6197600" y="81534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Rectangle 17"/>
            <p:cNvSpPr>
              <a:spLocks/>
            </p:cNvSpPr>
            <p:nvPr/>
          </p:nvSpPr>
          <p:spPr bwMode="auto">
            <a:xfrm>
              <a:off x="6197600" y="85344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Rectangle 18"/>
            <p:cNvSpPr>
              <a:spLocks/>
            </p:cNvSpPr>
            <p:nvPr/>
          </p:nvSpPr>
          <p:spPr bwMode="auto">
            <a:xfrm>
              <a:off x="6197600" y="89027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Rectangle 6"/>
            <p:cNvSpPr>
              <a:spLocks/>
            </p:cNvSpPr>
            <p:nvPr/>
          </p:nvSpPr>
          <p:spPr bwMode="auto">
            <a:xfrm>
              <a:off x="6197600" y="4419600"/>
              <a:ext cx="381000" cy="3810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Rectangle 14"/>
            <p:cNvSpPr>
              <a:spLocks/>
            </p:cNvSpPr>
            <p:nvPr/>
          </p:nvSpPr>
          <p:spPr bwMode="auto">
            <a:xfrm>
              <a:off x="6197600" y="7416800"/>
              <a:ext cx="381000" cy="3810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Rectangle 17"/>
            <p:cNvSpPr>
              <a:spLocks/>
            </p:cNvSpPr>
            <p:nvPr/>
          </p:nvSpPr>
          <p:spPr bwMode="auto">
            <a:xfrm>
              <a:off x="6197600" y="8547100"/>
              <a:ext cx="381000" cy="3810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11360150" y="1948906"/>
            <a:ext cx="1244600" cy="72771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</a:t>
            </a:r>
          </a:p>
        </p:txBody>
      </p:sp>
      <p:sp>
        <p:nvSpPr>
          <p:cNvPr id="73" name="Rectangle 6"/>
          <p:cNvSpPr>
            <a:spLocks/>
          </p:cNvSpPr>
          <p:nvPr/>
        </p:nvSpPr>
        <p:spPr bwMode="auto">
          <a:xfrm>
            <a:off x="6197600" y="5181600"/>
            <a:ext cx="381000" cy="381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>
                <a:alpha val="97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" name="Rectangle 6"/>
          <p:cNvSpPr>
            <a:spLocks/>
          </p:cNvSpPr>
          <p:nvPr/>
        </p:nvSpPr>
        <p:spPr bwMode="auto">
          <a:xfrm>
            <a:off x="6197600" y="5893526"/>
            <a:ext cx="381000" cy="381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>
                <a:alpha val="97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" name="Rectangle 6"/>
          <p:cNvSpPr>
            <a:spLocks/>
          </p:cNvSpPr>
          <p:nvPr/>
        </p:nvSpPr>
        <p:spPr bwMode="auto">
          <a:xfrm>
            <a:off x="6197600" y="6629400"/>
            <a:ext cx="381000" cy="381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>
                <a:alpha val="97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F8CF-7980-44BE-80B1-83101BEA1FCA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2227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Security Intuition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2228" name="Rectangle 2"/>
          <p:cNvSpPr>
            <a:spLocks/>
          </p:cNvSpPr>
          <p:nvPr/>
        </p:nvSpPr>
        <p:spPr bwMode="auto">
          <a:xfrm>
            <a:off x="139700" y="1447800"/>
            <a:ext cx="126111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Assume that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passes next audit with probability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1/poly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Extractor runs many different audits. </a:t>
            </a:r>
          </a:p>
          <a:p>
            <a:pPr marL="774700" lvl="1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If successful, fill in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symbols.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Total number of “filled in” locations will be large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&gt; 3/4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fraction. </a:t>
            </a:r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7264400" y="4862513"/>
            <a:ext cx="4095750" cy="2549502"/>
            <a:chOff x="0" y="0"/>
            <a:chExt cx="2580" cy="1605"/>
          </a:xfrm>
        </p:grpSpPr>
        <p:sp>
          <p:nvSpPr>
            <p:cNvPr id="31" name="Rectangle 22"/>
            <p:cNvSpPr>
              <a:spLocks/>
            </p:cNvSpPr>
            <p:nvPr/>
          </p:nvSpPr>
          <p:spPr bwMode="auto">
            <a:xfrm>
              <a:off x="58" y="1372"/>
              <a:ext cx="25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ORAM R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ead 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for each symbol</a:t>
              </a: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rot="10800000">
              <a:off x="0" y="0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flipH="1">
              <a:off x="23" y="216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Rectangle 25"/>
            <p:cNvSpPr>
              <a:spLocks/>
            </p:cNvSpPr>
            <p:nvPr/>
          </p:nvSpPr>
          <p:spPr bwMode="auto">
            <a:xfrm rot="-5400000">
              <a:off x="1081" y="376"/>
              <a:ext cx="23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...</a:t>
              </a:r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rot="10800000">
              <a:off x="24" y="696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H="1">
              <a:off x="47" y="912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82111" y="3670300"/>
            <a:ext cx="382089" cy="5626100"/>
            <a:chOff x="4634411" y="3670300"/>
            <a:chExt cx="382089" cy="5626100"/>
          </a:xfrm>
        </p:grpSpPr>
        <p:grpSp>
          <p:nvGrpSpPr>
            <p:cNvPr id="38" name="Group 20"/>
            <p:cNvGrpSpPr>
              <a:grpSpLocks/>
            </p:cNvGrpSpPr>
            <p:nvPr/>
          </p:nvGrpSpPr>
          <p:grpSpPr bwMode="auto">
            <a:xfrm>
              <a:off x="4635500" y="3670300"/>
              <a:ext cx="381000" cy="5626100"/>
              <a:chOff x="1768" y="0"/>
              <a:chExt cx="240" cy="3544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42" name="Rectangle 2"/>
              <p:cNvSpPr>
                <a:spLocks/>
              </p:cNvSpPr>
              <p:nvPr/>
            </p:nvSpPr>
            <p:spPr bwMode="auto">
              <a:xfrm>
                <a:off x="1768" y="0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" name="Rectangle 5"/>
              <p:cNvSpPr>
                <a:spLocks/>
              </p:cNvSpPr>
              <p:nvPr/>
            </p:nvSpPr>
            <p:spPr bwMode="auto">
              <a:xfrm>
                <a:off x="1768" y="240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" name="Rectangle 6"/>
              <p:cNvSpPr>
                <a:spLocks/>
              </p:cNvSpPr>
              <p:nvPr/>
            </p:nvSpPr>
            <p:spPr bwMode="auto">
              <a:xfrm>
                <a:off x="1768" y="472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" name="Rectangle 7"/>
              <p:cNvSpPr>
                <a:spLocks/>
              </p:cNvSpPr>
              <p:nvPr/>
            </p:nvSpPr>
            <p:spPr bwMode="auto">
              <a:xfrm>
                <a:off x="1768" y="712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" name="Rectangle 8"/>
              <p:cNvSpPr>
                <a:spLocks/>
              </p:cNvSpPr>
              <p:nvPr/>
            </p:nvSpPr>
            <p:spPr bwMode="auto">
              <a:xfrm>
                <a:off x="1768" y="944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" name="Rectangle 9"/>
              <p:cNvSpPr>
                <a:spLocks/>
              </p:cNvSpPr>
              <p:nvPr/>
            </p:nvSpPr>
            <p:spPr bwMode="auto">
              <a:xfrm>
                <a:off x="1768" y="1184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Rectangle 10"/>
              <p:cNvSpPr>
                <a:spLocks/>
              </p:cNvSpPr>
              <p:nvPr/>
            </p:nvSpPr>
            <p:spPr bwMode="auto">
              <a:xfrm>
                <a:off x="1768" y="141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" name="Rectangle 11"/>
              <p:cNvSpPr>
                <a:spLocks/>
              </p:cNvSpPr>
              <p:nvPr/>
            </p:nvSpPr>
            <p:spPr bwMode="auto">
              <a:xfrm>
                <a:off x="1768" y="165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Rectangle 12"/>
              <p:cNvSpPr>
                <a:spLocks/>
              </p:cNvSpPr>
              <p:nvPr/>
            </p:nvSpPr>
            <p:spPr bwMode="auto">
              <a:xfrm>
                <a:off x="1768" y="188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" name="Rectangle 13"/>
              <p:cNvSpPr>
                <a:spLocks/>
              </p:cNvSpPr>
              <p:nvPr/>
            </p:nvSpPr>
            <p:spPr bwMode="auto">
              <a:xfrm>
                <a:off x="1768" y="212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" name="Rectangle 14"/>
              <p:cNvSpPr>
                <a:spLocks/>
              </p:cNvSpPr>
              <p:nvPr/>
            </p:nvSpPr>
            <p:spPr bwMode="auto">
              <a:xfrm>
                <a:off x="1768" y="2360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Rectangle 15"/>
              <p:cNvSpPr>
                <a:spLocks/>
              </p:cNvSpPr>
              <p:nvPr/>
            </p:nvSpPr>
            <p:spPr bwMode="auto">
              <a:xfrm>
                <a:off x="1768" y="2600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4" name="Rectangle 16"/>
              <p:cNvSpPr>
                <a:spLocks/>
              </p:cNvSpPr>
              <p:nvPr/>
            </p:nvSpPr>
            <p:spPr bwMode="auto">
              <a:xfrm>
                <a:off x="1768" y="2832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5" name="Rectangle 17"/>
              <p:cNvSpPr>
                <a:spLocks/>
              </p:cNvSpPr>
              <p:nvPr/>
            </p:nvSpPr>
            <p:spPr bwMode="auto">
              <a:xfrm>
                <a:off x="1768" y="3072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6" name="Rectangle 18"/>
              <p:cNvSpPr>
                <a:spLocks/>
              </p:cNvSpPr>
              <p:nvPr/>
            </p:nvSpPr>
            <p:spPr bwMode="auto">
              <a:xfrm>
                <a:off x="1768" y="3304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7" name="Group 20"/>
            <p:cNvGrpSpPr>
              <a:grpSpLocks/>
            </p:cNvGrpSpPr>
            <p:nvPr/>
          </p:nvGrpSpPr>
          <p:grpSpPr bwMode="auto">
            <a:xfrm>
              <a:off x="4634411" y="3670300"/>
              <a:ext cx="381000" cy="5626100"/>
              <a:chOff x="1768" y="0"/>
              <a:chExt cx="240" cy="3544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58" name="Rectangle 2"/>
              <p:cNvSpPr>
                <a:spLocks/>
              </p:cNvSpPr>
              <p:nvPr/>
            </p:nvSpPr>
            <p:spPr bwMode="auto">
              <a:xfrm>
                <a:off x="1768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Rectangle 5"/>
              <p:cNvSpPr>
                <a:spLocks/>
              </p:cNvSpPr>
              <p:nvPr/>
            </p:nvSpPr>
            <p:spPr bwMode="auto">
              <a:xfrm>
                <a:off x="1768" y="2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" name="Rectangle 6"/>
              <p:cNvSpPr>
                <a:spLocks/>
              </p:cNvSpPr>
              <p:nvPr/>
            </p:nvSpPr>
            <p:spPr bwMode="auto">
              <a:xfrm>
                <a:off x="1768" y="47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1" name="Rectangle 7"/>
              <p:cNvSpPr>
                <a:spLocks/>
              </p:cNvSpPr>
              <p:nvPr/>
            </p:nvSpPr>
            <p:spPr bwMode="auto">
              <a:xfrm>
                <a:off x="1768" y="71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Rectangle 8"/>
              <p:cNvSpPr>
                <a:spLocks/>
              </p:cNvSpPr>
              <p:nvPr/>
            </p:nvSpPr>
            <p:spPr bwMode="auto">
              <a:xfrm>
                <a:off x="1768" y="94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3" name="Rectangle 9"/>
              <p:cNvSpPr>
                <a:spLocks/>
              </p:cNvSpPr>
              <p:nvPr/>
            </p:nvSpPr>
            <p:spPr bwMode="auto">
              <a:xfrm>
                <a:off x="1768" y="1184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Rectangle 10"/>
              <p:cNvSpPr>
                <a:spLocks/>
              </p:cNvSpPr>
              <p:nvPr/>
            </p:nvSpPr>
            <p:spPr bwMode="auto">
              <a:xfrm>
                <a:off x="1768" y="141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Rectangle 11"/>
              <p:cNvSpPr>
                <a:spLocks/>
              </p:cNvSpPr>
              <p:nvPr/>
            </p:nvSpPr>
            <p:spPr bwMode="auto">
              <a:xfrm>
                <a:off x="1768" y="165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Rectangle 12"/>
              <p:cNvSpPr>
                <a:spLocks/>
              </p:cNvSpPr>
              <p:nvPr/>
            </p:nvSpPr>
            <p:spPr bwMode="auto">
              <a:xfrm>
                <a:off x="1768" y="188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" name="Rectangle 13"/>
              <p:cNvSpPr>
                <a:spLocks/>
              </p:cNvSpPr>
              <p:nvPr/>
            </p:nvSpPr>
            <p:spPr bwMode="auto">
              <a:xfrm>
                <a:off x="1768" y="212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" name="Rectangle 14"/>
              <p:cNvSpPr>
                <a:spLocks/>
              </p:cNvSpPr>
              <p:nvPr/>
            </p:nvSpPr>
            <p:spPr bwMode="auto">
              <a:xfrm>
                <a:off x="1768" y="2360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" name="Rectangle 15"/>
              <p:cNvSpPr>
                <a:spLocks/>
              </p:cNvSpPr>
              <p:nvPr/>
            </p:nvSpPr>
            <p:spPr bwMode="auto">
              <a:xfrm>
                <a:off x="1768" y="2600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" name="Rectangle 16"/>
              <p:cNvSpPr>
                <a:spLocks/>
              </p:cNvSpPr>
              <p:nvPr/>
            </p:nvSpPr>
            <p:spPr bwMode="auto">
              <a:xfrm>
                <a:off x="1768" y="2832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" name="Rectangle 17"/>
              <p:cNvSpPr>
                <a:spLocks/>
              </p:cNvSpPr>
              <p:nvPr/>
            </p:nvSpPr>
            <p:spPr bwMode="auto">
              <a:xfrm>
                <a:off x="1768" y="3072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" name="Rectangle 18"/>
              <p:cNvSpPr>
                <a:spLocks/>
              </p:cNvSpPr>
              <p:nvPr/>
            </p:nvSpPr>
            <p:spPr bwMode="auto">
              <a:xfrm>
                <a:off x="1768" y="3304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197600" y="3657600"/>
            <a:ext cx="381000" cy="5626100"/>
            <a:chOff x="6197600" y="3657600"/>
            <a:chExt cx="381000" cy="5626100"/>
          </a:xfrm>
        </p:grpSpPr>
        <p:sp>
          <p:nvSpPr>
            <p:cNvPr id="74" name="Rectangle 2"/>
            <p:cNvSpPr>
              <a:spLocks/>
            </p:cNvSpPr>
            <p:nvPr/>
          </p:nvSpPr>
          <p:spPr bwMode="auto">
            <a:xfrm>
              <a:off x="6197600" y="36576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Rectangle 5"/>
            <p:cNvSpPr>
              <a:spLocks/>
            </p:cNvSpPr>
            <p:nvPr/>
          </p:nvSpPr>
          <p:spPr bwMode="auto">
            <a:xfrm>
              <a:off x="6197600" y="40386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Rectangle 6"/>
            <p:cNvSpPr>
              <a:spLocks/>
            </p:cNvSpPr>
            <p:nvPr/>
          </p:nvSpPr>
          <p:spPr bwMode="auto">
            <a:xfrm>
              <a:off x="6197600" y="44069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Rectangle 7"/>
            <p:cNvSpPr>
              <a:spLocks/>
            </p:cNvSpPr>
            <p:nvPr/>
          </p:nvSpPr>
          <p:spPr bwMode="auto">
            <a:xfrm>
              <a:off x="6197600" y="47879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Rectangle 8"/>
            <p:cNvSpPr>
              <a:spLocks/>
            </p:cNvSpPr>
            <p:nvPr/>
          </p:nvSpPr>
          <p:spPr bwMode="auto">
            <a:xfrm>
              <a:off x="6197600" y="5156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Rectangle 9"/>
            <p:cNvSpPr>
              <a:spLocks/>
            </p:cNvSpPr>
            <p:nvPr/>
          </p:nvSpPr>
          <p:spPr bwMode="auto">
            <a:xfrm>
              <a:off x="6197600" y="5537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Rectangle 10"/>
            <p:cNvSpPr>
              <a:spLocks/>
            </p:cNvSpPr>
            <p:nvPr/>
          </p:nvSpPr>
          <p:spPr bwMode="auto">
            <a:xfrm>
              <a:off x="6197600" y="59055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Rectangle 11"/>
            <p:cNvSpPr>
              <a:spLocks/>
            </p:cNvSpPr>
            <p:nvPr/>
          </p:nvSpPr>
          <p:spPr bwMode="auto">
            <a:xfrm>
              <a:off x="6197600" y="62865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Rectangle 12"/>
            <p:cNvSpPr>
              <a:spLocks/>
            </p:cNvSpPr>
            <p:nvPr/>
          </p:nvSpPr>
          <p:spPr bwMode="auto">
            <a:xfrm>
              <a:off x="6197600" y="66548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Rectangle 13"/>
            <p:cNvSpPr>
              <a:spLocks/>
            </p:cNvSpPr>
            <p:nvPr/>
          </p:nvSpPr>
          <p:spPr bwMode="auto">
            <a:xfrm>
              <a:off x="6197600" y="70358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Rectangle 14"/>
            <p:cNvSpPr>
              <a:spLocks/>
            </p:cNvSpPr>
            <p:nvPr/>
          </p:nvSpPr>
          <p:spPr bwMode="auto">
            <a:xfrm>
              <a:off x="6197600" y="74041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Rectangle 15"/>
            <p:cNvSpPr>
              <a:spLocks/>
            </p:cNvSpPr>
            <p:nvPr/>
          </p:nvSpPr>
          <p:spPr bwMode="auto">
            <a:xfrm>
              <a:off x="6197600" y="77851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Rectangle 16"/>
            <p:cNvSpPr>
              <a:spLocks/>
            </p:cNvSpPr>
            <p:nvPr/>
          </p:nvSpPr>
          <p:spPr bwMode="auto">
            <a:xfrm>
              <a:off x="6197600" y="81534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Rectangle 17"/>
            <p:cNvSpPr>
              <a:spLocks/>
            </p:cNvSpPr>
            <p:nvPr/>
          </p:nvSpPr>
          <p:spPr bwMode="auto">
            <a:xfrm>
              <a:off x="6197600" y="85344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Rectangle 18"/>
            <p:cNvSpPr>
              <a:spLocks/>
            </p:cNvSpPr>
            <p:nvPr/>
          </p:nvSpPr>
          <p:spPr bwMode="auto">
            <a:xfrm>
              <a:off x="6197600" y="89027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Rectangle 6"/>
            <p:cNvSpPr>
              <a:spLocks/>
            </p:cNvSpPr>
            <p:nvPr/>
          </p:nvSpPr>
          <p:spPr bwMode="auto">
            <a:xfrm>
              <a:off x="6197600" y="4419600"/>
              <a:ext cx="381000" cy="3810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Rectangle 14"/>
            <p:cNvSpPr>
              <a:spLocks/>
            </p:cNvSpPr>
            <p:nvPr/>
          </p:nvSpPr>
          <p:spPr bwMode="auto">
            <a:xfrm>
              <a:off x="6197600" y="7416800"/>
              <a:ext cx="381000" cy="3810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Rectangle 17"/>
            <p:cNvSpPr>
              <a:spLocks/>
            </p:cNvSpPr>
            <p:nvPr/>
          </p:nvSpPr>
          <p:spPr bwMode="auto">
            <a:xfrm>
              <a:off x="6197600" y="8547100"/>
              <a:ext cx="381000" cy="3810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11360150" y="1948906"/>
            <a:ext cx="1244600" cy="72771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</a:t>
            </a:r>
          </a:p>
        </p:txBody>
      </p:sp>
      <p:sp>
        <p:nvSpPr>
          <p:cNvPr id="73" name="Rectangle 6"/>
          <p:cNvSpPr>
            <a:spLocks/>
          </p:cNvSpPr>
          <p:nvPr/>
        </p:nvSpPr>
        <p:spPr bwMode="auto">
          <a:xfrm>
            <a:off x="6197600" y="5181600"/>
            <a:ext cx="381000" cy="381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>
                <a:alpha val="97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" name="Rectangle 6"/>
          <p:cNvSpPr>
            <a:spLocks/>
          </p:cNvSpPr>
          <p:nvPr/>
        </p:nvSpPr>
        <p:spPr bwMode="auto">
          <a:xfrm>
            <a:off x="6197600" y="5893526"/>
            <a:ext cx="381000" cy="381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>
                <a:alpha val="97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" name="Rectangle 6"/>
          <p:cNvSpPr>
            <a:spLocks/>
          </p:cNvSpPr>
          <p:nvPr/>
        </p:nvSpPr>
        <p:spPr bwMode="auto">
          <a:xfrm>
            <a:off x="6197600" y="6629400"/>
            <a:ext cx="381000" cy="381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>
                <a:alpha val="97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" name="Rectangle 2"/>
          <p:cNvSpPr>
            <a:spLocks/>
          </p:cNvSpPr>
          <p:nvPr/>
        </p:nvSpPr>
        <p:spPr bwMode="auto">
          <a:xfrm>
            <a:off x="101600" y="3949700"/>
            <a:ext cx="48768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ORAM =&gt; filled in locations are distributed randomly. 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Each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block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&gt; 1/2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symbols filled in.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8369870"/>
            <a:ext cx="4798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Can verify if Audit  succeeds without client secret state.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6400" y="4252436"/>
            <a:ext cx="3946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4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6F131-EF82-491F-9F29-BE8A36E092E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459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Defending Against Deletion</a:t>
            </a:r>
          </a:p>
        </p:txBody>
      </p:sp>
      <p:sp>
        <p:nvSpPr>
          <p:cNvPr id="19460" name="Rectangle 2"/>
          <p:cNvSpPr>
            <a:spLocks/>
          </p:cNvSpPr>
          <p:nvPr/>
        </p:nvSpPr>
        <p:spPr bwMode="auto">
          <a:xfrm>
            <a:off x="482600" y="3060700"/>
            <a:ext cx="12446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</a:pPr>
            <a:r>
              <a:rPr lang="en-US" sz="3200" dirty="0">
                <a:solidFill>
                  <a:srgbClr val="FF0000"/>
                </a:solidFill>
                <a:latin typeface="Arial Bold" charset="0"/>
                <a:cs typeface="Arial Bold" charset="0"/>
                <a:sym typeface="Arial Bold" charset="0"/>
              </a:rPr>
              <a:t>Malicious server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may lose (some) data</a:t>
            </a:r>
          </a:p>
          <a:p>
            <a:pPr marL="1016000" lvl="1" indent="-330200" algn="l">
              <a:spcBef>
                <a:spcPts val="2400"/>
              </a:spcBef>
              <a:buSzPct val="125000"/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Due to an accidental failure</a:t>
            </a:r>
          </a:p>
          <a:p>
            <a:pPr marL="1016000" lvl="1" indent="-330200" algn="l">
              <a:spcBef>
                <a:spcPts val="2400"/>
              </a:spcBef>
              <a:buSzPct val="125000"/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On purpose to save storage/money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482600" y="6070600"/>
            <a:ext cx="12446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But how do you stop someone from </a:t>
            </a:r>
            <a:r>
              <a:rPr lang="en-US" sz="3200">
                <a:solidFill>
                  <a:srgbClr val="FF0000"/>
                </a:solidFill>
                <a:latin typeface="Arial Bold" charset="0"/>
                <a:cs typeface="Arial Bold" charset="0"/>
                <a:sym typeface="Arial Bold" charset="0"/>
              </a:rPr>
              <a:t>deleting</a:t>
            </a:r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something?</a:t>
            </a:r>
          </a:p>
        </p:txBody>
      </p:sp>
      <p:sp>
        <p:nvSpPr>
          <p:cNvPr id="3" name="Rectangle 4"/>
          <p:cNvSpPr>
            <a:spLocks/>
          </p:cNvSpPr>
          <p:nvPr/>
        </p:nvSpPr>
        <p:spPr bwMode="auto">
          <a:xfrm>
            <a:off x="482600" y="7518400"/>
            <a:ext cx="12446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You can’t, but you can </a:t>
            </a:r>
            <a:r>
              <a:rPr lang="en-US" sz="3200" dirty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audit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them.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 bwMode="auto">
          <a:xfrm>
            <a:off x="330200" y="3733800"/>
            <a:ext cx="7239000" cy="1143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6400" y="1981200"/>
            <a:ext cx="7239000" cy="1143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F8CF-7980-44BE-80B1-83101BEA1FC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52227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Security Intuition: </a:t>
            </a:r>
            <a:r>
              <a:rPr lang="en-US" sz="55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Not Quite Right</a:t>
            </a:r>
            <a:endParaRPr lang="en-US" sz="5500" dirty="0">
              <a:solidFill>
                <a:srgbClr val="FF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2228" name="Rectangle 2"/>
          <p:cNvSpPr>
            <a:spLocks/>
          </p:cNvSpPr>
          <p:nvPr/>
        </p:nvSpPr>
        <p:spPr bwMode="auto">
          <a:xfrm>
            <a:off x="139700" y="1447800"/>
            <a:ext cx="126111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Assume that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passes next audit with probability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1/poly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Extractor runs many different audits. </a:t>
            </a:r>
          </a:p>
          <a:p>
            <a:pPr marL="774700" lvl="1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If successful, fill in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symbols.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Total number of “filled in” locations will be large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&gt; 3/4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fraction. </a:t>
            </a:r>
          </a:p>
        </p:txBody>
      </p:sp>
      <p:sp>
        <p:nvSpPr>
          <p:cNvPr id="94" name="Rectangle 2"/>
          <p:cNvSpPr>
            <a:spLocks/>
          </p:cNvSpPr>
          <p:nvPr/>
        </p:nvSpPr>
        <p:spPr bwMode="auto">
          <a:xfrm>
            <a:off x="101600" y="3949700"/>
            <a:ext cx="48768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ORAM =&gt; filled in locations are distributed randomly. 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Each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block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&gt; 1/2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symbols filled in. 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874000" y="5562600"/>
            <a:ext cx="4572000" cy="1981200"/>
          </a:xfrm>
          <a:prstGeom prst="wedgeRoundRectCallout">
            <a:avLst>
              <a:gd name="adj1" fmla="val -54954"/>
              <a:gd name="adj2" fmla="val -179294"/>
              <a:gd name="adj3" fmla="val 16667"/>
            </a:avLst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Extractor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 rewinds client and server 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sym typeface="Gill Sans" charset="0"/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after each audit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sym typeface="Gill Sans" charset="0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>
            <a:off x="139700" y="6400800"/>
            <a:ext cx="6896100" cy="2133600"/>
          </a:xfrm>
          <a:prstGeom prst="wedgeRoundRectCallout">
            <a:avLst>
              <a:gd name="adj1" fmla="val 34742"/>
              <a:gd name="adj2" fmla="val -122355"/>
              <a:gd name="adj3" fmla="val 16667"/>
            </a:avLst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Cannot rely on ORAM security: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Same client state used for many </a:t>
            </a:r>
            <a:r>
              <a:rPr lang="en-US" sz="3200" dirty="0" smtClean="0"/>
              <a:t>O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RAM Reads.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5" grpId="0" animBg="1"/>
      <p:bldP spid="6" grpId="0" animBg="1"/>
      <p:bldP spid="9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F8CF-7980-44BE-80B1-83101BEA1FCA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2227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Security Intuition: </a:t>
            </a:r>
            <a:r>
              <a:rPr lang="en-US" sz="55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Not Quite </a:t>
            </a:r>
            <a:r>
              <a:rPr lang="en-US" sz="55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Right</a:t>
            </a:r>
            <a:endParaRPr lang="en-US" sz="5500" dirty="0">
              <a:solidFill>
                <a:srgbClr val="FF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2228" name="Rectangle 2"/>
          <p:cNvSpPr>
            <a:spLocks/>
          </p:cNvSpPr>
          <p:nvPr/>
        </p:nvSpPr>
        <p:spPr bwMode="auto">
          <a:xfrm>
            <a:off x="139700" y="1447800"/>
            <a:ext cx="126111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There are ORAM schemes with which our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construction is insecure. </a:t>
            </a:r>
          </a:p>
          <a:p>
            <a:pPr marL="774700" lvl="1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fails on </a:t>
            </a:r>
            <a:r>
              <a:rPr lang="en-US" sz="2800" i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all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reads inside some random (unknown) block.</a:t>
            </a:r>
            <a:endParaRPr lang="en-US" sz="1600" b="1" u="sng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b="1" u="sng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Want: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No correlation between next-read access patterns. 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b="1" u="sng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Hope: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most real ORAM schemes will work. </a:t>
            </a:r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7264400" y="4862513"/>
            <a:ext cx="4095750" cy="2549502"/>
            <a:chOff x="0" y="0"/>
            <a:chExt cx="2580" cy="1605"/>
          </a:xfrm>
        </p:grpSpPr>
        <p:sp>
          <p:nvSpPr>
            <p:cNvPr id="31" name="Rectangle 22"/>
            <p:cNvSpPr>
              <a:spLocks/>
            </p:cNvSpPr>
            <p:nvPr/>
          </p:nvSpPr>
          <p:spPr bwMode="auto">
            <a:xfrm>
              <a:off x="58" y="1372"/>
              <a:ext cx="25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ORAM R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ead 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for each symbol</a:t>
              </a: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rot="10800000">
              <a:off x="0" y="0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flipH="1">
              <a:off x="23" y="216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Rectangle 25"/>
            <p:cNvSpPr>
              <a:spLocks/>
            </p:cNvSpPr>
            <p:nvPr/>
          </p:nvSpPr>
          <p:spPr bwMode="auto">
            <a:xfrm rot="-5400000">
              <a:off x="1081" y="376"/>
              <a:ext cx="23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...</a:t>
              </a:r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rot="10800000">
              <a:off x="24" y="696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H="1">
              <a:off x="47" y="912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82111" y="3670300"/>
            <a:ext cx="382089" cy="5626100"/>
            <a:chOff x="4634411" y="3670300"/>
            <a:chExt cx="382089" cy="5626100"/>
          </a:xfrm>
        </p:grpSpPr>
        <p:grpSp>
          <p:nvGrpSpPr>
            <p:cNvPr id="38" name="Group 20"/>
            <p:cNvGrpSpPr>
              <a:grpSpLocks/>
            </p:cNvGrpSpPr>
            <p:nvPr/>
          </p:nvGrpSpPr>
          <p:grpSpPr bwMode="auto">
            <a:xfrm>
              <a:off x="4635500" y="3670300"/>
              <a:ext cx="381000" cy="5626100"/>
              <a:chOff x="1768" y="0"/>
              <a:chExt cx="240" cy="3544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42" name="Rectangle 2"/>
              <p:cNvSpPr>
                <a:spLocks/>
              </p:cNvSpPr>
              <p:nvPr/>
            </p:nvSpPr>
            <p:spPr bwMode="auto">
              <a:xfrm>
                <a:off x="1768" y="0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" name="Rectangle 5"/>
              <p:cNvSpPr>
                <a:spLocks/>
              </p:cNvSpPr>
              <p:nvPr/>
            </p:nvSpPr>
            <p:spPr bwMode="auto">
              <a:xfrm>
                <a:off x="1768" y="240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" name="Rectangle 6"/>
              <p:cNvSpPr>
                <a:spLocks/>
              </p:cNvSpPr>
              <p:nvPr/>
            </p:nvSpPr>
            <p:spPr bwMode="auto">
              <a:xfrm>
                <a:off x="1768" y="472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" name="Rectangle 7"/>
              <p:cNvSpPr>
                <a:spLocks/>
              </p:cNvSpPr>
              <p:nvPr/>
            </p:nvSpPr>
            <p:spPr bwMode="auto">
              <a:xfrm>
                <a:off x="1768" y="712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" name="Rectangle 8"/>
              <p:cNvSpPr>
                <a:spLocks/>
              </p:cNvSpPr>
              <p:nvPr/>
            </p:nvSpPr>
            <p:spPr bwMode="auto">
              <a:xfrm>
                <a:off x="1768" y="944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" name="Rectangle 9"/>
              <p:cNvSpPr>
                <a:spLocks/>
              </p:cNvSpPr>
              <p:nvPr/>
            </p:nvSpPr>
            <p:spPr bwMode="auto">
              <a:xfrm>
                <a:off x="1768" y="1184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Rectangle 10"/>
              <p:cNvSpPr>
                <a:spLocks/>
              </p:cNvSpPr>
              <p:nvPr/>
            </p:nvSpPr>
            <p:spPr bwMode="auto">
              <a:xfrm>
                <a:off x="1768" y="141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" name="Rectangle 11"/>
              <p:cNvSpPr>
                <a:spLocks/>
              </p:cNvSpPr>
              <p:nvPr/>
            </p:nvSpPr>
            <p:spPr bwMode="auto">
              <a:xfrm>
                <a:off x="1768" y="165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Rectangle 12"/>
              <p:cNvSpPr>
                <a:spLocks/>
              </p:cNvSpPr>
              <p:nvPr/>
            </p:nvSpPr>
            <p:spPr bwMode="auto">
              <a:xfrm>
                <a:off x="1768" y="188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" name="Rectangle 13"/>
              <p:cNvSpPr>
                <a:spLocks/>
              </p:cNvSpPr>
              <p:nvPr/>
            </p:nvSpPr>
            <p:spPr bwMode="auto">
              <a:xfrm>
                <a:off x="1768" y="212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" name="Rectangle 14"/>
              <p:cNvSpPr>
                <a:spLocks/>
              </p:cNvSpPr>
              <p:nvPr/>
            </p:nvSpPr>
            <p:spPr bwMode="auto">
              <a:xfrm>
                <a:off x="1768" y="2360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Rectangle 15"/>
              <p:cNvSpPr>
                <a:spLocks/>
              </p:cNvSpPr>
              <p:nvPr/>
            </p:nvSpPr>
            <p:spPr bwMode="auto">
              <a:xfrm>
                <a:off x="1768" y="2600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4" name="Rectangle 16"/>
              <p:cNvSpPr>
                <a:spLocks/>
              </p:cNvSpPr>
              <p:nvPr/>
            </p:nvSpPr>
            <p:spPr bwMode="auto">
              <a:xfrm>
                <a:off x="1768" y="2832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5" name="Rectangle 17"/>
              <p:cNvSpPr>
                <a:spLocks/>
              </p:cNvSpPr>
              <p:nvPr/>
            </p:nvSpPr>
            <p:spPr bwMode="auto">
              <a:xfrm>
                <a:off x="1768" y="3072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6" name="Rectangle 18"/>
              <p:cNvSpPr>
                <a:spLocks/>
              </p:cNvSpPr>
              <p:nvPr/>
            </p:nvSpPr>
            <p:spPr bwMode="auto">
              <a:xfrm>
                <a:off x="1768" y="3304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7" name="Group 20"/>
            <p:cNvGrpSpPr>
              <a:grpSpLocks/>
            </p:cNvGrpSpPr>
            <p:nvPr/>
          </p:nvGrpSpPr>
          <p:grpSpPr bwMode="auto">
            <a:xfrm>
              <a:off x="4634411" y="3670300"/>
              <a:ext cx="381000" cy="5626100"/>
              <a:chOff x="1768" y="0"/>
              <a:chExt cx="240" cy="3544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58" name="Rectangle 2"/>
              <p:cNvSpPr>
                <a:spLocks/>
              </p:cNvSpPr>
              <p:nvPr/>
            </p:nvSpPr>
            <p:spPr bwMode="auto">
              <a:xfrm>
                <a:off x="1768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Rectangle 5"/>
              <p:cNvSpPr>
                <a:spLocks/>
              </p:cNvSpPr>
              <p:nvPr/>
            </p:nvSpPr>
            <p:spPr bwMode="auto">
              <a:xfrm>
                <a:off x="1768" y="2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" name="Rectangle 6"/>
              <p:cNvSpPr>
                <a:spLocks/>
              </p:cNvSpPr>
              <p:nvPr/>
            </p:nvSpPr>
            <p:spPr bwMode="auto">
              <a:xfrm>
                <a:off x="1768" y="47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1" name="Rectangle 7"/>
              <p:cNvSpPr>
                <a:spLocks/>
              </p:cNvSpPr>
              <p:nvPr/>
            </p:nvSpPr>
            <p:spPr bwMode="auto">
              <a:xfrm>
                <a:off x="1768" y="71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Rectangle 8"/>
              <p:cNvSpPr>
                <a:spLocks/>
              </p:cNvSpPr>
              <p:nvPr/>
            </p:nvSpPr>
            <p:spPr bwMode="auto">
              <a:xfrm>
                <a:off x="1768" y="94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3" name="Rectangle 9"/>
              <p:cNvSpPr>
                <a:spLocks/>
              </p:cNvSpPr>
              <p:nvPr/>
            </p:nvSpPr>
            <p:spPr bwMode="auto">
              <a:xfrm>
                <a:off x="1768" y="1184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Rectangle 10"/>
              <p:cNvSpPr>
                <a:spLocks/>
              </p:cNvSpPr>
              <p:nvPr/>
            </p:nvSpPr>
            <p:spPr bwMode="auto">
              <a:xfrm>
                <a:off x="1768" y="141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Rectangle 11"/>
              <p:cNvSpPr>
                <a:spLocks/>
              </p:cNvSpPr>
              <p:nvPr/>
            </p:nvSpPr>
            <p:spPr bwMode="auto">
              <a:xfrm>
                <a:off x="1768" y="165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Rectangle 12"/>
              <p:cNvSpPr>
                <a:spLocks/>
              </p:cNvSpPr>
              <p:nvPr/>
            </p:nvSpPr>
            <p:spPr bwMode="auto">
              <a:xfrm>
                <a:off x="1768" y="188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" name="Rectangle 13"/>
              <p:cNvSpPr>
                <a:spLocks/>
              </p:cNvSpPr>
              <p:nvPr/>
            </p:nvSpPr>
            <p:spPr bwMode="auto">
              <a:xfrm>
                <a:off x="1768" y="212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" name="Rectangle 14"/>
              <p:cNvSpPr>
                <a:spLocks/>
              </p:cNvSpPr>
              <p:nvPr/>
            </p:nvSpPr>
            <p:spPr bwMode="auto">
              <a:xfrm>
                <a:off x="1768" y="2360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" name="Rectangle 15"/>
              <p:cNvSpPr>
                <a:spLocks/>
              </p:cNvSpPr>
              <p:nvPr/>
            </p:nvSpPr>
            <p:spPr bwMode="auto">
              <a:xfrm>
                <a:off x="1768" y="2600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" name="Rectangle 16"/>
              <p:cNvSpPr>
                <a:spLocks/>
              </p:cNvSpPr>
              <p:nvPr/>
            </p:nvSpPr>
            <p:spPr bwMode="auto">
              <a:xfrm>
                <a:off x="1768" y="2832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" name="Rectangle 17"/>
              <p:cNvSpPr>
                <a:spLocks/>
              </p:cNvSpPr>
              <p:nvPr/>
            </p:nvSpPr>
            <p:spPr bwMode="auto">
              <a:xfrm>
                <a:off x="1768" y="3072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" name="Rectangle 18"/>
              <p:cNvSpPr>
                <a:spLocks/>
              </p:cNvSpPr>
              <p:nvPr/>
            </p:nvSpPr>
            <p:spPr bwMode="auto">
              <a:xfrm>
                <a:off x="1768" y="3304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3" name="Oval 2"/>
          <p:cNvSpPr/>
          <p:nvPr/>
        </p:nvSpPr>
        <p:spPr bwMode="auto">
          <a:xfrm>
            <a:off x="11360150" y="1948906"/>
            <a:ext cx="1244600" cy="72771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</a:t>
            </a:r>
          </a:p>
        </p:txBody>
      </p:sp>
      <p:sp>
        <p:nvSpPr>
          <p:cNvPr id="5" name="Left Brace 4"/>
          <p:cNvSpPr/>
          <p:nvPr/>
        </p:nvSpPr>
        <p:spPr bwMode="auto">
          <a:xfrm>
            <a:off x="4673600" y="5587456"/>
            <a:ext cx="457200" cy="1824559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6800" y="6131705"/>
            <a:ext cx="873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77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5BCC16-4544-46C4-98A8-CC44BA9D7BD2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4275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ORAM with Next-Read Pattern Hiding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5298" name="Rectangle 2"/>
          <p:cNvSpPr>
            <a:spLocks/>
          </p:cNvSpPr>
          <p:nvPr/>
        </p:nvSpPr>
        <p:spPr bwMode="auto">
          <a:xfrm>
            <a:off x="381000" y="1981200"/>
            <a:ext cx="30273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32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Security game: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381000" y="2871113"/>
            <a:ext cx="1226487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Phase 1:  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Client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encodes data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, executes a sequence of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Read/Write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protocols chosen by the adversary playing the Server. </a:t>
            </a:r>
            <a:endParaRPr lang="en-US" sz="2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0" name="Rectangle 4"/>
              <p:cNvSpPr>
                <a:spLocks/>
              </p:cNvSpPr>
              <p:nvPr/>
            </p:nvSpPr>
            <p:spPr bwMode="auto">
              <a:xfrm>
                <a:off x="317500" y="4273550"/>
                <a:ext cx="12687300" cy="2578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l">
                  <a:spcBef>
                    <a:spcPts val="100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Phase 2:  </a:t>
                </a:r>
                <a:r>
                  <a:rPr lang="en-US" sz="2800" dirty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Adversary chooses 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 sequence of location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-tuples:</a:t>
                </a:r>
                <a:endParaRPr lang="en-US" sz="28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en-US" sz="28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 (i</a:t>
                </a:r>
                <a:r>
                  <a:rPr lang="en-US" sz="2800" baseline="-60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1,0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, i</a:t>
                </a:r>
                <a:r>
                  <a:rPr lang="en-US" sz="2800" baseline="-60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2,0</a:t>
                </a:r>
                <a:r>
                  <a:rPr lang="en-US" sz="2800" dirty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, ...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i</a:t>
                </a:r>
                <a:r>
                  <a:rPr lang="en-US" sz="2800" baseline="-6000" dirty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t</a:t>
                </a:r>
                <a:r>
                  <a:rPr lang="en-US" sz="2800" baseline="-60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,0</a:t>
                </a:r>
                <a:r>
                  <a:rPr lang="en-US" sz="2800" dirty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),…,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(i</a:t>
                </a:r>
                <a:r>
                  <a:rPr lang="en-US" sz="2800" baseline="-60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1,n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, i</a:t>
                </a:r>
                <a:r>
                  <a:rPr lang="en-US" sz="2800" baseline="-60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2,n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, </a:t>
                </a:r>
                <a:r>
                  <a:rPr lang="en-US" sz="2800" dirty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...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i</a:t>
                </a:r>
                <a:r>
                  <a:rPr lang="en-US" sz="2800" baseline="-6000" dirty="0" err="1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t,n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)</a:t>
                </a:r>
              </a:p>
              <a:p>
                <a:pPr algn="l">
                  <a:spcBef>
                    <a:spcPts val="1000"/>
                  </a:spcBef>
                </a:pP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Either: </a:t>
                </a:r>
                <a:endParaRPr lang="en-US" sz="32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endParaRPr>
              </a:p>
              <a:p>
                <a:pPr algn="l">
                  <a:spcBef>
                    <a:spcPts val="100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	b= 0: Client executes the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charset="0"/>
                    <a:cs typeface="Arial" charset="0"/>
                    <a:sym typeface="Arial" charset="0"/>
                  </a:rPr>
                  <a:t>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 Reads in each tuple, is rewound.</a:t>
                </a:r>
              </a:p>
              <a:p>
                <a:pPr algn="l">
                  <a:spcBef>
                    <a:spcPts val="100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	b= 1: Client first applies random permutation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Arial" charset="0"/>
                        <a:sym typeface="Arial" charset="0"/>
                      </a:rPr>
                      <m:t>𝜋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 to all the locations.</a:t>
                </a:r>
              </a:p>
              <a:p>
                <a:pPr algn="l">
                  <a:spcBef>
                    <a:spcPts val="1000"/>
                  </a:spcBef>
                </a:pPr>
                <a:endParaRPr lang="en-US" sz="28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endParaRPr>
              </a:p>
              <a:p>
                <a:pPr algn="l">
                  <a:spcBef>
                    <a:spcPts val="1000"/>
                  </a:spcBef>
                </a:pPr>
                <a:r>
                  <a:rPr lang="en-US" sz="3200" b="1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NPRH Security: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Cannot distinguish b=0 from b=1.</a:t>
                </a:r>
              </a:p>
            </p:txBody>
          </p:sp>
        </mc:Choice>
        <mc:Fallback xmlns="">
          <p:sp>
            <p:nvSpPr>
              <p:cNvPr id="5530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500" y="4273550"/>
                <a:ext cx="12687300" cy="2578100"/>
              </a:xfrm>
              <a:prstGeom prst="rect">
                <a:avLst/>
              </a:prstGeom>
              <a:blipFill rotWithShape="1">
                <a:blip r:embed="rId2"/>
                <a:stretch>
                  <a:fillRect l="-1922" t="-4019" b="-59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2" grpId="0" autoUpdateAnimBg="0"/>
      <p:bldP spid="5530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 bwMode="auto">
          <a:xfrm>
            <a:off x="25400" y="4343400"/>
            <a:ext cx="4876800" cy="1143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101600" y="1447800"/>
            <a:ext cx="7162800" cy="1143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F8CF-7980-44BE-80B1-83101BEA1FCA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2227" name="Rectangle 1"/>
          <p:cNvSpPr>
            <a:spLocks/>
          </p:cNvSpPr>
          <p:nvPr/>
        </p:nvSpPr>
        <p:spPr bwMode="auto">
          <a:xfrm>
            <a:off x="215900" y="323850"/>
            <a:ext cx="1266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Security Intuition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2228" name="Rectangle 2"/>
          <p:cNvSpPr>
            <a:spLocks/>
          </p:cNvSpPr>
          <p:nvPr/>
        </p:nvSpPr>
        <p:spPr bwMode="auto">
          <a:xfrm>
            <a:off x="139700" y="1447800"/>
            <a:ext cx="126111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Extractor runs many different audits. </a:t>
            </a:r>
          </a:p>
          <a:p>
            <a:pPr marL="774700" lvl="1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If successful, fill in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symbols.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Total number of “filled in” locations will be large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&gt; 3/4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fraction. </a:t>
            </a:r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7264400" y="4862513"/>
            <a:ext cx="4095750" cy="2549502"/>
            <a:chOff x="0" y="0"/>
            <a:chExt cx="2580" cy="1605"/>
          </a:xfrm>
        </p:grpSpPr>
        <p:sp>
          <p:nvSpPr>
            <p:cNvPr id="31" name="Rectangle 22"/>
            <p:cNvSpPr>
              <a:spLocks/>
            </p:cNvSpPr>
            <p:nvPr/>
          </p:nvSpPr>
          <p:spPr bwMode="auto">
            <a:xfrm>
              <a:off x="58" y="1372"/>
              <a:ext cx="25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ORAM R</a:t>
              </a:r>
              <a:r>
                <a:rPr lang="en-US" sz="2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ead 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for each symbol</a:t>
              </a: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rot="10800000">
              <a:off x="0" y="0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flipH="1">
              <a:off x="23" y="216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Rectangle 25"/>
            <p:cNvSpPr>
              <a:spLocks/>
            </p:cNvSpPr>
            <p:nvPr/>
          </p:nvSpPr>
          <p:spPr bwMode="auto">
            <a:xfrm rot="-5400000">
              <a:off x="1081" y="376"/>
              <a:ext cx="23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...</a:t>
              </a:r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rot="10800000">
              <a:off x="24" y="696"/>
              <a:ext cx="2335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H="1">
              <a:off x="47" y="912"/>
              <a:ext cx="232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82111" y="3670300"/>
            <a:ext cx="382089" cy="5626100"/>
            <a:chOff x="4634411" y="3670300"/>
            <a:chExt cx="382089" cy="5626100"/>
          </a:xfrm>
        </p:grpSpPr>
        <p:grpSp>
          <p:nvGrpSpPr>
            <p:cNvPr id="38" name="Group 20"/>
            <p:cNvGrpSpPr>
              <a:grpSpLocks/>
            </p:cNvGrpSpPr>
            <p:nvPr/>
          </p:nvGrpSpPr>
          <p:grpSpPr bwMode="auto">
            <a:xfrm>
              <a:off x="4635500" y="3670300"/>
              <a:ext cx="381000" cy="5626100"/>
              <a:chOff x="1768" y="0"/>
              <a:chExt cx="240" cy="3544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42" name="Rectangle 2"/>
              <p:cNvSpPr>
                <a:spLocks/>
              </p:cNvSpPr>
              <p:nvPr/>
            </p:nvSpPr>
            <p:spPr bwMode="auto">
              <a:xfrm>
                <a:off x="1768" y="0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" name="Rectangle 5"/>
              <p:cNvSpPr>
                <a:spLocks/>
              </p:cNvSpPr>
              <p:nvPr/>
            </p:nvSpPr>
            <p:spPr bwMode="auto">
              <a:xfrm>
                <a:off x="1768" y="240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" name="Rectangle 6"/>
              <p:cNvSpPr>
                <a:spLocks/>
              </p:cNvSpPr>
              <p:nvPr/>
            </p:nvSpPr>
            <p:spPr bwMode="auto">
              <a:xfrm>
                <a:off x="1768" y="472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" name="Rectangle 7"/>
              <p:cNvSpPr>
                <a:spLocks/>
              </p:cNvSpPr>
              <p:nvPr/>
            </p:nvSpPr>
            <p:spPr bwMode="auto">
              <a:xfrm>
                <a:off x="1768" y="712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" name="Rectangle 8"/>
              <p:cNvSpPr>
                <a:spLocks/>
              </p:cNvSpPr>
              <p:nvPr/>
            </p:nvSpPr>
            <p:spPr bwMode="auto">
              <a:xfrm>
                <a:off x="1768" y="944"/>
                <a:ext cx="240" cy="240"/>
              </a:xfrm>
              <a:prstGeom prst="rect">
                <a:avLst/>
              </a:prstGeom>
              <a:solidFill>
                <a:schemeClr val="accent1">
                  <a:alpha val="31764"/>
                </a:scheme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" name="Rectangle 9"/>
              <p:cNvSpPr>
                <a:spLocks/>
              </p:cNvSpPr>
              <p:nvPr/>
            </p:nvSpPr>
            <p:spPr bwMode="auto">
              <a:xfrm>
                <a:off x="1768" y="1184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Rectangle 10"/>
              <p:cNvSpPr>
                <a:spLocks/>
              </p:cNvSpPr>
              <p:nvPr/>
            </p:nvSpPr>
            <p:spPr bwMode="auto">
              <a:xfrm>
                <a:off x="1768" y="141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" name="Rectangle 11"/>
              <p:cNvSpPr>
                <a:spLocks/>
              </p:cNvSpPr>
              <p:nvPr/>
            </p:nvSpPr>
            <p:spPr bwMode="auto">
              <a:xfrm>
                <a:off x="1768" y="165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Rectangle 12"/>
              <p:cNvSpPr>
                <a:spLocks/>
              </p:cNvSpPr>
              <p:nvPr/>
            </p:nvSpPr>
            <p:spPr bwMode="auto">
              <a:xfrm>
                <a:off x="1768" y="188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" name="Rectangle 13"/>
              <p:cNvSpPr>
                <a:spLocks/>
              </p:cNvSpPr>
              <p:nvPr/>
            </p:nvSpPr>
            <p:spPr bwMode="auto">
              <a:xfrm>
                <a:off x="1768" y="212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" name="Rectangle 14"/>
              <p:cNvSpPr>
                <a:spLocks/>
              </p:cNvSpPr>
              <p:nvPr/>
            </p:nvSpPr>
            <p:spPr bwMode="auto">
              <a:xfrm>
                <a:off x="1768" y="2360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Rectangle 15"/>
              <p:cNvSpPr>
                <a:spLocks/>
              </p:cNvSpPr>
              <p:nvPr/>
            </p:nvSpPr>
            <p:spPr bwMode="auto">
              <a:xfrm>
                <a:off x="1768" y="2600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4" name="Rectangle 16"/>
              <p:cNvSpPr>
                <a:spLocks/>
              </p:cNvSpPr>
              <p:nvPr/>
            </p:nvSpPr>
            <p:spPr bwMode="auto">
              <a:xfrm>
                <a:off x="1768" y="2832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5" name="Rectangle 17"/>
              <p:cNvSpPr>
                <a:spLocks/>
              </p:cNvSpPr>
              <p:nvPr/>
            </p:nvSpPr>
            <p:spPr bwMode="auto">
              <a:xfrm>
                <a:off x="1768" y="3072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6" name="Rectangle 18"/>
              <p:cNvSpPr>
                <a:spLocks/>
              </p:cNvSpPr>
              <p:nvPr/>
            </p:nvSpPr>
            <p:spPr bwMode="auto">
              <a:xfrm>
                <a:off x="1768" y="3304"/>
                <a:ext cx="240" cy="240"/>
              </a:xfrm>
              <a:prstGeom prst="rect">
                <a:avLst/>
              </a:prstGeom>
              <a:solidFill>
                <a:srgbClr val="5EFD5A">
                  <a:alpha val="54901"/>
                </a:srgbClr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7" name="Group 20"/>
            <p:cNvGrpSpPr>
              <a:grpSpLocks/>
            </p:cNvGrpSpPr>
            <p:nvPr/>
          </p:nvGrpSpPr>
          <p:grpSpPr bwMode="auto">
            <a:xfrm>
              <a:off x="4634411" y="3670300"/>
              <a:ext cx="381000" cy="5626100"/>
              <a:chOff x="1768" y="0"/>
              <a:chExt cx="240" cy="3544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58" name="Rectangle 2"/>
              <p:cNvSpPr>
                <a:spLocks/>
              </p:cNvSpPr>
              <p:nvPr/>
            </p:nvSpPr>
            <p:spPr bwMode="auto">
              <a:xfrm>
                <a:off x="1768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Rectangle 5"/>
              <p:cNvSpPr>
                <a:spLocks/>
              </p:cNvSpPr>
              <p:nvPr/>
            </p:nvSpPr>
            <p:spPr bwMode="auto">
              <a:xfrm>
                <a:off x="1768" y="2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" name="Rectangle 6"/>
              <p:cNvSpPr>
                <a:spLocks/>
              </p:cNvSpPr>
              <p:nvPr/>
            </p:nvSpPr>
            <p:spPr bwMode="auto">
              <a:xfrm>
                <a:off x="1768" y="47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1" name="Rectangle 7"/>
              <p:cNvSpPr>
                <a:spLocks/>
              </p:cNvSpPr>
              <p:nvPr/>
            </p:nvSpPr>
            <p:spPr bwMode="auto">
              <a:xfrm>
                <a:off x="1768" y="71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Rectangle 8"/>
              <p:cNvSpPr>
                <a:spLocks/>
              </p:cNvSpPr>
              <p:nvPr/>
            </p:nvSpPr>
            <p:spPr bwMode="auto">
              <a:xfrm>
                <a:off x="1768" y="94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3" name="Rectangle 9"/>
              <p:cNvSpPr>
                <a:spLocks/>
              </p:cNvSpPr>
              <p:nvPr/>
            </p:nvSpPr>
            <p:spPr bwMode="auto">
              <a:xfrm>
                <a:off x="1768" y="1184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Rectangle 10"/>
              <p:cNvSpPr>
                <a:spLocks/>
              </p:cNvSpPr>
              <p:nvPr/>
            </p:nvSpPr>
            <p:spPr bwMode="auto">
              <a:xfrm>
                <a:off x="1768" y="141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Rectangle 11"/>
              <p:cNvSpPr>
                <a:spLocks/>
              </p:cNvSpPr>
              <p:nvPr/>
            </p:nvSpPr>
            <p:spPr bwMode="auto">
              <a:xfrm>
                <a:off x="1768" y="1656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Rectangle 12"/>
              <p:cNvSpPr>
                <a:spLocks/>
              </p:cNvSpPr>
              <p:nvPr/>
            </p:nvSpPr>
            <p:spPr bwMode="auto">
              <a:xfrm>
                <a:off x="1768" y="188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" name="Rectangle 13"/>
              <p:cNvSpPr>
                <a:spLocks/>
              </p:cNvSpPr>
              <p:nvPr/>
            </p:nvSpPr>
            <p:spPr bwMode="auto">
              <a:xfrm>
                <a:off x="1768" y="2128"/>
                <a:ext cx="240" cy="240"/>
              </a:xfrm>
              <a:prstGeom prst="rect">
                <a:avLst/>
              </a:prstGeom>
              <a:solidFill>
                <a:srgbClr val="EF68F6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" name="Rectangle 14"/>
              <p:cNvSpPr>
                <a:spLocks/>
              </p:cNvSpPr>
              <p:nvPr/>
            </p:nvSpPr>
            <p:spPr bwMode="auto">
              <a:xfrm>
                <a:off x="1768" y="2360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" name="Rectangle 15"/>
              <p:cNvSpPr>
                <a:spLocks/>
              </p:cNvSpPr>
              <p:nvPr/>
            </p:nvSpPr>
            <p:spPr bwMode="auto">
              <a:xfrm>
                <a:off x="1768" y="2600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" name="Rectangle 16"/>
              <p:cNvSpPr>
                <a:spLocks/>
              </p:cNvSpPr>
              <p:nvPr/>
            </p:nvSpPr>
            <p:spPr bwMode="auto">
              <a:xfrm>
                <a:off x="1768" y="2832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" name="Rectangle 17"/>
              <p:cNvSpPr>
                <a:spLocks/>
              </p:cNvSpPr>
              <p:nvPr/>
            </p:nvSpPr>
            <p:spPr bwMode="auto">
              <a:xfrm>
                <a:off x="1768" y="3072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" name="Rectangle 18"/>
              <p:cNvSpPr>
                <a:spLocks/>
              </p:cNvSpPr>
              <p:nvPr/>
            </p:nvSpPr>
            <p:spPr bwMode="auto">
              <a:xfrm>
                <a:off x="1768" y="3304"/>
                <a:ext cx="240" cy="240"/>
              </a:xfrm>
              <a:prstGeom prst="rect">
                <a:avLst/>
              </a:prstGeom>
              <a:solidFill>
                <a:srgbClr val="5EFD5A"/>
              </a:solidFill>
              <a:ln w="25400">
                <a:solidFill>
                  <a:schemeClr val="tx1">
                    <a:alpha val="97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197600" y="3657600"/>
            <a:ext cx="381000" cy="5626100"/>
            <a:chOff x="6197600" y="3657600"/>
            <a:chExt cx="381000" cy="5626100"/>
          </a:xfrm>
        </p:grpSpPr>
        <p:sp>
          <p:nvSpPr>
            <p:cNvPr id="74" name="Rectangle 2"/>
            <p:cNvSpPr>
              <a:spLocks/>
            </p:cNvSpPr>
            <p:nvPr/>
          </p:nvSpPr>
          <p:spPr bwMode="auto">
            <a:xfrm>
              <a:off x="6197600" y="36576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Rectangle 5"/>
            <p:cNvSpPr>
              <a:spLocks/>
            </p:cNvSpPr>
            <p:nvPr/>
          </p:nvSpPr>
          <p:spPr bwMode="auto">
            <a:xfrm>
              <a:off x="6197600" y="40386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Rectangle 6"/>
            <p:cNvSpPr>
              <a:spLocks/>
            </p:cNvSpPr>
            <p:nvPr/>
          </p:nvSpPr>
          <p:spPr bwMode="auto">
            <a:xfrm>
              <a:off x="6197600" y="44069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Rectangle 7"/>
            <p:cNvSpPr>
              <a:spLocks/>
            </p:cNvSpPr>
            <p:nvPr/>
          </p:nvSpPr>
          <p:spPr bwMode="auto">
            <a:xfrm>
              <a:off x="6197600" y="47879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Rectangle 8"/>
            <p:cNvSpPr>
              <a:spLocks/>
            </p:cNvSpPr>
            <p:nvPr/>
          </p:nvSpPr>
          <p:spPr bwMode="auto">
            <a:xfrm>
              <a:off x="6197600" y="5156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Rectangle 9"/>
            <p:cNvSpPr>
              <a:spLocks/>
            </p:cNvSpPr>
            <p:nvPr/>
          </p:nvSpPr>
          <p:spPr bwMode="auto">
            <a:xfrm>
              <a:off x="6197600" y="5537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Rectangle 10"/>
            <p:cNvSpPr>
              <a:spLocks/>
            </p:cNvSpPr>
            <p:nvPr/>
          </p:nvSpPr>
          <p:spPr bwMode="auto">
            <a:xfrm>
              <a:off x="6197600" y="59055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Rectangle 11"/>
            <p:cNvSpPr>
              <a:spLocks/>
            </p:cNvSpPr>
            <p:nvPr/>
          </p:nvSpPr>
          <p:spPr bwMode="auto">
            <a:xfrm>
              <a:off x="6197600" y="62865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Rectangle 12"/>
            <p:cNvSpPr>
              <a:spLocks/>
            </p:cNvSpPr>
            <p:nvPr/>
          </p:nvSpPr>
          <p:spPr bwMode="auto">
            <a:xfrm>
              <a:off x="6197600" y="66548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Rectangle 13"/>
            <p:cNvSpPr>
              <a:spLocks/>
            </p:cNvSpPr>
            <p:nvPr/>
          </p:nvSpPr>
          <p:spPr bwMode="auto">
            <a:xfrm>
              <a:off x="6197600" y="70358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Rectangle 14"/>
            <p:cNvSpPr>
              <a:spLocks/>
            </p:cNvSpPr>
            <p:nvPr/>
          </p:nvSpPr>
          <p:spPr bwMode="auto">
            <a:xfrm>
              <a:off x="6197600" y="74041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Rectangle 15"/>
            <p:cNvSpPr>
              <a:spLocks/>
            </p:cNvSpPr>
            <p:nvPr/>
          </p:nvSpPr>
          <p:spPr bwMode="auto">
            <a:xfrm>
              <a:off x="6197600" y="77851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Rectangle 16"/>
            <p:cNvSpPr>
              <a:spLocks/>
            </p:cNvSpPr>
            <p:nvPr/>
          </p:nvSpPr>
          <p:spPr bwMode="auto">
            <a:xfrm>
              <a:off x="6197600" y="81534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Rectangle 17"/>
            <p:cNvSpPr>
              <a:spLocks/>
            </p:cNvSpPr>
            <p:nvPr/>
          </p:nvSpPr>
          <p:spPr bwMode="auto">
            <a:xfrm>
              <a:off x="6197600" y="85344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Rectangle 18"/>
            <p:cNvSpPr>
              <a:spLocks/>
            </p:cNvSpPr>
            <p:nvPr/>
          </p:nvSpPr>
          <p:spPr bwMode="auto">
            <a:xfrm>
              <a:off x="6197600" y="89027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Rectangle 6"/>
            <p:cNvSpPr>
              <a:spLocks/>
            </p:cNvSpPr>
            <p:nvPr/>
          </p:nvSpPr>
          <p:spPr bwMode="auto">
            <a:xfrm>
              <a:off x="6197600" y="4419600"/>
              <a:ext cx="381000" cy="3810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Rectangle 14"/>
            <p:cNvSpPr>
              <a:spLocks/>
            </p:cNvSpPr>
            <p:nvPr/>
          </p:nvSpPr>
          <p:spPr bwMode="auto">
            <a:xfrm>
              <a:off x="6197600" y="7416800"/>
              <a:ext cx="381000" cy="3810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Rectangle 17"/>
            <p:cNvSpPr>
              <a:spLocks/>
            </p:cNvSpPr>
            <p:nvPr/>
          </p:nvSpPr>
          <p:spPr bwMode="auto">
            <a:xfrm>
              <a:off x="6197600" y="8547100"/>
              <a:ext cx="381000" cy="3810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11360150" y="1948906"/>
            <a:ext cx="1244600" cy="72771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</a:t>
            </a:r>
          </a:p>
        </p:txBody>
      </p:sp>
      <p:sp>
        <p:nvSpPr>
          <p:cNvPr id="73" name="Rectangle 6"/>
          <p:cNvSpPr>
            <a:spLocks/>
          </p:cNvSpPr>
          <p:nvPr/>
        </p:nvSpPr>
        <p:spPr bwMode="auto">
          <a:xfrm>
            <a:off x="6197600" y="5181600"/>
            <a:ext cx="381000" cy="381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>
                <a:alpha val="97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" name="Rectangle 6"/>
          <p:cNvSpPr>
            <a:spLocks/>
          </p:cNvSpPr>
          <p:nvPr/>
        </p:nvSpPr>
        <p:spPr bwMode="auto">
          <a:xfrm>
            <a:off x="6197600" y="5893526"/>
            <a:ext cx="381000" cy="381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>
                <a:alpha val="97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" name="Rectangle 6"/>
          <p:cNvSpPr>
            <a:spLocks/>
          </p:cNvSpPr>
          <p:nvPr/>
        </p:nvSpPr>
        <p:spPr bwMode="auto">
          <a:xfrm>
            <a:off x="6197600" y="6629400"/>
            <a:ext cx="381000" cy="381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>
                <a:alpha val="97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" name="Rectangle 2"/>
          <p:cNvSpPr>
            <a:spLocks/>
          </p:cNvSpPr>
          <p:nvPr/>
        </p:nvSpPr>
        <p:spPr bwMode="auto">
          <a:xfrm>
            <a:off x="101600" y="3949700"/>
            <a:ext cx="48768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ORAM =&gt; filled in locations are distributed randomly. </a:t>
            </a: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Each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block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&gt; 1/2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symbols filled in. </a:t>
            </a:r>
          </a:p>
        </p:txBody>
      </p:sp>
      <p:grpSp>
        <p:nvGrpSpPr>
          <p:cNvPr id="130" name="Group 50"/>
          <p:cNvGrpSpPr>
            <a:grpSpLocks/>
          </p:cNvGrpSpPr>
          <p:nvPr/>
        </p:nvGrpSpPr>
        <p:grpSpPr bwMode="auto">
          <a:xfrm>
            <a:off x="5282111" y="3676650"/>
            <a:ext cx="381000" cy="5626100"/>
            <a:chOff x="1584" y="0"/>
            <a:chExt cx="240" cy="3544"/>
          </a:xfrm>
        </p:grpSpPr>
        <p:sp>
          <p:nvSpPr>
            <p:cNvPr id="133" name="Rectangle 34"/>
            <p:cNvSpPr>
              <a:spLocks/>
            </p:cNvSpPr>
            <p:nvPr/>
          </p:nvSpPr>
          <p:spPr bwMode="auto">
            <a:xfrm>
              <a:off x="1584" y="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" name="Rectangle 35"/>
            <p:cNvSpPr>
              <a:spLocks/>
            </p:cNvSpPr>
            <p:nvPr/>
          </p:nvSpPr>
          <p:spPr bwMode="auto">
            <a:xfrm>
              <a:off x="1584" y="240"/>
              <a:ext cx="240" cy="240"/>
            </a:xfrm>
            <a:prstGeom prst="rect">
              <a:avLst/>
            </a:prstGeom>
            <a:solidFill>
              <a:srgbClr val="A0FF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5" name="Rectangle 36"/>
            <p:cNvSpPr>
              <a:spLocks/>
            </p:cNvSpPr>
            <p:nvPr/>
          </p:nvSpPr>
          <p:spPr bwMode="auto">
            <a:xfrm>
              <a:off x="1584" y="472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6" name="Rectangle 37"/>
            <p:cNvSpPr>
              <a:spLocks/>
            </p:cNvSpPr>
            <p:nvPr/>
          </p:nvSpPr>
          <p:spPr bwMode="auto">
            <a:xfrm>
              <a:off x="1584" y="71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7" name="Rectangle 38"/>
            <p:cNvSpPr>
              <a:spLocks/>
            </p:cNvSpPr>
            <p:nvPr/>
          </p:nvSpPr>
          <p:spPr bwMode="auto">
            <a:xfrm>
              <a:off x="1584" y="944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8" name="Rectangle 39"/>
            <p:cNvSpPr>
              <a:spLocks/>
            </p:cNvSpPr>
            <p:nvPr/>
          </p:nvSpPr>
          <p:spPr bwMode="auto">
            <a:xfrm>
              <a:off x="1584" y="1184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9" name="Rectangle 40"/>
            <p:cNvSpPr>
              <a:spLocks/>
            </p:cNvSpPr>
            <p:nvPr/>
          </p:nvSpPr>
          <p:spPr bwMode="auto">
            <a:xfrm>
              <a:off x="1584" y="1416"/>
              <a:ext cx="240" cy="240"/>
            </a:xfrm>
            <a:prstGeom prst="rect">
              <a:avLst/>
            </a:prstGeom>
            <a:solidFill>
              <a:srgbClr val="A0FF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0" name="Rectangle 41"/>
            <p:cNvSpPr>
              <a:spLocks/>
            </p:cNvSpPr>
            <p:nvPr/>
          </p:nvSpPr>
          <p:spPr bwMode="auto">
            <a:xfrm>
              <a:off x="1584" y="1656"/>
              <a:ext cx="240" cy="240"/>
            </a:xfrm>
            <a:prstGeom prst="rect">
              <a:avLst/>
            </a:prstGeom>
            <a:solidFill>
              <a:srgbClr val="A0FF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1" name="Rectangle 42"/>
            <p:cNvSpPr>
              <a:spLocks/>
            </p:cNvSpPr>
            <p:nvPr/>
          </p:nvSpPr>
          <p:spPr bwMode="auto">
            <a:xfrm>
              <a:off x="1584" y="188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2" name="Rectangle 43"/>
            <p:cNvSpPr>
              <a:spLocks/>
            </p:cNvSpPr>
            <p:nvPr/>
          </p:nvSpPr>
          <p:spPr bwMode="auto">
            <a:xfrm>
              <a:off x="1584" y="2128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" name="Rectangle 44"/>
            <p:cNvSpPr>
              <a:spLocks/>
            </p:cNvSpPr>
            <p:nvPr/>
          </p:nvSpPr>
          <p:spPr bwMode="auto">
            <a:xfrm>
              <a:off x="1584" y="2360"/>
              <a:ext cx="240" cy="240"/>
            </a:xfrm>
            <a:prstGeom prst="rect">
              <a:avLst/>
            </a:prstGeom>
            <a:solidFill>
              <a:srgbClr val="5EFD5A">
                <a:alpha val="54901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" name="Rectangle 45"/>
            <p:cNvSpPr>
              <a:spLocks/>
            </p:cNvSpPr>
            <p:nvPr/>
          </p:nvSpPr>
          <p:spPr bwMode="auto">
            <a:xfrm>
              <a:off x="1584" y="2600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" name="Rectangle 46"/>
            <p:cNvSpPr>
              <a:spLocks/>
            </p:cNvSpPr>
            <p:nvPr/>
          </p:nvSpPr>
          <p:spPr bwMode="auto">
            <a:xfrm>
              <a:off x="1584" y="2832"/>
              <a:ext cx="240" cy="240"/>
            </a:xfrm>
            <a:prstGeom prst="rect">
              <a:avLst/>
            </a:prstGeom>
            <a:solidFill>
              <a:srgbClr val="EF68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" name="Rectangle 47"/>
            <p:cNvSpPr>
              <a:spLocks/>
            </p:cNvSpPr>
            <p:nvPr/>
          </p:nvSpPr>
          <p:spPr bwMode="auto">
            <a:xfrm>
              <a:off x="1584" y="3072"/>
              <a:ext cx="240" cy="2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7" name="Rectangle 48"/>
            <p:cNvSpPr>
              <a:spLocks/>
            </p:cNvSpPr>
            <p:nvPr/>
          </p:nvSpPr>
          <p:spPr bwMode="auto">
            <a:xfrm>
              <a:off x="1584" y="3304"/>
              <a:ext cx="240" cy="240"/>
            </a:xfrm>
            <a:prstGeom prst="rect">
              <a:avLst/>
            </a:prstGeom>
            <a:solidFill>
              <a:srgbClr val="5EFD5A">
                <a:alpha val="54901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197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AutoShape 234"/>
          <p:cNvSpPr>
            <a:spLocks/>
          </p:cNvSpPr>
          <p:nvPr/>
        </p:nvSpPr>
        <p:spPr bwMode="auto">
          <a:xfrm>
            <a:off x="5783262" y="2971800"/>
            <a:ext cx="6738938" cy="3352800"/>
          </a:xfrm>
          <a:prstGeom prst="roundRect">
            <a:avLst>
              <a:gd name="adj" fmla="val 7458"/>
            </a:avLst>
          </a:prstGeom>
          <a:solidFill>
            <a:srgbClr val="C1FF7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ED5AF-F299-4616-8FE7-5A0253FE70E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5299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Example: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Ostrovsky’s</a:t>
            </a: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ORAM is NRPH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5300" name="Group 9"/>
          <p:cNvGrpSpPr>
            <a:grpSpLocks/>
          </p:cNvGrpSpPr>
          <p:nvPr/>
        </p:nvGrpSpPr>
        <p:grpSpPr bwMode="auto">
          <a:xfrm>
            <a:off x="787400" y="5295900"/>
            <a:ext cx="647700" cy="889000"/>
            <a:chOff x="0" y="0"/>
            <a:chExt cx="408" cy="560"/>
          </a:xfrm>
        </p:grpSpPr>
        <p:sp>
          <p:nvSpPr>
            <p:cNvPr id="55555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6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7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8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9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0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1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1" name="Group 17"/>
          <p:cNvGrpSpPr>
            <a:grpSpLocks/>
          </p:cNvGrpSpPr>
          <p:nvPr/>
        </p:nvGrpSpPr>
        <p:grpSpPr bwMode="auto">
          <a:xfrm>
            <a:off x="1498600" y="5295900"/>
            <a:ext cx="647700" cy="889000"/>
            <a:chOff x="0" y="0"/>
            <a:chExt cx="408" cy="560"/>
          </a:xfrm>
        </p:grpSpPr>
        <p:sp>
          <p:nvSpPr>
            <p:cNvPr id="55548" name="Rectangle 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9" name="Line 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0" name="Line 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1" name="Line 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2" name="Line 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3" name="Line 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4" name="Line 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2" name="Group 25"/>
          <p:cNvGrpSpPr>
            <a:grpSpLocks/>
          </p:cNvGrpSpPr>
          <p:nvPr/>
        </p:nvGrpSpPr>
        <p:grpSpPr bwMode="auto">
          <a:xfrm>
            <a:off x="787400" y="6324600"/>
            <a:ext cx="647700" cy="889000"/>
            <a:chOff x="0" y="0"/>
            <a:chExt cx="408" cy="560"/>
          </a:xfrm>
        </p:grpSpPr>
        <p:sp>
          <p:nvSpPr>
            <p:cNvPr id="55541" name="Rectangle 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2" name="Line 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3" name="Line 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4" name="Line 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5" name="Line 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6" name="Line 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7" name="Line 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3" name="Group 33"/>
          <p:cNvGrpSpPr>
            <a:grpSpLocks/>
          </p:cNvGrpSpPr>
          <p:nvPr/>
        </p:nvGrpSpPr>
        <p:grpSpPr bwMode="auto">
          <a:xfrm>
            <a:off x="1485900" y="6324600"/>
            <a:ext cx="647700" cy="889000"/>
            <a:chOff x="0" y="0"/>
            <a:chExt cx="408" cy="560"/>
          </a:xfrm>
        </p:grpSpPr>
        <p:sp>
          <p:nvSpPr>
            <p:cNvPr id="55534" name="Rectangle 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5" name="Line 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6" name="Line 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7" name="Line 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8" name="Line 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9" name="Line 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0" name="Line 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4" name="Group 41"/>
          <p:cNvGrpSpPr>
            <a:grpSpLocks/>
          </p:cNvGrpSpPr>
          <p:nvPr/>
        </p:nvGrpSpPr>
        <p:grpSpPr bwMode="auto">
          <a:xfrm>
            <a:off x="2197100" y="6324600"/>
            <a:ext cx="647700" cy="889000"/>
            <a:chOff x="0" y="0"/>
            <a:chExt cx="408" cy="560"/>
          </a:xfrm>
        </p:grpSpPr>
        <p:sp>
          <p:nvSpPr>
            <p:cNvPr id="55527" name="Rectangle 3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8" name="Line 3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9" name="Line 3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0" name="Line 3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1" name="Line 3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2" name="Line 3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3" name="Line 4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5" name="Group 49"/>
          <p:cNvGrpSpPr>
            <a:grpSpLocks/>
          </p:cNvGrpSpPr>
          <p:nvPr/>
        </p:nvGrpSpPr>
        <p:grpSpPr bwMode="auto">
          <a:xfrm>
            <a:off x="2908300" y="6324600"/>
            <a:ext cx="647700" cy="889000"/>
            <a:chOff x="0" y="0"/>
            <a:chExt cx="408" cy="560"/>
          </a:xfrm>
        </p:grpSpPr>
        <p:sp>
          <p:nvSpPr>
            <p:cNvPr id="55520" name="Rectangle 4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1" name="Line 4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2" name="Line 4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3" name="Line 4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4" name="Line 4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5" name="Line 4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6" name="Line 4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6" name="Group 57"/>
          <p:cNvGrpSpPr>
            <a:grpSpLocks/>
          </p:cNvGrpSpPr>
          <p:nvPr/>
        </p:nvGrpSpPr>
        <p:grpSpPr bwMode="auto">
          <a:xfrm>
            <a:off x="800100" y="7378700"/>
            <a:ext cx="647700" cy="889000"/>
            <a:chOff x="0" y="0"/>
            <a:chExt cx="408" cy="560"/>
          </a:xfrm>
        </p:grpSpPr>
        <p:sp>
          <p:nvSpPr>
            <p:cNvPr id="55513" name="Rectangle 5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4" name="Line 5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5" name="Line 5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6" name="Line 5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7" name="Line 5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8" name="Line 5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9" name="Line 5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7" name="Group 65"/>
          <p:cNvGrpSpPr>
            <a:grpSpLocks/>
          </p:cNvGrpSpPr>
          <p:nvPr/>
        </p:nvGrpSpPr>
        <p:grpSpPr bwMode="auto">
          <a:xfrm>
            <a:off x="1498600" y="7378700"/>
            <a:ext cx="647700" cy="889000"/>
            <a:chOff x="0" y="0"/>
            <a:chExt cx="408" cy="560"/>
          </a:xfrm>
        </p:grpSpPr>
        <p:sp>
          <p:nvSpPr>
            <p:cNvPr id="55506" name="Rectangle 5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7" name="Line 5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8" name="Line 6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9" name="Line 6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0" name="Line 6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1" name="Line 6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2" name="Line 6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8" name="Group 73"/>
          <p:cNvGrpSpPr>
            <a:grpSpLocks/>
          </p:cNvGrpSpPr>
          <p:nvPr/>
        </p:nvGrpSpPr>
        <p:grpSpPr bwMode="auto">
          <a:xfrm>
            <a:off x="2209800" y="7378700"/>
            <a:ext cx="647700" cy="889000"/>
            <a:chOff x="0" y="0"/>
            <a:chExt cx="408" cy="560"/>
          </a:xfrm>
        </p:grpSpPr>
        <p:sp>
          <p:nvSpPr>
            <p:cNvPr id="55499" name="Rectangle 6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0" name="Line 6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1" name="Line 6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2" name="Line 6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3" name="Line 7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4" name="Line 7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5" name="Line 7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9" name="Group 81"/>
          <p:cNvGrpSpPr>
            <a:grpSpLocks/>
          </p:cNvGrpSpPr>
          <p:nvPr/>
        </p:nvGrpSpPr>
        <p:grpSpPr bwMode="auto">
          <a:xfrm>
            <a:off x="2921000" y="7378700"/>
            <a:ext cx="647700" cy="889000"/>
            <a:chOff x="0" y="0"/>
            <a:chExt cx="408" cy="560"/>
          </a:xfrm>
        </p:grpSpPr>
        <p:sp>
          <p:nvSpPr>
            <p:cNvPr id="55492" name="Rectangle 7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3" name="Line 7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4" name="Line 7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5" name="Line 7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6" name="Line 7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7" name="Line 7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8" name="Line 8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0" name="Group 89"/>
          <p:cNvGrpSpPr>
            <a:grpSpLocks/>
          </p:cNvGrpSpPr>
          <p:nvPr/>
        </p:nvGrpSpPr>
        <p:grpSpPr bwMode="auto">
          <a:xfrm>
            <a:off x="3644900" y="7378700"/>
            <a:ext cx="647700" cy="889000"/>
            <a:chOff x="0" y="0"/>
            <a:chExt cx="408" cy="560"/>
          </a:xfrm>
        </p:grpSpPr>
        <p:sp>
          <p:nvSpPr>
            <p:cNvPr id="55485" name="Rectangle 8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6" name="Line 8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7" name="Line 8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8" name="Line 8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9" name="Line 8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0" name="Line 8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1" name="Line 8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1" name="Group 97"/>
          <p:cNvGrpSpPr>
            <a:grpSpLocks/>
          </p:cNvGrpSpPr>
          <p:nvPr/>
        </p:nvGrpSpPr>
        <p:grpSpPr bwMode="auto">
          <a:xfrm>
            <a:off x="4343400" y="7378700"/>
            <a:ext cx="647700" cy="889000"/>
            <a:chOff x="0" y="0"/>
            <a:chExt cx="408" cy="560"/>
          </a:xfrm>
        </p:grpSpPr>
        <p:sp>
          <p:nvSpPr>
            <p:cNvPr id="55478" name="Rectangle 9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9" name="Line 9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0" name="Line 9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1" name="Line 9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2" name="Line 9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3" name="Line 9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4" name="Line 9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2" name="Group 105"/>
          <p:cNvGrpSpPr>
            <a:grpSpLocks/>
          </p:cNvGrpSpPr>
          <p:nvPr/>
        </p:nvGrpSpPr>
        <p:grpSpPr bwMode="auto">
          <a:xfrm>
            <a:off x="5054600" y="7378700"/>
            <a:ext cx="647700" cy="889000"/>
            <a:chOff x="0" y="0"/>
            <a:chExt cx="408" cy="560"/>
          </a:xfrm>
        </p:grpSpPr>
        <p:sp>
          <p:nvSpPr>
            <p:cNvPr id="55471" name="Rectangle 9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2" name="Line 9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3" name="Line 10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4" name="Line 10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5" name="Line 10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6" name="Line 10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7" name="Line 10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3" name="Group 113"/>
          <p:cNvGrpSpPr>
            <a:grpSpLocks/>
          </p:cNvGrpSpPr>
          <p:nvPr/>
        </p:nvGrpSpPr>
        <p:grpSpPr bwMode="auto">
          <a:xfrm>
            <a:off x="5765800" y="7378700"/>
            <a:ext cx="647700" cy="889000"/>
            <a:chOff x="0" y="0"/>
            <a:chExt cx="408" cy="560"/>
          </a:xfrm>
        </p:grpSpPr>
        <p:sp>
          <p:nvSpPr>
            <p:cNvPr id="55464" name="Rectangle 10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5" name="Line 10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6" name="Line 10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7" name="Line 10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8" name="Line 11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9" name="Line 11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0" name="Line 11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4" name="Group 121"/>
          <p:cNvGrpSpPr>
            <a:grpSpLocks/>
          </p:cNvGrpSpPr>
          <p:nvPr/>
        </p:nvGrpSpPr>
        <p:grpSpPr bwMode="auto">
          <a:xfrm>
            <a:off x="800100" y="8458200"/>
            <a:ext cx="647700" cy="889000"/>
            <a:chOff x="0" y="0"/>
            <a:chExt cx="408" cy="560"/>
          </a:xfrm>
        </p:grpSpPr>
        <p:sp>
          <p:nvSpPr>
            <p:cNvPr id="55457" name="Rectangle 11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8" name="Line 11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9" name="Line 11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0" name="Line 11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1" name="Line 11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2" name="Line 11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3" name="Line 12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5" name="Group 129"/>
          <p:cNvGrpSpPr>
            <a:grpSpLocks/>
          </p:cNvGrpSpPr>
          <p:nvPr/>
        </p:nvGrpSpPr>
        <p:grpSpPr bwMode="auto">
          <a:xfrm>
            <a:off x="1498600" y="8458200"/>
            <a:ext cx="647700" cy="889000"/>
            <a:chOff x="0" y="0"/>
            <a:chExt cx="408" cy="560"/>
          </a:xfrm>
        </p:grpSpPr>
        <p:sp>
          <p:nvSpPr>
            <p:cNvPr id="55450" name="Rectangle 12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1" name="Line 12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2" name="Line 12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3" name="Line 12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4" name="Line 12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5" name="Line 12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6" name="Line 12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6" name="Group 137"/>
          <p:cNvGrpSpPr>
            <a:grpSpLocks/>
          </p:cNvGrpSpPr>
          <p:nvPr/>
        </p:nvGrpSpPr>
        <p:grpSpPr bwMode="auto">
          <a:xfrm>
            <a:off x="2209800" y="8458200"/>
            <a:ext cx="647700" cy="889000"/>
            <a:chOff x="0" y="0"/>
            <a:chExt cx="408" cy="560"/>
          </a:xfrm>
        </p:grpSpPr>
        <p:sp>
          <p:nvSpPr>
            <p:cNvPr id="55443" name="Rectangle 13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4" name="Line 13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5" name="Line 13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6" name="Line 13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7" name="Line 13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8" name="Line 13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9" name="Line 13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7" name="Group 145"/>
          <p:cNvGrpSpPr>
            <a:grpSpLocks/>
          </p:cNvGrpSpPr>
          <p:nvPr/>
        </p:nvGrpSpPr>
        <p:grpSpPr bwMode="auto">
          <a:xfrm>
            <a:off x="2921000" y="8458200"/>
            <a:ext cx="647700" cy="889000"/>
            <a:chOff x="0" y="0"/>
            <a:chExt cx="408" cy="560"/>
          </a:xfrm>
        </p:grpSpPr>
        <p:sp>
          <p:nvSpPr>
            <p:cNvPr id="55436" name="Rectangle 13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7" name="Line 13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8" name="Line 14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9" name="Line 14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0" name="Line 14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1" name="Line 14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2" name="Line 14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8" name="Group 153"/>
          <p:cNvGrpSpPr>
            <a:grpSpLocks/>
          </p:cNvGrpSpPr>
          <p:nvPr/>
        </p:nvGrpSpPr>
        <p:grpSpPr bwMode="auto">
          <a:xfrm>
            <a:off x="3644900" y="8458200"/>
            <a:ext cx="647700" cy="889000"/>
            <a:chOff x="0" y="0"/>
            <a:chExt cx="408" cy="560"/>
          </a:xfrm>
        </p:grpSpPr>
        <p:sp>
          <p:nvSpPr>
            <p:cNvPr id="55429" name="Rectangle 14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0" name="Line 14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1" name="Line 14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2" name="Line 14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3" name="Line 15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4" name="Line 15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5" name="Line 15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9" name="Group 161"/>
          <p:cNvGrpSpPr>
            <a:grpSpLocks/>
          </p:cNvGrpSpPr>
          <p:nvPr/>
        </p:nvGrpSpPr>
        <p:grpSpPr bwMode="auto">
          <a:xfrm>
            <a:off x="4343400" y="8458200"/>
            <a:ext cx="647700" cy="889000"/>
            <a:chOff x="0" y="0"/>
            <a:chExt cx="408" cy="560"/>
          </a:xfrm>
        </p:grpSpPr>
        <p:sp>
          <p:nvSpPr>
            <p:cNvPr id="55422" name="Rectangle 15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3" name="Line 15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4" name="Line 15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5" name="Line 15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6" name="Line 15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7" name="Line 15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8" name="Line 16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0" name="Group 169"/>
          <p:cNvGrpSpPr>
            <a:grpSpLocks/>
          </p:cNvGrpSpPr>
          <p:nvPr/>
        </p:nvGrpSpPr>
        <p:grpSpPr bwMode="auto">
          <a:xfrm>
            <a:off x="5054600" y="8458200"/>
            <a:ext cx="647700" cy="889000"/>
            <a:chOff x="0" y="0"/>
            <a:chExt cx="408" cy="560"/>
          </a:xfrm>
        </p:grpSpPr>
        <p:sp>
          <p:nvSpPr>
            <p:cNvPr id="55415" name="Rectangle 16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6" name="Line 16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7" name="Line 16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8" name="Line 16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9" name="Line 16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0" name="Line 16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1" name="Line 16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1" name="Group 177"/>
          <p:cNvGrpSpPr>
            <a:grpSpLocks/>
          </p:cNvGrpSpPr>
          <p:nvPr/>
        </p:nvGrpSpPr>
        <p:grpSpPr bwMode="auto">
          <a:xfrm>
            <a:off x="5765800" y="8458200"/>
            <a:ext cx="647700" cy="889000"/>
            <a:chOff x="0" y="0"/>
            <a:chExt cx="408" cy="560"/>
          </a:xfrm>
        </p:grpSpPr>
        <p:sp>
          <p:nvSpPr>
            <p:cNvPr id="55408" name="Rectangle 17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9" name="Line 17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0" name="Line 17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1" name="Line 17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2" name="Line 17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3" name="Line 17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4" name="Line 17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2" name="Group 185"/>
          <p:cNvGrpSpPr>
            <a:grpSpLocks/>
          </p:cNvGrpSpPr>
          <p:nvPr/>
        </p:nvGrpSpPr>
        <p:grpSpPr bwMode="auto">
          <a:xfrm>
            <a:off x="7213600" y="8458200"/>
            <a:ext cx="647700" cy="889000"/>
            <a:chOff x="0" y="0"/>
            <a:chExt cx="408" cy="560"/>
          </a:xfrm>
        </p:grpSpPr>
        <p:sp>
          <p:nvSpPr>
            <p:cNvPr id="55401" name="Rectangle 17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2" name="Line 17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3" name="Line 18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4" name="Line 18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5" name="Line 18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6" name="Line 18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7" name="Line 18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3" name="Group 193"/>
          <p:cNvGrpSpPr>
            <a:grpSpLocks/>
          </p:cNvGrpSpPr>
          <p:nvPr/>
        </p:nvGrpSpPr>
        <p:grpSpPr bwMode="auto">
          <a:xfrm>
            <a:off x="6489700" y="8458200"/>
            <a:ext cx="647700" cy="889000"/>
            <a:chOff x="0" y="0"/>
            <a:chExt cx="408" cy="560"/>
          </a:xfrm>
        </p:grpSpPr>
        <p:sp>
          <p:nvSpPr>
            <p:cNvPr id="55394" name="Rectangle 18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5" name="Line 18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6" name="Line 18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7" name="Line 18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8" name="Line 19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9" name="Line 19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0" name="Line 19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4" name="Group 201"/>
          <p:cNvGrpSpPr>
            <a:grpSpLocks/>
          </p:cNvGrpSpPr>
          <p:nvPr/>
        </p:nvGrpSpPr>
        <p:grpSpPr bwMode="auto">
          <a:xfrm>
            <a:off x="7912100" y="8458200"/>
            <a:ext cx="647700" cy="889000"/>
            <a:chOff x="0" y="0"/>
            <a:chExt cx="408" cy="560"/>
          </a:xfrm>
        </p:grpSpPr>
        <p:sp>
          <p:nvSpPr>
            <p:cNvPr id="55387" name="Rectangle 19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8" name="Line 19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9" name="Line 19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0" name="Line 19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1" name="Line 19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2" name="Line 19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3" name="Line 20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5" name="Group 209"/>
          <p:cNvGrpSpPr>
            <a:grpSpLocks/>
          </p:cNvGrpSpPr>
          <p:nvPr/>
        </p:nvGrpSpPr>
        <p:grpSpPr bwMode="auto">
          <a:xfrm>
            <a:off x="8636000" y="8458200"/>
            <a:ext cx="647700" cy="889000"/>
            <a:chOff x="0" y="0"/>
            <a:chExt cx="408" cy="560"/>
          </a:xfrm>
        </p:grpSpPr>
        <p:sp>
          <p:nvSpPr>
            <p:cNvPr id="55380" name="Rectangle 20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1" name="Line 20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2" name="Line 20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3" name="Line 20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4" name="Line 20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5" name="Line 20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6" name="Line 20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6" name="Group 217"/>
          <p:cNvGrpSpPr>
            <a:grpSpLocks/>
          </p:cNvGrpSpPr>
          <p:nvPr/>
        </p:nvGrpSpPr>
        <p:grpSpPr bwMode="auto">
          <a:xfrm>
            <a:off x="9334500" y="8458200"/>
            <a:ext cx="647700" cy="889000"/>
            <a:chOff x="0" y="0"/>
            <a:chExt cx="408" cy="560"/>
          </a:xfrm>
        </p:grpSpPr>
        <p:sp>
          <p:nvSpPr>
            <p:cNvPr id="55373" name="Rectangle 2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4" name="Line 2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5" name="Line 2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6" name="Line 2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7" name="Line 2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8" name="Line 2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9" name="Line 2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7" name="Group 225"/>
          <p:cNvGrpSpPr>
            <a:grpSpLocks/>
          </p:cNvGrpSpPr>
          <p:nvPr/>
        </p:nvGrpSpPr>
        <p:grpSpPr bwMode="auto">
          <a:xfrm>
            <a:off x="10045700" y="8458200"/>
            <a:ext cx="647700" cy="889000"/>
            <a:chOff x="0" y="0"/>
            <a:chExt cx="408" cy="560"/>
          </a:xfrm>
        </p:grpSpPr>
        <p:sp>
          <p:nvSpPr>
            <p:cNvPr id="55366" name="Rectangle 2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7" name="Line 2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8" name="Line 2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9" name="Line 2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0" name="Line 2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1" name="Line 2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2" name="Line 2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8" name="Group 233"/>
          <p:cNvGrpSpPr>
            <a:grpSpLocks/>
          </p:cNvGrpSpPr>
          <p:nvPr/>
        </p:nvGrpSpPr>
        <p:grpSpPr bwMode="auto">
          <a:xfrm>
            <a:off x="10756900" y="8458200"/>
            <a:ext cx="647700" cy="889000"/>
            <a:chOff x="0" y="0"/>
            <a:chExt cx="408" cy="560"/>
          </a:xfrm>
        </p:grpSpPr>
        <p:sp>
          <p:nvSpPr>
            <p:cNvPr id="55359" name="Rectangle 2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0" name="Line 2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1" name="Line 2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2" name="Line 2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3" name="Line 2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4" name="Line 2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5" name="Line 2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5330" name="Rectangle 235"/>
          <p:cNvSpPr>
            <a:spLocks/>
          </p:cNvSpPr>
          <p:nvPr/>
        </p:nvSpPr>
        <p:spPr bwMode="auto">
          <a:xfrm>
            <a:off x="6197600" y="3619500"/>
            <a:ext cx="60261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7500" indent="-3175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log N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“levels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” for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items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Level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contains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3200" baseline="320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buckets</a:t>
            </a:r>
          </a:p>
          <a:p>
            <a:pPr marL="317500" indent="-3175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Each buckets contains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t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slots</a:t>
            </a:r>
          </a:p>
          <a:p>
            <a:pPr marL="317500" indent="-3175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Each slot contains a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ciphertext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encrypting data or dummy.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5332" name="Group 244"/>
          <p:cNvGrpSpPr>
            <a:grpSpLocks/>
          </p:cNvGrpSpPr>
          <p:nvPr/>
        </p:nvGrpSpPr>
        <p:grpSpPr bwMode="auto">
          <a:xfrm>
            <a:off x="11455400" y="8458200"/>
            <a:ext cx="647700" cy="889000"/>
            <a:chOff x="0" y="0"/>
            <a:chExt cx="408" cy="560"/>
          </a:xfrm>
        </p:grpSpPr>
        <p:sp>
          <p:nvSpPr>
            <p:cNvPr id="55352" name="Rectangle 237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3" name="Line 238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4" name="Line 239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5" name="Line 240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6" name="Line 241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7" name="Line 242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8" name="Line 243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600" y="320040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level</a:t>
            </a:r>
            <a:endParaRPr lang="en-US" sz="36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01600" y="52972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77" name="TextBox 276"/>
          <p:cNvSpPr txBox="1"/>
          <p:nvPr/>
        </p:nvSpPr>
        <p:spPr>
          <a:xfrm>
            <a:off x="101600" y="6400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78" name="TextBox 277"/>
          <p:cNvSpPr txBox="1"/>
          <p:nvPr/>
        </p:nvSpPr>
        <p:spPr>
          <a:xfrm>
            <a:off x="101600" y="74308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01600" y="84976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grpSp>
        <p:nvGrpSpPr>
          <p:cNvPr id="280" name="Group 9"/>
          <p:cNvGrpSpPr>
            <a:grpSpLocks/>
          </p:cNvGrpSpPr>
          <p:nvPr/>
        </p:nvGrpSpPr>
        <p:grpSpPr bwMode="auto">
          <a:xfrm>
            <a:off x="787400" y="4267200"/>
            <a:ext cx="647700" cy="889000"/>
            <a:chOff x="0" y="0"/>
            <a:chExt cx="408" cy="560"/>
          </a:xfrm>
        </p:grpSpPr>
        <p:sp>
          <p:nvSpPr>
            <p:cNvPr id="281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2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3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5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101600" y="4419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87400" y="2057400"/>
            <a:ext cx="3807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20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animBg="1"/>
      <p:bldP spid="55330" grpId="0"/>
      <p:bldP spid="2" grpId="0"/>
      <p:bldP spid="276" grpId="0"/>
      <p:bldP spid="277" grpId="0"/>
      <p:bldP spid="278" grpId="0"/>
      <p:bldP spid="279" grpId="0"/>
      <p:bldP spid="288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ED5AF-F299-4616-8FE7-5A0253FE70EA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55299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Example: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Ostrovsky’s</a:t>
            </a: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ORAM is NRPH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5300" name="Group 9"/>
          <p:cNvGrpSpPr>
            <a:grpSpLocks/>
          </p:cNvGrpSpPr>
          <p:nvPr/>
        </p:nvGrpSpPr>
        <p:grpSpPr bwMode="auto">
          <a:xfrm>
            <a:off x="787400" y="5295900"/>
            <a:ext cx="647700" cy="889000"/>
            <a:chOff x="0" y="0"/>
            <a:chExt cx="408" cy="560"/>
          </a:xfrm>
        </p:grpSpPr>
        <p:sp>
          <p:nvSpPr>
            <p:cNvPr id="55555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6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7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8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9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0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1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1" name="Group 17"/>
          <p:cNvGrpSpPr>
            <a:grpSpLocks/>
          </p:cNvGrpSpPr>
          <p:nvPr/>
        </p:nvGrpSpPr>
        <p:grpSpPr bwMode="auto">
          <a:xfrm>
            <a:off x="1498600" y="5295900"/>
            <a:ext cx="647700" cy="889000"/>
            <a:chOff x="0" y="0"/>
            <a:chExt cx="408" cy="560"/>
          </a:xfrm>
        </p:grpSpPr>
        <p:sp>
          <p:nvSpPr>
            <p:cNvPr id="55548" name="Rectangle 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9" name="Line 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0" name="Line 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1" name="Line 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2" name="Line 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3" name="Line 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4" name="Line 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2" name="Group 25"/>
          <p:cNvGrpSpPr>
            <a:grpSpLocks/>
          </p:cNvGrpSpPr>
          <p:nvPr/>
        </p:nvGrpSpPr>
        <p:grpSpPr bwMode="auto">
          <a:xfrm>
            <a:off x="787400" y="6324600"/>
            <a:ext cx="647700" cy="889000"/>
            <a:chOff x="0" y="0"/>
            <a:chExt cx="408" cy="560"/>
          </a:xfrm>
        </p:grpSpPr>
        <p:sp>
          <p:nvSpPr>
            <p:cNvPr id="55541" name="Rectangle 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2" name="Line 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3" name="Line 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4" name="Line 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5" name="Line 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6" name="Line 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7" name="Line 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3" name="Group 33"/>
          <p:cNvGrpSpPr>
            <a:grpSpLocks/>
          </p:cNvGrpSpPr>
          <p:nvPr/>
        </p:nvGrpSpPr>
        <p:grpSpPr bwMode="auto">
          <a:xfrm>
            <a:off x="1485900" y="6324600"/>
            <a:ext cx="647700" cy="889000"/>
            <a:chOff x="0" y="0"/>
            <a:chExt cx="408" cy="560"/>
          </a:xfrm>
        </p:grpSpPr>
        <p:sp>
          <p:nvSpPr>
            <p:cNvPr id="55534" name="Rectangle 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5" name="Line 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6" name="Line 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7" name="Line 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8" name="Line 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9" name="Line 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0" name="Line 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4" name="Group 41"/>
          <p:cNvGrpSpPr>
            <a:grpSpLocks/>
          </p:cNvGrpSpPr>
          <p:nvPr/>
        </p:nvGrpSpPr>
        <p:grpSpPr bwMode="auto">
          <a:xfrm>
            <a:off x="2197100" y="6324600"/>
            <a:ext cx="647700" cy="889000"/>
            <a:chOff x="0" y="0"/>
            <a:chExt cx="408" cy="560"/>
          </a:xfrm>
        </p:grpSpPr>
        <p:sp>
          <p:nvSpPr>
            <p:cNvPr id="55527" name="Rectangle 3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8" name="Line 3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9" name="Line 3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0" name="Line 3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1" name="Line 3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2" name="Line 3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3" name="Line 4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5" name="Group 49"/>
          <p:cNvGrpSpPr>
            <a:grpSpLocks/>
          </p:cNvGrpSpPr>
          <p:nvPr/>
        </p:nvGrpSpPr>
        <p:grpSpPr bwMode="auto">
          <a:xfrm>
            <a:off x="2908300" y="6324600"/>
            <a:ext cx="647700" cy="889000"/>
            <a:chOff x="0" y="0"/>
            <a:chExt cx="408" cy="560"/>
          </a:xfrm>
        </p:grpSpPr>
        <p:sp>
          <p:nvSpPr>
            <p:cNvPr id="55520" name="Rectangle 4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1" name="Line 4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2" name="Line 4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3" name="Line 4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4" name="Line 4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5" name="Line 4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6" name="Line 4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6" name="Group 57"/>
          <p:cNvGrpSpPr>
            <a:grpSpLocks/>
          </p:cNvGrpSpPr>
          <p:nvPr/>
        </p:nvGrpSpPr>
        <p:grpSpPr bwMode="auto">
          <a:xfrm>
            <a:off x="800100" y="7378700"/>
            <a:ext cx="647700" cy="889000"/>
            <a:chOff x="0" y="0"/>
            <a:chExt cx="408" cy="560"/>
          </a:xfrm>
        </p:grpSpPr>
        <p:sp>
          <p:nvSpPr>
            <p:cNvPr id="55513" name="Rectangle 5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4" name="Line 5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5" name="Line 5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6" name="Line 5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7" name="Line 5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8" name="Line 5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9" name="Line 5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7" name="Group 65"/>
          <p:cNvGrpSpPr>
            <a:grpSpLocks/>
          </p:cNvGrpSpPr>
          <p:nvPr/>
        </p:nvGrpSpPr>
        <p:grpSpPr bwMode="auto">
          <a:xfrm>
            <a:off x="1498600" y="7378700"/>
            <a:ext cx="647700" cy="889000"/>
            <a:chOff x="0" y="0"/>
            <a:chExt cx="408" cy="560"/>
          </a:xfrm>
        </p:grpSpPr>
        <p:sp>
          <p:nvSpPr>
            <p:cNvPr id="55506" name="Rectangle 5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7" name="Line 5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8" name="Line 6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9" name="Line 6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0" name="Line 6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1" name="Line 6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2" name="Line 6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8" name="Group 73"/>
          <p:cNvGrpSpPr>
            <a:grpSpLocks/>
          </p:cNvGrpSpPr>
          <p:nvPr/>
        </p:nvGrpSpPr>
        <p:grpSpPr bwMode="auto">
          <a:xfrm>
            <a:off x="2209800" y="7378700"/>
            <a:ext cx="647700" cy="889000"/>
            <a:chOff x="0" y="0"/>
            <a:chExt cx="408" cy="560"/>
          </a:xfrm>
        </p:grpSpPr>
        <p:sp>
          <p:nvSpPr>
            <p:cNvPr id="55499" name="Rectangle 6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0" name="Line 6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1" name="Line 6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2" name="Line 6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3" name="Line 7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4" name="Line 7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5" name="Line 7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9" name="Group 81"/>
          <p:cNvGrpSpPr>
            <a:grpSpLocks/>
          </p:cNvGrpSpPr>
          <p:nvPr/>
        </p:nvGrpSpPr>
        <p:grpSpPr bwMode="auto">
          <a:xfrm>
            <a:off x="2921000" y="7378700"/>
            <a:ext cx="647700" cy="889000"/>
            <a:chOff x="0" y="0"/>
            <a:chExt cx="408" cy="560"/>
          </a:xfrm>
        </p:grpSpPr>
        <p:sp>
          <p:nvSpPr>
            <p:cNvPr id="55492" name="Rectangle 7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3" name="Line 7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4" name="Line 7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5" name="Line 7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6" name="Line 7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7" name="Line 7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8" name="Line 8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0" name="Group 89"/>
          <p:cNvGrpSpPr>
            <a:grpSpLocks/>
          </p:cNvGrpSpPr>
          <p:nvPr/>
        </p:nvGrpSpPr>
        <p:grpSpPr bwMode="auto">
          <a:xfrm>
            <a:off x="3644900" y="7378700"/>
            <a:ext cx="647700" cy="889000"/>
            <a:chOff x="0" y="0"/>
            <a:chExt cx="408" cy="560"/>
          </a:xfrm>
        </p:grpSpPr>
        <p:sp>
          <p:nvSpPr>
            <p:cNvPr id="55485" name="Rectangle 8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6" name="Line 8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7" name="Line 8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8" name="Line 8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9" name="Line 8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0" name="Line 8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1" name="Line 8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1" name="Group 97"/>
          <p:cNvGrpSpPr>
            <a:grpSpLocks/>
          </p:cNvGrpSpPr>
          <p:nvPr/>
        </p:nvGrpSpPr>
        <p:grpSpPr bwMode="auto">
          <a:xfrm>
            <a:off x="4343400" y="7378700"/>
            <a:ext cx="647700" cy="889000"/>
            <a:chOff x="0" y="0"/>
            <a:chExt cx="408" cy="560"/>
          </a:xfrm>
        </p:grpSpPr>
        <p:sp>
          <p:nvSpPr>
            <p:cNvPr id="55478" name="Rectangle 9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9" name="Line 9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0" name="Line 9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1" name="Line 9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2" name="Line 9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3" name="Line 9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4" name="Line 9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2" name="Group 105"/>
          <p:cNvGrpSpPr>
            <a:grpSpLocks/>
          </p:cNvGrpSpPr>
          <p:nvPr/>
        </p:nvGrpSpPr>
        <p:grpSpPr bwMode="auto">
          <a:xfrm>
            <a:off x="5054600" y="7378700"/>
            <a:ext cx="647700" cy="889000"/>
            <a:chOff x="0" y="0"/>
            <a:chExt cx="408" cy="560"/>
          </a:xfrm>
        </p:grpSpPr>
        <p:sp>
          <p:nvSpPr>
            <p:cNvPr id="55471" name="Rectangle 9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2" name="Line 9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3" name="Line 10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4" name="Line 10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5" name="Line 10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6" name="Line 10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7" name="Line 10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3" name="Group 113"/>
          <p:cNvGrpSpPr>
            <a:grpSpLocks/>
          </p:cNvGrpSpPr>
          <p:nvPr/>
        </p:nvGrpSpPr>
        <p:grpSpPr bwMode="auto">
          <a:xfrm>
            <a:off x="5765800" y="7378700"/>
            <a:ext cx="647700" cy="889000"/>
            <a:chOff x="0" y="0"/>
            <a:chExt cx="408" cy="560"/>
          </a:xfrm>
        </p:grpSpPr>
        <p:sp>
          <p:nvSpPr>
            <p:cNvPr id="55464" name="Rectangle 10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5" name="Line 10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6" name="Line 10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7" name="Line 10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8" name="Line 11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9" name="Line 11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0" name="Line 11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4" name="Group 121"/>
          <p:cNvGrpSpPr>
            <a:grpSpLocks/>
          </p:cNvGrpSpPr>
          <p:nvPr/>
        </p:nvGrpSpPr>
        <p:grpSpPr bwMode="auto">
          <a:xfrm>
            <a:off x="800100" y="8458200"/>
            <a:ext cx="647700" cy="889000"/>
            <a:chOff x="0" y="0"/>
            <a:chExt cx="408" cy="560"/>
          </a:xfrm>
        </p:grpSpPr>
        <p:sp>
          <p:nvSpPr>
            <p:cNvPr id="55457" name="Rectangle 11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8" name="Line 11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9" name="Line 11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0" name="Line 11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1" name="Line 11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2" name="Line 11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3" name="Line 12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5" name="Group 129"/>
          <p:cNvGrpSpPr>
            <a:grpSpLocks/>
          </p:cNvGrpSpPr>
          <p:nvPr/>
        </p:nvGrpSpPr>
        <p:grpSpPr bwMode="auto">
          <a:xfrm>
            <a:off x="1498600" y="8458200"/>
            <a:ext cx="647700" cy="889000"/>
            <a:chOff x="0" y="0"/>
            <a:chExt cx="408" cy="560"/>
          </a:xfrm>
        </p:grpSpPr>
        <p:sp>
          <p:nvSpPr>
            <p:cNvPr id="55450" name="Rectangle 12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1" name="Line 12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2" name="Line 12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3" name="Line 12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4" name="Line 12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5" name="Line 12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6" name="Line 12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6" name="Group 137"/>
          <p:cNvGrpSpPr>
            <a:grpSpLocks/>
          </p:cNvGrpSpPr>
          <p:nvPr/>
        </p:nvGrpSpPr>
        <p:grpSpPr bwMode="auto">
          <a:xfrm>
            <a:off x="2209800" y="8458200"/>
            <a:ext cx="647700" cy="889000"/>
            <a:chOff x="0" y="0"/>
            <a:chExt cx="408" cy="560"/>
          </a:xfrm>
        </p:grpSpPr>
        <p:sp>
          <p:nvSpPr>
            <p:cNvPr id="55443" name="Rectangle 13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4" name="Line 13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5" name="Line 13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6" name="Line 13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7" name="Line 13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8" name="Line 13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9" name="Line 13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7" name="Group 145"/>
          <p:cNvGrpSpPr>
            <a:grpSpLocks/>
          </p:cNvGrpSpPr>
          <p:nvPr/>
        </p:nvGrpSpPr>
        <p:grpSpPr bwMode="auto">
          <a:xfrm>
            <a:off x="2921000" y="8458200"/>
            <a:ext cx="647700" cy="889000"/>
            <a:chOff x="0" y="0"/>
            <a:chExt cx="408" cy="560"/>
          </a:xfrm>
        </p:grpSpPr>
        <p:sp>
          <p:nvSpPr>
            <p:cNvPr id="55436" name="Rectangle 13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7" name="Line 13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8" name="Line 14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9" name="Line 14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0" name="Line 14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1" name="Line 14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2" name="Line 14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8" name="Group 153"/>
          <p:cNvGrpSpPr>
            <a:grpSpLocks/>
          </p:cNvGrpSpPr>
          <p:nvPr/>
        </p:nvGrpSpPr>
        <p:grpSpPr bwMode="auto">
          <a:xfrm>
            <a:off x="3644900" y="8458200"/>
            <a:ext cx="647700" cy="889000"/>
            <a:chOff x="0" y="0"/>
            <a:chExt cx="408" cy="560"/>
          </a:xfrm>
        </p:grpSpPr>
        <p:sp>
          <p:nvSpPr>
            <p:cNvPr id="55429" name="Rectangle 14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0" name="Line 14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1" name="Line 14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2" name="Line 14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3" name="Line 15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4" name="Line 15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5" name="Line 15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9" name="Group 161"/>
          <p:cNvGrpSpPr>
            <a:grpSpLocks/>
          </p:cNvGrpSpPr>
          <p:nvPr/>
        </p:nvGrpSpPr>
        <p:grpSpPr bwMode="auto">
          <a:xfrm>
            <a:off x="4343400" y="8458200"/>
            <a:ext cx="647700" cy="889000"/>
            <a:chOff x="0" y="0"/>
            <a:chExt cx="408" cy="560"/>
          </a:xfrm>
        </p:grpSpPr>
        <p:sp>
          <p:nvSpPr>
            <p:cNvPr id="55422" name="Rectangle 15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3" name="Line 15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4" name="Line 15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5" name="Line 15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6" name="Line 15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7" name="Line 15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8" name="Line 16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0" name="Group 169"/>
          <p:cNvGrpSpPr>
            <a:grpSpLocks/>
          </p:cNvGrpSpPr>
          <p:nvPr/>
        </p:nvGrpSpPr>
        <p:grpSpPr bwMode="auto">
          <a:xfrm>
            <a:off x="5054600" y="8458200"/>
            <a:ext cx="647700" cy="889000"/>
            <a:chOff x="0" y="0"/>
            <a:chExt cx="408" cy="560"/>
          </a:xfrm>
        </p:grpSpPr>
        <p:sp>
          <p:nvSpPr>
            <p:cNvPr id="55415" name="Rectangle 16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6" name="Line 16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7" name="Line 16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8" name="Line 16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9" name="Line 16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0" name="Line 16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1" name="Line 16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1" name="Group 177"/>
          <p:cNvGrpSpPr>
            <a:grpSpLocks/>
          </p:cNvGrpSpPr>
          <p:nvPr/>
        </p:nvGrpSpPr>
        <p:grpSpPr bwMode="auto">
          <a:xfrm>
            <a:off x="5765800" y="8458200"/>
            <a:ext cx="647700" cy="889000"/>
            <a:chOff x="0" y="0"/>
            <a:chExt cx="408" cy="560"/>
          </a:xfrm>
        </p:grpSpPr>
        <p:sp>
          <p:nvSpPr>
            <p:cNvPr id="55408" name="Rectangle 17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9" name="Line 17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0" name="Line 17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1" name="Line 17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2" name="Line 17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3" name="Line 17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4" name="Line 17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2" name="Group 185"/>
          <p:cNvGrpSpPr>
            <a:grpSpLocks/>
          </p:cNvGrpSpPr>
          <p:nvPr/>
        </p:nvGrpSpPr>
        <p:grpSpPr bwMode="auto">
          <a:xfrm>
            <a:off x="7213600" y="8458200"/>
            <a:ext cx="647700" cy="889000"/>
            <a:chOff x="0" y="0"/>
            <a:chExt cx="408" cy="560"/>
          </a:xfrm>
        </p:grpSpPr>
        <p:sp>
          <p:nvSpPr>
            <p:cNvPr id="55401" name="Rectangle 17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2" name="Line 17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3" name="Line 18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4" name="Line 18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5" name="Line 18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6" name="Line 18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7" name="Line 18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3" name="Group 193"/>
          <p:cNvGrpSpPr>
            <a:grpSpLocks/>
          </p:cNvGrpSpPr>
          <p:nvPr/>
        </p:nvGrpSpPr>
        <p:grpSpPr bwMode="auto">
          <a:xfrm>
            <a:off x="6489700" y="8458200"/>
            <a:ext cx="647700" cy="889000"/>
            <a:chOff x="0" y="0"/>
            <a:chExt cx="408" cy="560"/>
          </a:xfrm>
        </p:grpSpPr>
        <p:sp>
          <p:nvSpPr>
            <p:cNvPr id="55394" name="Rectangle 18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5" name="Line 18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6" name="Line 18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7" name="Line 18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8" name="Line 19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9" name="Line 19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0" name="Line 19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4" name="Group 201"/>
          <p:cNvGrpSpPr>
            <a:grpSpLocks/>
          </p:cNvGrpSpPr>
          <p:nvPr/>
        </p:nvGrpSpPr>
        <p:grpSpPr bwMode="auto">
          <a:xfrm>
            <a:off x="7912100" y="8458200"/>
            <a:ext cx="647700" cy="889000"/>
            <a:chOff x="0" y="0"/>
            <a:chExt cx="408" cy="560"/>
          </a:xfrm>
        </p:grpSpPr>
        <p:sp>
          <p:nvSpPr>
            <p:cNvPr id="55387" name="Rectangle 19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8" name="Line 19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9" name="Line 19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0" name="Line 19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1" name="Line 19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2" name="Line 19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3" name="Line 20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5" name="Group 209"/>
          <p:cNvGrpSpPr>
            <a:grpSpLocks/>
          </p:cNvGrpSpPr>
          <p:nvPr/>
        </p:nvGrpSpPr>
        <p:grpSpPr bwMode="auto">
          <a:xfrm>
            <a:off x="8636000" y="8458200"/>
            <a:ext cx="647700" cy="889000"/>
            <a:chOff x="0" y="0"/>
            <a:chExt cx="408" cy="560"/>
          </a:xfrm>
        </p:grpSpPr>
        <p:sp>
          <p:nvSpPr>
            <p:cNvPr id="55380" name="Rectangle 20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1" name="Line 20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2" name="Line 20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3" name="Line 20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4" name="Line 20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5" name="Line 20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6" name="Line 20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6" name="Group 217"/>
          <p:cNvGrpSpPr>
            <a:grpSpLocks/>
          </p:cNvGrpSpPr>
          <p:nvPr/>
        </p:nvGrpSpPr>
        <p:grpSpPr bwMode="auto">
          <a:xfrm>
            <a:off x="9334500" y="8458200"/>
            <a:ext cx="647700" cy="889000"/>
            <a:chOff x="0" y="0"/>
            <a:chExt cx="408" cy="560"/>
          </a:xfrm>
        </p:grpSpPr>
        <p:sp>
          <p:nvSpPr>
            <p:cNvPr id="55373" name="Rectangle 2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4" name="Line 2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5" name="Line 2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6" name="Line 2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7" name="Line 2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8" name="Line 2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9" name="Line 2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7" name="Group 225"/>
          <p:cNvGrpSpPr>
            <a:grpSpLocks/>
          </p:cNvGrpSpPr>
          <p:nvPr/>
        </p:nvGrpSpPr>
        <p:grpSpPr bwMode="auto">
          <a:xfrm>
            <a:off x="10045700" y="8458200"/>
            <a:ext cx="647700" cy="889000"/>
            <a:chOff x="0" y="0"/>
            <a:chExt cx="408" cy="560"/>
          </a:xfrm>
        </p:grpSpPr>
        <p:sp>
          <p:nvSpPr>
            <p:cNvPr id="55366" name="Rectangle 2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7" name="Line 2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8" name="Line 2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9" name="Line 2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0" name="Line 2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1" name="Line 2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2" name="Line 2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8" name="Group 233"/>
          <p:cNvGrpSpPr>
            <a:grpSpLocks/>
          </p:cNvGrpSpPr>
          <p:nvPr/>
        </p:nvGrpSpPr>
        <p:grpSpPr bwMode="auto">
          <a:xfrm>
            <a:off x="10756900" y="8458200"/>
            <a:ext cx="647700" cy="889000"/>
            <a:chOff x="0" y="0"/>
            <a:chExt cx="408" cy="560"/>
          </a:xfrm>
        </p:grpSpPr>
        <p:sp>
          <p:nvSpPr>
            <p:cNvPr id="55359" name="Rectangle 2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0" name="Line 2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1" name="Line 2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2" name="Line 2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3" name="Line 2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4" name="Line 2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5" name="Line 2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32" name="Group 244"/>
          <p:cNvGrpSpPr>
            <a:grpSpLocks/>
          </p:cNvGrpSpPr>
          <p:nvPr/>
        </p:nvGrpSpPr>
        <p:grpSpPr bwMode="auto">
          <a:xfrm>
            <a:off x="11455400" y="8458200"/>
            <a:ext cx="647700" cy="889000"/>
            <a:chOff x="0" y="0"/>
            <a:chExt cx="408" cy="560"/>
          </a:xfrm>
        </p:grpSpPr>
        <p:sp>
          <p:nvSpPr>
            <p:cNvPr id="55352" name="Rectangle 237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3" name="Line 238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4" name="Line 239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5" name="Line 240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6" name="Line 241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7" name="Line 242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8" name="Line 243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600" y="320040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level</a:t>
            </a:r>
            <a:endParaRPr lang="en-US" sz="36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01600" y="52972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77" name="TextBox 276"/>
          <p:cNvSpPr txBox="1"/>
          <p:nvPr/>
        </p:nvSpPr>
        <p:spPr>
          <a:xfrm>
            <a:off x="101600" y="6400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78" name="TextBox 277"/>
          <p:cNvSpPr txBox="1"/>
          <p:nvPr/>
        </p:nvSpPr>
        <p:spPr>
          <a:xfrm>
            <a:off x="101600" y="74308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01600" y="84976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grpSp>
        <p:nvGrpSpPr>
          <p:cNvPr id="280" name="Group 9"/>
          <p:cNvGrpSpPr>
            <a:grpSpLocks/>
          </p:cNvGrpSpPr>
          <p:nvPr/>
        </p:nvGrpSpPr>
        <p:grpSpPr bwMode="auto">
          <a:xfrm>
            <a:off x="787400" y="4267200"/>
            <a:ext cx="647700" cy="889000"/>
            <a:chOff x="0" y="0"/>
            <a:chExt cx="408" cy="560"/>
          </a:xfrm>
        </p:grpSpPr>
        <p:sp>
          <p:nvSpPr>
            <p:cNvPr id="281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2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3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5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101600" y="4419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87400" y="2057400"/>
            <a:ext cx="3807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Storage</a:t>
            </a:r>
            <a:endParaRPr lang="en-US" dirty="0"/>
          </a:p>
        </p:txBody>
      </p:sp>
      <p:sp>
        <p:nvSpPr>
          <p:cNvPr id="261" name="TextBox 260"/>
          <p:cNvSpPr txBox="1"/>
          <p:nvPr/>
        </p:nvSpPr>
        <p:spPr>
          <a:xfrm>
            <a:off x="8742744" y="2057400"/>
            <a:ext cx="35990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Storage</a:t>
            </a:r>
            <a:endParaRPr lang="en-US" dirty="0"/>
          </a:p>
        </p:txBody>
      </p:sp>
      <p:sp>
        <p:nvSpPr>
          <p:cNvPr id="262" name="TextBox 261"/>
          <p:cNvSpPr txBox="1"/>
          <p:nvPr/>
        </p:nvSpPr>
        <p:spPr>
          <a:xfrm>
            <a:off x="10751927" y="317396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keys</a:t>
            </a:r>
            <a:endParaRPr lang="en-US" sz="2800" baseline="-25000" dirty="0"/>
          </a:p>
        </p:txBody>
      </p:sp>
      <p:sp>
        <p:nvSpPr>
          <p:cNvPr id="263" name="TextBox 262"/>
          <p:cNvSpPr txBox="1"/>
          <p:nvPr/>
        </p:nvSpPr>
        <p:spPr>
          <a:xfrm>
            <a:off x="12188627" y="5068669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k1</a:t>
            </a:r>
            <a:endParaRPr lang="en-US" sz="3600" baseline="-25000" dirty="0"/>
          </a:p>
        </p:txBody>
      </p:sp>
      <p:sp>
        <p:nvSpPr>
          <p:cNvPr id="264" name="TextBox 263"/>
          <p:cNvSpPr txBox="1"/>
          <p:nvPr/>
        </p:nvSpPr>
        <p:spPr>
          <a:xfrm>
            <a:off x="12187618" y="6059269"/>
            <a:ext cx="67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k2</a:t>
            </a:r>
            <a:endParaRPr lang="en-US" sz="3600" baseline="-25000" dirty="0"/>
          </a:p>
        </p:txBody>
      </p:sp>
      <p:sp>
        <p:nvSpPr>
          <p:cNvPr id="266" name="TextBox 265"/>
          <p:cNvSpPr txBox="1"/>
          <p:nvPr/>
        </p:nvSpPr>
        <p:spPr>
          <a:xfrm>
            <a:off x="12174920" y="72390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k3</a:t>
            </a:r>
            <a:endParaRPr lang="en-US" sz="3600" baseline="-25000" dirty="0"/>
          </a:p>
        </p:txBody>
      </p:sp>
      <p:sp>
        <p:nvSpPr>
          <p:cNvPr id="267" name="TextBox 266"/>
          <p:cNvSpPr txBox="1"/>
          <p:nvPr/>
        </p:nvSpPr>
        <p:spPr>
          <a:xfrm>
            <a:off x="12197501" y="84582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k4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61610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ED5AF-F299-4616-8FE7-5A0253FE70EA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55299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Example: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Ostrovsky’s</a:t>
            </a: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ORAM is NRPH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5300" name="Group 9"/>
          <p:cNvGrpSpPr>
            <a:grpSpLocks/>
          </p:cNvGrpSpPr>
          <p:nvPr/>
        </p:nvGrpSpPr>
        <p:grpSpPr bwMode="auto">
          <a:xfrm>
            <a:off x="787400" y="5295900"/>
            <a:ext cx="647700" cy="889000"/>
            <a:chOff x="0" y="0"/>
            <a:chExt cx="408" cy="560"/>
          </a:xfrm>
        </p:grpSpPr>
        <p:sp>
          <p:nvSpPr>
            <p:cNvPr id="55555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6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7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8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9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0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1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1" name="Group 17"/>
          <p:cNvGrpSpPr>
            <a:grpSpLocks/>
          </p:cNvGrpSpPr>
          <p:nvPr/>
        </p:nvGrpSpPr>
        <p:grpSpPr bwMode="auto">
          <a:xfrm>
            <a:off x="1498600" y="5295900"/>
            <a:ext cx="647700" cy="889000"/>
            <a:chOff x="0" y="0"/>
            <a:chExt cx="408" cy="560"/>
          </a:xfrm>
        </p:grpSpPr>
        <p:sp>
          <p:nvSpPr>
            <p:cNvPr id="55548" name="Rectangle 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9" name="Line 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0" name="Line 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1" name="Line 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2" name="Line 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3" name="Line 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4" name="Line 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2" name="Group 25"/>
          <p:cNvGrpSpPr>
            <a:grpSpLocks/>
          </p:cNvGrpSpPr>
          <p:nvPr/>
        </p:nvGrpSpPr>
        <p:grpSpPr bwMode="auto">
          <a:xfrm>
            <a:off x="787400" y="6324600"/>
            <a:ext cx="647700" cy="889000"/>
            <a:chOff x="0" y="0"/>
            <a:chExt cx="408" cy="560"/>
          </a:xfrm>
        </p:grpSpPr>
        <p:sp>
          <p:nvSpPr>
            <p:cNvPr id="55541" name="Rectangle 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2" name="Line 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3" name="Line 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4" name="Line 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5" name="Line 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6" name="Line 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7" name="Line 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3" name="Group 33"/>
          <p:cNvGrpSpPr>
            <a:grpSpLocks/>
          </p:cNvGrpSpPr>
          <p:nvPr/>
        </p:nvGrpSpPr>
        <p:grpSpPr bwMode="auto">
          <a:xfrm>
            <a:off x="1485900" y="6324600"/>
            <a:ext cx="647700" cy="889000"/>
            <a:chOff x="0" y="0"/>
            <a:chExt cx="408" cy="560"/>
          </a:xfrm>
        </p:grpSpPr>
        <p:sp>
          <p:nvSpPr>
            <p:cNvPr id="55534" name="Rectangle 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5" name="Line 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6" name="Line 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7" name="Line 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8" name="Line 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9" name="Line 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0" name="Line 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4" name="Group 41"/>
          <p:cNvGrpSpPr>
            <a:grpSpLocks/>
          </p:cNvGrpSpPr>
          <p:nvPr/>
        </p:nvGrpSpPr>
        <p:grpSpPr bwMode="auto">
          <a:xfrm>
            <a:off x="2197100" y="6324600"/>
            <a:ext cx="647700" cy="889000"/>
            <a:chOff x="0" y="0"/>
            <a:chExt cx="408" cy="560"/>
          </a:xfrm>
        </p:grpSpPr>
        <p:sp>
          <p:nvSpPr>
            <p:cNvPr id="55527" name="Rectangle 3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8" name="Line 3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9" name="Line 3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0" name="Line 3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1" name="Line 3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2" name="Line 3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3" name="Line 4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5" name="Group 49"/>
          <p:cNvGrpSpPr>
            <a:grpSpLocks/>
          </p:cNvGrpSpPr>
          <p:nvPr/>
        </p:nvGrpSpPr>
        <p:grpSpPr bwMode="auto">
          <a:xfrm>
            <a:off x="2908300" y="6324600"/>
            <a:ext cx="647700" cy="889000"/>
            <a:chOff x="0" y="0"/>
            <a:chExt cx="408" cy="560"/>
          </a:xfrm>
        </p:grpSpPr>
        <p:sp>
          <p:nvSpPr>
            <p:cNvPr id="55520" name="Rectangle 4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1" name="Line 4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2" name="Line 4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3" name="Line 4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4" name="Line 4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5" name="Line 4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6" name="Line 4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6" name="Group 57"/>
          <p:cNvGrpSpPr>
            <a:grpSpLocks/>
          </p:cNvGrpSpPr>
          <p:nvPr/>
        </p:nvGrpSpPr>
        <p:grpSpPr bwMode="auto">
          <a:xfrm>
            <a:off x="800100" y="7378700"/>
            <a:ext cx="647700" cy="889000"/>
            <a:chOff x="0" y="0"/>
            <a:chExt cx="408" cy="560"/>
          </a:xfrm>
        </p:grpSpPr>
        <p:sp>
          <p:nvSpPr>
            <p:cNvPr id="55513" name="Rectangle 5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4" name="Line 5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5" name="Line 5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6" name="Line 5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7" name="Line 5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8" name="Line 5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9" name="Line 5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7" name="Group 65"/>
          <p:cNvGrpSpPr>
            <a:grpSpLocks/>
          </p:cNvGrpSpPr>
          <p:nvPr/>
        </p:nvGrpSpPr>
        <p:grpSpPr bwMode="auto">
          <a:xfrm>
            <a:off x="1498600" y="7378700"/>
            <a:ext cx="647700" cy="889000"/>
            <a:chOff x="0" y="0"/>
            <a:chExt cx="408" cy="560"/>
          </a:xfrm>
        </p:grpSpPr>
        <p:sp>
          <p:nvSpPr>
            <p:cNvPr id="55506" name="Rectangle 5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7" name="Line 5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8" name="Line 6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9" name="Line 6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0" name="Line 6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1" name="Line 6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2" name="Line 6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8" name="Group 73"/>
          <p:cNvGrpSpPr>
            <a:grpSpLocks/>
          </p:cNvGrpSpPr>
          <p:nvPr/>
        </p:nvGrpSpPr>
        <p:grpSpPr bwMode="auto">
          <a:xfrm>
            <a:off x="2209800" y="7378700"/>
            <a:ext cx="647700" cy="889000"/>
            <a:chOff x="0" y="0"/>
            <a:chExt cx="408" cy="560"/>
          </a:xfrm>
        </p:grpSpPr>
        <p:sp>
          <p:nvSpPr>
            <p:cNvPr id="55499" name="Rectangle 6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0" name="Line 6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1" name="Line 6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2" name="Line 6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3" name="Line 7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4" name="Line 7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5" name="Line 7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9" name="Group 81"/>
          <p:cNvGrpSpPr>
            <a:grpSpLocks/>
          </p:cNvGrpSpPr>
          <p:nvPr/>
        </p:nvGrpSpPr>
        <p:grpSpPr bwMode="auto">
          <a:xfrm>
            <a:off x="2921000" y="7378700"/>
            <a:ext cx="647700" cy="889000"/>
            <a:chOff x="0" y="0"/>
            <a:chExt cx="408" cy="560"/>
          </a:xfrm>
        </p:grpSpPr>
        <p:sp>
          <p:nvSpPr>
            <p:cNvPr id="55492" name="Rectangle 7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3" name="Line 7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4" name="Line 7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5" name="Line 7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6" name="Line 7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7" name="Line 7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8" name="Line 8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0" name="Group 89"/>
          <p:cNvGrpSpPr>
            <a:grpSpLocks/>
          </p:cNvGrpSpPr>
          <p:nvPr/>
        </p:nvGrpSpPr>
        <p:grpSpPr bwMode="auto">
          <a:xfrm>
            <a:off x="3644900" y="7378700"/>
            <a:ext cx="647700" cy="889000"/>
            <a:chOff x="0" y="0"/>
            <a:chExt cx="408" cy="560"/>
          </a:xfrm>
        </p:grpSpPr>
        <p:sp>
          <p:nvSpPr>
            <p:cNvPr id="55485" name="Rectangle 8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6" name="Line 8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7" name="Line 8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8" name="Line 8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9" name="Line 8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0" name="Line 8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1" name="Line 8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1" name="Group 97"/>
          <p:cNvGrpSpPr>
            <a:grpSpLocks/>
          </p:cNvGrpSpPr>
          <p:nvPr/>
        </p:nvGrpSpPr>
        <p:grpSpPr bwMode="auto">
          <a:xfrm>
            <a:off x="4343400" y="7378700"/>
            <a:ext cx="647700" cy="889000"/>
            <a:chOff x="0" y="0"/>
            <a:chExt cx="408" cy="560"/>
          </a:xfrm>
        </p:grpSpPr>
        <p:sp>
          <p:nvSpPr>
            <p:cNvPr id="55478" name="Rectangle 9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9" name="Line 9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0" name="Line 9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1" name="Line 9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2" name="Line 9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3" name="Line 9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4" name="Line 9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2" name="Group 105"/>
          <p:cNvGrpSpPr>
            <a:grpSpLocks/>
          </p:cNvGrpSpPr>
          <p:nvPr/>
        </p:nvGrpSpPr>
        <p:grpSpPr bwMode="auto">
          <a:xfrm>
            <a:off x="5054600" y="7378700"/>
            <a:ext cx="647700" cy="889000"/>
            <a:chOff x="0" y="0"/>
            <a:chExt cx="408" cy="560"/>
          </a:xfrm>
        </p:grpSpPr>
        <p:sp>
          <p:nvSpPr>
            <p:cNvPr id="55471" name="Rectangle 9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2" name="Line 9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3" name="Line 10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4" name="Line 10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5" name="Line 10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6" name="Line 10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7" name="Line 10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3" name="Group 113"/>
          <p:cNvGrpSpPr>
            <a:grpSpLocks/>
          </p:cNvGrpSpPr>
          <p:nvPr/>
        </p:nvGrpSpPr>
        <p:grpSpPr bwMode="auto">
          <a:xfrm>
            <a:off x="5765800" y="7378700"/>
            <a:ext cx="647700" cy="889000"/>
            <a:chOff x="0" y="0"/>
            <a:chExt cx="408" cy="560"/>
          </a:xfrm>
        </p:grpSpPr>
        <p:sp>
          <p:nvSpPr>
            <p:cNvPr id="55464" name="Rectangle 10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5" name="Line 10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6" name="Line 10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7" name="Line 10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8" name="Line 11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9" name="Line 11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0" name="Line 11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4" name="Group 121"/>
          <p:cNvGrpSpPr>
            <a:grpSpLocks/>
          </p:cNvGrpSpPr>
          <p:nvPr/>
        </p:nvGrpSpPr>
        <p:grpSpPr bwMode="auto">
          <a:xfrm>
            <a:off x="800100" y="8458200"/>
            <a:ext cx="647700" cy="889000"/>
            <a:chOff x="0" y="0"/>
            <a:chExt cx="408" cy="560"/>
          </a:xfrm>
        </p:grpSpPr>
        <p:sp>
          <p:nvSpPr>
            <p:cNvPr id="55457" name="Rectangle 11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8" name="Line 11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9" name="Line 11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0" name="Line 11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1" name="Line 11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2" name="Line 11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3" name="Line 12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5" name="Group 129"/>
          <p:cNvGrpSpPr>
            <a:grpSpLocks/>
          </p:cNvGrpSpPr>
          <p:nvPr/>
        </p:nvGrpSpPr>
        <p:grpSpPr bwMode="auto">
          <a:xfrm>
            <a:off x="1498600" y="8458200"/>
            <a:ext cx="647700" cy="889000"/>
            <a:chOff x="0" y="0"/>
            <a:chExt cx="408" cy="560"/>
          </a:xfrm>
        </p:grpSpPr>
        <p:sp>
          <p:nvSpPr>
            <p:cNvPr id="55450" name="Rectangle 12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1" name="Line 12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2" name="Line 12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3" name="Line 12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4" name="Line 12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5" name="Line 12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6" name="Line 12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6" name="Group 137"/>
          <p:cNvGrpSpPr>
            <a:grpSpLocks/>
          </p:cNvGrpSpPr>
          <p:nvPr/>
        </p:nvGrpSpPr>
        <p:grpSpPr bwMode="auto">
          <a:xfrm>
            <a:off x="2209800" y="8458200"/>
            <a:ext cx="647700" cy="889000"/>
            <a:chOff x="0" y="0"/>
            <a:chExt cx="408" cy="560"/>
          </a:xfrm>
        </p:grpSpPr>
        <p:sp>
          <p:nvSpPr>
            <p:cNvPr id="55443" name="Rectangle 13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4" name="Line 13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5" name="Line 13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6" name="Line 13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7" name="Line 13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8" name="Line 13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9" name="Line 13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7" name="Group 145"/>
          <p:cNvGrpSpPr>
            <a:grpSpLocks/>
          </p:cNvGrpSpPr>
          <p:nvPr/>
        </p:nvGrpSpPr>
        <p:grpSpPr bwMode="auto">
          <a:xfrm>
            <a:off x="2921000" y="8458200"/>
            <a:ext cx="647700" cy="889000"/>
            <a:chOff x="0" y="0"/>
            <a:chExt cx="408" cy="560"/>
          </a:xfrm>
        </p:grpSpPr>
        <p:sp>
          <p:nvSpPr>
            <p:cNvPr id="55436" name="Rectangle 13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7" name="Line 13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8" name="Line 14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9" name="Line 14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0" name="Line 14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1" name="Line 14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2" name="Line 14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8" name="Group 153"/>
          <p:cNvGrpSpPr>
            <a:grpSpLocks/>
          </p:cNvGrpSpPr>
          <p:nvPr/>
        </p:nvGrpSpPr>
        <p:grpSpPr bwMode="auto">
          <a:xfrm>
            <a:off x="3644900" y="8458200"/>
            <a:ext cx="647700" cy="889000"/>
            <a:chOff x="0" y="0"/>
            <a:chExt cx="408" cy="560"/>
          </a:xfrm>
        </p:grpSpPr>
        <p:sp>
          <p:nvSpPr>
            <p:cNvPr id="55429" name="Rectangle 14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0" name="Line 14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1" name="Line 14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2" name="Line 14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3" name="Line 15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4" name="Line 15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5" name="Line 15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9" name="Group 161"/>
          <p:cNvGrpSpPr>
            <a:grpSpLocks/>
          </p:cNvGrpSpPr>
          <p:nvPr/>
        </p:nvGrpSpPr>
        <p:grpSpPr bwMode="auto">
          <a:xfrm>
            <a:off x="4343400" y="8458200"/>
            <a:ext cx="647700" cy="889000"/>
            <a:chOff x="0" y="0"/>
            <a:chExt cx="408" cy="560"/>
          </a:xfrm>
        </p:grpSpPr>
        <p:sp>
          <p:nvSpPr>
            <p:cNvPr id="55422" name="Rectangle 15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3" name="Line 15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4" name="Line 15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5" name="Line 15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6" name="Line 15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7" name="Line 15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8" name="Line 16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0" name="Group 169"/>
          <p:cNvGrpSpPr>
            <a:grpSpLocks/>
          </p:cNvGrpSpPr>
          <p:nvPr/>
        </p:nvGrpSpPr>
        <p:grpSpPr bwMode="auto">
          <a:xfrm>
            <a:off x="5054600" y="8458200"/>
            <a:ext cx="647700" cy="889000"/>
            <a:chOff x="0" y="0"/>
            <a:chExt cx="408" cy="560"/>
          </a:xfrm>
        </p:grpSpPr>
        <p:sp>
          <p:nvSpPr>
            <p:cNvPr id="55415" name="Rectangle 16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6" name="Line 16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7" name="Line 16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8" name="Line 16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9" name="Line 16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0" name="Line 16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1" name="Line 16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1" name="Group 177"/>
          <p:cNvGrpSpPr>
            <a:grpSpLocks/>
          </p:cNvGrpSpPr>
          <p:nvPr/>
        </p:nvGrpSpPr>
        <p:grpSpPr bwMode="auto">
          <a:xfrm>
            <a:off x="5765800" y="8458200"/>
            <a:ext cx="647700" cy="889000"/>
            <a:chOff x="0" y="0"/>
            <a:chExt cx="408" cy="560"/>
          </a:xfrm>
        </p:grpSpPr>
        <p:sp>
          <p:nvSpPr>
            <p:cNvPr id="55408" name="Rectangle 17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9" name="Line 17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0" name="Line 17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1" name="Line 17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2" name="Line 17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3" name="Line 17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4" name="Line 17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2" name="Group 185"/>
          <p:cNvGrpSpPr>
            <a:grpSpLocks/>
          </p:cNvGrpSpPr>
          <p:nvPr/>
        </p:nvGrpSpPr>
        <p:grpSpPr bwMode="auto">
          <a:xfrm>
            <a:off x="7213600" y="8458200"/>
            <a:ext cx="647700" cy="889000"/>
            <a:chOff x="0" y="0"/>
            <a:chExt cx="408" cy="560"/>
          </a:xfrm>
        </p:grpSpPr>
        <p:sp>
          <p:nvSpPr>
            <p:cNvPr id="55401" name="Rectangle 17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2" name="Line 17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3" name="Line 18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4" name="Line 18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5" name="Line 18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6" name="Line 18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7" name="Line 18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3" name="Group 193"/>
          <p:cNvGrpSpPr>
            <a:grpSpLocks/>
          </p:cNvGrpSpPr>
          <p:nvPr/>
        </p:nvGrpSpPr>
        <p:grpSpPr bwMode="auto">
          <a:xfrm>
            <a:off x="6489700" y="8458200"/>
            <a:ext cx="647700" cy="889000"/>
            <a:chOff x="0" y="0"/>
            <a:chExt cx="408" cy="560"/>
          </a:xfrm>
        </p:grpSpPr>
        <p:sp>
          <p:nvSpPr>
            <p:cNvPr id="55394" name="Rectangle 18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5" name="Line 18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6" name="Line 18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7" name="Line 18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8" name="Line 19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9" name="Line 19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0" name="Line 19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4" name="Group 201"/>
          <p:cNvGrpSpPr>
            <a:grpSpLocks/>
          </p:cNvGrpSpPr>
          <p:nvPr/>
        </p:nvGrpSpPr>
        <p:grpSpPr bwMode="auto">
          <a:xfrm>
            <a:off x="7912100" y="8458200"/>
            <a:ext cx="647700" cy="889000"/>
            <a:chOff x="0" y="0"/>
            <a:chExt cx="408" cy="560"/>
          </a:xfrm>
        </p:grpSpPr>
        <p:sp>
          <p:nvSpPr>
            <p:cNvPr id="55387" name="Rectangle 19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8" name="Line 19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9" name="Line 19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0" name="Line 19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1" name="Line 19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2" name="Line 19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3" name="Line 20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5" name="Group 209"/>
          <p:cNvGrpSpPr>
            <a:grpSpLocks/>
          </p:cNvGrpSpPr>
          <p:nvPr/>
        </p:nvGrpSpPr>
        <p:grpSpPr bwMode="auto">
          <a:xfrm>
            <a:off x="8636000" y="8458200"/>
            <a:ext cx="647700" cy="889000"/>
            <a:chOff x="0" y="0"/>
            <a:chExt cx="408" cy="560"/>
          </a:xfrm>
        </p:grpSpPr>
        <p:sp>
          <p:nvSpPr>
            <p:cNvPr id="55380" name="Rectangle 20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1" name="Line 20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2" name="Line 20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3" name="Line 20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4" name="Line 20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5" name="Line 20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6" name="Line 20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6" name="Group 217"/>
          <p:cNvGrpSpPr>
            <a:grpSpLocks/>
          </p:cNvGrpSpPr>
          <p:nvPr/>
        </p:nvGrpSpPr>
        <p:grpSpPr bwMode="auto">
          <a:xfrm>
            <a:off x="9334500" y="8458200"/>
            <a:ext cx="647700" cy="889000"/>
            <a:chOff x="0" y="0"/>
            <a:chExt cx="408" cy="560"/>
          </a:xfrm>
        </p:grpSpPr>
        <p:sp>
          <p:nvSpPr>
            <p:cNvPr id="55373" name="Rectangle 2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4" name="Line 2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5" name="Line 2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6" name="Line 2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7" name="Line 2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8" name="Line 2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9" name="Line 2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7" name="Group 225"/>
          <p:cNvGrpSpPr>
            <a:grpSpLocks/>
          </p:cNvGrpSpPr>
          <p:nvPr/>
        </p:nvGrpSpPr>
        <p:grpSpPr bwMode="auto">
          <a:xfrm>
            <a:off x="10045700" y="8458200"/>
            <a:ext cx="647700" cy="889000"/>
            <a:chOff x="0" y="0"/>
            <a:chExt cx="408" cy="560"/>
          </a:xfrm>
        </p:grpSpPr>
        <p:sp>
          <p:nvSpPr>
            <p:cNvPr id="55366" name="Rectangle 2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7" name="Line 2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8" name="Line 2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9" name="Line 2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0" name="Line 2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1" name="Line 2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2" name="Line 2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8" name="Group 233"/>
          <p:cNvGrpSpPr>
            <a:grpSpLocks/>
          </p:cNvGrpSpPr>
          <p:nvPr/>
        </p:nvGrpSpPr>
        <p:grpSpPr bwMode="auto">
          <a:xfrm>
            <a:off x="10756900" y="8458200"/>
            <a:ext cx="647700" cy="889000"/>
            <a:chOff x="0" y="0"/>
            <a:chExt cx="408" cy="560"/>
          </a:xfrm>
        </p:grpSpPr>
        <p:sp>
          <p:nvSpPr>
            <p:cNvPr id="55359" name="Rectangle 2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0" name="Line 2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1" name="Line 2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2" name="Line 2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3" name="Line 2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4" name="Line 2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5" name="Line 2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32" name="Group 244"/>
          <p:cNvGrpSpPr>
            <a:grpSpLocks/>
          </p:cNvGrpSpPr>
          <p:nvPr/>
        </p:nvGrpSpPr>
        <p:grpSpPr bwMode="auto">
          <a:xfrm>
            <a:off x="11455400" y="8458200"/>
            <a:ext cx="647700" cy="889000"/>
            <a:chOff x="0" y="0"/>
            <a:chExt cx="408" cy="560"/>
          </a:xfrm>
        </p:grpSpPr>
        <p:sp>
          <p:nvSpPr>
            <p:cNvPr id="55352" name="Rectangle 237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3" name="Line 238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4" name="Line 239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5" name="Line 240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6" name="Line 241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7" name="Line 242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8" name="Line 243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600" y="320040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level</a:t>
            </a:r>
            <a:endParaRPr lang="en-US" sz="36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01600" y="52972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77" name="TextBox 276"/>
          <p:cNvSpPr txBox="1"/>
          <p:nvPr/>
        </p:nvSpPr>
        <p:spPr>
          <a:xfrm>
            <a:off x="101600" y="6400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78" name="TextBox 277"/>
          <p:cNvSpPr txBox="1"/>
          <p:nvPr/>
        </p:nvSpPr>
        <p:spPr>
          <a:xfrm>
            <a:off x="101600" y="74308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01600" y="84976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grpSp>
        <p:nvGrpSpPr>
          <p:cNvPr id="280" name="Group 9"/>
          <p:cNvGrpSpPr>
            <a:grpSpLocks/>
          </p:cNvGrpSpPr>
          <p:nvPr/>
        </p:nvGrpSpPr>
        <p:grpSpPr bwMode="auto">
          <a:xfrm>
            <a:off x="787400" y="4267200"/>
            <a:ext cx="647700" cy="889000"/>
            <a:chOff x="0" y="0"/>
            <a:chExt cx="408" cy="560"/>
          </a:xfrm>
        </p:grpSpPr>
        <p:sp>
          <p:nvSpPr>
            <p:cNvPr id="281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2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3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5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101600" y="4419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293" name="TextBox 292"/>
          <p:cNvSpPr txBox="1"/>
          <p:nvPr/>
        </p:nvSpPr>
        <p:spPr>
          <a:xfrm>
            <a:off x="787400" y="2057400"/>
            <a:ext cx="3807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Storage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8742744" y="2057400"/>
            <a:ext cx="35990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Storage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1927" y="317396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keys</a:t>
            </a:r>
            <a:endParaRPr lang="en-US" sz="2800" baseline="-25000" dirty="0"/>
          </a:p>
        </p:txBody>
      </p:sp>
      <p:sp>
        <p:nvSpPr>
          <p:cNvPr id="296" name="TextBox 295"/>
          <p:cNvSpPr txBox="1"/>
          <p:nvPr/>
        </p:nvSpPr>
        <p:spPr>
          <a:xfrm>
            <a:off x="12188627" y="5068669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k1</a:t>
            </a:r>
            <a:endParaRPr lang="en-US" sz="3600" baseline="-25000" dirty="0"/>
          </a:p>
        </p:txBody>
      </p:sp>
      <p:sp>
        <p:nvSpPr>
          <p:cNvPr id="298" name="TextBox 297"/>
          <p:cNvSpPr txBox="1"/>
          <p:nvPr/>
        </p:nvSpPr>
        <p:spPr>
          <a:xfrm>
            <a:off x="12187618" y="6059269"/>
            <a:ext cx="67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k2</a:t>
            </a:r>
            <a:endParaRPr lang="en-US" sz="3600" baseline="-25000" dirty="0"/>
          </a:p>
        </p:txBody>
      </p:sp>
      <p:sp>
        <p:nvSpPr>
          <p:cNvPr id="299" name="TextBox 298"/>
          <p:cNvSpPr txBox="1"/>
          <p:nvPr/>
        </p:nvSpPr>
        <p:spPr>
          <a:xfrm>
            <a:off x="12174920" y="72390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k3</a:t>
            </a:r>
            <a:endParaRPr lang="en-US" sz="3600" baseline="-25000" dirty="0"/>
          </a:p>
        </p:txBody>
      </p:sp>
      <p:sp>
        <p:nvSpPr>
          <p:cNvPr id="300" name="TextBox 299"/>
          <p:cNvSpPr txBox="1"/>
          <p:nvPr/>
        </p:nvSpPr>
        <p:spPr>
          <a:xfrm>
            <a:off x="12197501" y="84582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k4</a:t>
            </a:r>
            <a:endParaRPr lang="en-US" sz="3600" baseline="-25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314700" y="3136900"/>
            <a:ext cx="6705600" cy="2552700"/>
            <a:chOff x="3314700" y="3136900"/>
            <a:chExt cx="6705600" cy="2552700"/>
          </a:xfrm>
        </p:grpSpPr>
        <p:sp>
          <p:nvSpPr>
            <p:cNvPr id="301" name="AutoShape 234"/>
            <p:cNvSpPr>
              <a:spLocks/>
            </p:cNvSpPr>
            <p:nvPr/>
          </p:nvSpPr>
          <p:spPr bwMode="auto">
            <a:xfrm>
              <a:off x="3314700" y="3136900"/>
              <a:ext cx="6705600" cy="2552700"/>
            </a:xfrm>
            <a:prstGeom prst="roundRect">
              <a:avLst>
                <a:gd name="adj" fmla="val 7458"/>
              </a:avLst>
            </a:prstGeom>
            <a:solidFill>
              <a:srgbClr val="C1F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2" name="Rectangle 235"/>
            <p:cNvSpPr>
              <a:spLocks/>
            </p:cNvSpPr>
            <p:nvPr/>
          </p:nvSpPr>
          <p:spPr bwMode="auto">
            <a:xfrm>
              <a:off x="3962400" y="3835400"/>
              <a:ext cx="5880100" cy="170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317500" indent="-317500" algn="l">
                <a:spcBef>
                  <a:spcPts val="800"/>
                </a:spcBef>
                <a:buSzPct val="100000"/>
                <a:buFont typeface="Arial" charset="0"/>
                <a:buChar char="•"/>
              </a:pPr>
              <a:r>
                <a:rPr lang="en-US" sz="32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Data item </a:t>
              </a:r>
              <a:r>
                <a:rPr lang="en-US" sz="3200" dirty="0" smtClean="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3200" dirty="0" err="1" smtClean="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i</a:t>
              </a:r>
              <a:r>
                <a:rPr lang="en-US" sz="3200" dirty="0" smtClean="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, M[</a:t>
              </a:r>
              <a:r>
                <a:rPr lang="en-US" sz="3200" dirty="0" err="1" smtClean="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i</a:t>
              </a:r>
              <a:r>
                <a:rPr lang="en-US" sz="3200" dirty="0" smtClean="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])</a:t>
              </a:r>
              <a:r>
                <a:rPr lang="en-US" sz="32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is stored at some level </a:t>
              </a:r>
              <a:r>
                <a:rPr lang="en-US" sz="3200" dirty="0" smtClean="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j</a:t>
              </a:r>
              <a:r>
                <a:rPr lang="en-US" sz="32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in bucket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F</a:t>
              </a:r>
              <a:r>
                <a:rPr lang="en-US" sz="3200" baseline="-25000" dirty="0" err="1" smtClean="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kj</a:t>
              </a:r>
              <a:r>
                <a:rPr lang="en-US" sz="3200" dirty="0" smtClean="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3200" dirty="0" err="1" smtClean="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i</a:t>
              </a:r>
              <a:r>
                <a:rPr lang="en-US" sz="3200" dirty="0" smtClean="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)</a:t>
              </a:r>
              <a:endParaRPr lang="en-US" sz="3200" baseline="-250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2800" y="3224768"/>
              <a:ext cx="240001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Invariant:</a:t>
              </a:r>
              <a:endParaRPr lang="en-US" dirty="0"/>
            </a:p>
          </p:txBody>
        </p:sp>
      </p:grpSp>
      <p:sp>
        <p:nvSpPr>
          <p:cNvPr id="305" name="Rectangle 245"/>
          <p:cNvSpPr>
            <a:spLocks/>
          </p:cNvSpPr>
          <p:nvPr/>
        </p:nvSpPr>
        <p:spPr bwMode="auto">
          <a:xfrm>
            <a:off x="29210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6" name="Rectangle 246"/>
          <p:cNvSpPr>
            <a:spLocks/>
          </p:cNvSpPr>
          <p:nvPr/>
        </p:nvSpPr>
        <p:spPr bwMode="auto">
          <a:xfrm>
            <a:off x="22098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" name="Rectangle 247"/>
          <p:cNvSpPr>
            <a:spLocks/>
          </p:cNvSpPr>
          <p:nvPr/>
        </p:nvSpPr>
        <p:spPr bwMode="auto">
          <a:xfrm>
            <a:off x="4343400" y="75311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" name="Rectangle 248"/>
          <p:cNvSpPr>
            <a:spLocks/>
          </p:cNvSpPr>
          <p:nvPr/>
        </p:nvSpPr>
        <p:spPr bwMode="auto">
          <a:xfrm>
            <a:off x="50546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9" name="Rectangle 249"/>
          <p:cNvSpPr>
            <a:spLocks/>
          </p:cNvSpPr>
          <p:nvPr/>
        </p:nvSpPr>
        <p:spPr bwMode="auto">
          <a:xfrm>
            <a:off x="50546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" name="Rectangle 250"/>
          <p:cNvSpPr>
            <a:spLocks/>
          </p:cNvSpPr>
          <p:nvPr/>
        </p:nvSpPr>
        <p:spPr bwMode="auto">
          <a:xfrm>
            <a:off x="21971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" name="Rectangle 251"/>
          <p:cNvSpPr>
            <a:spLocks/>
          </p:cNvSpPr>
          <p:nvPr/>
        </p:nvSpPr>
        <p:spPr bwMode="auto">
          <a:xfrm>
            <a:off x="43434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" name="Rectangle 252"/>
          <p:cNvSpPr>
            <a:spLocks/>
          </p:cNvSpPr>
          <p:nvPr/>
        </p:nvSpPr>
        <p:spPr bwMode="auto">
          <a:xfrm>
            <a:off x="50546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" name="Rectangle 253"/>
          <p:cNvSpPr>
            <a:spLocks/>
          </p:cNvSpPr>
          <p:nvPr/>
        </p:nvSpPr>
        <p:spPr bwMode="auto">
          <a:xfrm>
            <a:off x="5054600" y="8724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" name="Rectangle 254"/>
          <p:cNvSpPr>
            <a:spLocks/>
          </p:cNvSpPr>
          <p:nvPr/>
        </p:nvSpPr>
        <p:spPr bwMode="auto">
          <a:xfrm>
            <a:off x="64897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" name="Rectangle 255"/>
          <p:cNvSpPr>
            <a:spLocks/>
          </p:cNvSpPr>
          <p:nvPr/>
        </p:nvSpPr>
        <p:spPr bwMode="auto">
          <a:xfrm>
            <a:off x="64897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6" name="Rectangle 256"/>
          <p:cNvSpPr>
            <a:spLocks/>
          </p:cNvSpPr>
          <p:nvPr/>
        </p:nvSpPr>
        <p:spPr bwMode="auto">
          <a:xfrm>
            <a:off x="29210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" name="Rectangle 257"/>
          <p:cNvSpPr>
            <a:spLocks/>
          </p:cNvSpPr>
          <p:nvPr/>
        </p:nvSpPr>
        <p:spPr bwMode="auto">
          <a:xfrm>
            <a:off x="107569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" name="Rectangle 258"/>
          <p:cNvSpPr>
            <a:spLocks/>
          </p:cNvSpPr>
          <p:nvPr/>
        </p:nvSpPr>
        <p:spPr bwMode="auto">
          <a:xfrm>
            <a:off x="93345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9" name="Rectangle 259"/>
          <p:cNvSpPr>
            <a:spLocks/>
          </p:cNvSpPr>
          <p:nvPr/>
        </p:nvSpPr>
        <p:spPr bwMode="auto">
          <a:xfrm>
            <a:off x="1498600" y="5308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0" name="Rectangle 252"/>
          <p:cNvSpPr>
            <a:spLocks/>
          </p:cNvSpPr>
          <p:nvPr/>
        </p:nvSpPr>
        <p:spPr bwMode="auto">
          <a:xfrm>
            <a:off x="7772400" y="68834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36000" y="6628825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7894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ED5AF-F299-4616-8FE7-5A0253FE70EA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5299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Example: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Ostrovsky’s</a:t>
            </a: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ORAM is NRPH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5300" name="Group 9"/>
          <p:cNvGrpSpPr>
            <a:grpSpLocks/>
          </p:cNvGrpSpPr>
          <p:nvPr/>
        </p:nvGrpSpPr>
        <p:grpSpPr bwMode="auto">
          <a:xfrm>
            <a:off x="787400" y="5295900"/>
            <a:ext cx="647700" cy="889000"/>
            <a:chOff x="0" y="0"/>
            <a:chExt cx="408" cy="560"/>
          </a:xfrm>
        </p:grpSpPr>
        <p:sp>
          <p:nvSpPr>
            <p:cNvPr id="55555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6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7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8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9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0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1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1" name="Group 17"/>
          <p:cNvGrpSpPr>
            <a:grpSpLocks/>
          </p:cNvGrpSpPr>
          <p:nvPr/>
        </p:nvGrpSpPr>
        <p:grpSpPr bwMode="auto">
          <a:xfrm>
            <a:off x="1498600" y="5295900"/>
            <a:ext cx="647700" cy="889000"/>
            <a:chOff x="0" y="0"/>
            <a:chExt cx="408" cy="560"/>
          </a:xfrm>
        </p:grpSpPr>
        <p:sp>
          <p:nvSpPr>
            <p:cNvPr id="55548" name="Rectangle 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9" name="Line 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0" name="Line 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1" name="Line 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2" name="Line 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3" name="Line 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4" name="Line 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2" name="Group 25"/>
          <p:cNvGrpSpPr>
            <a:grpSpLocks/>
          </p:cNvGrpSpPr>
          <p:nvPr/>
        </p:nvGrpSpPr>
        <p:grpSpPr bwMode="auto">
          <a:xfrm>
            <a:off x="787400" y="6324600"/>
            <a:ext cx="647700" cy="889000"/>
            <a:chOff x="0" y="0"/>
            <a:chExt cx="408" cy="560"/>
          </a:xfrm>
        </p:grpSpPr>
        <p:sp>
          <p:nvSpPr>
            <p:cNvPr id="55541" name="Rectangle 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2" name="Line 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3" name="Line 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4" name="Line 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5" name="Line 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6" name="Line 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7" name="Line 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3" name="Group 33"/>
          <p:cNvGrpSpPr>
            <a:grpSpLocks/>
          </p:cNvGrpSpPr>
          <p:nvPr/>
        </p:nvGrpSpPr>
        <p:grpSpPr bwMode="auto">
          <a:xfrm>
            <a:off x="1485900" y="6324600"/>
            <a:ext cx="647700" cy="889000"/>
            <a:chOff x="0" y="0"/>
            <a:chExt cx="408" cy="560"/>
          </a:xfrm>
        </p:grpSpPr>
        <p:sp>
          <p:nvSpPr>
            <p:cNvPr id="55534" name="Rectangle 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5" name="Line 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6" name="Line 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7" name="Line 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8" name="Line 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9" name="Line 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0" name="Line 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4" name="Group 41"/>
          <p:cNvGrpSpPr>
            <a:grpSpLocks/>
          </p:cNvGrpSpPr>
          <p:nvPr/>
        </p:nvGrpSpPr>
        <p:grpSpPr bwMode="auto">
          <a:xfrm>
            <a:off x="2197100" y="6324600"/>
            <a:ext cx="647700" cy="889000"/>
            <a:chOff x="0" y="0"/>
            <a:chExt cx="408" cy="560"/>
          </a:xfrm>
        </p:grpSpPr>
        <p:sp>
          <p:nvSpPr>
            <p:cNvPr id="55527" name="Rectangle 3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8" name="Line 3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9" name="Line 3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0" name="Line 3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1" name="Line 3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2" name="Line 3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3" name="Line 4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5" name="Group 49"/>
          <p:cNvGrpSpPr>
            <a:grpSpLocks/>
          </p:cNvGrpSpPr>
          <p:nvPr/>
        </p:nvGrpSpPr>
        <p:grpSpPr bwMode="auto">
          <a:xfrm>
            <a:off x="2908300" y="6324600"/>
            <a:ext cx="647700" cy="889000"/>
            <a:chOff x="0" y="0"/>
            <a:chExt cx="408" cy="560"/>
          </a:xfrm>
        </p:grpSpPr>
        <p:sp>
          <p:nvSpPr>
            <p:cNvPr id="55520" name="Rectangle 4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1" name="Line 4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2" name="Line 4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3" name="Line 4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4" name="Line 4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5" name="Line 4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6" name="Line 4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6" name="Group 57"/>
          <p:cNvGrpSpPr>
            <a:grpSpLocks/>
          </p:cNvGrpSpPr>
          <p:nvPr/>
        </p:nvGrpSpPr>
        <p:grpSpPr bwMode="auto">
          <a:xfrm>
            <a:off x="800100" y="7378700"/>
            <a:ext cx="647700" cy="889000"/>
            <a:chOff x="0" y="0"/>
            <a:chExt cx="408" cy="560"/>
          </a:xfrm>
        </p:grpSpPr>
        <p:sp>
          <p:nvSpPr>
            <p:cNvPr id="55513" name="Rectangle 5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4" name="Line 5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5" name="Line 5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6" name="Line 5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7" name="Line 5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8" name="Line 5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9" name="Line 5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7" name="Group 65"/>
          <p:cNvGrpSpPr>
            <a:grpSpLocks/>
          </p:cNvGrpSpPr>
          <p:nvPr/>
        </p:nvGrpSpPr>
        <p:grpSpPr bwMode="auto">
          <a:xfrm>
            <a:off x="1498600" y="7378700"/>
            <a:ext cx="647700" cy="889000"/>
            <a:chOff x="0" y="0"/>
            <a:chExt cx="408" cy="560"/>
          </a:xfrm>
        </p:grpSpPr>
        <p:sp>
          <p:nvSpPr>
            <p:cNvPr id="55506" name="Rectangle 5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7" name="Line 5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8" name="Line 6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9" name="Line 6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0" name="Line 6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1" name="Line 6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2" name="Line 6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8" name="Group 73"/>
          <p:cNvGrpSpPr>
            <a:grpSpLocks/>
          </p:cNvGrpSpPr>
          <p:nvPr/>
        </p:nvGrpSpPr>
        <p:grpSpPr bwMode="auto">
          <a:xfrm>
            <a:off x="2209800" y="7378700"/>
            <a:ext cx="647700" cy="889000"/>
            <a:chOff x="0" y="0"/>
            <a:chExt cx="408" cy="560"/>
          </a:xfrm>
        </p:grpSpPr>
        <p:sp>
          <p:nvSpPr>
            <p:cNvPr id="55499" name="Rectangle 6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0" name="Line 6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1" name="Line 6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2" name="Line 6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3" name="Line 7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4" name="Line 7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5" name="Line 7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9" name="Group 81"/>
          <p:cNvGrpSpPr>
            <a:grpSpLocks/>
          </p:cNvGrpSpPr>
          <p:nvPr/>
        </p:nvGrpSpPr>
        <p:grpSpPr bwMode="auto">
          <a:xfrm>
            <a:off x="2921000" y="7378700"/>
            <a:ext cx="647700" cy="889000"/>
            <a:chOff x="0" y="0"/>
            <a:chExt cx="408" cy="560"/>
          </a:xfrm>
        </p:grpSpPr>
        <p:sp>
          <p:nvSpPr>
            <p:cNvPr id="55492" name="Rectangle 7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3" name="Line 7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4" name="Line 7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5" name="Line 7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6" name="Line 7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7" name="Line 7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8" name="Line 8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0" name="Group 89"/>
          <p:cNvGrpSpPr>
            <a:grpSpLocks/>
          </p:cNvGrpSpPr>
          <p:nvPr/>
        </p:nvGrpSpPr>
        <p:grpSpPr bwMode="auto">
          <a:xfrm>
            <a:off x="3644900" y="7378700"/>
            <a:ext cx="647700" cy="889000"/>
            <a:chOff x="0" y="0"/>
            <a:chExt cx="408" cy="560"/>
          </a:xfrm>
        </p:grpSpPr>
        <p:sp>
          <p:nvSpPr>
            <p:cNvPr id="55485" name="Rectangle 8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6" name="Line 8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7" name="Line 8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8" name="Line 8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9" name="Line 8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0" name="Line 8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1" name="Line 8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1" name="Group 97"/>
          <p:cNvGrpSpPr>
            <a:grpSpLocks/>
          </p:cNvGrpSpPr>
          <p:nvPr/>
        </p:nvGrpSpPr>
        <p:grpSpPr bwMode="auto">
          <a:xfrm>
            <a:off x="4343400" y="7378700"/>
            <a:ext cx="647700" cy="889000"/>
            <a:chOff x="0" y="0"/>
            <a:chExt cx="408" cy="560"/>
          </a:xfrm>
        </p:grpSpPr>
        <p:sp>
          <p:nvSpPr>
            <p:cNvPr id="55478" name="Rectangle 9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9" name="Line 9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0" name="Line 9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1" name="Line 9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2" name="Line 9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3" name="Line 9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4" name="Line 9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2" name="Group 105"/>
          <p:cNvGrpSpPr>
            <a:grpSpLocks/>
          </p:cNvGrpSpPr>
          <p:nvPr/>
        </p:nvGrpSpPr>
        <p:grpSpPr bwMode="auto">
          <a:xfrm>
            <a:off x="5054600" y="7378700"/>
            <a:ext cx="647700" cy="889000"/>
            <a:chOff x="0" y="0"/>
            <a:chExt cx="408" cy="560"/>
          </a:xfrm>
        </p:grpSpPr>
        <p:sp>
          <p:nvSpPr>
            <p:cNvPr id="55471" name="Rectangle 9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2" name="Line 9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3" name="Line 10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4" name="Line 10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5" name="Line 10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6" name="Line 10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7" name="Line 10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3" name="Group 113"/>
          <p:cNvGrpSpPr>
            <a:grpSpLocks/>
          </p:cNvGrpSpPr>
          <p:nvPr/>
        </p:nvGrpSpPr>
        <p:grpSpPr bwMode="auto">
          <a:xfrm>
            <a:off x="5765800" y="7378700"/>
            <a:ext cx="647700" cy="889000"/>
            <a:chOff x="0" y="0"/>
            <a:chExt cx="408" cy="560"/>
          </a:xfrm>
        </p:grpSpPr>
        <p:sp>
          <p:nvSpPr>
            <p:cNvPr id="55464" name="Rectangle 10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5" name="Line 10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6" name="Line 10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7" name="Line 10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8" name="Line 11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9" name="Line 11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0" name="Line 11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4" name="Group 121"/>
          <p:cNvGrpSpPr>
            <a:grpSpLocks/>
          </p:cNvGrpSpPr>
          <p:nvPr/>
        </p:nvGrpSpPr>
        <p:grpSpPr bwMode="auto">
          <a:xfrm>
            <a:off x="800100" y="8458200"/>
            <a:ext cx="647700" cy="889000"/>
            <a:chOff x="0" y="0"/>
            <a:chExt cx="408" cy="560"/>
          </a:xfrm>
        </p:grpSpPr>
        <p:sp>
          <p:nvSpPr>
            <p:cNvPr id="55457" name="Rectangle 11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8" name="Line 11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9" name="Line 11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0" name="Line 11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1" name="Line 11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2" name="Line 11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3" name="Line 12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5" name="Group 129"/>
          <p:cNvGrpSpPr>
            <a:grpSpLocks/>
          </p:cNvGrpSpPr>
          <p:nvPr/>
        </p:nvGrpSpPr>
        <p:grpSpPr bwMode="auto">
          <a:xfrm>
            <a:off x="1498600" y="8458200"/>
            <a:ext cx="647700" cy="889000"/>
            <a:chOff x="0" y="0"/>
            <a:chExt cx="408" cy="560"/>
          </a:xfrm>
        </p:grpSpPr>
        <p:sp>
          <p:nvSpPr>
            <p:cNvPr id="55450" name="Rectangle 12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1" name="Line 12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2" name="Line 12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3" name="Line 12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4" name="Line 12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5" name="Line 12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6" name="Line 12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6" name="Group 137"/>
          <p:cNvGrpSpPr>
            <a:grpSpLocks/>
          </p:cNvGrpSpPr>
          <p:nvPr/>
        </p:nvGrpSpPr>
        <p:grpSpPr bwMode="auto">
          <a:xfrm>
            <a:off x="2209800" y="8458200"/>
            <a:ext cx="647700" cy="889000"/>
            <a:chOff x="0" y="0"/>
            <a:chExt cx="408" cy="560"/>
          </a:xfrm>
        </p:grpSpPr>
        <p:sp>
          <p:nvSpPr>
            <p:cNvPr id="55443" name="Rectangle 13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4" name="Line 13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5" name="Line 13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6" name="Line 13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7" name="Line 13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8" name="Line 13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9" name="Line 13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7" name="Group 145"/>
          <p:cNvGrpSpPr>
            <a:grpSpLocks/>
          </p:cNvGrpSpPr>
          <p:nvPr/>
        </p:nvGrpSpPr>
        <p:grpSpPr bwMode="auto">
          <a:xfrm>
            <a:off x="2921000" y="8458200"/>
            <a:ext cx="647700" cy="889000"/>
            <a:chOff x="0" y="0"/>
            <a:chExt cx="408" cy="560"/>
          </a:xfrm>
        </p:grpSpPr>
        <p:sp>
          <p:nvSpPr>
            <p:cNvPr id="55436" name="Rectangle 13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7" name="Line 13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8" name="Line 14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9" name="Line 14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0" name="Line 14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1" name="Line 14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2" name="Line 14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8" name="Group 153"/>
          <p:cNvGrpSpPr>
            <a:grpSpLocks/>
          </p:cNvGrpSpPr>
          <p:nvPr/>
        </p:nvGrpSpPr>
        <p:grpSpPr bwMode="auto">
          <a:xfrm>
            <a:off x="3644900" y="8458200"/>
            <a:ext cx="647700" cy="889000"/>
            <a:chOff x="0" y="0"/>
            <a:chExt cx="408" cy="560"/>
          </a:xfrm>
        </p:grpSpPr>
        <p:sp>
          <p:nvSpPr>
            <p:cNvPr id="55429" name="Rectangle 14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0" name="Line 14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1" name="Line 14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2" name="Line 14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3" name="Line 15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4" name="Line 15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5" name="Line 15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9" name="Group 161"/>
          <p:cNvGrpSpPr>
            <a:grpSpLocks/>
          </p:cNvGrpSpPr>
          <p:nvPr/>
        </p:nvGrpSpPr>
        <p:grpSpPr bwMode="auto">
          <a:xfrm>
            <a:off x="4343400" y="8458200"/>
            <a:ext cx="647700" cy="889000"/>
            <a:chOff x="0" y="0"/>
            <a:chExt cx="408" cy="560"/>
          </a:xfrm>
        </p:grpSpPr>
        <p:sp>
          <p:nvSpPr>
            <p:cNvPr id="55422" name="Rectangle 15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3" name="Line 15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4" name="Line 15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5" name="Line 15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6" name="Line 15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7" name="Line 15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8" name="Line 16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0" name="Group 169"/>
          <p:cNvGrpSpPr>
            <a:grpSpLocks/>
          </p:cNvGrpSpPr>
          <p:nvPr/>
        </p:nvGrpSpPr>
        <p:grpSpPr bwMode="auto">
          <a:xfrm>
            <a:off x="5054600" y="8458200"/>
            <a:ext cx="647700" cy="889000"/>
            <a:chOff x="0" y="0"/>
            <a:chExt cx="408" cy="560"/>
          </a:xfrm>
        </p:grpSpPr>
        <p:sp>
          <p:nvSpPr>
            <p:cNvPr id="55415" name="Rectangle 16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6" name="Line 16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7" name="Line 16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8" name="Line 16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9" name="Line 16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0" name="Line 16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1" name="Line 16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1" name="Group 177"/>
          <p:cNvGrpSpPr>
            <a:grpSpLocks/>
          </p:cNvGrpSpPr>
          <p:nvPr/>
        </p:nvGrpSpPr>
        <p:grpSpPr bwMode="auto">
          <a:xfrm>
            <a:off x="5765800" y="8458200"/>
            <a:ext cx="647700" cy="889000"/>
            <a:chOff x="0" y="0"/>
            <a:chExt cx="408" cy="560"/>
          </a:xfrm>
        </p:grpSpPr>
        <p:sp>
          <p:nvSpPr>
            <p:cNvPr id="55408" name="Rectangle 17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9" name="Line 17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0" name="Line 17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1" name="Line 17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2" name="Line 17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3" name="Line 17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4" name="Line 17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2" name="Group 185"/>
          <p:cNvGrpSpPr>
            <a:grpSpLocks/>
          </p:cNvGrpSpPr>
          <p:nvPr/>
        </p:nvGrpSpPr>
        <p:grpSpPr bwMode="auto">
          <a:xfrm>
            <a:off x="7213600" y="8458200"/>
            <a:ext cx="647700" cy="889000"/>
            <a:chOff x="0" y="0"/>
            <a:chExt cx="408" cy="560"/>
          </a:xfrm>
        </p:grpSpPr>
        <p:sp>
          <p:nvSpPr>
            <p:cNvPr id="55401" name="Rectangle 17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2" name="Line 17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3" name="Line 18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4" name="Line 18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5" name="Line 18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6" name="Line 18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7" name="Line 18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3" name="Group 193"/>
          <p:cNvGrpSpPr>
            <a:grpSpLocks/>
          </p:cNvGrpSpPr>
          <p:nvPr/>
        </p:nvGrpSpPr>
        <p:grpSpPr bwMode="auto">
          <a:xfrm>
            <a:off x="6489700" y="8458200"/>
            <a:ext cx="647700" cy="889000"/>
            <a:chOff x="0" y="0"/>
            <a:chExt cx="408" cy="560"/>
          </a:xfrm>
        </p:grpSpPr>
        <p:sp>
          <p:nvSpPr>
            <p:cNvPr id="55394" name="Rectangle 18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5" name="Line 18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6" name="Line 18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7" name="Line 18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8" name="Line 19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9" name="Line 19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0" name="Line 19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4" name="Group 201"/>
          <p:cNvGrpSpPr>
            <a:grpSpLocks/>
          </p:cNvGrpSpPr>
          <p:nvPr/>
        </p:nvGrpSpPr>
        <p:grpSpPr bwMode="auto">
          <a:xfrm>
            <a:off x="7912100" y="8458200"/>
            <a:ext cx="647700" cy="889000"/>
            <a:chOff x="0" y="0"/>
            <a:chExt cx="408" cy="560"/>
          </a:xfrm>
        </p:grpSpPr>
        <p:sp>
          <p:nvSpPr>
            <p:cNvPr id="55387" name="Rectangle 19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8" name="Line 19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9" name="Line 19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0" name="Line 19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1" name="Line 19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2" name="Line 19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3" name="Line 20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5" name="Group 209"/>
          <p:cNvGrpSpPr>
            <a:grpSpLocks/>
          </p:cNvGrpSpPr>
          <p:nvPr/>
        </p:nvGrpSpPr>
        <p:grpSpPr bwMode="auto">
          <a:xfrm>
            <a:off x="8636000" y="8458200"/>
            <a:ext cx="647700" cy="889000"/>
            <a:chOff x="0" y="0"/>
            <a:chExt cx="408" cy="560"/>
          </a:xfrm>
        </p:grpSpPr>
        <p:sp>
          <p:nvSpPr>
            <p:cNvPr id="55380" name="Rectangle 20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1" name="Line 20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2" name="Line 20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3" name="Line 20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4" name="Line 20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5" name="Line 20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6" name="Line 20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6" name="Group 217"/>
          <p:cNvGrpSpPr>
            <a:grpSpLocks/>
          </p:cNvGrpSpPr>
          <p:nvPr/>
        </p:nvGrpSpPr>
        <p:grpSpPr bwMode="auto">
          <a:xfrm>
            <a:off x="9334500" y="8458200"/>
            <a:ext cx="647700" cy="889000"/>
            <a:chOff x="0" y="0"/>
            <a:chExt cx="408" cy="560"/>
          </a:xfrm>
        </p:grpSpPr>
        <p:sp>
          <p:nvSpPr>
            <p:cNvPr id="55373" name="Rectangle 2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4" name="Line 2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5" name="Line 2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6" name="Line 2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7" name="Line 2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8" name="Line 2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9" name="Line 2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7" name="Group 225"/>
          <p:cNvGrpSpPr>
            <a:grpSpLocks/>
          </p:cNvGrpSpPr>
          <p:nvPr/>
        </p:nvGrpSpPr>
        <p:grpSpPr bwMode="auto">
          <a:xfrm>
            <a:off x="10045700" y="8458200"/>
            <a:ext cx="647700" cy="889000"/>
            <a:chOff x="0" y="0"/>
            <a:chExt cx="408" cy="560"/>
          </a:xfrm>
        </p:grpSpPr>
        <p:sp>
          <p:nvSpPr>
            <p:cNvPr id="55366" name="Rectangle 2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7" name="Line 2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8" name="Line 2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9" name="Line 2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0" name="Line 2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1" name="Line 2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2" name="Line 2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8" name="Group 233"/>
          <p:cNvGrpSpPr>
            <a:grpSpLocks/>
          </p:cNvGrpSpPr>
          <p:nvPr/>
        </p:nvGrpSpPr>
        <p:grpSpPr bwMode="auto">
          <a:xfrm>
            <a:off x="10756900" y="8458200"/>
            <a:ext cx="647700" cy="889000"/>
            <a:chOff x="0" y="0"/>
            <a:chExt cx="408" cy="560"/>
          </a:xfrm>
        </p:grpSpPr>
        <p:sp>
          <p:nvSpPr>
            <p:cNvPr id="55359" name="Rectangle 2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0" name="Line 2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1" name="Line 2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2" name="Line 2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3" name="Line 2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4" name="Line 2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5" name="Line 2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32" name="Group 244"/>
          <p:cNvGrpSpPr>
            <a:grpSpLocks/>
          </p:cNvGrpSpPr>
          <p:nvPr/>
        </p:nvGrpSpPr>
        <p:grpSpPr bwMode="auto">
          <a:xfrm>
            <a:off x="11455400" y="8458200"/>
            <a:ext cx="647700" cy="889000"/>
            <a:chOff x="0" y="0"/>
            <a:chExt cx="408" cy="560"/>
          </a:xfrm>
        </p:grpSpPr>
        <p:sp>
          <p:nvSpPr>
            <p:cNvPr id="55352" name="Rectangle 237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3" name="Line 238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4" name="Line 239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5" name="Line 240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6" name="Line 241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7" name="Line 242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8" name="Line 243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600" y="320040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level</a:t>
            </a:r>
            <a:endParaRPr lang="en-US" sz="36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01600" y="52972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77" name="TextBox 276"/>
          <p:cNvSpPr txBox="1"/>
          <p:nvPr/>
        </p:nvSpPr>
        <p:spPr>
          <a:xfrm>
            <a:off x="101600" y="6400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78" name="TextBox 277"/>
          <p:cNvSpPr txBox="1"/>
          <p:nvPr/>
        </p:nvSpPr>
        <p:spPr>
          <a:xfrm>
            <a:off x="101600" y="74308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01600" y="84976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grpSp>
        <p:nvGrpSpPr>
          <p:cNvPr id="280" name="Group 9"/>
          <p:cNvGrpSpPr>
            <a:grpSpLocks/>
          </p:cNvGrpSpPr>
          <p:nvPr/>
        </p:nvGrpSpPr>
        <p:grpSpPr bwMode="auto">
          <a:xfrm>
            <a:off x="787400" y="4267200"/>
            <a:ext cx="647700" cy="889000"/>
            <a:chOff x="0" y="0"/>
            <a:chExt cx="408" cy="560"/>
          </a:xfrm>
        </p:grpSpPr>
        <p:sp>
          <p:nvSpPr>
            <p:cNvPr id="281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2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3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5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101600" y="4419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293" name="TextBox 292"/>
          <p:cNvSpPr txBox="1"/>
          <p:nvPr/>
        </p:nvSpPr>
        <p:spPr>
          <a:xfrm>
            <a:off x="787400" y="2057400"/>
            <a:ext cx="3807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Storage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8742744" y="2057400"/>
            <a:ext cx="35990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Storage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1927" y="317396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keys</a:t>
            </a:r>
            <a:endParaRPr lang="en-US" sz="2800" baseline="-25000" dirty="0"/>
          </a:p>
        </p:txBody>
      </p:sp>
      <p:sp>
        <p:nvSpPr>
          <p:cNvPr id="296" name="TextBox 295"/>
          <p:cNvSpPr txBox="1"/>
          <p:nvPr/>
        </p:nvSpPr>
        <p:spPr>
          <a:xfrm>
            <a:off x="12188627" y="5068669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k1</a:t>
            </a:r>
            <a:endParaRPr lang="en-US" sz="3600" baseline="-25000" dirty="0"/>
          </a:p>
        </p:txBody>
      </p:sp>
      <p:sp>
        <p:nvSpPr>
          <p:cNvPr id="298" name="TextBox 297"/>
          <p:cNvSpPr txBox="1"/>
          <p:nvPr/>
        </p:nvSpPr>
        <p:spPr>
          <a:xfrm>
            <a:off x="12187618" y="6059269"/>
            <a:ext cx="67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k2</a:t>
            </a:r>
            <a:endParaRPr lang="en-US" sz="3600" baseline="-25000" dirty="0"/>
          </a:p>
        </p:txBody>
      </p:sp>
      <p:sp>
        <p:nvSpPr>
          <p:cNvPr id="299" name="TextBox 298"/>
          <p:cNvSpPr txBox="1"/>
          <p:nvPr/>
        </p:nvSpPr>
        <p:spPr>
          <a:xfrm>
            <a:off x="12174920" y="72390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k3</a:t>
            </a:r>
            <a:endParaRPr lang="en-US" sz="3600" baseline="-25000" dirty="0"/>
          </a:p>
        </p:txBody>
      </p:sp>
      <p:sp>
        <p:nvSpPr>
          <p:cNvPr id="300" name="TextBox 299"/>
          <p:cNvSpPr txBox="1"/>
          <p:nvPr/>
        </p:nvSpPr>
        <p:spPr>
          <a:xfrm>
            <a:off x="12197501" y="84582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k4</a:t>
            </a:r>
            <a:endParaRPr lang="en-US" sz="3600" baseline="-25000" dirty="0"/>
          </a:p>
        </p:txBody>
      </p:sp>
      <p:sp>
        <p:nvSpPr>
          <p:cNvPr id="301" name="AutoShape 234"/>
          <p:cNvSpPr>
            <a:spLocks/>
          </p:cNvSpPr>
          <p:nvPr/>
        </p:nvSpPr>
        <p:spPr bwMode="auto">
          <a:xfrm>
            <a:off x="3314700" y="2796064"/>
            <a:ext cx="7227575" cy="3149124"/>
          </a:xfrm>
          <a:prstGeom prst="roundRect">
            <a:avLst>
              <a:gd name="adj" fmla="val 7458"/>
            </a:avLst>
          </a:prstGeom>
          <a:solidFill>
            <a:srgbClr val="C1FF7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" name="Rectangle 235"/>
          <p:cNvSpPr>
            <a:spLocks/>
          </p:cNvSpPr>
          <p:nvPr/>
        </p:nvSpPr>
        <p:spPr bwMode="auto">
          <a:xfrm>
            <a:off x="3606800" y="3646100"/>
            <a:ext cx="6649990" cy="18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For each level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j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read entire bucket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F</a:t>
            </a:r>
            <a:r>
              <a:rPr lang="en-US" sz="3200" baseline="-250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kj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until “find”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, M[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])</a:t>
            </a:r>
          </a:p>
          <a:p>
            <a:pPr marL="317500" indent="-3175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Read random bucket after that.</a:t>
            </a:r>
          </a:p>
          <a:p>
            <a:pPr marL="317500" indent="-3175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Put data on top, re-encrypt all.</a:t>
            </a:r>
            <a:endParaRPr lang="en-US" sz="3200" baseline="-250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652" y="2849835"/>
            <a:ext cx="2078185" cy="753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05" name="Rectangle 245"/>
          <p:cNvSpPr>
            <a:spLocks/>
          </p:cNvSpPr>
          <p:nvPr/>
        </p:nvSpPr>
        <p:spPr bwMode="auto">
          <a:xfrm>
            <a:off x="29210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6" name="Rectangle 246"/>
          <p:cNvSpPr>
            <a:spLocks/>
          </p:cNvSpPr>
          <p:nvPr/>
        </p:nvSpPr>
        <p:spPr bwMode="auto">
          <a:xfrm>
            <a:off x="22098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" name="Rectangle 247"/>
          <p:cNvSpPr>
            <a:spLocks/>
          </p:cNvSpPr>
          <p:nvPr/>
        </p:nvSpPr>
        <p:spPr bwMode="auto">
          <a:xfrm>
            <a:off x="4343400" y="75311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" name="Rectangle 248"/>
          <p:cNvSpPr>
            <a:spLocks/>
          </p:cNvSpPr>
          <p:nvPr/>
        </p:nvSpPr>
        <p:spPr bwMode="auto">
          <a:xfrm>
            <a:off x="50546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9" name="Rectangle 249"/>
          <p:cNvSpPr>
            <a:spLocks/>
          </p:cNvSpPr>
          <p:nvPr/>
        </p:nvSpPr>
        <p:spPr bwMode="auto">
          <a:xfrm>
            <a:off x="50546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" name="Rectangle 250"/>
          <p:cNvSpPr>
            <a:spLocks/>
          </p:cNvSpPr>
          <p:nvPr/>
        </p:nvSpPr>
        <p:spPr bwMode="auto">
          <a:xfrm>
            <a:off x="21971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" name="Rectangle 251"/>
          <p:cNvSpPr>
            <a:spLocks/>
          </p:cNvSpPr>
          <p:nvPr/>
        </p:nvSpPr>
        <p:spPr bwMode="auto">
          <a:xfrm>
            <a:off x="43434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" name="Rectangle 252"/>
          <p:cNvSpPr>
            <a:spLocks/>
          </p:cNvSpPr>
          <p:nvPr/>
        </p:nvSpPr>
        <p:spPr bwMode="auto">
          <a:xfrm>
            <a:off x="50546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" name="Rectangle 253"/>
          <p:cNvSpPr>
            <a:spLocks/>
          </p:cNvSpPr>
          <p:nvPr/>
        </p:nvSpPr>
        <p:spPr bwMode="auto">
          <a:xfrm>
            <a:off x="5054600" y="8724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" name="Rectangle 254"/>
          <p:cNvSpPr>
            <a:spLocks/>
          </p:cNvSpPr>
          <p:nvPr/>
        </p:nvSpPr>
        <p:spPr bwMode="auto">
          <a:xfrm>
            <a:off x="64897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" name="Rectangle 255"/>
          <p:cNvSpPr>
            <a:spLocks/>
          </p:cNvSpPr>
          <p:nvPr/>
        </p:nvSpPr>
        <p:spPr bwMode="auto">
          <a:xfrm>
            <a:off x="64897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6" name="Rectangle 256"/>
          <p:cNvSpPr>
            <a:spLocks/>
          </p:cNvSpPr>
          <p:nvPr/>
        </p:nvSpPr>
        <p:spPr bwMode="auto">
          <a:xfrm>
            <a:off x="29210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" name="Rectangle 257"/>
          <p:cNvSpPr>
            <a:spLocks/>
          </p:cNvSpPr>
          <p:nvPr/>
        </p:nvSpPr>
        <p:spPr bwMode="auto">
          <a:xfrm>
            <a:off x="107569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" name="Rectangle 258"/>
          <p:cNvSpPr>
            <a:spLocks/>
          </p:cNvSpPr>
          <p:nvPr/>
        </p:nvSpPr>
        <p:spPr bwMode="auto">
          <a:xfrm>
            <a:off x="93345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9" name="Rectangle 259"/>
          <p:cNvSpPr>
            <a:spLocks/>
          </p:cNvSpPr>
          <p:nvPr/>
        </p:nvSpPr>
        <p:spPr bwMode="auto">
          <a:xfrm>
            <a:off x="1498600" y="5308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0" name="Rectangle 252"/>
          <p:cNvSpPr>
            <a:spLocks/>
          </p:cNvSpPr>
          <p:nvPr/>
        </p:nvSpPr>
        <p:spPr bwMode="auto">
          <a:xfrm>
            <a:off x="7772400" y="68834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36000" y="6628825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data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832100" y="6718300"/>
            <a:ext cx="2555081" cy="6604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435600" y="6235224"/>
            <a:ext cx="1792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</a:t>
            </a:r>
            <a:r>
              <a:rPr lang="en-US" sz="3600" dirty="0" smtClean="0"/>
              <a:t>t’s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25E-6 -8.33333E-7 L -0.11036 -0.317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8" y="-15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 animBg="1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ED5AF-F299-4616-8FE7-5A0253FE70EA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5299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Example: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Ostrovsky’s</a:t>
            </a: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ORAM is NRPH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5300" name="Group 9"/>
          <p:cNvGrpSpPr>
            <a:grpSpLocks/>
          </p:cNvGrpSpPr>
          <p:nvPr/>
        </p:nvGrpSpPr>
        <p:grpSpPr bwMode="auto">
          <a:xfrm>
            <a:off x="787400" y="5295900"/>
            <a:ext cx="647700" cy="889000"/>
            <a:chOff x="0" y="0"/>
            <a:chExt cx="408" cy="560"/>
          </a:xfrm>
        </p:grpSpPr>
        <p:sp>
          <p:nvSpPr>
            <p:cNvPr id="55555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6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7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8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9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0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1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1" name="Group 17"/>
          <p:cNvGrpSpPr>
            <a:grpSpLocks/>
          </p:cNvGrpSpPr>
          <p:nvPr/>
        </p:nvGrpSpPr>
        <p:grpSpPr bwMode="auto">
          <a:xfrm>
            <a:off x="1498600" y="5295900"/>
            <a:ext cx="647700" cy="889000"/>
            <a:chOff x="0" y="0"/>
            <a:chExt cx="408" cy="560"/>
          </a:xfrm>
        </p:grpSpPr>
        <p:sp>
          <p:nvSpPr>
            <p:cNvPr id="55548" name="Rectangle 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9" name="Line 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0" name="Line 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1" name="Line 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2" name="Line 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3" name="Line 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4" name="Line 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2" name="Group 25"/>
          <p:cNvGrpSpPr>
            <a:grpSpLocks/>
          </p:cNvGrpSpPr>
          <p:nvPr/>
        </p:nvGrpSpPr>
        <p:grpSpPr bwMode="auto">
          <a:xfrm>
            <a:off x="787400" y="6324600"/>
            <a:ext cx="647700" cy="889000"/>
            <a:chOff x="0" y="0"/>
            <a:chExt cx="408" cy="560"/>
          </a:xfrm>
        </p:grpSpPr>
        <p:sp>
          <p:nvSpPr>
            <p:cNvPr id="55541" name="Rectangle 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2" name="Line 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3" name="Line 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4" name="Line 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5" name="Line 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6" name="Line 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7" name="Line 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3" name="Group 33"/>
          <p:cNvGrpSpPr>
            <a:grpSpLocks/>
          </p:cNvGrpSpPr>
          <p:nvPr/>
        </p:nvGrpSpPr>
        <p:grpSpPr bwMode="auto">
          <a:xfrm>
            <a:off x="1485900" y="6324600"/>
            <a:ext cx="647700" cy="889000"/>
            <a:chOff x="0" y="0"/>
            <a:chExt cx="408" cy="560"/>
          </a:xfrm>
        </p:grpSpPr>
        <p:sp>
          <p:nvSpPr>
            <p:cNvPr id="55534" name="Rectangle 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5" name="Line 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6" name="Line 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7" name="Line 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8" name="Line 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9" name="Line 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0" name="Line 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4" name="Group 41"/>
          <p:cNvGrpSpPr>
            <a:grpSpLocks/>
          </p:cNvGrpSpPr>
          <p:nvPr/>
        </p:nvGrpSpPr>
        <p:grpSpPr bwMode="auto">
          <a:xfrm>
            <a:off x="2197100" y="6324600"/>
            <a:ext cx="647700" cy="889000"/>
            <a:chOff x="0" y="0"/>
            <a:chExt cx="408" cy="560"/>
          </a:xfrm>
        </p:grpSpPr>
        <p:sp>
          <p:nvSpPr>
            <p:cNvPr id="55527" name="Rectangle 3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8" name="Line 3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9" name="Line 3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0" name="Line 3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1" name="Line 3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2" name="Line 3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3" name="Line 4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5" name="Group 49"/>
          <p:cNvGrpSpPr>
            <a:grpSpLocks/>
          </p:cNvGrpSpPr>
          <p:nvPr/>
        </p:nvGrpSpPr>
        <p:grpSpPr bwMode="auto">
          <a:xfrm>
            <a:off x="2908300" y="6324600"/>
            <a:ext cx="647700" cy="889000"/>
            <a:chOff x="0" y="0"/>
            <a:chExt cx="408" cy="560"/>
          </a:xfrm>
        </p:grpSpPr>
        <p:sp>
          <p:nvSpPr>
            <p:cNvPr id="55520" name="Rectangle 4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1" name="Line 4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2" name="Line 4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3" name="Line 4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4" name="Line 4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5" name="Line 4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6" name="Line 4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6" name="Group 57"/>
          <p:cNvGrpSpPr>
            <a:grpSpLocks/>
          </p:cNvGrpSpPr>
          <p:nvPr/>
        </p:nvGrpSpPr>
        <p:grpSpPr bwMode="auto">
          <a:xfrm>
            <a:off x="800100" y="7378700"/>
            <a:ext cx="647700" cy="889000"/>
            <a:chOff x="0" y="0"/>
            <a:chExt cx="408" cy="560"/>
          </a:xfrm>
        </p:grpSpPr>
        <p:sp>
          <p:nvSpPr>
            <p:cNvPr id="55513" name="Rectangle 5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4" name="Line 5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5" name="Line 5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6" name="Line 5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7" name="Line 5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8" name="Line 5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9" name="Line 5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7" name="Group 65"/>
          <p:cNvGrpSpPr>
            <a:grpSpLocks/>
          </p:cNvGrpSpPr>
          <p:nvPr/>
        </p:nvGrpSpPr>
        <p:grpSpPr bwMode="auto">
          <a:xfrm>
            <a:off x="1498600" y="7378700"/>
            <a:ext cx="647700" cy="889000"/>
            <a:chOff x="0" y="0"/>
            <a:chExt cx="408" cy="560"/>
          </a:xfrm>
        </p:grpSpPr>
        <p:sp>
          <p:nvSpPr>
            <p:cNvPr id="55506" name="Rectangle 5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7" name="Line 5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8" name="Line 6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9" name="Line 6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0" name="Line 6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1" name="Line 6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2" name="Line 6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8" name="Group 73"/>
          <p:cNvGrpSpPr>
            <a:grpSpLocks/>
          </p:cNvGrpSpPr>
          <p:nvPr/>
        </p:nvGrpSpPr>
        <p:grpSpPr bwMode="auto">
          <a:xfrm>
            <a:off x="2209800" y="7378700"/>
            <a:ext cx="647700" cy="889000"/>
            <a:chOff x="0" y="0"/>
            <a:chExt cx="408" cy="560"/>
          </a:xfrm>
        </p:grpSpPr>
        <p:sp>
          <p:nvSpPr>
            <p:cNvPr id="55499" name="Rectangle 6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0" name="Line 6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1" name="Line 6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2" name="Line 6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3" name="Line 7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4" name="Line 7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5" name="Line 7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9" name="Group 81"/>
          <p:cNvGrpSpPr>
            <a:grpSpLocks/>
          </p:cNvGrpSpPr>
          <p:nvPr/>
        </p:nvGrpSpPr>
        <p:grpSpPr bwMode="auto">
          <a:xfrm>
            <a:off x="2921000" y="7378700"/>
            <a:ext cx="647700" cy="889000"/>
            <a:chOff x="0" y="0"/>
            <a:chExt cx="408" cy="560"/>
          </a:xfrm>
        </p:grpSpPr>
        <p:sp>
          <p:nvSpPr>
            <p:cNvPr id="55492" name="Rectangle 7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3" name="Line 7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4" name="Line 7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5" name="Line 7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6" name="Line 7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7" name="Line 7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8" name="Line 8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0" name="Group 89"/>
          <p:cNvGrpSpPr>
            <a:grpSpLocks/>
          </p:cNvGrpSpPr>
          <p:nvPr/>
        </p:nvGrpSpPr>
        <p:grpSpPr bwMode="auto">
          <a:xfrm>
            <a:off x="3644900" y="7378700"/>
            <a:ext cx="647700" cy="889000"/>
            <a:chOff x="0" y="0"/>
            <a:chExt cx="408" cy="560"/>
          </a:xfrm>
        </p:grpSpPr>
        <p:sp>
          <p:nvSpPr>
            <p:cNvPr id="55485" name="Rectangle 8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6" name="Line 8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7" name="Line 8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8" name="Line 8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9" name="Line 8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0" name="Line 8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1" name="Line 8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1" name="Group 97"/>
          <p:cNvGrpSpPr>
            <a:grpSpLocks/>
          </p:cNvGrpSpPr>
          <p:nvPr/>
        </p:nvGrpSpPr>
        <p:grpSpPr bwMode="auto">
          <a:xfrm>
            <a:off x="4343400" y="7378700"/>
            <a:ext cx="647700" cy="889000"/>
            <a:chOff x="0" y="0"/>
            <a:chExt cx="408" cy="560"/>
          </a:xfrm>
        </p:grpSpPr>
        <p:sp>
          <p:nvSpPr>
            <p:cNvPr id="55478" name="Rectangle 9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9" name="Line 9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0" name="Line 9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1" name="Line 9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2" name="Line 9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3" name="Line 9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4" name="Line 9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2" name="Group 105"/>
          <p:cNvGrpSpPr>
            <a:grpSpLocks/>
          </p:cNvGrpSpPr>
          <p:nvPr/>
        </p:nvGrpSpPr>
        <p:grpSpPr bwMode="auto">
          <a:xfrm>
            <a:off x="5054600" y="7378700"/>
            <a:ext cx="647700" cy="889000"/>
            <a:chOff x="0" y="0"/>
            <a:chExt cx="408" cy="560"/>
          </a:xfrm>
        </p:grpSpPr>
        <p:sp>
          <p:nvSpPr>
            <p:cNvPr id="55471" name="Rectangle 9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2" name="Line 9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3" name="Line 10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4" name="Line 10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5" name="Line 10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6" name="Line 10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7" name="Line 10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3" name="Group 113"/>
          <p:cNvGrpSpPr>
            <a:grpSpLocks/>
          </p:cNvGrpSpPr>
          <p:nvPr/>
        </p:nvGrpSpPr>
        <p:grpSpPr bwMode="auto">
          <a:xfrm>
            <a:off x="5765800" y="7378700"/>
            <a:ext cx="647700" cy="889000"/>
            <a:chOff x="0" y="0"/>
            <a:chExt cx="408" cy="560"/>
          </a:xfrm>
        </p:grpSpPr>
        <p:sp>
          <p:nvSpPr>
            <p:cNvPr id="55464" name="Rectangle 10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5" name="Line 10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6" name="Line 10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7" name="Line 10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8" name="Line 11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9" name="Line 11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0" name="Line 11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4" name="Group 121"/>
          <p:cNvGrpSpPr>
            <a:grpSpLocks/>
          </p:cNvGrpSpPr>
          <p:nvPr/>
        </p:nvGrpSpPr>
        <p:grpSpPr bwMode="auto">
          <a:xfrm>
            <a:off x="800100" y="8458200"/>
            <a:ext cx="647700" cy="889000"/>
            <a:chOff x="0" y="0"/>
            <a:chExt cx="408" cy="560"/>
          </a:xfrm>
        </p:grpSpPr>
        <p:sp>
          <p:nvSpPr>
            <p:cNvPr id="55457" name="Rectangle 11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8" name="Line 11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9" name="Line 11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0" name="Line 11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1" name="Line 11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2" name="Line 11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3" name="Line 12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5" name="Group 129"/>
          <p:cNvGrpSpPr>
            <a:grpSpLocks/>
          </p:cNvGrpSpPr>
          <p:nvPr/>
        </p:nvGrpSpPr>
        <p:grpSpPr bwMode="auto">
          <a:xfrm>
            <a:off x="1498600" y="8458200"/>
            <a:ext cx="647700" cy="889000"/>
            <a:chOff x="0" y="0"/>
            <a:chExt cx="408" cy="560"/>
          </a:xfrm>
        </p:grpSpPr>
        <p:sp>
          <p:nvSpPr>
            <p:cNvPr id="55450" name="Rectangle 12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1" name="Line 12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2" name="Line 12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3" name="Line 12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4" name="Line 12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5" name="Line 12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6" name="Line 12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6" name="Group 137"/>
          <p:cNvGrpSpPr>
            <a:grpSpLocks/>
          </p:cNvGrpSpPr>
          <p:nvPr/>
        </p:nvGrpSpPr>
        <p:grpSpPr bwMode="auto">
          <a:xfrm>
            <a:off x="2209800" y="8458200"/>
            <a:ext cx="647700" cy="889000"/>
            <a:chOff x="0" y="0"/>
            <a:chExt cx="408" cy="560"/>
          </a:xfrm>
        </p:grpSpPr>
        <p:sp>
          <p:nvSpPr>
            <p:cNvPr id="55443" name="Rectangle 13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4" name="Line 13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5" name="Line 13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6" name="Line 13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7" name="Line 13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8" name="Line 13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9" name="Line 13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7" name="Group 145"/>
          <p:cNvGrpSpPr>
            <a:grpSpLocks/>
          </p:cNvGrpSpPr>
          <p:nvPr/>
        </p:nvGrpSpPr>
        <p:grpSpPr bwMode="auto">
          <a:xfrm>
            <a:off x="2921000" y="8458200"/>
            <a:ext cx="647700" cy="889000"/>
            <a:chOff x="0" y="0"/>
            <a:chExt cx="408" cy="560"/>
          </a:xfrm>
        </p:grpSpPr>
        <p:sp>
          <p:nvSpPr>
            <p:cNvPr id="55436" name="Rectangle 13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7" name="Line 13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8" name="Line 14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9" name="Line 14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0" name="Line 14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1" name="Line 14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2" name="Line 14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8" name="Group 153"/>
          <p:cNvGrpSpPr>
            <a:grpSpLocks/>
          </p:cNvGrpSpPr>
          <p:nvPr/>
        </p:nvGrpSpPr>
        <p:grpSpPr bwMode="auto">
          <a:xfrm>
            <a:off x="3644900" y="8458200"/>
            <a:ext cx="647700" cy="889000"/>
            <a:chOff x="0" y="0"/>
            <a:chExt cx="408" cy="560"/>
          </a:xfrm>
        </p:grpSpPr>
        <p:sp>
          <p:nvSpPr>
            <p:cNvPr id="55429" name="Rectangle 14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0" name="Line 14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1" name="Line 14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2" name="Line 14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3" name="Line 15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4" name="Line 15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5" name="Line 15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9" name="Group 161"/>
          <p:cNvGrpSpPr>
            <a:grpSpLocks/>
          </p:cNvGrpSpPr>
          <p:nvPr/>
        </p:nvGrpSpPr>
        <p:grpSpPr bwMode="auto">
          <a:xfrm>
            <a:off x="4343400" y="8458200"/>
            <a:ext cx="647700" cy="889000"/>
            <a:chOff x="0" y="0"/>
            <a:chExt cx="408" cy="560"/>
          </a:xfrm>
        </p:grpSpPr>
        <p:sp>
          <p:nvSpPr>
            <p:cNvPr id="55422" name="Rectangle 15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3" name="Line 15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4" name="Line 15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5" name="Line 15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6" name="Line 15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7" name="Line 15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8" name="Line 16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0" name="Group 169"/>
          <p:cNvGrpSpPr>
            <a:grpSpLocks/>
          </p:cNvGrpSpPr>
          <p:nvPr/>
        </p:nvGrpSpPr>
        <p:grpSpPr bwMode="auto">
          <a:xfrm>
            <a:off x="5054600" y="8458200"/>
            <a:ext cx="647700" cy="889000"/>
            <a:chOff x="0" y="0"/>
            <a:chExt cx="408" cy="560"/>
          </a:xfrm>
        </p:grpSpPr>
        <p:sp>
          <p:nvSpPr>
            <p:cNvPr id="55415" name="Rectangle 16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6" name="Line 16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7" name="Line 16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8" name="Line 16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9" name="Line 16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0" name="Line 16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1" name="Line 16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1" name="Group 177"/>
          <p:cNvGrpSpPr>
            <a:grpSpLocks/>
          </p:cNvGrpSpPr>
          <p:nvPr/>
        </p:nvGrpSpPr>
        <p:grpSpPr bwMode="auto">
          <a:xfrm>
            <a:off x="5765800" y="8458200"/>
            <a:ext cx="647700" cy="889000"/>
            <a:chOff x="0" y="0"/>
            <a:chExt cx="408" cy="560"/>
          </a:xfrm>
        </p:grpSpPr>
        <p:sp>
          <p:nvSpPr>
            <p:cNvPr id="55408" name="Rectangle 17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9" name="Line 17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0" name="Line 17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1" name="Line 17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2" name="Line 17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3" name="Line 17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4" name="Line 17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2" name="Group 185"/>
          <p:cNvGrpSpPr>
            <a:grpSpLocks/>
          </p:cNvGrpSpPr>
          <p:nvPr/>
        </p:nvGrpSpPr>
        <p:grpSpPr bwMode="auto">
          <a:xfrm>
            <a:off x="7213600" y="8458200"/>
            <a:ext cx="647700" cy="889000"/>
            <a:chOff x="0" y="0"/>
            <a:chExt cx="408" cy="560"/>
          </a:xfrm>
        </p:grpSpPr>
        <p:sp>
          <p:nvSpPr>
            <p:cNvPr id="55401" name="Rectangle 17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2" name="Line 17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3" name="Line 18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4" name="Line 18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5" name="Line 18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6" name="Line 18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7" name="Line 18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3" name="Group 193"/>
          <p:cNvGrpSpPr>
            <a:grpSpLocks/>
          </p:cNvGrpSpPr>
          <p:nvPr/>
        </p:nvGrpSpPr>
        <p:grpSpPr bwMode="auto">
          <a:xfrm>
            <a:off x="6489700" y="8458200"/>
            <a:ext cx="647700" cy="889000"/>
            <a:chOff x="0" y="0"/>
            <a:chExt cx="408" cy="560"/>
          </a:xfrm>
        </p:grpSpPr>
        <p:sp>
          <p:nvSpPr>
            <p:cNvPr id="55394" name="Rectangle 18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5" name="Line 18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6" name="Line 18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7" name="Line 18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8" name="Line 19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9" name="Line 19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0" name="Line 19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4" name="Group 201"/>
          <p:cNvGrpSpPr>
            <a:grpSpLocks/>
          </p:cNvGrpSpPr>
          <p:nvPr/>
        </p:nvGrpSpPr>
        <p:grpSpPr bwMode="auto">
          <a:xfrm>
            <a:off x="7912100" y="8458200"/>
            <a:ext cx="647700" cy="889000"/>
            <a:chOff x="0" y="0"/>
            <a:chExt cx="408" cy="560"/>
          </a:xfrm>
        </p:grpSpPr>
        <p:sp>
          <p:nvSpPr>
            <p:cNvPr id="55387" name="Rectangle 19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8" name="Line 19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9" name="Line 19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0" name="Line 19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1" name="Line 19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2" name="Line 19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3" name="Line 20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5" name="Group 209"/>
          <p:cNvGrpSpPr>
            <a:grpSpLocks/>
          </p:cNvGrpSpPr>
          <p:nvPr/>
        </p:nvGrpSpPr>
        <p:grpSpPr bwMode="auto">
          <a:xfrm>
            <a:off x="8636000" y="8458200"/>
            <a:ext cx="647700" cy="889000"/>
            <a:chOff x="0" y="0"/>
            <a:chExt cx="408" cy="560"/>
          </a:xfrm>
        </p:grpSpPr>
        <p:sp>
          <p:nvSpPr>
            <p:cNvPr id="55380" name="Rectangle 20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1" name="Line 20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2" name="Line 20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3" name="Line 20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4" name="Line 20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5" name="Line 20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6" name="Line 20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6" name="Group 217"/>
          <p:cNvGrpSpPr>
            <a:grpSpLocks/>
          </p:cNvGrpSpPr>
          <p:nvPr/>
        </p:nvGrpSpPr>
        <p:grpSpPr bwMode="auto">
          <a:xfrm>
            <a:off x="9334500" y="8458200"/>
            <a:ext cx="647700" cy="889000"/>
            <a:chOff x="0" y="0"/>
            <a:chExt cx="408" cy="560"/>
          </a:xfrm>
        </p:grpSpPr>
        <p:sp>
          <p:nvSpPr>
            <p:cNvPr id="55373" name="Rectangle 2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4" name="Line 2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5" name="Line 2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6" name="Line 2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7" name="Line 2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8" name="Line 2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9" name="Line 2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7" name="Group 225"/>
          <p:cNvGrpSpPr>
            <a:grpSpLocks/>
          </p:cNvGrpSpPr>
          <p:nvPr/>
        </p:nvGrpSpPr>
        <p:grpSpPr bwMode="auto">
          <a:xfrm>
            <a:off x="10045700" y="8458200"/>
            <a:ext cx="647700" cy="889000"/>
            <a:chOff x="0" y="0"/>
            <a:chExt cx="408" cy="560"/>
          </a:xfrm>
        </p:grpSpPr>
        <p:sp>
          <p:nvSpPr>
            <p:cNvPr id="55366" name="Rectangle 2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7" name="Line 2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8" name="Line 2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9" name="Line 2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0" name="Line 2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1" name="Line 2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2" name="Line 2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8" name="Group 233"/>
          <p:cNvGrpSpPr>
            <a:grpSpLocks/>
          </p:cNvGrpSpPr>
          <p:nvPr/>
        </p:nvGrpSpPr>
        <p:grpSpPr bwMode="auto">
          <a:xfrm>
            <a:off x="10756900" y="8458200"/>
            <a:ext cx="647700" cy="889000"/>
            <a:chOff x="0" y="0"/>
            <a:chExt cx="408" cy="560"/>
          </a:xfrm>
        </p:grpSpPr>
        <p:sp>
          <p:nvSpPr>
            <p:cNvPr id="55359" name="Rectangle 2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0" name="Line 2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1" name="Line 2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2" name="Line 2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3" name="Line 2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4" name="Line 2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5" name="Line 2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32" name="Group 244"/>
          <p:cNvGrpSpPr>
            <a:grpSpLocks/>
          </p:cNvGrpSpPr>
          <p:nvPr/>
        </p:nvGrpSpPr>
        <p:grpSpPr bwMode="auto">
          <a:xfrm>
            <a:off x="11455400" y="8458200"/>
            <a:ext cx="647700" cy="889000"/>
            <a:chOff x="0" y="0"/>
            <a:chExt cx="408" cy="560"/>
          </a:xfrm>
        </p:grpSpPr>
        <p:sp>
          <p:nvSpPr>
            <p:cNvPr id="55352" name="Rectangle 237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3" name="Line 238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4" name="Line 239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5" name="Line 240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6" name="Line 241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7" name="Line 242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8" name="Line 243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600" y="320040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level</a:t>
            </a:r>
            <a:endParaRPr lang="en-US" sz="36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01600" y="52972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77" name="TextBox 276"/>
          <p:cNvSpPr txBox="1"/>
          <p:nvPr/>
        </p:nvSpPr>
        <p:spPr>
          <a:xfrm>
            <a:off x="101600" y="6400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78" name="TextBox 277"/>
          <p:cNvSpPr txBox="1"/>
          <p:nvPr/>
        </p:nvSpPr>
        <p:spPr>
          <a:xfrm>
            <a:off x="101600" y="74308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01600" y="84976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grpSp>
        <p:nvGrpSpPr>
          <p:cNvPr id="280" name="Group 9"/>
          <p:cNvGrpSpPr>
            <a:grpSpLocks/>
          </p:cNvGrpSpPr>
          <p:nvPr/>
        </p:nvGrpSpPr>
        <p:grpSpPr bwMode="auto">
          <a:xfrm>
            <a:off x="787400" y="4267200"/>
            <a:ext cx="647700" cy="889000"/>
            <a:chOff x="0" y="0"/>
            <a:chExt cx="408" cy="560"/>
          </a:xfrm>
        </p:grpSpPr>
        <p:sp>
          <p:nvSpPr>
            <p:cNvPr id="281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2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3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5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101600" y="4419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293" name="TextBox 292"/>
          <p:cNvSpPr txBox="1"/>
          <p:nvPr/>
        </p:nvSpPr>
        <p:spPr>
          <a:xfrm>
            <a:off x="787400" y="2057400"/>
            <a:ext cx="3807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Storage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8742744" y="2057400"/>
            <a:ext cx="35990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Storage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1927" y="317396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keys</a:t>
            </a:r>
            <a:endParaRPr lang="en-US" sz="2800" baseline="-25000" dirty="0"/>
          </a:p>
        </p:txBody>
      </p:sp>
      <p:sp>
        <p:nvSpPr>
          <p:cNvPr id="296" name="TextBox 295"/>
          <p:cNvSpPr txBox="1"/>
          <p:nvPr/>
        </p:nvSpPr>
        <p:spPr>
          <a:xfrm>
            <a:off x="12188627" y="5068669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k1</a:t>
            </a:r>
            <a:endParaRPr lang="en-US" sz="3600" baseline="-25000" dirty="0"/>
          </a:p>
        </p:txBody>
      </p:sp>
      <p:sp>
        <p:nvSpPr>
          <p:cNvPr id="298" name="TextBox 297"/>
          <p:cNvSpPr txBox="1"/>
          <p:nvPr/>
        </p:nvSpPr>
        <p:spPr>
          <a:xfrm>
            <a:off x="12187618" y="6059269"/>
            <a:ext cx="67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k2</a:t>
            </a:r>
            <a:endParaRPr lang="en-US" sz="3600" baseline="-25000" dirty="0"/>
          </a:p>
        </p:txBody>
      </p:sp>
      <p:sp>
        <p:nvSpPr>
          <p:cNvPr id="299" name="TextBox 298"/>
          <p:cNvSpPr txBox="1"/>
          <p:nvPr/>
        </p:nvSpPr>
        <p:spPr>
          <a:xfrm>
            <a:off x="12174920" y="72390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k3</a:t>
            </a:r>
            <a:endParaRPr lang="en-US" sz="3600" baseline="-25000" dirty="0"/>
          </a:p>
        </p:txBody>
      </p:sp>
      <p:sp>
        <p:nvSpPr>
          <p:cNvPr id="300" name="TextBox 299"/>
          <p:cNvSpPr txBox="1"/>
          <p:nvPr/>
        </p:nvSpPr>
        <p:spPr>
          <a:xfrm>
            <a:off x="12197501" y="84582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k4</a:t>
            </a:r>
            <a:endParaRPr lang="en-US" sz="3600" baseline="-25000" dirty="0"/>
          </a:p>
        </p:txBody>
      </p:sp>
      <p:sp>
        <p:nvSpPr>
          <p:cNvPr id="301" name="AutoShape 234"/>
          <p:cNvSpPr>
            <a:spLocks/>
          </p:cNvSpPr>
          <p:nvPr/>
        </p:nvSpPr>
        <p:spPr bwMode="auto">
          <a:xfrm>
            <a:off x="3314700" y="3136900"/>
            <a:ext cx="6705600" cy="2552700"/>
          </a:xfrm>
          <a:prstGeom prst="roundRect">
            <a:avLst>
              <a:gd name="adj" fmla="val 7458"/>
            </a:avLst>
          </a:prstGeom>
          <a:solidFill>
            <a:srgbClr val="C1FF7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" name="Rectangle 235"/>
          <p:cNvSpPr>
            <a:spLocks/>
          </p:cNvSpPr>
          <p:nvPr/>
        </p:nvSpPr>
        <p:spPr bwMode="auto">
          <a:xfrm>
            <a:off x="3962400" y="3963432"/>
            <a:ext cx="5880100" cy="15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317500" indent="-3175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Read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 </a:t>
            </a:r>
          </a:p>
          <a:p>
            <a:pPr marL="317500" indent="-3175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Encrypt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i,v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when putting data item on top.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9302" y="3224768"/>
            <a:ext cx="22684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</a:t>
            </a:r>
            <a:r>
              <a:rPr lang="en-US" dirty="0" err="1" smtClean="0">
                <a:solidFill>
                  <a:srgbClr val="FF0000"/>
                </a:solidFill>
              </a:rPr>
              <a:t>i,v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69" name="Rectangle 245"/>
          <p:cNvSpPr>
            <a:spLocks/>
          </p:cNvSpPr>
          <p:nvPr/>
        </p:nvSpPr>
        <p:spPr bwMode="auto">
          <a:xfrm>
            <a:off x="29210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" name="Rectangle 247"/>
          <p:cNvSpPr>
            <a:spLocks/>
          </p:cNvSpPr>
          <p:nvPr/>
        </p:nvSpPr>
        <p:spPr bwMode="auto">
          <a:xfrm>
            <a:off x="4343400" y="75311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2" name="Rectangle 248"/>
          <p:cNvSpPr>
            <a:spLocks/>
          </p:cNvSpPr>
          <p:nvPr/>
        </p:nvSpPr>
        <p:spPr bwMode="auto">
          <a:xfrm>
            <a:off x="50546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3" name="Rectangle 249"/>
          <p:cNvSpPr>
            <a:spLocks/>
          </p:cNvSpPr>
          <p:nvPr/>
        </p:nvSpPr>
        <p:spPr bwMode="auto">
          <a:xfrm>
            <a:off x="50546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4" name="Rectangle 250"/>
          <p:cNvSpPr>
            <a:spLocks/>
          </p:cNvSpPr>
          <p:nvPr/>
        </p:nvSpPr>
        <p:spPr bwMode="auto">
          <a:xfrm>
            <a:off x="21971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5" name="Rectangle 251"/>
          <p:cNvSpPr>
            <a:spLocks/>
          </p:cNvSpPr>
          <p:nvPr/>
        </p:nvSpPr>
        <p:spPr bwMode="auto">
          <a:xfrm>
            <a:off x="43434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9" name="Rectangle 252"/>
          <p:cNvSpPr>
            <a:spLocks/>
          </p:cNvSpPr>
          <p:nvPr/>
        </p:nvSpPr>
        <p:spPr bwMode="auto">
          <a:xfrm>
            <a:off x="50546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0" name="Rectangle 253"/>
          <p:cNvSpPr>
            <a:spLocks/>
          </p:cNvSpPr>
          <p:nvPr/>
        </p:nvSpPr>
        <p:spPr bwMode="auto">
          <a:xfrm>
            <a:off x="5054600" y="8724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1" name="Rectangle 254"/>
          <p:cNvSpPr>
            <a:spLocks/>
          </p:cNvSpPr>
          <p:nvPr/>
        </p:nvSpPr>
        <p:spPr bwMode="auto">
          <a:xfrm>
            <a:off x="64897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2" name="Rectangle 255"/>
          <p:cNvSpPr>
            <a:spLocks/>
          </p:cNvSpPr>
          <p:nvPr/>
        </p:nvSpPr>
        <p:spPr bwMode="auto">
          <a:xfrm>
            <a:off x="64897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5" name="Rectangle 256"/>
          <p:cNvSpPr>
            <a:spLocks/>
          </p:cNvSpPr>
          <p:nvPr/>
        </p:nvSpPr>
        <p:spPr bwMode="auto">
          <a:xfrm>
            <a:off x="29210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" name="Rectangle 257"/>
          <p:cNvSpPr>
            <a:spLocks/>
          </p:cNvSpPr>
          <p:nvPr/>
        </p:nvSpPr>
        <p:spPr bwMode="auto">
          <a:xfrm>
            <a:off x="107569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3" name="Rectangle 258"/>
          <p:cNvSpPr>
            <a:spLocks/>
          </p:cNvSpPr>
          <p:nvPr/>
        </p:nvSpPr>
        <p:spPr bwMode="auto">
          <a:xfrm>
            <a:off x="93345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4" name="Rectangle 259"/>
          <p:cNvSpPr>
            <a:spLocks/>
          </p:cNvSpPr>
          <p:nvPr/>
        </p:nvSpPr>
        <p:spPr bwMode="auto">
          <a:xfrm>
            <a:off x="1498600" y="5308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5" name="Rectangle 246"/>
          <p:cNvSpPr>
            <a:spLocks/>
          </p:cNvSpPr>
          <p:nvPr/>
        </p:nvSpPr>
        <p:spPr bwMode="auto">
          <a:xfrm>
            <a:off x="773427" y="4267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07" name="Straight Arrow Connector 306"/>
          <p:cNvCxnSpPr>
            <a:endCxn id="55478" idx="0"/>
          </p:cNvCxnSpPr>
          <p:nvPr/>
        </p:nvCxnSpPr>
        <p:spPr bwMode="auto">
          <a:xfrm flipH="1">
            <a:off x="4660900" y="6718300"/>
            <a:ext cx="726282" cy="6604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" name="TextBox 307"/>
          <p:cNvSpPr txBox="1"/>
          <p:nvPr/>
        </p:nvSpPr>
        <p:spPr>
          <a:xfrm>
            <a:off x="5435600" y="6235224"/>
            <a:ext cx="1792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</a:t>
            </a:r>
            <a:r>
              <a:rPr lang="en-US" sz="3600" dirty="0" smtClean="0"/>
              <a:t>t’s here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1485900" y="4533900"/>
            <a:ext cx="2491582" cy="3810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7861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5E-6 -8.33333E-7 L -0.27442 -0.302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1" y="-15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animBg="1"/>
      <p:bldP spid="4" grpId="0"/>
      <p:bldP spid="275" grpId="0" animBg="1"/>
      <p:bldP spid="308" grpId="0"/>
      <p:bldP spid="308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ED5AF-F299-4616-8FE7-5A0253FE70EA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55299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Example: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Ostrovsky’s</a:t>
            </a: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ORAM is NRPH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5300" name="Group 9"/>
          <p:cNvGrpSpPr>
            <a:grpSpLocks/>
          </p:cNvGrpSpPr>
          <p:nvPr/>
        </p:nvGrpSpPr>
        <p:grpSpPr bwMode="auto">
          <a:xfrm>
            <a:off x="787400" y="5295900"/>
            <a:ext cx="647700" cy="889000"/>
            <a:chOff x="0" y="0"/>
            <a:chExt cx="408" cy="560"/>
          </a:xfrm>
        </p:grpSpPr>
        <p:sp>
          <p:nvSpPr>
            <p:cNvPr id="55555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6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7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8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9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0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1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1" name="Group 17"/>
          <p:cNvGrpSpPr>
            <a:grpSpLocks/>
          </p:cNvGrpSpPr>
          <p:nvPr/>
        </p:nvGrpSpPr>
        <p:grpSpPr bwMode="auto">
          <a:xfrm>
            <a:off x="1498600" y="5295900"/>
            <a:ext cx="647700" cy="889000"/>
            <a:chOff x="0" y="0"/>
            <a:chExt cx="408" cy="560"/>
          </a:xfrm>
        </p:grpSpPr>
        <p:sp>
          <p:nvSpPr>
            <p:cNvPr id="55548" name="Rectangle 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9" name="Line 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0" name="Line 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1" name="Line 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2" name="Line 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3" name="Line 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4" name="Line 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2" name="Group 25"/>
          <p:cNvGrpSpPr>
            <a:grpSpLocks/>
          </p:cNvGrpSpPr>
          <p:nvPr/>
        </p:nvGrpSpPr>
        <p:grpSpPr bwMode="auto">
          <a:xfrm>
            <a:off x="787400" y="6324600"/>
            <a:ext cx="647700" cy="889000"/>
            <a:chOff x="0" y="0"/>
            <a:chExt cx="408" cy="560"/>
          </a:xfrm>
        </p:grpSpPr>
        <p:sp>
          <p:nvSpPr>
            <p:cNvPr id="55541" name="Rectangle 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2" name="Line 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3" name="Line 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4" name="Line 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5" name="Line 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6" name="Line 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7" name="Line 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3" name="Group 33"/>
          <p:cNvGrpSpPr>
            <a:grpSpLocks/>
          </p:cNvGrpSpPr>
          <p:nvPr/>
        </p:nvGrpSpPr>
        <p:grpSpPr bwMode="auto">
          <a:xfrm>
            <a:off x="1485900" y="6324600"/>
            <a:ext cx="647700" cy="889000"/>
            <a:chOff x="0" y="0"/>
            <a:chExt cx="408" cy="560"/>
          </a:xfrm>
        </p:grpSpPr>
        <p:sp>
          <p:nvSpPr>
            <p:cNvPr id="55534" name="Rectangle 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5" name="Line 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6" name="Line 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7" name="Line 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8" name="Line 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9" name="Line 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0" name="Line 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4" name="Group 41"/>
          <p:cNvGrpSpPr>
            <a:grpSpLocks/>
          </p:cNvGrpSpPr>
          <p:nvPr/>
        </p:nvGrpSpPr>
        <p:grpSpPr bwMode="auto">
          <a:xfrm>
            <a:off x="2197100" y="6324600"/>
            <a:ext cx="647700" cy="889000"/>
            <a:chOff x="0" y="0"/>
            <a:chExt cx="408" cy="560"/>
          </a:xfrm>
        </p:grpSpPr>
        <p:sp>
          <p:nvSpPr>
            <p:cNvPr id="55527" name="Rectangle 3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8" name="Line 3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9" name="Line 3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0" name="Line 3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1" name="Line 3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2" name="Line 3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3" name="Line 4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5" name="Group 49"/>
          <p:cNvGrpSpPr>
            <a:grpSpLocks/>
          </p:cNvGrpSpPr>
          <p:nvPr/>
        </p:nvGrpSpPr>
        <p:grpSpPr bwMode="auto">
          <a:xfrm>
            <a:off x="2908300" y="6324600"/>
            <a:ext cx="647700" cy="889000"/>
            <a:chOff x="0" y="0"/>
            <a:chExt cx="408" cy="560"/>
          </a:xfrm>
        </p:grpSpPr>
        <p:sp>
          <p:nvSpPr>
            <p:cNvPr id="55520" name="Rectangle 4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1" name="Line 4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2" name="Line 4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3" name="Line 4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4" name="Line 4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5" name="Line 4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6" name="Line 4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6" name="Group 57"/>
          <p:cNvGrpSpPr>
            <a:grpSpLocks/>
          </p:cNvGrpSpPr>
          <p:nvPr/>
        </p:nvGrpSpPr>
        <p:grpSpPr bwMode="auto">
          <a:xfrm>
            <a:off x="800100" y="7378700"/>
            <a:ext cx="647700" cy="889000"/>
            <a:chOff x="0" y="0"/>
            <a:chExt cx="408" cy="560"/>
          </a:xfrm>
        </p:grpSpPr>
        <p:sp>
          <p:nvSpPr>
            <p:cNvPr id="55513" name="Rectangle 5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4" name="Line 5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5" name="Line 5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6" name="Line 5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7" name="Line 5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8" name="Line 5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9" name="Line 5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7" name="Group 65"/>
          <p:cNvGrpSpPr>
            <a:grpSpLocks/>
          </p:cNvGrpSpPr>
          <p:nvPr/>
        </p:nvGrpSpPr>
        <p:grpSpPr bwMode="auto">
          <a:xfrm>
            <a:off x="1498600" y="7378700"/>
            <a:ext cx="647700" cy="889000"/>
            <a:chOff x="0" y="0"/>
            <a:chExt cx="408" cy="560"/>
          </a:xfrm>
        </p:grpSpPr>
        <p:sp>
          <p:nvSpPr>
            <p:cNvPr id="55506" name="Rectangle 5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7" name="Line 5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8" name="Line 6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9" name="Line 6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0" name="Line 6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1" name="Line 6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2" name="Line 6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8" name="Group 73"/>
          <p:cNvGrpSpPr>
            <a:grpSpLocks/>
          </p:cNvGrpSpPr>
          <p:nvPr/>
        </p:nvGrpSpPr>
        <p:grpSpPr bwMode="auto">
          <a:xfrm>
            <a:off x="2209800" y="7378700"/>
            <a:ext cx="647700" cy="889000"/>
            <a:chOff x="0" y="0"/>
            <a:chExt cx="408" cy="560"/>
          </a:xfrm>
        </p:grpSpPr>
        <p:sp>
          <p:nvSpPr>
            <p:cNvPr id="55499" name="Rectangle 6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0" name="Line 6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1" name="Line 6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2" name="Line 6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3" name="Line 7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4" name="Line 7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5" name="Line 7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9" name="Group 81"/>
          <p:cNvGrpSpPr>
            <a:grpSpLocks/>
          </p:cNvGrpSpPr>
          <p:nvPr/>
        </p:nvGrpSpPr>
        <p:grpSpPr bwMode="auto">
          <a:xfrm>
            <a:off x="2921000" y="7378700"/>
            <a:ext cx="647700" cy="889000"/>
            <a:chOff x="0" y="0"/>
            <a:chExt cx="408" cy="560"/>
          </a:xfrm>
        </p:grpSpPr>
        <p:sp>
          <p:nvSpPr>
            <p:cNvPr id="55492" name="Rectangle 7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3" name="Line 7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4" name="Line 7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5" name="Line 7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6" name="Line 7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7" name="Line 7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8" name="Line 8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0" name="Group 89"/>
          <p:cNvGrpSpPr>
            <a:grpSpLocks/>
          </p:cNvGrpSpPr>
          <p:nvPr/>
        </p:nvGrpSpPr>
        <p:grpSpPr bwMode="auto">
          <a:xfrm>
            <a:off x="3644900" y="7378700"/>
            <a:ext cx="647700" cy="889000"/>
            <a:chOff x="0" y="0"/>
            <a:chExt cx="408" cy="560"/>
          </a:xfrm>
        </p:grpSpPr>
        <p:sp>
          <p:nvSpPr>
            <p:cNvPr id="55485" name="Rectangle 8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6" name="Line 8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7" name="Line 8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8" name="Line 8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9" name="Line 8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0" name="Line 8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1" name="Line 8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1" name="Group 97"/>
          <p:cNvGrpSpPr>
            <a:grpSpLocks/>
          </p:cNvGrpSpPr>
          <p:nvPr/>
        </p:nvGrpSpPr>
        <p:grpSpPr bwMode="auto">
          <a:xfrm>
            <a:off x="4343400" y="7378700"/>
            <a:ext cx="647700" cy="889000"/>
            <a:chOff x="0" y="0"/>
            <a:chExt cx="408" cy="560"/>
          </a:xfrm>
        </p:grpSpPr>
        <p:sp>
          <p:nvSpPr>
            <p:cNvPr id="55478" name="Rectangle 9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9" name="Line 9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0" name="Line 9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1" name="Line 9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2" name="Line 9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3" name="Line 9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4" name="Line 9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2" name="Group 105"/>
          <p:cNvGrpSpPr>
            <a:grpSpLocks/>
          </p:cNvGrpSpPr>
          <p:nvPr/>
        </p:nvGrpSpPr>
        <p:grpSpPr bwMode="auto">
          <a:xfrm>
            <a:off x="5054600" y="7378700"/>
            <a:ext cx="647700" cy="889000"/>
            <a:chOff x="0" y="0"/>
            <a:chExt cx="408" cy="560"/>
          </a:xfrm>
        </p:grpSpPr>
        <p:sp>
          <p:nvSpPr>
            <p:cNvPr id="55471" name="Rectangle 9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2" name="Line 9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3" name="Line 10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4" name="Line 10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5" name="Line 10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6" name="Line 10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7" name="Line 10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3" name="Group 113"/>
          <p:cNvGrpSpPr>
            <a:grpSpLocks/>
          </p:cNvGrpSpPr>
          <p:nvPr/>
        </p:nvGrpSpPr>
        <p:grpSpPr bwMode="auto">
          <a:xfrm>
            <a:off x="5765800" y="7378700"/>
            <a:ext cx="647700" cy="889000"/>
            <a:chOff x="0" y="0"/>
            <a:chExt cx="408" cy="560"/>
          </a:xfrm>
        </p:grpSpPr>
        <p:sp>
          <p:nvSpPr>
            <p:cNvPr id="55464" name="Rectangle 10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5" name="Line 10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6" name="Line 10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7" name="Line 10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8" name="Line 11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9" name="Line 11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0" name="Line 11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4" name="Group 121"/>
          <p:cNvGrpSpPr>
            <a:grpSpLocks/>
          </p:cNvGrpSpPr>
          <p:nvPr/>
        </p:nvGrpSpPr>
        <p:grpSpPr bwMode="auto">
          <a:xfrm>
            <a:off x="800100" y="8458200"/>
            <a:ext cx="647700" cy="889000"/>
            <a:chOff x="0" y="0"/>
            <a:chExt cx="408" cy="560"/>
          </a:xfrm>
        </p:grpSpPr>
        <p:sp>
          <p:nvSpPr>
            <p:cNvPr id="55457" name="Rectangle 11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8" name="Line 11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9" name="Line 11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0" name="Line 11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1" name="Line 11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2" name="Line 11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3" name="Line 12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5" name="Group 129"/>
          <p:cNvGrpSpPr>
            <a:grpSpLocks/>
          </p:cNvGrpSpPr>
          <p:nvPr/>
        </p:nvGrpSpPr>
        <p:grpSpPr bwMode="auto">
          <a:xfrm>
            <a:off x="1498600" y="8458200"/>
            <a:ext cx="647700" cy="889000"/>
            <a:chOff x="0" y="0"/>
            <a:chExt cx="408" cy="560"/>
          </a:xfrm>
        </p:grpSpPr>
        <p:sp>
          <p:nvSpPr>
            <p:cNvPr id="55450" name="Rectangle 12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1" name="Line 12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2" name="Line 12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3" name="Line 12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4" name="Line 12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5" name="Line 12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6" name="Line 12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6" name="Group 137"/>
          <p:cNvGrpSpPr>
            <a:grpSpLocks/>
          </p:cNvGrpSpPr>
          <p:nvPr/>
        </p:nvGrpSpPr>
        <p:grpSpPr bwMode="auto">
          <a:xfrm>
            <a:off x="2209800" y="8458200"/>
            <a:ext cx="647700" cy="889000"/>
            <a:chOff x="0" y="0"/>
            <a:chExt cx="408" cy="560"/>
          </a:xfrm>
        </p:grpSpPr>
        <p:sp>
          <p:nvSpPr>
            <p:cNvPr id="55443" name="Rectangle 13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4" name="Line 13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5" name="Line 13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6" name="Line 13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7" name="Line 13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8" name="Line 13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9" name="Line 13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7" name="Group 145"/>
          <p:cNvGrpSpPr>
            <a:grpSpLocks/>
          </p:cNvGrpSpPr>
          <p:nvPr/>
        </p:nvGrpSpPr>
        <p:grpSpPr bwMode="auto">
          <a:xfrm>
            <a:off x="2921000" y="8458200"/>
            <a:ext cx="647700" cy="889000"/>
            <a:chOff x="0" y="0"/>
            <a:chExt cx="408" cy="560"/>
          </a:xfrm>
        </p:grpSpPr>
        <p:sp>
          <p:nvSpPr>
            <p:cNvPr id="55436" name="Rectangle 13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7" name="Line 13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8" name="Line 14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9" name="Line 14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0" name="Line 14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1" name="Line 14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2" name="Line 14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8" name="Group 153"/>
          <p:cNvGrpSpPr>
            <a:grpSpLocks/>
          </p:cNvGrpSpPr>
          <p:nvPr/>
        </p:nvGrpSpPr>
        <p:grpSpPr bwMode="auto">
          <a:xfrm>
            <a:off x="3644900" y="8458200"/>
            <a:ext cx="647700" cy="889000"/>
            <a:chOff x="0" y="0"/>
            <a:chExt cx="408" cy="560"/>
          </a:xfrm>
        </p:grpSpPr>
        <p:sp>
          <p:nvSpPr>
            <p:cNvPr id="55429" name="Rectangle 14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0" name="Line 14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1" name="Line 14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2" name="Line 14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3" name="Line 15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4" name="Line 15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5" name="Line 15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9" name="Group 161"/>
          <p:cNvGrpSpPr>
            <a:grpSpLocks/>
          </p:cNvGrpSpPr>
          <p:nvPr/>
        </p:nvGrpSpPr>
        <p:grpSpPr bwMode="auto">
          <a:xfrm>
            <a:off x="4343400" y="8458200"/>
            <a:ext cx="647700" cy="889000"/>
            <a:chOff x="0" y="0"/>
            <a:chExt cx="408" cy="560"/>
          </a:xfrm>
        </p:grpSpPr>
        <p:sp>
          <p:nvSpPr>
            <p:cNvPr id="55422" name="Rectangle 15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3" name="Line 15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4" name="Line 15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5" name="Line 15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6" name="Line 15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7" name="Line 15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8" name="Line 16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0" name="Group 169"/>
          <p:cNvGrpSpPr>
            <a:grpSpLocks/>
          </p:cNvGrpSpPr>
          <p:nvPr/>
        </p:nvGrpSpPr>
        <p:grpSpPr bwMode="auto">
          <a:xfrm>
            <a:off x="5054600" y="8458200"/>
            <a:ext cx="647700" cy="889000"/>
            <a:chOff x="0" y="0"/>
            <a:chExt cx="408" cy="560"/>
          </a:xfrm>
        </p:grpSpPr>
        <p:sp>
          <p:nvSpPr>
            <p:cNvPr id="55415" name="Rectangle 16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6" name="Line 16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7" name="Line 16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8" name="Line 16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9" name="Line 16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0" name="Line 16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1" name="Line 16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1" name="Group 177"/>
          <p:cNvGrpSpPr>
            <a:grpSpLocks/>
          </p:cNvGrpSpPr>
          <p:nvPr/>
        </p:nvGrpSpPr>
        <p:grpSpPr bwMode="auto">
          <a:xfrm>
            <a:off x="5765800" y="8458200"/>
            <a:ext cx="647700" cy="889000"/>
            <a:chOff x="0" y="0"/>
            <a:chExt cx="408" cy="560"/>
          </a:xfrm>
        </p:grpSpPr>
        <p:sp>
          <p:nvSpPr>
            <p:cNvPr id="55408" name="Rectangle 17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9" name="Line 17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0" name="Line 17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1" name="Line 17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2" name="Line 17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3" name="Line 17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4" name="Line 17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2" name="Group 185"/>
          <p:cNvGrpSpPr>
            <a:grpSpLocks/>
          </p:cNvGrpSpPr>
          <p:nvPr/>
        </p:nvGrpSpPr>
        <p:grpSpPr bwMode="auto">
          <a:xfrm>
            <a:off x="7213600" y="8458200"/>
            <a:ext cx="647700" cy="889000"/>
            <a:chOff x="0" y="0"/>
            <a:chExt cx="408" cy="560"/>
          </a:xfrm>
        </p:grpSpPr>
        <p:sp>
          <p:nvSpPr>
            <p:cNvPr id="55401" name="Rectangle 17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2" name="Line 17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3" name="Line 18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4" name="Line 18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5" name="Line 18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6" name="Line 18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7" name="Line 18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3" name="Group 193"/>
          <p:cNvGrpSpPr>
            <a:grpSpLocks/>
          </p:cNvGrpSpPr>
          <p:nvPr/>
        </p:nvGrpSpPr>
        <p:grpSpPr bwMode="auto">
          <a:xfrm>
            <a:off x="6489700" y="8458200"/>
            <a:ext cx="647700" cy="889000"/>
            <a:chOff x="0" y="0"/>
            <a:chExt cx="408" cy="560"/>
          </a:xfrm>
        </p:grpSpPr>
        <p:sp>
          <p:nvSpPr>
            <p:cNvPr id="55394" name="Rectangle 18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5" name="Line 18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6" name="Line 18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7" name="Line 18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8" name="Line 19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9" name="Line 19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0" name="Line 19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4" name="Group 201"/>
          <p:cNvGrpSpPr>
            <a:grpSpLocks/>
          </p:cNvGrpSpPr>
          <p:nvPr/>
        </p:nvGrpSpPr>
        <p:grpSpPr bwMode="auto">
          <a:xfrm>
            <a:off x="7912100" y="8458200"/>
            <a:ext cx="647700" cy="889000"/>
            <a:chOff x="0" y="0"/>
            <a:chExt cx="408" cy="560"/>
          </a:xfrm>
        </p:grpSpPr>
        <p:sp>
          <p:nvSpPr>
            <p:cNvPr id="55387" name="Rectangle 19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8" name="Line 19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9" name="Line 19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0" name="Line 19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1" name="Line 19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2" name="Line 19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3" name="Line 20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5" name="Group 209"/>
          <p:cNvGrpSpPr>
            <a:grpSpLocks/>
          </p:cNvGrpSpPr>
          <p:nvPr/>
        </p:nvGrpSpPr>
        <p:grpSpPr bwMode="auto">
          <a:xfrm>
            <a:off x="8636000" y="8458200"/>
            <a:ext cx="647700" cy="889000"/>
            <a:chOff x="0" y="0"/>
            <a:chExt cx="408" cy="560"/>
          </a:xfrm>
        </p:grpSpPr>
        <p:sp>
          <p:nvSpPr>
            <p:cNvPr id="55380" name="Rectangle 20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1" name="Line 20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2" name="Line 20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3" name="Line 20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4" name="Line 20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5" name="Line 20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6" name="Line 20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6" name="Group 217"/>
          <p:cNvGrpSpPr>
            <a:grpSpLocks/>
          </p:cNvGrpSpPr>
          <p:nvPr/>
        </p:nvGrpSpPr>
        <p:grpSpPr bwMode="auto">
          <a:xfrm>
            <a:off x="9334500" y="8458200"/>
            <a:ext cx="647700" cy="889000"/>
            <a:chOff x="0" y="0"/>
            <a:chExt cx="408" cy="560"/>
          </a:xfrm>
        </p:grpSpPr>
        <p:sp>
          <p:nvSpPr>
            <p:cNvPr id="55373" name="Rectangle 2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4" name="Line 2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5" name="Line 2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6" name="Line 2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7" name="Line 2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8" name="Line 2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9" name="Line 2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7" name="Group 225"/>
          <p:cNvGrpSpPr>
            <a:grpSpLocks/>
          </p:cNvGrpSpPr>
          <p:nvPr/>
        </p:nvGrpSpPr>
        <p:grpSpPr bwMode="auto">
          <a:xfrm>
            <a:off x="10045700" y="8458200"/>
            <a:ext cx="647700" cy="889000"/>
            <a:chOff x="0" y="0"/>
            <a:chExt cx="408" cy="560"/>
          </a:xfrm>
        </p:grpSpPr>
        <p:sp>
          <p:nvSpPr>
            <p:cNvPr id="55366" name="Rectangle 2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7" name="Line 2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8" name="Line 2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9" name="Line 2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0" name="Line 2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1" name="Line 2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2" name="Line 2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8" name="Group 233"/>
          <p:cNvGrpSpPr>
            <a:grpSpLocks/>
          </p:cNvGrpSpPr>
          <p:nvPr/>
        </p:nvGrpSpPr>
        <p:grpSpPr bwMode="auto">
          <a:xfrm>
            <a:off x="10756900" y="8458200"/>
            <a:ext cx="647700" cy="889000"/>
            <a:chOff x="0" y="0"/>
            <a:chExt cx="408" cy="560"/>
          </a:xfrm>
        </p:grpSpPr>
        <p:sp>
          <p:nvSpPr>
            <p:cNvPr id="55359" name="Rectangle 2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0" name="Line 2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1" name="Line 2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2" name="Line 2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3" name="Line 2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4" name="Line 2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5" name="Line 2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32" name="Group 244"/>
          <p:cNvGrpSpPr>
            <a:grpSpLocks/>
          </p:cNvGrpSpPr>
          <p:nvPr/>
        </p:nvGrpSpPr>
        <p:grpSpPr bwMode="auto">
          <a:xfrm>
            <a:off x="11455400" y="8458200"/>
            <a:ext cx="647700" cy="889000"/>
            <a:chOff x="0" y="0"/>
            <a:chExt cx="408" cy="560"/>
          </a:xfrm>
        </p:grpSpPr>
        <p:sp>
          <p:nvSpPr>
            <p:cNvPr id="55352" name="Rectangle 237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3" name="Line 238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4" name="Line 239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5" name="Line 240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6" name="Line 241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7" name="Line 242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8" name="Line 243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600" y="320040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level</a:t>
            </a:r>
            <a:endParaRPr lang="en-US" sz="36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01600" y="52972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77" name="TextBox 276"/>
          <p:cNvSpPr txBox="1"/>
          <p:nvPr/>
        </p:nvSpPr>
        <p:spPr>
          <a:xfrm>
            <a:off x="101600" y="6400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78" name="TextBox 277"/>
          <p:cNvSpPr txBox="1"/>
          <p:nvPr/>
        </p:nvSpPr>
        <p:spPr>
          <a:xfrm>
            <a:off x="101600" y="74308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01600" y="84976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grpSp>
        <p:nvGrpSpPr>
          <p:cNvPr id="280" name="Group 9"/>
          <p:cNvGrpSpPr>
            <a:grpSpLocks/>
          </p:cNvGrpSpPr>
          <p:nvPr/>
        </p:nvGrpSpPr>
        <p:grpSpPr bwMode="auto">
          <a:xfrm>
            <a:off x="787400" y="4267200"/>
            <a:ext cx="647700" cy="889000"/>
            <a:chOff x="0" y="0"/>
            <a:chExt cx="408" cy="560"/>
          </a:xfrm>
        </p:grpSpPr>
        <p:sp>
          <p:nvSpPr>
            <p:cNvPr id="281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2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3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5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101600" y="4419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293" name="TextBox 292"/>
          <p:cNvSpPr txBox="1"/>
          <p:nvPr/>
        </p:nvSpPr>
        <p:spPr>
          <a:xfrm>
            <a:off x="787400" y="2057400"/>
            <a:ext cx="3807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Storage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8742744" y="2057400"/>
            <a:ext cx="35990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Storage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1927" y="317396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keys</a:t>
            </a:r>
            <a:endParaRPr lang="en-US" sz="2800" baseline="-25000" dirty="0"/>
          </a:p>
        </p:txBody>
      </p:sp>
      <p:sp>
        <p:nvSpPr>
          <p:cNvPr id="296" name="TextBox 295"/>
          <p:cNvSpPr txBox="1"/>
          <p:nvPr/>
        </p:nvSpPr>
        <p:spPr>
          <a:xfrm>
            <a:off x="12188627" y="5068669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k1</a:t>
            </a:r>
            <a:endParaRPr lang="en-US" sz="3600" baseline="-25000" dirty="0"/>
          </a:p>
        </p:txBody>
      </p:sp>
      <p:sp>
        <p:nvSpPr>
          <p:cNvPr id="298" name="TextBox 297"/>
          <p:cNvSpPr txBox="1"/>
          <p:nvPr/>
        </p:nvSpPr>
        <p:spPr>
          <a:xfrm>
            <a:off x="12187618" y="6059269"/>
            <a:ext cx="67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k2</a:t>
            </a:r>
            <a:endParaRPr lang="en-US" sz="3600" baseline="-25000" dirty="0"/>
          </a:p>
        </p:txBody>
      </p:sp>
      <p:sp>
        <p:nvSpPr>
          <p:cNvPr id="299" name="TextBox 298"/>
          <p:cNvSpPr txBox="1"/>
          <p:nvPr/>
        </p:nvSpPr>
        <p:spPr>
          <a:xfrm>
            <a:off x="12174920" y="72390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k3</a:t>
            </a:r>
            <a:endParaRPr lang="en-US" sz="3600" baseline="-25000" dirty="0"/>
          </a:p>
        </p:txBody>
      </p:sp>
      <p:sp>
        <p:nvSpPr>
          <p:cNvPr id="300" name="TextBox 299"/>
          <p:cNvSpPr txBox="1"/>
          <p:nvPr/>
        </p:nvSpPr>
        <p:spPr>
          <a:xfrm>
            <a:off x="12197501" y="84582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k4</a:t>
            </a:r>
            <a:endParaRPr lang="en-US" sz="3600" baseline="-25000" dirty="0"/>
          </a:p>
        </p:txBody>
      </p:sp>
      <p:sp>
        <p:nvSpPr>
          <p:cNvPr id="301" name="AutoShape 234"/>
          <p:cNvSpPr>
            <a:spLocks/>
          </p:cNvSpPr>
          <p:nvPr/>
        </p:nvSpPr>
        <p:spPr bwMode="auto">
          <a:xfrm>
            <a:off x="3314700" y="3136900"/>
            <a:ext cx="7366000" cy="2806700"/>
          </a:xfrm>
          <a:prstGeom prst="roundRect">
            <a:avLst>
              <a:gd name="adj" fmla="val 7458"/>
            </a:avLst>
          </a:prstGeom>
          <a:solidFill>
            <a:srgbClr val="C1FF7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" name="Rectangle 235"/>
          <p:cNvSpPr>
            <a:spLocks/>
          </p:cNvSpPr>
          <p:nvPr/>
        </p:nvSpPr>
        <p:spPr bwMode="auto">
          <a:xfrm>
            <a:off x="3556000" y="3924816"/>
            <a:ext cx="7124700" cy="15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l">
              <a:spcBef>
                <a:spcPts val="800"/>
              </a:spcBef>
              <a:buSzPct val="100000"/>
            </a:pPr>
            <a:r>
              <a:rPr lang="en-US" sz="2800" b="1" dirty="0" smtClean="0"/>
              <a:t>Shuffles:</a:t>
            </a:r>
            <a:r>
              <a:rPr lang="en-US" sz="2800" dirty="0" smtClean="0"/>
              <a:t>  Every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2800" baseline="320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operations move all values in top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levels to level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i+1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resh keys. </a:t>
            </a:r>
          </a:p>
          <a:p>
            <a:pPr algn="l">
              <a:spcBef>
                <a:spcPts val="800"/>
              </a:spcBef>
              <a:buSzPct val="100000"/>
            </a:pPr>
            <a:endParaRPr lang="en-US" sz="11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algn="l">
              <a:spcBef>
                <a:spcPts val="800"/>
              </a:spcBef>
              <a:buSzPct val="100000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Needs to be oblivious (sorting networks)</a:t>
            </a:r>
            <a:endParaRPr lang="en-US" sz="2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8934" y="3224768"/>
            <a:ext cx="58603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Problem: </a:t>
            </a:r>
            <a:r>
              <a:rPr lang="en-US" sz="3200" dirty="0"/>
              <a:t>Top bucket fills up.</a:t>
            </a:r>
          </a:p>
          <a:p>
            <a:endParaRPr lang="en-US" dirty="0"/>
          </a:p>
        </p:txBody>
      </p:sp>
      <p:sp>
        <p:nvSpPr>
          <p:cNvPr id="269" name="Rectangle 245"/>
          <p:cNvSpPr>
            <a:spLocks/>
          </p:cNvSpPr>
          <p:nvPr/>
        </p:nvSpPr>
        <p:spPr bwMode="auto">
          <a:xfrm>
            <a:off x="29210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" name="Rectangle 247"/>
          <p:cNvSpPr>
            <a:spLocks/>
          </p:cNvSpPr>
          <p:nvPr/>
        </p:nvSpPr>
        <p:spPr bwMode="auto">
          <a:xfrm>
            <a:off x="4343400" y="75311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2" name="Rectangle 248"/>
          <p:cNvSpPr>
            <a:spLocks/>
          </p:cNvSpPr>
          <p:nvPr/>
        </p:nvSpPr>
        <p:spPr bwMode="auto">
          <a:xfrm>
            <a:off x="50546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3" name="Rectangle 249"/>
          <p:cNvSpPr>
            <a:spLocks/>
          </p:cNvSpPr>
          <p:nvPr/>
        </p:nvSpPr>
        <p:spPr bwMode="auto">
          <a:xfrm>
            <a:off x="50546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4" name="Rectangle 250"/>
          <p:cNvSpPr>
            <a:spLocks/>
          </p:cNvSpPr>
          <p:nvPr/>
        </p:nvSpPr>
        <p:spPr bwMode="auto">
          <a:xfrm>
            <a:off x="21971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5" name="Rectangle 251"/>
          <p:cNvSpPr>
            <a:spLocks/>
          </p:cNvSpPr>
          <p:nvPr/>
        </p:nvSpPr>
        <p:spPr bwMode="auto">
          <a:xfrm>
            <a:off x="43434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9" name="Rectangle 252"/>
          <p:cNvSpPr>
            <a:spLocks/>
          </p:cNvSpPr>
          <p:nvPr/>
        </p:nvSpPr>
        <p:spPr bwMode="auto">
          <a:xfrm>
            <a:off x="50546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0" name="Rectangle 253"/>
          <p:cNvSpPr>
            <a:spLocks/>
          </p:cNvSpPr>
          <p:nvPr/>
        </p:nvSpPr>
        <p:spPr bwMode="auto">
          <a:xfrm>
            <a:off x="5054600" y="8724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1" name="Rectangle 254"/>
          <p:cNvSpPr>
            <a:spLocks/>
          </p:cNvSpPr>
          <p:nvPr/>
        </p:nvSpPr>
        <p:spPr bwMode="auto">
          <a:xfrm>
            <a:off x="64897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2" name="Rectangle 255"/>
          <p:cNvSpPr>
            <a:spLocks/>
          </p:cNvSpPr>
          <p:nvPr/>
        </p:nvSpPr>
        <p:spPr bwMode="auto">
          <a:xfrm>
            <a:off x="64897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5" name="Rectangle 256"/>
          <p:cNvSpPr>
            <a:spLocks/>
          </p:cNvSpPr>
          <p:nvPr/>
        </p:nvSpPr>
        <p:spPr bwMode="auto">
          <a:xfrm>
            <a:off x="29210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" name="Rectangle 257"/>
          <p:cNvSpPr>
            <a:spLocks/>
          </p:cNvSpPr>
          <p:nvPr/>
        </p:nvSpPr>
        <p:spPr bwMode="auto">
          <a:xfrm>
            <a:off x="107569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3" name="Rectangle 258"/>
          <p:cNvSpPr>
            <a:spLocks/>
          </p:cNvSpPr>
          <p:nvPr/>
        </p:nvSpPr>
        <p:spPr bwMode="auto">
          <a:xfrm>
            <a:off x="93345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4" name="Rectangle 259"/>
          <p:cNvSpPr>
            <a:spLocks/>
          </p:cNvSpPr>
          <p:nvPr/>
        </p:nvSpPr>
        <p:spPr bwMode="auto">
          <a:xfrm>
            <a:off x="1498600" y="5308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5" name="Rectangle 246"/>
          <p:cNvSpPr>
            <a:spLocks/>
          </p:cNvSpPr>
          <p:nvPr/>
        </p:nvSpPr>
        <p:spPr bwMode="auto">
          <a:xfrm>
            <a:off x="773427" y="4267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06681" y="6006148"/>
            <a:ext cx="9188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91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469E-6 -4.16667E-7 L 0.00012 0.22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1172 L 0.05371 0.118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" y="65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2.08333E-6 L -0.10938 0.00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6" y="6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013 L -0.05567 1.11022E-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8" grpId="0"/>
      <p:bldP spid="269" grpId="0" animBg="1"/>
      <p:bldP spid="274" grpId="0" animBg="1"/>
      <p:bldP spid="304" grpId="0" animBg="1"/>
      <p:bldP spid="3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50236-85C1-4C04-813C-1205CB99A46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0483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Defending Against Deletion</a:t>
            </a:r>
          </a:p>
        </p:txBody>
      </p:sp>
      <p:sp>
        <p:nvSpPr>
          <p:cNvPr id="20484" name="Rectangle 2"/>
          <p:cNvSpPr>
            <a:spLocks/>
          </p:cNvSpPr>
          <p:nvPr/>
        </p:nvSpPr>
        <p:spPr bwMode="auto">
          <a:xfrm>
            <a:off x="330200" y="1930400"/>
            <a:ext cx="12446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old" charset="0"/>
                <a:cs typeface="Arial Bold" charset="0"/>
                <a:sym typeface="Arial Bold" charset="0"/>
              </a:rPr>
              <a:t>Proofs of Retrievability 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 Bold" charset="0"/>
                <a:cs typeface="Arial Bold" charset="0"/>
                <a:sym typeface="Arial Bold" charset="0"/>
              </a:rPr>
              <a:t>PoR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old" charset="0"/>
                <a:cs typeface="Arial Bold" charset="0"/>
                <a:sym typeface="Arial Bold" charset="0"/>
              </a:rPr>
              <a:t>)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Bold" charset="0"/>
                <a:cs typeface="Arial Bold" charset="0"/>
                <a:sym typeface="Arial Bold" charset="0"/>
              </a:rPr>
              <a:t>[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 Bold" charset="0"/>
                <a:cs typeface="Arial Bold" charset="0"/>
                <a:sym typeface="Arial Bold" charset="0"/>
              </a:rPr>
              <a:t>Juels-Kaliski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Bold" charset="0"/>
                <a:cs typeface="Arial Bold" charset="0"/>
                <a:sym typeface="Arial Bold" charset="0"/>
              </a:rPr>
              <a:t> ‘07]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  <a:sym typeface="Arial" charset="0"/>
            </a:endParaRPr>
          </a:p>
          <a:p>
            <a:pPr marL="1016000" lvl="1" indent="-330200" algn="l">
              <a:spcBef>
                <a:spcPts val="2400"/>
              </a:spcBef>
              <a:buSzPct val="125000"/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An </a:t>
            </a:r>
            <a:r>
              <a:rPr lang="en-US" sz="3200" i="1" dirty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efficient</a:t>
            </a: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audit protocol between client &amp; server.</a:t>
            </a:r>
          </a:p>
          <a:p>
            <a:pPr marL="1016000" lvl="1" indent="-330200" algn="l">
              <a:spcBef>
                <a:spcPts val="2400"/>
              </a:spcBef>
              <a:buSzPct val="125000"/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 server that passes the audit must </a:t>
            </a:r>
            <a:r>
              <a:rPr lang="en-US" sz="3200" i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know</a:t>
            </a:r>
            <a:r>
              <a:rPr lang="en-US" sz="3200" i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all of the client data. 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54000" y="6172200"/>
            <a:ext cx="12573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</a:pP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Knowledge: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formalized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using an </a:t>
            </a:r>
            <a:r>
              <a:rPr lang="en-US" sz="3200" i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extractor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(proof-of-knowledge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[GMR85]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). </a:t>
            </a:r>
            <a:endParaRPr lang="en-US" sz="2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" name="Rectangle 4"/>
          <p:cNvSpPr>
            <a:spLocks/>
          </p:cNvSpPr>
          <p:nvPr/>
        </p:nvSpPr>
        <p:spPr bwMode="auto">
          <a:xfrm>
            <a:off x="254000" y="5029200"/>
            <a:ext cx="1272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</a:pPr>
            <a:r>
              <a:rPr lang="en-US" sz="3200" b="1" dirty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Efficiency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:</a:t>
            </a: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client and server computation is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polylog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 size of data. 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254000" y="7010400"/>
            <a:ext cx="1257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12700" algn="l">
              <a:spcBef>
                <a:spcPts val="1100"/>
              </a:spcBef>
              <a:buSzPct val="125000"/>
            </a:pP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Related notions:</a:t>
            </a:r>
          </a:p>
          <a:p>
            <a:pPr marL="812800" lvl="1" indent="-342900" algn="l">
              <a:spcBef>
                <a:spcPts val="1100"/>
              </a:spcBef>
              <a:buSzPct val="125000"/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Sub-linear authenticators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[</a:t>
            </a:r>
            <a:r>
              <a:rPr lang="en-US" sz="2200" dirty="0" err="1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Naor-Rothblum</a:t>
            </a:r>
            <a:r>
              <a:rPr lang="en-US" sz="2200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 ‘05]</a:t>
            </a:r>
            <a:endParaRPr lang="en-US" sz="2800" dirty="0">
              <a:solidFill>
                <a:srgbClr val="C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812800" lvl="1" indent="-342900" algn="l">
              <a:spcBef>
                <a:spcPts val="1100"/>
              </a:spcBef>
              <a:buSzPct val="125000"/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Proofs of data possession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[</a:t>
            </a:r>
            <a:r>
              <a:rPr lang="en-US" sz="2200" dirty="0" err="1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Ateniese</a:t>
            </a:r>
            <a:r>
              <a:rPr lang="en-US" sz="2200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 et al. ‘07]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ED5AF-F299-4616-8FE7-5A0253FE70EA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5299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Example: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Ostrovsky’s</a:t>
            </a: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ORAM is NRPH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5300" name="Group 9"/>
          <p:cNvGrpSpPr>
            <a:grpSpLocks/>
          </p:cNvGrpSpPr>
          <p:nvPr/>
        </p:nvGrpSpPr>
        <p:grpSpPr bwMode="auto">
          <a:xfrm>
            <a:off x="787400" y="5295900"/>
            <a:ext cx="647700" cy="889000"/>
            <a:chOff x="0" y="0"/>
            <a:chExt cx="408" cy="560"/>
          </a:xfrm>
        </p:grpSpPr>
        <p:sp>
          <p:nvSpPr>
            <p:cNvPr id="55555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6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7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8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9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0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1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1" name="Group 17"/>
          <p:cNvGrpSpPr>
            <a:grpSpLocks/>
          </p:cNvGrpSpPr>
          <p:nvPr/>
        </p:nvGrpSpPr>
        <p:grpSpPr bwMode="auto">
          <a:xfrm>
            <a:off x="1498600" y="5295900"/>
            <a:ext cx="647700" cy="889000"/>
            <a:chOff x="0" y="0"/>
            <a:chExt cx="408" cy="560"/>
          </a:xfrm>
        </p:grpSpPr>
        <p:sp>
          <p:nvSpPr>
            <p:cNvPr id="55548" name="Rectangle 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9" name="Line 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0" name="Line 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1" name="Line 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2" name="Line 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3" name="Line 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4" name="Line 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2" name="Group 25"/>
          <p:cNvGrpSpPr>
            <a:grpSpLocks/>
          </p:cNvGrpSpPr>
          <p:nvPr/>
        </p:nvGrpSpPr>
        <p:grpSpPr bwMode="auto">
          <a:xfrm>
            <a:off x="787400" y="6324600"/>
            <a:ext cx="647700" cy="889000"/>
            <a:chOff x="0" y="0"/>
            <a:chExt cx="408" cy="560"/>
          </a:xfrm>
        </p:grpSpPr>
        <p:sp>
          <p:nvSpPr>
            <p:cNvPr id="55541" name="Rectangle 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2" name="Line 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3" name="Line 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4" name="Line 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5" name="Line 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6" name="Line 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7" name="Line 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3" name="Group 33"/>
          <p:cNvGrpSpPr>
            <a:grpSpLocks/>
          </p:cNvGrpSpPr>
          <p:nvPr/>
        </p:nvGrpSpPr>
        <p:grpSpPr bwMode="auto">
          <a:xfrm>
            <a:off x="1485900" y="6324600"/>
            <a:ext cx="647700" cy="889000"/>
            <a:chOff x="0" y="0"/>
            <a:chExt cx="408" cy="560"/>
          </a:xfrm>
        </p:grpSpPr>
        <p:sp>
          <p:nvSpPr>
            <p:cNvPr id="55534" name="Rectangle 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5" name="Line 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6" name="Line 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7" name="Line 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8" name="Line 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9" name="Line 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0" name="Line 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4" name="Group 41"/>
          <p:cNvGrpSpPr>
            <a:grpSpLocks/>
          </p:cNvGrpSpPr>
          <p:nvPr/>
        </p:nvGrpSpPr>
        <p:grpSpPr bwMode="auto">
          <a:xfrm>
            <a:off x="2197100" y="6324600"/>
            <a:ext cx="647700" cy="889000"/>
            <a:chOff x="0" y="0"/>
            <a:chExt cx="408" cy="560"/>
          </a:xfrm>
        </p:grpSpPr>
        <p:sp>
          <p:nvSpPr>
            <p:cNvPr id="55527" name="Rectangle 3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8" name="Line 3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9" name="Line 3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0" name="Line 3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1" name="Line 3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2" name="Line 3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3" name="Line 4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5" name="Group 49"/>
          <p:cNvGrpSpPr>
            <a:grpSpLocks/>
          </p:cNvGrpSpPr>
          <p:nvPr/>
        </p:nvGrpSpPr>
        <p:grpSpPr bwMode="auto">
          <a:xfrm>
            <a:off x="2908300" y="6324600"/>
            <a:ext cx="647700" cy="889000"/>
            <a:chOff x="0" y="0"/>
            <a:chExt cx="408" cy="560"/>
          </a:xfrm>
        </p:grpSpPr>
        <p:sp>
          <p:nvSpPr>
            <p:cNvPr id="55520" name="Rectangle 4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1" name="Line 4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2" name="Line 4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3" name="Line 4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4" name="Line 4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5" name="Line 4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6" name="Line 4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6" name="Group 57"/>
          <p:cNvGrpSpPr>
            <a:grpSpLocks/>
          </p:cNvGrpSpPr>
          <p:nvPr/>
        </p:nvGrpSpPr>
        <p:grpSpPr bwMode="auto">
          <a:xfrm>
            <a:off x="800100" y="7378700"/>
            <a:ext cx="647700" cy="889000"/>
            <a:chOff x="0" y="0"/>
            <a:chExt cx="408" cy="560"/>
          </a:xfrm>
        </p:grpSpPr>
        <p:sp>
          <p:nvSpPr>
            <p:cNvPr id="55513" name="Rectangle 5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4" name="Line 5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5" name="Line 5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6" name="Line 5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7" name="Line 5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8" name="Line 5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9" name="Line 5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7" name="Group 65"/>
          <p:cNvGrpSpPr>
            <a:grpSpLocks/>
          </p:cNvGrpSpPr>
          <p:nvPr/>
        </p:nvGrpSpPr>
        <p:grpSpPr bwMode="auto">
          <a:xfrm>
            <a:off x="1498600" y="7378700"/>
            <a:ext cx="647700" cy="889000"/>
            <a:chOff x="0" y="0"/>
            <a:chExt cx="408" cy="560"/>
          </a:xfrm>
        </p:grpSpPr>
        <p:sp>
          <p:nvSpPr>
            <p:cNvPr id="55506" name="Rectangle 5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7" name="Line 5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8" name="Line 6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9" name="Line 6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0" name="Line 6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1" name="Line 6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2" name="Line 6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8" name="Group 73"/>
          <p:cNvGrpSpPr>
            <a:grpSpLocks/>
          </p:cNvGrpSpPr>
          <p:nvPr/>
        </p:nvGrpSpPr>
        <p:grpSpPr bwMode="auto">
          <a:xfrm>
            <a:off x="2209800" y="7378700"/>
            <a:ext cx="647700" cy="889000"/>
            <a:chOff x="0" y="0"/>
            <a:chExt cx="408" cy="560"/>
          </a:xfrm>
        </p:grpSpPr>
        <p:sp>
          <p:nvSpPr>
            <p:cNvPr id="55499" name="Rectangle 6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0" name="Line 6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1" name="Line 6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2" name="Line 6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3" name="Line 7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4" name="Line 7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5" name="Line 7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9" name="Group 81"/>
          <p:cNvGrpSpPr>
            <a:grpSpLocks/>
          </p:cNvGrpSpPr>
          <p:nvPr/>
        </p:nvGrpSpPr>
        <p:grpSpPr bwMode="auto">
          <a:xfrm>
            <a:off x="2921000" y="7378700"/>
            <a:ext cx="647700" cy="889000"/>
            <a:chOff x="0" y="0"/>
            <a:chExt cx="408" cy="560"/>
          </a:xfrm>
        </p:grpSpPr>
        <p:sp>
          <p:nvSpPr>
            <p:cNvPr id="55492" name="Rectangle 7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3" name="Line 7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4" name="Line 7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5" name="Line 7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6" name="Line 7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7" name="Line 7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8" name="Line 8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0" name="Group 89"/>
          <p:cNvGrpSpPr>
            <a:grpSpLocks/>
          </p:cNvGrpSpPr>
          <p:nvPr/>
        </p:nvGrpSpPr>
        <p:grpSpPr bwMode="auto">
          <a:xfrm>
            <a:off x="3644900" y="7378700"/>
            <a:ext cx="647700" cy="889000"/>
            <a:chOff x="0" y="0"/>
            <a:chExt cx="408" cy="560"/>
          </a:xfrm>
        </p:grpSpPr>
        <p:sp>
          <p:nvSpPr>
            <p:cNvPr id="55485" name="Rectangle 8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6" name="Line 8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7" name="Line 8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8" name="Line 8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9" name="Line 8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0" name="Line 8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1" name="Line 8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1" name="Group 97"/>
          <p:cNvGrpSpPr>
            <a:grpSpLocks/>
          </p:cNvGrpSpPr>
          <p:nvPr/>
        </p:nvGrpSpPr>
        <p:grpSpPr bwMode="auto">
          <a:xfrm>
            <a:off x="4343400" y="7378700"/>
            <a:ext cx="647700" cy="889000"/>
            <a:chOff x="0" y="0"/>
            <a:chExt cx="408" cy="560"/>
          </a:xfrm>
        </p:grpSpPr>
        <p:sp>
          <p:nvSpPr>
            <p:cNvPr id="55478" name="Rectangle 9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9" name="Line 9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0" name="Line 9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1" name="Line 9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2" name="Line 9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3" name="Line 9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4" name="Line 9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2" name="Group 105"/>
          <p:cNvGrpSpPr>
            <a:grpSpLocks/>
          </p:cNvGrpSpPr>
          <p:nvPr/>
        </p:nvGrpSpPr>
        <p:grpSpPr bwMode="auto">
          <a:xfrm>
            <a:off x="5054600" y="7378700"/>
            <a:ext cx="647700" cy="889000"/>
            <a:chOff x="0" y="0"/>
            <a:chExt cx="408" cy="560"/>
          </a:xfrm>
        </p:grpSpPr>
        <p:sp>
          <p:nvSpPr>
            <p:cNvPr id="55471" name="Rectangle 9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2" name="Line 9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3" name="Line 10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4" name="Line 10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5" name="Line 10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6" name="Line 10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7" name="Line 10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3" name="Group 113"/>
          <p:cNvGrpSpPr>
            <a:grpSpLocks/>
          </p:cNvGrpSpPr>
          <p:nvPr/>
        </p:nvGrpSpPr>
        <p:grpSpPr bwMode="auto">
          <a:xfrm>
            <a:off x="5765800" y="7378700"/>
            <a:ext cx="647700" cy="889000"/>
            <a:chOff x="0" y="0"/>
            <a:chExt cx="408" cy="560"/>
          </a:xfrm>
        </p:grpSpPr>
        <p:sp>
          <p:nvSpPr>
            <p:cNvPr id="55464" name="Rectangle 10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5" name="Line 10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6" name="Line 10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7" name="Line 10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8" name="Line 11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9" name="Line 11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0" name="Line 11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4" name="Group 121"/>
          <p:cNvGrpSpPr>
            <a:grpSpLocks/>
          </p:cNvGrpSpPr>
          <p:nvPr/>
        </p:nvGrpSpPr>
        <p:grpSpPr bwMode="auto">
          <a:xfrm>
            <a:off x="800100" y="8458200"/>
            <a:ext cx="647700" cy="889000"/>
            <a:chOff x="0" y="0"/>
            <a:chExt cx="408" cy="560"/>
          </a:xfrm>
        </p:grpSpPr>
        <p:sp>
          <p:nvSpPr>
            <p:cNvPr id="55457" name="Rectangle 11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8" name="Line 11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9" name="Line 11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0" name="Line 11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1" name="Line 11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2" name="Line 11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3" name="Line 12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5" name="Group 129"/>
          <p:cNvGrpSpPr>
            <a:grpSpLocks/>
          </p:cNvGrpSpPr>
          <p:nvPr/>
        </p:nvGrpSpPr>
        <p:grpSpPr bwMode="auto">
          <a:xfrm>
            <a:off x="1498600" y="8458200"/>
            <a:ext cx="647700" cy="889000"/>
            <a:chOff x="0" y="0"/>
            <a:chExt cx="408" cy="560"/>
          </a:xfrm>
        </p:grpSpPr>
        <p:sp>
          <p:nvSpPr>
            <p:cNvPr id="55450" name="Rectangle 12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1" name="Line 12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2" name="Line 12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3" name="Line 12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4" name="Line 12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5" name="Line 12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6" name="Line 12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6" name="Group 137"/>
          <p:cNvGrpSpPr>
            <a:grpSpLocks/>
          </p:cNvGrpSpPr>
          <p:nvPr/>
        </p:nvGrpSpPr>
        <p:grpSpPr bwMode="auto">
          <a:xfrm>
            <a:off x="2209800" y="8458200"/>
            <a:ext cx="647700" cy="889000"/>
            <a:chOff x="0" y="0"/>
            <a:chExt cx="408" cy="560"/>
          </a:xfrm>
        </p:grpSpPr>
        <p:sp>
          <p:nvSpPr>
            <p:cNvPr id="55443" name="Rectangle 13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4" name="Line 13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5" name="Line 13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6" name="Line 13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7" name="Line 13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8" name="Line 13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9" name="Line 13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7" name="Group 145"/>
          <p:cNvGrpSpPr>
            <a:grpSpLocks/>
          </p:cNvGrpSpPr>
          <p:nvPr/>
        </p:nvGrpSpPr>
        <p:grpSpPr bwMode="auto">
          <a:xfrm>
            <a:off x="2921000" y="8458200"/>
            <a:ext cx="647700" cy="889000"/>
            <a:chOff x="0" y="0"/>
            <a:chExt cx="408" cy="560"/>
          </a:xfrm>
        </p:grpSpPr>
        <p:sp>
          <p:nvSpPr>
            <p:cNvPr id="55436" name="Rectangle 13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7" name="Line 13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8" name="Line 14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9" name="Line 14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0" name="Line 14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1" name="Line 14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2" name="Line 14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8" name="Group 153"/>
          <p:cNvGrpSpPr>
            <a:grpSpLocks/>
          </p:cNvGrpSpPr>
          <p:nvPr/>
        </p:nvGrpSpPr>
        <p:grpSpPr bwMode="auto">
          <a:xfrm>
            <a:off x="3644900" y="8458200"/>
            <a:ext cx="647700" cy="889000"/>
            <a:chOff x="0" y="0"/>
            <a:chExt cx="408" cy="560"/>
          </a:xfrm>
        </p:grpSpPr>
        <p:sp>
          <p:nvSpPr>
            <p:cNvPr id="55429" name="Rectangle 14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0" name="Line 14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1" name="Line 14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2" name="Line 14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3" name="Line 15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4" name="Line 15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5" name="Line 15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9" name="Group 161"/>
          <p:cNvGrpSpPr>
            <a:grpSpLocks/>
          </p:cNvGrpSpPr>
          <p:nvPr/>
        </p:nvGrpSpPr>
        <p:grpSpPr bwMode="auto">
          <a:xfrm>
            <a:off x="4343400" y="8458200"/>
            <a:ext cx="647700" cy="889000"/>
            <a:chOff x="0" y="0"/>
            <a:chExt cx="408" cy="560"/>
          </a:xfrm>
        </p:grpSpPr>
        <p:sp>
          <p:nvSpPr>
            <p:cNvPr id="55422" name="Rectangle 15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3" name="Line 15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4" name="Line 15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5" name="Line 15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6" name="Line 15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7" name="Line 15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8" name="Line 16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0" name="Group 169"/>
          <p:cNvGrpSpPr>
            <a:grpSpLocks/>
          </p:cNvGrpSpPr>
          <p:nvPr/>
        </p:nvGrpSpPr>
        <p:grpSpPr bwMode="auto">
          <a:xfrm>
            <a:off x="5054600" y="8458200"/>
            <a:ext cx="647700" cy="889000"/>
            <a:chOff x="0" y="0"/>
            <a:chExt cx="408" cy="560"/>
          </a:xfrm>
        </p:grpSpPr>
        <p:sp>
          <p:nvSpPr>
            <p:cNvPr id="55415" name="Rectangle 16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6" name="Line 16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7" name="Line 16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8" name="Line 16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9" name="Line 16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0" name="Line 16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1" name="Line 16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1" name="Group 177"/>
          <p:cNvGrpSpPr>
            <a:grpSpLocks/>
          </p:cNvGrpSpPr>
          <p:nvPr/>
        </p:nvGrpSpPr>
        <p:grpSpPr bwMode="auto">
          <a:xfrm>
            <a:off x="5765800" y="8458200"/>
            <a:ext cx="647700" cy="889000"/>
            <a:chOff x="0" y="0"/>
            <a:chExt cx="408" cy="560"/>
          </a:xfrm>
        </p:grpSpPr>
        <p:sp>
          <p:nvSpPr>
            <p:cNvPr id="55408" name="Rectangle 17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9" name="Line 17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0" name="Line 17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1" name="Line 17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2" name="Line 17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3" name="Line 17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4" name="Line 17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2" name="Group 185"/>
          <p:cNvGrpSpPr>
            <a:grpSpLocks/>
          </p:cNvGrpSpPr>
          <p:nvPr/>
        </p:nvGrpSpPr>
        <p:grpSpPr bwMode="auto">
          <a:xfrm>
            <a:off x="7213600" y="8458200"/>
            <a:ext cx="647700" cy="889000"/>
            <a:chOff x="0" y="0"/>
            <a:chExt cx="408" cy="560"/>
          </a:xfrm>
        </p:grpSpPr>
        <p:sp>
          <p:nvSpPr>
            <p:cNvPr id="55401" name="Rectangle 17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2" name="Line 17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3" name="Line 18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4" name="Line 18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5" name="Line 18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6" name="Line 18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7" name="Line 18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3" name="Group 193"/>
          <p:cNvGrpSpPr>
            <a:grpSpLocks/>
          </p:cNvGrpSpPr>
          <p:nvPr/>
        </p:nvGrpSpPr>
        <p:grpSpPr bwMode="auto">
          <a:xfrm>
            <a:off x="6489700" y="8458200"/>
            <a:ext cx="647700" cy="889000"/>
            <a:chOff x="0" y="0"/>
            <a:chExt cx="408" cy="560"/>
          </a:xfrm>
        </p:grpSpPr>
        <p:sp>
          <p:nvSpPr>
            <p:cNvPr id="55394" name="Rectangle 18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5" name="Line 18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6" name="Line 18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7" name="Line 18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8" name="Line 19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9" name="Line 19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0" name="Line 19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4" name="Group 201"/>
          <p:cNvGrpSpPr>
            <a:grpSpLocks/>
          </p:cNvGrpSpPr>
          <p:nvPr/>
        </p:nvGrpSpPr>
        <p:grpSpPr bwMode="auto">
          <a:xfrm>
            <a:off x="7912100" y="8458200"/>
            <a:ext cx="647700" cy="889000"/>
            <a:chOff x="0" y="0"/>
            <a:chExt cx="408" cy="560"/>
          </a:xfrm>
        </p:grpSpPr>
        <p:sp>
          <p:nvSpPr>
            <p:cNvPr id="55387" name="Rectangle 19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8" name="Line 19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9" name="Line 19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0" name="Line 19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1" name="Line 19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2" name="Line 19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3" name="Line 20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5" name="Group 209"/>
          <p:cNvGrpSpPr>
            <a:grpSpLocks/>
          </p:cNvGrpSpPr>
          <p:nvPr/>
        </p:nvGrpSpPr>
        <p:grpSpPr bwMode="auto">
          <a:xfrm>
            <a:off x="8636000" y="8458200"/>
            <a:ext cx="647700" cy="889000"/>
            <a:chOff x="0" y="0"/>
            <a:chExt cx="408" cy="560"/>
          </a:xfrm>
        </p:grpSpPr>
        <p:sp>
          <p:nvSpPr>
            <p:cNvPr id="55380" name="Rectangle 20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1" name="Line 20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2" name="Line 20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3" name="Line 20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4" name="Line 20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5" name="Line 20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6" name="Line 20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6" name="Group 217"/>
          <p:cNvGrpSpPr>
            <a:grpSpLocks/>
          </p:cNvGrpSpPr>
          <p:nvPr/>
        </p:nvGrpSpPr>
        <p:grpSpPr bwMode="auto">
          <a:xfrm>
            <a:off x="9334500" y="8458200"/>
            <a:ext cx="647700" cy="889000"/>
            <a:chOff x="0" y="0"/>
            <a:chExt cx="408" cy="560"/>
          </a:xfrm>
        </p:grpSpPr>
        <p:sp>
          <p:nvSpPr>
            <p:cNvPr id="55373" name="Rectangle 2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4" name="Line 2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5" name="Line 2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6" name="Line 2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7" name="Line 2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8" name="Line 2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9" name="Line 2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7" name="Group 225"/>
          <p:cNvGrpSpPr>
            <a:grpSpLocks/>
          </p:cNvGrpSpPr>
          <p:nvPr/>
        </p:nvGrpSpPr>
        <p:grpSpPr bwMode="auto">
          <a:xfrm>
            <a:off x="10045700" y="8458200"/>
            <a:ext cx="647700" cy="889000"/>
            <a:chOff x="0" y="0"/>
            <a:chExt cx="408" cy="560"/>
          </a:xfrm>
        </p:grpSpPr>
        <p:sp>
          <p:nvSpPr>
            <p:cNvPr id="55366" name="Rectangle 2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7" name="Line 2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8" name="Line 2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9" name="Line 2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0" name="Line 2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1" name="Line 2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2" name="Line 2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8" name="Group 233"/>
          <p:cNvGrpSpPr>
            <a:grpSpLocks/>
          </p:cNvGrpSpPr>
          <p:nvPr/>
        </p:nvGrpSpPr>
        <p:grpSpPr bwMode="auto">
          <a:xfrm>
            <a:off x="10756900" y="8458200"/>
            <a:ext cx="647700" cy="889000"/>
            <a:chOff x="0" y="0"/>
            <a:chExt cx="408" cy="560"/>
          </a:xfrm>
        </p:grpSpPr>
        <p:sp>
          <p:nvSpPr>
            <p:cNvPr id="55359" name="Rectangle 2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0" name="Line 2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1" name="Line 2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2" name="Line 2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3" name="Line 2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4" name="Line 2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5" name="Line 2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32" name="Group 244"/>
          <p:cNvGrpSpPr>
            <a:grpSpLocks/>
          </p:cNvGrpSpPr>
          <p:nvPr/>
        </p:nvGrpSpPr>
        <p:grpSpPr bwMode="auto">
          <a:xfrm>
            <a:off x="11455400" y="8458200"/>
            <a:ext cx="647700" cy="889000"/>
            <a:chOff x="0" y="0"/>
            <a:chExt cx="408" cy="560"/>
          </a:xfrm>
        </p:grpSpPr>
        <p:sp>
          <p:nvSpPr>
            <p:cNvPr id="55352" name="Rectangle 237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3" name="Line 238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4" name="Line 239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5" name="Line 240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6" name="Line 241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7" name="Line 242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8" name="Line 243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600" y="320040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level</a:t>
            </a:r>
            <a:endParaRPr lang="en-US" sz="36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01600" y="52972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77" name="TextBox 276"/>
          <p:cNvSpPr txBox="1"/>
          <p:nvPr/>
        </p:nvSpPr>
        <p:spPr>
          <a:xfrm>
            <a:off x="101600" y="6400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78" name="TextBox 277"/>
          <p:cNvSpPr txBox="1"/>
          <p:nvPr/>
        </p:nvSpPr>
        <p:spPr>
          <a:xfrm>
            <a:off x="101600" y="74308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01600" y="84976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grpSp>
        <p:nvGrpSpPr>
          <p:cNvPr id="280" name="Group 9"/>
          <p:cNvGrpSpPr>
            <a:grpSpLocks/>
          </p:cNvGrpSpPr>
          <p:nvPr/>
        </p:nvGrpSpPr>
        <p:grpSpPr bwMode="auto">
          <a:xfrm>
            <a:off x="787400" y="4267200"/>
            <a:ext cx="647700" cy="889000"/>
            <a:chOff x="0" y="0"/>
            <a:chExt cx="408" cy="560"/>
          </a:xfrm>
        </p:grpSpPr>
        <p:sp>
          <p:nvSpPr>
            <p:cNvPr id="281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2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3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5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101600" y="4419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293" name="TextBox 292"/>
          <p:cNvSpPr txBox="1"/>
          <p:nvPr/>
        </p:nvSpPr>
        <p:spPr>
          <a:xfrm>
            <a:off x="787400" y="2057400"/>
            <a:ext cx="3807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Storage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8742744" y="2057400"/>
            <a:ext cx="35990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Storage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1927" y="317396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keys</a:t>
            </a:r>
            <a:endParaRPr lang="en-US" sz="2800" baseline="-25000" dirty="0"/>
          </a:p>
        </p:txBody>
      </p:sp>
      <p:sp>
        <p:nvSpPr>
          <p:cNvPr id="296" name="TextBox 295"/>
          <p:cNvSpPr txBox="1"/>
          <p:nvPr/>
        </p:nvSpPr>
        <p:spPr>
          <a:xfrm>
            <a:off x="12188627" y="5068669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k1</a:t>
            </a:r>
            <a:endParaRPr lang="en-US" sz="3600" baseline="-25000" dirty="0"/>
          </a:p>
        </p:txBody>
      </p:sp>
      <p:sp>
        <p:nvSpPr>
          <p:cNvPr id="298" name="TextBox 297"/>
          <p:cNvSpPr txBox="1"/>
          <p:nvPr/>
        </p:nvSpPr>
        <p:spPr>
          <a:xfrm>
            <a:off x="12187618" y="6059269"/>
            <a:ext cx="67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k2</a:t>
            </a:r>
            <a:endParaRPr lang="en-US" sz="3600" baseline="-25000" dirty="0"/>
          </a:p>
        </p:txBody>
      </p:sp>
      <p:sp>
        <p:nvSpPr>
          <p:cNvPr id="299" name="TextBox 298"/>
          <p:cNvSpPr txBox="1"/>
          <p:nvPr/>
        </p:nvSpPr>
        <p:spPr>
          <a:xfrm>
            <a:off x="12174920" y="72390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k3</a:t>
            </a:r>
            <a:endParaRPr lang="en-US" sz="3600" baseline="-25000" dirty="0"/>
          </a:p>
        </p:txBody>
      </p:sp>
      <p:sp>
        <p:nvSpPr>
          <p:cNvPr id="300" name="TextBox 299"/>
          <p:cNvSpPr txBox="1"/>
          <p:nvPr/>
        </p:nvSpPr>
        <p:spPr>
          <a:xfrm>
            <a:off x="12197501" y="84582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k4</a:t>
            </a:r>
            <a:endParaRPr lang="en-US" sz="3600" baseline="-25000" dirty="0"/>
          </a:p>
        </p:txBody>
      </p:sp>
      <p:sp>
        <p:nvSpPr>
          <p:cNvPr id="301" name="AutoShape 234"/>
          <p:cNvSpPr>
            <a:spLocks/>
          </p:cNvSpPr>
          <p:nvPr/>
        </p:nvSpPr>
        <p:spPr bwMode="auto">
          <a:xfrm>
            <a:off x="3314700" y="3136900"/>
            <a:ext cx="7366000" cy="2806700"/>
          </a:xfrm>
          <a:prstGeom prst="roundRect">
            <a:avLst>
              <a:gd name="adj" fmla="val 7458"/>
            </a:avLst>
          </a:prstGeom>
          <a:solidFill>
            <a:srgbClr val="C1FF7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" name="Rectangle 235"/>
          <p:cNvSpPr>
            <a:spLocks/>
          </p:cNvSpPr>
          <p:nvPr/>
        </p:nvSpPr>
        <p:spPr bwMode="auto">
          <a:xfrm>
            <a:off x="3556000" y="3924816"/>
            <a:ext cx="7124700" cy="15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l">
              <a:spcBef>
                <a:spcPts val="800"/>
              </a:spcBef>
              <a:buSzPct val="100000"/>
            </a:pPr>
            <a:r>
              <a:rPr lang="en-US" sz="2800" b="1" dirty="0" smtClean="0"/>
              <a:t>Shuffles:</a:t>
            </a:r>
            <a:r>
              <a:rPr lang="en-US" sz="2800" dirty="0" smtClean="0"/>
              <a:t>  Every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2800" baseline="320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operations move all values in top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levels to level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i+1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resh keys. </a:t>
            </a:r>
          </a:p>
          <a:p>
            <a:pPr algn="l">
              <a:spcBef>
                <a:spcPts val="800"/>
              </a:spcBef>
              <a:buSzPct val="100000"/>
            </a:pPr>
            <a:endParaRPr lang="en-US" sz="11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algn="l">
              <a:spcBef>
                <a:spcPts val="800"/>
              </a:spcBef>
              <a:buSzPct val="100000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Needs to be oblivious (sorting networks)</a:t>
            </a:r>
            <a:endParaRPr lang="en-US" sz="2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8934" y="3224768"/>
            <a:ext cx="58603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Problem: </a:t>
            </a:r>
            <a:r>
              <a:rPr lang="en-US" sz="3200" dirty="0"/>
              <a:t>Top bucket fills up.</a:t>
            </a:r>
          </a:p>
          <a:p>
            <a:endParaRPr lang="en-US" dirty="0"/>
          </a:p>
        </p:txBody>
      </p:sp>
      <p:sp>
        <p:nvSpPr>
          <p:cNvPr id="269" name="Rectangle 245"/>
          <p:cNvSpPr>
            <a:spLocks/>
          </p:cNvSpPr>
          <p:nvPr/>
        </p:nvSpPr>
        <p:spPr bwMode="auto">
          <a:xfrm>
            <a:off x="29210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" name="Rectangle 247"/>
          <p:cNvSpPr>
            <a:spLocks/>
          </p:cNvSpPr>
          <p:nvPr/>
        </p:nvSpPr>
        <p:spPr bwMode="auto">
          <a:xfrm>
            <a:off x="4343400" y="75311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2" name="Rectangle 248"/>
          <p:cNvSpPr>
            <a:spLocks/>
          </p:cNvSpPr>
          <p:nvPr/>
        </p:nvSpPr>
        <p:spPr bwMode="auto">
          <a:xfrm>
            <a:off x="50546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3" name="Rectangle 249"/>
          <p:cNvSpPr>
            <a:spLocks/>
          </p:cNvSpPr>
          <p:nvPr/>
        </p:nvSpPr>
        <p:spPr bwMode="auto">
          <a:xfrm>
            <a:off x="50546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4" name="Rectangle 250"/>
          <p:cNvSpPr>
            <a:spLocks/>
          </p:cNvSpPr>
          <p:nvPr/>
        </p:nvSpPr>
        <p:spPr bwMode="auto">
          <a:xfrm>
            <a:off x="21971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5" name="Rectangle 251"/>
          <p:cNvSpPr>
            <a:spLocks/>
          </p:cNvSpPr>
          <p:nvPr/>
        </p:nvSpPr>
        <p:spPr bwMode="auto">
          <a:xfrm>
            <a:off x="43434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9" name="Rectangle 252"/>
          <p:cNvSpPr>
            <a:spLocks/>
          </p:cNvSpPr>
          <p:nvPr/>
        </p:nvSpPr>
        <p:spPr bwMode="auto">
          <a:xfrm>
            <a:off x="50546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0" name="Rectangle 253"/>
          <p:cNvSpPr>
            <a:spLocks/>
          </p:cNvSpPr>
          <p:nvPr/>
        </p:nvSpPr>
        <p:spPr bwMode="auto">
          <a:xfrm>
            <a:off x="5054600" y="8724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1" name="Rectangle 254"/>
          <p:cNvSpPr>
            <a:spLocks/>
          </p:cNvSpPr>
          <p:nvPr/>
        </p:nvSpPr>
        <p:spPr bwMode="auto">
          <a:xfrm>
            <a:off x="64897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2" name="Rectangle 255"/>
          <p:cNvSpPr>
            <a:spLocks/>
          </p:cNvSpPr>
          <p:nvPr/>
        </p:nvSpPr>
        <p:spPr bwMode="auto">
          <a:xfrm>
            <a:off x="64897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5" name="Rectangle 256"/>
          <p:cNvSpPr>
            <a:spLocks/>
          </p:cNvSpPr>
          <p:nvPr/>
        </p:nvSpPr>
        <p:spPr bwMode="auto">
          <a:xfrm>
            <a:off x="29210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" name="Rectangle 257"/>
          <p:cNvSpPr>
            <a:spLocks/>
          </p:cNvSpPr>
          <p:nvPr/>
        </p:nvSpPr>
        <p:spPr bwMode="auto">
          <a:xfrm>
            <a:off x="107569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3" name="Rectangle 258"/>
          <p:cNvSpPr>
            <a:spLocks/>
          </p:cNvSpPr>
          <p:nvPr/>
        </p:nvSpPr>
        <p:spPr bwMode="auto">
          <a:xfrm>
            <a:off x="93345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4" name="Rectangle 259"/>
          <p:cNvSpPr>
            <a:spLocks/>
          </p:cNvSpPr>
          <p:nvPr/>
        </p:nvSpPr>
        <p:spPr bwMode="auto">
          <a:xfrm>
            <a:off x="1498600" y="5308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5" name="Rectangle 246"/>
          <p:cNvSpPr>
            <a:spLocks/>
          </p:cNvSpPr>
          <p:nvPr/>
        </p:nvSpPr>
        <p:spPr bwMode="auto">
          <a:xfrm>
            <a:off x="773427" y="4267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06681" y="6006148"/>
            <a:ext cx="9188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1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469E-6 -4.16667E-7 L 0.00012 0.22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1172 L 0.05371 0.118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" y="65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2.08333E-6 L -0.10938 0.00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6" y="6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013 L -0.05567 1.11022E-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8" grpId="0"/>
      <p:bldP spid="269" grpId="0" animBg="1"/>
      <p:bldP spid="274" grpId="0" animBg="1"/>
      <p:bldP spid="304" grpId="0" animBg="1"/>
      <p:bldP spid="30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ED5AF-F299-4616-8FE7-5A0253FE70EA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5299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Example: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Ostrovsky’s</a:t>
            </a: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ORAM is NRPH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5300" name="Group 9"/>
          <p:cNvGrpSpPr>
            <a:grpSpLocks/>
          </p:cNvGrpSpPr>
          <p:nvPr/>
        </p:nvGrpSpPr>
        <p:grpSpPr bwMode="auto">
          <a:xfrm>
            <a:off x="787400" y="5295900"/>
            <a:ext cx="647700" cy="889000"/>
            <a:chOff x="0" y="0"/>
            <a:chExt cx="408" cy="560"/>
          </a:xfrm>
        </p:grpSpPr>
        <p:sp>
          <p:nvSpPr>
            <p:cNvPr id="55555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6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7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8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9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0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1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1" name="Group 17"/>
          <p:cNvGrpSpPr>
            <a:grpSpLocks/>
          </p:cNvGrpSpPr>
          <p:nvPr/>
        </p:nvGrpSpPr>
        <p:grpSpPr bwMode="auto">
          <a:xfrm>
            <a:off x="1498600" y="5295900"/>
            <a:ext cx="647700" cy="889000"/>
            <a:chOff x="0" y="0"/>
            <a:chExt cx="408" cy="560"/>
          </a:xfrm>
        </p:grpSpPr>
        <p:sp>
          <p:nvSpPr>
            <p:cNvPr id="55548" name="Rectangle 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9" name="Line 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0" name="Line 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1" name="Line 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2" name="Line 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3" name="Line 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4" name="Line 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2" name="Group 25"/>
          <p:cNvGrpSpPr>
            <a:grpSpLocks/>
          </p:cNvGrpSpPr>
          <p:nvPr/>
        </p:nvGrpSpPr>
        <p:grpSpPr bwMode="auto">
          <a:xfrm>
            <a:off x="787400" y="6324600"/>
            <a:ext cx="647700" cy="889000"/>
            <a:chOff x="0" y="0"/>
            <a:chExt cx="408" cy="560"/>
          </a:xfrm>
        </p:grpSpPr>
        <p:sp>
          <p:nvSpPr>
            <p:cNvPr id="55541" name="Rectangle 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2" name="Line 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3" name="Line 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4" name="Line 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5" name="Line 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6" name="Line 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7" name="Line 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3" name="Group 33"/>
          <p:cNvGrpSpPr>
            <a:grpSpLocks/>
          </p:cNvGrpSpPr>
          <p:nvPr/>
        </p:nvGrpSpPr>
        <p:grpSpPr bwMode="auto">
          <a:xfrm>
            <a:off x="1485900" y="6324600"/>
            <a:ext cx="647700" cy="889000"/>
            <a:chOff x="0" y="0"/>
            <a:chExt cx="408" cy="560"/>
          </a:xfrm>
        </p:grpSpPr>
        <p:sp>
          <p:nvSpPr>
            <p:cNvPr id="55534" name="Rectangle 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5" name="Line 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6" name="Line 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7" name="Line 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8" name="Line 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9" name="Line 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0" name="Line 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4" name="Group 41"/>
          <p:cNvGrpSpPr>
            <a:grpSpLocks/>
          </p:cNvGrpSpPr>
          <p:nvPr/>
        </p:nvGrpSpPr>
        <p:grpSpPr bwMode="auto">
          <a:xfrm>
            <a:off x="2197100" y="6324600"/>
            <a:ext cx="647700" cy="889000"/>
            <a:chOff x="0" y="0"/>
            <a:chExt cx="408" cy="560"/>
          </a:xfrm>
        </p:grpSpPr>
        <p:sp>
          <p:nvSpPr>
            <p:cNvPr id="55527" name="Rectangle 3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8" name="Line 3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9" name="Line 3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0" name="Line 3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1" name="Line 3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2" name="Line 3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3" name="Line 4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5" name="Group 49"/>
          <p:cNvGrpSpPr>
            <a:grpSpLocks/>
          </p:cNvGrpSpPr>
          <p:nvPr/>
        </p:nvGrpSpPr>
        <p:grpSpPr bwMode="auto">
          <a:xfrm>
            <a:off x="2908300" y="6324600"/>
            <a:ext cx="647700" cy="889000"/>
            <a:chOff x="0" y="0"/>
            <a:chExt cx="408" cy="560"/>
          </a:xfrm>
        </p:grpSpPr>
        <p:sp>
          <p:nvSpPr>
            <p:cNvPr id="55520" name="Rectangle 4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1" name="Line 4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2" name="Line 4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3" name="Line 4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4" name="Line 4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5" name="Line 4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6" name="Line 4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6" name="Group 57"/>
          <p:cNvGrpSpPr>
            <a:grpSpLocks/>
          </p:cNvGrpSpPr>
          <p:nvPr/>
        </p:nvGrpSpPr>
        <p:grpSpPr bwMode="auto">
          <a:xfrm>
            <a:off x="800100" y="7378700"/>
            <a:ext cx="647700" cy="889000"/>
            <a:chOff x="0" y="0"/>
            <a:chExt cx="408" cy="560"/>
          </a:xfrm>
        </p:grpSpPr>
        <p:sp>
          <p:nvSpPr>
            <p:cNvPr id="55513" name="Rectangle 5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4" name="Line 5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5" name="Line 5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6" name="Line 5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7" name="Line 5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8" name="Line 5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9" name="Line 5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7" name="Group 65"/>
          <p:cNvGrpSpPr>
            <a:grpSpLocks/>
          </p:cNvGrpSpPr>
          <p:nvPr/>
        </p:nvGrpSpPr>
        <p:grpSpPr bwMode="auto">
          <a:xfrm>
            <a:off x="1498600" y="7378700"/>
            <a:ext cx="647700" cy="889000"/>
            <a:chOff x="0" y="0"/>
            <a:chExt cx="408" cy="560"/>
          </a:xfrm>
        </p:grpSpPr>
        <p:sp>
          <p:nvSpPr>
            <p:cNvPr id="55506" name="Rectangle 5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7" name="Line 5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8" name="Line 6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9" name="Line 6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0" name="Line 6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1" name="Line 6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2" name="Line 6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8" name="Group 73"/>
          <p:cNvGrpSpPr>
            <a:grpSpLocks/>
          </p:cNvGrpSpPr>
          <p:nvPr/>
        </p:nvGrpSpPr>
        <p:grpSpPr bwMode="auto">
          <a:xfrm>
            <a:off x="2209800" y="7378700"/>
            <a:ext cx="647700" cy="889000"/>
            <a:chOff x="0" y="0"/>
            <a:chExt cx="408" cy="560"/>
          </a:xfrm>
        </p:grpSpPr>
        <p:sp>
          <p:nvSpPr>
            <p:cNvPr id="55499" name="Rectangle 6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0" name="Line 6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1" name="Line 6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2" name="Line 6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3" name="Line 7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4" name="Line 7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5" name="Line 7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9" name="Group 81"/>
          <p:cNvGrpSpPr>
            <a:grpSpLocks/>
          </p:cNvGrpSpPr>
          <p:nvPr/>
        </p:nvGrpSpPr>
        <p:grpSpPr bwMode="auto">
          <a:xfrm>
            <a:off x="2921000" y="7378700"/>
            <a:ext cx="647700" cy="889000"/>
            <a:chOff x="0" y="0"/>
            <a:chExt cx="408" cy="560"/>
          </a:xfrm>
        </p:grpSpPr>
        <p:sp>
          <p:nvSpPr>
            <p:cNvPr id="55492" name="Rectangle 7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3" name="Line 7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4" name="Line 7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5" name="Line 7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6" name="Line 7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7" name="Line 7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8" name="Line 8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0" name="Group 89"/>
          <p:cNvGrpSpPr>
            <a:grpSpLocks/>
          </p:cNvGrpSpPr>
          <p:nvPr/>
        </p:nvGrpSpPr>
        <p:grpSpPr bwMode="auto">
          <a:xfrm>
            <a:off x="3644900" y="7378700"/>
            <a:ext cx="647700" cy="889000"/>
            <a:chOff x="0" y="0"/>
            <a:chExt cx="408" cy="560"/>
          </a:xfrm>
        </p:grpSpPr>
        <p:sp>
          <p:nvSpPr>
            <p:cNvPr id="55485" name="Rectangle 8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6" name="Line 8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7" name="Line 8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8" name="Line 8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9" name="Line 8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0" name="Line 8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1" name="Line 8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1" name="Group 97"/>
          <p:cNvGrpSpPr>
            <a:grpSpLocks/>
          </p:cNvGrpSpPr>
          <p:nvPr/>
        </p:nvGrpSpPr>
        <p:grpSpPr bwMode="auto">
          <a:xfrm>
            <a:off x="4343400" y="7378700"/>
            <a:ext cx="647700" cy="889000"/>
            <a:chOff x="0" y="0"/>
            <a:chExt cx="408" cy="560"/>
          </a:xfrm>
        </p:grpSpPr>
        <p:sp>
          <p:nvSpPr>
            <p:cNvPr id="55478" name="Rectangle 9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9" name="Line 9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0" name="Line 9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1" name="Line 9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2" name="Line 9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3" name="Line 9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4" name="Line 9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2" name="Group 105"/>
          <p:cNvGrpSpPr>
            <a:grpSpLocks/>
          </p:cNvGrpSpPr>
          <p:nvPr/>
        </p:nvGrpSpPr>
        <p:grpSpPr bwMode="auto">
          <a:xfrm>
            <a:off x="5054600" y="7378700"/>
            <a:ext cx="647700" cy="889000"/>
            <a:chOff x="0" y="0"/>
            <a:chExt cx="408" cy="560"/>
          </a:xfrm>
        </p:grpSpPr>
        <p:sp>
          <p:nvSpPr>
            <p:cNvPr id="55471" name="Rectangle 9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2" name="Line 9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3" name="Line 10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4" name="Line 10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5" name="Line 10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6" name="Line 10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7" name="Line 10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3" name="Group 113"/>
          <p:cNvGrpSpPr>
            <a:grpSpLocks/>
          </p:cNvGrpSpPr>
          <p:nvPr/>
        </p:nvGrpSpPr>
        <p:grpSpPr bwMode="auto">
          <a:xfrm>
            <a:off x="5765800" y="7378700"/>
            <a:ext cx="647700" cy="889000"/>
            <a:chOff x="0" y="0"/>
            <a:chExt cx="408" cy="560"/>
          </a:xfrm>
        </p:grpSpPr>
        <p:sp>
          <p:nvSpPr>
            <p:cNvPr id="55464" name="Rectangle 10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5" name="Line 10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6" name="Line 10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7" name="Line 10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8" name="Line 11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9" name="Line 11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0" name="Line 11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4" name="Group 121"/>
          <p:cNvGrpSpPr>
            <a:grpSpLocks/>
          </p:cNvGrpSpPr>
          <p:nvPr/>
        </p:nvGrpSpPr>
        <p:grpSpPr bwMode="auto">
          <a:xfrm>
            <a:off x="800100" y="8458200"/>
            <a:ext cx="647700" cy="889000"/>
            <a:chOff x="0" y="0"/>
            <a:chExt cx="408" cy="560"/>
          </a:xfrm>
        </p:grpSpPr>
        <p:sp>
          <p:nvSpPr>
            <p:cNvPr id="55457" name="Rectangle 11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8" name="Line 11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9" name="Line 11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0" name="Line 11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1" name="Line 11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2" name="Line 11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3" name="Line 12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5" name="Group 129"/>
          <p:cNvGrpSpPr>
            <a:grpSpLocks/>
          </p:cNvGrpSpPr>
          <p:nvPr/>
        </p:nvGrpSpPr>
        <p:grpSpPr bwMode="auto">
          <a:xfrm>
            <a:off x="1498600" y="8458200"/>
            <a:ext cx="647700" cy="889000"/>
            <a:chOff x="0" y="0"/>
            <a:chExt cx="408" cy="560"/>
          </a:xfrm>
        </p:grpSpPr>
        <p:sp>
          <p:nvSpPr>
            <p:cNvPr id="55450" name="Rectangle 12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1" name="Line 12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2" name="Line 12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3" name="Line 12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4" name="Line 12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5" name="Line 12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6" name="Line 12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6" name="Group 137"/>
          <p:cNvGrpSpPr>
            <a:grpSpLocks/>
          </p:cNvGrpSpPr>
          <p:nvPr/>
        </p:nvGrpSpPr>
        <p:grpSpPr bwMode="auto">
          <a:xfrm>
            <a:off x="2209800" y="8458200"/>
            <a:ext cx="647700" cy="889000"/>
            <a:chOff x="0" y="0"/>
            <a:chExt cx="408" cy="560"/>
          </a:xfrm>
        </p:grpSpPr>
        <p:sp>
          <p:nvSpPr>
            <p:cNvPr id="55443" name="Rectangle 13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4" name="Line 13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5" name="Line 13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6" name="Line 13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7" name="Line 13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8" name="Line 13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9" name="Line 13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7" name="Group 145"/>
          <p:cNvGrpSpPr>
            <a:grpSpLocks/>
          </p:cNvGrpSpPr>
          <p:nvPr/>
        </p:nvGrpSpPr>
        <p:grpSpPr bwMode="auto">
          <a:xfrm>
            <a:off x="2921000" y="8458200"/>
            <a:ext cx="647700" cy="889000"/>
            <a:chOff x="0" y="0"/>
            <a:chExt cx="408" cy="560"/>
          </a:xfrm>
        </p:grpSpPr>
        <p:sp>
          <p:nvSpPr>
            <p:cNvPr id="55436" name="Rectangle 13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7" name="Line 13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8" name="Line 14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9" name="Line 14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0" name="Line 14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1" name="Line 14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2" name="Line 14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8" name="Group 153"/>
          <p:cNvGrpSpPr>
            <a:grpSpLocks/>
          </p:cNvGrpSpPr>
          <p:nvPr/>
        </p:nvGrpSpPr>
        <p:grpSpPr bwMode="auto">
          <a:xfrm>
            <a:off x="3644900" y="8458200"/>
            <a:ext cx="647700" cy="889000"/>
            <a:chOff x="0" y="0"/>
            <a:chExt cx="408" cy="560"/>
          </a:xfrm>
        </p:grpSpPr>
        <p:sp>
          <p:nvSpPr>
            <p:cNvPr id="55429" name="Rectangle 14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0" name="Line 14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1" name="Line 14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2" name="Line 14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3" name="Line 15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4" name="Line 15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5" name="Line 15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9" name="Group 161"/>
          <p:cNvGrpSpPr>
            <a:grpSpLocks/>
          </p:cNvGrpSpPr>
          <p:nvPr/>
        </p:nvGrpSpPr>
        <p:grpSpPr bwMode="auto">
          <a:xfrm>
            <a:off x="4343400" y="8458200"/>
            <a:ext cx="647700" cy="889000"/>
            <a:chOff x="0" y="0"/>
            <a:chExt cx="408" cy="560"/>
          </a:xfrm>
        </p:grpSpPr>
        <p:sp>
          <p:nvSpPr>
            <p:cNvPr id="55422" name="Rectangle 15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3" name="Line 15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4" name="Line 15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5" name="Line 15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6" name="Line 15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7" name="Line 15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8" name="Line 16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0" name="Group 169"/>
          <p:cNvGrpSpPr>
            <a:grpSpLocks/>
          </p:cNvGrpSpPr>
          <p:nvPr/>
        </p:nvGrpSpPr>
        <p:grpSpPr bwMode="auto">
          <a:xfrm>
            <a:off x="5054600" y="8458200"/>
            <a:ext cx="647700" cy="889000"/>
            <a:chOff x="0" y="0"/>
            <a:chExt cx="408" cy="560"/>
          </a:xfrm>
        </p:grpSpPr>
        <p:sp>
          <p:nvSpPr>
            <p:cNvPr id="55415" name="Rectangle 16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6" name="Line 16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7" name="Line 16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8" name="Line 16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9" name="Line 16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0" name="Line 16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1" name="Line 16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1" name="Group 177"/>
          <p:cNvGrpSpPr>
            <a:grpSpLocks/>
          </p:cNvGrpSpPr>
          <p:nvPr/>
        </p:nvGrpSpPr>
        <p:grpSpPr bwMode="auto">
          <a:xfrm>
            <a:off x="5765800" y="8458200"/>
            <a:ext cx="647700" cy="889000"/>
            <a:chOff x="0" y="0"/>
            <a:chExt cx="408" cy="560"/>
          </a:xfrm>
        </p:grpSpPr>
        <p:sp>
          <p:nvSpPr>
            <p:cNvPr id="55408" name="Rectangle 17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9" name="Line 17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0" name="Line 17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1" name="Line 17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2" name="Line 17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3" name="Line 17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4" name="Line 17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2" name="Group 185"/>
          <p:cNvGrpSpPr>
            <a:grpSpLocks/>
          </p:cNvGrpSpPr>
          <p:nvPr/>
        </p:nvGrpSpPr>
        <p:grpSpPr bwMode="auto">
          <a:xfrm>
            <a:off x="7213600" y="8458200"/>
            <a:ext cx="647700" cy="889000"/>
            <a:chOff x="0" y="0"/>
            <a:chExt cx="408" cy="560"/>
          </a:xfrm>
        </p:grpSpPr>
        <p:sp>
          <p:nvSpPr>
            <p:cNvPr id="55401" name="Rectangle 17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2" name="Line 17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3" name="Line 18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4" name="Line 18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5" name="Line 18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6" name="Line 18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7" name="Line 18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3" name="Group 193"/>
          <p:cNvGrpSpPr>
            <a:grpSpLocks/>
          </p:cNvGrpSpPr>
          <p:nvPr/>
        </p:nvGrpSpPr>
        <p:grpSpPr bwMode="auto">
          <a:xfrm>
            <a:off x="6489700" y="8458200"/>
            <a:ext cx="647700" cy="889000"/>
            <a:chOff x="0" y="0"/>
            <a:chExt cx="408" cy="560"/>
          </a:xfrm>
        </p:grpSpPr>
        <p:sp>
          <p:nvSpPr>
            <p:cNvPr id="55394" name="Rectangle 18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5" name="Line 18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6" name="Line 18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7" name="Line 18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8" name="Line 19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9" name="Line 19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0" name="Line 19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4" name="Group 201"/>
          <p:cNvGrpSpPr>
            <a:grpSpLocks/>
          </p:cNvGrpSpPr>
          <p:nvPr/>
        </p:nvGrpSpPr>
        <p:grpSpPr bwMode="auto">
          <a:xfrm>
            <a:off x="7912100" y="8458200"/>
            <a:ext cx="647700" cy="889000"/>
            <a:chOff x="0" y="0"/>
            <a:chExt cx="408" cy="560"/>
          </a:xfrm>
        </p:grpSpPr>
        <p:sp>
          <p:nvSpPr>
            <p:cNvPr id="55387" name="Rectangle 19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8" name="Line 19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9" name="Line 19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0" name="Line 19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1" name="Line 19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2" name="Line 19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3" name="Line 20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5" name="Group 209"/>
          <p:cNvGrpSpPr>
            <a:grpSpLocks/>
          </p:cNvGrpSpPr>
          <p:nvPr/>
        </p:nvGrpSpPr>
        <p:grpSpPr bwMode="auto">
          <a:xfrm>
            <a:off x="8636000" y="8458200"/>
            <a:ext cx="647700" cy="889000"/>
            <a:chOff x="0" y="0"/>
            <a:chExt cx="408" cy="560"/>
          </a:xfrm>
        </p:grpSpPr>
        <p:sp>
          <p:nvSpPr>
            <p:cNvPr id="55380" name="Rectangle 20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1" name="Line 20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2" name="Line 20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3" name="Line 20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4" name="Line 20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5" name="Line 20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6" name="Line 20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6" name="Group 217"/>
          <p:cNvGrpSpPr>
            <a:grpSpLocks/>
          </p:cNvGrpSpPr>
          <p:nvPr/>
        </p:nvGrpSpPr>
        <p:grpSpPr bwMode="auto">
          <a:xfrm>
            <a:off x="9334500" y="8458200"/>
            <a:ext cx="647700" cy="889000"/>
            <a:chOff x="0" y="0"/>
            <a:chExt cx="408" cy="560"/>
          </a:xfrm>
        </p:grpSpPr>
        <p:sp>
          <p:nvSpPr>
            <p:cNvPr id="55373" name="Rectangle 2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4" name="Line 2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5" name="Line 2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6" name="Line 2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7" name="Line 2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8" name="Line 2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9" name="Line 2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7" name="Group 225"/>
          <p:cNvGrpSpPr>
            <a:grpSpLocks/>
          </p:cNvGrpSpPr>
          <p:nvPr/>
        </p:nvGrpSpPr>
        <p:grpSpPr bwMode="auto">
          <a:xfrm>
            <a:off x="10045700" y="8458200"/>
            <a:ext cx="647700" cy="889000"/>
            <a:chOff x="0" y="0"/>
            <a:chExt cx="408" cy="560"/>
          </a:xfrm>
        </p:grpSpPr>
        <p:sp>
          <p:nvSpPr>
            <p:cNvPr id="55366" name="Rectangle 2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7" name="Line 2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8" name="Line 2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9" name="Line 2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0" name="Line 2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1" name="Line 2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2" name="Line 2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8" name="Group 233"/>
          <p:cNvGrpSpPr>
            <a:grpSpLocks/>
          </p:cNvGrpSpPr>
          <p:nvPr/>
        </p:nvGrpSpPr>
        <p:grpSpPr bwMode="auto">
          <a:xfrm>
            <a:off x="10756900" y="8458200"/>
            <a:ext cx="647700" cy="889000"/>
            <a:chOff x="0" y="0"/>
            <a:chExt cx="408" cy="560"/>
          </a:xfrm>
        </p:grpSpPr>
        <p:sp>
          <p:nvSpPr>
            <p:cNvPr id="55359" name="Rectangle 2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0" name="Line 2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1" name="Line 2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2" name="Line 2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3" name="Line 2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4" name="Line 2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5" name="Line 2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32" name="Group 244"/>
          <p:cNvGrpSpPr>
            <a:grpSpLocks/>
          </p:cNvGrpSpPr>
          <p:nvPr/>
        </p:nvGrpSpPr>
        <p:grpSpPr bwMode="auto">
          <a:xfrm>
            <a:off x="11455400" y="8458200"/>
            <a:ext cx="647700" cy="889000"/>
            <a:chOff x="0" y="0"/>
            <a:chExt cx="408" cy="560"/>
          </a:xfrm>
        </p:grpSpPr>
        <p:sp>
          <p:nvSpPr>
            <p:cNvPr id="55352" name="Rectangle 237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3" name="Line 238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4" name="Line 239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5" name="Line 240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6" name="Line 241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7" name="Line 242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8" name="Line 243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600" y="320040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level</a:t>
            </a:r>
            <a:endParaRPr lang="en-US" sz="36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01600" y="52972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77" name="TextBox 276"/>
          <p:cNvSpPr txBox="1"/>
          <p:nvPr/>
        </p:nvSpPr>
        <p:spPr>
          <a:xfrm>
            <a:off x="101600" y="6400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78" name="TextBox 277"/>
          <p:cNvSpPr txBox="1"/>
          <p:nvPr/>
        </p:nvSpPr>
        <p:spPr>
          <a:xfrm>
            <a:off x="101600" y="74308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01600" y="84976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grpSp>
        <p:nvGrpSpPr>
          <p:cNvPr id="280" name="Group 9"/>
          <p:cNvGrpSpPr>
            <a:grpSpLocks/>
          </p:cNvGrpSpPr>
          <p:nvPr/>
        </p:nvGrpSpPr>
        <p:grpSpPr bwMode="auto">
          <a:xfrm>
            <a:off x="787400" y="4267200"/>
            <a:ext cx="647700" cy="889000"/>
            <a:chOff x="0" y="0"/>
            <a:chExt cx="408" cy="560"/>
          </a:xfrm>
        </p:grpSpPr>
        <p:sp>
          <p:nvSpPr>
            <p:cNvPr id="281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2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3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5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101600" y="4419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293" name="TextBox 292"/>
          <p:cNvSpPr txBox="1"/>
          <p:nvPr/>
        </p:nvSpPr>
        <p:spPr>
          <a:xfrm>
            <a:off x="787400" y="2057400"/>
            <a:ext cx="3807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Storage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8742744" y="2057400"/>
            <a:ext cx="35990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Storage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1927" y="317396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keys</a:t>
            </a:r>
            <a:endParaRPr lang="en-US" sz="2800" baseline="-25000" dirty="0"/>
          </a:p>
        </p:txBody>
      </p:sp>
      <p:sp>
        <p:nvSpPr>
          <p:cNvPr id="296" name="TextBox 295"/>
          <p:cNvSpPr txBox="1"/>
          <p:nvPr/>
        </p:nvSpPr>
        <p:spPr>
          <a:xfrm>
            <a:off x="12205709" y="5068669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k1</a:t>
            </a:r>
            <a:endParaRPr lang="en-US" sz="3600" baseline="-25000" dirty="0"/>
          </a:p>
        </p:txBody>
      </p:sp>
      <p:sp>
        <p:nvSpPr>
          <p:cNvPr id="298" name="TextBox 297"/>
          <p:cNvSpPr txBox="1"/>
          <p:nvPr/>
        </p:nvSpPr>
        <p:spPr>
          <a:xfrm>
            <a:off x="12204700" y="6059269"/>
            <a:ext cx="67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k2</a:t>
            </a:r>
            <a:endParaRPr lang="en-US" sz="3600" baseline="-25000" dirty="0"/>
          </a:p>
        </p:txBody>
      </p:sp>
      <p:sp>
        <p:nvSpPr>
          <p:cNvPr id="299" name="TextBox 298"/>
          <p:cNvSpPr txBox="1"/>
          <p:nvPr/>
        </p:nvSpPr>
        <p:spPr>
          <a:xfrm>
            <a:off x="12174920" y="72390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k3</a:t>
            </a:r>
            <a:endParaRPr lang="en-US" sz="3600" baseline="-25000" dirty="0"/>
          </a:p>
        </p:txBody>
      </p:sp>
      <p:sp>
        <p:nvSpPr>
          <p:cNvPr id="300" name="TextBox 299"/>
          <p:cNvSpPr txBox="1"/>
          <p:nvPr/>
        </p:nvSpPr>
        <p:spPr>
          <a:xfrm>
            <a:off x="12197501" y="84582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k4</a:t>
            </a:r>
            <a:endParaRPr lang="en-US" sz="3600" baseline="-25000" dirty="0"/>
          </a:p>
        </p:txBody>
      </p:sp>
      <p:sp>
        <p:nvSpPr>
          <p:cNvPr id="301" name="AutoShape 234"/>
          <p:cNvSpPr>
            <a:spLocks/>
          </p:cNvSpPr>
          <p:nvPr/>
        </p:nvSpPr>
        <p:spPr bwMode="auto">
          <a:xfrm>
            <a:off x="2542381" y="3136900"/>
            <a:ext cx="8200172" cy="2681288"/>
          </a:xfrm>
          <a:prstGeom prst="roundRect">
            <a:avLst>
              <a:gd name="adj" fmla="val 7458"/>
            </a:avLst>
          </a:prstGeom>
          <a:solidFill>
            <a:srgbClr val="C1FF7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" name="Rectangle 235"/>
          <p:cNvSpPr>
            <a:spLocks/>
          </p:cNvSpPr>
          <p:nvPr/>
        </p:nvSpPr>
        <p:spPr bwMode="auto">
          <a:xfrm>
            <a:off x="2620034" y="3977304"/>
            <a:ext cx="8286796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7500" indent="-3175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At any point in time, reading location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accesses random buckets at each level.</a:t>
            </a:r>
            <a:endParaRPr lang="en-US" sz="3200" baseline="-25000" dirty="0">
              <a:solidFill>
                <a:srgbClr val="FF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261" y="3229194"/>
            <a:ext cx="4044698" cy="73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ORAM Security:</a:t>
            </a:r>
            <a:endParaRPr lang="en-US" dirty="0"/>
          </a:p>
        </p:txBody>
      </p:sp>
      <p:sp>
        <p:nvSpPr>
          <p:cNvPr id="305" name="Rectangle 245"/>
          <p:cNvSpPr>
            <a:spLocks/>
          </p:cNvSpPr>
          <p:nvPr/>
        </p:nvSpPr>
        <p:spPr bwMode="auto">
          <a:xfrm>
            <a:off x="29210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6" name="Rectangle 246"/>
          <p:cNvSpPr>
            <a:spLocks/>
          </p:cNvSpPr>
          <p:nvPr/>
        </p:nvSpPr>
        <p:spPr bwMode="auto">
          <a:xfrm>
            <a:off x="22098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" name="Rectangle 247"/>
          <p:cNvSpPr>
            <a:spLocks/>
          </p:cNvSpPr>
          <p:nvPr/>
        </p:nvSpPr>
        <p:spPr bwMode="auto">
          <a:xfrm>
            <a:off x="4343400" y="75311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" name="Rectangle 248"/>
          <p:cNvSpPr>
            <a:spLocks/>
          </p:cNvSpPr>
          <p:nvPr/>
        </p:nvSpPr>
        <p:spPr bwMode="auto">
          <a:xfrm>
            <a:off x="50546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9" name="Rectangle 249"/>
          <p:cNvSpPr>
            <a:spLocks/>
          </p:cNvSpPr>
          <p:nvPr/>
        </p:nvSpPr>
        <p:spPr bwMode="auto">
          <a:xfrm>
            <a:off x="50546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" name="Rectangle 250"/>
          <p:cNvSpPr>
            <a:spLocks/>
          </p:cNvSpPr>
          <p:nvPr/>
        </p:nvSpPr>
        <p:spPr bwMode="auto">
          <a:xfrm>
            <a:off x="21971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" name="Rectangle 251"/>
          <p:cNvSpPr>
            <a:spLocks/>
          </p:cNvSpPr>
          <p:nvPr/>
        </p:nvSpPr>
        <p:spPr bwMode="auto">
          <a:xfrm>
            <a:off x="43434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" name="Rectangle 252"/>
          <p:cNvSpPr>
            <a:spLocks/>
          </p:cNvSpPr>
          <p:nvPr/>
        </p:nvSpPr>
        <p:spPr bwMode="auto">
          <a:xfrm>
            <a:off x="50546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" name="Rectangle 253"/>
          <p:cNvSpPr>
            <a:spLocks/>
          </p:cNvSpPr>
          <p:nvPr/>
        </p:nvSpPr>
        <p:spPr bwMode="auto">
          <a:xfrm>
            <a:off x="5054600" y="8724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" name="Rectangle 254"/>
          <p:cNvSpPr>
            <a:spLocks/>
          </p:cNvSpPr>
          <p:nvPr/>
        </p:nvSpPr>
        <p:spPr bwMode="auto">
          <a:xfrm>
            <a:off x="64897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" name="Rectangle 255"/>
          <p:cNvSpPr>
            <a:spLocks/>
          </p:cNvSpPr>
          <p:nvPr/>
        </p:nvSpPr>
        <p:spPr bwMode="auto">
          <a:xfrm>
            <a:off x="64897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6" name="Rectangle 256"/>
          <p:cNvSpPr>
            <a:spLocks/>
          </p:cNvSpPr>
          <p:nvPr/>
        </p:nvSpPr>
        <p:spPr bwMode="auto">
          <a:xfrm>
            <a:off x="29210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" name="Rectangle 257"/>
          <p:cNvSpPr>
            <a:spLocks/>
          </p:cNvSpPr>
          <p:nvPr/>
        </p:nvSpPr>
        <p:spPr bwMode="auto">
          <a:xfrm>
            <a:off x="107569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" name="Rectangle 258"/>
          <p:cNvSpPr>
            <a:spLocks/>
          </p:cNvSpPr>
          <p:nvPr/>
        </p:nvSpPr>
        <p:spPr bwMode="auto">
          <a:xfrm>
            <a:off x="93345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9" name="Rectangle 259"/>
          <p:cNvSpPr>
            <a:spLocks/>
          </p:cNvSpPr>
          <p:nvPr/>
        </p:nvSpPr>
        <p:spPr bwMode="auto">
          <a:xfrm>
            <a:off x="1498600" y="5308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511800" y="7213600"/>
            <a:ext cx="2336800" cy="1651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9" name="TextBox 288"/>
          <p:cNvSpPr txBox="1"/>
          <p:nvPr/>
        </p:nvSpPr>
        <p:spPr>
          <a:xfrm>
            <a:off x="6635021" y="6523722"/>
            <a:ext cx="1792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</a:t>
            </a:r>
            <a:r>
              <a:rPr lang="en-US" sz="3600" dirty="0" smtClean="0"/>
              <a:t>t’s here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 bwMode="auto">
          <a:xfrm>
            <a:off x="11558010" y="4241800"/>
            <a:ext cx="583191" cy="3403600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62897" y="5766137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F</a:t>
            </a:r>
            <a:r>
              <a:rPr lang="en-US" sz="3200" baseline="-25000" dirty="0" err="1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kj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never called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6153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9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ED5AF-F299-4616-8FE7-5A0253FE70EA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55299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Example: </a:t>
            </a:r>
            <a:r>
              <a:rPr lang="en-US" sz="55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Ostrovsky’s</a:t>
            </a: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ORAM is NRPH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5300" name="Group 9"/>
          <p:cNvGrpSpPr>
            <a:grpSpLocks/>
          </p:cNvGrpSpPr>
          <p:nvPr/>
        </p:nvGrpSpPr>
        <p:grpSpPr bwMode="auto">
          <a:xfrm>
            <a:off x="787400" y="5295900"/>
            <a:ext cx="647700" cy="889000"/>
            <a:chOff x="0" y="0"/>
            <a:chExt cx="408" cy="560"/>
          </a:xfrm>
        </p:grpSpPr>
        <p:sp>
          <p:nvSpPr>
            <p:cNvPr id="55555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6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7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8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9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0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61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1" name="Group 17"/>
          <p:cNvGrpSpPr>
            <a:grpSpLocks/>
          </p:cNvGrpSpPr>
          <p:nvPr/>
        </p:nvGrpSpPr>
        <p:grpSpPr bwMode="auto">
          <a:xfrm>
            <a:off x="1498600" y="5295900"/>
            <a:ext cx="647700" cy="889000"/>
            <a:chOff x="0" y="0"/>
            <a:chExt cx="408" cy="560"/>
          </a:xfrm>
        </p:grpSpPr>
        <p:sp>
          <p:nvSpPr>
            <p:cNvPr id="55548" name="Rectangle 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9" name="Line 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0" name="Line 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1" name="Line 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2" name="Line 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3" name="Line 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54" name="Line 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2" name="Group 25"/>
          <p:cNvGrpSpPr>
            <a:grpSpLocks/>
          </p:cNvGrpSpPr>
          <p:nvPr/>
        </p:nvGrpSpPr>
        <p:grpSpPr bwMode="auto">
          <a:xfrm>
            <a:off x="787400" y="6324600"/>
            <a:ext cx="647700" cy="889000"/>
            <a:chOff x="0" y="0"/>
            <a:chExt cx="408" cy="560"/>
          </a:xfrm>
        </p:grpSpPr>
        <p:sp>
          <p:nvSpPr>
            <p:cNvPr id="55541" name="Rectangle 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2" name="Line 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3" name="Line 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4" name="Line 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5" name="Line 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6" name="Line 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7" name="Line 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3" name="Group 33"/>
          <p:cNvGrpSpPr>
            <a:grpSpLocks/>
          </p:cNvGrpSpPr>
          <p:nvPr/>
        </p:nvGrpSpPr>
        <p:grpSpPr bwMode="auto">
          <a:xfrm>
            <a:off x="1485900" y="6324600"/>
            <a:ext cx="647700" cy="889000"/>
            <a:chOff x="0" y="0"/>
            <a:chExt cx="408" cy="560"/>
          </a:xfrm>
        </p:grpSpPr>
        <p:sp>
          <p:nvSpPr>
            <p:cNvPr id="55534" name="Rectangle 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5" name="Line 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6" name="Line 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7" name="Line 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8" name="Line 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9" name="Line 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40" name="Line 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4" name="Group 41"/>
          <p:cNvGrpSpPr>
            <a:grpSpLocks/>
          </p:cNvGrpSpPr>
          <p:nvPr/>
        </p:nvGrpSpPr>
        <p:grpSpPr bwMode="auto">
          <a:xfrm>
            <a:off x="2197100" y="6324600"/>
            <a:ext cx="647700" cy="889000"/>
            <a:chOff x="0" y="0"/>
            <a:chExt cx="408" cy="560"/>
          </a:xfrm>
        </p:grpSpPr>
        <p:sp>
          <p:nvSpPr>
            <p:cNvPr id="55527" name="Rectangle 3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8" name="Line 3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9" name="Line 3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0" name="Line 3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1" name="Line 3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2" name="Line 3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33" name="Line 4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5" name="Group 49"/>
          <p:cNvGrpSpPr>
            <a:grpSpLocks/>
          </p:cNvGrpSpPr>
          <p:nvPr/>
        </p:nvGrpSpPr>
        <p:grpSpPr bwMode="auto">
          <a:xfrm>
            <a:off x="2908300" y="6324600"/>
            <a:ext cx="647700" cy="889000"/>
            <a:chOff x="0" y="0"/>
            <a:chExt cx="408" cy="560"/>
          </a:xfrm>
        </p:grpSpPr>
        <p:sp>
          <p:nvSpPr>
            <p:cNvPr id="55520" name="Rectangle 4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1" name="Line 4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2" name="Line 4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3" name="Line 4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4" name="Line 4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5" name="Line 4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26" name="Line 4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6" name="Group 57"/>
          <p:cNvGrpSpPr>
            <a:grpSpLocks/>
          </p:cNvGrpSpPr>
          <p:nvPr/>
        </p:nvGrpSpPr>
        <p:grpSpPr bwMode="auto">
          <a:xfrm>
            <a:off x="800100" y="7378700"/>
            <a:ext cx="647700" cy="889000"/>
            <a:chOff x="0" y="0"/>
            <a:chExt cx="408" cy="560"/>
          </a:xfrm>
        </p:grpSpPr>
        <p:sp>
          <p:nvSpPr>
            <p:cNvPr id="55513" name="Rectangle 5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4" name="Line 5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5" name="Line 5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6" name="Line 5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7" name="Line 5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8" name="Line 5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9" name="Line 5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7" name="Group 65"/>
          <p:cNvGrpSpPr>
            <a:grpSpLocks/>
          </p:cNvGrpSpPr>
          <p:nvPr/>
        </p:nvGrpSpPr>
        <p:grpSpPr bwMode="auto">
          <a:xfrm>
            <a:off x="1498600" y="7378700"/>
            <a:ext cx="647700" cy="889000"/>
            <a:chOff x="0" y="0"/>
            <a:chExt cx="408" cy="560"/>
          </a:xfrm>
        </p:grpSpPr>
        <p:sp>
          <p:nvSpPr>
            <p:cNvPr id="55506" name="Rectangle 5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7" name="Line 5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8" name="Line 6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9" name="Line 6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0" name="Line 6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1" name="Line 6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12" name="Line 6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8" name="Group 73"/>
          <p:cNvGrpSpPr>
            <a:grpSpLocks/>
          </p:cNvGrpSpPr>
          <p:nvPr/>
        </p:nvGrpSpPr>
        <p:grpSpPr bwMode="auto">
          <a:xfrm>
            <a:off x="2209800" y="7378700"/>
            <a:ext cx="647700" cy="889000"/>
            <a:chOff x="0" y="0"/>
            <a:chExt cx="408" cy="560"/>
          </a:xfrm>
        </p:grpSpPr>
        <p:sp>
          <p:nvSpPr>
            <p:cNvPr id="55499" name="Rectangle 6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0" name="Line 6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1" name="Line 6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2" name="Line 6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3" name="Line 7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4" name="Line 7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505" name="Line 7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09" name="Group 81"/>
          <p:cNvGrpSpPr>
            <a:grpSpLocks/>
          </p:cNvGrpSpPr>
          <p:nvPr/>
        </p:nvGrpSpPr>
        <p:grpSpPr bwMode="auto">
          <a:xfrm>
            <a:off x="2921000" y="7378700"/>
            <a:ext cx="647700" cy="889000"/>
            <a:chOff x="0" y="0"/>
            <a:chExt cx="408" cy="560"/>
          </a:xfrm>
        </p:grpSpPr>
        <p:sp>
          <p:nvSpPr>
            <p:cNvPr id="55492" name="Rectangle 7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3" name="Line 7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4" name="Line 7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5" name="Line 7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6" name="Line 7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7" name="Line 7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8" name="Line 8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0" name="Group 89"/>
          <p:cNvGrpSpPr>
            <a:grpSpLocks/>
          </p:cNvGrpSpPr>
          <p:nvPr/>
        </p:nvGrpSpPr>
        <p:grpSpPr bwMode="auto">
          <a:xfrm>
            <a:off x="3644900" y="7378700"/>
            <a:ext cx="647700" cy="889000"/>
            <a:chOff x="0" y="0"/>
            <a:chExt cx="408" cy="560"/>
          </a:xfrm>
        </p:grpSpPr>
        <p:sp>
          <p:nvSpPr>
            <p:cNvPr id="55485" name="Rectangle 8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6" name="Line 8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7" name="Line 8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8" name="Line 8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9" name="Line 8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0" name="Line 8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91" name="Line 8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1" name="Group 97"/>
          <p:cNvGrpSpPr>
            <a:grpSpLocks/>
          </p:cNvGrpSpPr>
          <p:nvPr/>
        </p:nvGrpSpPr>
        <p:grpSpPr bwMode="auto">
          <a:xfrm>
            <a:off x="4343400" y="7378700"/>
            <a:ext cx="647700" cy="889000"/>
            <a:chOff x="0" y="0"/>
            <a:chExt cx="408" cy="560"/>
          </a:xfrm>
        </p:grpSpPr>
        <p:sp>
          <p:nvSpPr>
            <p:cNvPr id="55478" name="Rectangle 9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9" name="Line 9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0" name="Line 9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1" name="Line 9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2" name="Line 9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3" name="Line 9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84" name="Line 9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2" name="Group 105"/>
          <p:cNvGrpSpPr>
            <a:grpSpLocks/>
          </p:cNvGrpSpPr>
          <p:nvPr/>
        </p:nvGrpSpPr>
        <p:grpSpPr bwMode="auto">
          <a:xfrm>
            <a:off x="5054600" y="7378700"/>
            <a:ext cx="647700" cy="889000"/>
            <a:chOff x="0" y="0"/>
            <a:chExt cx="408" cy="560"/>
          </a:xfrm>
        </p:grpSpPr>
        <p:sp>
          <p:nvSpPr>
            <p:cNvPr id="55471" name="Rectangle 9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2" name="Line 9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3" name="Line 10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4" name="Line 10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5" name="Line 10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6" name="Line 10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7" name="Line 10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3" name="Group 113"/>
          <p:cNvGrpSpPr>
            <a:grpSpLocks/>
          </p:cNvGrpSpPr>
          <p:nvPr/>
        </p:nvGrpSpPr>
        <p:grpSpPr bwMode="auto">
          <a:xfrm>
            <a:off x="5765800" y="7378700"/>
            <a:ext cx="647700" cy="889000"/>
            <a:chOff x="0" y="0"/>
            <a:chExt cx="408" cy="560"/>
          </a:xfrm>
        </p:grpSpPr>
        <p:sp>
          <p:nvSpPr>
            <p:cNvPr id="55464" name="Rectangle 10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5" name="Line 10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6" name="Line 10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7" name="Line 10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8" name="Line 11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9" name="Line 11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70" name="Line 11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4" name="Group 121"/>
          <p:cNvGrpSpPr>
            <a:grpSpLocks/>
          </p:cNvGrpSpPr>
          <p:nvPr/>
        </p:nvGrpSpPr>
        <p:grpSpPr bwMode="auto">
          <a:xfrm>
            <a:off x="800100" y="8458200"/>
            <a:ext cx="647700" cy="889000"/>
            <a:chOff x="0" y="0"/>
            <a:chExt cx="408" cy="560"/>
          </a:xfrm>
        </p:grpSpPr>
        <p:sp>
          <p:nvSpPr>
            <p:cNvPr id="55457" name="Rectangle 11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8" name="Line 11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9" name="Line 11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0" name="Line 11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1" name="Line 11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2" name="Line 11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63" name="Line 12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5" name="Group 129"/>
          <p:cNvGrpSpPr>
            <a:grpSpLocks/>
          </p:cNvGrpSpPr>
          <p:nvPr/>
        </p:nvGrpSpPr>
        <p:grpSpPr bwMode="auto">
          <a:xfrm>
            <a:off x="1498600" y="8458200"/>
            <a:ext cx="647700" cy="889000"/>
            <a:chOff x="0" y="0"/>
            <a:chExt cx="408" cy="560"/>
          </a:xfrm>
        </p:grpSpPr>
        <p:sp>
          <p:nvSpPr>
            <p:cNvPr id="55450" name="Rectangle 12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1" name="Line 12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2" name="Line 12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3" name="Line 12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4" name="Line 12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5" name="Line 12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56" name="Line 12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6" name="Group 137"/>
          <p:cNvGrpSpPr>
            <a:grpSpLocks/>
          </p:cNvGrpSpPr>
          <p:nvPr/>
        </p:nvGrpSpPr>
        <p:grpSpPr bwMode="auto">
          <a:xfrm>
            <a:off x="2209800" y="8458200"/>
            <a:ext cx="647700" cy="889000"/>
            <a:chOff x="0" y="0"/>
            <a:chExt cx="408" cy="560"/>
          </a:xfrm>
        </p:grpSpPr>
        <p:sp>
          <p:nvSpPr>
            <p:cNvPr id="55443" name="Rectangle 13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4" name="Line 13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5" name="Line 13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6" name="Line 13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7" name="Line 13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8" name="Line 13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9" name="Line 13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7" name="Group 145"/>
          <p:cNvGrpSpPr>
            <a:grpSpLocks/>
          </p:cNvGrpSpPr>
          <p:nvPr/>
        </p:nvGrpSpPr>
        <p:grpSpPr bwMode="auto">
          <a:xfrm>
            <a:off x="2921000" y="8458200"/>
            <a:ext cx="647700" cy="889000"/>
            <a:chOff x="0" y="0"/>
            <a:chExt cx="408" cy="560"/>
          </a:xfrm>
        </p:grpSpPr>
        <p:sp>
          <p:nvSpPr>
            <p:cNvPr id="55436" name="Rectangle 13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7" name="Line 13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8" name="Line 14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9" name="Line 14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0" name="Line 14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1" name="Line 14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42" name="Line 14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8" name="Group 153"/>
          <p:cNvGrpSpPr>
            <a:grpSpLocks/>
          </p:cNvGrpSpPr>
          <p:nvPr/>
        </p:nvGrpSpPr>
        <p:grpSpPr bwMode="auto">
          <a:xfrm>
            <a:off x="3644900" y="8458200"/>
            <a:ext cx="647700" cy="889000"/>
            <a:chOff x="0" y="0"/>
            <a:chExt cx="408" cy="560"/>
          </a:xfrm>
        </p:grpSpPr>
        <p:sp>
          <p:nvSpPr>
            <p:cNvPr id="55429" name="Rectangle 14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0" name="Line 14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1" name="Line 14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2" name="Line 14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3" name="Line 15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4" name="Line 15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35" name="Line 15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19" name="Group 161"/>
          <p:cNvGrpSpPr>
            <a:grpSpLocks/>
          </p:cNvGrpSpPr>
          <p:nvPr/>
        </p:nvGrpSpPr>
        <p:grpSpPr bwMode="auto">
          <a:xfrm>
            <a:off x="4343400" y="8458200"/>
            <a:ext cx="647700" cy="889000"/>
            <a:chOff x="0" y="0"/>
            <a:chExt cx="408" cy="560"/>
          </a:xfrm>
        </p:grpSpPr>
        <p:sp>
          <p:nvSpPr>
            <p:cNvPr id="55422" name="Rectangle 15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3" name="Line 15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4" name="Line 15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5" name="Line 15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6" name="Line 15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7" name="Line 15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8" name="Line 16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0" name="Group 169"/>
          <p:cNvGrpSpPr>
            <a:grpSpLocks/>
          </p:cNvGrpSpPr>
          <p:nvPr/>
        </p:nvGrpSpPr>
        <p:grpSpPr bwMode="auto">
          <a:xfrm>
            <a:off x="5054600" y="8458200"/>
            <a:ext cx="647700" cy="889000"/>
            <a:chOff x="0" y="0"/>
            <a:chExt cx="408" cy="560"/>
          </a:xfrm>
        </p:grpSpPr>
        <p:sp>
          <p:nvSpPr>
            <p:cNvPr id="55415" name="Rectangle 16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6" name="Line 16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7" name="Line 16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8" name="Line 16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9" name="Line 16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0" name="Line 16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21" name="Line 16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1" name="Group 177"/>
          <p:cNvGrpSpPr>
            <a:grpSpLocks/>
          </p:cNvGrpSpPr>
          <p:nvPr/>
        </p:nvGrpSpPr>
        <p:grpSpPr bwMode="auto">
          <a:xfrm>
            <a:off x="5765800" y="8458200"/>
            <a:ext cx="647700" cy="889000"/>
            <a:chOff x="0" y="0"/>
            <a:chExt cx="408" cy="560"/>
          </a:xfrm>
        </p:grpSpPr>
        <p:sp>
          <p:nvSpPr>
            <p:cNvPr id="55408" name="Rectangle 17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9" name="Line 17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0" name="Line 17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1" name="Line 17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2" name="Line 17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3" name="Line 17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14" name="Line 17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2" name="Group 185"/>
          <p:cNvGrpSpPr>
            <a:grpSpLocks/>
          </p:cNvGrpSpPr>
          <p:nvPr/>
        </p:nvGrpSpPr>
        <p:grpSpPr bwMode="auto">
          <a:xfrm>
            <a:off x="7213600" y="8458200"/>
            <a:ext cx="647700" cy="889000"/>
            <a:chOff x="0" y="0"/>
            <a:chExt cx="408" cy="560"/>
          </a:xfrm>
        </p:grpSpPr>
        <p:sp>
          <p:nvSpPr>
            <p:cNvPr id="55401" name="Rectangle 17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2" name="Line 17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3" name="Line 18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4" name="Line 18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5" name="Line 18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6" name="Line 18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7" name="Line 18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3" name="Group 193"/>
          <p:cNvGrpSpPr>
            <a:grpSpLocks/>
          </p:cNvGrpSpPr>
          <p:nvPr/>
        </p:nvGrpSpPr>
        <p:grpSpPr bwMode="auto">
          <a:xfrm>
            <a:off x="6489700" y="8458200"/>
            <a:ext cx="647700" cy="889000"/>
            <a:chOff x="0" y="0"/>
            <a:chExt cx="408" cy="560"/>
          </a:xfrm>
        </p:grpSpPr>
        <p:sp>
          <p:nvSpPr>
            <p:cNvPr id="55394" name="Rectangle 18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5" name="Line 18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6" name="Line 18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7" name="Line 18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8" name="Line 19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9" name="Line 19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400" name="Line 19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4" name="Group 201"/>
          <p:cNvGrpSpPr>
            <a:grpSpLocks/>
          </p:cNvGrpSpPr>
          <p:nvPr/>
        </p:nvGrpSpPr>
        <p:grpSpPr bwMode="auto">
          <a:xfrm>
            <a:off x="7912100" y="8458200"/>
            <a:ext cx="647700" cy="889000"/>
            <a:chOff x="0" y="0"/>
            <a:chExt cx="408" cy="560"/>
          </a:xfrm>
        </p:grpSpPr>
        <p:sp>
          <p:nvSpPr>
            <p:cNvPr id="55387" name="Rectangle 194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8" name="Line 195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9" name="Line 196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0" name="Line 197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1" name="Line 198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2" name="Line 199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93" name="Line 200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5" name="Group 209"/>
          <p:cNvGrpSpPr>
            <a:grpSpLocks/>
          </p:cNvGrpSpPr>
          <p:nvPr/>
        </p:nvGrpSpPr>
        <p:grpSpPr bwMode="auto">
          <a:xfrm>
            <a:off x="8636000" y="8458200"/>
            <a:ext cx="647700" cy="889000"/>
            <a:chOff x="0" y="0"/>
            <a:chExt cx="408" cy="560"/>
          </a:xfrm>
        </p:grpSpPr>
        <p:sp>
          <p:nvSpPr>
            <p:cNvPr id="55380" name="Rectangle 20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1" name="Line 20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2" name="Line 20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3" name="Line 20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4" name="Line 20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5" name="Line 20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86" name="Line 20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6" name="Group 217"/>
          <p:cNvGrpSpPr>
            <a:grpSpLocks/>
          </p:cNvGrpSpPr>
          <p:nvPr/>
        </p:nvGrpSpPr>
        <p:grpSpPr bwMode="auto">
          <a:xfrm>
            <a:off x="9334500" y="8458200"/>
            <a:ext cx="647700" cy="889000"/>
            <a:chOff x="0" y="0"/>
            <a:chExt cx="408" cy="560"/>
          </a:xfrm>
        </p:grpSpPr>
        <p:sp>
          <p:nvSpPr>
            <p:cNvPr id="55373" name="Rectangle 210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4" name="Line 211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5" name="Line 212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6" name="Line 213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7" name="Line 214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8" name="Line 215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9" name="Line 216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7" name="Group 225"/>
          <p:cNvGrpSpPr>
            <a:grpSpLocks/>
          </p:cNvGrpSpPr>
          <p:nvPr/>
        </p:nvGrpSpPr>
        <p:grpSpPr bwMode="auto">
          <a:xfrm>
            <a:off x="10045700" y="8458200"/>
            <a:ext cx="647700" cy="889000"/>
            <a:chOff x="0" y="0"/>
            <a:chExt cx="408" cy="560"/>
          </a:xfrm>
        </p:grpSpPr>
        <p:sp>
          <p:nvSpPr>
            <p:cNvPr id="55366" name="Rectangle 218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7" name="Line 219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8" name="Line 220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9" name="Line 221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0" name="Line 222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1" name="Line 223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72" name="Line 224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28" name="Group 233"/>
          <p:cNvGrpSpPr>
            <a:grpSpLocks/>
          </p:cNvGrpSpPr>
          <p:nvPr/>
        </p:nvGrpSpPr>
        <p:grpSpPr bwMode="auto">
          <a:xfrm>
            <a:off x="10756900" y="8458200"/>
            <a:ext cx="647700" cy="889000"/>
            <a:chOff x="0" y="0"/>
            <a:chExt cx="408" cy="560"/>
          </a:xfrm>
        </p:grpSpPr>
        <p:sp>
          <p:nvSpPr>
            <p:cNvPr id="55359" name="Rectangle 226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0" name="Line 227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1" name="Line 228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2" name="Line 229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3" name="Line 230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4" name="Line 231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65" name="Line 232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332" name="Group 244"/>
          <p:cNvGrpSpPr>
            <a:grpSpLocks/>
          </p:cNvGrpSpPr>
          <p:nvPr/>
        </p:nvGrpSpPr>
        <p:grpSpPr bwMode="auto">
          <a:xfrm>
            <a:off x="11455400" y="8458200"/>
            <a:ext cx="647700" cy="889000"/>
            <a:chOff x="0" y="0"/>
            <a:chExt cx="408" cy="560"/>
          </a:xfrm>
        </p:grpSpPr>
        <p:sp>
          <p:nvSpPr>
            <p:cNvPr id="55352" name="Rectangle 237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3" name="Line 238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4" name="Line 239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5" name="Line 240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6" name="Line 241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7" name="Line 242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58" name="Line 243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600" y="320040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level</a:t>
            </a:r>
            <a:endParaRPr lang="en-US" sz="36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01600" y="52972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77" name="TextBox 276"/>
          <p:cNvSpPr txBox="1"/>
          <p:nvPr/>
        </p:nvSpPr>
        <p:spPr>
          <a:xfrm>
            <a:off x="101600" y="6400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78" name="TextBox 277"/>
          <p:cNvSpPr txBox="1"/>
          <p:nvPr/>
        </p:nvSpPr>
        <p:spPr>
          <a:xfrm>
            <a:off x="101600" y="74308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01600" y="84976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grpSp>
        <p:nvGrpSpPr>
          <p:cNvPr id="280" name="Group 9"/>
          <p:cNvGrpSpPr>
            <a:grpSpLocks/>
          </p:cNvGrpSpPr>
          <p:nvPr/>
        </p:nvGrpSpPr>
        <p:grpSpPr bwMode="auto">
          <a:xfrm>
            <a:off x="787400" y="4267200"/>
            <a:ext cx="647700" cy="889000"/>
            <a:chOff x="0" y="0"/>
            <a:chExt cx="408" cy="560"/>
          </a:xfrm>
        </p:grpSpPr>
        <p:sp>
          <p:nvSpPr>
            <p:cNvPr id="281" name="Rectangle 2"/>
            <p:cNvSpPr>
              <a:spLocks/>
            </p:cNvSpPr>
            <p:nvPr/>
          </p:nvSpPr>
          <p:spPr bwMode="auto">
            <a:xfrm>
              <a:off x="0" y="0"/>
              <a:ext cx="400" cy="5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2" name="Line 3"/>
            <p:cNvSpPr>
              <a:spLocks noChangeShapeType="1"/>
            </p:cNvSpPr>
            <p:nvPr/>
          </p:nvSpPr>
          <p:spPr bwMode="auto">
            <a:xfrm rot="10800000" flipH="1">
              <a:off x="11" y="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3" name="Line 4"/>
            <p:cNvSpPr>
              <a:spLocks noChangeShapeType="1"/>
            </p:cNvSpPr>
            <p:nvPr/>
          </p:nvSpPr>
          <p:spPr bwMode="auto">
            <a:xfrm rot="10800000" flipH="1">
              <a:off x="11" y="16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 flipH="1">
              <a:off x="11" y="24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5" name="Line 6"/>
            <p:cNvSpPr>
              <a:spLocks noChangeShapeType="1"/>
            </p:cNvSpPr>
            <p:nvPr/>
          </p:nvSpPr>
          <p:spPr bwMode="auto">
            <a:xfrm rot="10800000" flipH="1">
              <a:off x="11" y="32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" name="Line 7"/>
            <p:cNvSpPr>
              <a:spLocks noChangeShapeType="1"/>
            </p:cNvSpPr>
            <p:nvPr/>
          </p:nvSpPr>
          <p:spPr bwMode="auto">
            <a:xfrm rot="10800000" flipH="1">
              <a:off x="11" y="40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" name="Line 8"/>
            <p:cNvSpPr>
              <a:spLocks noChangeShapeType="1"/>
            </p:cNvSpPr>
            <p:nvPr/>
          </p:nvSpPr>
          <p:spPr bwMode="auto">
            <a:xfrm rot="10800000" flipH="1">
              <a:off x="11" y="488"/>
              <a:ext cx="39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101600" y="4419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293" name="TextBox 292"/>
          <p:cNvSpPr txBox="1"/>
          <p:nvPr/>
        </p:nvSpPr>
        <p:spPr>
          <a:xfrm>
            <a:off x="787400" y="2057400"/>
            <a:ext cx="3807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Storage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8742744" y="2057400"/>
            <a:ext cx="35990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Storage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1927" y="317396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keys</a:t>
            </a:r>
            <a:endParaRPr lang="en-US" sz="2800" baseline="-25000" dirty="0"/>
          </a:p>
        </p:txBody>
      </p:sp>
      <p:sp>
        <p:nvSpPr>
          <p:cNvPr id="296" name="TextBox 295"/>
          <p:cNvSpPr txBox="1"/>
          <p:nvPr/>
        </p:nvSpPr>
        <p:spPr>
          <a:xfrm>
            <a:off x="12188627" y="5068669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k1</a:t>
            </a:r>
            <a:endParaRPr lang="en-US" sz="3600" baseline="-25000" dirty="0"/>
          </a:p>
        </p:txBody>
      </p:sp>
      <p:sp>
        <p:nvSpPr>
          <p:cNvPr id="298" name="TextBox 297"/>
          <p:cNvSpPr txBox="1"/>
          <p:nvPr/>
        </p:nvSpPr>
        <p:spPr>
          <a:xfrm>
            <a:off x="12187618" y="6059269"/>
            <a:ext cx="67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k2</a:t>
            </a:r>
            <a:endParaRPr lang="en-US" sz="3600" baseline="-25000" dirty="0"/>
          </a:p>
        </p:txBody>
      </p:sp>
      <p:sp>
        <p:nvSpPr>
          <p:cNvPr id="299" name="TextBox 298"/>
          <p:cNvSpPr txBox="1"/>
          <p:nvPr/>
        </p:nvSpPr>
        <p:spPr>
          <a:xfrm>
            <a:off x="12174920" y="72390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k3</a:t>
            </a:r>
            <a:endParaRPr lang="en-US" sz="3600" baseline="-25000" dirty="0"/>
          </a:p>
        </p:txBody>
      </p:sp>
      <p:sp>
        <p:nvSpPr>
          <p:cNvPr id="300" name="TextBox 299"/>
          <p:cNvSpPr txBox="1"/>
          <p:nvPr/>
        </p:nvSpPr>
        <p:spPr>
          <a:xfrm>
            <a:off x="12197501" y="84582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k4</a:t>
            </a:r>
            <a:endParaRPr lang="en-US" sz="3600" baseline="-25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542381" y="3136900"/>
            <a:ext cx="8364449" cy="2681288"/>
            <a:chOff x="3314700" y="3136900"/>
            <a:chExt cx="6839936" cy="2552700"/>
          </a:xfrm>
        </p:grpSpPr>
        <p:sp>
          <p:nvSpPr>
            <p:cNvPr id="301" name="AutoShape 234"/>
            <p:cNvSpPr>
              <a:spLocks/>
            </p:cNvSpPr>
            <p:nvPr/>
          </p:nvSpPr>
          <p:spPr bwMode="auto">
            <a:xfrm>
              <a:off x="3314700" y="3136900"/>
              <a:ext cx="6705600" cy="2552700"/>
            </a:xfrm>
            <a:prstGeom prst="roundRect">
              <a:avLst>
                <a:gd name="adj" fmla="val 7458"/>
              </a:avLst>
            </a:prstGeom>
            <a:solidFill>
              <a:srgbClr val="C1F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2" name="Rectangle 235"/>
            <p:cNvSpPr>
              <a:spLocks/>
            </p:cNvSpPr>
            <p:nvPr/>
          </p:nvSpPr>
          <p:spPr bwMode="auto">
            <a:xfrm>
              <a:off x="3378200" y="3937000"/>
              <a:ext cx="6776436" cy="170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317500" indent="-317500" algn="l">
                <a:spcBef>
                  <a:spcPts val="800"/>
                </a:spcBef>
                <a:buSzPct val="100000"/>
                <a:buFont typeface="Arial" charset="0"/>
                <a:buChar char="•"/>
              </a:pPr>
              <a:r>
                <a:rPr lang="en-US" sz="32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At any point in time, reading distinct locations </a:t>
              </a:r>
              <a:r>
                <a:rPr lang="en-US" sz="3200" dirty="0" smtClean="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i1,i2,i3,i4…</a:t>
              </a:r>
              <a:r>
                <a:rPr lang="en-US" sz="32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  accesses random/independent buckets at each level.</a:t>
              </a:r>
              <a:endParaRPr lang="en-US" sz="3200" baseline="-250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44171" y="3224768"/>
              <a:ext cx="395653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NRPH Security:</a:t>
              </a:r>
              <a:endParaRPr lang="en-US" dirty="0"/>
            </a:p>
          </p:txBody>
        </p:sp>
      </p:grpSp>
      <p:sp>
        <p:nvSpPr>
          <p:cNvPr id="305" name="Rectangle 245"/>
          <p:cNvSpPr>
            <a:spLocks/>
          </p:cNvSpPr>
          <p:nvPr/>
        </p:nvSpPr>
        <p:spPr bwMode="auto">
          <a:xfrm>
            <a:off x="29210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6" name="Rectangle 246"/>
          <p:cNvSpPr>
            <a:spLocks/>
          </p:cNvSpPr>
          <p:nvPr/>
        </p:nvSpPr>
        <p:spPr bwMode="auto">
          <a:xfrm>
            <a:off x="22098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" name="Rectangle 247"/>
          <p:cNvSpPr>
            <a:spLocks/>
          </p:cNvSpPr>
          <p:nvPr/>
        </p:nvSpPr>
        <p:spPr bwMode="auto">
          <a:xfrm>
            <a:off x="4343400" y="75311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" name="Rectangle 248"/>
          <p:cNvSpPr>
            <a:spLocks/>
          </p:cNvSpPr>
          <p:nvPr/>
        </p:nvSpPr>
        <p:spPr bwMode="auto">
          <a:xfrm>
            <a:off x="50546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9" name="Rectangle 249"/>
          <p:cNvSpPr>
            <a:spLocks/>
          </p:cNvSpPr>
          <p:nvPr/>
        </p:nvSpPr>
        <p:spPr bwMode="auto">
          <a:xfrm>
            <a:off x="50546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0" name="Rectangle 250"/>
          <p:cNvSpPr>
            <a:spLocks/>
          </p:cNvSpPr>
          <p:nvPr/>
        </p:nvSpPr>
        <p:spPr bwMode="auto">
          <a:xfrm>
            <a:off x="2197100" y="6324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1" name="Rectangle 251"/>
          <p:cNvSpPr>
            <a:spLocks/>
          </p:cNvSpPr>
          <p:nvPr/>
        </p:nvSpPr>
        <p:spPr bwMode="auto">
          <a:xfrm>
            <a:off x="43434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" name="Rectangle 252"/>
          <p:cNvSpPr>
            <a:spLocks/>
          </p:cNvSpPr>
          <p:nvPr/>
        </p:nvSpPr>
        <p:spPr bwMode="auto">
          <a:xfrm>
            <a:off x="5054600" y="73787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3" name="Rectangle 253"/>
          <p:cNvSpPr>
            <a:spLocks/>
          </p:cNvSpPr>
          <p:nvPr/>
        </p:nvSpPr>
        <p:spPr bwMode="auto">
          <a:xfrm>
            <a:off x="5054600" y="8724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" name="Rectangle 254"/>
          <p:cNvSpPr>
            <a:spLocks/>
          </p:cNvSpPr>
          <p:nvPr/>
        </p:nvSpPr>
        <p:spPr bwMode="auto">
          <a:xfrm>
            <a:off x="64897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" name="Rectangle 255"/>
          <p:cNvSpPr>
            <a:spLocks/>
          </p:cNvSpPr>
          <p:nvPr/>
        </p:nvSpPr>
        <p:spPr bwMode="auto">
          <a:xfrm>
            <a:off x="6489700" y="85979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6" name="Rectangle 256"/>
          <p:cNvSpPr>
            <a:spLocks/>
          </p:cNvSpPr>
          <p:nvPr/>
        </p:nvSpPr>
        <p:spPr bwMode="auto">
          <a:xfrm>
            <a:off x="29210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" name="Rectangle 257"/>
          <p:cNvSpPr>
            <a:spLocks/>
          </p:cNvSpPr>
          <p:nvPr/>
        </p:nvSpPr>
        <p:spPr bwMode="auto">
          <a:xfrm>
            <a:off x="107569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" name="Rectangle 258"/>
          <p:cNvSpPr>
            <a:spLocks/>
          </p:cNvSpPr>
          <p:nvPr/>
        </p:nvSpPr>
        <p:spPr bwMode="auto">
          <a:xfrm>
            <a:off x="9334500" y="84582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9" name="Rectangle 259"/>
          <p:cNvSpPr>
            <a:spLocks/>
          </p:cNvSpPr>
          <p:nvPr/>
        </p:nvSpPr>
        <p:spPr bwMode="auto">
          <a:xfrm>
            <a:off x="1498600" y="5308600"/>
            <a:ext cx="635000" cy="127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59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 the paper, we show NRPH security of a </a:t>
            </a:r>
            <a:r>
              <a:rPr lang="en-US" dirty="0"/>
              <a:t>more efficient ORAM of </a:t>
            </a:r>
            <a:r>
              <a:rPr lang="en-US" sz="2800" dirty="0">
                <a:solidFill>
                  <a:srgbClr val="C00000"/>
                </a:solidFill>
              </a:rPr>
              <a:t>[</a:t>
            </a:r>
            <a:r>
              <a:rPr lang="en-US" sz="2800" dirty="0" smtClean="0">
                <a:solidFill>
                  <a:srgbClr val="C00000"/>
                </a:solidFill>
              </a:rPr>
              <a:t>Goodrich-</a:t>
            </a:r>
            <a:r>
              <a:rPr lang="en-US" sz="2800" dirty="0" err="1" smtClean="0">
                <a:solidFill>
                  <a:srgbClr val="C00000"/>
                </a:solidFill>
              </a:rPr>
              <a:t>Mitzenmacher</a:t>
            </a:r>
            <a:r>
              <a:rPr lang="en-US" sz="2800" dirty="0" smtClean="0">
                <a:solidFill>
                  <a:srgbClr val="C00000"/>
                </a:solidFill>
              </a:rPr>
              <a:t> ‘11]</a:t>
            </a:r>
            <a:r>
              <a:rPr lang="en-US" sz="2800" dirty="0" smtClean="0"/>
              <a:t>.</a:t>
            </a:r>
          </a:p>
          <a:p>
            <a:pPr marL="0" indent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AC66CE-54D2-4F66-B8DB-2FD6EEAEFF3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Other ORAM Schemes </a:t>
            </a:r>
            <a:endParaRPr lang="en-US" sz="55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6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093BB-7973-4A4A-87F2-4809F394336D}" type="slidenum">
              <a:rPr lang="en-US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2662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852559"/>
              </p:ext>
            </p:extLst>
          </p:nvPr>
        </p:nvGraphicFramePr>
        <p:xfrm>
          <a:off x="2032000" y="4597400"/>
          <a:ext cx="9347200" cy="4198940"/>
        </p:xfrm>
        <a:graphic>
          <a:graphicData uri="http://schemas.openxmlformats.org/drawingml/2006/table">
            <a:tbl>
              <a:tblPr/>
              <a:tblGrid>
                <a:gridCol w="3746500"/>
                <a:gridCol w="5600700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Client Storage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O(t) i.e. ORAM client state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Server storage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O(N + t)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Read complexity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 ORAM read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Write complexity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 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O(t) ORAM reads and writes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Audit complexity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O(t) ORAM reads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67" name="Rectangle 39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Summary of </a:t>
            </a:r>
            <a:r>
              <a:rPr lang="en-US" sz="55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Results</a:t>
            </a:r>
          </a:p>
        </p:txBody>
      </p:sp>
      <p:sp>
        <p:nvSpPr>
          <p:cNvPr id="57368" name="Rectangle 40"/>
          <p:cNvSpPr>
            <a:spLocks/>
          </p:cNvSpPr>
          <p:nvPr/>
        </p:nvSpPr>
        <p:spPr bwMode="auto">
          <a:xfrm>
            <a:off x="520700" y="1835150"/>
            <a:ext cx="123571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First construction of “dynamic” proof of </a:t>
            </a:r>
            <a:r>
              <a:rPr lang="en-US" sz="36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retrievability</a:t>
            </a:r>
            <a:endParaRPr lang="en-US" sz="36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Resolve technical difficulty via Oblivious RAM</a:t>
            </a:r>
          </a:p>
          <a:p>
            <a:pPr marL="317500" indent="-317500" algn="l">
              <a:spcBef>
                <a:spcPts val="2400"/>
              </a:spcBef>
              <a:buSzPct val="125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Construction is asymptotically efficient</a:t>
            </a:r>
          </a:p>
        </p:txBody>
      </p:sp>
      <p:sp>
        <p:nvSpPr>
          <p:cNvPr id="57369" name="Rectangle 41"/>
          <p:cNvSpPr>
            <a:spLocks/>
          </p:cNvSpPr>
          <p:nvPr/>
        </p:nvSpPr>
        <p:spPr bwMode="auto">
          <a:xfrm>
            <a:off x="2349500" y="8947150"/>
            <a:ext cx="7708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400"/>
              </a:spcBef>
            </a:pPr>
            <a:r>
              <a:rPr lang="en-US" sz="2400" dirty="0" smtClean="0">
                <a:solidFill>
                  <a:srgbClr val="7F007F"/>
                </a:solidFill>
                <a:latin typeface="Arial" charset="0"/>
                <a:cs typeface="Arial" charset="0"/>
                <a:sym typeface="Arial" charset="0"/>
              </a:rPr>
              <a:t>t </a:t>
            </a:r>
            <a:r>
              <a:rPr lang="en-US" sz="2400" dirty="0">
                <a:solidFill>
                  <a:srgbClr val="7F007F"/>
                </a:solidFill>
                <a:latin typeface="Arial" charset="0"/>
                <a:cs typeface="Arial" charset="0"/>
                <a:sym typeface="Arial" charset="0"/>
              </a:rPr>
              <a:t>= security </a:t>
            </a:r>
            <a:r>
              <a:rPr lang="en-US" sz="2400" dirty="0" err="1">
                <a:solidFill>
                  <a:srgbClr val="7F007F"/>
                </a:solidFill>
                <a:latin typeface="Arial" charset="0"/>
                <a:cs typeface="Arial" charset="0"/>
                <a:sym typeface="Arial" charset="0"/>
              </a:rPr>
              <a:t>param</a:t>
            </a:r>
            <a:r>
              <a:rPr lang="en-US" sz="2400" dirty="0">
                <a:solidFill>
                  <a:srgbClr val="7F007F"/>
                </a:solidFill>
                <a:latin typeface="Arial" charset="0"/>
                <a:cs typeface="Arial" charset="0"/>
                <a:sym typeface="Arial" charset="0"/>
              </a:rPr>
              <a:t>,   N = </a:t>
            </a:r>
            <a:r>
              <a:rPr lang="en-US" sz="2400" dirty="0" smtClean="0">
                <a:solidFill>
                  <a:srgbClr val="7F007F"/>
                </a:solidFill>
                <a:latin typeface="Arial" charset="0"/>
                <a:cs typeface="Arial" charset="0"/>
                <a:sym typeface="Arial" charset="0"/>
              </a:rPr>
              <a:t> size of client data </a:t>
            </a:r>
            <a:endParaRPr lang="en-US" sz="2400" dirty="0">
              <a:solidFill>
                <a:srgbClr val="7F007F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Is ORAM inherent in dynamic </a:t>
            </a:r>
            <a:r>
              <a:rPr lang="en-US" dirty="0" err="1" smtClean="0"/>
              <a:t>PoR</a:t>
            </a:r>
            <a:r>
              <a:rPr lang="en-US" dirty="0" smtClean="0"/>
              <a:t>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Is it possible to have dynamic </a:t>
            </a:r>
            <a:r>
              <a:rPr lang="en-US" dirty="0" err="1" smtClean="0"/>
              <a:t>PoR</a:t>
            </a:r>
            <a:r>
              <a:rPr lang="en-US" dirty="0" smtClean="0"/>
              <a:t> where client does not have any secret state?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Are there other applications of NRPH security?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55242-D2CE-42F2-B728-153E20112A2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7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0D19-42D5-4E54-B6F3-74A48DBFFD18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58371" name="Rectangle 1"/>
          <p:cNvSpPr>
            <a:spLocks/>
          </p:cNvSpPr>
          <p:nvPr/>
        </p:nvSpPr>
        <p:spPr bwMode="auto">
          <a:xfrm>
            <a:off x="3251200" y="4425950"/>
            <a:ext cx="6489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Thanks!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D08CE-5ADE-4A24-B8FF-F5021C910DCC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635000" y="2159000"/>
            <a:ext cx="11493500" cy="1473200"/>
            <a:chOff x="0" y="0"/>
            <a:chExt cx="7240" cy="928"/>
          </a:xfrm>
        </p:grpSpPr>
        <p:sp>
          <p:nvSpPr>
            <p:cNvPr id="21520" name="Rectangle 1"/>
            <p:cNvSpPr>
              <a:spLocks/>
            </p:cNvSpPr>
            <p:nvPr/>
          </p:nvSpPr>
          <p:spPr bwMode="auto">
            <a:xfrm>
              <a:off x="0" y="0"/>
              <a:ext cx="7216" cy="928"/>
            </a:xfrm>
            <a:prstGeom prst="rect">
              <a:avLst/>
            </a:prstGeom>
            <a:noFill/>
            <a:ln w="25400">
              <a:solidFill>
                <a:srgbClr val="726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1" name="Rectangle 2"/>
            <p:cNvSpPr>
              <a:spLocks/>
            </p:cNvSpPr>
            <p:nvPr/>
          </p:nvSpPr>
          <p:spPr bwMode="auto">
            <a:xfrm>
              <a:off x="128" y="140"/>
              <a:ext cx="711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spcBef>
                  <a:spcPts val="2400"/>
                </a:spcBef>
              </a:pPr>
              <a:r>
                <a:rPr lang="en-US" sz="3200">
                  <a:solidFill>
                    <a:srgbClr val="0000FF"/>
                  </a:solidFill>
                  <a:latin typeface="Arial Bold" charset="0"/>
                  <a:cs typeface="Arial Bold" charset="0"/>
                  <a:sym typeface="Arial Bold" charset="0"/>
                </a:rPr>
                <a:t>Naïve Solution 1</a:t>
              </a:r>
              <a:r>
                <a:rPr lang="en-US" sz="32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: Download all of the data and verify authenticity.</a:t>
              </a:r>
            </a:p>
          </p:txBody>
        </p:sp>
      </p:grp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171575" y="3619500"/>
            <a:ext cx="5678488" cy="766763"/>
            <a:chOff x="0" y="0"/>
            <a:chExt cx="3577" cy="483"/>
          </a:xfrm>
        </p:grpSpPr>
        <p:sp>
          <p:nvSpPr>
            <p:cNvPr id="21517" name="Line 4"/>
            <p:cNvSpPr>
              <a:spLocks noChangeShapeType="1"/>
            </p:cNvSpPr>
            <p:nvPr/>
          </p:nvSpPr>
          <p:spPr bwMode="auto">
            <a:xfrm rot="10800000">
              <a:off x="0" y="328"/>
              <a:ext cx="46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" name="Line 5"/>
            <p:cNvSpPr>
              <a:spLocks noChangeShapeType="1"/>
            </p:cNvSpPr>
            <p:nvPr/>
          </p:nvSpPr>
          <p:spPr bwMode="auto">
            <a:xfrm rot="10800000" flipH="1">
              <a:off x="13" y="0"/>
              <a:ext cx="0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9" name="Rectangle 6"/>
            <p:cNvSpPr>
              <a:spLocks/>
            </p:cNvSpPr>
            <p:nvPr/>
          </p:nvSpPr>
          <p:spPr bwMode="auto">
            <a:xfrm>
              <a:off x="597" y="173"/>
              <a:ext cx="298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32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Does not satisfy efficiency</a:t>
              </a:r>
            </a:p>
          </p:txBody>
        </p:sp>
      </p:grp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596900" y="5499100"/>
            <a:ext cx="11506200" cy="1473200"/>
            <a:chOff x="0" y="0"/>
            <a:chExt cx="7248" cy="928"/>
          </a:xfrm>
        </p:grpSpPr>
        <p:sp>
          <p:nvSpPr>
            <p:cNvPr id="21515" name="Rectangle 8"/>
            <p:cNvSpPr>
              <a:spLocks/>
            </p:cNvSpPr>
            <p:nvPr/>
          </p:nvSpPr>
          <p:spPr bwMode="auto">
            <a:xfrm>
              <a:off x="0" y="0"/>
              <a:ext cx="7248" cy="928"/>
            </a:xfrm>
            <a:prstGeom prst="rect">
              <a:avLst/>
            </a:prstGeom>
            <a:noFill/>
            <a:ln w="25400">
              <a:solidFill>
                <a:srgbClr val="726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6" name="Rectangle 9"/>
            <p:cNvSpPr>
              <a:spLocks/>
            </p:cNvSpPr>
            <p:nvPr/>
          </p:nvSpPr>
          <p:spPr bwMode="auto">
            <a:xfrm>
              <a:off x="128" y="140"/>
              <a:ext cx="699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spcBef>
                  <a:spcPts val="2400"/>
                </a:spcBef>
              </a:pPr>
              <a:r>
                <a:rPr lang="en-US" sz="3200">
                  <a:solidFill>
                    <a:srgbClr val="0000FF"/>
                  </a:solidFill>
                  <a:latin typeface="Arial Bold" charset="0"/>
                  <a:cs typeface="Arial Bold" charset="0"/>
                  <a:sym typeface="Arial Bold" charset="0"/>
                </a:rPr>
                <a:t>Naïve Solution 2</a:t>
              </a:r>
              <a:r>
                <a:rPr lang="en-US" sz="32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: Download a few random blocks of data and verify their authenticity.</a:t>
              </a:r>
            </a:p>
          </p:txBody>
        </p:sp>
      </p:grp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1273175" y="6972300"/>
            <a:ext cx="8251825" cy="766763"/>
            <a:chOff x="0" y="0"/>
            <a:chExt cx="5198" cy="483"/>
          </a:xfrm>
        </p:grpSpPr>
        <p:sp>
          <p:nvSpPr>
            <p:cNvPr id="21512" name="Line 11"/>
            <p:cNvSpPr>
              <a:spLocks noChangeShapeType="1"/>
            </p:cNvSpPr>
            <p:nvPr/>
          </p:nvSpPr>
          <p:spPr bwMode="auto">
            <a:xfrm rot="10800000">
              <a:off x="0" y="328"/>
              <a:ext cx="46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3" name="Line 12"/>
            <p:cNvSpPr>
              <a:spLocks noChangeShapeType="1"/>
            </p:cNvSpPr>
            <p:nvPr/>
          </p:nvSpPr>
          <p:spPr bwMode="auto">
            <a:xfrm rot="10800000" flipH="1">
              <a:off x="13" y="0"/>
              <a:ext cx="0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" name="Rectangle 13"/>
            <p:cNvSpPr>
              <a:spLocks/>
            </p:cNvSpPr>
            <p:nvPr/>
          </p:nvSpPr>
          <p:spPr bwMode="auto">
            <a:xfrm>
              <a:off x="597" y="173"/>
              <a:ext cx="460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32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Efficient, but won’t catch small deletions.</a:t>
              </a:r>
            </a:p>
          </p:txBody>
        </p:sp>
      </p:grpSp>
      <p:sp>
        <p:nvSpPr>
          <p:cNvPr id="4" name="Rectangle 15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Naïve Solutions to PoR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5B85C-111D-4834-AE18-DF7878EEF72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2531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 Simple PoR Scheme </a:t>
            </a:r>
            <a:r>
              <a:rPr lang="en-US" sz="3600">
                <a:latin typeface="Arial" charset="0"/>
                <a:cs typeface="Arial" charset="0"/>
                <a:sym typeface="Arial" charset="0"/>
              </a:rPr>
              <a:t>[Juels-Kaliski ’07]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56642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29"/>
          <p:cNvSpPr>
            <a:spLocks/>
          </p:cNvSpPr>
          <p:nvPr/>
        </p:nvSpPr>
        <p:spPr bwMode="auto">
          <a:xfrm>
            <a:off x="215900" y="1428750"/>
            <a:ext cx="124587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17500" indent="-317500" algn="l">
              <a:spcBef>
                <a:spcPts val="15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Redundantly encode data to recover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½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-fraction erasures. </a:t>
            </a:r>
          </a:p>
          <a:p>
            <a:pPr marL="317500" indent="-317500" algn="l">
              <a:spcBef>
                <a:spcPts val="1500"/>
              </a:spcBef>
              <a:buSzPct val="125000"/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Authenticate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each </a:t>
            </a:r>
            <a:r>
              <a:rPr lang="en-US" sz="32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codeword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symbol (MAC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 Signature).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5511800"/>
            <a:ext cx="7683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310938" y="2927350"/>
            <a:ext cx="420687" cy="5994400"/>
            <a:chOff x="11310238" y="2927350"/>
            <a:chExt cx="421511" cy="5994400"/>
          </a:xfrm>
        </p:grpSpPr>
        <p:sp>
          <p:nvSpPr>
            <p:cNvPr id="22553" name="Rectangle 4"/>
            <p:cNvSpPr>
              <a:spLocks/>
            </p:cNvSpPr>
            <p:nvPr/>
          </p:nvSpPr>
          <p:spPr bwMode="auto">
            <a:xfrm>
              <a:off x="11310238" y="29273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4" name="Rectangle 5"/>
            <p:cNvSpPr>
              <a:spLocks/>
            </p:cNvSpPr>
            <p:nvPr/>
          </p:nvSpPr>
          <p:spPr bwMode="auto">
            <a:xfrm>
              <a:off x="11310238" y="32956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5" name="Rectangle 6"/>
            <p:cNvSpPr>
              <a:spLocks/>
            </p:cNvSpPr>
            <p:nvPr/>
          </p:nvSpPr>
          <p:spPr bwMode="auto">
            <a:xfrm>
              <a:off x="11310238" y="36766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6" name="Rectangle 7"/>
            <p:cNvSpPr>
              <a:spLocks/>
            </p:cNvSpPr>
            <p:nvPr/>
          </p:nvSpPr>
          <p:spPr bwMode="auto">
            <a:xfrm>
              <a:off x="11310238" y="40449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7" name="Rectangle 8"/>
            <p:cNvSpPr>
              <a:spLocks/>
            </p:cNvSpPr>
            <p:nvPr/>
          </p:nvSpPr>
          <p:spPr bwMode="auto">
            <a:xfrm>
              <a:off x="11310238" y="44259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8" name="Rectangle 9"/>
            <p:cNvSpPr>
              <a:spLocks/>
            </p:cNvSpPr>
            <p:nvPr/>
          </p:nvSpPr>
          <p:spPr bwMode="auto">
            <a:xfrm>
              <a:off x="11310238" y="47942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9" name="Rectangle 10"/>
            <p:cNvSpPr>
              <a:spLocks/>
            </p:cNvSpPr>
            <p:nvPr/>
          </p:nvSpPr>
          <p:spPr bwMode="auto">
            <a:xfrm>
              <a:off x="11310238" y="51752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0" name="Rectangle 11"/>
            <p:cNvSpPr>
              <a:spLocks/>
            </p:cNvSpPr>
            <p:nvPr/>
          </p:nvSpPr>
          <p:spPr bwMode="auto">
            <a:xfrm>
              <a:off x="11310238" y="55435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1" name="Rectangle 12"/>
            <p:cNvSpPr>
              <a:spLocks/>
            </p:cNvSpPr>
            <p:nvPr/>
          </p:nvSpPr>
          <p:spPr bwMode="auto">
            <a:xfrm>
              <a:off x="11310238" y="59245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2" name="Rectangle 13"/>
            <p:cNvSpPr>
              <a:spLocks/>
            </p:cNvSpPr>
            <p:nvPr/>
          </p:nvSpPr>
          <p:spPr bwMode="auto">
            <a:xfrm>
              <a:off x="11310238" y="62928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3" name="Rectangle 14"/>
            <p:cNvSpPr>
              <a:spLocks/>
            </p:cNvSpPr>
            <p:nvPr/>
          </p:nvSpPr>
          <p:spPr bwMode="auto">
            <a:xfrm>
              <a:off x="11310238" y="66738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4" name="Rectangle 15"/>
            <p:cNvSpPr>
              <a:spLocks/>
            </p:cNvSpPr>
            <p:nvPr/>
          </p:nvSpPr>
          <p:spPr bwMode="auto">
            <a:xfrm>
              <a:off x="11310238" y="70421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5" name="Rectangle 16"/>
            <p:cNvSpPr>
              <a:spLocks/>
            </p:cNvSpPr>
            <p:nvPr/>
          </p:nvSpPr>
          <p:spPr bwMode="auto">
            <a:xfrm>
              <a:off x="11310238" y="74231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6" name="Rectangle 17"/>
            <p:cNvSpPr>
              <a:spLocks/>
            </p:cNvSpPr>
            <p:nvPr/>
          </p:nvSpPr>
          <p:spPr bwMode="auto">
            <a:xfrm>
              <a:off x="11310238" y="77914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7" name="Rectangle 18"/>
            <p:cNvSpPr>
              <a:spLocks/>
            </p:cNvSpPr>
            <p:nvPr/>
          </p:nvSpPr>
          <p:spPr bwMode="auto">
            <a:xfrm>
              <a:off x="11310238" y="81724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8" name="Rectangle 19"/>
            <p:cNvSpPr>
              <a:spLocks/>
            </p:cNvSpPr>
            <p:nvPr/>
          </p:nvSpPr>
          <p:spPr bwMode="auto">
            <a:xfrm>
              <a:off x="11310238" y="85407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7" name="Rectangle 20"/>
          <p:cNvSpPr>
            <a:spLocks/>
          </p:cNvSpPr>
          <p:nvPr/>
        </p:nvSpPr>
        <p:spPr bwMode="auto">
          <a:xfrm>
            <a:off x="5816600" y="8191500"/>
            <a:ext cx="8001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file =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[</a:t>
            </a:r>
            <a:r>
              <a:rPr lang="en-US" sz="24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ECC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) with authentication]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721600" y="5619750"/>
            <a:ext cx="1476375" cy="1784350"/>
            <a:chOff x="7722122" y="5619750"/>
            <a:chExt cx="1475290" cy="1784350"/>
          </a:xfrm>
        </p:grpSpPr>
        <p:sp>
          <p:nvSpPr>
            <p:cNvPr id="22551" name="AutoShape 21"/>
            <p:cNvSpPr>
              <a:spLocks/>
            </p:cNvSpPr>
            <p:nvPr/>
          </p:nvSpPr>
          <p:spPr bwMode="auto">
            <a:xfrm>
              <a:off x="7792374" y="5619750"/>
              <a:ext cx="1405038" cy="1270000"/>
            </a:xfrm>
            <a:prstGeom prst="rightArrow">
              <a:avLst>
                <a:gd name="adj1" fmla="val 66454"/>
                <a:gd name="adj2" fmla="val 4199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77A8F9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2" name="Rectangle 22"/>
            <p:cNvSpPr>
              <a:spLocks/>
            </p:cNvSpPr>
            <p:nvPr/>
          </p:nvSpPr>
          <p:spPr bwMode="auto">
            <a:xfrm>
              <a:off x="7722122" y="6959600"/>
              <a:ext cx="126980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Encode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30400" y="4235450"/>
            <a:ext cx="2619375" cy="4083050"/>
            <a:chOff x="1930400" y="4235450"/>
            <a:chExt cx="2619375" cy="4083050"/>
          </a:xfrm>
        </p:grpSpPr>
        <p:pic>
          <p:nvPicPr>
            <p:cNvPr id="2254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400" y="5353050"/>
              <a:ext cx="1754188" cy="2045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Rectangle 24"/>
            <p:cNvSpPr>
              <a:spLocks/>
            </p:cNvSpPr>
            <p:nvPr/>
          </p:nvSpPr>
          <p:spPr bwMode="auto">
            <a:xfrm>
              <a:off x="3810000" y="42354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2" name="Rectangle 25"/>
            <p:cNvSpPr>
              <a:spLocks/>
            </p:cNvSpPr>
            <p:nvPr/>
          </p:nvSpPr>
          <p:spPr bwMode="auto">
            <a:xfrm>
              <a:off x="3810000" y="46037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3" name="Rectangle 26"/>
            <p:cNvSpPr>
              <a:spLocks/>
            </p:cNvSpPr>
            <p:nvPr/>
          </p:nvSpPr>
          <p:spPr bwMode="auto">
            <a:xfrm>
              <a:off x="3810000" y="49847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4" name="Rectangle 27"/>
            <p:cNvSpPr>
              <a:spLocks/>
            </p:cNvSpPr>
            <p:nvPr/>
          </p:nvSpPr>
          <p:spPr bwMode="auto">
            <a:xfrm>
              <a:off x="3810000" y="53530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5" name="Rectangle 28"/>
            <p:cNvSpPr>
              <a:spLocks/>
            </p:cNvSpPr>
            <p:nvPr/>
          </p:nvSpPr>
          <p:spPr bwMode="auto">
            <a:xfrm>
              <a:off x="3810000" y="57340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6" name="Rectangle 29"/>
            <p:cNvSpPr>
              <a:spLocks/>
            </p:cNvSpPr>
            <p:nvPr/>
          </p:nvSpPr>
          <p:spPr bwMode="auto">
            <a:xfrm>
              <a:off x="3810000" y="61023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7" name="Rectangle 30"/>
            <p:cNvSpPr>
              <a:spLocks/>
            </p:cNvSpPr>
            <p:nvPr/>
          </p:nvSpPr>
          <p:spPr bwMode="auto">
            <a:xfrm>
              <a:off x="3810000" y="64833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8" name="Rectangle 31"/>
            <p:cNvSpPr>
              <a:spLocks/>
            </p:cNvSpPr>
            <p:nvPr/>
          </p:nvSpPr>
          <p:spPr bwMode="auto">
            <a:xfrm>
              <a:off x="3810000" y="68516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9" name="Rectangle 32"/>
            <p:cNvSpPr>
              <a:spLocks/>
            </p:cNvSpPr>
            <p:nvPr/>
          </p:nvSpPr>
          <p:spPr bwMode="auto">
            <a:xfrm>
              <a:off x="3810000" y="7232650"/>
              <a:ext cx="381000" cy="381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0" name="Rectangle 33"/>
            <p:cNvSpPr>
              <a:spLocks/>
            </p:cNvSpPr>
            <p:nvPr/>
          </p:nvSpPr>
          <p:spPr bwMode="auto">
            <a:xfrm>
              <a:off x="3454400" y="7874000"/>
              <a:ext cx="1095375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spcBef>
                  <a:spcPts val="24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Data </a:t>
              </a:r>
              <a:r>
                <a:rPr lang="en-US" sz="24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675" y="7767638"/>
            <a:ext cx="2614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/>
              <a:t>verification key </a:t>
            </a:r>
            <a:r>
              <a:rPr lang="en-US" sz="2400" dirty="0" err="1">
                <a:solidFill>
                  <a:srgbClr val="FF0000"/>
                </a:solidFill>
              </a:rPr>
              <a:t>vk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3271B2-23E9-421E-9F08-16A54ECE53D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3555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 Simple PoR Scheme </a:t>
            </a:r>
            <a:r>
              <a:rPr lang="en-US" sz="3600">
                <a:latin typeface="Arial" charset="0"/>
                <a:cs typeface="Arial" charset="0"/>
                <a:sym typeface="Arial" charset="0"/>
              </a:rPr>
              <a:t>[Juels-Kaliski ’07]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56642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5511800"/>
            <a:ext cx="7683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9" name="Group 1"/>
          <p:cNvGrpSpPr>
            <a:grpSpLocks/>
          </p:cNvGrpSpPr>
          <p:nvPr/>
        </p:nvGrpSpPr>
        <p:grpSpPr bwMode="auto">
          <a:xfrm>
            <a:off x="11310938" y="2927350"/>
            <a:ext cx="420687" cy="5994400"/>
            <a:chOff x="11310238" y="2927350"/>
            <a:chExt cx="421511" cy="5994400"/>
          </a:xfrm>
        </p:grpSpPr>
        <p:sp>
          <p:nvSpPr>
            <p:cNvPr id="23571" name="Rectangle 4"/>
            <p:cNvSpPr>
              <a:spLocks/>
            </p:cNvSpPr>
            <p:nvPr/>
          </p:nvSpPr>
          <p:spPr bwMode="auto">
            <a:xfrm>
              <a:off x="11310238" y="29273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2" name="Rectangle 5"/>
            <p:cNvSpPr>
              <a:spLocks/>
            </p:cNvSpPr>
            <p:nvPr/>
          </p:nvSpPr>
          <p:spPr bwMode="auto">
            <a:xfrm>
              <a:off x="11310238" y="32956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3" name="Rectangle 6"/>
            <p:cNvSpPr>
              <a:spLocks/>
            </p:cNvSpPr>
            <p:nvPr/>
          </p:nvSpPr>
          <p:spPr bwMode="auto">
            <a:xfrm>
              <a:off x="11310238" y="36766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4" name="Rectangle 7"/>
            <p:cNvSpPr>
              <a:spLocks/>
            </p:cNvSpPr>
            <p:nvPr/>
          </p:nvSpPr>
          <p:spPr bwMode="auto">
            <a:xfrm>
              <a:off x="11310238" y="40449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5" name="Rectangle 8"/>
            <p:cNvSpPr>
              <a:spLocks/>
            </p:cNvSpPr>
            <p:nvPr/>
          </p:nvSpPr>
          <p:spPr bwMode="auto">
            <a:xfrm>
              <a:off x="11310238" y="44259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6" name="Rectangle 9"/>
            <p:cNvSpPr>
              <a:spLocks/>
            </p:cNvSpPr>
            <p:nvPr/>
          </p:nvSpPr>
          <p:spPr bwMode="auto">
            <a:xfrm>
              <a:off x="11310238" y="47942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7" name="Rectangle 10"/>
            <p:cNvSpPr>
              <a:spLocks/>
            </p:cNvSpPr>
            <p:nvPr/>
          </p:nvSpPr>
          <p:spPr bwMode="auto">
            <a:xfrm>
              <a:off x="11310238" y="51752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8" name="Rectangle 11"/>
            <p:cNvSpPr>
              <a:spLocks/>
            </p:cNvSpPr>
            <p:nvPr/>
          </p:nvSpPr>
          <p:spPr bwMode="auto">
            <a:xfrm>
              <a:off x="11310238" y="55435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9" name="Rectangle 12"/>
            <p:cNvSpPr>
              <a:spLocks/>
            </p:cNvSpPr>
            <p:nvPr/>
          </p:nvSpPr>
          <p:spPr bwMode="auto">
            <a:xfrm>
              <a:off x="11310238" y="59245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0" name="Rectangle 13"/>
            <p:cNvSpPr>
              <a:spLocks/>
            </p:cNvSpPr>
            <p:nvPr/>
          </p:nvSpPr>
          <p:spPr bwMode="auto">
            <a:xfrm>
              <a:off x="11310238" y="62928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1" name="Rectangle 14"/>
            <p:cNvSpPr>
              <a:spLocks/>
            </p:cNvSpPr>
            <p:nvPr/>
          </p:nvSpPr>
          <p:spPr bwMode="auto">
            <a:xfrm>
              <a:off x="11310238" y="66738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2" name="Rectangle 15"/>
            <p:cNvSpPr>
              <a:spLocks/>
            </p:cNvSpPr>
            <p:nvPr/>
          </p:nvSpPr>
          <p:spPr bwMode="auto">
            <a:xfrm>
              <a:off x="11310238" y="70421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3" name="Rectangle 16"/>
            <p:cNvSpPr>
              <a:spLocks/>
            </p:cNvSpPr>
            <p:nvPr/>
          </p:nvSpPr>
          <p:spPr bwMode="auto">
            <a:xfrm>
              <a:off x="11310238" y="74231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4" name="Rectangle 17"/>
            <p:cNvSpPr>
              <a:spLocks/>
            </p:cNvSpPr>
            <p:nvPr/>
          </p:nvSpPr>
          <p:spPr bwMode="auto">
            <a:xfrm>
              <a:off x="11310238" y="77914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5" name="Rectangle 18"/>
            <p:cNvSpPr>
              <a:spLocks/>
            </p:cNvSpPr>
            <p:nvPr/>
          </p:nvSpPr>
          <p:spPr bwMode="auto">
            <a:xfrm>
              <a:off x="11310238" y="81724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6" name="Rectangle 19"/>
            <p:cNvSpPr>
              <a:spLocks/>
            </p:cNvSpPr>
            <p:nvPr/>
          </p:nvSpPr>
          <p:spPr bwMode="auto">
            <a:xfrm>
              <a:off x="11310238" y="85407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Rectangle 20"/>
          <p:cNvSpPr>
            <a:spLocks/>
          </p:cNvSpPr>
          <p:nvPr/>
        </p:nvSpPr>
        <p:spPr bwMode="auto">
          <a:xfrm>
            <a:off x="5816600" y="8191500"/>
            <a:ext cx="8001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file =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[</a:t>
            </a:r>
            <a:r>
              <a:rPr lang="en-US" sz="24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ECC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) with authentication]</a:t>
            </a:r>
          </a:p>
        </p:txBody>
      </p:sp>
      <p:sp>
        <p:nvSpPr>
          <p:cNvPr id="23561" name="TextBox 4"/>
          <p:cNvSpPr txBox="1">
            <a:spLocks noChangeArrowheads="1"/>
          </p:cNvSpPr>
          <p:nvPr/>
        </p:nvSpPr>
        <p:spPr bwMode="auto">
          <a:xfrm>
            <a:off x="66675" y="7767638"/>
            <a:ext cx="2614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/>
              <a:t>verification key </a:t>
            </a:r>
            <a:r>
              <a:rPr lang="en-US" sz="2400">
                <a:solidFill>
                  <a:srgbClr val="FF0000"/>
                </a:solidFill>
              </a:rPr>
              <a:t>vk</a:t>
            </a:r>
          </a:p>
        </p:txBody>
      </p:sp>
      <p:grpSp>
        <p:nvGrpSpPr>
          <p:cNvPr id="23562" name="Group 28"/>
          <p:cNvGrpSpPr>
            <a:grpSpLocks/>
          </p:cNvGrpSpPr>
          <p:nvPr/>
        </p:nvGrpSpPr>
        <p:grpSpPr bwMode="auto">
          <a:xfrm>
            <a:off x="7975600" y="3657600"/>
            <a:ext cx="3735388" cy="4127500"/>
            <a:chOff x="0" y="0"/>
            <a:chExt cx="2352" cy="2600"/>
          </a:xfrm>
        </p:grpSpPr>
        <p:sp>
          <p:nvSpPr>
            <p:cNvPr id="23563" name="Rectangle 20"/>
            <p:cNvSpPr>
              <a:spLocks/>
            </p:cNvSpPr>
            <p:nvPr/>
          </p:nvSpPr>
          <p:spPr bwMode="auto">
            <a:xfrm>
              <a:off x="2112" y="0"/>
              <a:ext cx="240" cy="240"/>
            </a:xfrm>
            <a:prstGeom prst="rect">
              <a:avLst/>
            </a:prstGeom>
            <a:solidFill>
              <a:srgbClr val="7F007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4" name="Rectangle 21"/>
            <p:cNvSpPr>
              <a:spLocks/>
            </p:cNvSpPr>
            <p:nvPr/>
          </p:nvSpPr>
          <p:spPr bwMode="auto">
            <a:xfrm>
              <a:off x="2112" y="944"/>
              <a:ext cx="240" cy="240"/>
            </a:xfrm>
            <a:prstGeom prst="rect">
              <a:avLst/>
            </a:prstGeom>
            <a:solidFill>
              <a:srgbClr val="7F007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5" name="Rectangle 22"/>
            <p:cNvSpPr>
              <a:spLocks/>
            </p:cNvSpPr>
            <p:nvPr/>
          </p:nvSpPr>
          <p:spPr bwMode="auto">
            <a:xfrm>
              <a:off x="2112" y="1656"/>
              <a:ext cx="240" cy="240"/>
            </a:xfrm>
            <a:prstGeom prst="rect">
              <a:avLst/>
            </a:prstGeom>
            <a:solidFill>
              <a:srgbClr val="7F007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6" name="Rectangle 23"/>
            <p:cNvSpPr>
              <a:spLocks/>
            </p:cNvSpPr>
            <p:nvPr/>
          </p:nvSpPr>
          <p:spPr bwMode="auto">
            <a:xfrm>
              <a:off x="2112" y="2360"/>
              <a:ext cx="240" cy="240"/>
            </a:xfrm>
            <a:prstGeom prst="rect">
              <a:avLst/>
            </a:prstGeom>
            <a:solidFill>
              <a:srgbClr val="7F007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7" name="Line 24"/>
            <p:cNvSpPr>
              <a:spLocks noChangeShapeType="1"/>
            </p:cNvSpPr>
            <p:nvPr/>
          </p:nvSpPr>
          <p:spPr bwMode="auto">
            <a:xfrm flipH="1">
              <a:off x="31" y="124"/>
              <a:ext cx="2023" cy="8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8" name="Line 25"/>
            <p:cNvSpPr>
              <a:spLocks noChangeShapeType="1"/>
            </p:cNvSpPr>
            <p:nvPr/>
          </p:nvSpPr>
          <p:spPr bwMode="auto">
            <a:xfrm flipH="1">
              <a:off x="11" y="1089"/>
              <a:ext cx="2061" cy="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9" name="Line 26"/>
            <p:cNvSpPr>
              <a:spLocks noChangeShapeType="1"/>
            </p:cNvSpPr>
            <p:nvPr/>
          </p:nvSpPr>
          <p:spPr bwMode="auto">
            <a:xfrm rot="10800000">
              <a:off x="40" y="1257"/>
              <a:ext cx="1997" cy="5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0" name="Line 27"/>
            <p:cNvSpPr>
              <a:spLocks noChangeShapeType="1"/>
            </p:cNvSpPr>
            <p:nvPr/>
          </p:nvSpPr>
          <p:spPr bwMode="auto">
            <a:xfrm rot="10800000">
              <a:off x="0" y="1415"/>
              <a:ext cx="2073" cy="10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9"/>
              <p:cNvSpPr>
                <a:spLocks/>
              </p:cNvSpPr>
              <p:nvPr/>
            </p:nvSpPr>
            <p:spPr bwMode="auto">
              <a:xfrm>
                <a:off x="66675" y="1600200"/>
                <a:ext cx="12760324" cy="3194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317500" indent="-317500" algn="l">
                  <a:spcBef>
                    <a:spcPts val="1500"/>
                  </a:spcBef>
                  <a:buSzPct val="125000"/>
                  <a:buFont typeface="Arial" charset="0"/>
                  <a:buChar char="•"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Arial" charset="0"/>
                    <a:cs typeface="Arial" charset="0"/>
                    <a:sym typeface="Arial" charset="0"/>
                  </a:rPr>
                  <a:t>PoR Audit</a:t>
                </a: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: Client verifies random subset of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  <a:sym typeface="Arial" charset="0"/>
                  </a:rPr>
                  <a:t>t</a:t>
                </a: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 positions in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codeword</a:t>
                </a: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.</a:t>
                </a:r>
              </a:p>
              <a:p>
                <a:pPr marL="774700" lvl="1" indent="-317500" algn="l">
                  <a:spcBef>
                    <a:spcPts val="1500"/>
                  </a:spcBef>
                  <a:buSzPct val="125000"/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If server knows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  <a:sym typeface="Arial" charset="0"/>
                      </a:rPr>
                      <m:t>&lt;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  of positions: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  <a:sym typeface="Arial" charset="0"/>
                  </a:rPr>
                  <a:t>Pr[ pass audit ]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  <a:sym typeface="Arial" charset="0"/>
                      </a:rPr>
                      <m:t>&lt;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Arial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Arial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Arial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 .</a:t>
                </a:r>
              </a:p>
              <a:p>
                <a:pPr marL="774700" lvl="1" indent="-317500" algn="l">
                  <a:spcBef>
                    <a:spcPts val="1500"/>
                  </a:spcBef>
                  <a:buSzPct val="125000"/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If server knows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  <a:sym typeface="Arial" charset="0"/>
                      </a:rPr>
                      <m:t>≥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  of positions, knows all data.</a:t>
                </a:r>
              </a:p>
              <a:p>
                <a:pPr algn="l">
                  <a:spcBef>
                    <a:spcPts val="1500"/>
                  </a:spcBef>
                  <a:buSzPct val="125000"/>
                </a:pP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(Actual analysis more complicated)</a:t>
                </a:r>
                <a:endParaRPr lang="en-US" sz="32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</mc:Choice>
        <mc:Fallback xmlns="">
          <p:sp>
            <p:nvSpPr>
              <p:cNvPr id="35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75" y="1600200"/>
                <a:ext cx="12760324" cy="3194050"/>
              </a:xfrm>
              <a:prstGeom prst="rect">
                <a:avLst/>
              </a:prstGeom>
              <a:blipFill rotWithShape="1">
                <a:blip r:embed="rId4"/>
                <a:stretch>
                  <a:fillRect l="-2246" t="-6501" r="-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3271B2-23E9-421E-9F08-16A54ECE53D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3555" name="Rectangle 1"/>
          <p:cNvSpPr>
            <a:spLocks/>
          </p:cNvSpPr>
          <p:nvPr/>
        </p:nvSpPr>
        <p:spPr bwMode="auto">
          <a:xfrm>
            <a:off x="215900" y="323850"/>
            <a:ext cx="1198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</a:pPr>
            <a:r>
              <a:rPr lang="en-US" sz="5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 Simple PoR Scheme </a:t>
            </a:r>
            <a:r>
              <a:rPr lang="en-US" sz="3600">
                <a:latin typeface="Arial" charset="0"/>
                <a:cs typeface="Arial" charset="0"/>
                <a:sym typeface="Arial" charset="0"/>
              </a:rPr>
              <a:t>[Juels-Kaliski ’07]</a:t>
            </a: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5511800"/>
            <a:ext cx="7683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9" name="Group 1"/>
          <p:cNvGrpSpPr>
            <a:grpSpLocks/>
          </p:cNvGrpSpPr>
          <p:nvPr/>
        </p:nvGrpSpPr>
        <p:grpSpPr bwMode="auto">
          <a:xfrm>
            <a:off x="11310938" y="2927350"/>
            <a:ext cx="420687" cy="5994400"/>
            <a:chOff x="11310238" y="2927350"/>
            <a:chExt cx="421511" cy="5994400"/>
          </a:xfrm>
        </p:grpSpPr>
        <p:sp>
          <p:nvSpPr>
            <p:cNvPr id="23571" name="Rectangle 4"/>
            <p:cNvSpPr>
              <a:spLocks/>
            </p:cNvSpPr>
            <p:nvPr/>
          </p:nvSpPr>
          <p:spPr bwMode="auto">
            <a:xfrm>
              <a:off x="11310238" y="29273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2" name="Rectangle 5"/>
            <p:cNvSpPr>
              <a:spLocks/>
            </p:cNvSpPr>
            <p:nvPr/>
          </p:nvSpPr>
          <p:spPr bwMode="auto">
            <a:xfrm>
              <a:off x="11310238" y="32956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3" name="Rectangle 6"/>
            <p:cNvSpPr>
              <a:spLocks/>
            </p:cNvSpPr>
            <p:nvPr/>
          </p:nvSpPr>
          <p:spPr bwMode="auto">
            <a:xfrm>
              <a:off x="11310238" y="36766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4" name="Rectangle 7"/>
            <p:cNvSpPr>
              <a:spLocks/>
            </p:cNvSpPr>
            <p:nvPr/>
          </p:nvSpPr>
          <p:spPr bwMode="auto">
            <a:xfrm>
              <a:off x="11310238" y="40449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5" name="Rectangle 8"/>
            <p:cNvSpPr>
              <a:spLocks/>
            </p:cNvSpPr>
            <p:nvPr/>
          </p:nvSpPr>
          <p:spPr bwMode="auto">
            <a:xfrm>
              <a:off x="11310238" y="44259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6" name="Rectangle 9"/>
            <p:cNvSpPr>
              <a:spLocks/>
            </p:cNvSpPr>
            <p:nvPr/>
          </p:nvSpPr>
          <p:spPr bwMode="auto">
            <a:xfrm>
              <a:off x="11310238" y="47942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7" name="Rectangle 10"/>
            <p:cNvSpPr>
              <a:spLocks/>
            </p:cNvSpPr>
            <p:nvPr/>
          </p:nvSpPr>
          <p:spPr bwMode="auto">
            <a:xfrm>
              <a:off x="11310238" y="51752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8" name="Rectangle 11"/>
            <p:cNvSpPr>
              <a:spLocks/>
            </p:cNvSpPr>
            <p:nvPr/>
          </p:nvSpPr>
          <p:spPr bwMode="auto">
            <a:xfrm>
              <a:off x="11310238" y="55435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9" name="Rectangle 12"/>
            <p:cNvSpPr>
              <a:spLocks/>
            </p:cNvSpPr>
            <p:nvPr/>
          </p:nvSpPr>
          <p:spPr bwMode="auto">
            <a:xfrm>
              <a:off x="11310238" y="59245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0" name="Rectangle 13"/>
            <p:cNvSpPr>
              <a:spLocks/>
            </p:cNvSpPr>
            <p:nvPr/>
          </p:nvSpPr>
          <p:spPr bwMode="auto">
            <a:xfrm>
              <a:off x="11310238" y="62928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1" name="Rectangle 14"/>
            <p:cNvSpPr>
              <a:spLocks/>
            </p:cNvSpPr>
            <p:nvPr/>
          </p:nvSpPr>
          <p:spPr bwMode="auto">
            <a:xfrm>
              <a:off x="11310238" y="66738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2" name="Rectangle 15"/>
            <p:cNvSpPr>
              <a:spLocks/>
            </p:cNvSpPr>
            <p:nvPr/>
          </p:nvSpPr>
          <p:spPr bwMode="auto">
            <a:xfrm>
              <a:off x="11310238" y="70421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3" name="Rectangle 16"/>
            <p:cNvSpPr>
              <a:spLocks/>
            </p:cNvSpPr>
            <p:nvPr/>
          </p:nvSpPr>
          <p:spPr bwMode="auto">
            <a:xfrm>
              <a:off x="11310238" y="74231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4" name="Rectangle 17"/>
            <p:cNvSpPr>
              <a:spLocks/>
            </p:cNvSpPr>
            <p:nvPr/>
          </p:nvSpPr>
          <p:spPr bwMode="auto">
            <a:xfrm>
              <a:off x="11310238" y="7791450"/>
              <a:ext cx="421511" cy="381000"/>
            </a:xfrm>
            <a:prstGeom prst="rect">
              <a:avLst/>
            </a:prstGeom>
            <a:solidFill>
              <a:srgbClr val="CFE1F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5" name="Rectangle 18"/>
            <p:cNvSpPr>
              <a:spLocks/>
            </p:cNvSpPr>
            <p:nvPr/>
          </p:nvSpPr>
          <p:spPr bwMode="auto">
            <a:xfrm>
              <a:off x="11310238" y="81724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6" name="Rectangle 19"/>
            <p:cNvSpPr>
              <a:spLocks/>
            </p:cNvSpPr>
            <p:nvPr/>
          </p:nvSpPr>
          <p:spPr bwMode="auto">
            <a:xfrm>
              <a:off x="11310238" y="8540750"/>
              <a:ext cx="421511" cy="381000"/>
            </a:xfrm>
            <a:prstGeom prst="rect">
              <a:avLst/>
            </a:prstGeom>
            <a:solidFill>
              <a:schemeClr val="accent1">
                <a:alpha val="31764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Rectangle 20"/>
          <p:cNvSpPr>
            <a:spLocks/>
          </p:cNvSpPr>
          <p:nvPr/>
        </p:nvSpPr>
        <p:spPr bwMode="auto">
          <a:xfrm>
            <a:off x="5816600" y="8191500"/>
            <a:ext cx="8001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Server file =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[</a:t>
            </a:r>
            <a:r>
              <a:rPr lang="en-US" sz="24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ECC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) with authentication]</a:t>
            </a:r>
          </a:p>
        </p:txBody>
      </p:sp>
      <p:grpSp>
        <p:nvGrpSpPr>
          <p:cNvPr id="23562" name="Group 28"/>
          <p:cNvGrpSpPr>
            <a:grpSpLocks/>
          </p:cNvGrpSpPr>
          <p:nvPr/>
        </p:nvGrpSpPr>
        <p:grpSpPr bwMode="auto">
          <a:xfrm>
            <a:off x="7975600" y="3657600"/>
            <a:ext cx="3735388" cy="4127500"/>
            <a:chOff x="0" y="0"/>
            <a:chExt cx="2352" cy="2600"/>
          </a:xfrm>
        </p:grpSpPr>
        <p:sp>
          <p:nvSpPr>
            <p:cNvPr id="23563" name="Rectangle 20"/>
            <p:cNvSpPr>
              <a:spLocks/>
            </p:cNvSpPr>
            <p:nvPr/>
          </p:nvSpPr>
          <p:spPr bwMode="auto">
            <a:xfrm>
              <a:off x="2112" y="0"/>
              <a:ext cx="240" cy="240"/>
            </a:xfrm>
            <a:prstGeom prst="rect">
              <a:avLst/>
            </a:prstGeom>
            <a:solidFill>
              <a:srgbClr val="7F007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4" name="Rectangle 21"/>
            <p:cNvSpPr>
              <a:spLocks/>
            </p:cNvSpPr>
            <p:nvPr/>
          </p:nvSpPr>
          <p:spPr bwMode="auto">
            <a:xfrm>
              <a:off x="2112" y="944"/>
              <a:ext cx="240" cy="240"/>
            </a:xfrm>
            <a:prstGeom prst="rect">
              <a:avLst/>
            </a:prstGeom>
            <a:solidFill>
              <a:srgbClr val="7F007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5" name="Rectangle 22"/>
            <p:cNvSpPr>
              <a:spLocks/>
            </p:cNvSpPr>
            <p:nvPr/>
          </p:nvSpPr>
          <p:spPr bwMode="auto">
            <a:xfrm>
              <a:off x="2112" y="1656"/>
              <a:ext cx="240" cy="240"/>
            </a:xfrm>
            <a:prstGeom prst="rect">
              <a:avLst/>
            </a:prstGeom>
            <a:solidFill>
              <a:srgbClr val="7F007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6" name="Rectangle 23"/>
            <p:cNvSpPr>
              <a:spLocks/>
            </p:cNvSpPr>
            <p:nvPr/>
          </p:nvSpPr>
          <p:spPr bwMode="auto">
            <a:xfrm>
              <a:off x="2112" y="2360"/>
              <a:ext cx="240" cy="240"/>
            </a:xfrm>
            <a:prstGeom prst="rect">
              <a:avLst/>
            </a:prstGeom>
            <a:solidFill>
              <a:srgbClr val="7F007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7" name="Line 24"/>
            <p:cNvSpPr>
              <a:spLocks noChangeShapeType="1"/>
            </p:cNvSpPr>
            <p:nvPr/>
          </p:nvSpPr>
          <p:spPr bwMode="auto">
            <a:xfrm flipH="1">
              <a:off x="31" y="124"/>
              <a:ext cx="2023" cy="8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8" name="Line 25"/>
            <p:cNvSpPr>
              <a:spLocks noChangeShapeType="1"/>
            </p:cNvSpPr>
            <p:nvPr/>
          </p:nvSpPr>
          <p:spPr bwMode="auto">
            <a:xfrm flipH="1">
              <a:off x="11" y="1089"/>
              <a:ext cx="2061" cy="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9" name="Line 26"/>
            <p:cNvSpPr>
              <a:spLocks noChangeShapeType="1"/>
            </p:cNvSpPr>
            <p:nvPr/>
          </p:nvSpPr>
          <p:spPr bwMode="auto">
            <a:xfrm rot="10800000">
              <a:off x="40" y="1257"/>
              <a:ext cx="1997" cy="5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0" name="Line 27"/>
            <p:cNvSpPr>
              <a:spLocks noChangeShapeType="1"/>
            </p:cNvSpPr>
            <p:nvPr/>
          </p:nvSpPr>
          <p:spPr bwMode="auto">
            <a:xfrm rot="10800000">
              <a:off x="0" y="1415"/>
              <a:ext cx="2073" cy="10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9"/>
              <p:cNvSpPr>
                <a:spLocks/>
              </p:cNvSpPr>
              <p:nvPr/>
            </p:nvSpPr>
            <p:spPr bwMode="auto">
              <a:xfrm>
                <a:off x="66675" y="1600200"/>
                <a:ext cx="12760324" cy="3194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317500" indent="-317500" algn="l">
                  <a:spcBef>
                    <a:spcPts val="1500"/>
                  </a:spcBef>
                  <a:buSzPct val="125000"/>
                  <a:buFont typeface="Arial" charset="0"/>
                  <a:buChar char="•"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Arial" charset="0"/>
                    <a:cs typeface="Arial" charset="0"/>
                    <a:sym typeface="Arial" charset="0"/>
                  </a:rPr>
                  <a:t>PoR Audit</a:t>
                </a: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: Client verifies random subset of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  <a:sym typeface="Arial" charset="0"/>
                  </a:rPr>
                  <a:t>t</a:t>
                </a: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 positions in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codeword</a:t>
                </a: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.</a:t>
                </a:r>
              </a:p>
              <a:p>
                <a:pPr marL="774700" lvl="1" indent="-317500" algn="l">
                  <a:spcBef>
                    <a:spcPts val="1500"/>
                  </a:spcBef>
                  <a:buSzPct val="125000"/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If server knows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  <a:sym typeface="Arial" charset="0"/>
                      </a:rPr>
                      <m:t>&lt;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  of positions: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  <a:sym typeface="Arial" charset="0"/>
                  </a:rPr>
                  <a:t>Pr[ pass audit ]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  <a:sym typeface="Arial" charset="0"/>
                      </a:rPr>
                      <m:t>&lt;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Arial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Arial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Arial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 .</a:t>
                </a:r>
              </a:p>
              <a:p>
                <a:pPr marL="774700" lvl="1" indent="-317500" algn="l">
                  <a:spcBef>
                    <a:spcPts val="1500"/>
                  </a:spcBef>
                  <a:buSzPct val="125000"/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If server knows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  <a:sym typeface="Arial" charset="0"/>
                      </a:rPr>
                      <m:t>≥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Arial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  of positions, knows all data.</a:t>
                </a:r>
              </a:p>
              <a:p>
                <a:pPr algn="l">
                  <a:spcBef>
                    <a:spcPts val="1500"/>
                  </a:spcBef>
                  <a:buSzPct val="125000"/>
                </a:pP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(Actual analysis more complicated)</a:t>
                </a:r>
              </a:p>
            </p:txBody>
          </p:sp>
        </mc:Choice>
        <mc:Fallback xmlns="">
          <p:sp>
            <p:nvSpPr>
              <p:cNvPr id="35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75" y="1600200"/>
                <a:ext cx="12760324" cy="3194050"/>
              </a:xfrm>
              <a:prstGeom prst="rect">
                <a:avLst/>
              </a:prstGeom>
              <a:blipFill rotWithShape="1">
                <a:blip r:embed="rId3"/>
                <a:stretch>
                  <a:fillRect l="-2246" t="-6501" r="-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0" y="6318409"/>
            <a:ext cx="787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urther optimize 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communication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from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t</a:t>
            </a: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authentication tags to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  </a:t>
            </a:r>
            <a:endParaRPr lang="en-US" sz="3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 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[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Shacham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-Waters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’08,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Dodis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Vadhan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W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’09].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56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aramon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only">
  <a:themeElements>
    <a:clrScheme name="Title on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Lucida Grande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77A4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BDC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C15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DDB6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Lucida Grande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Arial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4819</TotalTime>
  <Pages>0</Pages>
  <Words>3010</Words>
  <Characters>0</Characters>
  <Application>Microsoft Office PowerPoint</Application>
  <PresentationFormat>Custom</PresentationFormat>
  <Lines>0</Lines>
  <Paragraphs>631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56</vt:i4>
      </vt:variant>
    </vt:vector>
  </HeadingPairs>
  <TitlesOfParts>
    <vt:vector size="83" baseType="lpstr">
      <vt:lpstr>Arial</vt:lpstr>
      <vt:lpstr>Arial Bold</vt:lpstr>
      <vt:lpstr>Andale Mono</vt:lpstr>
      <vt:lpstr>Cambria Math</vt:lpstr>
      <vt:lpstr>Garamond</vt:lpstr>
      <vt:lpstr>ヒラギノ角ゴ ProN W3</vt:lpstr>
      <vt:lpstr>Lucida Grande</vt:lpstr>
      <vt:lpstr>ヒラギノ角ゴ ProN W6</vt:lpstr>
      <vt:lpstr>Gill Sans</vt:lpstr>
      <vt:lpstr>Calibri</vt:lpstr>
      <vt:lpstr>Wingdings</vt:lpstr>
      <vt:lpstr>Title &amp; Subtitle</vt:lpstr>
      <vt:lpstr>Title &amp; Bullets</vt:lpstr>
      <vt:lpstr>Title &amp; Bullets copy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only</vt:lpstr>
      <vt:lpstr>Dynamic Proofs of Retrievability  via Oblivious 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Problems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Proofs of Retrievability from Oblivious RAM</dc:title>
  <dc:creator>wichs</dc:creator>
  <cp:lastModifiedBy>wichs</cp:lastModifiedBy>
  <cp:revision>188</cp:revision>
  <dcterms:modified xsi:type="dcterms:W3CDTF">2013-08-11T14:53:42Z</dcterms:modified>
</cp:coreProperties>
</file>