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8"/>
  </p:notesMasterIdLst>
  <p:sldIdLst>
    <p:sldId id="256" r:id="rId2"/>
    <p:sldId id="270" r:id="rId3"/>
    <p:sldId id="306" r:id="rId4"/>
    <p:sldId id="326" r:id="rId5"/>
    <p:sldId id="303" r:id="rId6"/>
    <p:sldId id="304" r:id="rId7"/>
    <p:sldId id="305" r:id="rId8"/>
    <p:sldId id="299" r:id="rId9"/>
    <p:sldId id="300" r:id="rId10"/>
    <p:sldId id="301" r:id="rId11"/>
    <p:sldId id="307" r:id="rId12"/>
    <p:sldId id="266" r:id="rId13"/>
    <p:sldId id="26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9" r:id="rId23"/>
    <p:sldId id="316" r:id="rId24"/>
    <p:sldId id="317" r:id="rId25"/>
    <p:sldId id="268" r:id="rId26"/>
    <p:sldId id="271" r:id="rId27"/>
    <p:sldId id="293" r:id="rId28"/>
    <p:sldId id="321" r:id="rId29"/>
    <p:sldId id="324" r:id="rId30"/>
    <p:sldId id="320" r:id="rId31"/>
    <p:sldId id="276" r:id="rId32"/>
    <p:sldId id="294" r:id="rId33"/>
    <p:sldId id="322" r:id="rId34"/>
    <p:sldId id="323" r:id="rId35"/>
    <p:sldId id="295" r:id="rId36"/>
    <p:sldId id="325" r:id="rId37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39"/>
    </p:embeddedFont>
    <p:embeddedFont>
      <p:font typeface="cmsy10" panose="020B0604020202020204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Tw Cen MT" panose="020B0602020104020603" pitchFamily="34" charset="0"/>
      <p:regular r:id="rId45"/>
      <p:bold r:id="rId46"/>
      <p:italic r:id="rId47"/>
      <p:boldItalic r:id="rId48"/>
    </p:embeddedFont>
    <p:embeddedFont>
      <p:font typeface="Wingdings 2" panose="05020102010507070707" pitchFamily="18" charset="2"/>
      <p:regular r:id="rId49"/>
    </p:embeddedFont>
    <p:embeddedFont>
      <p:font typeface="Helvetica" panose="020B0604020202020204" pitchFamily="34" charset="0"/>
      <p:regular r:id="rId50"/>
      <p:bold r:id="rId51"/>
      <p:italic r:id="rId52"/>
      <p:boldItalic r:id="rId53"/>
    </p:embeddedFont>
    <p:embeddedFont>
      <p:font typeface="cmmi10" panose="020B0604020202020204"/>
      <p:regular r:id="rId54"/>
    </p:embeddedFont>
  </p:embeddedFontLst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7833" autoAdjust="0"/>
  </p:normalViewPr>
  <p:slideViewPr>
    <p:cSldViewPr>
      <p:cViewPr varScale="1">
        <p:scale>
          <a:sx n="85" d="100"/>
          <a:sy n="85" d="100"/>
        </p:scale>
        <p:origin x="82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50" y="44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7AAFA-684E-48C4-AEE0-B07102751785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BA4D8-712B-43A0-AEF9-EB76A6EC7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6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BA4D8-712B-43A0-AEF9-EB76A6EC75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89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BA4D8-712B-43A0-AEF9-EB76A6EC759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06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BA4D8-712B-43A0-AEF9-EB76A6EC759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4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BA4D8-712B-43A0-AEF9-EB76A6EC759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10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BA4D8-712B-43A0-AEF9-EB76A6EC759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80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BA4D8-712B-43A0-AEF9-EB76A6EC759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31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4/30/2015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4/30/2015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143000"/>
            <a:ext cx="7239000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 smtClean="0"/>
              <a:t>Tamper Detection </a:t>
            </a:r>
            <a:br>
              <a:rPr lang="en-US" sz="5300" b="1" dirty="0" smtClean="0"/>
            </a:br>
            <a:r>
              <a:rPr lang="en-US" sz="5300" b="1" dirty="0" smtClean="0"/>
              <a:t>and </a:t>
            </a:r>
            <a:br>
              <a:rPr lang="en-US" sz="5300" b="1" dirty="0" smtClean="0"/>
            </a:br>
            <a:r>
              <a:rPr lang="en-US" sz="5300" b="1" dirty="0" smtClean="0"/>
              <a:t>non-malleable codes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61722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Daniel Wichs  (Northeastern U)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“Tampering Experiment”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581400"/>
            <a:ext cx="8991600" cy="3276600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Differences from “standard” coding problems:</a:t>
            </a:r>
            <a:endParaRPr lang="en-US" sz="3200" dirty="0"/>
          </a:p>
          <a:p>
            <a:pPr lvl="1"/>
            <a:r>
              <a:rPr lang="en-US" dirty="0" smtClean="0"/>
              <a:t>No notion of </a:t>
            </a:r>
            <a:r>
              <a:rPr lang="en-US" i="1" dirty="0" smtClean="0"/>
              <a:t>distance</a:t>
            </a:r>
            <a:r>
              <a:rPr lang="en-US" dirty="0" smtClean="0"/>
              <a:t> between original and tampered </a:t>
            </a:r>
            <a:r>
              <a:rPr lang="en-US" dirty="0" err="1" smtClean="0"/>
              <a:t>codeword</a:t>
            </a:r>
            <a:r>
              <a:rPr lang="en-US" dirty="0" smtClean="0"/>
              <a:t>. Focus on the family of functions being applied.</a:t>
            </a:r>
          </a:p>
          <a:p>
            <a:pPr lvl="1"/>
            <a:r>
              <a:rPr lang="en-US" dirty="0" smtClean="0"/>
              <a:t>Tampering is “worst-case”, but choice of function f does not depend on randomness of encoding.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57774" y="21336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Enc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01174" y="21336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Dec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endCxn id="4" idx="1"/>
          </p:cNvCxnSpPr>
          <p:nvPr/>
        </p:nvCxnSpPr>
        <p:spPr>
          <a:xfrm>
            <a:off x="619574" y="2362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5843" y="1828800"/>
            <a:ext cx="26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>
            <a:off x="2600774" y="23622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97043" y="1828800"/>
            <a:ext cx="26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774" y="1524000"/>
            <a:ext cx="1768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source message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497420" y="1524000"/>
            <a:ext cx="1197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codeword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244588" y="2743200"/>
            <a:ext cx="1398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randomized</a:t>
            </a:r>
          </a:p>
          <a:p>
            <a:pPr algn="ctr"/>
            <a:r>
              <a:rPr lang="en-US" sz="2000" dirty="0" smtClean="0"/>
              <a:t>encoding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15174" y="21336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2765286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tampering function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f </a:t>
            </a:r>
            <a:r>
              <a:rPr lang="en-US" sz="2000" dirty="0" smtClean="0">
                <a:solidFill>
                  <a:srgbClr val="FF0000"/>
                </a:solidFill>
                <a:latin typeface="cmsy10"/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family </a:t>
            </a:r>
            <a:r>
              <a:rPr lang="en-US" sz="2000" dirty="0" smtClean="0">
                <a:solidFill>
                  <a:srgbClr val="FF0000"/>
                </a:solidFill>
              </a:rPr>
              <a:t>F</a:t>
            </a:r>
          </a:p>
          <a:p>
            <a:pPr algn="ctr"/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505774" y="2362200"/>
            <a:ext cx="1219200" cy="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02043" y="1836533"/>
            <a:ext cx="64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53084" y="2743200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decoding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944174" y="2362200"/>
            <a:ext cx="990600" cy="7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00974" y="1535668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tampered codeword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7292843" y="1828800"/>
            <a:ext cx="64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1535668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decoded message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“Tampering Experiment”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581400"/>
            <a:ext cx="8991600" cy="3276600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  Goal: </a:t>
            </a:r>
          </a:p>
          <a:p>
            <a:pPr>
              <a:buNone/>
            </a:pPr>
            <a:r>
              <a:rPr lang="en-US" sz="3200" dirty="0"/>
              <a:t> </a:t>
            </a:r>
            <a:r>
              <a:rPr lang="en-US" sz="3200" dirty="0" smtClean="0"/>
              <a:t>  For </a:t>
            </a:r>
            <a:r>
              <a:rPr lang="en-US" sz="3200" dirty="0" smtClean="0">
                <a:solidFill>
                  <a:srgbClr val="008000"/>
                </a:solidFill>
              </a:rPr>
              <a:t>“interesting” </a:t>
            </a:r>
            <a:r>
              <a:rPr lang="en-US" sz="3200" dirty="0" smtClean="0"/>
              <a:t>families</a:t>
            </a:r>
            <a:r>
              <a:rPr lang="en-US" sz="32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F</a:t>
            </a:r>
            <a:r>
              <a:rPr lang="en-US" sz="3200" dirty="0" smtClean="0"/>
              <a:t>, design coding scheme </a:t>
            </a:r>
            <a:r>
              <a:rPr lang="en-US" sz="3200" dirty="0" smtClean="0">
                <a:solidFill>
                  <a:srgbClr val="0000FF"/>
                </a:solidFill>
              </a:rPr>
              <a:t>(Enc, Dec)</a:t>
            </a:r>
            <a:r>
              <a:rPr lang="en-US" sz="3200" dirty="0" smtClean="0"/>
              <a:t> which provides </a:t>
            </a:r>
            <a:r>
              <a:rPr lang="en-US" sz="3200" dirty="0" smtClean="0">
                <a:solidFill>
                  <a:srgbClr val="008000"/>
                </a:solidFill>
              </a:rPr>
              <a:t>“meaningful guarantees”</a:t>
            </a:r>
            <a:r>
              <a:rPr lang="en-US" sz="3200" dirty="0" smtClean="0"/>
              <a:t> about the outcome of the tampering experiment.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57774" y="21336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Enc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01174" y="21336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Dec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endCxn id="4" idx="1"/>
          </p:cNvCxnSpPr>
          <p:nvPr/>
        </p:nvCxnSpPr>
        <p:spPr>
          <a:xfrm>
            <a:off x="619574" y="2362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5843" y="1828800"/>
            <a:ext cx="26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>
            <a:off x="2600774" y="23622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97043" y="1828800"/>
            <a:ext cx="26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774" y="1524000"/>
            <a:ext cx="1768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source message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497420" y="1524000"/>
            <a:ext cx="1197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codeword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244588" y="2743200"/>
            <a:ext cx="1398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randomized</a:t>
            </a:r>
          </a:p>
          <a:p>
            <a:pPr algn="ctr"/>
            <a:r>
              <a:rPr lang="en-US" sz="2000" dirty="0" smtClean="0"/>
              <a:t>encoding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15174" y="21336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2765286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tampering function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f </a:t>
            </a:r>
            <a:r>
              <a:rPr lang="en-US" sz="2000" dirty="0" smtClean="0">
                <a:solidFill>
                  <a:srgbClr val="FF0000"/>
                </a:solidFill>
                <a:latin typeface="cmsy10"/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family </a:t>
            </a:r>
            <a:r>
              <a:rPr lang="en-US" sz="2000" dirty="0" smtClean="0">
                <a:solidFill>
                  <a:srgbClr val="FF0000"/>
                </a:solidFill>
              </a:rPr>
              <a:t>F</a:t>
            </a:r>
          </a:p>
          <a:p>
            <a:pPr algn="ctr"/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505774" y="2362200"/>
            <a:ext cx="1219200" cy="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02043" y="1836533"/>
            <a:ext cx="64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53084" y="2743200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decoding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944174" y="2362200"/>
            <a:ext cx="990600" cy="7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00974" y="1535668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tampered codeword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7292843" y="1828800"/>
            <a:ext cx="64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1535668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decoded message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17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733800"/>
            <a:ext cx="9144000" cy="28956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Error-Correction:</a:t>
            </a:r>
            <a:r>
              <a:rPr lang="en-US" dirty="0" smtClean="0"/>
              <a:t> require that </a:t>
            </a:r>
            <a:r>
              <a:rPr lang="en-US" dirty="0" smtClean="0">
                <a:solidFill>
                  <a:srgbClr val="FF0000"/>
                </a:solidFill>
              </a:rPr>
              <a:t>s*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= s</a:t>
            </a:r>
            <a:endParaRPr lang="en-US" dirty="0" smtClean="0"/>
          </a:p>
          <a:p>
            <a:pPr lvl="7"/>
            <a:endParaRPr lang="en-US" dirty="0" smtClean="0"/>
          </a:p>
          <a:p>
            <a:r>
              <a:rPr lang="en-US" dirty="0" smtClean="0"/>
              <a:t>Error-Correcting Codes for Hamming Distance: The family  			</a:t>
            </a:r>
            <a:r>
              <a:rPr lang="en-US" dirty="0" smtClean="0">
                <a:solidFill>
                  <a:srgbClr val="FF0000"/>
                </a:solidFill>
              </a:rPr>
              <a:t>F =  {</a:t>
            </a:r>
            <a:r>
              <a:rPr lang="en-US" dirty="0" smtClean="0">
                <a:solidFill>
                  <a:srgbClr val="FF0000"/>
                </a:solidFill>
                <a:latin typeface="Tw Cen MT"/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err="1" smtClean="0"/>
              <a:t>s.t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latin typeface="cmsy10"/>
              </a:rPr>
              <a:t>8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dist(</a:t>
            </a:r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 f(</a:t>
            </a:r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)) </a:t>
            </a:r>
            <a:r>
              <a:rPr lang="en-US" dirty="0" smtClean="0"/>
              <a:t>&lt; d</a:t>
            </a:r>
            <a:r>
              <a:rPr lang="en-US" dirty="0" smtClean="0">
                <a:solidFill>
                  <a:srgbClr val="FF0000"/>
                </a:solidFill>
              </a:rPr>
              <a:t> }</a:t>
            </a:r>
            <a:endParaRPr lang="en-US" dirty="0" smtClean="0"/>
          </a:p>
          <a:p>
            <a:pPr lvl="7"/>
            <a:endParaRPr lang="en-US" dirty="0" smtClean="0"/>
          </a:p>
          <a:p>
            <a:r>
              <a:rPr lang="en-US" dirty="0" smtClean="0"/>
              <a:t>Too limited for us</a:t>
            </a:r>
            <a:r>
              <a:rPr lang="en-US" dirty="0"/>
              <a:t>!</a:t>
            </a:r>
            <a:r>
              <a:rPr lang="en-US" dirty="0" smtClean="0"/>
              <a:t> Must preserve some relationship between original and tampered </a:t>
            </a:r>
            <a:r>
              <a:rPr lang="en-US" dirty="0" err="1" smtClean="0"/>
              <a:t>codeword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E.g., cannot protect against overwriting with random value.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457774" y="21336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Enc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01174" y="21336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Dec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endCxn id="4" idx="1"/>
          </p:cNvCxnSpPr>
          <p:nvPr/>
        </p:nvCxnSpPr>
        <p:spPr>
          <a:xfrm>
            <a:off x="619574" y="2362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5843" y="1828800"/>
            <a:ext cx="26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>
            <a:off x="2600774" y="23622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97043" y="1828800"/>
            <a:ext cx="26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774" y="1524000"/>
            <a:ext cx="1768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source message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497420" y="1524000"/>
            <a:ext cx="1197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codeword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244588" y="2743200"/>
            <a:ext cx="1398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randomized</a:t>
            </a:r>
          </a:p>
          <a:p>
            <a:pPr algn="ctr"/>
            <a:r>
              <a:rPr lang="en-US" sz="2000" dirty="0" smtClean="0"/>
              <a:t>encoding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15174" y="21336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2765286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tampering function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f </a:t>
            </a:r>
            <a:r>
              <a:rPr lang="en-US" sz="2000" dirty="0" smtClean="0">
                <a:solidFill>
                  <a:srgbClr val="FF0000"/>
                </a:solidFill>
                <a:latin typeface="cmsy10"/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family </a:t>
            </a:r>
            <a:r>
              <a:rPr lang="en-US" sz="2000" dirty="0" smtClean="0">
                <a:solidFill>
                  <a:srgbClr val="FF0000"/>
                </a:solidFill>
              </a:rPr>
              <a:t>F</a:t>
            </a:r>
          </a:p>
          <a:p>
            <a:pPr algn="ctr"/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505774" y="2362200"/>
            <a:ext cx="1219200" cy="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02043" y="1836533"/>
            <a:ext cx="64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53084" y="2743200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decoding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944174" y="2362200"/>
            <a:ext cx="990600" cy="7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00974" y="1535668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tampered codeword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7292843" y="1828800"/>
            <a:ext cx="64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1535668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decoded message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810000"/>
            <a:ext cx="8991600" cy="3048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57774" y="21336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Enc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01174" y="21336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Dec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endCxn id="4" idx="1"/>
          </p:cNvCxnSpPr>
          <p:nvPr/>
        </p:nvCxnSpPr>
        <p:spPr>
          <a:xfrm>
            <a:off x="619574" y="2362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5843" y="1828800"/>
            <a:ext cx="26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>
            <a:off x="2600774" y="23622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97043" y="1828800"/>
            <a:ext cx="26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774" y="1524000"/>
            <a:ext cx="1768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source message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497420" y="1524000"/>
            <a:ext cx="1197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codeword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244588" y="2743200"/>
            <a:ext cx="1398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randomized</a:t>
            </a:r>
          </a:p>
          <a:p>
            <a:pPr algn="ctr"/>
            <a:r>
              <a:rPr lang="en-US" sz="2000" dirty="0" smtClean="0"/>
              <a:t>encoding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15174" y="21336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2765286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tampering function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f </a:t>
            </a:r>
            <a:r>
              <a:rPr lang="en-US" sz="2000" dirty="0" smtClean="0">
                <a:solidFill>
                  <a:srgbClr val="FF0000"/>
                </a:solidFill>
                <a:latin typeface="cmsy10"/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family </a:t>
            </a:r>
            <a:r>
              <a:rPr lang="en-US" sz="2000" dirty="0" smtClean="0">
                <a:solidFill>
                  <a:srgbClr val="FF0000"/>
                </a:solidFill>
              </a:rPr>
              <a:t>F</a:t>
            </a:r>
          </a:p>
          <a:p>
            <a:pPr algn="ctr"/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505774" y="2362200"/>
            <a:ext cx="1219200" cy="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02043" y="1836533"/>
            <a:ext cx="64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53084" y="2743200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decoding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944174" y="2362200"/>
            <a:ext cx="990600" cy="7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00974" y="1535668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tampered codeword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7292843" y="1828800"/>
            <a:ext cx="64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1535668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decoded message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0" y="3581400"/>
                <a:ext cx="9144000" cy="32766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/>
              <a:p>
                <a:pPr marL="320040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buFont typeface="Wingdings"/>
                  <a:buChar char=""/>
                  <a:tabLst/>
                  <a:defRPr/>
                </a:pPr>
                <a:r>
                  <a:rPr kumimoji="0" lang="en-US" sz="29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Tamper-Detection:</a:t>
                </a:r>
                <a:r>
                  <a:rPr kumimoji="0" lang="en-US" sz="2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 If tampering occurs, then we </a:t>
                </a:r>
                <a:r>
                  <a:rPr lang="en-US" sz="2900" dirty="0" smtClean="0"/>
                  <a:t>r</a:t>
                </a:r>
                <a:r>
                  <a:rPr kumimoji="0" lang="en-US" sz="29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equire</a:t>
                </a:r>
                <a:r>
                  <a:rPr kumimoji="0" lang="en-US" sz="2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that </a:t>
                </a:r>
                <a:r>
                  <a:rPr kumimoji="0" lang="en-US" sz="2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s*</a:t>
                </a:r>
                <a:r>
                  <a:rPr lang="en-US" sz="2900" dirty="0"/>
                  <a:t> </a:t>
                </a:r>
                <a:r>
                  <a:rPr lang="en-US" sz="2900" dirty="0" smtClean="0"/>
                  <a:t>= </a:t>
                </a:r>
                <a:r>
                  <a:rPr kumimoji="0" lang="en-US" sz="29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msy10"/>
                  </a:rPr>
                  <a:t>? </a:t>
                </a:r>
                <a:r>
                  <a:rPr lang="en-US" sz="2900" noProof="0" dirty="0" smtClean="0">
                    <a:solidFill>
                      <a:srgbClr val="0000FF"/>
                    </a:solidFill>
                  </a:rPr>
                  <a:t> (error)  </a:t>
                </a:r>
                <a:r>
                  <a:rPr lang="en-US" sz="2900" noProof="0" dirty="0" smtClean="0"/>
                  <a:t>with overwhelming probability. </a:t>
                </a:r>
                <a:endParaRPr lang="en-US" sz="2900" dirty="0" smtClean="0"/>
              </a:p>
              <a:p>
                <a:pPr marL="320040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buFont typeface="Wingdings"/>
                  <a:buChar char=""/>
                  <a:tabLst/>
                  <a:defRPr/>
                </a:pPr>
                <a:endParaRPr lang="en-US" sz="2900" dirty="0"/>
              </a:p>
              <a:p>
                <a:pPr marL="320040" lvl="0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r>
                  <a:rPr lang="en-US" sz="2900" b="1" dirty="0" smtClean="0"/>
                  <a:t>Definition:</a:t>
                </a:r>
                <a:r>
                  <a:rPr lang="en-US" sz="2900" dirty="0" smtClean="0"/>
                  <a:t> An </a:t>
                </a:r>
                <a:r>
                  <a:rPr lang="en-US" sz="2900" dirty="0" smtClean="0">
                    <a:solidFill>
                      <a:srgbClr val="008000"/>
                    </a:solidFill>
                  </a:rPr>
                  <a:t>(F, </a:t>
                </a:r>
                <a14:m>
                  <m:oMath xmlns:m="http://schemas.openxmlformats.org/officeDocument/2006/math">
                    <m:r>
                      <a:rPr lang="en-US" sz="29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900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)-</a:t>
                </a:r>
                <a:r>
                  <a:rPr lang="en-US" sz="2900" i="1" dirty="0" smtClean="0"/>
                  <a:t>Tamper Detection Code</a:t>
                </a:r>
                <a:r>
                  <a:rPr lang="en-US" sz="2900" dirty="0" smtClean="0"/>
                  <a:t>  guarantees:</a:t>
                </a:r>
              </a:p>
              <a:p>
                <a:pPr lvl="0" algn="ctr">
                  <a:spcBef>
                    <a:spcPts val="700"/>
                  </a:spcBef>
                  <a:buClr>
                    <a:schemeClr val="accent2"/>
                  </a:buClr>
                  <a:buSzPct val="60000"/>
                  <a:defRPr/>
                </a:pPr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900" dirty="0" smtClean="0">
                    <a:solidFill>
                      <a:srgbClr val="FF0000"/>
                    </a:solidFill>
                  </a:rPr>
                  <a:t> s , f</a:t>
                </a:r>
                <a:r>
                  <a:rPr lang="en-US" sz="29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2900" dirty="0" smtClean="0">
                    <a:solidFill>
                      <a:srgbClr val="FF0000"/>
                    </a:solidFill>
                  </a:rPr>
                  <a:t> F  :  </a:t>
                </a:r>
                <a:r>
                  <a:rPr lang="en-US" sz="2900" dirty="0" err="1" smtClean="0">
                    <a:solidFill>
                      <a:srgbClr val="FF0000"/>
                    </a:solidFill>
                  </a:rPr>
                  <a:t>Pr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[ Dec( f( </a:t>
                </a:r>
                <a:r>
                  <a:rPr lang="en-US" sz="2900" dirty="0" err="1" smtClean="0">
                    <a:solidFill>
                      <a:srgbClr val="FF0000"/>
                    </a:solidFill>
                  </a:rPr>
                  <a:t>Enc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(s) ) ) 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 ⊥</m:t>
                    </m:r>
                  </m:oMath>
                </a14:m>
                <a:r>
                  <a:rPr lang="en-US" sz="2900" dirty="0" smtClean="0">
                    <a:solidFill>
                      <a:srgbClr val="FF0000"/>
                    </a:solidFill>
                  </a:rPr>
                  <a:t> ]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900" dirty="0" smtClean="0">
                  <a:solidFill>
                    <a:srgbClr val="FF0000"/>
                  </a:solidFill>
                </a:endParaRP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tabLst/>
                  <a:defRPr/>
                </a:pPr>
                <a:endParaRPr lang="en-US" sz="2900" dirty="0" smtClean="0"/>
              </a:p>
              <a:p>
                <a:pPr marL="3977640" lvl="8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endParaRPr lang="en-US" sz="2900" dirty="0" smtClean="0"/>
              </a:p>
              <a:p>
                <a:pPr marL="320040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buFont typeface="Wingdings"/>
                  <a:buChar char=""/>
                  <a:tabLst/>
                  <a:defRPr/>
                </a:pPr>
                <a:endParaRPr kumimoji="0" lang="en-US" sz="29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20040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buFont typeface="Wingdings"/>
                  <a:buChar char=""/>
                  <a:tabLst/>
                  <a:defRPr/>
                </a:pPr>
                <a:endParaRPr kumimoji="0" lang="en-US" sz="29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81400"/>
                <a:ext cx="9144000" cy="3276600"/>
              </a:xfrm>
              <a:prstGeom prst="rect">
                <a:avLst/>
              </a:prstGeom>
              <a:blipFill rotWithShape="1">
                <a:blip r:embed="rId3"/>
                <a:stretch>
                  <a:fillRect l="-333" t="-1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810000"/>
            <a:ext cx="8991600" cy="3048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6895" y="2563906"/>
            <a:ext cx="9144000" cy="3581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691640" lvl="3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en-US" sz="1700" dirty="0" smtClean="0"/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3200" dirty="0" smtClean="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3000" dirty="0" smtClean="0"/>
              <a:t>Error-Correcting Codes provide tamper detection for the </a:t>
            </a:r>
            <a:r>
              <a:rPr lang="en-US" sz="3000" dirty="0"/>
              <a:t>family </a:t>
            </a:r>
            <a:r>
              <a:rPr lang="en-US" sz="3200" dirty="0" smtClean="0">
                <a:solidFill>
                  <a:srgbClr val="FF0000"/>
                </a:solidFill>
              </a:rPr>
              <a:t>F </a:t>
            </a:r>
            <a:r>
              <a:rPr lang="en-US" sz="3200" dirty="0">
                <a:solidFill>
                  <a:srgbClr val="FF0000"/>
                </a:solidFill>
              </a:rPr>
              <a:t>=  {f   </a:t>
            </a:r>
            <a:r>
              <a:rPr lang="en-US" sz="3200" dirty="0" err="1"/>
              <a:t>s.t.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200" dirty="0">
                <a:latin typeface="cmsy10"/>
              </a:rPr>
              <a:t>8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x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smtClean="0"/>
              <a:t>0 &lt;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/>
              <a:t>dist</a:t>
            </a:r>
            <a:r>
              <a:rPr lang="en-US" sz="3200" dirty="0" smtClean="0"/>
              <a:t>(</a:t>
            </a:r>
            <a:r>
              <a:rPr lang="en-US" sz="3200" dirty="0" smtClean="0">
                <a:solidFill>
                  <a:srgbClr val="0000FF"/>
                </a:solidFill>
              </a:rPr>
              <a:t>x</a:t>
            </a:r>
            <a:r>
              <a:rPr lang="en-US" sz="3200" dirty="0"/>
              <a:t>,</a:t>
            </a:r>
            <a:r>
              <a:rPr lang="en-US" sz="3200" dirty="0">
                <a:solidFill>
                  <a:srgbClr val="FF0000"/>
                </a:solidFill>
              </a:rPr>
              <a:t> f(</a:t>
            </a:r>
            <a:r>
              <a:rPr lang="en-US" sz="3200" dirty="0">
                <a:solidFill>
                  <a:srgbClr val="0000FF"/>
                </a:solidFill>
              </a:rPr>
              <a:t>x</a:t>
            </a:r>
            <a:r>
              <a:rPr lang="en-US" sz="3200" dirty="0">
                <a:solidFill>
                  <a:srgbClr val="FF0000"/>
                </a:solidFill>
              </a:rPr>
              <a:t>)) </a:t>
            </a:r>
            <a:r>
              <a:rPr lang="en-US" sz="3200" dirty="0"/>
              <a:t>&lt; d</a:t>
            </a:r>
            <a:r>
              <a:rPr lang="en-US" sz="3200" dirty="0">
                <a:solidFill>
                  <a:srgbClr val="FF0000"/>
                </a:solidFill>
              </a:rPr>
              <a:t> }</a:t>
            </a:r>
            <a:endParaRPr lang="en-US" sz="3200" dirty="0"/>
          </a:p>
          <a:p>
            <a:pPr lvl="1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2900" dirty="0" smtClean="0"/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900" dirty="0" smtClean="0">
                <a:solidFill>
                  <a:schemeClr val="bg1"/>
                </a:solidFill>
              </a:rPr>
              <a:t>Algebraic Manipulation Detection (AMD)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6895" y="1582270"/>
            <a:ext cx="9040905" cy="1043876"/>
            <a:chOff x="26895" y="1582270"/>
            <a:chExt cx="9040905" cy="1043876"/>
          </a:xfrm>
        </p:grpSpPr>
        <p:sp>
          <p:nvSpPr>
            <p:cNvPr id="6" name="Rectangle 5"/>
            <p:cNvSpPr/>
            <p:nvPr/>
          </p:nvSpPr>
          <p:spPr>
            <a:xfrm>
              <a:off x="26895" y="1582270"/>
              <a:ext cx="9040905" cy="100853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6895" y="1582270"/>
                  <a:ext cx="9040905" cy="10438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defRPr/>
                  </a:pPr>
                  <a:r>
                    <a:rPr lang="en-US" sz="2800" dirty="0"/>
                    <a:t>An </a:t>
                  </a:r>
                  <a:r>
                    <a:rPr lang="en-US" sz="2800" dirty="0">
                      <a:solidFill>
                        <a:srgbClr val="008000"/>
                      </a:solidFill>
                    </a:rPr>
                    <a:t>(F,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US" sz="2800" dirty="0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)-</a:t>
                  </a:r>
                  <a:r>
                    <a:rPr lang="en-US" sz="2800" i="1" dirty="0"/>
                    <a:t>Tamper Detection Code</a:t>
                  </a:r>
                  <a:r>
                    <a:rPr lang="en-US" sz="2800" dirty="0"/>
                    <a:t>  guarantees:</a:t>
                  </a:r>
                </a:p>
                <a:p>
                  <a:pPr lvl="0" algn="ctr"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defRPr/>
                  </a:pP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s , f</a:t>
                  </a:r>
                  <a:r>
                    <a:rPr lang="en-US" sz="2800" dirty="0">
                      <a:solidFill>
                        <a:srgbClr val="FF0000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F  :  </a:t>
                  </a:r>
                  <a:r>
                    <a:rPr lang="en-US" sz="2800" dirty="0" err="1">
                      <a:solidFill>
                        <a:srgbClr val="FF0000"/>
                      </a:solidFill>
                    </a:rPr>
                    <a:t>Pr</a:t>
                  </a:r>
                  <a:r>
                    <a:rPr lang="en-US" sz="2800" dirty="0">
                      <a:solidFill>
                        <a:srgbClr val="FF0000"/>
                      </a:solidFill>
                    </a:rPr>
                    <a:t>[ Dec( f( </a:t>
                  </a:r>
                  <a:r>
                    <a:rPr lang="en-US" sz="2800" dirty="0" err="1">
                      <a:solidFill>
                        <a:srgbClr val="FF0000"/>
                      </a:solidFill>
                    </a:rPr>
                    <a:t>Enc</a:t>
                  </a:r>
                  <a:r>
                    <a:rPr lang="en-US" sz="2800" dirty="0">
                      <a:solidFill>
                        <a:srgbClr val="FF0000"/>
                      </a:solidFill>
                    </a:rPr>
                    <a:t>(s) ) ) 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 ⊥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]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95" y="1582270"/>
                  <a:ext cx="9040905" cy="104387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48" t="-7602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1712676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Detection: AMD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810000"/>
            <a:ext cx="8991600" cy="3048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-26893" y="2819400"/>
                <a:ext cx="9143999" cy="3733800"/>
              </a:xfrm>
              <a:prstGeom prst="rect">
                <a:avLst/>
              </a:prstGeom>
            </p:spPr>
            <p:txBody>
              <a:bodyPr vert="horz">
                <a:normAutofit fontScale="92500" lnSpcReduction="10000"/>
              </a:bodyPr>
              <a:lstStyle/>
              <a:p>
                <a:pPr marL="320040" lvl="0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r>
                  <a:rPr lang="en-US" sz="2900" dirty="0" smtClean="0"/>
                  <a:t>Algebraic Manipulation Detection (AMD) Codes</a:t>
                </a:r>
                <a:r>
                  <a:rPr lang="en-US" sz="2400" dirty="0" smtClean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[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CDFP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W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08]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:</a:t>
                </a:r>
                <a:endParaRPr lang="en-US" sz="2900" dirty="0" smtClean="0"/>
              </a:p>
              <a:p>
                <a:pPr lvl="0">
                  <a:spcBef>
                    <a:spcPts val="700"/>
                  </a:spcBef>
                  <a:buClr>
                    <a:schemeClr val="accent2"/>
                  </a:buClr>
                  <a:buSzPct val="60000"/>
                  <a:defRPr/>
                </a:pPr>
                <a:r>
                  <a:rPr lang="en-US" sz="2900" dirty="0"/>
                  <a:t> </a:t>
                </a:r>
                <a:r>
                  <a:rPr lang="en-US" sz="2900" dirty="0" smtClean="0"/>
                  <a:t>  Tamper detection for  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F = {</a:t>
                </a:r>
                <a:r>
                  <a:rPr lang="en-US" sz="2900" dirty="0" smtClean="0"/>
                  <a:t> </a:t>
                </a:r>
                <a:r>
                  <a:rPr lang="en-US" sz="2900" dirty="0" err="1" smtClean="0">
                    <a:solidFill>
                      <a:srgbClr val="FF0000"/>
                    </a:solidFill>
                  </a:rPr>
                  <a:t>f</a:t>
                </a:r>
                <a:r>
                  <a:rPr lang="en-US" sz="2900" baseline="-25000" dirty="0" err="1" smtClean="0">
                    <a:solidFill>
                      <a:srgbClr val="FF0000"/>
                    </a:solidFill>
                  </a:rPr>
                  <a:t>e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900" dirty="0" smtClean="0">
                    <a:solidFill>
                      <a:srgbClr val="0000FF"/>
                    </a:solidFill>
                  </a:rPr>
                  <a:t>x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) = </a:t>
                </a:r>
                <a:r>
                  <a:rPr lang="en-US" sz="2900" dirty="0" smtClean="0">
                    <a:solidFill>
                      <a:srgbClr val="0000FF"/>
                    </a:solidFill>
                  </a:rPr>
                  <a:t>x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 + e</a:t>
                </a:r>
                <a:r>
                  <a:rPr lang="en-US" sz="2900" dirty="0" smtClean="0"/>
                  <a:t> :  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e</a:t>
                </a:r>
                <a:r>
                  <a:rPr lang="en-US" sz="2900" dirty="0" smtClean="0">
                    <a:solidFill>
                      <a:srgbClr val="FF0000"/>
                    </a:solidFill>
                    <a:latin typeface="cmmi1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900" dirty="0" smtClean="0">
                    <a:solidFill>
                      <a:srgbClr val="FF0000"/>
                    </a:solidFill>
                  </a:rPr>
                  <a:t>  0 }</a:t>
                </a:r>
                <a:r>
                  <a:rPr lang="en-US" sz="2900" dirty="0" smtClean="0"/>
                  <a:t> </a:t>
                </a:r>
              </a:p>
              <a:p>
                <a:pPr marL="320040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endParaRPr lang="en-US" sz="2900" dirty="0" smtClean="0"/>
              </a:p>
              <a:p>
                <a:pPr marL="320040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r>
                  <a:rPr lang="en-US" sz="2900" dirty="0" smtClean="0"/>
                  <a:t>Intuition: Can add any error 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e</a:t>
                </a:r>
                <a:r>
                  <a:rPr lang="en-US" sz="2900" dirty="0" smtClean="0">
                    <a:solidFill>
                      <a:srgbClr val="FF0000"/>
                    </a:solidFill>
                    <a:latin typeface="cmmi10"/>
                  </a:rPr>
                  <a:t> </a:t>
                </a:r>
                <a:r>
                  <a:rPr lang="en-US" sz="2900" dirty="0" smtClean="0"/>
                  <a:t>you want, but must choose it before you see the </a:t>
                </a:r>
                <a:r>
                  <a:rPr lang="en-US" sz="2900" dirty="0" err="1" smtClean="0"/>
                  <a:t>codeword</a:t>
                </a:r>
                <a:r>
                  <a:rPr lang="en-US" sz="2900" dirty="0" smtClean="0"/>
                  <a:t>.</a:t>
                </a:r>
              </a:p>
              <a:p>
                <a:pPr marL="320040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</a:pPr>
                <a:endParaRPr lang="en-US" sz="2900" dirty="0" smtClean="0"/>
              </a:p>
              <a:p>
                <a:pPr marL="320040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</a:pPr>
                <a:r>
                  <a:rPr lang="en-US" sz="2900" dirty="0" smtClean="0"/>
                  <a:t>Encoding is necessarily randomized. Choice of </a:t>
                </a:r>
                <a:r>
                  <a:rPr lang="en-US" sz="2900" dirty="0" err="1" smtClean="0">
                    <a:solidFill>
                      <a:srgbClr val="FF0000"/>
                    </a:solidFill>
                  </a:rPr>
                  <a:t>f</a:t>
                </a:r>
                <a:r>
                  <a:rPr lang="en-US" sz="2900" baseline="-25000" dirty="0" err="1" smtClean="0">
                    <a:solidFill>
                      <a:srgbClr val="FF0000"/>
                    </a:solidFill>
                  </a:rPr>
                  <a:t>e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900" dirty="0" smtClean="0">
                    <a:solidFill>
                      <a:srgbClr val="FF0000"/>
                    </a:solidFill>
                    <a:latin typeface="cmsy10"/>
                  </a:rPr>
                  <a:t>2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 F </a:t>
                </a:r>
                <a:r>
                  <a:rPr lang="en-US" sz="2900" dirty="0" smtClean="0"/>
                  <a:t>must be independent of randomness.</a:t>
                </a:r>
              </a:p>
              <a:p>
                <a:pPr marL="3977640" lvl="8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</a:pPr>
                <a:endParaRPr kumimoji="0" lang="en-US" sz="29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893" y="2819400"/>
                <a:ext cx="9143999" cy="3733800"/>
              </a:xfrm>
              <a:prstGeom prst="rect">
                <a:avLst/>
              </a:prstGeom>
              <a:blipFill rotWithShape="0">
                <a:blip r:embed="rId3"/>
                <a:stretch>
                  <a:fillRect l="-333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6895" y="1582270"/>
            <a:ext cx="9040905" cy="1043876"/>
            <a:chOff x="26895" y="1582270"/>
            <a:chExt cx="9040905" cy="1043876"/>
          </a:xfrm>
        </p:grpSpPr>
        <p:sp>
          <p:nvSpPr>
            <p:cNvPr id="8" name="Rectangle 7"/>
            <p:cNvSpPr/>
            <p:nvPr/>
          </p:nvSpPr>
          <p:spPr>
            <a:xfrm>
              <a:off x="26895" y="1582270"/>
              <a:ext cx="9040905" cy="100853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6895" y="1582270"/>
                  <a:ext cx="9040905" cy="10438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defRPr/>
                  </a:pPr>
                  <a:r>
                    <a:rPr lang="en-US" sz="2800" dirty="0"/>
                    <a:t>An </a:t>
                  </a:r>
                  <a:r>
                    <a:rPr lang="en-US" sz="2800" dirty="0">
                      <a:solidFill>
                        <a:srgbClr val="008000"/>
                      </a:solidFill>
                    </a:rPr>
                    <a:t>(F,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US" sz="2800" dirty="0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)-</a:t>
                  </a:r>
                  <a:r>
                    <a:rPr lang="en-US" sz="2800" i="1" dirty="0"/>
                    <a:t>Tamper Detection Code</a:t>
                  </a:r>
                  <a:r>
                    <a:rPr lang="en-US" sz="2800" dirty="0"/>
                    <a:t>  guarantees:</a:t>
                  </a:r>
                </a:p>
                <a:p>
                  <a:pPr lvl="0" algn="ctr"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defRPr/>
                  </a:pP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s , f</a:t>
                  </a:r>
                  <a:r>
                    <a:rPr lang="en-US" sz="2800" dirty="0">
                      <a:solidFill>
                        <a:srgbClr val="FF0000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F  :  </a:t>
                  </a:r>
                  <a:r>
                    <a:rPr lang="en-US" sz="2800" dirty="0" err="1">
                      <a:solidFill>
                        <a:srgbClr val="FF0000"/>
                      </a:solidFill>
                    </a:rPr>
                    <a:t>Pr</a:t>
                  </a:r>
                  <a:r>
                    <a:rPr lang="en-US" sz="2800" dirty="0">
                      <a:solidFill>
                        <a:srgbClr val="FF0000"/>
                      </a:solidFill>
                    </a:rPr>
                    <a:t>[ Dec( f( </a:t>
                  </a:r>
                  <a:r>
                    <a:rPr lang="en-US" sz="2800" dirty="0" err="1">
                      <a:solidFill>
                        <a:srgbClr val="FF0000"/>
                      </a:solidFill>
                    </a:rPr>
                    <a:t>Enc</a:t>
                  </a:r>
                  <a:r>
                    <a:rPr lang="en-US" sz="2800" dirty="0">
                      <a:solidFill>
                        <a:srgbClr val="FF0000"/>
                      </a:solidFill>
                    </a:rPr>
                    <a:t>(s) ) ) 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 ⊥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]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95" y="1582270"/>
                  <a:ext cx="9040905" cy="104387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48" t="-7602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35973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Detection: AMD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810000"/>
            <a:ext cx="8991600" cy="3048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17929" y="2819400"/>
                <a:ext cx="9193305" cy="4038600"/>
              </a:xfrm>
              <a:prstGeom prst="rect">
                <a:avLst/>
              </a:prstGeom>
            </p:spPr>
            <p:txBody>
              <a:bodyPr vert="horz">
                <a:normAutofit fontScale="92500" lnSpcReduction="10000"/>
              </a:bodyPr>
              <a:lstStyle/>
              <a:p>
                <a:pPr marL="320040" lvl="0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r>
                  <a:rPr lang="en-US" sz="2900" dirty="0" smtClean="0"/>
                  <a:t>Algebraic Manipulation Detection (AMD) Codes</a:t>
                </a:r>
                <a:r>
                  <a:rPr lang="en-US" sz="2400" dirty="0" smtClean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[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CDFP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W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08]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:</a:t>
                </a:r>
                <a:endParaRPr lang="en-US" sz="2900" dirty="0" smtClean="0"/>
              </a:p>
              <a:p>
                <a:pPr lvl="0">
                  <a:spcBef>
                    <a:spcPts val="700"/>
                  </a:spcBef>
                  <a:buClr>
                    <a:schemeClr val="accent2"/>
                  </a:buClr>
                  <a:buSzPct val="60000"/>
                  <a:defRPr/>
                </a:pPr>
                <a:r>
                  <a:rPr lang="en-US" sz="2900" dirty="0"/>
                  <a:t> </a:t>
                </a:r>
                <a:r>
                  <a:rPr lang="en-US" sz="2900" dirty="0" smtClean="0"/>
                  <a:t>  Tamper detection for  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F = {</a:t>
                </a:r>
                <a:r>
                  <a:rPr lang="en-US" sz="2900" dirty="0" smtClean="0"/>
                  <a:t> </a:t>
                </a:r>
                <a:r>
                  <a:rPr lang="en-US" sz="2900" dirty="0" err="1" smtClean="0">
                    <a:solidFill>
                      <a:srgbClr val="FF0000"/>
                    </a:solidFill>
                  </a:rPr>
                  <a:t>f</a:t>
                </a:r>
                <a:r>
                  <a:rPr lang="en-US" sz="2900" baseline="-25000" dirty="0" err="1" smtClean="0">
                    <a:solidFill>
                      <a:srgbClr val="FF0000"/>
                    </a:solidFill>
                  </a:rPr>
                  <a:t>e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900" dirty="0" smtClean="0">
                    <a:solidFill>
                      <a:srgbClr val="0000FF"/>
                    </a:solidFill>
                  </a:rPr>
                  <a:t>x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) = </a:t>
                </a:r>
                <a:r>
                  <a:rPr lang="en-US" sz="2900" dirty="0" smtClean="0">
                    <a:solidFill>
                      <a:srgbClr val="0000FF"/>
                    </a:solidFill>
                  </a:rPr>
                  <a:t>x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 + e</a:t>
                </a:r>
                <a:r>
                  <a:rPr lang="en-US" sz="2900" dirty="0" smtClean="0"/>
                  <a:t> :  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e</a:t>
                </a:r>
                <a:r>
                  <a:rPr lang="en-US" sz="2900" dirty="0" smtClean="0">
                    <a:solidFill>
                      <a:srgbClr val="FF0000"/>
                    </a:solidFill>
                    <a:latin typeface="cmmi1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900" dirty="0" smtClean="0">
                    <a:solidFill>
                      <a:srgbClr val="FF0000"/>
                    </a:solidFill>
                  </a:rPr>
                  <a:t>  0 }</a:t>
                </a:r>
                <a:r>
                  <a:rPr lang="en-US" sz="2900" dirty="0" smtClean="0"/>
                  <a:t> </a:t>
                </a:r>
              </a:p>
              <a:p>
                <a:pPr marL="1234440" lvl="2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endParaRPr lang="en-US" sz="2900" dirty="0" smtClean="0"/>
              </a:p>
              <a:p>
                <a:pPr marL="320040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r>
                  <a:rPr lang="en-US" sz="2900" dirty="0" smtClean="0"/>
                  <a:t>Construction:  </a:t>
                </a:r>
                <a:r>
                  <a:rPr lang="en-US" sz="2900" dirty="0" err="1" smtClean="0">
                    <a:solidFill>
                      <a:srgbClr val="008000"/>
                    </a:solidFill>
                  </a:rPr>
                  <a:t>Enc</a:t>
                </a:r>
                <a:r>
                  <a:rPr lang="en-US" sz="2900" dirty="0" smtClean="0">
                    <a:solidFill>
                      <a:srgbClr val="008000"/>
                    </a:solidFill>
                  </a:rPr>
                  <a:t>(s) = (s, r, </a:t>
                </a:r>
                <a:r>
                  <a:rPr lang="en-US" sz="2900" dirty="0" err="1" smtClean="0">
                    <a:solidFill>
                      <a:srgbClr val="008000"/>
                    </a:solidFill>
                  </a:rPr>
                  <a:t>sr</a:t>
                </a:r>
                <a:r>
                  <a:rPr lang="en-US" sz="2900" dirty="0" smtClean="0">
                    <a:solidFill>
                      <a:srgbClr val="008000"/>
                    </a:solidFill>
                  </a:rPr>
                  <a:t> + r</a:t>
                </a:r>
                <a:r>
                  <a:rPr lang="en-US" sz="2900" baseline="30000" dirty="0" smtClean="0">
                    <a:solidFill>
                      <a:srgbClr val="008000"/>
                    </a:solidFill>
                  </a:rPr>
                  <a:t>3</a:t>
                </a:r>
                <a:r>
                  <a:rPr lang="en-US" sz="2900" dirty="0" smtClean="0">
                    <a:solidFill>
                      <a:srgbClr val="008000"/>
                    </a:solidFill>
                  </a:rPr>
                  <a:t>)  </a:t>
                </a:r>
                <a:r>
                  <a:rPr lang="en-US" sz="2900" dirty="0" smtClean="0"/>
                  <a:t>operations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sSup>
                          <m:sSupPr>
                            <m:ctrlPr>
                              <a:rPr lang="en-US" sz="29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9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9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900" dirty="0" smtClean="0"/>
                  <a:t>.</a:t>
                </a:r>
              </a:p>
              <a:p>
                <a:pPr marL="777240" lvl="1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r>
                  <a:rPr lang="en-US" sz="2800" dirty="0" smtClean="0"/>
                  <a:t>Proof Idea: 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Enc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(s) + e  </a:t>
                </a:r>
                <a:r>
                  <a:rPr lang="en-US" sz="2800" dirty="0" smtClean="0"/>
                  <a:t>is valid </a:t>
                </a:r>
                <a:r>
                  <a:rPr lang="en-US" sz="2800" dirty="0" err="1" smtClean="0"/>
                  <a:t>iff</a:t>
                </a:r>
                <a:r>
                  <a:rPr lang="en-US" sz="2800" dirty="0" smtClean="0"/>
                  <a:t> 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p(r) = 0  </a:t>
                </a:r>
                <a:r>
                  <a:rPr lang="en-US" sz="2800" dirty="0" smtClean="0"/>
                  <a:t>where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sz="2800" dirty="0" smtClean="0"/>
                  <a:t> is a non-zero poly of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deg(p)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2</a:t>
                </a:r>
                <a:r>
                  <a:rPr lang="en-US" sz="2800" dirty="0" smtClean="0"/>
                  <a:t>.</a:t>
                </a:r>
              </a:p>
              <a:p>
                <a:pPr marL="320040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320040" lvl="0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r>
                  <a:rPr lang="en-US" sz="2800" dirty="0" smtClean="0"/>
                  <a:t>Construction Generalizes to get a rate 1 code:</a:t>
                </a:r>
              </a:p>
              <a:p>
                <a:pPr lvl="0">
                  <a:spcBef>
                    <a:spcPts val="700"/>
                  </a:spcBef>
                  <a:buClr>
                    <a:schemeClr val="accent2"/>
                  </a:buClr>
                  <a:buSzPct val="60000"/>
                  <a:defRPr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  Message size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k</a:t>
                </a:r>
                <a:r>
                  <a:rPr lang="en-US" sz="2800" dirty="0" smtClean="0"/>
                  <a:t>, </a:t>
                </a:r>
                <a:r>
                  <a:rPr lang="en-US" sz="2800" dirty="0" err="1" smtClean="0"/>
                  <a:t>codeword</a:t>
                </a:r>
                <a:r>
                  <a:rPr lang="en-US" sz="2800" dirty="0" smtClean="0"/>
                  <a:t> size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n =k + O(log k + log 1/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)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9" y="2819400"/>
                <a:ext cx="9193305" cy="4038600"/>
              </a:xfrm>
              <a:prstGeom prst="rect">
                <a:avLst/>
              </a:prstGeom>
              <a:blipFill rotWithShape="0">
                <a:blip r:embed="rId3"/>
                <a:stretch>
                  <a:fillRect l="-332" t="-2568" r="-66" b="-2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6895" y="1582270"/>
            <a:ext cx="9040905" cy="1043876"/>
            <a:chOff x="26895" y="1582270"/>
            <a:chExt cx="9040905" cy="1043876"/>
          </a:xfrm>
        </p:grpSpPr>
        <p:sp>
          <p:nvSpPr>
            <p:cNvPr id="8" name="Rectangle 7"/>
            <p:cNvSpPr/>
            <p:nvPr/>
          </p:nvSpPr>
          <p:spPr>
            <a:xfrm>
              <a:off x="26895" y="1582270"/>
              <a:ext cx="9040905" cy="100853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6895" y="1582270"/>
                  <a:ext cx="9040905" cy="10438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defRPr/>
                  </a:pPr>
                  <a:r>
                    <a:rPr lang="en-US" sz="2800" dirty="0"/>
                    <a:t>An </a:t>
                  </a:r>
                  <a:r>
                    <a:rPr lang="en-US" sz="2800" dirty="0">
                      <a:solidFill>
                        <a:srgbClr val="008000"/>
                      </a:solidFill>
                    </a:rPr>
                    <a:t>(F,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US" sz="2800" dirty="0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)-</a:t>
                  </a:r>
                  <a:r>
                    <a:rPr lang="en-US" sz="2800" i="1" dirty="0"/>
                    <a:t>Tamper Detection Code</a:t>
                  </a:r>
                  <a:r>
                    <a:rPr lang="en-US" sz="2800" dirty="0"/>
                    <a:t>  guarantees:</a:t>
                  </a:r>
                </a:p>
                <a:p>
                  <a:pPr lvl="0" algn="ctr"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defRPr/>
                  </a:pP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s , f</a:t>
                  </a:r>
                  <a:r>
                    <a:rPr lang="en-US" sz="2800" dirty="0">
                      <a:solidFill>
                        <a:srgbClr val="FF0000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F  :  </a:t>
                  </a:r>
                  <a:r>
                    <a:rPr lang="en-US" sz="2800" dirty="0" err="1">
                      <a:solidFill>
                        <a:srgbClr val="FF0000"/>
                      </a:solidFill>
                    </a:rPr>
                    <a:t>Pr</a:t>
                  </a:r>
                  <a:r>
                    <a:rPr lang="en-US" sz="2800" dirty="0">
                      <a:solidFill>
                        <a:srgbClr val="FF0000"/>
                      </a:solidFill>
                    </a:rPr>
                    <a:t>[ Dec( f( </a:t>
                  </a:r>
                  <a:r>
                    <a:rPr lang="en-US" sz="2800" dirty="0" err="1">
                      <a:solidFill>
                        <a:srgbClr val="FF0000"/>
                      </a:solidFill>
                    </a:rPr>
                    <a:t>Enc</a:t>
                  </a:r>
                  <a:r>
                    <a:rPr lang="en-US" sz="2800" dirty="0">
                      <a:solidFill>
                        <a:srgbClr val="FF0000"/>
                      </a:solidFill>
                    </a:rPr>
                    <a:t>(s) ) ) 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 ⊥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]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95" y="1582270"/>
                  <a:ext cx="9040905" cy="104387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48" t="-7602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1431189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Tamper Detection</a:t>
            </a:r>
            <a:r>
              <a:rPr lang="en-US" dirty="0" smtClean="0"/>
              <a:t>: AMD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810000"/>
            <a:ext cx="8991600" cy="3048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0" y="2895600"/>
                <a:ext cx="9144000" cy="3962400"/>
              </a:xfrm>
              <a:prstGeom prst="rect">
                <a:avLst/>
              </a:prstGeom>
            </p:spPr>
            <p:txBody>
              <a:bodyPr vert="horz">
                <a:normAutofit fontScale="92500" lnSpcReduction="10000"/>
              </a:bodyPr>
              <a:lstStyle/>
              <a:p>
                <a:pPr marL="320040" lvl="0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r>
                  <a:rPr lang="en-US" sz="2900" dirty="0" smtClean="0"/>
                  <a:t>Algebraic Manipulation Detection (AMD) Codes</a:t>
                </a:r>
                <a:r>
                  <a:rPr lang="en-US" sz="2400" dirty="0" smtClean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[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CDFP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W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08]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:</a:t>
                </a:r>
                <a:endParaRPr lang="en-US" sz="2900" dirty="0" smtClean="0"/>
              </a:p>
              <a:p>
                <a:pPr lvl="0">
                  <a:spcBef>
                    <a:spcPts val="700"/>
                  </a:spcBef>
                  <a:buClr>
                    <a:schemeClr val="accent2"/>
                  </a:buClr>
                  <a:buSzPct val="60000"/>
                  <a:defRPr/>
                </a:pPr>
                <a:r>
                  <a:rPr lang="en-US" sz="2900" dirty="0"/>
                  <a:t> </a:t>
                </a:r>
                <a:r>
                  <a:rPr lang="en-US" sz="2900" dirty="0" smtClean="0"/>
                  <a:t>  Tamper detection for  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F = {</a:t>
                </a:r>
                <a:r>
                  <a:rPr lang="en-US" sz="2900" dirty="0" smtClean="0"/>
                  <a:t> </a:t>
                </a:r>
                <a:r>
                  <a:rPr lang="en-US" sz="2900" dirty="0" err="1" smtClean="0">
                    <a:solidFill>
                      <a:srgbClr val="FF0000"/>
                    </a:solidFill>
                  </a:rPr>
                  <a:t>f</a:t>
                </a:r>
                <a:r>
                  <a:rPr lang="en-US" sz="2900" baseline="-25000" dirty="0" err="1" smtClean="0">
                    <a:solidFill>
                      <a:srgbClr val="FF0000"/>
                    </a:solidFill>
                  </a:rPr>
                  <a:t>e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900" dirty="0" smtClean="0">
                    <a:solidFill>
                      <a:srgbClr val="0000FF"/>
                    </a:solidFill>
                  </a:rPr>
                  <a:t>x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) = </a:t>
                </a:r>
                <a:r>
                  <a:rPr lang="en-US" sz="2900" dirty="0" smtClean="0">
                    <a:solidFill>
                      <a:srgbClr val="0000FF"/>
                    </a:solidFill>
                  </a:rPr>
                  <a:t>x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 + e</a:t>
                </a:r>
                <a:r>
                  <a:rPr lang="en-US" sz="2900" dirty="0" smtClean="0"/>
                  <a:t> :  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e</a:t>
                </a:r>
                <a:r>
                  <a:rPr lang="en-US" sz="2900" dirty="0" smtClean="0">
                    <a:solidFill>
                      <a:srgbClr val="FF0000"/>
                    </a:solidFill>
                    <a:latin typeface="cmmi1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900" dirty="0" smtClean="0">
                    <a:solidFill>
                      <a:srgbClr val="FF0000"/>
                    </a:solidFill>
                  </a:rPr>
                  <a:t>  0 }</a:t>
                </a:r>
                <a:r>
                  <a:rPr lang="en-US" sz="2900" dirty="0" smtClean="0"/>
                  <a:t> </a:t>
                </a:r>
              </a:p>
              <a:p>
                <a:pPr marL="777240" lvl="1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endParaRPr lang="en-US" sz="1600" dirty="0" smtClean="0"/>
              </a:p>
              <a:p>
                <a:pPr marL="320040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r>
                  <a:rPr lang="en-US" sz="2900" dirty="0" smtClean="0"/>
                  <a:t>Many applications of AMD codes:</a:t>
                </a:r>
              </a:p>
              <a:p>
                <a:pPr marL="777240" lvl="1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r>
                  <a:rPr lang="en-US" sz="2900" dirty="0" smtClean="0"/>
                  <a:t>Secret Sharing</a:t>
                </a:r>
                <a:r>
                  <a:rPr lang="en-US" sz="2900" dirty="0"/>
                  <a:t> </a:t>
                </a:r>
                <a:r>
                  <a:rPr lang="en-US" sz="2900" dirty="0" smtClean="0"/>
                  <a:t>and Fuzzy Extractors </a:t>
                </a:r>
                <a:r>
                  <a:rPr lang="en-US" sz="2400" dirty="0">
                    <a:solidFill>
                      <a:srgbClr val="C00000"/>
                    </a:solidFill>
                  </a:rPr>
                  <a:t>[CDFP</a:t>
                </a:r>
                <a:r>
                  <a:rPr lang="en-US" sz="2400" dirty="0">
                    <a:solidFill>
                      <a:srgbClr val="008000"/>
                    </a:solidFill>
                  </a:rPr>
                  <a:t>W</a:t>
                </a:r>
                <a:r>
                  <a:rPr lang="en-US" sz="2400" dirty="0">
                    <a:solidFill>
                      <a:srgbClr val="C00000"/>
                    </a:solidFill>
                  </a:rPr>
                  <a:t>08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]</a:t>
                </a:r>
              </a:p>
              <a:p>
                <a:pPr marL="777240" lvl="1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r>
                  <a:rPr lang="en-US" sz="2900" dirty="0" smtClean="0"/>
                  <a:t>Error-Correcting Codes for “Simple” Channels </a:t>
                </a:r>
                <a:r>
                  <a:rPr lang="en-US" sz="2200" dirty="0" smtClean="0">
                    <a:solidFill>
                      <a:srgbClr val="C00000"/>
                    </a:solidFill>
                  </a:rPr>
                  <a:t>[GS10]</a:t>
                </a:r>
                <a:endParaRPr lang="en-US" sz="2600" dirty="0" smtClean="0">
                  <a:solidFill>
                    <a:srgbClr val="C00000"/>
                  </a:solidFill>
                </a:endParaRPr>
              </a:p>
              <a:p>
                <a:pPr marL="777240" lvl="1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r>
                  <a:rPr lang="en-US" sz="2900" dirty="0" smtClean="0"/>
                  <a:t>Multiparty Computation </a:t>
                </a:r>
                <a:r>
                  <a:rPr lang="en-US" sz="2200" dirty="0" smtClean="0">
                    <a:solidFill>
                      <a:srgbClr val="C00000"/>
                    </a:solidFill>
                  </a:rPr>
                  <a:t>[GIPST14]</a:t>
                </a:r>
                <a:endParaRPr lang="en-US" sz="2900" dirty="0" smtClean="0">
                  <a:solidFill>
                    <a:srgbClr val="C00000"/>
                  </a:solidFill>
                </a:endParaRPr>
              </a:p>
              <a:p>
                <a:pPr marL="777240" lvl="1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r>
                  <a:rPr lang="en-US" sz="2900" dirty="0" smtClean="0"/>
                  <a:t>Related-Key Attack Security</a:t>
                </a:r>
                <a:endParaRPr lang="en-US" sz="1900" dirty="0"/>
              </a:p>
              <a:p>
                <a:pPr marL="777240" lvl="1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r>
                  <a:rPr lang="en-US" sz="1900" dirty="0" smtClean="0"/>
                  <a:t>...</a:t>
                </a:r>
                <a:endParaRPr lang="en-US" sz="2900" dirty="0" smtClean="0"/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95600"/>
                <a:ext cx="9144000" cy="3962400"/>
              </a:xfrm>
              <a:prstGeom prst="rect">
                <a:avLst/>
              </a:prstGeom>
              <a:blipFill rotWithShape="0">
                <a:blip r:embed="rId3"/>
                <a:stretch>
                  <a:fillRect l="-267" t="-2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6895" y="1582270"/>
            <a:ext cx="9040905" cy="1043876"/>
            <a:chOff x="26895" y="1582270"/>
            <a:chExt cx="9040905" cy="1043876"/>
          </a:xfrm>
        </p:grpSpPr>
        <p:sp>
          <p:nvSpPr>
            <p:cNvPr id="8" name="Rectangle 7"/>
            <p:cNvSpPr/>
            <p:nvPr/>
          </p:nvSpPr>
          <p:spPr>
            <a:xfrm>
              <a:off x="26895" y="1582270"/>
              <a:ext cx="9040905" cy="100853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6895" y="1582270"/>
                  <a:ext cx="9040905" cy="10438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defRPr/>
                  </a:pPr>
                  <a:r>
                    <a:rPr lang="en-US" sz="2800" dirty="0"/>
                    <a:t>An </a:t>
                  </a:r>
                  <a:r>
                    <a:rPr lang="en-US" sz="2800" dirty="0">
                      <a:solidFill>
                        <a:srgbClr val="008000"/>
                      </a:solidFill>
                    </a:rPr>
                    <a:t>(F,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US" sz="2800" dirty="0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)-</a:t>
                  </a:r>
                  <a:r>
                    <a:rPr lang="en-US" sz="2800" i="1" dirty="0"/>
                    <a:t>Tamper Detection Code</a:t>
                  </a:r>
                  <a:r>
                    <a:rPr lang="en-US" sz="2800" dirty="0"/>
                    <a:t>  guarantees:</a:t>
                  </a:r>
                </a:p>
                <a:p>
                  <a:pPr lvl="0" algn="ctr"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defRPr/>
                  </a:pP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s , f</a:t>
                  </a:r>
                  <a:r>
                    <a:rPr lang="en-US" sz="2800" dirty="0">
                      <a:solidFill>
                        <a:srgbClr val="FF0000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F  :  </a:t>
                  </a:r>
                  <a:r>
                    <a:rPr lang="en-US" sz="2800" dirty="0" err="1">
                      <a:solidFill>
                        <a:srgbClr val="FF0000"/>
                      </a:solidFill>
                    </a:rPr>
                    <a:t>Pr</a:t>
                  </a:r>
                  <a:r>
                    <a:rPr lang="en-US" sz="2800" dirty="0">
                      <a:solidFill>
                        <a:srgbClr val="FF0000"/>
                      </a:solidFill>
                    </a:rPr>
                    <a:t>[ Dec( f( </a:t>
                  </a:r>
                  <a:r>
                    <a:rPr lang="en-US" sz="2800" dirty="0" err="1">
                      <a:solidFill>
                        <a:srgbClr val="FF0000"/>
                      </a:solidFill>
                    </a:rPr>
                    <a:t>Enc</a:t>
                  </a:r>
                  <a:r>
                    <a:rPr lang="en-US" sz="2800" dirty="0">
                      <a:solidFill>
                        <a:srgbClr val="FF0000"/>
                      </a:solidFill>
                    </a:rPr>
                    <a:t>(s) ) ) 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 ⊥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]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95" y="1582270"/>
                  <a:ext cx="9040905" cy="104387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48" t="-7602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960375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Detection: Beyond AMD?</a:t>
            </a:r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0" y="2895600"/>
            <a:ext cx="9144000" cy="3962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900" dirty="0" smtClean="0"/>
              <a:t>Question:  Can we go beyond AMD codes?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 smtClean="0"/>
              <a:t>What function families </a:t>
            </a:r>
            <a:r>
              <a:rPr lang="en-US" sz="2900" dirty="0" smtClean="0">
                <a:solidFill>
                  <a:srgbClr val="FF0000"/>
                </a:solidFill>
              </a:rPr>
              <a:t>F</a:t>
            </a:r>
            <a:r>
              <a:rPr lang="en-US" sz="2900" dirty="0" smtClean="0"/>
              <a:t> allow for tamper-detection codes?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en-US" sz="2900" dirty="0"/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 smtClean="0"/>
              <a:t>Can’t allow functions that are (close to) “identity”. 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 smtClean="0"/>
              <a:t>Can’t allow functions that are (close to) “constant”. 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 smtClean="0"/>
              <a:t>Can’t allow functions that are “too complex”: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/>
              <a:t>e</a:t>
            </a:r>
            <a:r>
              <a:rPr lang="en-US" sz="2900" dirty="0" smtClean="0"/>
              <a:t>.g.,  </a:t>
            </a:r>
            <a:r>
              <a:rPr lang="en-US" sz="2900" dirty="0" smtClean="0">
                <a:solidFill>
                  <a:srgbClr val="FF0000"/>
                </a:solidFill>
              </a:rPr>
              <a:t>f(x) = </a:t>
            </a:r>
            <a:r>
              <a:rPr lang="en-US" sz="2900" dirty="0" err="1" smtClean="0">
                <a:solidFill>
                  <a:srgbClr val="FF0000"/>
                </a:solidFill>
              </a:rPr>
              <a:t>Enc</a:t>
            </a:r>
            <a:r>
              <a:rPr lang="en-US" sz="2900" dirty="0" smtClean="0">
                <a:solidFill>
                  <a:srgbClr val="FF0000"/>
                </a:solidFill>
              </a:rPr>
              <a:t>( Dec(x) + 1)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895" y="1582270"/>
            <a:ext cx="9040905" cy="1043876"/>
            <a:chOff x="26895" y="1582270"/>
            <a:chExt cx="9040905" cy="1043876"/>
          </a:xfrm>
        </p:grpSpPr>
        <p:sp>
          <p:nvSpPr>
            <p:cNvPr id="8" name="Rectangle 7"/>
            <p:cNvSpPr/>
            <p:nvPr/>
          </p:nvSpPr>
          <p:spPr>
            <a:xfrm>
              <a:off x="26895" y="1582270"/>
              <a:ext cx="9040905" cy="100853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6895" y="1582270"/>
                  <a:ext cx="9040905" cy="10438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defRPr/>
                  </a:pPr>
                  <a:r>
                    <a:rPr lang="en-US" sz="2800" dirty="0"/>
                    <a:t>An </a:t>
                  </a:r>
                  <a:r>
                    <a:rPr lang="en-US" sz="2800" dirty="0">
                      <a:solidFill>
                        <a:srgbClr val="008000"/>
                      </a:solidFill>
                    </a:rPr>
                    <a:t>(F,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US" sz="2800" dirty="0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)-</a:t>
                  </a:r>
                  <a:r>
                    <a:rPr lang="en-US" sz="2800" i="1" dirty="0"/>
                    <a:t>Tamper Detection Code</a:t>
                  </a:r>
                  <a:r>
                    <a:rPr lang="en-US" sz="2800" dirty="0"/>
                    <a:t>  guarantees:</a:t>
                  </a:r>
                </a:p>
                <a:p>
                  <a:pPr lvl="0" algn="ctr"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defRPr/>
                  </a:pP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s , f</a:t>
                  </a:r>
                  <a:r>
                    <a:rPr lang="en-US" sz="2800" dirty="0">
                      <a:solidFill>
                        <a:srgbClr val="FF0000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F  :  </a:t>
                  </a:r>
                  <a:r>
                    <a:rPr lang="en-US" sz="2800" dirty="0" err="1">
                      <a:solidFill>
                        <a:srgbClr val="FF0000"/>
                      </a:solidFill>
                    </a:rPr>
                    <a:t>Pr</a:t>
                  </a:r>
                  <a:r>
                    <a:rPr lang="en-US" sz="2800" dirty="0">
                      <a:solidFill>
                        <a:srgbClr val="FF0000"/>
                      </a:solidFill>
                    </a:rPr>
                    <a:t>[ Dec( f( </a:t>
                  </a:r>
                  <a:r>
                    <a:rPr lang="en-US" sz="2800" dirty="0" err="1">
                      <a:solidFill>
                        <a:srgbClr val="FF0000"/>
                      </a:solidFill>
                    </a:rPr>
                    <a:t>Enc</a:t>
                  </a:r>
                  <a:r>
                    <a:rPr lang="en-US" sz="2800" dirty="0">
                      <a:solidFill>
                        <a:srgbClr val="FF0000"/>
                      </a:solidFill>
                    </a:rPr>
                    <a:t>(s) ) ) 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 ⊥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]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95" y="1582270"/>
                  <a:ext cx="9040905" cy="104387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48" t="-7602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978767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Detection: General 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0" y="1524000"/>
                <a:ext cx="9144000" cy="3429000"/>
              </a:xfrm>
              <a:prstGeom prst="rect">
                <a:avLst/>
              </a:prstGeom>
            </p:spPr>
            <p:txBody>
              <a:bodyPr vert="horz">
                <a:normAutofit lnSpcReduction="10000"/>
              </a:bodyPr>
              <a:lstStyle/>
              <a:p>
                <a:pPr lvl="0">
                  <a:spcBef>
                    <a:spcPts val="700"/>
                  </a:spcBef>
                  <a:buClr>
                    <a:schemeClr val="accent2"/>
                  </a:buClr>
                  <a:buSzPct val="60000"/>
                  <a:defRPr/>
                </a:pPr>
                <a:r>
                  <a:rPr lang="en-US" sz="2900" b="1" dirty="0" smtClean="0"/>
                  <a:t>Theorem </a:t>
                </a:r>
                <a:r>
                  <a:rPr lang="en-US" sz="2900" b="1" dirty="0" smtClean="0">
                    <a:solidFill>
                      <a:srgbClr val="C00000"/>
                    </a:solidFill>
                  </a:rPr>
                  <a:t>[Jafargholi-</a:t>
                </a:r>
                <a:r>
                  <a:rPr lang="en-US" sz="2900" b="1" dirty="0" smtClean="0">
                    <a:solidFill>
                      <a:srgbClr val="008000"/>
                    </a:solidFill>
                  </a:rPr>
                  <a:t>W</a:t>
                </a:r>
                <a:r>
                  <a:rPr lang="en-US" sz="2900" b="1" dirty="0" smtClean="0">
                    <a:solidFill>
                      <a:srgbClr val="C00000"/>
                    </a:solidFill>
                  </a:rPr>
                  <a:t>15]</a:t>
                </a:r>
                <a:r>
                  <a:rPr lang="en-US" sz="2900" b="1" dirty="0" smtClean="0"/>
                  <a:t>:</a:t>
                </a:r>
              </a:p>
              <a:p>
                <a:pPr lvl="0">
                  <a:spcBef>
                    <a:spcPts val="700"/>
                  </a:spcBef>
                  <a:buClr>
                    <a:schemeClr val="accent2"/>
                  </a:buClr>
                  <a:buSzPct val="60000"/>
                  <a:defRPr/>
                </a:pPr>
                <a:r>
                  <a:rPr lang="en-US" sz="2900" dirty="0" smtClean="0"/>
                  <a:t>For any function family </a:t>
                </a:r>
                <a:r>
                  <a:rPr lang="en-US" sz="2900" dirty="0" smtClean="0">
                    <a:solidFill>
                      <a:srgbClr val="008000"/>
                    </a:solidFill>
                  </a:rPr>
                  <a:t>F</a:t>
                </a:r>
                <a:r>
                  <a:rPr lang="en-US" sz="2900" dirty="0" smtClean="0"/>
                  <a:t> over  n-bit </a:t>
                </a:r>
                <a:r>
                  <a:rPr lang="en-US" sz="2900" dirty="0" err="1" smtClean="0"/>
                  <a:t>codewords</a:t>
                </a:r>
                <a:r>
                  <a:rPr lang="en-US" sz="2900" dirty="0" smtClean="0"/>
                  <a:t>, there is an </a:t>
                </a:r>
                <a:r>
                  <a:rPr lang="en-US" sz="2900" dirty="0">
                    <a:solidFill>
                      <a:srgbClr val="008000"/>
                    </a:solidFill>
                  </a:rPr>
                  <a:t>(F, </a:t>
                </a:r>
                <a14:m>
                  <m:oMath xmlns:m="http://schemas.openxmlformats.org/officeDocument/2006/math">
                    <m:r>
                      <a:rPr lang="en-US" sz="29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900" dirty="0" smtClean="0">
                    <a:solidFill>
                      <a:srgbClr val="008000"/>
                    </a:solidFill>
                    <a:cs typeface="Arial" panose="020B0604020202020204" pitchFamily="34" charset="0"/>
                  </a:rPr>
                  <a:t>)-</a:t>
                </a:r>
                <a:r>
                  <a:rPr lang="en-US" sz="2900" i="1" dirty="0" smtClean="0"/>
                  <a:t>TDC </a:t>
                </a:r>
                <a:r>
                  <a:rPr lang="en-US" sz="2900" dirty="0" smtClean="0"/>
                  <a:t>as long as </a:t>
                </a:r>
                <a:r>
                  <a:rPr lang="en-US" sz="2900" dirty="0" smtClean="0">
                    <a:solidFill>
                      <a:srgbClr val="008000"/>
                    </a:solidFill>
                  </a:rPr>
                  <a:t>|F|&lt;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9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9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9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9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9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9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9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&lt;1 </m:t>
                    </m:r>
                  </m:oMath>
                </a14:m>
                <a:r>
                  <a:rPr lang="en-US" sz="2900" dirty="0" smtClean="0"/>
                  <a:t>and each </a:t>
                </a:r>
                <a:r>
                  <a:rPr lang="en-US" sz="2900" dirty="0" smtClean="0">
                    <a:solidFill>
                      <a:srgbClr val="008000"/>
                    </a:solidFill>
                  </a:rPr>
                  <a:t>f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900" dirty="0" smtClean="0">
                    <a:solidFill>
                      <a:srgbClr val="008000"/>
                    </a:solidFill>
                  </a:rPr>
                  <a:t> F </a:t>
                </a:r>
                <a:r>
                  <a:rPr lang="en-US" sz="2900" dirty="0" smtClean="0"/>
                  <a:t>has </a:t>
                </a:r>
                <a:r>
                  <a:rPr lang="en-US" sz="2900" i="1" dirty="0" smtClean="0"/>
                  <a:t>few fixed points</a:t>
                </a:r>
                <a:r>
                  <a:rPr lang="en-US" sz="2900" dirty="0" smtClean="0"/>
                  <a:t> and </a:t>
                </a:r>
                <a:r>
                  <a:rPr lang="en-US" sz="2900" i="1" dirty="0" smtClean="0"/>
                  <a:t>high entropy</a:t>
                </a:r>
                <a:r>
                  <a:rPr lang="en-US" sz="2900" dirty="0" smtClean="0"/>
                  <a:t>.</a:t>
                </a:r>
                <a:r>
                  <a:rPr lang="en-US" sz="2900" dirty="0" smtClean="0">
                    <a:solidFill>
                      <a:srgbClr val="008000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/>
                </a:pPr>
                <a:r>
                  <a:rPr lang="en-US" sz="2900" dirty="0" smtClean="0"/>
                  <a:t>Few fixed-points:  </a:t>
                </a:r>
                <a:r>
                  <a:rPr lang="en-US" sz="2900" dirty="0" err="1" smtClean="0">
                    <a:solidFill>
                      <a:srgbClr val="FF0000"/>
                    </a:solidFill>
                  </a:rPr>
                  <a:t>Pr</a:t>
                </a:r>
                <a:r>
                  <a:rPr lang="en-US" sz="2900" baseline="-25000" dirty="0" err="1" smtClean="0">
                    <a:solidFill>
                      <a:srgbClr val="FF0000"/>
                    </a:solidFill>
                  </a:rPr>
                  <a:t>x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[  f(x) = x] </a:t>
                </a:r>
                <a:r>
                  <a:rPr lang="en-US" sz="2900" dirty="0" smtClean="0"/>
                  <a:t>is small. </a:t>
                </a:r>
              </a:p>
              <a:p>
                <a:pPr marL="457200" lvl="0" indent="-45720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/>
                </a:pPr>
                <a:r>
                  <a:rPr lang="en-US" sz="2900" dirty="0" smtClean="0"/>
                  <a:t>High entropy: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900" dirty="0" smtClean="0">
                    <a:solidFill>
                      <a:srgbClr val="FF0000"/>
                    </a:solidFill>
                  </a:rPr>
                  <a:t> c:  </a:t>
                </a:r>
                <a:r>
                  <a:rPr lang="en-US" sz="2900" dirty="0" err="1" smtClean="0">
                    <a:solidFill>
                      <a:srgbClr val="FF0000"/>
                    </a:solidFill>
                  </a:rPr>
                  <a:t>Pr</a:t>
                </a:r>
                <a:r>
                  <a:rPr lang="en-US" sz="2900" baseline="-25000" dirty="0" err="1" smtClean="0">
                    <a:solidFill>
                      <a:srgbClr val="FF0000"/>
                    </a:solidFill>
                  </a:rPr>
                  <a:t>x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[ f(x) = c] </a:t>
                </a:r>
                <a:r>
                  <a:rPr lang="en-US" sz="2900" dirty="0" smtClean="0"/>
                  <a:t>is small.</a:t>
                </a:r>
              </a:p>
              <a:p>
                <a:pPr lvl="0">
                  <a:spcBef>
                    <a:spcPts val="700"/>
                  </a:spcBef>
                  <a:buClr>
                    <a:schemeClr val="accent2"/>
                  </a:buClr>
                  <a:buSzPct val="60000"/>
                  <a:defRPr/>
                </a:pPr>
                <a:r>
                  <a:rPr lang="en-US" sz="2900" dirty="0" smtClean="0"/>
                  <a:t>Rate of code is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900" b="0" i="1" smtClean="0">
                        <a:latin typeface="Cambria Math"/>
                      </a:rPr>
                      <m:t>1−</m:t>
                    </m:r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900" dirty="0" smtClean="0"/>
                  <a:t> </a:t>
                </a:r>
              </a:p>
              <a:p>
                <a:pPr marL="457200" lvl="0" indent="-45720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/>
                </a:pPr>
                <a:endParaRPr lang="en-US" sz="2900" dirty="0" smtClean="0"/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4000"/>
                <a:ext cx="9144000" cy="3429000"/>
              </a:xfrm>
              <a:prstGeom prst="rect">
                <a:avLst/>
              </a:prstGeom>
              <a:blipFill rotWithShape="1">
                <a:blip r:embed="rId3"/>
                <a:stretch>
                  <a:fillRect l="-1400" t="-3020" b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7875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Protecting Data Against “Tampering”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Question: </a:t>
            </a:r>
            <a:r>
              <a:rPr lang="en-US" dirty="0" smtClean="0"/>
              <a:t> How can we protect data against tampering by an adversary?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Variants of this question studied in </a:t>
            </a:r>
            <a:r>
              <a:rPr lang="en-US" dirty="0" smtClean="0">
                <a:solidFill>
                  <a:srgbClr val="0000FF"/>
                </a:solidFill>
              </a:rPr>
              <a:t>cryptography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information theory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00FF"/>
                </a:solidFill>
              </a:rPr>
              <a:t>coding theory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What </a:t>
            </a:r>
            <a:r>
              <a:rPr lang="en-US" dirty="0">
                <a:solidFill>
                  <a:srgbClr val="FF0000"/>
                </a:solidFill>
              </a:rPr>
              <a:t>kind of tampering </a:t>
            </a:r>
            <a:r>
              <a:rPr lang="en-US" dirty="0"/>
              <a:t>are we considering? </a:t>
            </a:r>
          </a:p>
          <a:p>
            <a:pPr lvl="1"/>
            <a:r>
              <a:rPr lang="en-US" dirty="0"/>
              <a:t>What </a:t>
            </a:r>
            <a:r>
              <a:rPr lang="en-US" dirty="0">
                <a:solidFill>
                  <a:srgbClr val="FF0000"/>
                </a:solidFill>
              </a:rPr>
              <a:t>protection/guarantees</a:t>
            </a:r>
            <a:r>
              <a:rPr lang="en-US" dirty="0"/>
              <a:t> do we want to achieve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Can we use </a:t>
            </a:r>
            <a:r>
              <a:rPr lang="en-US" dirty="0" smtClean="0">
                <a:solidFill>
                  <a:srgbClr val="FF0000"/>
                </a:solidFill>
              </a:rPr>
              <a:t>secret keys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randomness </a:t>
            </a:r>
            <a:r>
              <a:rPr lang="en-US" dirty="0" smtClean="0"/>
              <a:t>?</a:t>
            </a:r>
          </a:p>
          <a:p>
            <a:r>
              <a:rPr lang="en-US" dirty="0" smtClean="0"/>
              <a:t>Tools</a:t>
            </a:r>
            <a:r>
              <a:rPr lang="en-US" dirty="0"/>
              <a:t>: Signatures, MACs, Hash Functions, Error-correcting codes, Error-detecting codes. </a:t>
            </a:r>
            <a:endParaRPr lang="en-US" dirty="0" smtClean="0"/>
          </a:p>
          <a:p>
            <a:pPr lvl="4"/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New variants: </a:t>
            </a:r>
            <a:r>
              <a:rPr lang="en-US" dirty="0" smtClean="0">
                <a:solidFill>
                  <a:srgbClr val="008000"/>
                </a:solidFill>
              </a:rPr>
              <a:t>tamper-detection codes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non-malleable codes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continuous non-malleable codes</a:t>
            </a:r>
            <a:r>
              <a:rPr lang="en-US" dirty="0" smtClean="0"/>
              <a:t>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Detection: General 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0" y="1524000"/>
                <a:ext cx="9144000" cy="5257800"/>
              </a:xfrm>
              <a:prstGeom prst="rect">
                <a:avLst/>
              </a:prstGeom>
            </p:spPr>
            <p:txBody>
              <a:bodyPr vert="horz">
                <a:normAutofit lnSpcReduction="10000"/>
              </a:bodyPr>
              <a:lstStyle/>
              <a:p>
                <a:pPr lvl="0">
                  <a:spcBef>
                    <a:spcPts val="700"/>
                  </a:spcBef>
                  <a:buClr>
                    <a:schemeClr val="accent2"/>
                  </a:buClr>
                  <a:buSzPct val="60000"/>
                  <a:defRPr/>
                </a:pPr>
                <a:r>
                  <a:rPr lang="en-US" sz="2900" b="1" dirty="0" smtClean="0"/>
                  <a:t>Theorem </a:t>
                </a:r>
                <a:r>
                  <a:rPr lang="en-US" sz="2900" b="1" dirty="0" smtClean="0">
                    <a:solidFill>
                      <a:srgbClr val="C00000"/>
                    </a:solidFill>
                  </a:rPr>
                  <a:t>[Jafargholi-</a:t>
                </a:r>
                <a:r>
                  <a:rPr lang="en-US" sz="2900" b="1" dirty="0" smtClean="0">
                    <a:solidFill>
                      <a:srgbClr val="008000"/>
                    </a:solidFill>
                  </a:rPr>
                  <a:t>W</a:t>
                </a:r>
                <a:r>
                  <a:rPr lang="en-US" sz="2900" b="1" dirty="0" smtClean="0">
                    <a:solidFill>
                      <a:srgbClr val="C00000"/>
                    </a:solidFill>
                  </a:rPr>
                  <a:t>15]</a:t>
                </a:r>
                <a:r>
                  <a:rPr lang="en-US" sz="2900" b="1" dirty="0" smtClean="0"/>
                  <a:t>:</a:t>
                </a:r>
              </a:p>
              <a:p>
                <a:pPr lvl="0">
                  <a:spcBef>
                    <a:spcPts val="700"/>
                  </a:spcBef>
                  <a:buClr>
                    <a:schemeClr val="accent2"/>
                  </a:buClr>
                  <a:buSzPct val="60000"/>
                  <a:defRPr/>
                </a:pPr>
                <a:r>
                  <a:rPr lang="en-US" sz="2900" dirty="0" smtClean="0"/>
                  <a:t>For any function family </a:t>
                </a:r>
                <a:r>
                  <a:rPr lang="en-US" sz="2900" dirty="0" smtClean="0">
                    <a:solidFill>
                      <a:srgbClr val="008000"/>
                    </a:solidFill>
                  </a:rPr>
                  <a:t>F</a:t>
                </a:r>
                <a:r>
                  <a:rPr lang="en-US" sz="2900" dirty="0" smtClean="0"/>
                  <a:t> over  n-bit </a:t>
                </a:r>
                <a:r>
                  <a:rPr lang="en-US" sz="2900" dirty="0" err="1" smtClean="0"/>
                  <a:t>codewords</a:t>
                </a:r>
                <a:r>
                  <a:rPr lang="en-US" sz="2900" dirty="0" smtClean="0"/>
                  <a:t>, there is an </a:t>
                </a:r>
                <a:r>
                  <a:rPr lang="en-US" sz="2900" dirty="0">
                    <a:solidFill>
                      <a:srgbClr val="008000"/>
                    </a:solidFill>
                  </a:rPr>
                  <a:t>(F, </a:t>
                </a:r>
                <a14:m>
                  <m:oMath xmlns:m="http://schemas.openxmlformats.org/officeDocument/2006/math">
                    <m:r>
                      <a:rPr lang="en-US" sz="29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900" dirty="0" smtClean="0">
                    <a:solidFill>
                      <a:srgbClr val="008000"/>
                    </a:solidFill>
                    <a:cs typeface="Arial" panose="020B0604020202020204" pitchFamily="34" charset="0"/>
                  </a:rPr>
                  <a:t>)-</a:t>
                </a:r>
                <a:r>
                  <a:rPr lang="en-US" sz="2900" i="1" dirty="0" smtClean="0"/>
                  <a:t>TDC </a:t>
                </a:r>
                <a:r>
                  <a:rPr lang="en-US" sz="2900" dirty="0" smtClean="0"/>
                  <a:t>as long as </a:t>
                </a:r>
                <a:r>
                  <a:rPr lang="en-US" sz="2900" dirty="0" smtClean="0">
                    <a:solidFill>
                      <a:srgbClr val="008000"/>
                    </a:solidFill>
                  </a:rPr>
                  <a:t>|F|&lt;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9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9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9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9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9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9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9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&lt;1 </m:t>
                    </m:r>
                  </m:oMath>
                </a14:m>
                <a:r>
                  <a:rPr lang="en-US" sz="2900" dirty="0" smtClean="0"/>
                  <a:t>and each </a:t>
                </a:r>
                <a:r>
                  <a:rPr lang="en-US" sz="2900" dirty="0" smtClean="0">
                    <a:solidFill>
                      <a:srgbClr val="008000"/>
                    </a:solidFill>
                  </a:rPr>
                  <a:t>f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900" dirty="0" smtClean="0">
                    <a:solidFill>
                      <a:srgbClr val="008000"/>
                    </a:solidFill>
                  </a:rPr>
                  <a:t> F </a:t>
                </a:r>
                <a:r>
                  <a:rPr lang="en-US" sz="2900" dirty="0" smtClean="0"/>
                  <a:t>has </a:t>
                </a:r>
                <a:r>
                  <a:rPr lang="en-US" sz="2900" i="1" dirty="0" smtClean="0"/>
                  <a:t>few fixed points </a:t>
                </a:r>
                <a:r>
                  <a:rPr lang="en-US" sz="2900" dirty="0" smtClean="0"/>
                  <a:t>and </a:t>
                </a:r>
                <a:r>
                  <a:rPr lang="en-US" sz="2900" i="1" dirty="0" smtClean="0"/>
                  <a:t>high entropy</a:t>
                </a:r>
                <a:r>
                  <a:rPr lang="en-US" sz="2900" dirty="0" smtClean="0"/>
                  <a:t>.</a:t>
                </a:r>
              </a:p>
              <a:p>
                <a:pPr lvl="0">
                  <a:spcBef>
                    <a:spcPts val="700"/>
                  </a:spcBef>
                  <a:buClr>
                    <a:schemeClr val="accent2"/>
                  </a:buClr>
                  <a:buSzPct val="60000"/>
                  <a:defRPr/>
                </a:pPr>
                <a:endParaRPr lang="en-US" sz="2000" dirty="0"/>
              </a:p>
              <a:p>
                <a:pPr marL="457200" lvl="0" indent="-45720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/>
                </a:pPr>
                <a:r>
                  <a:rPr lang="en-US" sz="2900" dirty="0" smtClean="0"/>
                  <a:t>Proof is via probabilistic method argument  -  construction is inherently inefficient. </a:t>
                </a:r>
              </a:p>
              <a:p>
                <a:pPr marL="457200" lvl="0" indent="-45720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/>
                </a:pPr>
                <a:r>
                  <a:rPr lang="en-US" sz="2900" dirty="0" smtClean="0"/>
                  <a:t>Can be made efficient for </a:t>
                </a:r>
                <a:r>
                  <a:rPr lang="en-US" sz="2900" dirty="0" smtClean="0">
                    <a:solidFill>
                      <a:srgbClr val="008000"/>
                    </a:solidFill>
                  </a:rPr>
                  <a:t>|F|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900" b="0" i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  <m:r>
                          <a:rPr lang="en-US" sz="29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9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9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900" dirty="0" smtClean="0"/>
                  <a:t>.</a:t>
                </a:r>
              </a:p>
              <a:p>
                <a:pPr marL="457200" lvl="0" indent="-45720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/>
                </a:pPr>
                <a:r>
                  <a:rPr lang="en-US" sz="2900" dirty="0" smtClean="0"/>
                  <a:t>Examples:</a:t>
                </a:r>
              </a:p>
              <a:p>
                <a:pPr marL="914400" lvl="1" indent="-45720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/>
                </a:pPr>
                <a:r>
                  <a:rPr lang="en-US" sz="2900" dirty="0" smtClean="0"/>
                  <a:t>F = { Polynomials p(x) of “low” degree} </a:t>
                </a:r>
              </a:p>
              <a:p>
                <a:pPr marL="914400" lvl="1" indent="-45720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/>
                </a:pPr>
                <a:r>
                  <a:rPr lang="en-US" sz="2900" dirty="0" smtClean="0"/>
                  <a:t>F = { Affine functions Ax + b over “large” field} </a:t>
                </a:r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4000"/>
                <a:ext cx="9144000" cy="5257800"/>
              </a:xfrm>
              <a:prstGeom prst="rect">
                <a:avLst/>
              </a:prstGeom>
              <a:blipFill rotWithShape="1">
                <a:blip r:embed="rId3"/>
                <a:stretch>
                  <a:fillRect l="-1400" t="-1970" r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45631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Tamper Detection: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600200"/>
                <a:ext cx="9067800" cy="49530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First, focus on </a:t>
                </a:r>
                <a:r>
                  <a:rPr lang="en-US" i="1" dirty="0" smtClean="0"/>
                  <a:t>weak</a:t>
                </a:r>
                <a:r>
                  <a:rPr lang="en-US" dirty="0" smtClean="0"/>
                  <a:t> TDC   (random-message security):  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f</a:t>
                </a:r>
                <a:r>
                  <a:rPr lang="en-US" sz="32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F  :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lim>
                    </m:limLow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[ Dec</a:t>
                </a:r>
                <a:r>
                  <a:rPr lang="en-US" sz="3200" dirty="0">
                    <a:solidFill>
                      <a:srgbClr val="FF0000"/>
                    </a:solidFill>
                  </a:rPr>
                  <a:t>( f(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Enc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(s) </a:t>
                </a:r>
                <a:r>
                  <a:rPr lang="en-US" sz="3200" dirty="0">
                    <a:solidFill>
                      <a:srgbClr val="FF0000"/>
                    </a:solidFill>
                  </a:rPr>
                  <a:t>) )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 ⊥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]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3200" dirty="0" smtClean="0">
                  <a:solidFill>
                    <a:srgbClr val="FF0000"/>
                  </a:solidFill>
                </a:endParaRPr>
              </a:p>
              <a:p>
                <a:pPr lvl="2"/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sz="3200" dirty="0" smtClean="0"/>
                  <a:t>Family of codes indexed by function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h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Enc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h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(s)  = (s, h(s))  </a:t>
                </a:r>
                <a:r>
                  <a:rPr lang="en-US" dirty="0" smtClean="0"/>
                  <a:t>and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Dec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h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s,z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 = { s if z = h(s) else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}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Output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log(1/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) + O(1)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bits.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For any family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US" dirty="0" smtClean="0"/>
                  <a:t> with  given restrictions, a random code  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Enc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h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Dec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h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dirty="0" smtClean="0"/>
                  <a:t>is a </a:t>
                </a:r>
                <a:r>
                  <a:rPr lang="en-US" dirty="0" err="1" smtClean="0"/>
                  <a:t>wTDC</a:t>
                </a:r>
                <a:r>
                  <a:rPr lang="en-US" dirty="0" smtClean="0"/>
                  <a:t> with overwhelming probability. </a:t>
                </a:r>
              </a:p>
              <a:p>
                <a:pPr lvl="1"/>
                <a:r>
                  <a:rPr lang="en-US" dirty="0" smtClean="0"/>
                  <a:t>Can choose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dirty="0" smtClean="0"/>
                  <a:t> from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dirty="0" smtClean="0"/>
                  <a:t>-wise </a:t>
                </a:r>
                <a:r>
                  <a:rPr lang="en-US" dirty="0" err="1" smtClean="0"/>
                  <a:t>indep</a:t>
                </a:r>
                <a:r>
                  <a:rPr lang="en-US" dirty="0" smtClean="0"/>
                  <a:t> function family where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 =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log|F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|</a:t>
                </a:r>
                <a:r>
                  <a:rPr lang="en-US" dirty="0" smtClean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600200"/>
                <a:ext cx="9067800" cy="4953000"/>
              </a:xfrm>
              <a:blipFill rotWithShape="0">
                <a:blip r:embed="rId2"/>
                <a:stretch>
                  <a:fillRect l="-403" t="-1232" r="-1210" b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98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Tamper Detection: </a:t>
            </a:r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600200"/>
                <a:ext cx="9144000" cy="52578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lvl="1" indent="0">
                  <a:spcBef>
                    <a:spcPts val="700"/>
                  </a:spcBef>
                  <a:buClr>
                    <a:schemeClr val="accent2"/>
                  </a:buClr>
                  <a:buSzPct val="60000"/>
                  <a:buNone/>
                </a:pPr>
                <a:r>
                  <a:rPr lang="en-US" sz="2800" b="1" dirty="0" smtClean="0"/>
                  <a:t>Construction: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Enc</a:t>
                </a:r>
                <a:r>
                  <a:rPr lang="en-US" sz="2800" baseline="-25000" dirty="0" err="1" smtClean="0">
                    <a:solidFill>
                      <a:srgbClr val="FF0000"/>
                    </a:solidFill>
                  </a:rPr>
                  <a:t>h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(s</a:t>
                </a:r>
                <a:r>
                  <a:rPr lang="en-US" sz="2800" dirty="0">
                    <a:solidFill>
                      <a:srgbClr val="FF0000"/>
                    </a:solidFill>
                  </a:rPr>
                  <a:t>)  = (s, h(s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))  </a:t>
                </a:r>
                <a:r>
                  <a:rPr lang="en-US" sz="2800" dirty="0" smtClean="0"/>
                  <a:t>,  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Dec</a:t>
                </a:r>
                <a:r>
                  <a:rPr lang="en-US" sz="2800" baseline="-25000" dirty="0" err="1" smtClean="0">
                    <a:solidFill>
                      <a:srgbClr val="FF0000"/>
                    </a:solidFill>
                  </a:rPr>
                  <a:t>h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s,z</a:t>
                </a:r>
                <a:r>
                  <a:rPr lang="en-US" sz="2800" dirty="0">
                    <a:solidFill>
                      <a:srgbClr val="FF0000"/>
                    </a:solidFill>
                  </a:rPr>
                  <a:t>) = { s if z = h(s) else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}</a:t>
                </a:r>
              </a:p>
              <a:p>
                <a:pPr marL="0" indent="0">
                  <a:buNone/>
                </a:pPr>
                <a:r>
                  <a:rPr lang="en-US" dirty="0" smtClean="0"/>
                  <a:t>Represent tampering function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f</a:t>
                </a:r>
                <a:r>
                  <a:rPr lang="en-US" dirty="0" smtClean="0"/>
                  <a:t> as a graph: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When is (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h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Dec</a:t>
                </a:r>
                <a:r>
                  <a:rPr lang="en-US" baseline="-25000" dirty="0" err="1" smtClean="0"/>
                  <a:t>h</a:t>
                </a:r>
                <a:r>
                  <a:rPr lang="en-US" dirty="0" smtClean="0"/>
                  <a:t>) a bad code? Too many bad edges!</a:t>
                </a:r>
              </a:p>
              <a:p>
                <a:r>
                  <a:rPr lang="en-US" dirty="0" smtClean="0"/>
                  <a:t>Unfortunately, “badness” is not independent.</a:t>
                </a:r>
              </a:p>
              <a:p>
                <a:r>
                  <a:rPr lang="en-US" dirty="0" smtClean="0"/>
                  <a:t>Can edge-color this graph with few colors (low in-degree). Within each color, “badness” is independent.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600200"/>
                <a:ext cx="9144000" cy="5257800"/>
              </a:xfrm>
              <a:blipFill rotWithShape="0">
                <a:blip r:embed="rId2"/>
                <a:stretch>
                  <a:fillRect l="-1267" t="-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2286000" y="3211046"/>
            <a:ext cx="914400" cy="8763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60377" y="2812134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,z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242448" y="3287246"/>
            <a:ext cx="872352" cy="8001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58612" y="4087346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(s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,z</a:t>
            </a:r>
            <a:r>
              <a:rPr lang="en-US" sz="2400" baseline="-25000" dirty="0"/>
              <a:t>2</a:t>
            </a:r>
            <a:r>
              <a:rPr lang="en-US" sz="2400" dirty="0" smtClean="0"/>
              <a:t>)</a:t>
            </a:r>
            <a:endParaRPr lang="en-US" sz="24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3917283" y="2794205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(s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,z</a:t>
            </a:r>
            <a:r>
              <a:rPr lang="en-US" sz="2400" baseline="-25000" dirty="0"/>
              <a:t>3</a:t>
            </a:r>
            <a:r>
              <a:rPr lang="en-US" sz="2400" dirty="0" smtClean="0"/>
              <a:t>)</a:t>
            </a:r>
            <a:endParaRPr lang="en-US" sz="2400" baseline="-250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943600" y="3365678"/>
            <a:ext cx="0" cy="9525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93425" y="2753846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(s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,z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)</a:t>
            </a:r>
            <a:endParaRPr lang="en-US" sz="24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5517225" y="4349581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(s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,z</a:t>
            </a:r>
            <a:r>
              <a:rPr lang="en-US" sz="2400" baseline="-25000" dirty="0"/>
              <a:t>5</a:t>
            </a:r>
            <a:r>
              <a:rPr lang="en-US" sz="2400" dirty="0" smtClean="0"/>
              <a:t>)</a:t>
            </a:r>
            <a:endParaRPr lang="en-US" sz="24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7102271" y="2743200"/>
            <a:ext cx="1681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Bad edge:</a:t>
            </a:r>
          </a:p>
          <a:p>
            <a:r>
              <a:rPr lang="en-US" sz="2400" dirty="0" smtClean="0"/>
              <a:t>z = h(s) 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or both </a:t>
            </a:r>
          </a:p>
          <a:p>
            <a:r>
              <a:rPr lang="en-US" sz="2400" dirty="0" smtClean="0"/>
              <a:t>end points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54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Tamper Detection: Construction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6200" y="1752600"/>
                <a:ext cx="8991600" cy="4800600"/>
              </a:xfrm>
            </p:spPr>
            <p:txBody>
              <a:bodyPr>
                <a:normAutofit fontScale="85000" lnSpcReduction="20000"/>
              </a:bodyPr>
              <a:lstStyle/>
              <a:p>
                <a:pPr lvl="0"/>
                <a:r>
                  <a:rPr lang="en-US" sz="3000" dirty="0" smtClean="0">
                    <a:ea typeface="Helvetica"/>
                    <a:cs typeface="Helvetica"/>
                    <a:sym typeface="Helvetica"/>
                  </a:rPr>
                  <a:t>Can go </a:t>
                </a:r>
                <a:r>
                  <a:rPr lang="en-US" sz="3000" dirty="0">
                    <a:ea typeface="Helvetica"/>
                    <a:cs typeface="Helvetica"/>
                    <a:sym typeface="Helvetica"/>
                  </a:rPr>
                  <a:t>f</a:t>
                </a:r>
                <a:r>
                  <a:rPr lang="en-US" sz="3000" dirty="0" smtClean="0">
                    <a:ea typeface="Helvetica"/>
                    <a:cs typeface="Helvetica"/>
                    <a:sym typeface="Helvetica"/>
                  </a:rPr>
                  <a:t>rom weak to strong tamper detection </a:t>
                </a:r>
                <a:r>
                  <a:rPr lang="en-US" sz="3000" dirty="0" smtClean="0"/>
                  <a:t>via </a:t>
                </a:r>
                <a:r>
                  <a:rPr lang="en-US" sz="3000" i="1" dirty="0" smtClean="0"/>
                  <a:t>leakage resilient </a:t>
                </a:r>
                <a:r>
                  <a:rPr lang="en-US" sz="3000" i="1" dirty="0" smtClean="0"/>
                  <a:t>codes</a:t>
                </a:r>
                <a:r>
                  <a:rPr lang="en-US" sz="3000" dirty="0"/>
                  <a:t>.</a:t>
                </a:r>
                <a:endParaRPr lang="en-US" sz="2700" dirty="0" smtClean="0"/>
              </a:p>
              <a:p>
                <a:pPr lvl="4">
                  <a:defRPr sz="1800"/>
                </a:pPr>
                <a:endParaRPr lang="en-US" sz="3000" dirty="0" smtClean="0"/>
              </a:p>
              <a:p>
                <a:pPr>
                  <a:defRPr sz="1800"/>
                </a:pPr>
                <a:r>
                  <a:rPr lang="en-US" sz="3000" b="1" dirty="0" smtClean="0"/>
                  <a:t>Definition </a:t>
                </a:r>
                <a:r>
                  <a:rPr lang="en-US" sz="2600" b="1" dirty="0" smtClean="0">
                    <a:solidFill>
                      <a:srgbClr val="C00000"/>
                    </a:solidFill>
                  </a:rPr>
                  <a:t>[DDV10]</a:t>
                </a:r>
                <a:r>
                  <a:rPr lang="en-US" sz="3000" b="1" dirty="0" smtClean="0"/>
                  <a:t>: </a:t>
                </a:r>
                <a:r>
                  <a:rPr lang="en-US" sz="3000" dirty="0" smtClean="0"/>
                  <a:t>A code </a:t>
                </a:r>
                <a:r>
                  <a:rPr lang="en-US" sz="3000" dirty="0" smtClean="0">
                    <a:solidFill>
                      <a:srgbClr val="008000"/>
                    </a:solidFill>
                  </a:rPr>
                  <a:t>(</a:t>
                </a:r>
                <a:r>
                  <a:rPr lang="en-US" sz="3000" dirty="0" err="1" smtClean="0">
                    <a:solidFill>
                      <a:srgbClr val="008000"/>
                    </a:solidFill>
                    <a:ea typeface="Helvetica"/>
                    <a:cs typeface="Helvetica"/>
                    <a:sym typeface="Helvetica"/>
                  </a:rPr>
                  <a:t>Enc</a:t>
                </a:r>
                <a:r>
                  <a:rPr lang="en-US" sz="3000" dirty="0">
                    <a:solidFill>
                      <a:srgbClr val="008000"/>
                    </a:solidFill>
                    <a:ea typeface="Helvetica"/>
                    <a:cs typeface="Helvetica"/>
                    <a:sym typeface="Helvetica"/>
                  </a:rPr>
                  <a:t>, </a:t>
                </a:r>
                <a:r>
                  <a:rPr lang="en-US" sz="3000" dirty="0" smtClean="0">
                    <a:solidFill>
                      <a:srgbClr val="008000"/>
                    </a:solidFill>
                    <a:ea typeface="Helvetica"/>
                    <a:cs typeface="Helvetica"/>
                    <a:sym typeface="Helvetica"/>
                  </a:rPr>
                  <a:t>Dec</a:t>
                </a:r>
                <a:r>
                  <a:rPr lang="en-US" sz="3000" dirty="0">
                    <a:solidFill>
                      <a:srgbClr val="008000"/>
                    </a:solidFill>
                    <a:ea typeface="Helvetica"/>
                    <a:cs typeface="Helvetica"/>
                    <a:sym typeface="Helvetica"/>
                  </a:rPr>
                  <a:t>) </a:t>
                </a:r>
                <a:r>
                  <a:rPr lang="en-US" sz="3000" dirty="0" smtClean="0">
                    <a:ea typeface="Helvetica"/>
                    <a:cs typeface="Helvetica"/>
                    <a:sym typeface="Helvetica"/>
                  </a:rPr>
                  <a:t>is an </a:t>
                </a:r>
                <a:r>
                  <a:rPr lang="en-US" sz="3000" dirty="0" smtClean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(F,</a:t>
                </a:r>
                <a:r>
                  <a:rPr lang="en-US" sz="3000" dirty="0">
                    <a:solidFill>
                      <a:srgbClr val="FF0000"/>
                    </a:solidFill>
                    <a:ea typeface="Apple Chancery"/>
                    <a:cs typeface="Apple Chancery"/>
                    <a:sym typeface="Apple Chancery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FF0000"/>
                        </a:solidFill>
                        <a:latin typeface="Cambria Math"/>
                        <a:ea typeface="Apple Chancery"/>
                        <a:cs typeface="Apple Chancery"/>
                        <a:sym typeface="Apple Chancery"/>
                      </a:rPr>
                      <m:t>ℓ</m:t>
                    </m:r>
                  </m:oMath>
                </a14:m>
                <a:r>
                  <a:rPr lang="en-US" sz="3000" dirty="0" smtClean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/>
                        <a:ea typeface="Helvetica"/>
                        <a:cs typeface="Helvetica"/>
                        <a:sym typeface="Helvetica"/>
                      </a:rPr>
                      <m:t>𝜀</m:t>
                    </m:r>
                  </m:oMath>
                </a14:m>
                <a:r>
                  <a:rPr lang="en-US" sz="3000" dirty="0" smtClean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)</a:t>
                </a:r>
                <a:r>
                  <a:rPr lang="en-US" sz="3000" dirty="0" smtClean="0">
                    <a:solidFill>
                      <a:srgbClr val="FF0000"/>
                    </a:solidFill>
                  </a:rPr>
                  <a:t>-</a:t>
                </a:r>
                <a:r>
                  <a:rPr lang="en-US" sz="3000" dirty="0" smtClean="0">
                    <a:solidFill>
                      <a:schemeClr val="tx1"/>
                    </a:solidFill>
                  </a:rPr>
                  <a:t>leakage </a:t>
                </a:r>
                <a:r>
                  <a:rPr lang="en-US" sz="3000" dirty="0"/>
                  <a:t>resilient </a:t>
                </a:r>
                <a:r>
                  <a:rPr lang="en-US" sz="3000" dirty="0" smtClean="0"/>
                  <a:t>code </a:t>
                </a:r>
                <a:r>
                  <a:rPr lang="en-US" sz="3000" dirty="0" smtClean="0">
                    <a:ea typeface="Savoye LET"/>
                    <a:cs typeface="Savoye LET"/>
                    <a:sym typeface="Savoye LET"/>
                  </a:rPr>
                  <a:t>i</a:t>
                </a:r>
                <a:r>
                  <a:rPr lang="en-US" sz="3000" dirty="0" smtClean="0">
                    <a:ea typeface="Helvetica"/>
                    <a:cs typeface="Helvetica"/>
                    <a:sym typeface="Helvetica"/>
                  </a:rPr>
                  <a:t>f </a:t>
                </a:r>
                <a:r>
                  <a:rPr lang="en-US" sz="3000" dirty="0" smtClean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∀ s,</a:t>
                </a:r>
                <a:r>
                  <a:rPr lang="en-US" sz="3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000" dirty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∀</a:t>
                </a:r>
                <a:r>
                  <a:rPr lang="en-US" sz="3000" dirty="0">
                    <a:solidFill>
                      <a:srgbClr val="FF0000"/>
                    </a:solidFill>
                  </a:rPr>
                  <a:t> </a:t>
                </a:r>
                <a:r>
                  <a:rPr lang="en-US" sz="3000" dirty="0" smtClean="0">
                    <a:solidFill>
                      <a:srgbClr val="FF0000"/>
                    </a:solidFill>
                  </a:rPr>
                  <a:t>f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solidFill>
                          <a:srgbClr val="FF0000"/>
                        </a:solidFill>
                        <a:latin typeface="Cambria Math"/>
                        <a:ea typeface="Apple Chancery"/>
                        <a:cs typeface="Apple Chancery"/>
                        <a:sym typeface="Apple Chancery"/>
                      </a:rPr>
                      <m:t>∈ </m:t>
                    </m:r>
                  </m:oMath>
                </a14:m>
                <a:r>
                  <a:rPr lang="en-US" sz="3000" dirty="0" smtClean="0">
                    <a:solidFill>
                      <a:srgbClr val="FF0000"/>
                    </a:solidFill>
                    <a:ea typeface="Apple Chancery"/>
                    <a:cs typeface="Apple Chancery"/>
                    <a:sym typeface="Apple Chancery"/>
                  </a:rPr>
                  <a:t>F where f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pple Chancery"/>
                            <a:cs typeface="Apple Chancery"/>
                            <a:sym typeface="Apple Chancery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pple Chancery"/>
                                <a:cs typeface="Apple Chancery"/>
                                <a:sym typeface="Apple Chancery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pple Chancery"/>
                                <a:cs typeface="Apple Chancery"/>
                                <a:sym typeface="Apple Chancery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  <a:ea typeface="Apple Chancery"/>
                            <a:cs typeface="Apple Chancery"/>
                            <a:sym typeface="Apple Chancery"/>
                          </a:rPr>
                          <m:t>𝑛</m:t>
                        </m:r>
                      </m:sup>
                    </m:sSup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/>
                        <a:ea typeface="Apple Chancery"/>
                        <a:cs typeface="Apple Chancery"/>
                        <a:sym typeface="Apple Chancery"/>
                      </a:rPr>
                      <m:t>→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pple Chancery"/>
                            <a:cs typeface="Apple Chancery"/>
                            <a:sym typeface="Apple Chancery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pple Chancery"/>
                                <a:cs typeface="Apple Chancery"/>
                                <a:sym typeface="Apple Chancery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pple Chancery"/>
                                <a:cs typeface="Apple Chancery"/>
                                <a:sym typeface="Apple Chancery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  <a:ea typeface="Apple Chancery"/>
                            <a:cs typeface="Apple Chancery"/>
                            <a:sym typeface="Apple Chancery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30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3000" dirty="0" smtClean="0"/>
                  <a:t>we have:</a:t>
                </a:r>
              </a:p>
              <a:p>
                <a:pPr marL="0" indent="0">
                  <a:buNone/>
                  <a:defRPr sz="1800"/>
                </a:pPr>
                <a:r>
                  <a:rPr lang="en-US" sz="3000" dirty="0"/>
                  <a:t> </a:t>
                </a:r>
                <a:r>
                  <a:rPr lang="en-US" sz="3000" dirty="0" smtClean="0"/>
                  <a:t>  </a:t>
                </a:r>
                <a:r>
                  <a:rPr lang="en-US" sz="3000" dirty="0"/>
                  <a:t> </a:t>
                </a:r>
                <a:r>
                  <a:rPr lang="en-US" sz="3000" dirty="0" smtClean="0">
                    <a:solidFill>
                      <a:srgbClr val="FF0000"/>
                    </a:solidFill>
                    <a:ea typeface="Apple Chancery"/>
                    <a:cs typeface="Apple Chancery"/>
                    <a:sym typeface="Apple Chancery"/>
                  </a:rPr>
                  <a:t>f</a:t>
                </a:r>
                <a:r>
                  <a:rPr lang="en-US" sz="3000" dirty="0" smtClean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(</a:t>
                </a:r>
                <a:r>
                  <a:rPr lang="en-US" sz="3000" dirty="0" err="1" smtClean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Enc</a:t>
                </a:r>
                <a:r>
                  <a:rPr lang="en-US" sz="3000" dirty="0" smtClean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(s))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Helvetica"/>
                            <a:cs typeface="Helvetica"/>
                            <a:sym typeface="Helvetica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  <a:ea typeface="Helvetica"/>
                            <a:cs typeface="Helvetica"/>
                            <a:sym typeface="Helvetica"/>
                          </a:rPr>
                          <m:t>≈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  <a:ea typeface="Helvetica"/>
                            <a:cs typeface="Helvetica"/>
                            <a:sym typeface="Helvetica"/>
                          </a:rPr>
                          <m:t>𝜀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rgbClr val="FF0000"/>
                    </a:solidFill>
                    <a:ea typeface="Apple Chancery"/>
                    <a:cs typeface="Helvetica"/>
                    <a:sym typeface="Helvetica"/>
                  </a:rPr>
                  <a:t> f(Uniform</a:t>
                </a:r>
                <a:r>
                  <a:rPr lang="en-US" sz="3000" dirty="0" smtClean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)</a:t>
                </a:r>
                <a:r>
                  <a:rPr lang="el-GR" sz="3000" dirty="0" smtClean="0">
                    <a:solidFill>
                      <a:srgbClr val="FF0000"/>
                    </a:solidFill>
                  </a:rPr>
                  <a:t>.</a:t>
                </a:r>
                <a:endParaRPr lang="el-GR" sz="3000" dirty="0">
                  <a:solidFill>
                    <a:srgbClr val="FF0000"/>
                  </a:solidFill>
                </a:endParaRPr>
              </a:p>
              <a:p>
                <a:pPr lvl="2"/>
                <a:r>
                  <a:rPr lang="en-US" sz="3000" dirty="0" smtClean="0"/>
                  <a:t>Construction</a:t>
                </a:r>
                <a:r>
                  <a:rPr lang="en-US" sz="3000" dirty="0" smtClean="0">
                    <a:solidFill>
                      <a:srgbClr val="008000"/>
                    </a:solidFill>
                  </a:rPr>
                  <a:t>   </a:t>
                </a:r>
                <a:r>
                  <a:rPr lang="en-US" sz="3000" dirty="0" err="1" smtClean="0">
                    <a:solidFill>
                      <a:srgbClr val="008000"/>
                    </a:solidFill>
                  </a:rPr>
                  <a:t>Enc</a:t>
                </a:r>
                <a:r>
                  <a:rPr lang="en-US" sz="3000" baseline="-25000" dirty="0" err="1" smtClean="0">
                    <a:solidFill>
                      <a:srgbClr val="008000"/>
                    </a:solidFill>
                  </a:rPr>
                  <a:t>h</a:t>
                </a:r>
                <a:r>
                  <a:rPr lang="en-US" sz="3000" dirty="0" smtClean="0">
                    <a:solidFill>
                      <a:srgbClr val="008000"/>
                    </a:solidFill>
                  </a:rPr>
                  <a:t>(s</a:t>
                </a:r>
                <a:r>
                  <a:rPr lang="en-US" sz="3000" dirty="0" smtClean="0">
                    <a:solidFill>
                      <a:srgbClr val="008000"/>
                    </a:solidFill>
                  </a:rPr>
                  <a:t>) = (r, h(r) + s) </a:t>
                </a:r>
              </a:p>
              <a:p>
                <a:pPr lvl="2"/>
                <a:r>
                  <a:rPr lang="en-US" sz="3000" dirty="0" smtClean="0"/>
                  <a:t>Size of randomness</a:t>
                </a:r>
                <a:r>
                  <a:rPr lang="en-US" sz="3000" dirty="0" smtClean="0">
                    <a:solidFill>
                      <a:srgbClr val="008000"/>
                    </a:solidFill>
                  </a:rPr>
                  <a:t> r </a:t>
                </a:r>
                <a:r>
                  <a:rPr lang="en-US" sz="3000" dirty="0" smtClean="0"/>
                  <a:t>is </a:t>
                </a:r>
                <a:r>
                  <a:rPr lang="en-US" sz="3000" dirty="0" smtClean="0">
                    <a:solidFill>
                      <a:srgbClr val="FF0000"/>
                    </a:solidFill>
                  </a:rPr>
                  <a:t>max{ 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rgbClr val="FF0000"/>
                        </a:solidFill>
                        <a:latin typeface="Cambria Math"/>
                        <a:ea typeface="Apple Chancery"/>
                        <a:cs typeface="Apple Chancery"/>
                        <a:sym typeface="Apple Chancery"/>
                      </a:rPr>
                      <m:t>ℓ</m:t>
                    </m:r>
                  </m:oMath>
                </a14:m>
                <a:r>
                  <a:rPr lang="en-US" sz="3000" dirty="0" smtClean="0">
                    <a:solidFill>
                      <a:srgbClr val="FF0000"/>
                    </a:solidFill>
                  </a:rPr>
                  <a:t> , </a:t>
                </a:r>
                <a:r>
                  <a:rPr lang="en-US" sz="3000" dirty="0" err="1" smtClean="0">
                    <a:solidFill>
                      <a:srgbClr val="FF0000"/>
                    </a:solidFill>
                  </a:rPr>
                  <a:t>loglog|F</a:t>
                </a:r>
                <a:r>
                  <a:rPr lang="en-US" sz="3000" dirty="0" smtClean="0">
                    <a:solidFill>
                      <a:srgbClr val="FF0000"/>
                    </a:solidFill>
                  </a:rPr>
                  <a:t>|}  + O(log 1/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𝜀</m:t>
                    </m:r>
                  </m:oMath>
                </a14:m>
                <a:r>
                  <a:rPr lang="en-US" sz="3000" dirty="0" smtClean="0">
                    <a:solidFill>
                      <a:srgbClr val="FF0000"/>
                    </a:solidFill>
                  </a:rPr>
                  <a:t>).</a:t>
                </a:r>
                <a:endParaRPr lang="en-US" sz="3000" dirty="0" smtClean="0"/>
              </a:p>
              <a:p>
                <a:pPr lvl="2"/>
                <a:r>
                  <a:rPr lang="en-US" sz="3000" dirty="0" smtClean="0"/>
                  <a:t>Can use </a:t>
                </a:r>
                <a:r>
                  <a:rPr lang="en-US" sz="3000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sz="3000" dirty="0" smtClean="0"/>
                  <a:t>-wise </a:t>
                </a:r>
                <a:r>
                  <a:rPr lang="en-US" sz="3000" dirty="0" err="1" smtClean="0"/>
                  <a:t>indep</a:t>
                </a:r>
                <a:r>
                  <a:rPr lang="en-US" sz="3000" dirty="0" smtClean="0"/>
                  <a:t> function</a:t>
                </a:r>
                <a:r>
                  <a:rPr lang="en-US" sz="3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000" dirty="0" smtClean="0">
                    <a:solidFill>
                      <a:srgbClr val="008000"/>
                    </a:solidFill>
                  </a:rPr>
                  <a:t>h</a:t>
                </a:r>
                <a:r>
                  <a:rPr lang="en-US" sz="3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000" dirty="0" smtClean="0"/>
                  <a:t>where </a:t>
                </a:r>
                <a:r>
                  <a:rPr lang="en-US" sz="3000" dirty="0" smtClean="0">
                    <a:solidFill>
                      <a:srgbClr val="FF0000"/>
                    </a:solidFill>
                  </a:rPr>
                  <a:t>t = O(|log F|). </a:t>
                </a:r>
              </a:p>
              <a:p>
                <a:pPr lvl="2"/>
                <a:endParaRPr lang="en-US" sz="3000" dirty="0" smtClean="0">
                  <a:solidFill>
                    <a:srgbClr val="FF0000"/>
                  </a:solidFill>
                </a:endParaRPr>
              </a:p>
              <a:p>
                <a:pPr>
                  <a:defRPr sz="1800"/>
                </a:pPr>
                <a:r>
                  <a:rPr lang="en-US" sz="3000" dirty="0" smtClean="0">
                    <a:ea typeface="Helvetica"/>
                    <a:cs typeface="Helvetica"/>
                    <a:sym typeface="Helvetica"/>
                  </a:rPr>
                  <a:t>Strong Tamper-Detection:  </a:t>
                </a:r>
                <a:r>
                  <a:rPr lang="en-US" sz="3000" dirty="0" err="1" smtClean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Enc</a:t>
                </a:r>
                <a:r>
                  <a:rPr lang="en-US" sz="3000" dirty="0" smtClean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(s) </a:t>
                </a:r>
                <a:r>
                  <a:rPr lang="en-US" sz="3000" dirty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= </a:t>
                </a:r>
                <a:r>
                  <a:rPr lang="en-US" sz="3000" dirty="0" err="1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wtdEnc</a:t>
                </a:r>
                <a:r>
                  <a:rPr lang="en-US" sz="3000" dirty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( </a:t>
                </a:r>
                <a:r>
                  <a:rPr lang="en-US" sz="3000" dirty="0" err="1" smtClean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LrEnc</a:t>
                </a:r>
                <a:r>
                  <a:rPr lang="en-US" sz="3000" dirty="0" smtClean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(s)) </a:t>
                </a:r>
                <a:endParaRPr lang="en-US" sz="3000" dirty="0" smtClean="0">
                  <a:solidFill>
                    <a:srgbClr val="FF0000"/>
                  </a:solidFill>
                </a:endParaRPr>
              </a:p>
              <a:p>
                <a:r>
                  <a:rPr lang="en-US" sz="2800" dirty="0" smtClean="0">
                    <a:solidFill>
                      <a:srgbClr val="008000"/>
                    </a:solidFill>
                  </a:rPr>
                  <a:t>Tamper f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</a:rPr>
                  <a:t>  Leak f’(c) = {1 if </a:t>
                </a:r>
                <a:r>
                  <a:rPr lang="en-US" sz="2800" dirty="0" err="1" smtClean="0">
                    <a:solidFill>
                      <a:srgbClr val="008000"/>
                    </a:solidFill>
                  </a:rPr>
                  <a:t>wtdDec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(c)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≠ ⊥</m:t>
                    </m:r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</a:rPr>
                  <a:t>, 0 else } </a:t>
                </a:r>
                <a:endParaRPr lang="en-US" sz="3000" dirty="0" smtClean="0">
                  <a:solidFill>
                    <a:srgbClr val="008000"/>
                  </a:solidFill>
                </a:endParaRPr>
              </a:p>
              <a:p>
                <a:endParaRPr lang="en-US" sz="3200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6200" y="1752600"/>
                <a:ext cx="8991600" cy="4800600"/>
              </a:xfrm>
              <a:blipFill rotWithShape="0">
                <a:blip r:embed="rId2"/>
                <a:stretch>
                  <a:fillRect l="-271" t="-2795" r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60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Detection: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8915400" cy="5257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Tamper detection fails for functions with many fixed points, or low entropy. 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This is inherent, </a:t>
            </a:r>
            <a:r>
              <a:rPr lang="en-US" dirty="0"/>
              <a:t>b</a:t>
            </a:r>
            <a:r>
              <a:rPr lang="en-US" dirty="0" smtClean="0"/>
              <a:t>ut perhaps not so bad.</a:t>
            </a:r>
          </a:p>
          <a:p>
            <a:pPr lvl="1"/>
            <a:r>
              <a:rPr lang="en-US" dirty="0" smtClean="0"/>
              <a:t>Fixed-points:  nothing changes! </a:t>
            </a:r>
          </a:p>
          <a:p>
            <a:pPr lvl="1"/>
            <a:r>
              <a:rPr lang="en-US" dirty="0" smtClean="0"/>
              <a:t>Low-entropy:  not much remains! </a:t>
            </a:r>
          </a:p>
          <a:p>
            <a:pPr lvl="3"/>
            <a:endParaRPr lang="en-US" dirty="0"/>
          </a:p>
          <a:p>
            <a:r>
              <a:rPr lang="en-US" dirty="0" smtClean="0"/>
              <a:t>Can we relax tamper-detection and still get meaningful security?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Non-Malleability </a:t>
            </a:r>
            <a:r>
              <a:rPr lang="en-US" sz="3100" dirty="0" smtClean="0">
                <a:solidFill>
                  <a:srgbClr val="C00000"/>
                </a:solidFill>
              </a:rPr>
              <a:t>[Dziembowski-Pietrzak-</a:t>
            </a:r>
            <a:r>
              <a:rPr lang="en-US" sz="3100" dirty="0" smtClean="0">
                <a:solidFill>
                  <a:srgbClr val="008000"/>
                </a:solidFill>
              </a:rPr>
              <a:t>W</a:t>
            </a:r>
            <a:r>
              <a:rPr lang="en-US" sz="3100" dirty="0" smtClean="0">
                <a:solidFill>
                  <a:srgbClr val="C00000"/>
                </a:solidFill>
              </a:rPr>
              <a:t>10]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581400"/>
            <a:ext cx="9144000" cy="3276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u="sng" dirty="0" smtClean="0"/>
              <a:t>Non-Malleability:</a:t>
            </a:r>
            <a:r>
              <a:rPr lang="en-US" dirty="0" smtClean="0"/>
              <a:t> either </a:t>
            </a:r>
            <a:r>
              <a:rPr lang="en-US" dirty="0" smtClean="0">
                <a:solidFill>
                  <a:srgbClr val="FF0000"/>
                </a:solidFill>
              </a:rPr>
              <a:t>s*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0000FF"/>
                </a:solidFill>
              </a:rPr>
              <a:t>s </a:t>
            </a:r>
            <a:r>
              <a:rPr lang="en-US" dirty="0" smtClean="0"/>
              <a:t>or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s* </a:t>
            </a:r>
            <a:r>
              <a:rPr lang="en-US" dirty="0" smtClean="0"/>
              <a:t>is “unrelated” to </a:t>
            </a:r>
            <a:r>
              <a:rPr lang="en-US" dirty="0" smtClean="0">
                <a:solidFill>
                  <a:srgbClr val="0000FF"/>
                </a:solidFill>
              </a:rPr>
              <a:t>s.</a:t>
            </a:r>
          </a:p>
          <a:p>
            <a:pPr lvl="1"/>
            <a:r>
              <a:rPr lang="en-US" dirty="0" smtClean="0"/>
              <a:t>Analogous to non-malleability in cryptography </a:t>
            </a:r>
            <a:r>
              <a:rPr lang="en-US" dirty="0" smtClean="0">
                <a:solidFill>
                  <a:srgbClr val="C00000"/>
                </a:solidFill>
              </a:rPr>
              <a:t>[DDN91]</a:t>
            </a:r>
            <a:r>
              <a:rPr lang="en-US" dirty="0" smtClean="0"/>
              <a:t>.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Harder to define formally (stay tuned). </a:t>
            </a:r>
          </a:p>
          <a:p>
            <a:r>
              <a:rPr lang="en-US" dirty="0" smtClean="0"/>
              <a:t>Examples of “malleability”:</a:t>
            </a:r>
          </a:p>
          <a:p>
            <a:pPr lvl="1"/>
            <a:r>
              <a:rPr lang="en-US" dirty="0" smtClean="0"/>
              <a:t>The value </a:t>
            </a:r>
            <a:r>
              <a:rPr lang="en-US" dirty="0" smtClean="0">
                <a:solidFill>
                  <a:srgbClr val="FF0000"/>
                </a:solidFill>
              </a:rPr>
              <a:t>s*</a:t>
            </a:r>
            <a:r>
              <a:rPr lang="en-US" dirty="0" smtClean="0"/>
              <a:t> is same as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, except with 1</a:t>
            </a:r>
            <a:r>
              <a:rPr lang="en-US" baseline="30000" dirty="0" smtClean="0"/>
              <a:t>st</a:t>
            </a:r>
            <a:r>
              <a:rPr lang="en-US" dirty="0" smtClean="0"/>
              <a:t> bit flipped.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 begins with 0, then </a:t>
            </a:r>
            <a:r>
              <a:rPr lang="en-US" dirty="0" smtClean="0">
                <a:solidFill>
                  <a:srgbClr val="FF0000"/>
                </a:solidFill>
              </a:rPr>
              <a:t>s*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. Otherwise </a:t>
            </a:r>
            <a:r>
              <a:rPr lang="en-US" dirty="0" smtClean="0">
                <a:solidFill>
                  <a:srgbClr val="FF0000"/>
                </a:solidFill>
              </a:rPr>
              <a:t>s* = </a:t>
            </a:r>
            <a:r>
              <a:rPr lang="en-US" dirty="0" smtClean="0">
                <a:solidFill>
                  <a:srgbClr val="FF0000"/>
                </a:solidFill>
                <a:latin typeface="cmsy10"/>
              </a:rPr>
              <a:t>?</a:t>
            </a:r>
            <a:r>
              <a:rPr lang="en-US" dirty="0" smtClean="0"/>
              <a:t>.</a:t>
            </a:r>
            <a:endParaRPr lang="en-US" dirty="0" smtClean="0"/>
          </a:p>
          <a:p>
            <a:pPr lvl="4"/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457774" y="21336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Enc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01174" y="21336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Dec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endCxn id="4" idx="1"/>
          </p:cNvCxnSpPr>
          <p:nvPr/>
        </p:nvCxnSpPr>
        <p:spPr>
          <a:xfrm>
            <a:off x="619574" y="2362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5843" y="1828800"/>
            <a:ext cx="26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>
            <a:off x="2600774" y="23622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97043" y="1828800"/>
            <a:ext cx="26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774" y="1524000"/>
            <a:ext cx="1768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source message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497420" y="1524000"/>
            <a:ext cx="1197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codeword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244588" y="2743200"/>
            <a:ext cx="1398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randomized</a:t>
            </a:r>
          </a:p>
          <a:p>
            <a:pPr algn="ctr"/>
            <a:r>
              <a:rPr lang="en-US" sz="2000" dirty="0" smtClean="0"/>
              <a:t>encoding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15174" y="21336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2765286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tampering function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f </a:t>
            </a:r>
            <a:r>
              <a:rPr lang="en-US" sz="2000" dirty="0" smtClean="0">
                <a:solidFill>
                  <a:srgbClr val="FF0000"/>
                </a:solidFill>
                <a:latin typeface="cmsy10"/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family </a:t>
            </a:r>
            <a:r>
              <a:rPr lang="en-US" sz="2000" dirty="0" smtClean="0">
                <a:solidFill>
                  <a:srgbClr val="FF0000"/>
                </a:solidFill>
              </a:rPr>
              <a:t>F</a:t>
            </a:r>
          </a:p>
          <a:p>
            <a:pPr algn="ctr"/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505774" y="2362200"/>
            <a:ext cx="1219200" cy="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02043" y="1836533"/>
            <a:ext cx="64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53084" y="2743200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decoding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944174" y="2362200"/>
            <a:ext cx="990600" cy="7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00974" y="1535668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tampered codeword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7292843" y="1828800"/>
            <a:ext cx="64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1535668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decoded message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785" y="3200400"/>
            <a:ext cx="9018372" cy="27061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Non-Malleability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8991600" cy="2133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High Level: </a:t>
            </a:r>
            <a:r>
              <a:rPr lang="en-US" dirty="0" smtClean="0"/>
              <a:t>either </a:t>
            </a:r>
            <a:r>
              <a:rPr lang="en-US" dirty="0" err="1" smtClean="0"/>
              <a:t>codeword</a:t>
            </a:r>
            <a:r>
              <a:rPr lang="en-US" dirty="0" smtClean="0"/>
              <a:t> doesn’t change or the new message is </a:t>
            </a:r>
            <a:r>
              <a:rPr lang="en-US" dirty="0" smtClean="0"/>
              <a:t>unrelated to the original.</a:t>
            </a:r>
            <a:endParaRPr lang="en-US" dirty="0" smtClean="0"/>
          </a:p>
          <a:p>
            <a:endParaRPr lang="en-US" u="sng" dirty="0"/>
          </a:p>
        </p:txBody>
      </p:sp>
      <p:sp>
        <p:nvSpPr>
          <p:cNvPr id="4" name="Rectangle 3"/>
          <p:cNvSpPr/>
          <p:nvPr/>
        </p:nvSpPr>
        <p:spPr>
          <a:xfrm>
            <a:off x="5029200" y="4609072"/>
            <a:ext cx="3200400" cy="114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CC00"/>
                </a:solidFill>
                <a:latin typeface="Tw Cen MT"/>
              </a:rPr>
              <a:t>D</a:t>
            </a:r>
            <a:r>
              <a:rPr lang="en-US" sz="3600" baseline="-25000" dirty="0" err="1" smtClean="0">
                <a:solidFill>
                  <a:srgbClr val="00CC00"/>
                </a:solidFill>
                <a:latin typeface="Tw Cen MT"/>
              </a:rPr>
              <a:t>f</a:t>
            </a:r>
            <a:endParaRPr lang="en-US" sz="3600" baseline="-25000" dirty="0" smtClean="0">
              <a:solidFill>
                <a:srgbClr val="00CC00"/>
              </a:solidFill>
              <a:latin typeface="Tw Cen M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114800" y="4815586"/>
                <a:ext cx="78367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latin typeface="cmsy10"/>
                  </a:rPr>
                  <a:t>_\_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b>
                    </m:sSub>
                  </m:oMath>
                </a14:m>
                <a:r>
                  <a:rPr lang="en-US" sz="4000" dirty="0" smtClean="0">
                    <a:latin typeface="cmsy10"/>
                  </a:rPr>
                  <a:t>__</a:t>
                </a:r>
                <a:endParaRPr lang="en-US" sz="4000" dirty="0">
                  <a:latin typeface="cmsy1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815586"/>
                <a:ext cx="783676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27132" t="-14655" r="-25581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0" y="3313672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/>
                  <a:t>Definition:</a:t>
                </a:r>
                <a:r>
                  <a:rPr lang="en-US" sz="2800" dirty="0" smtClean="0"/>
                  <a:t> A code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(Enc, Dec) </a:t>
                </a:r>
                <a:r>
                  <a:rPr lang="en-US" sz="2800" dirty="0" smtClean="0"/>
                  <a:t>is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(F,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)-non-malleable</a:t>
                </a:r>
                <a:r>
                  <a:rPr lang="en-US" sz="2800" dirty="0" smtClean="0"/>
                  <a:t> if </a:t>
                </a:r>
              </a:p>
              <a:p>
                <a:r>
                  <a:rPr lang="en-US" sz="2800" dirty="0" smtClean="0"/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cmsy10"/>
                  </a:rPr>
                  <a:t>8</a:t>
                </a:r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f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msy10"/>
                  </a:rPr>
                  <a:t>2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F</a:t>
                </a:r>
                <a:r>
                  <a:rPr lang="en-US" sz="2800" dirty="0" smtClean="0"/>
                  <a:t>  </a:t>
                </a:r>
                <a:r>
                  <a:rPr lang="en-US" sz="2800" b="1" dirty="0" smtClean="0">
                    <a:solidFill>
                      <a:srgbClr val="008000"/>
                    </a:solidFill>
                    <a:latin typeface="cmsy10"/>
                  </a:rPr>
                  <a:t>9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sz="2800" dirty="0" smtClean="0"/>
                  <a:t>distribution </a:t>
                </a:r>
                <a:r>
                  <a:rPr lang="en-US" sz="2800" dirty="0" err="1" smtClean="0">
                    <a:solidFill>
                      <a:srgbClr val="008000"/>
                    </a:solidFill>
                  </a:rPr>
                  <a:t>D</a:t>
                </a:r>
                <a:r>
                  <a:rPr lang="en-US" sz="2800" baseline="-25000" dirty="0" err="1" smtClean="0">
                    <a:solidFill>
                      <a:srgbClr val="008000"/>
                    </a:solidFill>
                  </a:rPr>
                  <a:t>f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sz="2800" dirty="0" smtClean="0"/>
                  <a:t>such that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cmsy10"/>
                  </a:rPr>
                  <a:t>8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s</a:t>
                </a:r>
                <a:r>
                  <a:rPr lang="en-US" sz="2800" dirty="0" smtClean="0"/>
                  <a:t>:</a:t>
                </a:r>
                <a:endParaRPr lang="en-US" sz="28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13672"/>
                <a:ext cx="9144000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333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28600" y="4381051"/>
            <a:ext cx="3502474" cy="137102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smtClean="0">
                <a:solidFill>
                  <a:srgbClr val="00B0F0"/>
                </a:solidFill>
              </a:rPr>
              <a:t>c</a:t>
            </a:r>
            <a:r>
              <a:rPr lang="en-US" sz="2600" dirty="0" smtClean="0"/>
              <a:t> </a:t>
            </a:r>
            <a:r>
              <a:rPr lang="en-US" sz="2600" dirty="0" smtClean="0">
                <a:latin typeface="cmsy10"/>
              </a:rPr>
              <a:t>Ã </a:t>
            </a:r>
            <a:r>
              <a:rPr lang="en-US" sz="2600" dirty="0" err="1" smtClean="0">
                <a:solidFill>
                  <a:srgbClr val="00B0F0"/>
                </a:solidFill>
                <a:latin typeface="Tw Cen MT"/>
              </a:rPr>
              <a:t>Enc</a:t>
            </a:r>
            <a:r>
              <a:rPr lang="en-US" sz="2600" dirty="0" smtClean="0">
                <a:solidFill>
                  <a:srgbClr val="00B0F0"/>
                </a:solidFill>
                <a:latin typeface="Tw Cen MT"/>
              </a:rPr>
              <a:t>(s</a:t>
            </a:r>
            <a:r>
              <a:rPr lang="en-US" sz="2600" dirty="0" smtClean="0">
                <a:solidFill>
                  <a:srgbClr val="00B0F0"/>
                </a:solidFill>
              </a:rPr>
              <a:t>)</a:t>
            </a:r>
            <a:r>
              <a:rPr lang="en-US" sz="2600" dirty="0" smtClean="0">
                <a:latin typeface="cmsy10"/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, </a:t>
            </a:r>
            <a:r>
              <a:rPr lang="en-US" sz="2600" dirty="0" smtClean="0">
                <a:solidFill>
                  <a:srgbClr val="FF0000"/>
                </a:solidFill>
              </a:rPr>
              <a:t>c</a:t>
            </a:r>
            <a:r>
              <a:rPr lang="en-US" sz="2600" dirty="0" smtClean="0">
                <a:solidFill>
                  <a:srgbClr val="FF0000"/>
                </a:solidFill>
              </a:rPr>
              <a:t>*</a:t>
            </a:r>
            <a:r>
              <a:rPr lang="en-US" sz="2600" dirty="0" smtClean="0"/>
              <a:t> </a:t>
            </a:r>
            <a:r>
              <a:rPr lang="en-US" sz="2600" dirty="0" smtClean="0">
                <a:latin typeface="cmsy10"/>
              </a:rPr>
              <a:t>Ã </a:t>
            </a:r>
            <a:r>
              <a:rPr lang="en-US" sz="2600" dirty="0" smtClean="0">
                <a:solidFill>
                  <a:srgbClr val="FF0000"/>
                </a:solidFill>
              </a:rPr>
              <a:t>f(</a:t>
            </a:r>
            <a:r>
              <a:rPr lang="en-US" sz="2600" dirty="0" smtClean="0">
                <a:solidFill>
                  <a:srgbClr val="00B0F0"/>
                </a:solidFill>
              </a:rPr>
              <a:t>c</a:t>
            </a:r>
            <a:r>
              <a:rPr lang="en-US" sz="2600" dirty="0" smtClean="0">
                <a:solidFill>
                  <a:srgbClr val="FF0000"/>
                </a:solidFill>
              </a:rPr>
              <a:t>)</a:t>
            </a:r>
            <a:r>
              <a:rPr lang="en-US" sz="2600" dirty="0" smtClean="0">
                <a:latin typeface="cmsy10"/>
              </a:rPr>
              <a:t> </a:t>
            </a:r>
            <a:endParaRPr lang="en-US" sz="2600" dirty="0" smtClean="0">
              <a:solidFill>
                <a:srgbClr val="FF0000"/>
              </a:solidFill>
            </a:endParaRPr>
          </a:p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If</a:t>
            </a:r>
            <a:r>
              <a:rPr lang="en-US" sz="2600" dirty="0" smtClean="0">
                <a:solidFill>
                  <a:srgbClr val="FF0000"/>
                </a:solidFill>
              </a:rPr>
              <a:t> c* = </a:t>
            </a:r>
            <a:r>
              <a:rPr lang="en-US" sz="2600" dirty="0" smtClean="0">
                <a:solidFill>
                  <a:srgbClr val="00B0F0"/>
                </a:solidFill>
              </a:rPr>
              <a:t>c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  output “same</a:t>
            </a:r>
            <a:r>
              <a:rPr lang="en-US" sz="2600" dirty="0" smtClean="0">
                <a:solidFill>
                  <a:schemeClr val="bg1"/>
                </a:solidFill>
              </a:rPr>
              <a:t>”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 else </a:t>
            </a:r>
            <a:r>
              <a:rPr lang="en-US" sz="2600" dirty="0" smtClean="0">
                <a:solidFill>
                  <a:schemeClr val="bg1"/>
                </a:solidFill>
              </a:rPr>
              <a:t>output</a:t>
            </a:r>
            <a:r>
              <a:rPr lang="en-US" sz="2600" dirty="0" smtClean="0">
                <a:solidFill>
                  <a:srgbClr val="00B0F0"/>
                </a:solidFill>
              </a:rPr>
              <a:t> </a:t>
            </a:r>
            <a:r>
              <a:rPr lang="en-US" sz="2600" dirty="0" smtClean="0">
                <a:solidFill>
                  <a:srgbClr val="00B0F0"/>
                </a:solidFill>
              </a:rPr>
              <a:t>Dec (</a:t>
            </a:r>
            <a:r>
              <a:rPr lang="en-US" sz="2600" dirty="0" smtClean="0">
                <a:solidFill>
                  <a:srgbClr val="FF0000"/>
                </a:solidFill>
              </a:rPr>
              <a:t>c*</a:t>
            </a:r>
            <a:r>
              <a:rPr lang="en-US" sz="2600" dirty="0" smtClean="0">
                <a:solidFill>
                  <a:srgbClr val="00B0F0"/>
                </a:solidFill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8" grpId="0"/>
      <p:bldP spid="11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785" y="3733800"/>
            <a:ext cx="9018372" cy="27061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Results for Non-Malleability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524000"/>
                <a:ext cx="8915400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For every code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0000FF"/>
                    </a:solidFill>
                  </a:rPr>
                  <a:t>Enc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, Dec) </a:t>
                </a:r>
                <a:r>
                  <a:rPr lang="en-US" dirty="0" smtClean="0"/>
                  <a:t>there exists a </a:t>
                </a:r>
                <a:r>
                  <a:rPr lang="en-US" dirty="0" smtClean="0"/>
                  <a:t>bad function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US" dirty="0" smtClean="0"/>
                  <a:t>, for which the scheme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malleable</a:t>
                </a:r>
                <a:r>
                  <a:rPr lang="en-US" dirty="0" smtClean="0"/>
                  <a:t>. 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f(c) = Enc(Dec(c)  + 1). </a:t>
                </a:r>
              </a:p>
              <a:p>
                <a:pPr lvl="1"/>
                <a:r>
                  <a:rPr lang="en-US" dirty="0" smtClean="0"/>
                  <a:t>Bad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US" dirty="0" smtClean="0"/>
                  <a:t> depends heavily on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(Enc, Dec)</a:t>
                </a:r>
                <a:r>
                  <a:rPr lang="en-US" dirty="0" smtClean="0"/>
                  <a:t>.</a:t>
                </a:r>
                <a:endParaRPr lang="en-US" u="sng" dirty="0" smtClean="0"/>
              </a:p>
              <a:p>
                <a:pPr>
                  <a:buNone/>
                </a:pPr>
                <a:endParaRPr lang="en-US" dirty="0" smtClean="0"/>
              </a:p>
              <a:p>
                <a:pPr marL="0" lvl="0" indent="0">
                  <a:buNone/>
                  <a:defRPr/>
                </a:pPr>
                <a:r>
                  <a:rPr lang="en-US" b="1" dirty="0"/>
                  <a:t>Theorem</a:t>
                </a:r>
                <a:r>
                  <a:rPr lang="en-US" dirty="0"/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[DP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W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10, CG13, FMV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W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14, J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W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15]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0" lvl="0" indent="0">
                  <a:buNone/>
                  <a:defRPr/>
                </a:pPr>
                <a:r>
                  <a:rPr lang="en-US" dirty="0"/>
                  <a:t>For any function family </a:t>
                </a:r>
                <a:r>
                  <a:rPr lang="en-US" dirty="0">
                    <a:solidFill>
                      <a:srgbClr val="008000"/>
                    </a:solidFill>
                  </a:rPr>
                  <a:t>F</a:t>
                </a:r>
                <a:r>
                  <a:rPr lang="en-US" dirty="0"/>
                  <a:t> </a:t>
                </a:r>
                <a:r>
                  <a:rPr lang="en-US" dirty="0" smtClean="0"/>
                  <a:t>over n-bit </a:t>
                </a:r>
                <a:r>
                  <a:rPr lang="en-US" dirty="0" err="1"/>
                  <a:t>codewords</a:t>
                </a:r>
                <a:r>
                  <a:rPr lang="en-US" dirty="0"/>
                  <a:t>, there is an </a:t>
                </a:r>
                <a:r>
                  <a:rPr lang="en-US" i="1" dirty="0" smtClean="0"/>
                  <a:t>non-malleable code </a:t>
                </a:r>
                <a:r>
                  <a:rPr lang="en-US" dirty="0" smtClean="0"/>
                  <a:t>for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F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as </a:t>
                </a:r>
                <a:r>
                  <a:rPr lang="en-US" dirty="0"/>
                  <a:t>long as </a:t>
                </a:r>
                <a:r>
                  <a:rPr lang="en-US" dirty="0">
                    <a:solidFill>
                      <a:srgbClr val="008000"/>
                    </a:solidFill>
                  </a:rPr>
                  <a:t>|F|&lt;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.</a:t>
                </a:r>
                <a:r>
                  <a:rPr lang="en-US" dirty="0">
                    <a:solidFill>
                      <a:srgbClr val="008000"/>
                    </a:solidFill>
                  </a:rPr>
                  <a:t> </a:t>
                </a:r>
              </a:p>
              <a:p>
                <a:pPr lvl="0"/>
                <a:r>
                  <a:rPr lang="en-US" dirty="0"/>
                  <a:t>Rate of code is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1−</m:t>
                    </m:r>
                    <m:r>
                      <a:rPr lang="en-US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8000"/>
                    </a:solidFill>
                  </a:rPr>
                  <a:t> </a:t>
                </a:r>
                <a:endParaRPr lang="en-US" dirty="0" smtClean="0"/>
              </a:p>
              <a:p>
                <a:pPr lvl="0"/>
                <a:r>
                  <a:rPr lang="en-US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|F</a:t>
                </a:r>
                <a:r>
                  <a:rPr lang="en-US" dirty="0">
                    <a:solidFill>
                      <a:srgbClr val="008000"/>
                    </a:solidFill>
                  </a:rPr>
                  <a:t>|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nor/>
                          </m:rPr>
                          <a:rPr lang="en-US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then code can be made efficient.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524000"/>
                <a:ext cx="8915400" cy="5105400"/>
              </a:xfrm>
              <a:blipFill rotWithShape="0">
                <a:blip r:embed="rId3"/>
                <a:stretch>
                  <a:fillRect l="-1435" t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animBg="1"/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Results for Non-Malleability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6200" y="1600200"/>
                <a:ext cx="8991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Same construction for non-malleable codes and tamper detection. Combine “weak tamper detection” and “leakage resilient” codes:     </a:t>
                </a:r>
                <a:r>
                  <a:rPr lang="en-US" sz="2800" dirty="0" err="1" smtClean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Enc</a:t>
                </a:r>
                <a:r>
                  <a:rPr lang="en-US" sz="2800" dirty="0" smtClean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(s</a:t>
                </a:r>
                <a:r>
                  <a:rPr lang="en-US" sz="2800" dirty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) = </a:t>
                </a:r>
                <a:r>
                  <a:rPr lang="en-US" sz="2800" dirty="0" err="1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wtdEnc</a:t>
                </a:r>
                <a:r>
                  <a:rPr lang="en-US" sz="2800" dirty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( </a:t>
                </a:r>
                <a:r>
                  <a:rPr lang="en-US" sz="2800" dirty="0" err="1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LrEnc</a:t>
                </a:r>
                <a:r>
                  <a:rPr lang="en-US" sz="2800" dirty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(s</a:t>
                </a:r>
                <a:r>
                  <a:rPr lang="en-US" sz="2800" dirty="0" smtClean="0">
                    <a:solidFill>
                      <a:srgbClr val="FF0000"/>
                    </a:solidFill>
                    <a:ea typeface="Helvetica"/>
                    <a:cs typeface="Helvetica"/>
                    <a:sym typeface="Helvetica"/>
                  </a:rPr>
                  <a:t>))</a:t>
                </a:r>
                <a:r>
                  <a:rPr lang="en-US" sz="2800" dirty="0" smtClean="0">
                    <a:ea typeface="Helvetica"/>
                    <a:cs typeface="Helvetica"/>
                    <a:sym typeface="Helvetica"/>
                  </a:rPr>
                  <a:t>.</a:t>
                </a:r>
                <a:endParaRPr lang="en-US" sz="2800" dirty="0"/>
              </a:p>
              <a:p>
                <a:endParaRPr lang="en-US" dirty="0" smtClean="0"/>
              </a:p>
              <a:p>
                <a:r>
                  <a:rPr lang="en-US" dirty="0" smtClean="0"/>
                  <a:t>Intuition: few possible outcomes of tampering </a:t>
                </a:r>
                <a:r>
                  <a:rPr lang="en-US" dirty="0" err="1" smtClean="0"/>
                  <a:t>codeword</a:t>
                </a:r>
                <a:r>
                  <a:rPr lang="en-US" dirty="0" smtClean="0"/>
                  <a:t> c.  </a:t>
                </a:r>
              </a:p>
              <a:p>
                <a:pPr lvl="1"/>
                <a:r>
                  <a:rPr lang="en-US" dirty="0" smtClean="0"/>
                  <a:t>Tamper detection succeeds: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fixed point f(c) = c:            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“same”</a:t>
                </a:r>
              </a:p>
              <a:p>
                <a:pPr lvl="1"/>
                <a:r>
                  <a:rPr lang="en-US" dirty="0" smtClean="0"/>
                  <a:t>low entropy value f(c) = c’  has many pre-images: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Dec(c’)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Can think of this as small leakage on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LrEnc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(s).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6200" y="1600200"/>
                <a:ext cx="8991600" cy="5029200"/>
              </a:xfrm>
              <a:blipFill rotWithShape="0">
                <a:blip r:embed="rId2"/>
                <a:stretch>
                  <a:fillRect l="-407" t="-1212" r="-3322" b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62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Special-Purpose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537448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Bit-wise tampering </a:t>
            </a:r>
            <a:r>
              <a:rPr lang="en-US" sz="2400" dirty="0" smtClean="0">
                <a:solidFill>
                  <a:srgbClr val="C00000"/>
                </a:solidFill>
              </a:rPr>
              <a:t>[DP</a:t>
            </a:r>
            <a:r>
              <a:rPr lang="en-US" sz="2400" dirty="0" smtClean="0">
                <a:solidFill>
                  <a:srgbClr val="008000"/>
                </a:solidFill>
              </a:rPr>
              <a:t>W</a:t>
            </a:r>
            <a:r>
              <a:rPr lang="en-US" sz="2400" dirty="0" smtClean="0">
                <a:solidFill>
                  <a:srgbClr val="C00000"/>
                </a:solidFill>
              </a:rPr>
              <a:t>10,CG13]</a:t>
            </a:r>
            <a:r>
              <a:rPr lang="en-US" dirty="0" smtClean="0"/>
              <a:t>: each bit of </a:t>
            </a:r>
            <a:r>
              <a:rPr lang="en-US" dirty="0" err="1" smtClean="0"/>
              <a:t>codeword</a:t>
            </a:r>
            <a:r>
              <a:rPr lang="en-US" dirty="0" smtClean="0"/>
              <a:t> is tampered independently but arbitrarily.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Split-state model </a:t>
            </a:r>
            <a:r>
              <a:rPr lang="en-US" sz="2400" dirty="0" smtClean="0">
                <a:solidFill>
                  <a:srgbClr val="C00000"/>
                </a:solidFill>
              </a:rPr>
              <a:t>[DKO13, ADL13, ADKO15]</a:t>
            </a:r>
            <a:r>
              <a:rPr lang="en-US" dirty="0" smtClean="0"/>
              <a:t> : </a:t>
            </a:r>
            <a:r>
              <a:rPr lang="en-US" dirty="0" err="1" smtClean="0"/>
              <a:t>Codeword</a:t>
            </a:r>
            <a:r>
              <a:rPr lang="en-US" dirty="0" smtClean="0"/>
              <a:t> split into two parts that are tampered independently but arbitrarily.</a:t>
            </a:r>
          </a:p>
          <a:p>
            <a:endParaRPr lang="en-US" dirty="0" smtClean="0"/>
          </a:p>
          <a:p>
            <a:r>
              <a:rPr lang="en-US" dirty="0"/>
              <a:t>Permuting bits of </a:t>
            </a:r>
            <a:r>
              <a:rPr lang="en-US" dirty="0" err="1"/>
              <a:t>codeword</a:t>
            </a:r>
            <a:r>
              <a:rPr lang="en-US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[AGM+14]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Physical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50292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Implementing cryptography  on a physical device is often difficult. 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Side-Channel Leakage: </a:t>
            </a:r>
            <a:r>
              <a:rPr lang="en-US" dirty="0" smtClean="0"/>
              <a:t>Adversary observes physical properties of the device.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Tampering: </a:t>
            </a:r>
            <a:r>
              <a:rPr lang="en-US" dirty="0" smtClean="0"/>
              <a:t>Adversary modifies internal state and interacts with tampered device. </a:t>
            </a:r>
            <a:endParaRPr lang="en-US" dirty="0"/>
          </a:p>
        </p:txBody>
      </p:sp>
      <p:pic>
        <p:nvPicPr>
          <p:cNvPr id="5" name="Picture 2" descr="C:\Users\danwichs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277" y="3089038"/>
            <a:ext cx="1466357" cy="2412993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384048" y="50292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288" y="2186717"/>
            <a:ext cx="1380613" cy="1003102"/>
          </a:xfrm>
          <a:prstGeom prst="rect">
            <a:avLst/>
          </a:prstGeom>
        </p:spPr>
      </p:pic>
      <p:sp>
        <p:nvSpPr>
          <p:cNvPr id="12" name="Lightning Bolt 11"/>
          <p:cNvSpPr/>
          <p:nvPr/>
        </p:nvSpPr>
        <p:spPr>
          <a:xfrm flipH="1">
            <a:off x="7848601" y="2351619"/>
            <a:ext cx="609599" cy="8382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3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Application:</a:t>
            </a:r>
            <a:r>
              <a:rPr lang="en-US" dirty="0"/>
              <a:t> </a:t>
            </a:r>
            <a:r>
              <a:rPr lang="en-US" dirty="0" smtClean="0"/>
              <a:t>Tamper-Resilient Security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pPr lvl="8"/>
            <a:endParaRPr lang="en-US" dirty="0" smtClean="0"/>
          </a:p>
          <a:p>
            <a:pPr lvl="8"/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on-malleable codes can protect physical devices against tampering attacks.</a:t>
            </a:r>
          </a:p>
          <a:p>
            <a:endParaRPr lang="en-US" dirty="0" smtClean="0"/>
          </a:p>
          <a:p>
            <a:r>
              <a:rPr lang="en-US" dirty="0" smtClean="0"/>
              <a:t>Tampering leaves data </a:t>
            </a:r>
            <a:r>
              <a:rPr lang="en-US" dirty="0" smtClean="0">
                <a:solidFill>
                  <a:srgbClr val="0000FF"/>
                </a:solidFill>
              </a:rPr>
              <a:t>unchanged</a:t>
            </a:r>
            <a:r>
              <a:rPr lang="en-US" dirty="0" smtClean="0"/>
              <a:t>, or completely </a:t>
            </a:r>
            <a:r>
              <a:rPr lang="en-US" dirty="0" smtClean="0">
                <a:solidFill>
                  <a:srgbClr val="FF0000"/>
                </a:solidFill>
              </a:rPr>
              <a:t>overwrites</a:t>
            </a:r>
            <a:r>
              <a:rPr lang="en-US" dirty="0" smtClean="0"/>
              <a:t> it with a new </a:t>
            </a:r>
            <a:r>
              <a:rPr lang="en-US" dirty="0" smtClean="0">
                <a:solidFill>
                  <a:srgbClr val="FF0000"/>
                </a:solidFill>
              </a:rPr>
              <a:t>unrelated</a:t>
            </a:r>
            <a:r>
              <a:rPr lang="en-US" dirty="0" smtClean="0"/>
              <a:t> value.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383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&quot;No&quot; Symbol 48"/>
          <p:cNvSpPr/>
          <p:nvPr/>
        </p:nvSpPr>
        <p:spPr>
          <a:xfrm>
            <a:off x="7848600" y="1905000"/>
            <a:ext cx="1295400" cy="11430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Tamper-Resilient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4800600"/>
            <a:ext cx="9144000" cy="2057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Assume tampering only changes the state and not the computation. </a:t>
            </a:r>
          </a:p>
          <a:p>
            <a:r>
              <a:rPr lang="en-US" u="sng" dirty="0" smtClean="0"/>
              <a:t>Tamper-Resilient Compiler:</a:t>
            </a:r>
            <a:r>
              <a:rPr lang="en-US" dirty="0" smtClean="0"/>
              <a:t> given </a:t>
            </a:r>
            <a:r>
              <a:rPr lang="en-US" dirty="0" smtClean="0">
                <a:solidFill>
                  <a:srgbClr val="0000FF"/>
                </a:solidFill>
              </a:rPr>
              <a:t>(G, s)</a:t>
            </a:r>
            <a:r>
              <a:rPr lang="en-US" dirty="0" smtClean="0"/>
              <a:t> output </a:t>
            </a:r>
            <a:r>
              <a:rPr lang="en-US" dirty="0" smtClean="0">
                <a:solidFill>
                  <a:srgbClr val="008000"/>
                </a:solidFill>
              </a:rPr>
              <a:t>(G’, c) </a:t>
            </a:r>
            <a:r>
              <a:rPr lang="en-US" dirty="0" smtClean="0"/>
              <a:t>such that: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(G’, c)</a:t>
            </a:r>
            <a:r>
              <a:rPr lang="en-US" dirty="0" smtClean="0"/>
              <a:t> acts the same as </a:t>
            </a:r>
            <a:r>
              <a:rPr lang="en-US" dirty="0" smtClean="0">
                <a:solidFill>
                  <a:srgbClr val="008000"/>
                </a:solidFill>
              </a:rPr>
              <a:t>(G, s)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For any adversary with </a:t>
            </a:r>
            <a:r>
              <a:rPr lang="en-US" dirty="0" smtClean="0">
                <a:solidFill>
                  <a:srgbClr val="FF0000"/>
                </a:solidFill>
              </a:rPr>
              <a:t>tampering</a:t>
            </a:r>
            <a:r>
              <a:rPr lang="en-US" dirty="0" smtClean="0"/>
              <a:t> access to </a:t>
            </a:r>
            <a:r>
              <a:rPr lang="en-US" dirty="0" smtClean="0">
                <a:solidFill>
                  <a:srgbClr val="008000"/>
                </a:solidFill>
              </a:rPr>
              <a:t>(G’, c)</a:t>
            </a:r>
            <a:r>
              <a:rPr lang="en-US" dirty="0" smtClean="0"/>
              <a:t>, there is a simulator with </a:t>
            </a:r>
            <a:r>
              <a:rPr lang="en-US" dirty="0" smtClean="0">
                <a:solidFill>
                  <a:srgbClr val="0000FF"/>
                </a:solidFill>
              </a:rPr>
              <a:t>BB</a:t>
            </a:r>
            <a:r>
              <a:rPr lang="en-US" dirty="0" smtClean="0"/>
              <a:t> access to </a:t>
            </a:r>
            <a:r>
              <a:rPr lang="en-US" dirty="0" smtClean="0">
                <a:solidFill>
                  <a:srgbClr val="0000FF"/>
                </a:solidFill>
              </a:rPr>
              <a:t>(G, s) </a:t>
            </a:r>
            <a:r>
              <a:rPr lang="en-US" dirty="0" smtClean="0"/>
              <a:t>which learns the same information.</a:t>
            </a:r>
          </a:p>
          <a:p>
            <a:pPr lvl="1"/>
            <a:endParaRPr lang="en-US" dirty="0"/>
          </a:p>
        </p:txBody>
      </p:sp>
      <p:pic>
        <p:nvPicPr>
          <p:cNvPr id="4" name="Picture 5" descr="MCj043593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22669" y="3581400"/>
            <a:ext cx="1168331" cy="924172"/>
          </a:xfrm>
          <a:prstGeom prst="rect">
            <a:avLst/>
          </a:prstGeom>
          <a:noFill/>
          <a:ln/>
        </p:spPr>
      </p:pic>
      <p:pic>
        <p:nvPicPr>
          <p:cNvPr id="1026" name="Picture 2" descr="C:\Users\danwichs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057400"/>
            <a:ext cx="914400" cy="1504709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6200000" flipV="1">
            <a:off x="2400300" y="3771899"/>
            <a:ext cx="381000" cy="3048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2705100" y="3543299"/>
            <a:ext cx="381000" cy="3048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17869" y="2971800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input: </a:t>
            </a:r>
            <a:r>
              <a:rPr lang="en-US" sz="2000" dirty="0" smtClean="0">
                <a:solidFill>
                  <a:srgbClr val="0000FF"/>
                </a:solidFill>
              </a:rPr>
              <a:t>x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3943290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output: </a:t>
            </a:r>
            <a:r>
              <a:rPr lang="en-US" sz="2000" dirty="0" smtClean="0">
                <a:solidFill>
                  <a:srgbClr val="0000FF"/>
                </a:solidFill>
              </a:rPr>
              <a:t>y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162300" y="3162300"/>
            <a:ext cx="2971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ghtning Bolt 16"/>
          <p:cNvSpPr/>
          <p:nvPr/>
        </p:nvSpPr>
        <p:spPr>
          <a:xfrm>
            <a:off x="152400" y="2133600"/>
            <a:ext cx="1066800" cy="4572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487" y="2590800"/>
            <a:ext cx="999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Tamper:</a:t>
            </a:r>
          </a:p>
          <a:p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f </a:t>
            </a:r>
            <a:r>
              <a:rPr lang="en-US" sz="2000" dirty="0" smtClean="0">
                <a:solidFill>
                  <a:srgbClr val="FF0000"/>
                </a:solidFill>
                <a:latin typeface="cmsy10"/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F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9" name="Picture 2" descr="C:\Users\danwichs\Desktop\imag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133600"/>
            <a:ext cx="914400" cy="1504709"/>
          </a:xfrm>
          <a:prstGeom prst="rect">
            <a:avLst/>
          </a:prstGeom>
          <a:noFill/>
        </p:spPr>
      </p:pic>
      <p:pic>
        <p:nvPicPr>
          <p:cNvPr id="1027" name="Picture 3" descr="C:\Users\danwichs\AppData\Local\Microsoft\Windows\Temporary Internet Files\Content.IE5\O1AQMSJJ\MCj0435941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581400"/>
            <a:ext cx="1295400" cy="895613"/>
          </a:xfrm>
          <a:prstGeom prst="rect">
            <a:avLst/>
          </a:prstGeom>
          <a:noFill/>
        </p:spPr>
      </p:pic>
      <p:cxnSp>
        <p:nvCxnSpPr>
          <p:cNvPr id="23" name="Straight Arrow Connector 22"/>
          <p:cNvCxnSpPr/>
          <p:nvPr/>
        </p:nvCxnSpPr>
        <p:spPr>
          <a:xfrm rot="10800000" flipV="1">
            <a:off x="6019800" y="3581400"/>
            <a:ext cx="457200" cy="3048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791200" y="3276600"/>
            <a:ext cx="457200" cy="3048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89737" y="3028890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input: </a:t>
            </a:r>
            <a:r>
              <a:rPr lang="en-US" sz="2000" dirty="0" smtClean="0">
                <a:solidFill>
                  <a:srgbClr val="0000FF"/>
                </a:solidFill>
              </a:rPr>
              <a:t>x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2200" y="3886200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output: </a:t>
            </a:r>
            <a:r>
              <a:rPr lang="en-US" sz="2000" dirty="0" smtClean="0">
                <a:solidFill>
                  <a:srgbClr val="0000FF"/>
                </a:solidFill>
              </a:rPr>
              <a:t>y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4" name="Lightning Bolt 53"/>
          <p:cNvSpPr/>
          <p:nvPr/>
        </p:nvSpPr>
        <p:spPr>
          <a:xfrm flipH="1">
            <a:off x="8077200" y="2133600"/>
            <a:ext cx="838200" cy="7620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C:\Users\danwichs\AppData\Local\Microsoft\Windows\Temporary Internet Files\Content.IE5\P30GAZF3\MCj0434850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7958" y="2419468"/>
            <a:ext cx="843684" cy="843684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/>
        </p:nvSpPr>
        <p:spPr>
          <a:xfrm>
            <a:off x="5105400" y="1524000"/>
            <a:ext cx="3114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Functionality: </a:t>
            </a:r>
            <a:r>
              <a:rPr lang="en-US" sz="2400" dirty="0" smtClean="0">
                <a:solidFill>
                  <a:srgbClr val="0000FF"/>
                </a:solidFill>
              </a:rPr>
              <a:t>G</a:t>
            </a:r>
            <a:r>
              <a:rPr lang="en-US" sz="2400" dirty="0" smtClean="0"/>
              <a:t>. State </a:t>
            </a:r>
            <a:r>
              <a:rPr lang="en-US" sz="2400" dirty="0" smtClean="0">
                <a:solidFill>
                  <a:srgbClr val="0000FF"/>
                </a:solidFill>
              </a:rPr>
              <a:t>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152400" y="1519535"/>
            <a:ext cx="4419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Compiled functionality: </a:t>
            </a:r>
            <a:r>
              <a:rPr lang="en-US" sz="2400" dirty="0" smtClean="0">
                <a:solidFill>
                  <a:srgbClr val="008000"/>
                </a:solidFill>
              </a:rPr>
              <a:t>G’</a:t>
            </a:r>
            <a:r>
              <a:rPr lang="en-US" sz="2400" dirty="0" smtClean="0"/>
              <a:t>, state </a:t>
            </a:r>
            <a:r>
              <a:rPr lang="en-US" sz="2400" dirty="0" smtClean="0">
                <a:solidFill>
                  <a:srgbClr val="008000"/>
                </a:solidFill>
              </a:rPr>
              <a:t>c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3124200" y="4419600"/>
            <a:ext cx="122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adversary</a:t>
            </a:r>
            <a:endParaRPr lang="en-US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4712043" y="4419600"/>
            <a:ext cx="109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simulator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7848600" y="3352800"/>
            <a:ext cx="1259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Black-Box 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access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1" grpId="0"/>
      <p:bldP spid="12" grpId="0"/>
      <p:bldP spid="17" grpId="0" animBg="1"/>
      <p:bldP spid="18" grpId="0"/>
      <p:bldP spid="54" grpId="0" animBg="1"/>
      <p:bldP spid="58" grpId="0"/>
      <p:bldP spid="59" grpId="0"/>
      <p:bldP spid="60" grpId="0"/>
      <p:bldP spid="6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&quot;No&quot; Symbol 48"/>
          <p:cNvSpPr/>
          <p:nvPr/>
        </p:nvSpPr>
        <p:spPr>
          <a:xfrm>
            <a:off x="7848600" y="1905000"/>
            <a:ext cx="1295400" cy="11430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Tamper-Resilient Security</a:t>
            </a:r>
            <a:endParaRPr lang="en-US" dirty="0"/>
          </a:p>
        </p:txBody>
      </p:sp>
      <p:pic>
        <p:nvPicPr>
          <p:cNvPr id="4" name="Picture 5" descr="MCj043593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22669" y="3581400"/>
            <a:ext cx="1168331" cy="924172"/>
          </a:xfrm>
          <a:prstGeom prst="rect">
            <a:avLst/>
          </a:prstGeom>
          <a:noFill/>
          <a:ln/>
        </p:spPr>
      </p:pic>
      <p:pic>
        <p:nvPicPr>
          <p:cNvPr id="1026" name="Picture 2" descr="C:\Users\danwichs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057400"/>
            <a:ext cx="914400" cy="1504709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6200000" flipV="1">
            <a:off x="2400300" y="3771899"/>
            <a:ext cx="381000" cy="3048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2705100" y="3543299"/>
            <a:ext cx="381000" cy="3048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17869" y="2971800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input: </a:t>
            </a:r>
            <a:r>
              <a:rPr lang="en-US" sz="2000" dirty="0" smtClean="0">
                <a:solidFill>
                  <a:srgbClr val="0000FF"/>
                </a:solidFill>
              </a:rPr>
              <a:t>x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3943290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output: </a:t>
            </a:r>
            <a:r>
              <a:rPr lang="en-US" sz="2000" dirty="0" smtClean="0">
                <a:solidFill>
                  <a:srgbClr val="0000FF"/>
                </a:solidFill>
              </a:rPr>
              <a:t>y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162300" y="3162300"/>
            <a:ext cx="2971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ghtning Bolt 16"/>
          <p:cNvSpPr/>
          <p:nvPr/>
        </p:nvSpPr>
        <p:spPr>
          <a:xfrm>
            <a:off x="152400" y="2133600"/>
            <a:ext cx="1066800" cy="4572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487" y="2590800"/>
            <a:ext cx="999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Tamper:</a:t>
            </a:r>
          </a:p>
          <a:p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f </a:t>
            </a:r>
            <a:r>
              <a:rPr lang="en-US" sz="2000" dirty="0" smtClean="0">
                <a:solidFill>
                  <a:srgbClr val="FF0000"/>
                </a:solidFill>
                <a:latin typeface="cmsy10"/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F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danwichs\AppData\Local\Microsoft\Windows\Temporary Internet Files\Content.IE5\O1AQMSJJ\MCj043594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581400"/>
            <a:ext cx="1295400" cy="895613"/>
          </a:xfrm>
          <a:prstGeom prst="rect">
            <a:avLst/>
          </a:prstGeom>
          <a:noFill/>
        </p:spPr>
      </p:pic>
      <p:cxnSp>
        <p:nvCxnSpPr>
          <p:cNvPr id="23" name="Straight Arrow Connector 22"/>
          <p:cNvCxnSpPr/>
          <p:nvPr/>
        </p:nvCxnSpPr>
        <p:spPr>
          <a:xfrm rot="10800000" flipV="1">
            <a:off x="6019800" y="3581400"/>
            <a:ext cx="457200" cy="3048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791200" y="3276600"/>
            <a:ext cx="457200" cy="3048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89737" y="3028890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input: </a:t>
            </a:r>
            <a:r>
              <a:rPr lang="en-US" sz="2000" dirty="0" smtClean="0">
                <a:solidFill>
                  <a:srgbClr val="0000FF"/>
                </a:solidFill>
              </a:rPr>
              <a:t>x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2200" y="3886200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output: </a:t>
            </a:r>
            <a:r>
              <a:rPr lang="en-US" sz="2000" dirty="0" smtClean="0">
                <a:solidFill>
                  <a:srgbClr val="0000FF"/>
                </a:solidFill>
              </a:rPr>
              <a:t>y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4" name="Lightning Bolt 53"/>
          <p:cNvSpPr/>
          <p:nvPr/>
        </p:nvSpPr>
        <p:spPr>
          <a:xfrm flipH="1">
            <a:off x="8077200" y="2133600"/>
            <a:ext cx="838200" cy="7620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105400" y="1524000"/>
            <a:ext cx="3114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Functionality: </a:t>
            </a:r>
            <a:r>
              <a:rPr lang="en-US" sz="2400" dirty="0" smtClean="0">
                <a:solidFill>
                  <a:srgbClr val="0000FF"/>
                </a:solidFill>
              </a:rPr>
              <a:t>G</a:t>
            </a:r>
            <a:r>
              <a:rPr lang="en-US" sz="2400" dirty="0" smtClean="0"/>
              <a:t>. State </a:t>
            </a:r>
            <a:r>
              <a:rPr lang="en-US" sz="2400" dirty="0" smtClean="0">
                <a:solidFill>
                  <a:srgbClr val="0000FF"/>
                </a:solidFill>
              </a:rPr>
              <a:t>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152400" y="1519535"/>
            <a:ext cx="4419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Compiled functionality: </a:t>
            </a:r>
            <a:r>
              <a:rPr lang="en-US" sz="2400" dirty="0" smtClean="0">
                <a:solidFill>
                  <a:srgbClr val="008000"/>
                </a:solidFill>
              </a:rPr>
              <a:t>G’</a:t>
            </a:r>
            <a:r>
              <a:rPr lang="en-US" sz="2400" dirty="0" smtClean="0"/>
              <a:t>, state </a:t>
            </a:r>
            <a:r>
              <a:rPr lang="en-US" sz="2400" dirty="0" smtClean="0">
                <a:solidFill>
                  <a:srgbClr val="008000"/>
                </a:solidFill>
              </a:rPr>
              <a:t>c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3124200" y="4419600"/>
            <a:ext cx="122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adversary</a:t>
            </a:r>
            <a:endParaRPr lang="en-US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4712043" y="4419600"/>
            <a:ext cx="109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simulator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7848600" y="3352800"/>
            <a:ext cx="1259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Black-Box 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access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" y="5181600"/>
            <a:ext cx="88392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If </a:t>
            </a:r>
            <a:r>
              <a:rPr lang="en-US" sz="2400" dirty="0" smtClean="0">
                <a:solidFill>
                  <a:srgbClr val="0000FF"/>
                </a:solidFill>
              </a:rPr>
              <a:t>(Enc, Dec)</a:t>
            </a:r>
            <a:r>
              <a:rPr lang="en-US" sz="2400" dirty="0" smtClean="0">
                <a:solidFill>
                  <a:schemeClr val="tx1"/>
                </a:solidFill>
              </a:rPr>
              <a:t> is non-malleable </a:t>
            </a:r>
            <a:r>
              <a:rPr lang="en-US" sz="2400" dirty="0" err="1" smtClean="0">
                <a:solidFill>
                  <a:schemeClr val="tx1"/>
                </a:solidFill>
              </a:rPr>
              <a:t>w.r.t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smtClean="0">
                <a:solidFill>
                  <a:srgbClr val="FF0000"/>
                </a:solidFill>
              </a:rPr>
              <a:t>F</a:t>
            </a:r>
            <a:r>
              <a:rPr lang="en-US" sz="2400" dirty="0" smtClean="0">
                <a:solidFill>
                  <a:schemeClr val="tx1"/>
                </a:solidFill>
              </a:rPr>
              <a:t>, compiler below is tamper-resilient: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= Enc(s)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G’ </a:t>
            </a:r>
            <a:r>
              <a:rPr lang="en-US" sz="2400" dirty="0" smtClean="0">
                <a:solidFill>
                  <a:schemeClr val="tx1"/>
                </a:solidFill>
              </a:rPr>
              <a:t>: decode </a:t>
            </a:r>
            <a:r>
              <a:rPr lang="en-US" sz="2400" dirty="0" smtClean="0">
                <a:solidFill>
                  <a:srgbClr val="0000FF"/>
                </a:solidFill>
              </a:rPr>
              <a:t>s = Dec(</a:t>
            </a:r>
            <a:r>
              <a:rPr lang="en-US" sz="2400" dirty="0" smtClean="0">
                <a:solidFill>
                  <a:srgbClr val="008000"/>
                </a:solidFill>
              </a:rPr>
              <a:t>c</a:t>
            </a:r>
            <a:r>
              <a:rPr lang="en-US" sz="2400" dirty="0" smtClean="0">
                <a:solidFill>
                  <a:srgbClr val="0000FF"/>
                </a:solidFill>
              </a:rPr>
              <a:t>) </a:t>
            </a:r>
            <a:r>
              <a:rPr lang="en-US" sz="2400" dirty="0" smtClean="0">
                <a:solidFill>
                  <a:schemeClr val="tx1"/>
                </a:solidFill>
              </a:rPr>
              <a:t>and run </a:t>
            </a:r>
            <a:r>
              <a:rPr lang="en-US" sz="2400" dirty="0" smtClean="0">
                <a:solidFill>
                  <a:srgbClr val="0000FF"/>
                </a:solidFill>
              </a:rPr>
              <a:t>G</a:t>
            </a:r>
            <a:r>
              <a:rPr lang="en-US" sz="2400" dirty="0" smtClean="0">
                <a:solidFill>
                  <a:schemeClr val="tx1"/>
                </a:solidFill>
              </a:rPr>
              <a:t> with state </a:t>
            </a:r>
            <a:r>
              <a:rPr lang="en-US" sz="2400" dirty="0" smtClean="0">
                <a:solidFill>
                  <a:srgbClr val="0000FF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 and input </a:t>
            </a:r>
            <a:r>
              <a:rPr lang="en-US" sz="2400" dirty="0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   re-encode </a:t>
            </a:r>
            <a:r>
              <a:rPr lang="en-US" sz="2400" dirty="0" smtClean="0">
                <a:solidFill>
                  <a:srgbClr val="008000"/>
                </a:solidFill>
              </a:rPr>
              <a:t>c’ </a:t>
            </a:r>
            <a:r>
              <a:rPr lang="en-US" sz="2400" dirty="0" smtClean="0">
                <a:solidFill>
                  <a:schemeClr val="tx1"/>
                </a:solidFill>
              </a:rPr>
              <a:t>= </a:t>
            </a:r>
            <a:r>
              <a:rPr lang="en-US" sz="2400" dirty="0" smtClean="0">
                <a:solidFill>
                  <a:srgbClr val="0000FF"/>
                </a:solidFill>
              </a:rPr>
              <a:t>Enc(s’)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962400" y="4781490"/>
            <a:ext cx="1254189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Theorem: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30" name="Picture 2" descr="C:\Users\danwichs\Desktop\imag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133600"/>
            <a:ext cx="914400" cy="1504709"/>
          </a:xfrm>
          <a:prstGeom prst="rect">
            <a:avLst/>
          </a:prstGeom>
          <a:noFill/>
        </p:spPr>
      </p:pic>
      <p:pic>
        <p:nvPicPr>
          <p:cNvPr id="31" name="Picture 6" descr="C:\Users\danwichs\AppData\Local\Microsoft\Windows\Temporary Internet Files\Content.IE5\P30GAZF3\MCj0434850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7958" y="2419468"/>
            <a:ext cx="843684" cy="843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Continuous Tampering and Re-Encoding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Tamper-Resilient compiler has to re-encode the </a:t>
            </a:r>
            <a:r>
              <a:rPr lang="en-US" dirty="0" err="1" smtClean="0"/>
              <a:t>codeword</a:t>
            </a:r>
            <a:r>
              <a:rPr lang="en-US" dirty="0" smtClean="0"/>
              <a:t> each time with fresh randomness. Is this necessary?</a:t>
            </a:r>
          </a:p>
          <a:p>
            <a:endParaRPr lang="en-US" dirty="0" smtClean="0"/>
          </a:p>
          <a:p>
            <a:r>
              <a:rPr lang="en-US" dirty="0" smtClean="0"/>
              <a:t>Non-malleable codes only allow one tampering attack per </a:t>
            </a:r>
            <a:r>
              <a:rPr lang="en-US" dirty="0" err="1" smtClean="0"/>
              <a:t>codeword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Can we allow continuous tampering of a single </a:t>
            </a:r>
            <a:r>
              <a:rPr lang="en-US" dirty="0" err="1" smtClean="0"/>
              <a:t>codeword</a:t>
            </a:r>
            <a:r>
              <a:rPr lang="en-US" dirty="0" smtClean="0"/>
              <a:t>? </a:t>
            </a:r>
          </a:p>
          <a:p>
            <a:endParaRPr lang="en-US" dirty="0"/>
          </a:p>
          <a:p>
            <a:r>
              <a:rPr lang="en-US" dirty="0" smtClean="0"/>
              <a:t>Continuous non-malleable codes (4 flavors):  </a:t>
            </a:r>
            <a:r>
              <a:rPr lang="en-US" sz="2200" dirty="0" smtClean="0">
                <a:solidFill>
                  <a:srgbClr val="C00000"/>
                </a:solidFill>
              </a:rPr>
              <a:t>[FMV+14, J</a:t>
            </a:r>
            <a:r>
              <a:rPr lang="en-US" sz="2200" dirty="0" smtClean="0">
                <a:solidFill>
                  <a:srgbClr val="008000"/>
                </a:solidFill>
              </a:rPr>
              <a:t>W</a:t>
            </a:r>
            <a:r>
              <a:rPr lang="en-US" sz="2200" dirty="0" smtClean="0">
                <a:solidFill>
                  <a:srgbClr val="C00000"/>
                </a:solidFill>
              </a:rPr>
              <a:t>15]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“Self-destruct” if tampering detected? </a:t>
            </a:r>
          </a:p>
          <a:p>
            <a:pPr lvl="1"/>
            <a:r>
              <a:rPr lang="en-US" dirty="0" smtClean="0"/>
              <a:t>“Persistent” tampering? </a:t>
            </a:r>
          </a:p>
        </p:txBody>
      </p:sp>
    </p:spTree>
    <p:extLst>
      <p:ext uri="{BB962C8B-B14F-4D97-AF65-F5344CB8AC3E}">
        <p14:creationId xmlns:p14="http://schemas.microsoft.com/office/powerpoint/2010/main" val="315097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Non-Malleable Codes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4487" y="5484168"/>
            <a:ext cx="3008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Self-Destruct, Persistent</a:t>
            </a:r>
          </a:p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(weakest) 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1834" y="1893332"/>
            <a:ext cx="4133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No Self-Destruct, Non-Persistent 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(strongest)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586371"/>
            <a:ext cx="1985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Self-Destruct,</a:t>
            </a:r>
          </a:p>
          <a:p>
            <a:pPr algn="ctr"/>
            <a:r>
              <a:rPr lang="en-US" sz="2400" dirty="0" smtClean="0"/>
              <a:t>Non-Persistent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272654" y="3580537"/>
            <a:ext cx="2247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 Self-Destruct,</a:t>
            </a:r>
          </a:p>
          <a:p>
            <a:pPr algn="ctr"/>
            <a:r>
              <a:rPr lang="en-US" sz="2400" dirty="0"/>
              <a:t> </a:t>
            </a:r>
            <a:r>
              <a:rPr lang="en-US" sz="2400" dirty="0" smtClean="0"/>
              <a:t>  Persistent 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0"/>
            <a:endCxn id="6" idx="2"/>
          </p:cNvCxnSpPr>
          <p:nvPr/>
        </p:nvCxnSpPr>
        <p:spPr>
          <a:xfrm flipH="1" flipV="1">
            <a:off x="2135804" y="4417368"/>
            <a:ext cx="2202717" cy="106680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0"/>
            <a:endCxn id="7" idx="2"/>
          </p:cNvCxnSpPr>
          <p:nvPr/>
        </p:nvCxnSpPr>
        <p:spPr>
          <a:xfrm flipV="1">
            <a:off x="4338521" y="4411534"/>
            <a:ext cx="2057871" cy="1072634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  <a:endCxn id="5" idx="2"/>
          </p:cNvCxnSpPr>
          <p:nvPr/>
        </p:nvCxnSpPr>
        <p:spPr>
          <a:xfrm flipH="1" flipV="1">
            <a:off x="4338522" y="2724329"/>
            <a:ext cx="2057870" cy="856208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0"/>
            <a:endCxn id="5" idx="2"/>
          </p:cNvCxnSpPr>
          <p:nvPr/>
        </p:nvCxnSpPr>
        <p:spPr>
          <a:xfrm flipV="1">
            <a:off x="2135804" y="2724329"/>
            <a:ext cx="2202718" cy="862042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78016" y="1509209"/>
            <a:ext cx="3921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Few fixed points, High entropy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91806" y="6248400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No restrictions on F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96390" y="4564824"/>
            <a:ext cx="2198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Few fixed points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3470" y="4490668"/>
            <a:ext cx="1761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High entropy</a:t>
            </a:r>
          </a:p>
        </p:txBody>
      </p:sp>
    </p:spTree>
    <p:extLst>
      <p:ext uri="{BB962C8B-B14F-4D97-AF65-F5344CB8AC3E}">
        <p14:creationId xmlns:p14="http://schemas.microsoft.com/office/powerpoint/2010/main" val="153150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Defined tamper-detection codes and (continuous) non-malleable codes.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One general construction. Based on probabilistic method, but can be made efficient for “small” function families. 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Open Questions:</a:t>
            </a:r>
          </a:p>
          <a:p>
            <a:pPr lvl="1"/>
            <a:r>
              <a:rPr lang="en-US" dirty="0" smtClean="0"/>
              <a:t>Explicit constructions of tamper detection codes and non-malleable codes. More families. Simpler. Better rate. </a:t>
            </a:r>
          </a:p>
          <a:p>
            <a:pPr lvl="1"/>
            <a:r>
              <a:rPr lang="en-US" dirty="0" smtClean="0"/>
              <a:t> More applications. </a:t>
            </a:r>
          </a:p>
          <a:p>
            <a:pPr lvl="2"/>
            <a:r>
              <a:rPr lang="en-US" dirty="0" smtClean="0"/>
              <a:t>To non-malleable cryptography </a:t>
            </a:r>
            <a:r>
              <a:rPr lang="en-US" sz="2100" dirty="0">
                <a:solidFill>
                  <a:srgbClr val="C00000"/>
                </a:solidFill>
              </a:rPr>
              <a:t>[</a:t>
            </a:r>
            <a:r>
              <a:rPr lang="en-US" sz="2100" dirty="0" smtClean="0">
                <a:solidFill>
                  <a:srgbClr val="C00000"/>
                </a:solidFill>
              </a:rPr>
              <a:t>AGM+14,CMT+15,CDT+15]</a:t>
            </a:r>
            <a:endParaRPr lang="en-US" sz="2100" dirty="0">
              <a:solidFill>
                <a:srgbClr val="C00000"/>
              </a:solidFill>
            </a:endParaRPr>
          </a:p>
          <a:p>
            <a:pPr lvl="2"/>
            <a:r>
              <a:rPr lang="en-US" dirty="0" smtClean="0"/>
              <a:t>To other areas?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7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13800" dirty="0" smtClean="0"/>
              <a:t>Thank you!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35478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  (Signature)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181600"/>
          </a:xfrm>
        </p:spPr>
        <p:txBody>
          <a:bodyPr>
            <a:normAutofit/>
          </a:bodyPr>
          <a:lstStyle/>
          <a:p>
            <a:pPr lvl="0">
              <a:buClr>
                <a:srgbClr val="DD8047"/>
              </a:buClr>
            </a:pPr>
            <a:endParaRPr lang="en-US" sz="2800" dirty="0" smtClean="0">
              <a:solidFill>
                <a:prstClr val="black"/>
              </a:solidFill>
            </a:endParaRPr>
          </a:p>
          <a:p>
            <a:pPr lvl="0">
              <a:buClr>
                <a:srgbClr val="DD8047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If </a:t>
            </a:r>
            <a:r>
              <a:rPr lang="en-US" sz="2800" dirty="0" smtClean="0">
                <a:solidFill>
                  <a:prstClr val="black"/>
                </a:solidFill>
              </a:rPr>
              <a:t>a single bit of the </a:t>
            </a:r>
            <a:r>
              <a:rPr lang="en-US" sz="2800" dirty="0">
                <a:solidFill>
                  <a:prstClr val="black"/>
                </a:solidFill>
              </a:rPr>
              <a:t>signing </a:t>
            </a:r>
            <a:r>
              <a:rPr lang="en-US" sz="2800" dirty="0" smtClean="0">
                <a:solidFill>
                  <a:prstClr val="black"/>
                </a:solidFill>
              </a:rPr>
              <a:t>key is flipped, can use the resulting signature </a:t>
            </a:r>
            <a:r>
              <a:rPr lang="en-US" sz="2800" dirty="0">
                <a:solidFill>
                  <a:prstClr val="black"/>
                </a:solidFill>
              </a:rPr>
              <a:t>to factor the RSA modulus. </a:t>
            </a:r>
            <a:r>
              <a:rPr lang="en-US" sz="2400" dirty="0">
                <a:solidFill>
                  <a:srgbClr val="C00000"/>
                </a:solidFill>
              </a:rPr>
              <a:t>[BDL97]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buNone/>
            </a:pPr>
            <a:endParaRPr lang="en-US" sz="1800" dirty="0" smtClean="0"/>
          </a:p>
        </p:txBody>
      </p:sp>
      <p:pic>
        <p:nvPicPr>
          <p:cNvPr id="4" name="Picture 2" descr="C:\Users\danwichs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0295" y="4267200"/>
            <a:ext cx="910683" cy="14985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38479" y="5715000"/>
            <a:ext cx="63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sk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337486" y="4942155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471086" y="4942155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34740" y="478975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m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4612" y="4799935"/>
            <a:ext cx="1417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w Cen MT"/>
              </a:rPr>
              <a:t>Sign</a:t>
            </a:r>
            <a:r>
              <a:rPr lang="en-US" sz="2800" baseline="-25000" dirty="0" err="1" smtClean="0">
                <a:solidFill>
                  <a:srgbClr val="0000FF"/>
                </a:solidFill>
                <a:latin typeface="Tw Cen MT"/>
              </a:rPr>
              <a:t>sk</a:t>
            </a:r>
            <a:r>
              <a:rPr lang="en-US" sz="2800" dirty="0" smtClean="0">
                <a:solidFill>
                  <a:srgbClr val="0000FF"/>
                </a:solidFill>
                <a:latin typeface="Tw Cen MT"/>
              </a:rPr>
              <a:t>(m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5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Signature infrastructure using secure tokens (no PKI).</a:t>
            </a:r>
            <a:endParaRPr lang="en-US" sz="1800" dirty="0" smtClean="0"/>
          </a:p>
          <a:p>
            <a:r>
              <a:rPr lang="en-US" sz="3200" dirty="0" smtClean="0"/>
              <a:t>All tokens have the same secret signing key </a:t>
            </a:r>
            <a:r>
              <a:rPr lang="en-US" sz="3200" dirty="0" smtClean="0">
                <a:solidFill>
                  <a:srgbClr val="0000FF"/>
                </a:solidFill>
              </a:rPr>
              <a:t>sk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Each token has a unique </a:t>
            </a:r>
            <a:r>
              <a:rPr lang="en-US" sz="3200" dirty="0" err="1" smtClean="0">
                <a:solidFill>
                  <a:srgbClr val="0000FF"/>
                </a:solidFill>
              </a:rPr>
              <a:t>userID</a:t>
            </a:r>
            <a:r>
              <a:rPr lang="en-US" sz="3200" dirty="0" smtClean="0"/>
              <a:t>.  </a:t>
            </a:r>
          </a:p>
          <a:p>
            <a:r>
              <a:rPr lang="en-US" sz="3200" dirty="0" smtClean="0"/>
              <a:t>On input message </a:t>
            </a:r>
            <a:r>
              <a:rPr lang="en-US" sz="3200" dirty="0" smtClean="0">
                <a:solidFill>
                  <a:srgbClr val="0000FF"/>
                </a:solidFill>
              </a:rPr>
              <a:t>m</a:t>
            </a:r>
            <a:r>
              <a:rPr lang="en-US" sz="3200" dirty="0" smtClean="0"/>
              <a:t>,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/>
              <a:t>token signs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err="1" smtClean="0">
                <a:solidFill>
                  <a:srgbClr val="0000FF"/>
                </a:solidFill>
              </a:rPr>
              <a:t>userID</a:t>
            </a:r>
            <a:r>
              <a:rPr lang="en-US" sz="3200" dirty="0" smtClean="0">
                <a:solidFill>
                  <a:srgbClr val="0000FF"/>
                </a:solidFill>
              </a:rPr>
              <a:t>, m)</a:t>
            </a:r>
            <a:r>
              <a:rPr lang="en-US" sz="3200" dirty="0" smtClean="0"/>
              <a:t>.</a:t>
            </a:r>
          </a:p>
        </p:txBody>
      </p:sp>
      <p:pic>
        <p:nvPicPr>
          <p:cNvPr id="4" name="Picture 2" descr="C:\Users\danwichs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0295" y="4495800"/>
            <a:ext cx="910683" cy="14985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47086" y="5866735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</a:rPr>
              <a:t>userID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sk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337486" y="5170755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471086" y="5170755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34740" y="501835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m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0401" y="5028535"/>
            <a:ext cx="2445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w Cen MT"/>
              </a:rPr>
              <a:t>Sign</a:t>
            </a:r>
            <a:r>
              <a:rPr lang="en-US" sz="2800" baseline="-25000" dirty="0" err="1" smtClean="0">
                <a:solidFill>
                  <a:srgbClr val="0000FF"/>
                </a:solidFill>
                <a:latin typeface="Tw Cen MT"/>
              </a:rPr>
              <a:t>sk</a:t>
            </a:r>
            <a:r>
              <a:rPr lang="en-US" sz="2800" dirty="0" smtClean="0">
                <a:solidFill>
                  <a:srgbClr val="0000FF"/>
                </a:solidFill>
                <a:latin typeface="Tw Cen MT"/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  <a:latin typeface="Tw Cen MT"/>
              </a:rPr>
              <a:t>userID</a:t>
            </a:r>
            <a:r>
              <a:rPr lang="en-US" sz="2800" dirty="0" smtClean="0">
                <a:solidFill>
                  <a:srgbClr val="0000FF"/>
                </a:solidFill>
                <a:latin typeface="Tw Cen MT"/>
              </a:rPr>
              <a:t>, m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89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/>
      <p:bldP spid="10" grpId="0" animBg="1"/>
      <p:bldP spid="11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Can we attack scheme with </a:t>
            </a:r>
            <a:r>
              <a:rPr lang="en-US" sz="3200" u="sng" dirty="0" smtClean="0"/>
              <a:t>simple</a:t>
            </a:r>
            <a:r>
              <a:rPr lang="en-US" sz="3200" dirty="0" smtClean="0"/>
              <a:t> tampering attacks? </a:t>
            </a:r>
          </a:p>
          <a:p>
            <a:pPr lvl="5">
              <a:buNone/>
            </a:pPr>
            <a:r>
              <a:rPr lang="en-US" sz="1700" dirty="0" smtClean="0"/>
              <a:t>	</a:t>
            </a:r>
          </a:p>
          <a:p>
            <a:r>
              <a:rPr lang="en-US" sz="2800" dirty="0" smtClean="0"/>
              <a:t>Attack 1 (RSA sig): Introduce single faulty to signing key. Use resulting sig to factor the RSA modulus. </a:t>
            </a:r>
            <a:r>
              <a:rPr lang="en-US" sz="2400" dirty="0" smtClean="0">
                <a:solidFill>
                  <a:srgbClr val="C00000"/>
                </a:solidFill>
              </a:rPr>
              <a:t>[BDL97]</a:t>
            </a:r>
            <a:endParaRPr lang="en-US" sz="2800" dirty="0" smtClean="0">
              <a:solidFill>
                <a:srgbClr val="C00000"/>
              </a:solidFill>
            </a:endParaRPr>
          </a:p>
          <a:p>
            <a:pPr lvl="5">
              <a:buNone/>
            </a:pPr>
            <a:endParaRPr lang="en-US" sz="1700" dirty="0" smtClean="0"/>
          </a:p>
          <a:p>
            <a:r>
              <a:rPr lang="en-US" sz="2800" dirty="0" smtClean="0"/>
              <a:t>Attack 2 (any sig): Eve tampers </a:t>
            </a:r>
            <a:r>
              <a:rPr lang="en-US" sz="2800" dirty="0" err="1" smtClean="0">
                <a:solidFill>
                  <a:srgbClr val="0000FF"/>
                </a:solidFill>
              </a:rPr>
              <a:t>userID</a:t>
            </a:r>
            <a:r>
              <a:rPr lang="en-US" sz="2800" dirty="0" smtClean="0">
                <a:solidFill>
                  <a:srgbClr val="0000FF"/>
                </a:solidFill>
              </a:rPr>
              <a:t> = “Eve”</a:t>
            </a:r>
            <a:r>
              <a:rPr lang="en-US" sz="2800" dirty="0" smtClean="0"/>
              <a:t> to                     </a:t>
            </a:r>
            <a:r>
              <a:rPr lang="en-US" sz="2800" dirty="0" err="1" smtClean="0">
                <a:solidFill>
                  <a:srgbClr val="0000FF"/>
                </a:solidFill>
              </a:rPr>
              <a:t>userID</a:t>
            </a:r>
            <a:r>
              <a:rPr lang="en-US" sz="2800" dirty="0" smtClean="0">
                <a:solidFill>
                  <a:srgbClr val="0000FF"/>
                </a:solidFill>
              </a:rPr>
              <a:t> = “Ev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>
                <a:solidFill>
                  <a:srgbClr val="0000FF"/>
                </a:solidFill>
              </a:rPr>
              <a:t>”</a:t>
            </a:r>
            <a:r>
              <a:rPr lang="en-US" sz="2800" dirty="0" smtClean="0"/>
              <a:t> by flipping a few bits. Impersonates Eva.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428998"/>
            <a:ext cx="3088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Tw Cen MT"/>
              </a:rPr>
              <a:t>Sign</a:t>
            </a:r>
            <a:r>
              <a:rPr lang="en-US" sz="3600" baseline="-25000" dirty="0" err="1" smtClean="0">
                <a:solidFill>
                  <a:srgbClr val="0000FF"/>
                </a:solidFill>
                <a:latin typeface="Tw Cen MT"/>
              </a:rPr>
              <a:t>sk</a:t>
            </a:r>
            <a:r>
              <a:rPr lang="en-US" sz="3600" dirty="0" smtClean="0">
                <a:solidFill>
                  <a:srgbClr val="0000FF"/>
                </a:solidFill>
                <a:latin typeface="Tw Cen MT"/>
              </a:rPr>
              <a:t>(</a:t>
            </a:r>
            <a:r>
              <a:rPr lang="en-US" sz="3600" dirty="0" err="1" smtClean="0">
                <a:solidFill>
                  <a:srgbClr val="0000FF"/>
                </a:solidFill>
                <a:latin typeface="Tw Cen MT"/>
              </a:rPr>
              <a:t>userID</a:t>
            </a:r>
            <a:r>
              <a:rPr lang="en-US" sz="3600" dirty="0" smtClean="0">
                <a:solidFill>
                  <a:srgbClr val="0000FF"/>
                </a:solidFill>
                <a:latin typeface="Tw Cen MT"/>
              </a:rPr>
              <a:t>, m</a:t>
            </a:r>
            <a:r>
              <a:rPr lang="en-US" sz="3600" dirty="0" smtClean="0">
                <a:solidFill>
                  <a:srgbClr val="0000FF"/>
                </a:solidFill>
              </a:rPr>
              <a:t>)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5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against Tampering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88392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/>
              <a:t>Solution Idea: encode the data on the device to protect it against tampering.</a:t>
            </a:r>
            <a:endParaRPr lang="en-US" sz="3500" dirty="0"/>
          </a:p>
          <a:p>
            <a:pPr lvl="1"/>
            <a:r>
              <a:rPr lang="en-US" sz="3000" dirty="0"/>
              <a:t>Each execution first decodes the underlying </a:t>
            </a:r>
            <a:r>
              <a:rPr lang="en-US" sz="3000" dirty="0" smtClean="0"/>
              <a:t>data.  </a:t>
            </a:r>
            <a:endParaRPr lang="en-US" sz="3300" dirty="0"/>
          </a:p>
          <a:p>
            <a:endParaRPr lang="en-US" sz="3300" dirty="0" smtClean="0"/>
          </a:p>
          <a:p>
            <a:r>
              <a:rPr lang="en-US" sz="3300" dirty="0" smtClean="0"/>
              <a:t>Example: Use an error-correcting code to protect against attacks that modify a few bits.</a:t>
            </a:r>
          </a:p>
          <a:p>
            <a:endParaRPr lang="en-US" dirty="0" smtClean="0"/>
          </a:p>
          <a:p>
            <a:r>
              <a:rPr lang="en-US" sz="3500" dirty="0" smtClean="0"/>
              <a:t>What kind of tampering can we protect against? </a:t>
            </a:r>
          </a:p>
          <a:p>
            <a:r>
              <a:rPr lang="en-US" sz="3500" dirty="0" smtClean="0"/>
              <a:t>What kind of codes do we need?</a:t>
            </a:r>
          </a:p>
        </p:txBody>
      </p:sp>
    </p:spTree>
    <p:extLst>
      <p:ext uri="{BB962C8B-B14F-4D97-AF65-F5344CB8AC3E}">
        <p14:creationId xmlns:p14="http://schemas.microsoft.com/office/powerpoint/2010/main" val="141067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4572000"/>
            <a:ext cx="8305800" cy="20574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rabicPeriod"/>
              <a:tabLst/>
              <a:defRPr/>
            </a:pPr>
            <a:r>
              <a:rPr lang="en-US" sz="2900" dirty="0" smtClean="0"/>
              <a:t>M</a:t>
            </a:r>
            <a:r>
              <a:rPr kumimoji="0" lang="en-US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essage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rabicPeriod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Codeword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Ã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Enc(s)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rabicPeriod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Tampered codeword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c* = f(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834390" marR="0" lvl="1" indent="-51435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f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adversarial but independent of randomness of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rabicPeriod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Decoded message: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s* =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Dec(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c*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34" name="Picture 2" descr="C:\Users\danwichs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651829" y="1615371"/>
            <a:ext cx="1133353" cy="186501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“Tampering Experiment”</a:t>
            </a:r>
            <a:endParaRPr lang="it-IT" dirty="0"/>
          </a:p>
        </p:txBody>
      </p:sp>
      <p:pic>
        <p:nvPicPr>
          <p:cNvPr id="8" name="Picture 6" descr="MCj041580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752600"/>
            <a:ext cx="1295400" cy="136152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8600" y="2362200"/>
            <a:ext cx="1752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message:</a:t>
            </a:r>
            <a:r>
              <a:rPr lang="en-US" sz="2400" dirty="0" smtClean="0">
                <a:solidFill>
                  <a:srgbClr val="0000FF"/>
                </a:solidFill>
              </a:rPr>
              <a:t> s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2249789" y="1981200"/>
            <a:ext cx="1865011" cy="1133353"/>
            <a:chOff x="2249789" y="1981200"/>
            <a:chExt cx="1865011" cy="1133353"/>
          </a:xfrm>
        </p:grpSpPr>
        <p:pic>
          <p:nvPicPr>
            <p:cNvPr id="5" name="Picture 2" descr="C:\Users\danwichs\Desktop\imag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2615618" y="1615371"/>
              <a:ext cx="1133353" cy="1865011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2514600" y="2357735"/>
              <a:ext cx="1219199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FF"/>
                  </a:solidFill>
                </a:rPr>
                <a:t>c= Enc(s)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31" name="Curved Connector 30"/>
          <p:cNvCxnSpPr/>
          <p:nvPr/>
        </p:nvCxnSpPr>
        <p:spPr>
          <a:xfrm rot="5400000" flipH="1" flipV="1">
            <a:off x="1959918" y="1392882"/>
            <a:ext cx="4465" cy="1943101"/>
          </a:xfrm>
          <a:prstGeom prst="curvedConnector3">
            <a:avLst>
              <a:gd name="adj1" fmla="val 15215682"/>
            </a:avLst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114800" y="1676400"/>
                <a:ext cx="5128056" cy="24384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sz="3300" dirty="0" smtClean="0"/>
                  <a:t>Coding scheme </a:t>
                </a:r>
                <a:r>
                  <a:rPr lang="en-US" sz="3300" dirty="0" smtClean="0">
                    <a:solidFill>
                      <a:srgbClr val="0000FF"/>
                    </a:solidFill>
                  </a:rPr>
                  <a:t>(Enc, Dec)</a:t>
                </a:r>
                <a:r>
                  <a:rPr lang="en-US" sz="3300" dirty="0" smtClean="0"/>
                  <a:t> </a:t>
                </a:r>
                <a:r>
                  <a:rPr lang="en-US" sz="3300" dirty="0" err="1" smtClean="0"/>
                  <a:t>s.t</a:t>
                </a:r>
                <a:r>
                  <a:rPr lang="en-US" sz="3300" dirty="0" smtClean="0"/>
                  <a:t>.</a:t>
                </a:r>
              </a:p>
              <a:p>
                <a:pPr lvl="1"/>
                <a:r>
                  <a:rPr lang="en-US" sz="2800" dirty="0" err="1" smtClean="0">
                    <a:solidFill>
                      <a:srgbClr val="0000FF"/>
                    </a:solidFill>
                  </a:rPr>
                  <a:t>Enc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: {0,1}</a:t>
                </a:r>
                <a:r>
                  <a:rPr lang="en-US" sz="2800" baseline="30000" dirty="0" smtClean="0">
                    <a:solidFill>
                      <a:srgbClr val="0000FF"/>
                    </a:solidFill>
                  </a:rPr>
                  <a:t>k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{0,1}</a:t>
                </a:r>
                <a:r>
                  <a:rPr lang="en-US" sz="2800" baseline="30000" dirty="0" smtClean="0">
                    <a:solidFill>
                      <a:srgbClr val="0000FF"/>
                    </a:solidFill>
                  </a:rPr>
                  <a:t>n</a:t>
                </a:r>
                <a:r>
                  <a:rPr lang="en-US" sz="2800" dirty="0" smtClean="0"/>
                  <a:t> </a:t>
                </a:r>
              </a:p>
              <a:p>
                <a:pPr marL="365760" lvl="1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can be randomized</a:t>
                </a:r>
              </a:p>
              <a:p>
                <a:pPr lvl="1"/>
                <a:r>
                  <a:rPr lang="en-US" sz="2800" dirty="0" smtClean="0">
                    <a:solidFill>
                      <a:srgbClr val="0000FF"/>
                    </a:solidFill>
                  </a:rPr>
                  <a:t>Dec(Enc(s)) = s</a:t>
                </a:r>
                <a:r>
                  <a:rPr lang="en-US" sz="2800" dirty="0" smtClean="0"/>
                  <a:t>                                   (with probability 1)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114800" y="1676400"/>
                <a:ext cx="5128056" cy="2438400"/>
              </a:xfrm>
              <a:blipFill rotWithShape="0">
                <a:blip r:embed="rId6"/>
                <a:stretch>
                  <a:fillRect l="-476" t="-4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52400" y="5410200"/>
            <a:ext cx="8534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2"/>
          <p:cNvGrpSpPr/>
          <p:nvPr/>
        </p:nvGrpSpPr>
        <p:grpSpPr>
          <a:xfrm>
            <a:off x="2249789" y="1981200"/>
            <a:ext cx="1865011" cy="1133353"/>
            <a:chOff x="2249789" y="1981200"/>
            <a:chExt cx="1865011" cy="1133353"/>
          </a:xfrm>
        </p:grpSpPr>
        <p:pic>
          <p:nvPicPr>
            <p:cNvPr id="5" name="Picture 2" descr="C:\Users\danwichs\Desktop\imag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2615618" y="1615371"/>
              <a:ext cx="1133353" cy="1865011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2514600" y="2357735"/>
              <a:ext cx="1142999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FF"/>
                  </a:solidFill>
                </a:rPr>
                <a:t>c= Enc(s)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“Tampering Experiment”</a:t>
            </a:r>
            <a:endParaRPr lang="it-IT" dirty="0"/>
          </a:p>
        </p:txBody>
      </p:sp>
      <p:grpSp>
        <p:nvGrpSpPr>
          <p:cNvPr id="4" name="Group 33"/>
          <p:cNvGrpSpPr/>
          <p:nvPr/>
        </p:nvGrpSpPr>
        <p:grpSpPr>
          <a:xfrm>
            <a:off x="3657600" y="1905000"/>
            <a:ext cx="1865011" cy="1133353"/>
            <a:chOff x="2895600" y="533400"/>
            <a:chExt cx="1865011" cy="1133353"/>
          </a:xfrm>
        </p:grpSpPr>
        <p:pic>
          <p:nvPicPr>
            <p:cNvPr id="28" name="Picture 2" descr="C:\Users\danwichs\Desktop\imag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261429" y="167571"/>
              <a:ext cx="1133353" cy="1865011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3276600" y="914400"/>
              <a:ext cx="1143000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2000" dirty="0" smtClean="0">
                  <a:solidFill>
                    <a:srgbClr val="FF0000"/>
                  </a:solidFill>
                </a:rPr>
                <a:t>c*</a:t>
              </a:r>
              <a:endParaRPr lang="it-IT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7" name="Picture 5" descr="MCj043593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617172" y="1981200"/>
            <a:ext cx="1926628" cy="1524000"/>
          </a:xfrm>
          <a:prstGeom prst="rect">
            <a:avLst/>
          </a:prstGeom>
          <a:noFill/>
          <a:ln/>
        </p:spPr>
      </p:pic>
      <p:grpSp>
        <p:nvGrpSpPr>
          <p:cNvPr id="6" name="Group 23"/>
          <p:cNvGrpSpPr/>
          <p:nvPr/>
        </p:nvGrpSpPr>
        <p:grpSpPr>
          <a:xfrm>
            <a:off x="4648200" y="3733800"/>
            <a:ext cx="4114800" cy="1447800"/>
            <a:chOff x="4648200" y="3733800"/>
            <a:chExt cx="4114800" cy="1447800"/>
          </a:xfrm>
        </p:grpSpPr>
        <p:pic>
          <p:nvPicPr>
            <p:cNvPr id="1029" name="Picture 5" descr="C:\Users\danwichs\AppData\Local\Microsoft\Windows\Temporary Internet Files\Content.IE5\P30GAZF3\MCj03302130000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86600" y="3861349"/>
              <a:ext cx="1395614" cy="786851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4648200" y="3733800"/>
              <a:ext cx="11801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FF0000"/>
                  </a:solidFill>
                </a:rPr>
                <a:t>F={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47502" y="373380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FF0000"/>
                  </a:solidFill>
                </a:rPr>
                <a:t>}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47302" y="3877270"/>
              <a:ext cx="33695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FF0000"/>
                  </a:solidFill>
                </a:rPr>
                <a:t>,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09648" y="4535269"/>
              <a:ext cx="5084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Tw Cen MT"/>
                </a:rPr>
                <a:t>f</a:t>
              </a:r>
              <a:r>
                <a:rPr lang="en-US" sz="3600" baseline="-25000" dirty="0" smtClean="0">
                  <a:solidFill>
                    <a:srgbClr val="FF0000"/>
                  </a:solidFill>
                  <a:latin typeface="Tw Cen MT"/>
                </a:rPr>
                <a:t>1</a:t>
              </a:r>
              <a:endParaRPr lang="en-US" sz="3600" baseline="-25000" dirty="0">
                <a:solidFill>
                  <a:srgbClr val="FF0000"/>
                </a:solidFill>
                <a:latin typeface="Tw Cen M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16327" y="4535269"/>
              <a:ext cx="5084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Tw Cen MT"/>
                </a:rPr>
                <a:t>f</a:t>
              </a:r>
              <a:r>
                <a:rPr lang="en-US" sz="3600" baseline="-25000" dirty="0" smtClean="0">
                  <a:solidFill>
                    <a:srgbClr val="FF0000"/>
                  </a:solidFill>
                  <a:latin typeface="Tw Cen MT"/>
                </a:rPr>
                <a:t>2</a:t>
              </a:r>
              <a:endParaRPr lang="en-US" sz="3600" baseline="-25000" dirty="0">
                <a:solidFill>
                  <a:srgbClr val="FF0000"/>
                </a:solidFill>
                <a:latin typeface="Tw Cen MT"/>
              </a:endParaRPr>
            </a:p>
          </p:txBody>
        </p:sp>
      </p:grpSp>
      <p:sp>
        <p:nvSpPr>
          <p:cNvPr id="32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572000"/>
            <a:ext cx="8305800" cy="20574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Message: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Codeword</a:t>
            </a:r>
            <a:r>
              <a:rPr lang="en-US" dirty="0" smtClean="0">
                <a:solidFill>
                  <a:srgbClr val="0000FF"/>
                </a:solidFill>
              </a:rPr>
              <a:t> c </a:t>
            </a:r>
            <a:r>
              <a:rPr lang="en-US" dirty="0" smtClean="0">
                <a:solidFill>
                  <a:srgbClr val="0000FF"/>
                </a:solidFill>
                <a:latin typeface="cmsy10"/>
              </a:rPr>
              <a:t>Ã</a:t>
            </a:r>
            <a:r>
              <a:rPr lang="en-US" dirty="0" smtClean="0">
                <a:solidFill>
                  <a:srgbClr val="0000FF"/>
                </a:solidFill>
              </a:rPr>
              <a:t> Enc(s)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Tampered codeword </a:t>
            </a:r>
            <a:r>
              <a:rPr lang="en-US" dirty="0" smtClean="0">
                <a:solidFill>
                  <a:srgbClr val="FF0000"/>
                </a:solidFill>
              </a:rPr>
              <a:t>c* = f(</a:t>
            </a:r>
            <a:r>
              <a:rPr lang="en-US" dirty="0" smtClean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.</a:t>
            </a:r>
          </a:p>
          <a:p>
            <a:pPr marL="834390" lvl="1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	f </a:t>
            </a:r>
            <a:r>
              <a:rPr lang="en-US" dirty="0" smtClean="0">
                <a:solidFill>
                  <a:srgbClr val="FF0000"/>
                </a:solidFill>
                <a:latin typeface="cmsy10"/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F</a:t>
            </a:r>
            <a:r>
              <a:rPr lang="en-US" dirty="0" smtClean="0"/>
              <a:t> adversarial but independent of randomness of </a:t>
            </a:r>
            <a:r>
              <a:rPr lang="en-US" dirty="0" smtClean="0">
                <a:solidFill>
                  <a:srgbClr val="0000FF"/>
                </a:solidFill>
              </a:rPr>
              <a:t>c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Decoded message: </a:t>
            </a:r>
            <a:r>
              <a:rPr lang="en-US" dirty="0" smtClean="0">
                <a:solidFill>
                  <a:srgbClr val="FF0000"/>
                </a:solidFill>
              </a:rPr>
              <a:t>s* = </a:t>
            </a:r>
            <a:r>
              <a:rPr lang="en-US" dirty="0" smtClean="0">
                <a:solidFill>
                  <a:srgbClr val="0000FF"/>
                </a:solidFill>
              </a:rPr>
              <a:t>Dec(</a:t>
            </a:r>
            <a:r>
              <a:rPr lang="en-US" dirty="0" smtClean="0">
                <a:solidFill>
                  <a:srgbClr val="FF0000"/>
                </a:solidFill>
              </a:rPr>
              <a:t>c*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.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152400" y="2971800"/>
            <a:ext cx="3276600" cy="1295400"/>
          </a:xfrm>
          <a:prstGeom prst="cloudCallout">
            <a:avLst>
              <a:gd name="adj1" fmla="val 60676"/>
              <a:gd name="adj2" fmla="val -69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s* = </a:t>
            </a:r>
            <a:r>
              <a:rPr lang="en-US" sz="2800" dirty="0" smtClean="0">
                <a:solidFill>
                  <a:srgbClr val="0000FF"/>
                </a:solidFill>
              </a:rPr>
              <a:t>Dec(</a:t>
            </a:r>
            <a:r>
              <a:rPr lang="en-US" sz="2800" dirty="0" smtClean="0">
                <a:solidFill>
                  <a:srgbClr val="FF0000"/>
                </a:solidFill>
              </a:rPr>
              <a:t>c*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endParaRPr lang="en-US" dirty="0"/>
          </a:p>
        </p:txBody>
      </p:sp>
      <p:sp>
        <p:nvSpPr>
          <p:cNvPr id="20" name="Lightning Bolt 19"/>
          <p:cNvSpPr/>
          <p:nvPr/>
        </p:nvSpPr>
        <p:spPr>
          <a:xfrm flipH="1">
            <a:off x="6173384" y="3923036"/>
            <a:ext cx="444737" cy="61223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5 -0.00625 L 0.154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ANIEL20WICHS@FEBQNENFUVWYY577" val="3357"/>
  <p:tag name="FIRSTDANWICHS@YHPDNE0OB6HCFLTV" val="35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3.1|4.2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3.1|4.2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3.1|4.2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3.1|4.2|0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|7.5|66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1|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|0.3|0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2|0.2|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2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4.9|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8|29.7|18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3.4|2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3.1|4.2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3.1|4.2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3.1|4.2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3.1|4.2|0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15537</TotalTime>
  <Words>2187</Words>
  <Application>Microsoft Office PowerPoint</Application>
  <PresentationFormat>On-screen Show (4:3)</PresentationFormat>
  <Paragraphs>416</Paragraphs>
  <Slides>36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Cambria Math</vt:lpstr>
      <vt:lpstr>cmsy10</vt:lpstr>
      <vt:lpstr>Calibri</vt:lpstr>
      <vt:lpstr>Tw Cen MT</vt:lpstr>
      <vt:lpstr>Wingdings 2</vt:lpstr>
      <vt:lpstr>Arial</vt:lpstr>
      <vt:lpstr>Savoye LET</vt:lpstr>
      <vt:lpstr>Helvetica</vt:lpstr>
      <vt:lpstr>cmmi10</vt:lpstr>
      <vt:lpstr>Wingdings</vt:lpstr>
      <vt:lpstr>Apple Chancery</vt:lpstr>
      <vt:lpstr>Median</vt:lpstr>
      <vt:lpstr>Tamper Detection  and  non-malleable codes</vt:lpstr>
      <vt:lpstr>Protecting Data Against “Tampering”</vt:lpstr>
      <vt:lpstr>Motivation: Physical Attacks</vt:lpstr>
      <vt:lpstr>Motivating Example  (Signature)</vt:lpstr>
      <vt:lpstr>Motivating Example</vt:lpstr>
      <vt:lpstr>Motivating Example:</vt:lpstr>
      <vt:lpstr>Coding against Tampering</vt:lpstr>
      <vt:lpstr>The “Tampering Experiment”</vt:lpstr>
      <vt:lpstr>The “Tampering Experiment”</vt:lpstr>
      <vt:lpstr>The “Tampering Experiment”</vt:lpstr>
      <vt:lpstr>The “Tampering Experiment”</vt:lpstr>
      <vt:lpstr>Correction</vt:lpstr>
      <vt:lpstr>Tamper Detection</vt:lpstr>
      <vt:lpstr>Tamper Detection</vt:lpstr>
      <vt:lpstr>Tamper Detection: AMD Codes</vt:lpstr>
      <vt:lpstr>Tamper Detection: AMD Codes</vt:lpstr>
      <vt:lpstr>Tamper Detection: AMD Codes</vt:lpstr>
      <vt:lpstr>Tamper Detection: Beyond AMD?</vt:lpstr>
      <vt:lpstr>Tamper Detection: General Result</vt:lpstr>
      <vt:lpstr>Tamper Detection: General Result</vt:lpstr>
      <vt:lpstr>Tamper Detection: Construction</vt:lpstr>
      <vt:lpstr>Tamper Detection: Analysis</vt:lpstr>
      <vt:lpstr>Tamper Detection: Construction</vt:lpstr>
      <vt:lpstr>Tamper Detection: Limitations</vt:lpstr>
      <vt:lpstr>Non-Malleability [Dziembowski-Pietrzak-W10]</vt:lpstr>
      <vt:lpstr>Defining Non-Malleability</vt:lpstr>
      <vt:lpstr>General Results for Non-Malleability</vt:lpstr>
      <vt:lpstr>General Results for Non-Malleability</vt:lpstr>
      <vt:lpstr>Special-Purpose Results</vt:lpstr>
      <vt:lpstr>Application: Tamper-Resilient Security</vt:lpstr>
      <vt:lpstr>Tamper-Resilient Security</vt:lpstr>
      <vt:lpstr>Tamper-Resilient Security</vt:lpstr>
      <vt:lpstr>Continuous Tampering and Re-Encoding</vt:lpstr>
      <vt:lpstr>Continuous Non-Malleable Codes</vt:lpstr>
      <vt:lpstr>Conclusions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danwichs</dc:creator>
  <cp:lastModifiedBy>Daniel Wichs</cp:lastModifiedBy>
  <cp:revision>447</cp:revision>
  <dcterms:created xsi:type="dcterms:W3CDTF">2009-12-30T19:02:04Z</dcterms:created>
  <dcterms:modified xsi:type="dcterms:W3CDTF">2015-05-04T10:25:53Z</dcterms:modified>
</cp:coreProperties>
</file>