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310" r:id="rId2"/>
    <p:sldId id="378" r:id="rId3"/>
    <p:sldId id="403" r:id="rId4"/>
    <p:sldId id="406" r:id="rId5"/>
    <p:sldId id="326" r:id="rId6"/>
    <p:sldId id="256" r:id="rId7"/>
    <p:sldId id="297" r:id="rId8"/>
    <p:sldId id="328" r:id="rId9"/>
    <p:sldId id="329" r:id="rId10"/>
    <p:sldId id="331" r:id="rId11"/>
    <p:sldId id="390" r:id="rId12"/>
    <p:sldId id="391" r:id="rId13"/>
    <p:sldId id="407" r:id="rId14"/>
    <p:sldId id="408" r:id="rId15"/>
    <p:sldId id="394" r:id="rId16"/>
    <p:sldId id="309" r:id="rId17"/>
    <p:sldId id="271" r:id="rId18"/>
    <p:sldId id="272" r:id="rId19"/>
    <p:sldId id="274" r:id="rId20"/>
    <p:sldId id="375" r:id="rId21"/>
    <p:sldId id="367" r:id="rId22"/>
    <p:sldId id="368" r:id="rId23"/>
    <p:sldId id="369" r:id="rId24"/>
    <p:sldId id="409" r:id="rId25"/>
    <p:sldId id="410" r:id="rId26"/>
    <p:sldId id="411" r:id="rId27"/>
    <p:sldId id="412" r:id="rId28"/>
    <p:sldId id="382" r:id="rId29"/>
    <p:sldId id="383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822" autoAdjust="0"/>
    <p:restoredTop sz="94660"/>
  </p:normalViewPr>
  <p:slideViewPr>
    <p:cSldViewPr>
      <p:cViewPr varScale="1">
        <p:scale>
          <a:sx n="117" d="100"/>
          <a:sy n="117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7CFE7-8416-48A5-8BB1-62085E123A28}" type="datetimeFigureOut">
              <a:rPr lang="en-US" smtClean="0"/>
              <a:t>8/1/2014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ECDDA-BEB9-451C-A589-E4148EB71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34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ECDDA-BEB9-451C-A589-E4148EB71D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44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ECDDA-BEB9-451C-A589-E4148EB71D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44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ECDDA-BEB9-451C-A589-E4148EB71D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23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ECDDA-BEB9-451C-A589-E4148EB71D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44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ECDDA-BEB9-451C-A589-E4148EB71D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44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ECDDA-BEB9-451C-A589-E4148EB71D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44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ECDDA-BEB9-451C-A589-E4148EB71D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44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ECDDA-BEB9-451C-A589-E4148EB71D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44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ECDDA-BEB9-451C-A589-E4148EB71D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63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ECDDA-BEB9-451C-A589-E4148EB71D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62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ECDDA-BEB9-451C-A589-E4148EB71D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62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ECDDA-BEB9-451C-A589-E4148EB71D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54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ECDDA-BEB9-451C-A589-E4148EB71D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71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B6EB-6582-4E0E-A3CC-621D0D5A0BFC}" type="datetimeFigureOut">
              <a:rPr lang="en-US" smtClean="0"/>
              <a:t>8/1/2014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5E3F-3F73-4096-8811-58CB1B424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6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B6EB-6582-4E0E-A3CC-621D0D5A0BFC}" type="datetimeFigureOut">
              <a:rPr lang="en-US" smtClean="0"/>
              <a:t>8/1/2014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5E3F-3F73-4096-8811-58CB1B424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B6EB-6582-4E0E-A3CC-621D0D5A0BFC}" type="datetimeFigureOut">
              <a:rPr lang="en-US" smtClean="0"/>
              <a:t>8/1/2014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5E3F-3F73-4096-8811-58CB1B424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3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B6EB-6582-4E0E-A3CC-621D0D5A0BFC}" type="datetimeFigureOut">
              <a:rPr lang="en-US" smtClean="0"/>
              <a:t>8/1/2014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5E3F-3F73-4096-8811-58CB1B424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5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B6EB-6582-4E0E-A3CC-621D0D5A0BFC}" type="datetimeFigureOut">
              <a:rPr lang="en-US" smtClean="0"/>
              <a:t>8/1/2014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5E3F-3F73-4096-8811-58CB1B424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7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B6EB-6582-4E0E-A3CC-621D0D5A0BFC}" type="datetimeFigureOut">
              <a:rPr lang="en-US" smtClean="0"/>
              <a:t>8/1/2014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5E3F-3F73-4096-8811-58CB1B424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1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B6EB-6582-4E0E-A3CC-621D0D5A0BFC}" type="datetimeFigureOut">
              <a:rPr lang="en-US" smtClean="0"/>
              <a:t>8/1/2014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5E3F-3F73-4096-8811-58CB1B424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2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B6EB-6582-4E0E-A3CC-621D0D5A0BFC}" type="datetimeFigureOut">
              <a:rPr lang="en-US" smtClean="0"/>
              <a:t>8/1/2014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5E3F-3F73-4096-8811-58CB1B424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79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B6EB-6582-4E0E-A3CC-621D0D5A0BFC}" type="datetimeFigureOut">
              <a:rPr lang="en-US" smtClean="0"/>
              <a:t>8/1/2014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5E3F-3F73-4096-8811-58CB1B424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6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B6EB-6582-4E0E-A3CC-621D0D5A0BFC}" type="datetimeFigureOut">
              <a:rPr lang="en-US" smtClean="0"/>
              <a:t>8/1/2014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5E3F-3F73-4096-8811-58CB1B424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32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B6EB-6582-4E0E-A3CC-621D0D5A0BFC}" type="datetimeFigureOut">
              <a:rPr lang="en-US" smtClean="0"/>
              <a:t>8/1/2014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5E3F-3F73-4096-8811-58CB1B424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77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DB6EB-6582-4E0E-A3CC-621D0D5A0BFC}" type="datetimeFigureOut">
              <a:rPr lang="en-US" smtClean="0"/>
              <a:t>8/1/2014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85E3F-3F73-4096-8811-58CB1B424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0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5" Type="http://schemas.openxmlformats.org/officeDocument/2006/relationships/image" Target="../media/image221.png"/><Relationship Id="rId4" Type="http://schemas.openxmlformats.org/officeDocument/2006/relationships/image" Target="../media/image213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210.png"/><Relationship Id="rId4" Type="http://schemas.openxmlformats.org/officeDocument/2006/relationships/image" Target="../media/image4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12.png"/><Relationship Id="rId7" Type="http://schemas.openxmlformats.org/officeDocument/2006/relationships/image" Target="../media/image25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Relationship Id="rId9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6.png"/><Relationship Id="rId4" Type="http://schemas.openxmlformats.org/officeDocument/2006/relationships/image" Target="../media/image29.png"/><Relationship Id="rId9" Type="http://schemas.openxmlformats.org/officeDocument/2006/relationships/image" Target="../media/image3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5" Type="http://schemas.openxmlformats.org/officeDocument/2006/relationships/image" Target="../media/image221.png"/><Relationship Id="rId4" Type="http://schemas.openxmlformats.org/officeDocument/2006/relationships/image" Target="../media/image2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Garbled RAM, Revisited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4876800"/>
            <a:ext cx="9144000" cy="137160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Daniel </a:t>
            </a:r>
            <a:r>
              <a:rPr lang="en-US" sz="1800" dirty="0" err="1">
                <a:solidFill>
                  <a:srgbClr val="FF0000"/>
                </a:solidFill>
              </a:rPr>
              <a:t>Wichs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>
                <a:solidFill>
                  <a:srgbClr val="FF0000"/>
                </a:solidFill>
              </a:rPr>
              <a:t>(Northeastern University)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Joint work with: Craig Gentry, </a:t>
            </a:r>
            <a:r>
              <a:rPr lang="en-US" sz="1800" dirty="0" err="1" smtClean="0">
                <a:solidFill>
                  <a:schemeClr val="tx1"/>
                </a:solidFill>
              </a:rPr>
              <a:t>Shai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Halevi</a:t>
            </a:r>
            <a:r>
              <a:rPr lang="en-US" sz="1800" dirty="0" smtClean="0">
                <a:solidFill>
                  <a:schemeClr val="tx1"/>
                </a:solidFill>
              </a:rPr>
              <a:t>,  </a:t>
            </a:r>
            <a:r>
              <a:rPr lang="en-US" sz="1800" dirty="0" err="1" smtClean="0">
                <a:solidFill>
                  <a:schemeClr val="tx1"/>
                </a:solidFill>
              </a:rPr>
              <a:t>Seteve</a:t>
            </a:r>
            <a:r>
              <a:rPr lang="en-US" sz="1800" dirty="0" smtClean="0">
                <a:solidFill>
                  <a:schemeClr val="tx1"/>
                </a:solidFill>
              </a:rPr>
              <a:t> Lu, </a:t>
            </a:r>
          </a:p>
          <a:p>
            <a:r>
              <a:rPr lang="en-US" sz="1800" dirty="0" err="1" smtClean="0">
                <a:solidFill>
                  <a:schemeClr val="tx1"/>
                </a:solidFill>
              </a:rPr>
              <a:t>Rafail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Ostrovsky</a:t>
            </a:r>
            <a:r>
              <a:rPr lang="en-US" sz="1800" dirty="0" smtClean="0">
                <a:solidFill>
                  <a:schemeClr val="tx1"/>
                </a:solidFill>
              </a:rPr>
              <a:t>, Mariana </a:t>
            </a:r>
            <a:r>
              <a:rPr lang="en-US" sz="1800" dirty="0" err="1" smtClean="0">
                <a:solidFill>
                  <a:schemeClr val="tx1"/>
                </a:solidFill>
              </a:rPr>
              <a:t>Raykova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 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53794" y="2624616"/>
            <a:ext cx="1651406" cy="1506017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4114800" y="3121240"/>
            <a:ext cx="1295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880" y="2382741"/>
            <a:ext cx="2653020" cy="198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8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/>
          <p:cNvSpPr txBox="1"/>
          <p:nvPr/>
        </p:nvSpPr>
        <p:spPr>
          <a:xfrm>
            <a:off x="3917797" y="4415135"/>
            <a:ext cx="1224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read</a:t>
            </a:r>
            <a:r>
              <a:rPr lang="en-US" sz="2400" dirty="0">
                <a:solidFill>
                  <a:srgbClr val="00B050"/>
                </a:solidFill>
              </a:rPr>
              <a:t>  </a:t>
            </a:r>
            <a:r>
              <a:rPr lang="en-US" sz="2400" dirty="0" smtClean="0">
                <a:solidFill>
                  <a:srgbClr val="00B050"/>
                </a:solidFill>
              </a:rPr>
              <a:t>bit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46402" y="4508214"/>
            <a:ext cx="1949198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Step 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2" name="Bent-Up Arrow 21"/>
          <p:cNvSpPr/>
          <p:nvPr/>
        </p:nvSpPr>
        <p:spPr>
          <a:xfrm>
            <a:off x="2895601" y="3983237"/>
            <a:ext cx="418926" cy="928806"/>
          </a:xfrm>
          <a:prstGeom prst="ben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87709" y="5638801"/>
            <a:ext cx="8293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93463" y="5791201"/>
            <a:ext cx="823610" cy="86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76200" y="5955101"/>
            <a:ext cx="840873" cy="86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81954" y="6124753"/>
            <a:ext cx="83511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907109" y="5686248"/>
            <a:ext cx="2240150" cy="14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912863" y="5847274"/>
            <a:ext cx="22432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2895600" y="6011174"/>
            <a:ext cx="22516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901354" y="6172200"/>
            <a:ext cx="22459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5156095" y="4572000"/>
            <a:ext cx="1949198" cy="18668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Step 2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4218678" y="4805179"/>
            <a:ext cx="92858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6200" y="5207913"/>
            <a:ext cx="749436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state</a:t>
            </a:r>
          </a:p>
          <a:p>
            <a:endParaRPr lang="en-US" sz="2800" i="1" dirty="0" smtClean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07174" y="5485334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…</a:t>
            </a:r>
            <a:endParaRPr lang="en-US" sz="4800" dirty="0"/>
          </a:p>
        </p:txBody>
      </p:sp>
      <p:sp>
        <p:nvSpPr>
          <p:cNvPr id="36" name="Bent-Up Arrow 35"/>
          <p:cNvSpPr/>
          <p:nvPr/>
        </p:nvSpPr>
        <p:spPr>
          <a:xfrm>
            <a:off x="7113299" y="3962400"/>
            <a:ext cx="418926" cy="928806"/>
          </a:xfrm>
          <a:prstGeom prst="ben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06245" y="5299527"/>
            <a:ext cx="72295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state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296" y="5455465"/>
            <a:ext cx="194919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garbled circuit</a:t>
            </a:r>
            <a:endParaRPr lang="en-US" sz="23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321317" y="6215388"/>
            <a:ext cx="892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garbled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163494" y="5479218"/>
            <a:ext cx="19236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garbled circuit</a:t>
            </a:r>
            <a:endParaRPr lang="en-US" sz="23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6223856"/>
            <a:ext cx="892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garbled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2818507"/>
            <a:ext cx="1333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/>
              <a:t>GProg</a:t>
            </a:r>
            <a:r>
              <a:rPr lang="en-US" sz="3200" b="1" dirty="0" smtClean="0"/>
              <a:t>:</a:t>
            </a:r>
            <a:endParaRPr lang="en-US" sz="3200" dirty="0"/>
          </a:p>
        </p:txBody>
      </p:sp>
      <p:sp>
        <p:nvSpPr>
          <p:cNvPr id="35" name="Rectangle 34"/>
          <p:cNvSpPr/>
          <p:nvPr/>
        </p:nvSpPr>
        <p:spPr>
          <a:xfrm>
            <a:off x="-56362" y="4419600"/>
            <a:ext cx="994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/>
              <a:t>GInp</a:t>
            </a:r>
            <a:endParaRPr lang="en-US" sz="3200" dirty="0"/>
          </a:p>
        </p:txBody>
      </p:sp>
      <p:sp>
        <p:nvSpPr>
          <p:cNvPr id="3" name="Down Arrow 2"/>
          <p:cNvSpPr/>
          <p:nvPr/>
        </p:nvSpPr>
        <p:spPr>
          <a:xfrm>
            <a:off x="256732" y="4912043"/>
            <a:ext cx="276668" cy="2958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752600" y="609600"/>
            <a:ext cx="7086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93463" y="609600"/>
            <a:ext cx="1356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GData</a:t>
            </a:r>
            <a:r>
              <a:rPr lang="en-US" sz="3200" b="1" dirty="0" smtClean="0"/>
              <a:t>: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652423" y="685800"/>
                <a:ext cx="17765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1,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[1]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423" y="685800"/>
                <a:ext cx="1776577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>
          <a:xfrm>
            <a:off x="3429000" y="6096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181600" y="6096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086738" y="322906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…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429000" y="681335"/>
                <a:ext cx="17765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2,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[2]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681335"/>
                <a:ext cx="1776577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/>
          <p:cNvCxnSpPr/>
          <p:nvPr/>
        </p:nvCxnSpPr>
        <p:spPr>
          <a:xfrm>
            <a:off x="6934200" y="6096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5233823" y="685800"/>
                <a:ext cx="17765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3,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[3]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823" y="685800"/>
                <a:ext cx="1776577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934200" y="1686962"/>
                <a:ext cx="2044278" cy="46166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(…)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is a PRF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686962"/>
                <a:ext cx="2044278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896" t="-10667" r="-3881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5276493" y="5953780"/>
            <a:ext cx="167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PRF Key</a:t>
            </a:r>
            <a:r>
              <a:rPr lang="en-US" sz="2800" dirty="0" smtClean="0">
                <a:solidFill>
                  <a:srgbClr val="FF0000"/>
                </a:solidFill>
              </a:rPr>
              <a:t>: k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66800" y="5953778"/>
            <a:ext cx="167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PRF Key</a:t>
            </a:r>
            <a:r>
              <a:rPr lang="en-US" sz="2800" dirty="0" smtClean="0">
                <a:solidFill>
                  <a:srgbClr val="FF0000"/>
                </a:solidFill>
              </a:rPr>
              <a:t>: k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668900" y="2436584"/>
            <a:ext cx="4122300" cy="1449616"/>
            <a:chOff x="1219200" y="2055584"/>
            <a:chExt cx="4122300" cy="1449616"/>
          </a:xfrm>
        </p:grpSpPr>
        <p:sp>
          <p:nvSpPr>
            <p:cNvPr id="45" name="Rectangle 44"/>
            <p:cNvSpPr/>
            <p:nvPr/>
          </p:nvSpPr>
          <p:spPr>
            <a:xfrm>
              <a:off x="1219200" y="2055584"/>
              <a:ext cx="3936895" cy="14496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117529" y="2107376"/>
              <a:ext cx="2297677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chemeClr val="tx1"/>
                  </a:solidFill>
                </a:rPr>
                <a:t>Read location: </a:t>
              </a:r>
              <a:r>
                <a:rPr lang="en-US" sz="2600" dirty="0" err="1" smtClean="0">
                  <a:solidFill>
                    <a:schemeClr val="tx1"/>
                  </a:solidFill>
                </a:rPr>
                <a:t>i</a:t>
              </a:r>
              <a:endParaRPr lang="en-US" sz="2600" dirty="0" smtClean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1364100" y="2599819"/>
                  <a:ext cx="3977400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𝑬𝒏𝒄</m:t>
                      </m:r>
                      <m:r>
                        <a:rPr lang="en-US" sz="2400" b="0" i="1" smtClean="0">
                          <a:latin typeface="Cambria Math"/>
                        </a:rPr>
                        <m:t> 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,0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, 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𝑙𝑎𝑏𝑒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400" dirty="0" smtClean="0"/>
                    <a:t>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𝑬𝒏𝒄</m:t>
                      </m:r>
                      <m:r>
                        <a:rPr lang="en-US" sz="2400" b="0" i="1" smtClean="0">
                          <a:latin typeface="Cambria Math"/>
                        </a:rPr>
                        <m:t> 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, 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𝑙𝑎𝑏𝑒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400" dirty="0" smtClean="0"/>
                    <a:t>  </a:t>
                  </a:r>
                  <a:endParaRPr lang="en-US" dirty="0" smtClean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4100" y="2599819"/>
                  <a:ext cx="3977400" cy="83099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5882" b="-95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865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357" y="228600"/>
            <a:ext cx="4692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Let’s try to prove security…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17797" y="4415135"/>
            <a:ext cx="1224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read</a:t>
            </a:r>
            <a:r>
              <a:rPr lang="en-US" sz="2400" dirty="0">
                <a:solidFill>
                  <a:srgbClr val="00B050"/>
                </a:solidFill>
              </a:rPr>
              <a:t>  </a:t>
            </a:r>
            <a:r>
              <a:rPr lang="en-US" sz="2400" dirty="0" smtClean="0">
                <a:solidFill>
                  <a:srgbClr val="00B050"/>
                </a:solidFill>
              </a:rPr>
              <a:t>bit</a:t>
            </a:r>
            <a:endParaRPr lang="en-US" sz="2400" dirty="0">
              <a:solidFill>
                <a:srgbClr val="00B050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907109" y="5686248"/>
            <a:ext cx="2240150" cy="14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912863" y="5847274"/>
            <a:ext cx="22432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895600" y="6011174"/>
            <a:ext cx="22516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901354" y="6172200"/>
            <a:ext cx="22459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5156095" y="4572000"/>
            <a:ext cx="1949198" cy="18668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Step 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76493" y="5953780"/>
            <a:ext cx="167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PRF Key</a:t>
            </a:r>
            <a:r>
              <a:rPr lang="en-US" sz="2800" dirty="0" smtClean="0">
                <a:solidFill>
                  <a:srgbClr val="FF0000"/>
                </a:solidFill>
              </a:rPr>
              <a:t>: k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218678" y="4805179"/>
            <a:ext cx="92858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807174" y="5485334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…</a:t>
            </a:r>
            <a:endParaRPr lang="en-US" sz="4800" dirty="0"/>
          </a:p>
        </p:txBody>
      </p:sp>
      <p:sp>
        <p:nvSpPr>
          <p:cNvPr id="68" name="Bent-Up Arrow 67"/>
          <p:cNvSpPr/>
          <p:nvPr/>
        </p:nvSpPr>
        <p:spPr>
          <a:xfrm>
            <a:off x="7113299" y="3962400"/>
            <a:ext cx="418926" cy="928806"/>
          </a:xfrm>
          <a:prstGeom prst="ben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06245" y="5299527"/>
            <a:ext cx="72295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state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21317" y="6215388"/>
            <a:ext cx="892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garbled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63494" y="5479218"/>
            <a:ext cx="19236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garbled circuit</a:t>
            </a:r>
            <a:endParaRPr lang="en-US" sz="2300" b="1" dirty="0"/>
          </a:p>
        </p:txBody>
      </p:sp>
      <p:sp>
        <p:nvSpPr>
          <p:cNvPr id="30" name="Rectangle 29"/>
          <p:cNvSpPr/>
          <p:nvPr/>
        </p:nvSpPr>
        <p:spPr>
          <a:xfrm>
            <a:off x="946402" y="4508214"/>
            <a:ext cx="1949198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Step 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1" name="Bent-Up Arrow 30"/>
          <p:cNvSpPr/>
          <p:nvPr/>
        </p:nvSpPr>
        <p:spPr>
          <a:xfrm>
            <a:off x="2895601" y="3983237"/>
            <a:ext cx="418926" cy="928806"/>
          </a:xfrm>
          <a:prstGeom prst="ben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87709" y="5638801"/>
            <a:ext cx="8293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93463" y="5791201"/>
            <a:ext cx="823610" cy="86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6200" y="5955101"/>
            <a:ext cx="840873" cy="86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81954" y="6124753"/>
            <a:ext cx="83511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6200" y="5207913"/>
            <a:ext cx="749436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state</a:t>
            </a:r>
          </a:p>
          <a:p>
            <a:endParaRPr lang="en-US" sz="2800" i="1" dirty="0" smtClean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6223856"/>
            <a:ext cx="892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garbled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066800" y="5953778"/>
            <a:ext cx="167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PRF Key</a:t>
            </a:r>
            <a:r>
              <a:rPr lang="en-US" sz="2800" dirty="0" smtClean="0">
                <a:solidFill>
                  <a:srgbClr val="FF0000"/>
                </a:solidFill>
              </a:rPr>
              <a:t>: k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668900" y="2436584"/>
            <a:ext cx="4122300" cy="1449616"/>
            <a:chOff x="1219200" y="2055584"/>
            <a:chExt cx="4122300" cy="1449616"/>
          </a:xfrm>
        </p:grpSpPr>
        <p:sp>
          <p:nvSpPr>
            <p:cNvPr id="59" name="Rectangle 58"/>
            <p:cNvSpPr/>
            <p:nvPr/>
          </p:nvSpPr>
          <p:spPr>
            <a:xfrm>
              <a:off x="1219200" y="2055584"/>
              <a:ext cx="3936895" cy="14496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117529" y="2107376"/>
              <a:ext cx="2297677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chemeClr val="tx1"/>
                  </a:solidFill>
                </a:rPr>
                <a:t>Read location: </a:t>
              </a:r>
              <a:r>
                <a:rPr lang="en-US" sz="2600" dirty="0" err="1" smtClean="0">
                  <a:solidFill>
                    <a:schemeClr val="tx1"/>
                  </a:solidFill>
                </a:rPr>
                <a:t>i</a:t>
              </a:r>
              <a:endParaRPr lang="en-US" sz="2600" dirty="0" smtClean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1364100" y="2599819"/>
                  <a:ext cx="3977400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𝑬𝒏𝒄</m:t>
                      </m:r>
                      <m:r>
                        <a:rPr lang="en-US" sz="2400" b="0" i="1" smtClean="0">
                          <a:latin typeface="Cambria Math"/>
                        </a:rPr>
                        <m:t> 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,0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, 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𝑙𝑎𝑏𝑒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400" dirty="0" smtClean="0"/>
                    <a:t>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𝑬𝒏𝒄</m:t>
                      </m:r>
                      <m:r>
                        <a:rPr lang="en-US" sz="2400" b="0" i="1" smtClean="0">
                          <a:latin typeface="Cambria Math"/>
                        </a:rPr>
                        <m:t> 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, 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𝑙𝑎𝑏𝑒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400" dirty="0" smtClean="0"/>
                    <a:t>  </a:t>
                  </a:r>
                  <a:endParaRPr lang="en-US" dirty="0" smtClean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4100" y="2599819"/>
                  <a:ext cx="3977400" cy="83099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5882" b="-95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TextBox 63"/>
          <p:cNvSpPr txBox="1"/>
          <p:nvPr/>
        </p:nvSpPr>
        <p:spPr>
          <a:xfrm>
            <a:off x="928296" y="5455465"/>
            <a:ext cx="194919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garbled circuit</a:t>
            </a:r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237739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1895" y="4018895"/>
                <a:ext cx="39774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𝑬𝒏𝒄</m:t>
                    </m:r>
                    <m:r>
                      <a:rPr lang="en-US" sz="2400" b="0" i="1" smtClean="0">
                        <a:latin typeface="Cambria Math"/>
                      </a:rPr>
                      <m:t> 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𝑙𝑎𝑏𝑒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𝑬𝒏𝒄</m:t>
                    </m:r>
                    <m:r>
                      <a:rPr lang="en-US" sz="2400" b="0" i="1" smtClean="0">
                        <a:latin typeface="Cambria Math"/>
                      </a:rPr>
                      <m:t> 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,1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𝑙𝑎𝑏𝑒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95" y="4018895"/>
                <a:ext cx="3977400" cy="830997"/>
              </a:xfrm>
              <a:prstGeom prst="rect">
                <a:avLst/>
              </a:prstGeom>
              <a:blipFill rotWithShape="0">
                <a:blip r:embed="rId3"/>
                <a:stretch>
                  <a:fillRect b="-8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3357" y="317510"/>
            <a:ext cx="57303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Use security of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garbled circuit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only learn output</a:t>
            </a:r>
            <a:endParaRPr lang="en-US" sz="3200" dirty="0"/>
          </a:p>
        </p:txBody>
      </p:sp>
      <p:sp>
        <p:nvSpPr>
          <p:cNvPr id="107" name="TextBox 106"/>
          <p:cNvSpPr txBox="1"/>
          <p:nvPr/>
        </p:nvSpPr>
        <p:spPr>
          <a:xfrm>
            <a:off x="3917797" y="4381186"/>
            <a:ext cx="1224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read</a:t>
            </a:r>
            <a:r>
              <a:rPr lang="en-US" sz="2400" dirty="0">
                <a:solidFill>
                  <a:srgbClr val="00B050"/>
                </a:solidFill>
              </a:rPr>
              <a:t>  </a:t>
            </a:r>
            <a:r>
              <a:rPr lang="en-US" sz="2400" dirty="0" smtClean="0">
                <a:solidFill>
                  <a:srgbClr val="00B050"/>
                </a:solidFill>
              </a:rPr>
              <a:t>bit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306245" y="5299527"/>
            <a:ext cx="72295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state</a:t>
            </a:r>
            <a:endParaRPr lang="en-US" sz="2800" i="1" dirty="0">
              <a:solidFill>
                <a:srgbClr val="FF0000"/>
              </a:solidFill>
            </a:endParaRPr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4529887" y="5700778"/>
            <a:ext cx="6173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4529887" y="5847274"/>
            <a:ext cx="6262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4529887" y="6011174"/>
            <a:ext cx="6173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4529887" y="6172200"/>
            <a:ext cx="6173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5156095" y="4572000"/>
            <a:ext cx="1949198" cy="18668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Step 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276493" y="5953780"/>
            <a:ext cx="167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PRF Key</a:t>
            </a:r>
            <a:r>
              <a:rPr lang="en-US" sz="2800" dirty="0" smtClean="0">
                <a:solidFill>
                  <a:srgbClr val="FF0000"/>
                </a:solidFill>
              </a:rPr>
              <a:t>: k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4218678" y="4805179"/>
            <a:ext cx="92858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7807174" y="5485334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…</a:t>
            </a:r>
            <a:endParaRPr lang="en-US" sz="4800" dirty="0"/>
          </a:p>
        </p:txBody>
      </p:sp>
      <p:sp>
        <p:nvSpPr>
          <p:cNvPr id="125" name="Bent-Up Arrow 124"/>
          <p:cNvSpPr/>
          <p:nvPr/>
        </p:nvSpPr>
        <p:spPr>
          <a:xfrm>
            <a:off x="7113299" y="3962400"/>
            <a:ext cx="418926" cy="928806"/>
          </a:xfrm>
          <a:prstGeom prst="ben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3494" y="5479218"/>
            <a:ext cx="19236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garbled circuit</a:t>
            </a:r>
            <a:endParaRPr lang="en-US" sz="23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33600" y="5486400"/>
            <a:ext cx="16723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l</a:t>
            </a:r>
            <a:r>
              <a:rPr lang="en-US" sz="2200" dirty="0" smtClean="0">
                <a:solidFill>
                  <a:srgbClr val="FF0000"/>
                </a:solidFill>
              </a:rPr>
              <a:t>abels</a:t>
            </a:r>
          </a:p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garbled state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0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357" y="317510"/>
            <a:ext cx="57303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Use security of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garbled circuit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only learn output</a:t>
            </a:r>
            <a:endParaRPr lang="en-US" sz="3200" dirty="0"/>
          </a:p>
        </p:txBody>
      </p:sp>
      <p:sp>
        <p:nvSpPr>
          <p:cNvPr id="107" name="TextBox 106"/>
          <p:cNvSpPr txBox="1"/>
          <p:nvPr/>
        </p:nvSpPr>
        <p:spPr>
          <a:xfrm>
            <a:off x="3917797" y="4381186"/>
            <a:ext cx="1224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read</a:t>
            </a:r>
            <a:r>
              <a:rPr lang="en-US" sz="2400" dirty="0">
                <a:solidFill>
                  <a:srgbClr val="00B050"/>
                </a:solidFill>
              </a:rPr>
              <a:t>  </a:t>
            </a:r>
            <a:r>
              <a:rPr lang="en-US" sz="2400" dirty="0" smtClean="0">
                <a:solidFill>
                  <a:srgbClr val="00B050"/>
                </a:solidFill>
              </a:rPr>
              <a:t>bit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306245" y="5299527"/>
            <a:ext cx="72295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state</a:t>
            </a:r>
            <a:endParaRPr lang="en-US" sz="2800" i="1" dirty="0">
              <a:solidFill>
                <a:srgbClr val="FF0000"/>
              </a:solidFill>
            </a:endParaRPr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4529887" y="5700778"/>
            <a:ext cx="6173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4529887" y="5847274"/>
            <a:ext cx="6262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4529887" y="6011174"/>
            <a:ext cx="6173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4529887" y="6172200"/>
            <a:ext cx="6173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5156095" y="4572000"/>
            <a:ext cx="1949198" cy="18668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Step 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276493" y="5953780"/>
            <a:ext cx="167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PRF Key</a:t>
            </a:r>
            <a:r>
              <a:rPr lang="en-US" sz="2800" dirty="0" smtClean="0">
                <a:solidFill>
                  <a:srgbClr val="FF0000"/>
                </a:solidFill>
              </a:rPr>
              <a:t>: k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4218678" y="4805179"/>
            <a:ext cx="92858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7807174" y="5485334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…</a:t>
            </a:r>
            <a:endParaRPr lang="en-US" sz="4800" dirty="0"/>
          </a:p>
        </p:txBody>
      </p:sp>
      <p:sp>
        <p:nvSpPr>
          <p:cNvPr id="125" name="Bent-Up Arrow 124"/>
          <p:cNvSpPr/>
          <p:nvPr/>
        </p:nvSpPr>
        <p:spPr>
          <a:xfrm>
            <a:off x="7113299" y="3962400"/>
            <a:ext cx="418926" cy="928806"/>
          </a:xfrm>
          <a:prstGeom prst="ben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3494" y="5479218"/>
            <a:ext cx="19236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garbled circuit</a:t>
            </a:r>
            <a:endParaRPr lang="en-US" sz="23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624809" y="807408"/>
            <a:ext cx="2808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(assume D[</a:t>
            </a:r>
            <a:r>
              <a:rPr lang="en-US" sz="3200" dirty="0" err="1" smtClean="0"/>
              <a:t>i</a:t>
            </a:r>
            <a:r>
              <a:rPr lang="en-US" sz="3200" dirty="0" smtClean="0"/>
              <a:t>]=</a:t>
            </a:r>
            <a:r>
              <a:rPr lang="en-US" sz="3200" dirty="0"/>
              <a:t>1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2133600" y="5486400"/>
            <a:ext cx="16723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l</a:t>
            </a:r>
            <a:r>
              <a:rPr lang="en-US" sz="2200" dirty="0" smtClean="0">
                <a:solidFill>
                  <a:srgbClr val="FF0000"/>
                </a:solidFill>
              </a:rPr>
              <a:t>abels</a:t>
            </a:r>
          </a:p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garbled state</a:t>
            </a:r>
            <a:endParaRPr lang="en-US" sz="2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643861" y="4419600"/>
                <a:ext cx="100719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𝑙𝑎𝑏𝑒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861" y="4419600"/>
                <a:ext cx="1007199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-15000" y="4034135"/>
                <a:ext cx="39774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𝑬𝒏𝒄</m:t>
                    </m:r>
                    <m:r>
                      <a:rPr lang="en-US" sz="2400" b="0" i="1" smtClean="0">
                        <a:latin typeface="Cambria Math"/>
                      </a:rPr>
                      <m:t> 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𝑙𝑎𝑏𝑒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000" y="4034135"/>
                <a:ext cx="3977400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887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6"/>
          <p:cNvSpPr txBox="1"/>
          <p:nvPr/>
        </p:nvSpPr>
        <p:spPr>
          <a:xfrm>
            <a:off x="3917797" y="4381186"/>
            <a:ext cx="1224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read</a:t>
            </a:r>
            <a:r>
              <a:rPr lang="en-US" sz="2400" dirty="0">
                <a:solidFill>
                  <a:srgbClr val="00B050"/>
                </a:solidFill>
              </a:rPr>
              <a:t>  </a:t>
            </a:r>
            <a:r>
              <a:rPr lang="en-US" sz="2400" dirty="0" smtClean="0">
                <a:solidFill>
                  <a:srgbClr val="00B050"/>
                </a:solidFill>
              </a:rPr>
              <a:t>bit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306245" y="5299527"/>
            <a:ext cx="72295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state</a:t>
            </a:r>
            <a:endParaRPr lang="en-US" sz="2800" i="1" dirty="0">
              <a:solidFill>
                <a:srgbClr val="FF0000"/>
              </a:solidFill>
            </a:endParaRPr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4529887" y="5700778"/>
            <a:ext cx="6173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4529887" y="5847274"/>
            <a:ext cx="6262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4529887" y="6011174"/>
            <a:ext cx="6173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4529887" y="6172200"/>
            <a:ext cx="6173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5156095" y="4572000"/>
            <a:ext cx="1949198" cy="18668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Step 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276493" y="5953780"/>
            <a:ext cx="167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PRF Key</a:t>
            </a:r>
            <a:r>
              <a:rPr lang="en-US" sz="2800" dirty="0" smtClean="0">
                <a:solidFill>
                  <a:srgbClr val="FF0000"/>
                </a:solidFill>
              </a:rPr>
              <a:t>: k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4218678" y="4805179"/>
            <a:ext cx="92858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7807174" y="5485334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…</a:t>
            </a:r>
            <a:endParaRPr lang="en-US" sz="4800" dirty="0"/>
          </a:p>
        </p:txBody>
      </p:sp>
      <p:sp>
        <p:nvSpPr>
          <p:cNvPr id="125" name="Bent-Up Arrow 124"/>
          <p:cNvSpPr/>
          <p:nvPr/>
        </p:nvSpPr>
        <p:spPr>
          <a:xfrm>
            <a:off x="7113299" y="3962400"/>
            <a:ext cx="418926" cy="928806"/>
          </a:xfrm>
          <a:prstGeom prst="ben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3494" y="5479218"/>
            <a:ext cx="19236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garbled circuit</a:t>
            </a:r>
            <a:endParaRPr lang="en-US" sz="23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133600" y="5486400"/>
            <a:ext cx="16723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l</a:t>
            </a:r>
            <a:r>
              <a:rPr lang="en-US" sz="2200" dirty="0" smtClean="0">
                <a:solidFill>
                  <a:srgbClr val="FF0000"/>
                </a:solidFill>
              </a:rPr>
              <a:t>abels</a:t>
            </a:r>
          </a:p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garbled state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357" y="317510"/>
            <a:ext cx="5712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Use security of </a:t>
            </a:r>
            <a:r>
              <a:rPr lang="en-US" sz="3200" dirty="0" smtClean="0">
                <a:solidFill>
                  <a:srgbClr val="FF0000"/>
                </a:solidFill>
              </a:rPr>
              <a:t>2</a:t>
            </a:r>
            <a:r>
              <a:rPr lang="en-US" sz="3200" baseline="30000" dirty="0" smtClean="0">
                <a:solidFill>
                  <a:srgbClr val="FF0000"/>
                </a:solidFill>
              </a:rPr>
              <a:t>nd</a:t>
            </a:r>
            <a:r>
              <a:rPr lang="en-US" sz="3200" dirty="0" smtClean="0"/>
              <a:t> garbled circuit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995705" y="2438399"/>
            <a:ext cx="5328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Use security of Encryption/PRF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4985" y="1262091"/>
                <a:ext cx="256288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don’t learn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𝑙𝑎𝑏𝑒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for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read bit</a:t>
                </a:r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85" y="1262091"/>
                <a:ext cx="2562881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3810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Bent Arrow 22"/>
          <p:cNvSpPr/>
          <p:nvPr/>
        </p:nvSpPr>
        <p:spPr>
          <a:xfrm flipV="1">
            <a:off x="212776" y="902285"/>
            <a:ext cx="540900" cy="200572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59057" y="1219200"/>
            <a:ext cx="15600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don’t learn</a:t>
            </a:r>
          </a:p>
          <a:p>
            <a:r>
              <a:rPr lang="en-US" sz="2400" dirty="0" smtClean="0"/>
              <a:t>PRF key </a:t>
            </a:r>
            <a:r>
              <a:rPr lang="en-US" sz="2400" dirty="0" smtClean="0">
                <a:solidFill>
                  <a:srgbClr val="FF0000"/>
                </a:solidFill>
              </a:rPr>
              <a:t>k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Bent Arrow 27"/>
          <p:cNvSpPr/>
          <p:nvPr/>
        </p:nvSpPr>
        <p:spPr>
          <a:xfrm rot="10800000" flipV="1">
            <a:off x="5785945" y="400466"/>
            <a:ext cx="632169" cy="210907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643861" y="4419600"/>
                <a:ext cx="100719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𝑙𝑎𝑏𝑒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861" y="4419600"/>
                <a:ext cx="1007199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-15000" y="4034135"/>
                <a:ext cx="39774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𝑬𝒏𝒄</m:t>
                    </m:r>
                    <m:r>
                      <a:rPr lang="en-US" sz="2400" b="0" i="1" smtClean="0">
                        <a:latin typeface="Cambria Math"/>
                      </a:rPr>
                      <m:t> 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𝑙𝑎𝑏𝑒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000" y="4034135"/>
                <a:ext cx="3977400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450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 animBg="1"/>
      <p:bldP spid="27" grpId="0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ent Arrow 6"/>
          <p:cNvSpPr/>
          <p:nvPr/>
        </p:nvSpPr>
        <p:spPr>
          <a:xfrm rot="10800000" flipV="1">
            <a:off x="5785945" y="400466"/>
            <a:ext cx="632169" cy="210907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flipV="1">
            <a:off x="212776" y="902284"/>
            <a:ext cx="540900" cy="200572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914400" y="2590801"/>
            <a:ext cx="5363208" cy="3172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0800000">
            <a:off x="307162" y="391358"/>
            <a:ext cx="5363208" cy="2944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887" y="1295400"/>
            <a:ext cx="54780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Circularity* Problem!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4258" y="5837857"/>
            <a:ext cx="4995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* May appear rectangular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2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91600" cy="670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So is it secure?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Perhaps, but… </a:t>
            </a:r>
          </a:p>
          <a:p>
            <a:pPr lvl="1"/>
            <a:r>
              <a:rPr lang="en-US" dirty="0" smtClean="0"/>
              <a:t>No proof. </a:t>
            </a:r>
          </a:p>
          <a:p>
            <a:pPr lvl="1"/>
            <a:r>
              <a:rPr lang="en-US" dirty="0" smtClean="0"/>
              <a:t>No “simple” circularity assumption on one primitive.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698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9067800" cy="670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C</a:t>
            </a:r>
            <a:r>
              <a:rPr lang="en-US" sz="4400" dirty="0" smtClean="0"/>
              <a:t>an we fix it? </a:t>
            </a:r>
            <a:r>
              <a:rPr lang="en-US" sz="4400" dirty="0" smtClean="0">
                <a:solidFill>
                  <a:srgbClr val="00B050"/>
                </a:solidFill>
              </a:rPr>
              <a:t>Yes!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Fix 1  : </a:t>
            </a:r>
          </a:p>
          <a:p>
            <a:pPr lvl="1"/>
            <a:r>
              <a:rPr lang="en-US" dirty="0" smtClean="0"/>
              <a:t>Using identity-based encryption (IBE).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Fix 2  : </a:t>
            </a:r>
          </a:p>
          <a:p>
            <a:pPr lvl="1"/>
            <a:r>
              <a:rPr lang="en-US" dirty="0" smtClean="0"/>
              <a:t>Only use one-way functions.</a:t>
            </a:r>
          </a:p>
          <a:p>
            <a:pPr lvl="1"/>
            <a:r>
              <a:rPr lang="en-US" dirty="0" smtClean="0"/>
              <a:t> Bigger overhead.</a:t>
            </a:r>
          </a:p>
        </p:txBody>
      </p:sp>
      <p:sp>
        <p:nvSpPr>
          <p:cNvPr id="2" name="Right Arrow 1"/>
          <p:cNvSpPr/>
          <p:nvPr/>
        </p:nvSpPr>
        <p:spPr>
          <a:xfrm>
            <a:off x="76200" y="2057400"/>
            <a:ext cx="381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1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9067800" cy="670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The Fix</a:t>
            </a:r>
          </a:p>
          <a:p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ublic-key instead of symmetric-key encryption.</a:t>
            </a:r>
          </a:p>
          <a:p>
            <a:endParaRPr lang="en-US" dirty="0"/>
          </a:p>
          <a:p>
            <a:pPr lvl="1"/>
            <a:r>
              <a:rPr lang="en-US" dirty="0" smtClean="0"/>
              <a:t>Garbled circuits have hard-coded public key.</a:t>
            </a:r>
          </a:p>
          <a:p>
            <a:pPr lvl="1"/>
            <a:r>
              <a:rPr lang="en-US" dirty="0" smtClean="0"/>
              <a:t>Break circularity: security of </a:t>
            </a:r>
            <a:r>
              <a:rPr lang="en-US" dirty="0" err="1" smtClean="0"/>
              <a:t>ciphertexts</a:t>
            </a:r>
            <a:r>
              <a:rPr lang="en-US" dirty="0" smtClean="0"/>
              <a:t> holds even given public-key hard-coded in all garbled circuits.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Caveat: need </a:t>
            </a:r>
            <a:r>
              <a:rPr lang="en-US" i="1" dirty="0" smtClean="0"/>
              <a:t>identity-based encryption (IBE)</a:t>
            </a:r>
          </a:p>
          <a:p>
            <a:pPr lvl="1"/>
            <a:r>
              <a:rPr lang="en-US" dirty="0" smtClean="0"/>
              <a:t>Original solution used “</a:t>
            </a:r>
            <a:r>
              <a:rPr lang="en-US" dirty="0" err="1"/>
              <a:t>S</a:t>
            </a:r>
            <a:r>
              <a:rPr lang="en-US" dirty="0" err="1" smtClean="0"/>
              <a:t>ym</a:t>
            </a:r>
            <a:r>
              <a:rPr lang="en-US" dirty="0" smtClean="0"/>
              <a:t>-key IBE”.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00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609600"/>
            <a:ext cx="7086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7709" y="437346"/>
            <a:ext cx="14269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Garbled </a:t>
            </a:r>
          </a:p>
          <a:p>
            <a:r>
              <a:rPr lang="en-US" sz="2800" dirty="0" smtClean="0"/>
              <a:t>Memory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1652423" y="685800"/>
                <a:ext cx="17765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1,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[1]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423" y="685800"/>
                <a:ext cx="1776577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Connector 89"/>
          <p:cNvCxnSpPr/>
          <p:nvPr/>
        </p:nvCxnSpPr>
        <p:spPr>
          <a:xfrm>
            <a:off x="3429000" y="6096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5181600" y="6096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7086738" y="322906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…</a:t>
            </a:r>
            <a:endParaRPr lang="en-US" sz="4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19200" y="2436584"/>
            <a:ext cx="4122300" cy="1449616"/>
            <a:chOff x="1219200" y="2055584"/>
            <a:chExt cx="4122300" cy="1449616"/>
          </a:xfrm>
        </p:grpSpPr>
        <p:sp>
          <p:nvSpPr>
            <p:cNvPr id="11" name="Rectangle 10"/>
            <p:cNvSpPr/>
            <p:nvPr/>
          </p:nvSpPr>
          <p:spPr>
            <a:xfrm>
              <a:off x="1219200" y="2055584"/>
              <a:ext cx="3936895" cy="14496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117529" y="2107376"/>
              <a:ext cx="2297677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chemeClr val="tx1"/>
                  </a:solidFill>
                </a:rPr>
                <a:t>Read location: </a:t>
              </a:r>
              <a:r>
                <a:rPr lang="en-US" sz="2600" dirty="0" err="1" smtClean="0">
                  <a:solidFill>
                    <a:schemeClr val="tx1"/>
                  </a:solidFill>
                </a:rPr>
                <a:t>i</a:t>
              </a:r>
              <a:endParaRPr lang="en-US" sz="2600" dirty="0" smtClean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1364100" y="2599819"/>
                  <a:ext cx="3977400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𝑬𝒏𝒄</m:t>
                      </m:r>
                      <m:r>
                        <a:rPr lang="en-US" sz="2400" b="0" i="1" smtClean="0">
                          <a:latin typeface="Cambria Math"/>
                        </a:rPr>
                        <m:t> 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,0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, 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𝑙𝑎𝑏𝑒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400" dirty="0" smtClean="0"/>
                    <a:t>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𝑬𝒏𝒄</m:t>
                      </m:r>
                      <m:r>
                        <a:rPr lang="en-US" sz="2400" b="0" i="1" smtClean="0">
                          <a:latin typeface="Cambria Math"/>
                        </a:rPr>
                        <m:t> 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, 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𝑙𝑎𝑏𝑒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400" dirty="0" smtClean="0"/>
                    <a:t>  </a:t>
                  </a:r>
                  <a:endParaRPr lang="en-US" dirty="0" smtClean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4100" y="2599819"/>
                  <a:ext cx="3977400" cy="83099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5882" b="-95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429000" y="681335"/>
                <a:ext cx="17765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2,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[2]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681335"/>
                <a:ext cx="1776577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>
          <a:xfrm>
            <a:off x="6934200" y="6096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233823" y="685800"/>
                <a:ext cx="17765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3,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[3]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823" y="685800"/>
                <a:ext cx="1776577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3917797" y="4415135"/>
            <a:ext cx="1224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read</a:t>
            </a:r>
            <a:r>
              <a:rPr lang="en-US" sz="2400" dirty="0">
                <a:solidFill>
                  <a:srgbClr val="00B050"/>
                </a:solidFill>
              </a:rPr>
              <a:t>  </a:t>
            </a:r>
            <a:r>
              <a:rPr lang="en-US" sz="2400" dirty="0" smtClean="0">
                <a:solidFill>
                  <a:srgbClr val="00B050"/>
                </a:solidFill>
              </a:rPr>
              <a:t>bit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0" name="Bent-Up Arrow 49"/>
          <p:cNvSpPr/>
          <p:nvPr/>
        </p:nvSpPr>
        <p:spPr>
          <a:xfrm>
            <a:off x="2895601" y="3983237"/>
            <a:ext cx="418926" cy="928806"/>
          </a:xfrm>
          <a:prstGeom prst="ben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87709" y="5638801"/>
            <a:ext cx="8293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93463" y="5791201"/>
            <a:ext cx="823610" cy="86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76200" y="5955101"/>
            <a:ext cx="840873" cy="86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81954" y="6124753"/>
            <a:ext cx="83511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907109" y="5686248"/>
            <a:ext cx="2240150" cy="14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912863" y="5847274"/>
            <a:ext cx="22432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2895600" y="6011174"/>
            <a:ext cx="22516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2901354" y="6172200"/>
            <a:ext cx="22459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156095" y="4572000"/>
            <a:ext cx="1949198" cy="18668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Step 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276493" y="5953780"/>
            <a:ext cx="167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PRF Key</a:t>
            </a:r>
            <a:r>
              <a:rPr lang="en-US" sz="2800" dirty="0" smtClean="0">
                <a:solidFill>
                  <a:srgbClr val="FF0000"/>
                </a:solidFill>
              </a:rPr>
              <a:t>: k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4218678" y="4805179"/>
            <a:ext cx="92858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15245" y="5181600"/>
            <a:ext cx="72295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state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78" name="Bent-Up Arrow 77"/>
          <p:cNvSpPr/>
          <p:nvPr/>
        </p:nvSpPr>
        <p:spPr>
          <a:xfrm>
            <a:off x="7113299" y="3962400"/>
            <a:ext cx="418926" cy="928806"/>
          </a:xfrm>
          <a:prstGeom prst="ben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946402" y="4508214"/>
            <a:ext cx="1949198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Step 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66800" y="5953778"/>
            <a:ext cx="167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PRF Key</a:t>
            </a:r>
            <a:r>
              <a:rPr lang="en-US" sz="2800" dirty="0" smtClean="0">
                <a:solidFill>
                  <a:srgbClr val="FF0000"/>
                </a:solidFill>
              </a:rPr>
              <a:t>: k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306245" y="5299527"/>
            <a:ext cx="72295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state</a:t>
            </a:r>
            <a:endParaRPr lang="en-US" sz="28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38400" y="35104"/>
                <a:ext cx="5098383" cy="52322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Secret keys  for identities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𝑖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5104"/>
                <a:ext cx="5098383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239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5257747" y="2445603"/>
            <a:ext cx="3124253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Encrypt to identities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 (i,0) </a:t>
            </a:r>
            <a:r>
              <a:rPr lang="en-US" sz="2800" dirty="0" smtClean="0"/>
              <a:t>and</a:t>
            </a:r>
            <a:r>
              <a:rPr lang="en-US" sz="2800" dirty="0" smtClean="0">
                <a:solidFill>
                  <a:srgbClr val="C00000"/>
                </a:solidFill>
              </a:rPr>
              <a:t> (i,1)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47419" y="5895131"/>
            <a:ext cx="165314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Master SK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38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Garbled 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991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 analogue of </a:t>
            </a:r>
            <a:r>
              <a:rPr lang="en-US" dirty="0" smtClean="0">
                <a:solidFill>
                  <a:srgbClr val="00B050"/>
                </a:solidFill>
              </a:rPr>
              <a:t>Yao garbled circuits</a:t>
            </a:r>
            <a:r>
              <a:rPr lang="en-US" dirty="0" smtClean="0"/>
              <a:t> [Yao82] that directly garbles </a:t>
            </a:r>
            <a:r>
              <a:rPr lang="en-US" dirty="0" smtClean="0">
                <a:solidFill>
                  <a:srgbClr val="FF0000"/>
                </a:solidFill>
              </a:rPr>
              <a:t>Random Access Machines (RAM).</a:t>
            </a:r>
            <a:endParaRPr lang="en-US" dirty="0" smtClean="0"/>
          </a:p>
          <a:p>
            <a:pPr lvl="6"/>
            <a:endParaRPr lang="en-US" sz="1100" dirty="0" smtClean="0"/>
          </a:p>
          <a:p>
            <a:r>
              <a:rPr lang="en-US" dirty="0" smtClean="0"/>
              <a:t>Avoid efficiency loss of converting a RAM to  a circuit.</a:t>
            </a:r>
          </a:p>
          <a:p>
            <a:pPr lvl="1"/>
            <a:r>
              <a:rPr lang="en-US" dirty="0" smtClean="0"/>
              <a:t>Google search vs. reading the Internet.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First proposed/constructed by [Lu-</a:t>
            </a:r>
            <a:r>
              <a:rPr lang="en-US" dirty="0" err="1" smtClean="0"/>
              <a:t>Ostrovsky</a:t>
            </a:r>
            <a:r>
              <a:rPr lang="en-US" dirty="0"/>
              <a:t> </a:t>
            </a:r>
            <a:r>
              <a:rPr lang="en-US" dirty="0" smtClean="0"/>
              <a:t>13].</a:t>
            </a:r>
          </a:p>
          <a:p>
            <a:pPr lvl="1"/>
            <a:r>
              <a:rPr lang="en-US" dirty="0" smtClean="0"/>
              <a:t>Proof of security contains subtle flaw (</a:t>
            </a:r>
            <a:r>
              <a:rPr lang="en-US" dirty="0" smtClean="0">
                <a:solidFill>
                  <a:srgbClr val="FF0000"/>
                </a:solidFill>
              </a:rPr>
              <a:t>circularity problem</a:t>
            </a:r>
            <a:r>
              <a:rPr lang="en-US" dirty="0" smtClean="0"/>
              <a:t>). </a:t>
            </a:r>
          </a:p>
          <a:p>
            <a:pPr lvl="5"/>
            <a:endParaRPr lang="en-US" dirty="0"/>
          </a:p>
          <a:p>
            <a:r>
              <a:rPr lang="en-US" dirty="0" smtClean="0"/>
              <a:t>This works: new constructions with provable security.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931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609600"/>
            <a:ext cx="7086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7709" y="437346"/>
            <a:ext cx="14269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Garbled </a:t>
            </a:r>
          </a:p>
          <a:p>
            <a:r>
              <a:rPr lang="en-US" sz="2800" dirty="0" smtClean="0"/>
              <a:t>Memory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1697782" y="587039"/>
                <a:ext cx="1807418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(1,</m:t>
                          </m:r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782" y="587039"/>
                <a:ext cx="1807418" cy="6321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Connector 89"/>
          <p:cNvCxnSpPr/>
          <p:nvPr/>
        </p:nvCxnSpPr>
        <p:spPr>
          <a:xfrm>
            <a:off x="3429000" y="6096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5181600" y="6096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7086738" y="322906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…</a:t>
            </a:r>
            <a:endParaRPr lang="en-US" sz="4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19200" y="2436584"/>
            <a:ext cx="4122300" cy="1449616"/>
            <a:chOff x="1219200" y="2055584"/>
            <a:chExt cx="4122300" cy="1449616"/>
          </a:xfrm>
        </p:grpSpPr>
        <p:sp>
          <p:nvSpPr>
            <p:cNvPr id="11" name="Rectangle 10"/>
            <p:cNvSpPr/>
            <p:nvPr/>
          </p:nvSpPr>
          <p:spPr>
            <a:xfrm>
              <a:off x="1219200" y="2055584"/>
              <a:ext cx="3936895" cy="14496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117529" y="2107376"/>
              <a:ext cx="2297677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chemeClr val="tx1"/>
                  </a:solidFill>
                </a:rPr>
                <a:t>Read location: </a:t>
              </a:r>
              <a:r>
                <a:rPr lang="en-US" sz="2600" dirty="0" err="1" smtClean="0">
                  <a:solidFill>
                    <a:schemeClr val="tx1"/>
                  </a:solidFill>
                </a:rPr>
                <a:t>i</a:t>
              </a:r>
              <a:endParaRPr lang="en-US" sz="2600" dirty="0" smtClean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1364100" y="2599819"/>
                  <a:ext cx="3977400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𝑬𝒏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𝑀𝑃𝐾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,0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, 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𝑙𝑎𝑏𝑒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400" dirty="0" smtClean="0"/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𝑬𝒏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𝑀𝑃𝐾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,1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, 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𝑙𝑎𝑏𝑒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400" dirty="0" smtClean="0"/>
                    <a:t>  </a:t>
                  </a:r>
                  <a:endParaRPr lang="en-US" dirty="0" smtClean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4100" y="2599819"/>
                  <a:ext cx="3977400" cy="83099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95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5" name="Straight Connector 44"/>
          <p:cNvCxnSpPr/>
          <p:nvPr/>
        </p:nvCxnSpPr>
        <p:spPr>
          <a:xfrm>
            <a:off x="6934200" y="6096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917797" y="4415135"/>
            <a:ext cx="1224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read</a:t>
            </a:r>
            <a:r>
              <a:rPr lang="en-US" sz="2400" dirty="0">
                <a:solidFill>
                  <a:srgbClr val="00B050"/>
                </a:solidFill>
              </a:rPr>
              <a:t>  </a:t>
            </a:r>
            <a:r>
              <a:rPr lang="en-US" sz="2400" dirty="0" smtClean="0">
                <a:solidFill>
                  <a:srgbClr val="00B050"/>
                </a:solidFill>
              </a:rPr>
              <a:t>bit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0" name="Bent-Up Arrow 49"/>
          <p:cNvSpPr/>
          <p:nvPr/>
        </p:nvSpPr>
        <p:spPr>
          <a:xfrm>
            <a:off x="2895601" y="3983237"/>
            <a:ext cx="418926" cy="928806"/>
          </a:xfrm>
          <a:prstGeom prst="ben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87709" y="5638801"/>
            <a:ext cx="8293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93463" y="5791201"/>
            <a:ext cx="823610" cy="86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76200" y="5955101"/>
            <a:ext cx="840873" cy="86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81954" y="6124753"/>
            <a:ext cx="83511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907109" y="5686248"/>
            <a:ext cx="2240150" cy="14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912863" y="5847274"/>
            <a:ext cx="22432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2895600" y="6011174"/>
            <a:ext cx="22516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2901354" y="6172200"/>
            <a:ext cx="22459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156095" y="4572000"/>
            <a:ext cx="1949198" cy="18668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Step 2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4218678" y="4805179"/>
            <a:ext cx="92858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15245" y="5181600"/>
            <a:ext cx="72295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state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78" name="Bent-Up Arrow 77"/>
          <p:cNvSpPr/>
          <p:nvPr/>
        </p:nvSpPr>
        <p:spPr>
          <a:xfrm>
            <a:off x="7113299" y="3962400"/>
            <a:ext cx="418926" cy="928806"/>
          </a:xfrm>
          <a:prstGeom prst="ben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946402" y="4508214"/>
            <a:ext cx="1949198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Step 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459051" y="5895131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MPK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306245" y="5299527"/>
            <a:ext cx="72295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state</a:t>
            </a:r>
            <a:endParaRPr lang="en-US" sz="28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505200" y="587039"/>
                <a:ext cx="1799019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𝑠𝑘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(2,</m:t>
                          </m:r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87039"/>
                <a:ext cx="1799019" cy="6321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257800" y="609600"/>
                <a:ext cx="1799019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𝑠𝑘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(3,</m:t>
                          </m:r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609600"/>
                <a:ext cx="1799019" cy="6321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5765061" y="5867400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MPK</a:t>
            </a:r>
            <a:endParaRPr lang="en-US" sz="28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438400" y="35104"/>
                <a:ext cx="5098383" cy="52322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Secret keys  for identities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𝑖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5104"/>
                <a:ext cx="5098383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2392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5257747" y="2445603"/>
            <a:ext cx="3124253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Encrypt to identities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 (i,0) </a:t>
            </a:r>
            <a:r>
              <a:rPr lang="en-US" sz="2800" dirty="0" smtClean="0"/>
              <a:t>and</a:t>
            </a:r>
            <a:r>
              <a:rPr lang="en-US" sz="2800" dirty="0" smtClean="0">
                <a:solidFill>
                  <a:srgbClr val="C00000"/>
                </a:solidFill>
              </a:rPr>
              <a:t> (i,1)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247419" y="5895131"/>
            <a:ext cx="167398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Master PK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7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91600" cy="670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How to allow writes?</a:t>
            </a:r>
          </a:p>
          <a:p>
            <a:endParaRPr lang="en-US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917797" y="4415135"/>
            <a:ext cx="1224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read</a:t>
            </a:r>
            <a:r>
              <a:rPr lang="en-US" sz="2400" dirty="0">
                <a:solidFill>
                  <a:srgbClr val="00B050"/>
                </a:solidFill>
              </a:rPr>
              <a:t>  </a:t>
            </a:r>
            <a:r>
              <a:rPr lang="en-US" sz="2400" dirty="0" smtClean="0">
                <a:solidFill>
                  <a:srgbClr val="00B050"/>
                </a:solidFill>
              </a:rPr>
              <a:t>bit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6402" y="4508214"/>
            <a:ext cx="1949198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Step 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Bent-Up Arrow 5"/>
          <p:cNvSpPr/>
          <p:nvPr/>
        </p:nvSpPr>
        <p:spPr>
          <a:xfrm>
            <a:off x="2895601" y="3983237"/>
            <a:ext cx="418926" cy="928806"/>
          </a:xfrm>
          <a:prstGeom prst="ben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7709" y="5638801"/>
            <a:ext cx="8293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93463" y="5791201"/>
            <a:ext cx="823610" cy="86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6200" y="5955101"/>
            <a:ext cx="840873" cy="86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1954" y="6124753"/>
            <a:ext cx="83511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07109" y="5686248"/>
            <a:ext cx="2240150" cy="14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12863" y="5847274"/>
            <a:ext cx="22432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95600" y="6011174"/>
            <a:ext cx="22516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901354" y="6172200"/>
            <a:ext cx="22459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98123" y="3393757"/>
            <a:ext cx="2297677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Read location </a:t>
            </a:r>
            <a:r>
              <a:rPr lang="en-US" sz="2600" dirty="0" err="1" smtClean="0">
                <a:solidFill>
                  <a:srgbClr val="0070C0"/>
                </a:solidFill>
              </a:rPr>
              <a:t>i</a:t>
            </a:r>
            <a:endParaRPr lang="en-US" sz="2600" dirty="0" smtClean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56095" y="4572000"/>
            <a:ext cx="1949198" cy="18668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Step 2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218678" y="4805179"/>
            <a:ext cx="92858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5245" y="5181600"/>
            <a:ext cx="72295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state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07174" y="5485334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…</a:t>
            </a:r>
            <a:endParaRPr lang="en-US" sz="4800" dirty="0"/>
          </a:p>
        </p:txBody>
      </p:sp>
      <p:sp>
        <p:nvSpPr>
          <p:cNvPr id="20" name="Bent-Up Arrow 19"/>
          <p:cNvSpPr/>
          <p:nvPr/>
        </p:nvSpPr>
        <p:spPr>
          <a:xfrm>
            <a:off x="7113299" y="3962400"/>
            <a:ext cx="418926" cy="928806"/>
          </a:xfrm>
          <a:prstGeom prst="ben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06245" y="5299527"/>
            <a:ext cx="72295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state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09800" y="2971800"/>
            <a:ext cx="32004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Write location</a:t>
            </a:r>
            <a:r>
              <a:rPr lang="en-US" sz="2600" dirty="0" smtClean="0">
                <a:solidFill>
                  <a:srgbClr val="0070C0"/>
                </a:solidFill>
              </a:rPr>
              <a:t> j</a:t>
            </a:r>
            <a:r>
              <a:rPr lang="en-US" sz="2600" dirty="0" smtClean="0"/>
              <a:t>, bit </a:t>
            </a:r>
            <a:r>
              <a:rPr lang="en-US" sz="2600" dirty="0" smtClean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5999" y="1174516"/>
            <a:ext cx="4318426" cy="138499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Predictably-Timed Writes:</a:t>
            </a:r>
            <a:endParaRPr lang="en-US" sz="2800" dirty="0" smtClean="0"/>
          </a:p>
          <a:p>
            <a:r>
              <a:rPr lang="en-US" sz="2800" dirty="0" smtClean="0"/>
              <a:t>Whenever read location </a:t>
            </a:r>
            <a:r>
              <a:rPr lang="en-US" sz="2800" dirty="0" err="1" smtClean="0">
                <a:solidFill>
                  <a:srgbClr val="0070C0"/>
                </a:solidFill>
              </a:rPr>
              <a:t>i</a:t>
            </a:r>
            <a:r>
              <a:rPr lang="en-US" sz="2800" dirty="0" smtClean="0">
                <a:solidFill>
                  <a:srgbClr val="0070C0"/>
                </a:solidFill>
              </a:rPr>
              <a:t>,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“know” its last-write-time </a:t>
            </a:r>
            <a:r>
              <a:rPr lang="en-US" sz="2800" dirty="0" smtClean="0">
                <a:solidFill>
                  <a:srgbClr val="0070C0"/>
                </a:solidFill>
              </a:rPr>
              <a:t>u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478635" y="1452890"/>
            <a:ext cx="2107180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Any Program</a:t>
            </a:r>
            <a:endParaRPr lang="en-US" sz="2800" dirty="0"/>
          </a:p>
        </p:txBody>
      </p:sp>
      <p:sp>
        <p:nvSpPr>
          <p:cNvPr id="24" name="Left Arrow 23"/>
          <p:cNvSpPr/>
          <p:nvPr/>
        </p:nvSpPr>
        <p:spPr>
          <a:xfrm>
            <a:off x="4760585" y="1566300"/>
            <a:ext cx="1274470" cy="3430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811102" y="1131142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Compiler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156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76200"/>
                <a:ext cx="8991600" cy="6705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400" dirty="0" smtClean="0"/>
                  <a:t>How to allow writes?</a:t>
                </a:r>
              </a:p>
              <a:p>
                <a:endParaRPr lang="en-US" sz="1800" dirty="0" smtClean="0"/>
              </a:p>
              <a:p>
                <a:r>
                  <a:rPr lang="en-US" dirty="0" smtClean="0"/>
                  <a:t>Garbled memory =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{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𝐼𝐷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 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𝐼𝐷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= 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𝑏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}</a:t>
                </a:r>
              </a:p>
              <a:p>
                <a:pPr lvl="1"/>
                <a:r>
                  <a:rPr lang="en-US" dirty="0" smtClean="0"/>
                  <a:t>   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= location.</a:t>
                </a:r>
              </a:p>
              <a:p>
                <a:pPr lvl="1"/>
                <a:r>
                  <a:rPr lang="en-US" dirty="0" smtClean="0"/>
                  <a:t>   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= last-write time of location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b</a:t>
                </a:r>
                <a:r>
                  <a:rPr lang="en-US" dirty="0" smtClean="0"/>
                  <a:t> = bit in location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written in step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. </a:t>
                </a:r>
              </a:p>
              <a:p>
                <a:pPr lvl="5"/>
                <a:endParaRPr lang="en-US" sz="1400" dirty="0"/>
              </a:p>
              <a:p>
                <a:r>
                  <a:rPr lang="en-US" dirty="0" smtClean="0"/>
                  <a:t>To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read</a:t>
                </a:r>
                <a:r>
                  <a:rPr lang="en-US" dirty="0" smtClean="0"/>
                  <a:t> location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, need to know last-write time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Encrypt  labels to  identities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,0)</m:t>
                    </m:r>
                  </m:oMath>
                </a14:m>
                <a:r>
                  <a:rPr lang="en-US" dirty="0" smtClean="0"/>
                  <a:t> 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,1)</m:t>
                    </m:r>
                  </m:oMath>
                </a14:m>
                <a:endParaRPr lang="en-US" dirty="0" smtClean="0"/>
              </a:p>
              <a:p>
                <a:pPr lvl="8"/>
                <a:endParaRPr lang="en-US" sz="1200" dirty="0"/>
              </a:p>
              <a:p>
                <a:r>
                  <a:rPr lang="en-US" dirty="0" smtClean="0"/>
                  <a:t>To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write</a:t>
                </a:r>
                <a:r>
                  <a:rPr lang="en-US" dirty="0" smtClean="0"/>
                  <a:t> location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, at time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</a:p>
              <a:p>
                <a:pPr lvl="1"/>
                <a:r>
                  <a:rPr lang="en-US" dirty="0" smtClean="0"/>
                  <a:t>Create secret key 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𝐼𝐷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= (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𝑏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).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Need master secret key.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Reintroduces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circulairty</a:t>
                </a:r>
                <a:r>
                  <a:rPr lang="en-US" dirty="0" smtClean="0"/>
                  <a:t>!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76200"/>
                <a:ext cx="8991600" cy="6705600"/>
              </a:xfrm>
              <a:blipFill rotWithShape="0">
                <a:blip r:embed="rId2"/>
                <a:stretch>
                  <a:fillRect l="-2780" t="-1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78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76200"/>
                <a:ext cx="8991600" cy="6705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400" dirty="0" smtClean="0"/>
                  <a:t>How to allow writes?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Idea: CPU step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 can create secret key for any        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ID = (j, *,*)   </a:t>
                </a:r>
                <a:r>
                  <a:rPr lang="en-US" dirty="0" smtClean="0"/>
                  <a:t>but cannot decrypt for identities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j’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j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Prevents </a:t>
                </a:r>
                <a:r>
                  <a:rPr lang="en-US" sz="3200" dirty="0" smtClean="0"/>
                  <a:t>circularity: </a:t>
                </a:r>
                <a:r>
                  <a:rPr lang="en-US" sz="3200" dirty="0" err="1" smtClean="0"/>
                  <a:t>Ciphertext</a:t>
                </a:r>
                <a:r>
                  <a:rPr lang="en-US" sz="3200" dirty="0" smtClean="0"/>
                  <a:t> created by CPU step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sz="3200" dirty="0" smtClean="0"/>
                  <a:t> maintain </a:t>
                </a:r>
                <a:r>
                  <a:rPr lang="en-US" sz="3200" dirty="0"/>
                  <a:t>semantic security </a:t>
                </a:r>
                <a:r>
                  <a:rPr lang="en-US" sz="3200" dirty="0" smtClean="0"/>
                  <a:t>even </a:t>
                </a:r>
                <a:r>
                  <a:rPr lang="en-US" sz="3200" dirty="0"/>
                  <a:t>given </a:t>
                </a:r>
                <a:r>
                  <a:rPr lang="en-US" sz="3200" dirty="0" smtClean="0"/>
                  <a:t>secrets contained in all future CPU steps.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Need “restricted MSK” for time-period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sz="3200" dirty="0" smtClean="0"/>
                  <a:t>.</a:t>
                </a:r>
              </a:p>
              <a:p>
                <a:pPr marL="742950" lvl="2" indent="-342900"/>
                <a:r>
                  <a:rPr lang="en-US" sz="2600" dirty="0" smtClean="0"/>
                  <a:t>Use </a:t>
                </a:r>
                <a:r>
                  <a:rPr lang="en-US" sz="2600" dirty="0"/>
                  <a:t>hierarchical IBE. </a:t>
                </a:r>
                <a:endParaRPr lang="en-US" sz="2600" dirty="0" smtClean="0"/>
              </a:p>
              <a:p>
                <a:pPr marL="742950" lvl="2" indent="-342900"/>
                <a:r>
                  <a:rPr lang="en-US" sz="2600" dirty="0" smtClean="0"/>
                  <a:t>By being more careful, can use any IBE.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76200"/>
                <a:ext cx="8991600" cy="6705600"/>
              </a:xfrm>
              <a:blipFill rotWithShape="0">
                <a:blip r:embed="rId2"/>
                <a:stretch>
                  <a:fillRect l="-2780" t="-1909" r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316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91600" cy="6705600"/>
          </a:xfrm>
        </p:spPr>
        <p:txBody>
          <a:bodyPr>
            <a:normAutofit/>
          </a:bodyPr>
          <a:lstStyle/>
          <a:p>
            <a:pPr lvl="2"/>
            <a:endParaRPr lang="en-US" sz="300" dirty="0" smtClean="0"/>
          </a:p>
          <a:p>
            <a:r>
              <a:rPr lang="en-US" dirty="0" smtClean="0"/>
              <a:t>Timed IBE (TIBE): restricted notion of HIBE. 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791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76200"/>
                <a:ext cx="8991600" cy="6705600"/>
              </a:xfrm>
            </p:spPr>
            <p:txBody>
              <a:bodyPr>
                <a:normAutofit/>
              </a:bodyPr>
              <a:lstStyle/>
              <a:p>
                <a:pPr lvl="2"/>
                <a:endParaRPr lang="en-US" sz="300" dirty="0" smtClean="0"/>
              </a:p>
              <a:p>
                <a:r>
                  <a:rPr lang="en-US" dirty="0" smtClean="0"/>
                  <a:t>Timed IBE (TIBE): restricted notion of HIBE. </a:t>
                </a:r>
              </a:p>
              <a:p>
                <a:pPr lvl="1"/>
                <a:r>
                  <a:rPr lang="en-US" dirty="0" smtClean="0"/>
                  <a:t>Time-period key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can be used to create a </a:t>
                </a:r>
                <a:r>
                  <a:rPr lang="en-US" i="1" dirty="0" smtClean="0">
                    <a:solidFill>
                      <a:srgbClr val="00B050"/>
                    </a:solidFill>
                  </a:rPr>
                  <a:t>single</a:t>
                </a:r>
                <a:r>
                  <a:rPr lang="en-US" dirty="0" smtClean="0"/>
                  <a:t> identity secret key for </a:t>
                </a:r>
                <a:r>
                  <a:rPr lang="en-US" i="1" dirty="0" smtClean="0">
                    <a:solidFill>
                      <a:srgbClr val="00B050"/>
                    </a:solidFill>
                  </a:rPr>
                  <a:t>any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/>
                  <a:t>identity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ID = (j, *)</a:t>
                </a:r>
                <a:r>
                  <a:rPr lang="en-US" dirty="0" smtClean="0"/>
                  <a:t>. </a:t>
                </a:r>
              </a:p>
              <a:p>
                <a:pPr lvl="1"/>
                <a:r>
                  <a:rPr lang="en-US" dirty="0" smtClean="0"/>
                  <a:t>Semantic security holds for all other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dirty="0" smtClean="0"/>
                  <a:t>Can construct TIBE from any IBE.  (see paper)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76200"/>
                <a:ext cx="8991600" cy="6705600"/>
              </a:xfrm>
              <a:blipFill rotWithShape="0">
                <a:blip r:embed="rId2"/>
                <a:stretch>
                  <a:fillRect l="-1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12820" y="3306578"/>
                <a:ext cx="11444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𝑀𝑆𝐾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820" y="3306578"/>
                <a:ext cx="114448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stCxn id="2" idx="2"/>
          </p:cNvCxnSpPr>
          <p:nvPr/>
        </p:nvCxnSpPr>
        <p:spPr>
          <a:xfrm flipH="1">
            <a:off x="914401" y="3891353"/>
            <a:ext cx="3170659" cy="863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" idx="2"/>
          </p:cNvCxnSpPr>
          <p:nvPr/>
        </p:nvCxnSpPr>
        <p:spPr>
          <a:xfrm flipH="1">
            <a:off x="2667000" y="3891353"/>
            <a:ext cx="1418060" cy="863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" idx="2"/>
            <a:endCxn id="19" idx="0"/>
          </p:cNvCxnSpPr>
          <p:nvPr/>
        </p:nvCxnSpPr>
        <p:spPr>
          <a:xfrm>
            <a:off x="4085060" y="3891353"/>
            <a:ext cx="410936" cy="8782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2"/>
          </p:cNvCxnSpPr>
          <p:nvPr/>
        </p:nvCxnSpPr>
        <p:spPr>
          <a:xfrm>
            <a:off x="4085060" y="3891353"/>
            <a:ext cx="2087140" cy="786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9306" y="4769618"/>
                <a:ext cx="1524392" cy="624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sz="320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06" y="4769618"/>
                <a:ext cx="1524392" cy="6243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88428" y="4777238"/>
                <a:ext cx="1524392" cy="624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sz="320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428" y="4777238"/>
                <a:ext cx="1524392" cy="6243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733800" y="4769618"/>
                <a:ext cx="1524392" cy="624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sz="320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=3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769618"/>
                <a:ext cx="1524392" cy="62433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>
            <a:stCxn id="2" idx="2"/>
          </p:cNvCxnSpPr>
          <p:nvPr/>
        </p:nvCxnSpPr>
        <p:spPr>
          <a:xfrm>
            <a:off x="4085060" y="3891353"/>
            <a:ext cx="4220740" cy="786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071601" y="4769618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6156" y="6103417"/>
                <a:ext cx="1708929" cy="632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(1,????)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6" y="6103417"/>
                <a:ext cx="1708929" cy="63216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>
          <a:xfrm>
            <a:off x="2667000" y="5440178"/>
            <a:ext cx="0" cy="8105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862096" y="6149639"/>
                <a:ext cx="1708929" cy="632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(2,</m:t>
                          </m:r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????</m:t>
                          </m:r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096" y="6149639"/>
                <a:ext cx="1708929" cy="63216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/>
          <p:nvPr/>
        </p:nvCxnSpPr>
        <p:spPr>
          <a:xfrm>
            <a:off x="685800" y="5363978"/>
            <a:ext cx="0" cy="8105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514561" y="5440178"/>
            <a:ext cx="0" cy="8105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709657" y="6149639"/>
                <a:ext cx="1708929" cy="632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(3,</m:t>
                          </m:r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????</m:t>
                          </m:r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657" y="6149639"/>
                <a:ext cx="1708929" cy="63216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7010400" y="4754378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5943600" y="4779203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712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3931914" y="4415134"/>
            <a:ext cx="1224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read</a:t>
            </a:r>
            <a:r>
              <a:rPr lang="en-US" sz="2400" dirty="0">
                <a:solidFill>
                  <a:srgbClr val="00B050"/>
                </a:solidFill>
              </a:rPr>
              <a:t>  </a:t>
            </a:r>
            <a:r>
              <a:rPr lang="en-US" sz="2400" dirty="0" smtClean="0">
                <a:solidFill>
                  <a:srgbClr val="00B050"/>
                </a:solidFill>
              </a:rPr>
              <a:t>bit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0" name="Bent-Up Arrow 49"/>
          <p:cNvSpPr/>
          <p:nvPr/>
        </p:nvSpPr>
        <p:spPr>
          <a:xfrm>
            <a:off x="2895601" y="3983237"/>
            <a:ext cx="418926" cy="928806"/>
          </a:xfrm>
          <a:prstGeom prst="ben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87709" y="5638801"/>
            <a:ext cx="8293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93463" y="5791201"/>
            <a:ext cx="823610" cy="86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76200" y="5955101"/>
            <a:ext cx="840873" cy="86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81954" y="6124753"/>
            <a:ext cx="83511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907109" y="5686248"/>
            <a:ext cx="2240150" cy="14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912863" y="5847274"/>
            <a:ext cx="22432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2895600" y="6011174"/>
            <a:ext cx="22516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2901354" y="6172200"/>
            <a:ext cx="22459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156095" y="4572000"/>
            <a:ext cx="1949198" cy="18668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Step 2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4218678" y="4805179"/>
            <a:ext cx="92858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15245" y="5181600"/>
            <a:ext cx="72295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state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78" name="Bent-Up Arrow 77"/>
          <p:cNvSpPr/>
          <p:nvPr/>
        </p:nvSpPr>
        <p:spPr>
          <a:xfrm>
            <a:off x="7113299" y="3962400"/>
            <a:ext cx="418926" cy="928806"/>
          </a:xfrm>
          <a:prstGeom prst="ben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946402" y="4508214"/>
            <a:ext cx="1949198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Step 1</a:t>
            </a:r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914400" y="5895131"/>
                <a:ext cx="19811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𝑀𝑃𝐾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𝑇𝑆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895131"/>
                <a:ext cx="198112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/>
          <p:cNvSpPr txBox="1"/>
          <p:nvPr/>
        </p:nvSpPr>
        <p:spPr>
          <a:xfrm>
            <a:off x="4306245" y="5299527"/>
            <a:ext cx="72295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state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52600" y="609600"/>
            <a:ext cx="7086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7709" y="437346"/>
            <a:ext cx="14269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Garbled </a:t>
            </a:r>
          </a:p>
          <a:p>
            <a:r>
              <a:rPr lang="en-US" sz="2800" dirty="0" smtClean="0"/>
              <a:t>Memory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697782" y="587039"/>
                <a:ext cx="2041456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(0,1,</m:t>
                          </m:r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782" y="587039"/>
                <a:ext cx="2041456" cy="63216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>
            <a:off x="3657600" y="6096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562600" y="6096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620138" y="322906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…</a:t>
            </a:r>
            <a:endParaRPr lang="en-US" sz="48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7543800" y="6096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657600" y="587039"/>
                <a:ext cx="2033056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𝑠𝑘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(0,2,</m:t>
                          </m:r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87039"/>
                <a:ext cx="2033056" cy="6321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5562600" y="609600"/>
                <a:ext cx="2033056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𝑠𝑘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(0,3,</m:t>
                          </m:r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609600"/>
                <a:ext cx="2033056" cy="63216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9735" y="1447800"/>
                <a:ext cx="6305059" cy="1426481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initially all keys have time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j=0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 smtClean="0"/>
                  <a:t>Invariant: a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lways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𝑠𝑘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 where </a:t>
                </a:r>
              </a:p>
              <a:p>
                <a:r>
                  <a:rPr lang="en-US" sz="2800" dirty="0"/>
                  <a:t> </a:t>
                </a:r>
                <a:r>
                  <a:rPr lang="en-US" sz="2800" dirty="0" smtClean="0"/>
                  <a:t>     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j=last-write-time(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,  and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b </a:t>
                </a:r>
                <a:r>
                  <a:rPr lang="en-US" sz="2800" dirty="0" smtClean="0"/>
                  <a:t>is latest bit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35" y="1447800"/>
                <a:ext cx="6305059" cy="1426481"/>
              </a:xfrm>
              <a:prstGeom prst="rect">
                <a:avLst/>
              </a:prstGeom>
              <a:blipFill rotWithShape="1">
                <a:blip r:embed="rId7"/>
                <a:stretch>
                  <a:fillRect l="-1643" t="-3846" r="-870" b="-10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181600" y="5847274"/>
                <a:ext cx="19893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𝑀𝑃𝐾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𝑇𝑆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5847274"/>
                <a:ext cx="1989391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391400" y="5646003"/>
                <a:ext cx="1523999" cy="830997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Step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j</a:t>
                </a:r>
              </a:p>
              <a:p>
                <a:r>
                  <a:rPr lang="en-US" sz="2400" dirty="0" smtClean="0"/>
                  <a:t>has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𝑇𝑆𝐾𝑗</m:t>
                    </m:r>
                  </m:oMath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5646003"/>
                <a:ext cx="1523999" cy="830997"/>
              </a:xfrm>
              <a:prstGeom prst="rect">
                <a:avLst/>
              </a:prstGeom>
              <a:blipFill rotWithShape="1">
                <a:blip r:embed="rId9"/>
                <a:stretch>
                  <a:fillRect l="-6426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899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8600" y="2286000"/>
            <a:ext cx="6781800" cy="1752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228600" y="2302349"/>
            <a:ext cx="41910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Read: </a:t>
            </a:r>
            <a:r>
              <a:rPr lang="en-US" sz="2600" dirty="0" err="1" smtClean="0">
                <a:solidFill>
                  <a:srgbClr val="0070C0"/>
                </a:solidFill>
              </a:rPr>
              <a:t>i</a:t>
            </a:r>
            <a:r>
              <a:rPr lang="en-US" sz="2600" dirty="0" smtClean="0">
                <a:solidFill>
                  <a:schemeClr val="tx1"/>
                </a:solidFill>
              </a:rPr>
              <a:t>,  </a:t>
            </a:r>
            <a:r>
              <a:rPr lang="en-US" sz="2600" dirty="0"/>
              <a:t>(</a:t>
            </a:r>
            <a:r>
              <a:rPr lang="en-US" sz="2600" dirty="0" smtClean="0">
                <a:solidFill>
                  <a:schemeClr val="tx1"/>
                </a:solidFill>
              </a:rPr>
              <a:t>last-write time: </a:t>
            </a:r>
            <a:r>
              <a:rPr lang="en-US" sz="2600" dirty="0" smtClean="0">
                <a:solidFill>
                  <a:srgbClr val="0070C0"/>
                </a:solidFill>
              </a:rPr>
              <a:t>u</a:t>
            </a:r>
            <a:r>
              <a:rPr lang="en-US" sz="2600" dirty="0" smtClean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61964" y="2819400"/>
                <a:ext cx="431003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𝑬𝒏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𝑀𝑃𝐾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𝑙𝑎𝑏𝑒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𝑬𝒏</m:t>
                    </m:r>
                    <m:sSub>
                      <m:sSub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𝑀𝑃𝐾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,1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  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𝑙𝑎𝑏𝑒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64" y="2819400"/>
                <a:ext cx="4310036" cy="830997"/>
              </a:xfrm>
              <a:prstGeom prst="rect">
                <a:avLst/>
              </a:prstGeom>
              <a:blipFill rotWithShape="0">
                <a:blip r:embed="rId3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3931914" y="4415134"/>
            <a:ext cx="1224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read</a:t>
            </a:r>
            <a:r>
              <a:rPr lang="en-US" sz="2400" dirty="0">
                <a:solidFill>
                  <a:srgbClr val="00B050"/>
                </a:solidFill>
              </a:rPr>
              <a:t>  </a:t>
            </a:r>
            <a:r>
              <a:rPr lang="en-US" sz="2400" dirty="0" smtClean="0">
                <a:solidFill>
                  <a:srgbClr val="00B050"/>
                </a:solidFill>
              </a:rPr>
              <a:t>bit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0" name="Bent-Up Arrow 49"/>
          <p:cNvSpPr/>
          <p:nvPr/>
        </p:nvSpPr>
        <p:spPr>
          <a:xfrm>
            <a:off x="2895601" y="3983237"/>
            <a:ext cx="418926" cy="928806"/>
          </a:xfrm>
          <a:prstGeom prst="ben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87709" y="5638801"/>
            <a:ext cx="8293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93463" y="5791201"/>
            <a:ext cx="823610" cy="86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76200" y="5955101"/>
            <a:ext cx="840873" cy="86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81954" y="6124753"/>
            <a:ext cx="83511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907109" y="5686248"/>
            <a:ext cx="2240150" cy="14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912863" y="5847274"/>
            <a:ext cx="22432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2895600" y="6011174"/>
            <a:ext cx="22516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2901354" y="6172200"/>
            <a:ext cx="22459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156095" y="4572000"/>
            <a:ext cx="1949198" cy="18668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Step 2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4218678" y="4805179"/>
            <a:ext cx="92858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15245" y="5181600"/>
            <a:ext cx="72295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state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78" name="Bent-Up Arrow 77"/>
          <p:cNvSpPr/>
          <p:nvPr/>
        </p:nvSpPr>
        <p:spPr>
          <a:xfrm>
            <a:off x="7113299" y="3962400"/>
            <a:ext cx="418926" cy="928806"/>
          </a:xfrm>
          <a:prstGeom prst="ben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946402" y="4508214"/>
            <a:ext cx="1949198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Step 1</a:t>
            </a:r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914400" y="5895131"/>
                <a:ext cx="19811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𝑀𝑃𝐾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𝑇𝑆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895131"/>
                <a:ext cx="198112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/>
          <p:cNvSpPr txBox="1"/>
          <p:nvPr/>
        </p:nvSpPr>
        <p:spPr>
          <a:xfrm>
            <a:off x="4306245" y="5299527"/>
            <a:ext cx="72295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state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52600" y="609600"/>
            <a:ext cx="7086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7709" y="437346"/>
            <a:ext cx="14269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Garbled </a:t>
            </a:r>
          </a:p>
          <a:p>
            <a:r>
              <a:rPr lang="en-US" sz="2800" dirty="0" smtClean="0"/>
              <a:t>Memory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697782" y="587039"/>
                <a:ext cx="2041456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(0,1,</m:t>
                          </m:r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782" y="587039"/>
                <a:ext cx="2041456" cy="6321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>
            <a:off x="3657600" y="6096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562600" y="6096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620138" y="322906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…</a:t>
            </a:r>
            <a:endParaRPr lang="en-US" sz="48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7543800" y="6096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657600" y="587039"/>
                <a:ext cx="2033056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𝑠𝑘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(0,2,</m:t>
                          </m:r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87039"/>
                <a:ext cx="2033056" cy="63216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5562600" y="609600"/>
                <a:ext cx="2033056" cy="632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𝑠𝑘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(0,3,</m:t>
                          </m:r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609600"/>
                <a:ext cx="2033056" cy="63216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181600" y="5847274"/>
                <a:ext cx="19893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𝑀𝑃𝐾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𝑇𝑆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5847274"/>
                <a:ext cx="1989391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4495800" y="2286000"/>
            <a:ext cx="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572000" y="2286000"/>
            <a:ext cx="2196629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Write: </a:t>
            </a:r>
            <a:r>
              <a:rPr lang="en-US" sz="2600" dirty="0" err="1" smtClean="0">
                <a:solidFill>
                  <a:srgbClr val="0070C0"/>
                </a:solidFill>
              </a:rPr>
              <a:t>i</a:t>
            </a:r>
            <a:r>
              <a:rPr lang="en-US" sz="2600" dirty="0" smtClean="0">
                <a:solidFill>
                  <a:srgbClr val="0070C0"/>
                </a:solidFill>
              </a:rPr>
              <a:t>’</a:t>
            </a:r>
            <a:r>
              <a:rPr lang="en-US" sz="2600" dirty="0" smtClean="0"/>
              <a:t>,  bit </a:t>
            </a:r>
            <a:r>
              <a:rPr lang="en-US" sz="2600" dirty="0" smtClean="0">
                <a:solidFill>
                  <a:srgbClr val="0070C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0" y="2872715"/>
                <a:ext cx="2293705" cy="724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=1,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872715"/>
                <a:ext cx="2293705" cy="7243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1739313"/>
                <a:ext cx="8277651" cy="49141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u &lt; cur step:  semantic security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 dirty="0" smtClean="0"/>
                  <a:t> holds given future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𝑇𝑆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739313"/>
                <a:ext cx="8277651" cy="491417"/>
              </a:xfrm>
              <a:prstGeom prst="rect">
                <a:avLst/>
              </a:prstGeom>
              <a:blipFill rotWithShape="0">
                <a:blip r:embed="rId10"/>
                <a:stretch>
                  <a:fillRect l="-1032" t="-864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40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" grpId="0" animBg="1"/>
      <p:bldP spid="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8915400" cy="304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369498"/>
                <a:ext cx="8876580" cy="25908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 smtClean="0"/>
                  <a:t>Theorem</a:t>
                </a:r>
                <a:r>
                  <a:rPr lang="en-US" b="1" dirty="0"/>
                  <a:t>: </a:t>
                </a:r>
                <a:r>
                  <a:rPr lang="en-US" dirty="0" smtClean="0"/>
                  <a:t> Assuming Identity Based Encryption (IBE),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For </a:t>
                </a:r>
                <a:r>
                  <a:rPr lang="en-US" dirty="0"/>
                  <a:t>any RAM </a:t>
                </a:r>
                <a:r>
                  <a:rPr lang="en-US" dirty="0" smtClean="0"/>
                  <a:t>program w. run-time </a:t>
                </a:r>
                <a:r>
                  <a:rPr lang="en-US" dirty="0">
                    <a:solidFill>
                      <a:srgbClr val="FF0000"/>
                    </a:solidFill>
                  </a:rPr>
                  <a:t>T</a:t>
                </a:r>
                <a:r>
                  <a:rPr lang="en-US" dirty="0"/>
                  <a:t> </a:t>
                </a:r>
                <a:r>
                  <a:rPr lang="en-US" dirty="0" smtClean="0"/>
                  <a:t>, </a:t>
                </a:r>
                <a:r>
                  <a:rPr lang="en-US" dirty="0"/>
                  <a:t>data of size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</a:t>
                </a:r>
                <a:endParaRPr lang="en-US" dirty="0"/>
              </a:p>
              <a:p>
                <a:pPr lvl="1"/>
                <a:r>
                  <a:rPr lang="en-US" dirty="0"/>
                  <a:t>Garbled memory-data is of size: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𝑁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lvl="1"/>
                <a:r>
                  <a:rPr lang="en-US" dirty="0"/>
                  <a:t>Garbled program  size, creation/evaluation-time: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𝑝𝑜𝑙𝑦𝑙𝑜𝑔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69498"/>
                <a:ext cx="8876580" cy="2590800"/>
              </a:xfrm>
              <a:blipFill rotWithShape="0">
                <a:blip r:embed="rId2"/>
                <a:stretch>
                  <a:fillRect l="-1374" t="-2824" b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6200" y="3505200"/>
            <a:ext cx="8915400" cy="304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52400" y="3722298"/>
                <a:ext cx="8876580" cy="2590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smtClean="0"/>
                  <a:t>Theorem</a:t>
                </a:r>
                <a:r>
                  <a:rPr lang="en-US" b="1" dirty="0"/>
                  <a:t>: </a:t>
                </a:r>
                <a:r>
                  <a:rPr lang="en-US" dirty="0" smtClean="0"/>
                  <a:t> Assuming one-way functions,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For any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Garbled </a:t>
                </a:r>
                <a:r>
                  <a:rPr lang="en-US" dirty="0"/>
                  <a:t>memory-data is of size: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𝑁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lvl="1"/>
                <a:r>
                  <a:rPr lang="en-US" dirty="0"/>
                  <a:t>Garbled program  size, creation/evaluation-time: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722298"/>
                <a:ext cx="8876580" cy="2590800"/>
              </a:xfrm>
              <a:prstGeom prst="rect">
                <a:avLst/>
              </a:prstGeom>
              <a:blipFill rotWithShape="0">
                <a:blip r:embed="rId3"/>
                <a:stretch>
                  <a:fillRect l="-1580" t="-4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860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371600" y="2514600"/>
            <a:ext cx="6367780" cy="13255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016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Garbled RAM Definition</a:t>
            </a:r>
            <a:endParaRPr lang="en-US" dirty="0"/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951402" y="4554425"/>
            <a:ext cx="10690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/>
              <a:t>Client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162633" y="3051343"/>
            <a:ext cx="1219367" cy="2360086"/>
            <a:chOff x="6798436" y="1295400"/>
            <a:chExt cx="1066967" cy="2219045"/>
          </a:xfrm>
        </p:grpSpPr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6932289" y="2745004"/>
              <a:ext cx="88874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200" dirty="0"/>
                <a:t>Server</a:t>
              </a:r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8436" y="1295400"/>
              <a:ext cx="1066967" cy="1449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79700"/>
            <a:ext cx="13081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2362200" y="2988317"/>
            <a:ext cx="426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0656" y="4965302"/>
            <a:ext cx="1315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secret: </a:t>
            </a:r>
            <a:r>
              <a:rPr lang="en-US" sz="2200" dirty="0" smtClean="0">
                <a:solidFill>
                  <a:srgbClr val="FF0000"/>
                </a:solidFill>
              </a:rPr>
              <a:t>k</a:t>
            </a:r>
            <a:endParaRPr lang="en-US" sz="2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291502" y="2362200"/>
                <a:ext cx="2661498" cy="502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b="1" dirty="0" smtClean="0">
                    <a:solidFill>
                      <a:srgbClr val="0070C0"/>
                    </a:solidFill>
                  </a:rPr>
                  <a:t>GData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en-US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600" i="1" dirty="0">
                        <a:solidFill>
                          <a:schemeClr val="tx1"/>
                        </a:solidFill>
                        <a:latin typeface="Cambria Math"/>
                      </a:rPr>
                      <m:t> →</m:t>
                    </m:r>
                    <m:acc>
                      <m:accPr>
                        <m:chr m:val="̃"/>
                        <m:ctrlPr>
                          <a:rPr lang="en-US" sz="26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</m:acc>
                  </m:oMath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502" y="2362200"/>
                <a:ext cx="2661498" cy="502445"/>
              </a:xfrm>
              <a:prstGeom prst="rect">
                <a:avLst/>
              </a:prstGeom>
              <a:blipFill rotWithShape="0">
                <a:blip r:embed="rId4"/>
                <a:stretch>
                  <a:fillRect l="-4119" t="-8537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2362200" y="4419600"/>
            <a:ext cx="426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259917" y="3492500"/>
                <a:ext cx="2591672" cy="899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b="1" dirty="0" smtClean="0">
                    <a:solidFill>
                      <a:srgbClr val="0070C0"/>
                    </a:solidFill>
                  </a:rPr>
                  <a:t>GProg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600" i="1" dirty="0">
                        <a:solidFill>
                          <a:schemeClr val="tx1"/>
                        </a:solidFill>
                        <a:latin typeface="Cambria Math"/>
                      </a:rPr>
                      <m:t> →</m:t>
                    </m:r>
                    <m:acc>
                      <m:accPr>
                        <m:chr m:val="̃"/>
                        <m:ctrlPr>
                          <a:rPr lang="en-US" sz="26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endParaRPr lang="en-US" sz="2600" dirty="0" smtClean="0">
                  <a:solidFill>
                    <a:schemeClr val="tx1"/>
                  </a:solidFill>
                </a:endParaRPr>
              </a:p>
              <a:p>
                <a:r>
                  <a:rPr lang="en-US" sz="2600" b="1" dirty="0">
                    <a:solidFill>
                      <a:srgbClr val="0070C0"/>
                    </a:solidFill>
                  </a:rPr>
                  <a:t>GInput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(</m:t>
                    </m:r>
                    <m:r>
                      <a:rPr lang="en-US" sz="2600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/>
                  <a:t>)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→</m:t>
                    </m:r>
                    <m:acc>
                      <m:accPr>
                        <m:chr m:val="̃"/>
                        <m:ctrlPr>
                          <a:rPr lang="en-US" sz="26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i="1" dirty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917" y="3492500"/>
                <a:ext cx="2591672" cy="899798"/>
              </a:xfrm>
              <a:prstGeom prst="rect">
                <a:avLst/>
              </a:prstGeom>
              <a:blipFill rotWithShape="0">
                <a:blip r:embed="rId5"/>
                <a:stretch>
                  <a:fillRect l="-4235" t="-4730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477000" y="5485243"/>
                <a:ext cx="2376933" cy="539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b="1" dirty="0" smtClean="0">
                    <a:solidFill>
                      <a:srgbClr val="0070C0"/>
                    </a:solidFill>
                  </a:rPr>
                  <a:t>Eva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600" b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p>
                        <m:acc>
                          <m:accPr>
                            <m:chr m:val="̃"/>
                            <m:ctrlPr>
                              <a:rPr lang="en-US" sz="26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6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sup>
                    </m:sSup>
                    <m:r>
                      <a:rPr lang="en-US" sz="2600" b="1" dirty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sz="26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i="1" dirty="0">
                            <a:latin typeface="Cambria Math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6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i="1" dirty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600" dirty="0"/>
                  <a:t>)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→</m:t>
                    </m:r>
                    <m:r>
                      <a:rPr lang="en-US" sz="2600" i="1" dirty="0">
                        <a:latin typeface="Cambria Math"/>
                      </a:rPr>
                      <m:t>𝑦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5485243"/>
                <a:ext cx="2376933" cy="539122"/>
              </a:xfrm>
              <a:prstGeom prst="rect">
                <a:avLst/>
              </a:prstGeom>
              <a:blipFill rotWithShape="0">
                <a:blip r:embed="rId6"/>
                <a:stretch>
                  <a:fillRect l="-4627" b="-2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19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Garbled RAM Definition</a:t>
            </a:r>
            <a:endParaRPr lang="en-US" dirty="0"/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951402" y="4554425"/>
            <a:ext cx="10690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/>
              <a:t>Client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162633" y="3051343"/>
            <a:ext cx="1219367" cy="2360086"/>
            <a:chOff x="6798436" y="1295400"/>
            <a:chExt cx="1066967" cy="2219045"/>
          </a:xfrm>
        </p:grpSpPr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6932289" y="2745004"/>
              <a:ext cx="88874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200" dirty="0"/>
                <a:t>Server</a:t>
              </a:r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8436" y="1295400"/>
              <a:ext cx="1066967" cy="1449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79700"/>
            <a:ext cx="13081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2362200" y="2988317"/>
            <a:ext cx="426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0656" y="4965302"/>
            <a:ext cx="1315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secret: </a:t>
            </a:r>
            <a:r>
              <a:rPr lang="en-US" sz="2200" dirty="0" smtClean="0">
                <a:solidFill>
                  <a:srgbClr val="FF0000"/>
                </a:solidFill>
              </a:rPr>
              <a:t>k</a:t>
            </a:r>
            <a:endParaRPr lang="en-US" sz="2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291502" y="2362200"/>
                <a:ext cx="2661498" cy="502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b="1" dirty="0" smtClean="0">
                    <a:solidFill>
                      <a:srgbClr val="0070C0"/>
                    </a:solidFill>
                  </a:rPr>
                  <a:t>GData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en-US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600" i="1" dirty="0">
                        <a:solidFill>
                          <a:schemeClr val="tx1"/>
                        </a:solidFill>
                        <a:latin typeface="Cambria Math"/>
                      </a:rPr>
                      <m:t> →</m:t>
                    </m:r>
                    <m:acc>
                      <m:accPr>
                        <m:chr m:val="̃"/>
                        <m:ctrlPr>
                          <a:rPr lang="en-US" sz="26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</m:acc>
                  </m:oMath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502" y="2362200"/>
                <a:ext cx="2661498" cy="502445"/>
              </a:xfrm>
              <a:prstGeom prst="rect">
                <a:avLst/>
              </a:prstGeom>
              <a:blipFill rotWithShape="0">
                <a:blip r:embed="rId4"/>
                <a:stretch>
                  <a:fillRect l="-4119" t="-8537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2362200" y="4419600"/>
            <a:ext cx="426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259917" y="3492500"/>
                <a:ext cx="2983061" cy="899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b="1" dirty="0" smtClean="0">
                    <a:solidFill>
                      <a:srgbClr val="0070C0"/>
                    </a:solidFill>
                  </a:rPr>
                  <a:t>GProg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600" i="1" dirty="0">
                        <a:solidFill>
                          <a:schemeClr val="tx1"/>
                        </a:solidFill>
                        <a:latin typeface="Cambria Math"/>
                      </a:rPr>
                      <m:t> →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600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600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600" dirty="0" smtClean="0">
                  <a:solidFill>
                    <a:schemeClr val="tx1"/>
                  </a:solidFill>
                </a:endParaRPr>
              </a:p>
              <a:p>
                <a:r>
                  <a:rPr lang="en-US" sz="2600" b="1" dirty="0">
                    <a:solidFill>
                      <a:srgbClr val="0070C0"/>
                    </a:solidFill>
                  </a:rPr>
                  <a:t>GInput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600" dirty="0" smtClean="0"/>
                  <a:t>)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600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600" i="1" dirty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917" y="3492500"/>
                <a:ext cx="2983061" cy="899798"/>
              </a:xfrm>
              <a:prstGeom prst="rect">
                <a:avLst/>
              </a:prstGeom>
              <a:blipFill rotWithShape="0">
                <a:blip r:embed="rId5"/>
                <a:stretch>
                  <a:fillRect l="-3681" t="-4730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477000" y="5485243"/>
                <a:ext cx="2625270" cy="539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b="1" dirty="0" smtClean="0">
                    <a:solidFill>
                      <a:srgbClr val="0070C0"/>
                    </a:solidFill>
                  </a:rPr>
                  <a:t>Eva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600" b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p>
                        <m:acc>
                          <m:accPr>
                            <m:chr m:val="̃"/>
                            <m:ctrlPr>
                              <a:rPr lang="en-US" sz="26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6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sup>
                    </m:sSup>
                    <m:r>
                      <a:rPr lang="en-US" sz="2600" b="1" dirty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6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600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600" i="1" dirty="0"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600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600" i="1" dirty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/>
                  <a:t>)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5485243"/>
                <a:ext cx="2625270" cy="539122"/>
              </a:xfrm>
              <a:prstGeom prst="rect">
                <a:avLst/>
              </a:prstGeom>
              <a:blipFill rotWithShape="0">
                <a:blip r:embed="rId6"/>
                <a:stretch>
                  <a:fillRect l="-4186" b="-2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urved Right Arrow 19"/>
          <p:cNvSpPr/>
          <p:nvPr/>
        </p:nvSpPr>
        <p:spPr>
          <a:xfrm rot="10800000" flipH="1">
            <a:off x="1828801" y="3492500"/>
            <a:ext cx="426996" cy="89979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22526" y="3469957"/>
                <a:ext cx="257955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O(run-time)</a:t>
                </a:r>
                <a:endParaRPr 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26" y="3469957"/>
                <a:ext cx="2579552" cy="492443"/>
              </a:xfrm>
              <a:prstGeom prst="rect">
                <a:avLst/>
              </a:prstGeom>
              <a:blipFill rotWithShape="0">
                <a:blip r:embed="rId7"/>
                <a:stretch>
                  <a:fillRect t="-9877" r="-2837" b="-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335848" y="6019800"/>
                <a:ext cx="257955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O(run-time)</a:t>
                </a:r>
                <a:endParaRPr 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848" y="6019800"/>
                <a:ext cx="2579552" cy="492443"/>
              </a:xfrm>
              <a:prstGeom prst="rect">
                <a:avLst/>
              </a:prstGeom>
              <a:blipFill rotWithShape="0">
                <a:blip r:embed="rId8"/>
                <a:stretch>
                  <a:fillRect t="-11250" r="-2594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5739564"/>
                <a:ext cx="5638800" cy="89255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600" b="1" dirty="0" smtClean="0"/>
                  <a:t>Security: </a:t>
                </a:r>
                <a:r>
                  <a:rPr lang="en-US" sz="2600" dirty="0" smtClean="0"/>
                  <a:t>server only learns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6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 smtClean="0">
                    <a:solidFill>
                      <a:srgbClr val="00B050"/>
                    </a:solidFill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6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 smtClean="0">
                    <a:solidFill>
                      <a:srgbClr val="00B050"/>
                    </a:solidFill>
                  </a:rPr>
                  <a:t>,…</a:t>
                </a:r>
                <a:r>
                  <a:rPr lang="en-US" sz="2600" dirty="0" smtClean="0"/>
                  <a:t> </a:t>
                </a:r>
              </a:p>
              <a:p>
                <a:r>
                  <a:rPr lang="en-US" sz="2600" dirty="0" smtClean="0"/>
                  <a:t>      (even data access pattern is hidden!)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739564"/>
                <a:ext cx="5638800" cy="892552"/>
              </a:xfrm>
              <a:prstGeom prst="rect">
                <a:avLst/>
              </a:prstGeom>
              <a:blipFill rotWithShape="0">
                <a:blip r:embed="rId9"/>
                <a:stretch>
                  <a:fillRect l="-1730" t="-6164" b="-17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493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Weak vs. Full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5080" y="1600200"/>
                <a:ext cx="91440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Weak security:</a:t>
                </a:r>
                <a:r>
                  <a:rPr lang="en-US" i="1" dirty="0" smtClean="0"/>
                  <a:t>  </a:t>
                </a:r>
                <a:r>
                  <a:rPr lang="en-US" dirty="0" smtClean="0"/>
                  <a:t>May reveal data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, and </a:t>
                </a:r>
                <a:r>
                  <a:rPr lang="en-US" i="1" dirty="0" smtClean="0"/>
                  <a:t>data-access pattern </a:t>
                </a:r>
                <a:r>
                  <a:rPr lang="en-US" dirty="0" smtClean="0"/>
                  <a:t>of computations.</a:t>
                </a:r>
              </a:p>
              <a:p>
                <a:pPr lvl="1"/>
                <a:r>
                  <a:rPr lang="en-US" dirty="0" smtClean="0"/>
                  <a:t>Locations of memory accessed in each step.</a:t>
                </a:r>
              </a:p>
              <a:p>
                <a:pPr lvl="1"/>
                <a:r>
                  <a:rPr lang="en-US" dirty="0" smtClean="0"/>
                  <a:t>Values read and written to memory. 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Compiler: </a:t>
                </a:r>
                <a:r>
                  <a:rPr lang="en-US" dirty="0"/>
                  <a:t>w</a:t>
                </a:r>
                <a:r>
                  <a:rPr lang="en-US" dirty="0" smtClean="0"/>
                  <a:t>eak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full security:</a:t>
                </a:r>
              </a:p>
              <a:p>
                <a:pPr lvl="1"/>
                <a:r>
                  <a:rPr lang="en-US" dirty="0" smtClean="0"/>
                  <a:t>Use oblivious RAM </a:t>
                </a:r>
                <a:r>
                  <a:rPr lang="en-US" sz="1900" dirty="0" smtClean="0">
                    <a:solidFill>
                      <a:srgbClr val="C00000"/>
                    </a:solidFill>
                  </a:rPr>
                  <a:t>[GO96,…]  </a:t>
                </a:r>
                <a:r>
                  <a:rPr lang="en-US" dirty="0" smtClean="0"/>
                  <a:t>to encode/access memory.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5080" y="1600200"/>
                <a:ext cx="9144000" cy="4876800"/>
              </a:xfrm>
              <a:blipFill rotWithShape="0">
                <a:blip r:embed="rId2"/>
                <a:stretch>
                  <a:fillRect l="-1533" t="-1500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76200" y="1676400"/>
            <a:ext cx="304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5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3276600"/>
            <a:ext cx="4592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read-only computation.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3276600"/>
            <a:ext cx="1787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For now,</a:t>
            </a:r>
            <a:endParaRPr lang="en-US" sz="3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Overview of </a:t>
            </a:r>
            <a:r>
              <a:rPr lang="en-US" dirty="0" smtClean="0">
                <a:solidFill>
                  <a:srgbClr val="C00000"/>
                </a:solidFill>
              </a:rPr>
              <a:t>[Lu-</a:t>
            </a:r>
            <a:r>
              <a:rPr lang="en-US" dirty="0" err="1" smtClean="0">
                <a:solidFill>
                  <a:srgbClr val="C00000"/>
                </a:solidFill>
              </a:rPr>
              <a:t>Ostrovsky</a:t>
            </a:r>
            <a:r>
              <a:rPr lang="en-US" dirty="0" smtClean="0">
                <a:solidFill>
                  <a:srgbClr val="C00000"/>
                </a:solidFill>
              </a:rPr>
              <a:t> 13]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39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/>
          <p:cNvSpPr txBox="1"/>
          <p:nvPr/>
        </p:nvSpPr>
        <p:spPr>
          <a:xfrm>
            <a:off x="3917797" y="4415135"/>
            <a:ext cx="1224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read</a:t>
            </a:r>
            <a:r>
              <a:rPr lang="en-US" sz="2400" dirty="0">
                <a:solidFill>
                  <a:srgbClr val="00B050"/>
                </a:solidFill>
              </a:rPr>
              <a:t>  </a:t>
            </a:r>
            <a:r>
              <a:rPr lang="en-US" sz="2400" dirty="0" smtClean="0">
                <a:solidFill>
                  <a:srgbClr val="00B050"/>
                </a:solidFill>
              </a:rPr>
              <a:t>bit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609600"/>
            <a:ext cx="7086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9180" y="153992"/>
            <a:ext cx="16987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Memory</a:t>
            </a:r>
          </a:p>
          <a:p>
            <a:r>
              <a:rPr lang="en-US" sz="3200" dirty="0" smtClean="0"/>
              <a:t>Data  D= 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946402" y="4508214"/>
            <a:ext cx="1949198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Step 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2" name="Bent-Up Arrow 21"/>
          <p:cNvSpPr/>
          <p:nvPr/>
        </p:nvSpPr>
        <p:spPr>
          <a:xfrm>
            <a:off x="2895601" y="3983237"/>
            <a:ext cx="418926" cy="928806"/>
          </a:xfrm>
          <a:prstGeom prst="ben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87709" y="5638801"/>
            <a:ext cx="8293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93463" y="5791201"/>
            <a:ext cx="823610" cy="86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76200" y="5955101"/>
            <a:ext cx="840873" cy="86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81954" y="6124753"/>
            <a:ext cx="83511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907109" y="5686248"/>
            <a:ext cx="2240150" cy="14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912863" y="5847274"/>
            <a:ext cx="22432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2895600" y="6011174"/>
            <a:ext cx="22516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901354" y="6172200"/>
            <a:ext cx="22459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198123" y="3393757"/>
            <a:ext cx="2297677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Read location: </a:t>
            </a:r>
            <a:r>
              <a:rPr lang="en-US" sz="2600" dirty="0" err="1" smtClean="0">
                <a:solidFill>
                  <a:schemeClr val="tx1"/>
                </a:solidFill>
              </a:rPr>
              <a:t>i</a:t>
            </a:r>
            <a:endParaRPr lang="en-US" sz="2600" dirty="0" smtClean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156095" y="4572000"/>
            <a:ext cx="1949198" cy="18668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Step 2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4218678" y="4805179"/>
            <a:ext cx="92858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2052046" y="622012"/>
                <a:ext cx="108959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/>
                        </a:rPr>
                        <m:t>[1]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046" y="622012"/>
                <a:ext cx="108959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Connector 89"/>
          <p:cNvCxnSpPr/>
          <p:nvPr/>
        </p:nvCxnSpPr>
        <p:spPr>
          <a:xfrm>
            <a:off x="3429000" y="6096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5181600" y="6096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7086738" y="322906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…</a:t>
            </a:r>
            <a:endParaRPr lang="en-US" sz="4800" dirty="0"/>
          </a:p>
        </p:txBody>
      </p:sp>
      <p:sp>
        <p:nvSpPr>
          <p:cNvPr id="33" name="TextBox 32"/>
          <p:cNvSpPr txBox="1"/>
          <p:nvPr/>
        </p:nvSpPr>
        <p:spPr>
          <a:xfrm>
            <a:off x="76200" y="5207913"/>
            <a:ext cx="749436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state</a:t>
            </a:r>
          </a:p>
          <a:p>
            <a:endParaRPr lang="en-US" sz="2800" i="1" dirty="0" smtClean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07174" y="5485334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…</a:t>
            </a:r>
            <a:endParaRPr lang="en-US" sz="48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6934200" y="6096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Bent-Up Arrow 35"/>
          <p:cNvSpPr/>
          <p:nvPr/>
        </p:nvSpPr>
        <p:spPr>
          <a:xfrm>
            <a:off x="7113299" y="3962400"/>
            <a:ext cx="418926" cy="928806"/>
          </a:xfrm>
          <a:prstGeom prst="ben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06245" y="5299527"/>
            <a:ext cx="72295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state</a:t>
            </a:r>
            <a:endParaRPr lang="en-US" sz="28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711006" y="609600"/>
                <a:ext cx="108959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[2]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006" y="609600"/>
                <a:ext cx="108959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585897" y="622011"/>
                <a:ext cx="108959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[3]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897" y="622011"/>
                <a:ext cx="1089594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363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/>
          <p:cNvSpPr txBox="1"/>
          <p:nvPr/>
        </p:nvSpPr>
        <p:spPr>
          <a:xfrm>
            <a:off x="3917797" y="4415135"/>
            <a:ext cx="1224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read</a:t>
            </a:r>
            <a:r>
              <a:rPr lang="en-US" sz="2400" dirty="0">
                <a:solidFill>
                  <a:srgbClr val="00B050"/>
                </a:solidFill>
              </a:rPr>
              <a:t>  </a:t>
            </a:r>
            <a:r>
              <a:rPr lang="en-US" sz="2400" dirty="0" smtClean="0">
                <a:solidFill>
                  <a:srgbClr val="00B050"/>
                </a:solidFill>
              </a:rPr>
              <a:t>bit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609600"/>
            <a:ext cx="7086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9180" y="153992"/>
            <a:ext cx="16987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Memory</a:t>
            </a:r>
          </a:p>
          <a:p>
            <a:r>
              <a:rPr lang="en-US" sz="3200" dirty="0" smtClean="0"/>
              <a:t>Data  D= 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946402" y="4508214"/>
            <a:ext cx="1949198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Step 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2" name="Bent-Up Arrow 21"/>
          <p:cNvSpPr/>
          <p:nvPr/>
        </p:nvSpPr>
        <p:spPr>
          <a:xfrm>
            <a:off x="2895601" y="3983237"/>
            <a:ext cx="418926" cy="928806"/>
          </a:xfrm>
          <a:prstGeom prst="ben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87709" y="5638801"/>
            <a:ext cx="8293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93463" y="5791201"/>
            <a:ext cx="823610" cy="86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76200" y="5955101"/>
            <a:ext cx="840873" cy="86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81954" y="6124753"/>
            <a:ext cx="83511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907109" y="5686248"/>
            <a:ext cx="2240150" cy="14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912863" y="5847274"/>
            <a:ext cx="22432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2895600" y="6011174"/>
            <a:ext cx="22516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901354" y="6172200"/>
            <a:ext cx="22459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198123" y="3393757"/>
            <a:ext cx="2297677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Read location: </a:t>
            </a:r>
            <a:r>
              <a:rPr lang="en-US" sz="2600" dirty="0" err="1" smtClean="0">
                <a:solidFill>
                  <a:schemeClr val="tx1"/>
                </a:solidFill>
              </a:rPr>
              <a:t>i</a:t>
            </a:r>
            <a:endParaRPr lang="en-US" sz="2600" dirty="0" smtClean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156095" y="4572000"/>
            <a:ext cx="1949198" cy="18668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Step 2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4218678" y="4805179"/>
            <a:ext cx="92858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2052046" y="622012"/>
                <a:ext cx="108959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3200" i="1">
                          <a:solidFill>
                            <a:srgbClr val="0070C0"/>
                          </a:solidFill>
                          <a:latin typeface="Cambria Math"/>
                        </a:rPr>
                        <m:t>[1]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046" y="622012"/>
                <a:ext cx="108959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Connector 89"/>
          <p:cNvCxnSpPr/>
          <p:nvPr/>
        </p:nvCxnSpPr>
        <p:spPr>
          <a:xfrm>
            <a:off x="3429000" y="6096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5181600" y="6096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7086738" y="322906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…</a:t>
            </a:r>
            <a:endParaRPr lang="en-US" sz="4800" dirty="0"/>
          </a:p>
        </p:txBody>
      </p:sp>
      <p:sp>
        <p:nvSpPr>
          <p:cNvPr id="33" name="TextBox 32"/>
          <p:cNvSpPr txBox="1"/>
          <p:nvPr/>
        </p:nvSpPr>
        <p:spPr>
          <a:xfrm>
            <a:off x="76200" y="5207913"/>
            <a:ext cx="749436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state</a:t>
            </a:r>
          </a:p>
          <a:p>
            <a:endParaRPr lang="en-US" sz="2800" i="1" dirty="0" smtClean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07174" y="5485334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…</a:t>
            </a:r>
            <a:endParaRPr lang="en-US" sz="4800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6934200" y="6096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Bent-Up Arrow 35"/>
          <p:cNvSpPr/>
          <p:nvPr/>
        </p:nvSpPr>
        <p:spPr>
          <a:xfrm>
            <a:off x="7113299" y="3962400"/>
            <a:ext cx="418926" cy="928806"/>
          </a:xfrm>
          <a:prstGeom prst="ben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06245" y="5299527"/>
            <a:ext cx="72295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state</a:t>
            </a:r>
            <a:endParaRPr lang="en-US" sz="28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711006" y="609600"/>
                <a:ext cx="108959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[2]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006" y="609600"/>
                <a:ext cx="108959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585897" y="622011"/>
                <a:ext cx="108959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[3]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897" y="622011"/>
                <a:ext cx="1089594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928296" y="5455465"/>
            <a:ext cx="194919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garbled circuit</a:t>
            </a:r>
            <a:endParaRPr lang="en-US" sz="23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321317" y="6215388"/>
            <a:ext cx="892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garbled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163494" y="5479218"/>
            <a:ext cx="19236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garbled circuit</a:t>
            </a:r>
            <a:endParaRPr lang="en-US" sz="23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6223856"/>
            <a:ext cx="892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garbled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2818507"/>
            <a:ext cx="1333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/>
              <a:t>GProg</a:t>
            </a:r>
            <a:r>
              <a:rPr lang="en-US" sz="3200" b="1" dirty="0" smtClean="0"/>
              <a:t>:</a:t>
            </a:r>
            <a:endParaRPr lang="en-US" sz="3200" dirty="0"/>
          </a:p>
        </p:txBody>
      </p:sp>
      <p:sp>
        <p:nvSpPr>
          <p:cNvPr id="35" name="Rectangle 34"/>
          <p:cNvSpPr/>
          <p:nvPr/>
        </p:nvSpPr>
        <p:spPr>
          <a:xfrm>
            <a:off x="-56362" y="4419600"/>
            <a:ext cx="994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/>
              <a:t>GInp</a:t>
            </a:r>
            <a:endParaRPr lang="en-US" sz="3200" dirty="0"/>
          </a:p>
        </p:txBody>
      </p:sp>
      <p:sp>
        <p:nvSpPr>
          <p:cNvPr id="3" name="Down Arrow 2"/>
          <p:cNvSpPr/>
          <p:nvPr/>
        </p:nvSpPr>
        <p:spPr>
          <a:xfrm>
            <a:off x="256732" y="4912043"/>
            <a:ext cx="276668" cy="2958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1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/>
          <p:cNvSpPr txBox="1"/>
          <p:nvPr/>
        </p:nvSpPr>
        <p:spPr>
          <a:xfrm>
            <a:off x="3917797" y="4415135"/>
            <a:ext cx="1224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read</a:t>
            </a:r>
            <a:r>
              <a:rPr lang="en-US" sz="2400" dirty="0">
                <a:solidFill>
                  <a:srgbClr val="00B050"/>
                </a:solidFill>
              </a:rPr>
              <a:t>  </a:t>
            </a:r>
            <a:r>
              <a:rPr lang="en-US" sz="2400" dirty="0" smtClean="0">
                <a:solidFill>
                  <a:srgbClr val="00B050"/>
                </a:solidFill>
              </a:rPr>
              <a:t>bit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46402" y="4508214"/>
            <a:ext cx="1949198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Step 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2" name="Bent-Up Arrow 21"/>
          <p:cNvSpPr/>
          <p:nvPr/>
        </p:nvSpPr>
        <p:spPr>
          <a:xfrm>
            <a:off x="2895601" y="3983237"/>
            <a:ext cx="418926" cy="928806"/>
          </a:xfrm>
          <a:prstGeom prst="ben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87709" y="5638801"/>
            <a:ext cx="8293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93463" y="5791201"/>
            <a:ext cx="823610" cy="86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76200" y="5955101"/>
            <a:ext cx="840873" cy="86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81954" y="6124753"/>
            <a:ext cx="83511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907109" y="5686248"/>
            <a:ext cx="2240150" cy="14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912863" y="5847274"/>
            <a:ext cx="22432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2895600" y="6011174"/>
            <a:ext cx="22516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901354" y="6172200"/>
            <a:ext cx="22459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198123" y="3393757"/>
            <a:ext cx="2297677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Read location: </a:t>
            </a:r>
            <a:r>
              <a:rPr lang="en-US" sz="2600" dirty="0" err="1" smtClean="0">
                <a:solidFill>
                  <a:schemeClr val="tx1"/>
                </a:solidFill>
              </a:rPr>
              <a:t>i</a:t>
            </a:r>
            <a:endParaRPr lang="en-US" sz="2600" dirty="0" smtClean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156095" y="4572000"/>
            <a:ext cx="1949198" cy="18668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Step 2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4218678" y="4805179"/>
            <a:ext cx="92858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6200" y="5207913"/>
            <a:ext cx="749436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state</a:t>
            </a:r>
          </a:p>
          <a:p>
            <a:endParaRPr lang="en-US" sz="2800" i="1" dirty="0" smtClean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07174" y="5485334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…</a:t>
            </a:r>
            <a:endParaRPr lang="en-US" sz="4800" dirty="0"/>
          </a:p>
        </p:txBody>
      </p:sp>
      <p:sp>
        <p:nvSpPr>
          <p:cNvPr id="36" name="Bent-Up Arrow 35"/>
          <p:cNvSpPr/>
          <p:nvPr/>
        </p:nvSpPr>
        <p:spPr>
          <a:xfrm>
            <a:off x="7113299" y="3962400"/>
            <a:ext cx="418926" cy="928806"/>
          </a:xfrm>
          <a:prstGeom prst="ben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06245" y="5299527"/>
            <a:ext cx="72295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state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8296" y="5455465"/>
            <a:ext cx="194919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garbled circuit</a:t>
            </a:r>
            <a:endParaRPr lang="en-US" sz="23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321317" y="6215388"/>
            <a:ext cx="892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garbled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163494" y="5479218"/>
            <a:ext cx="19236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/>
              <a:t>garbled circuit</a:t>
            </a:r>
            <a:endParaRPr lang="en-US" sz="23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6223856"/>
            <a:ext cx="892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garbled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2818507"/>
            <a:ext cx="1333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/>
              <a:t>GProg</a:t>
            </a:r>
            <a:r>
              <a:rPr lang="en-US" sz="3200" b="1" dirty="0" smtClean="0"/>
              <a:t>:</a:t>
            </a:r>
            <a:endParaRPr lang="en-US" sz="3200" dirty="0"/>
          </a:p>
        </p:txBody>
      </p:sp>
      <p:sp>
        <p:nvSpPr>
          <p:cNvPr id="35" name="Rectangle 34"/>
          <p:cNvSpPr/>
          <p:nvPr/>
        </p:nvSpPr>
        <p:spPr>
          <a:xfrm>
            <a:off x="-56362" y="4419600"/>
            <a:ext cx="994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/>
              <a:t>GInp</a:t>
            </a:r>
            <a:endParaRPr lang="en-US" sz="3200" dirty="0"/>
          </a:p>
        </p:txBody>
      </p:sp>
      <p:sp>
        <p:nvSpPr>
          <p:cNvPr id="3" name="Down Arrow 2"/>
          <p:cNvSpPr/>
          <p:nvPr/>
        </p:nvSpPr>
        <p:spPr>
          <a:xfrm>
            <a:off x="256732" y="4912043"/>
            <a:ext cx="276668" cy="2958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752600" y="609600"/>
            <a:ext cx="7086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93463" y="609600"/>
            <a:ext cx="1356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GData</a:t>
            </a:r>
            <a:r>
              <a:rPr lang="en-US" sz="3200" b="1" dirty="0" smtClean="0"/>
              <a:t>: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652423" y="685800"/>
                <a:ext cx="17765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1,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[1]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423" y="685800"/>
                <a:ext cx="1776577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>
          <a:xfrm>
            <a:off x="3429000" y="6096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181600" y="6096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086738" y="322906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…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429000" y="681335"/>
                <a:ext cx="17765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2,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[2]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681335"/>
                <a:ext cx="1776577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/>
          <p:cNvCxnSpPr/>
          <p:nvPr/>
        </p:nvCxnSpPr>
        <p:spPr>
          <a:xfrm>
            <a:off x="6934200" y="6096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5233823" y="685800"/>
                <a:ext cx="17765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3,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𝐷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[3]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823" y="685800"/>
                <a:ext cx="1776577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934200" y="1686962"/>
                <a:ext cx="2044278" cy="46166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(…)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is a PRF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686962"/>
                <a:ext cx="2044278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896" t="-10667" r="-3881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571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21976</TotalTime>
  <Words>1882</Words>
  <Application>Microsoft Office PowerPoint</Application>
  <PresentationFormat>On-screen Show (4:3)</PresentationFormat>
  <Paragraphs>374</Paragraphs>
  <Slides>29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 Math</vt:lpstr>
      <vt:lpstr>Wingdings</vt:lpstr>
      <vt:lpstr>Office Theme</vt:lpstr>
      <vt:lpstr>Garbled RAM, Revisited</vt:lpstr>
      <vt:lpstr>Goals of Garbled RAM</vt:lpstr>
      <vt:lpstr>Garbled RAM Definition</vt:lpstr>
      <vt:lpstr>Garbled RAM Definition</vt:lpstr>
      <vt:lpstr>Weak vs. Full Security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Garbled RAM</dc:title>
  <dc:creator>wichs</dc:creator>
  <cp:lastModifiedBy>wichs</cp:lastModifiedBy>
  <cp:revision>359</cp:revision>
  <dcterms:created xsi:type="dcterms:W3CDTF">2013-12-05T18:05:33Z</dcterms:created>
  <dcterms:modified xsi:type="dcterms:W3CDTF">2014-08-01T20:41:28Z</dcterms:modified>
</cp:coreProperties>
</file>