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8" r:id="rId16"/>
    <p:sldId id="280" r:id="rId17"/>
    <p:sldId id="275" r:id="rId18"/>
    <p:sldId id="282" r:id="rId19"/>
    <p:sldId id="291" r:id="rId20"/>
    <p:sldId id="286" r:id="rId21"/>
    <p:sldId id="283" r:id="rId22"/>
    <p:sldId id="287" r:id="rId23"/>
    <p:sldId id="288" r:id="rId24"/>
    <p:sldId id="300" r:id="rId25"/>
    <p:sldId id="292" r:id="rId26"/>
    <p:sldId id="290" r:id="rId27"/>
    <p:sldId id="284" r:id="rId28"/>
    <p:sldId id="293" r:id="rId29"/>
    <p:sldId id="294" r:id="rId30"/>
    <p:sldId id="295" r:id="rId31"/>
    <p:sldId id="298" r:id="rId32"/>
    <p:sldId id="297" r:id="rId33"/>
    <p:sldId id="299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88611" autoAdjust="0"/>
  </p:normalViewPr>
  <p:slideViewPr>
    <p:cSldViewPr>
      <p:cViewPr varScale="1">
        <p:scale>
          <a:sx n="79" d="100"/>
          <a:sy n="79" d="100"/>
        </p:scale>
        <p:origin x="157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3E84F-DCF8-4545-9560-B515B297B6D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34DD0-5C0D-4CC7-BF7C-EB1306C23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6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4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5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2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5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31D9-9B6F-4806-95C3-1EE762BA928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610600" cy="3200400"/>
          </a:xfrm>
        </p:spPr>
        <p:txBody>
          <a:bodyPr>
            <a:normAutofit/>
          </a:bodyPr>
          <a:lstStyle/>
          <a:p>
            <a:r>
              <a:rPr lang="en-US" b="1" dirty="0"/>
              <a:t>On the </a:t>
            </a:r>
            <a:r>
              <a:rPr lang="en-US" b="1" dirty="0" smtClean="0"/>
              <a:t>Communication Complexity</a:t>
            </a:r>
            <a:br>
              <a:rPr lang="en-US" b="1" dirty="0" smtClean="0"/>
            </a:br>
            <a:r>
              <a:rPr lang="en-US" b="1" dirty="0" smtClean="0"/>
              <a:t>of SFE</a:t>
            </a:r>
            <a:br>
              <a:rPr lang="en-US" b="1" dirty="0" smtClean="0"/>
            </a:br>
            <a:r>
              <a:rPr lang="en-US" b="1" dirty="0" smtClean="0"/>
              <a:t>with Long Output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Daniel </a:t>
            </a:r>
            <a:r>
              <a:rPr lang="en-US" dirty="0" err="1" smtClean="0">
                <a:solidFill>
                  <a:srgbClr val="FF0000"/>
                </a:solidFill>
              </a:rPr>
              <a:t>Wichs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(Northeastern)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joint work with </a:t>
            </a:r>
            <a:r>
              <a:rPr lang="en-US" sz="2800" dirty="0" smtClean="0">
                <a:solidFill>
                  <a:schemeClr val="tx1"/>
                </a:solidFill>
              </a:rPr>
              <a:t>Pavel </a:t>
            </a:r>
            <a:r>
              <a:rPr lang="en-US" sz="2800" dirty="0" err="1" smtClean="0">
                <a:solidFill>
                  <a:schemeClr val="tx1"/>
                </a:solidFill>
              </a:rPr>
              <a:t>Hubáček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the Negative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524000"/>
                <a:ext cx="89916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Recall intuition for “honest-but-deterministic” Bob: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changes if Bob is honest-but-curious?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solidFill>
                      <a:srgbClr val="FF0000"/>
                    </a:solidFill>
                  </a:rPr>
                  <a:t>view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=[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comm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(Alice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Bob), Bob’s random coins ]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if communication is small,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view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may be large.</a:t>
                </a:r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dirty="0" smtClean="0"/>
                  <a:t>How can random coins help us compress?</a:t>
                </a:r>
                <a:endParaRPr lang="en-US" sz="2200" dirty="0" smtClean="0"/>
              </a:p>
              <a:p>
                <a:pPr lvl="1"/>
                <a:r>
                  <a:rPr lang="en-US" dirty="0" smtClean="0"/>
                  <a:t>Main idea: Simulated random coins may not be truly random.  Can contain embedded information about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/>
                  <a:t>.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24000"/>
                <a:ext cx="8991600" cy="5334000"/>
              </a:xfrm>
              <a:blipFill rotWithShape="1">
                <a:blip r:embed="rId2"/>
                <a:stretch>
                  <a:fillRect l="-1627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7162" y="2184972"/>
            <a:ext cx="882892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Simulator gets Bob’s output </a:t>
            </a:r>
            <a:r>
              <a:rPr lang="en-US" sz="2400" dirty="0" smtClean="0">
                <a:solidFill>
                  <a:srgbClr val="FF0000"/>
                </a:solidFill>
              </a:rPr>
              <a:t>y, </a:t>
            </a:r>
            <a:r>
              <a:rPr lang="en-US" sz="2400" dirty="0" smtClean="0"/>
              <a:t>must produce  </a:t>
            </a:r>
            <a:r>
              <a:rPr lang="en-US" sz="2400" dirty="0" err="1" smtClean="0">
                <a:solidFill>
                  <a:srgbClr val="FF0000"/>
                </a:solidFill>
              </a:rPr>
              <a:t>view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 which is enough to reconstruct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. Cannot be too small, else compression of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2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Result: Simplified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7630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 a start let’s  focus on above task, later generalize to any SFE. </a:t>
            </a:r>
          </a:p>
          <a:p>
            <a:endParaRPr lang="en-US" dirty="0" smtClean="0"/>
          </a:p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Security against honest-but-curious Bob. </a:t>
            </a:r>
          </a:p>
          <a:p>
            <a:pPr lvl="1"/>
            <a:r>
              <a:rPr lang="en-US" dirty="0" smtClean="0"/>
              <a:t>Communication complexity </a:t>
            </a:r>
            <a:r>
              <a:rPr lang="en-US" dirty="0" smtClean="0">
                <a:solidFill>
                  <a:srgbClr val="FF0000"/>
                </a:solidFill>
              </a:rPr>
              <a:t>&lt;&lt; 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8030" y="1417638"/>
            <a:ext cx="6867939" cy="102076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Alice has short key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 for PRF </a:t>
            </a:r>
            <a:r>
              <a:rPr lang="en-US" sz="2400" dirty="0" smtClean="0">
                <a:solidFill>
                  <a:srgbClr val="00B050"/>
                </a:solidFill>
              </a:rPr>
              <a:t>F </a:t>
            </a:r>
            <a:r>
              <a:rPr lang="en-US" sz="2400" dirty="0" smtClean="0"/>
              <a:t>with 1-bit output.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Bob has no input, Bob should learn </a:t>
            </a:r>
            <a:r>
              <a:rPr lang="en-US" sz="2400" dirty="0" smtClean="0">
                <a:solidFill>
                  <a:srgbClr val="FF0000"/>
                </a:solidFill>
              </a:rPr>
              <a:t>y= (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(1),…,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(n))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30" y="1417638"/>
                <a:ext cx="9034670" cy="528796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dirty="0" smtClean="0"/>
              </a:p>
              <a:p>
                <a:r>
                  <a:rPr lang="en-US" dirty="0" smtClean="0"/>
                  <a:t>Alice creates circuit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C[k](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{ Output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}  </a:t>
                </a:r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[n]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Alice “obfuscates”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(C[k]) </a:t>
                </a:r>
                <a:r>
                  <a:rPr lang="en-US" dirty="0" smtClean="0"/>
                  <a:t>and sends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/>
                  <a:t> to Bob.</a:t>
                </a:r>
                <a:endParaRPr lang="en-US" dirty="0"/>
              </a:p>
              <a:p>
                <a:r>
                  <a:rPr lang="en-US" dirty="0" smtClean="0"/>
                  <a:t>Bob evaluates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/>
                  <a:t> on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=1,…,n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dirty="0" smtClean="0"/>
                  <a:t>Protocol may not “obviously” reveal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Has small communication complexity.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  No hope for simulation. No difference between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honest-but-curious and malicious security in this case.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30" y="1417638"/>
                <a:ext cx="9034670" cy="5287962"/>
              </a:xfrm>
              <a:blipFill rotWithShape="1">
                <a:blip r:embed="rId2"/>
                <a:stretch>
                  <a:fillRect l="-1079" b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1138030" y="1417638"/>
            <a:ext cx="6867939" cy="102076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Alice has short key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 for PRF </a:t>
            </a:r>
            <a:r>
              <a:rPr lang="en-US" sz="2400" dirty="0" smtClean="0">
                <a:solidFill>
                  <a:srgbClr val="00B050"/>
                </a:solidFill>
              </a:rPr>
              <a:t>F </a:t>
            </a:r>
            <a:r>
              <a:rPr lang="en-US" sz="2400" dirty="0" smtClean="0"/>
              <a:t>with 1-bit output.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Bob has no input, Bob should learn </a:t>
            </a:r>
            <a:r>
              <a:rPr lang="en-US" sz="2400" dirty="0" smtClean="0">
                <a:solidFill>
                  <a:srgbClr val="FF0000"/>
                </a:solidFill>
              </a:rPr>
              <a:t>y= (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(1),…,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(n))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7638"/>
                <a:ext cx="8991600" cy="544036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dirty="0"/>
              </a:p>
              <a:p>
                <a:r>
                  <a:rPr lang="en-US" dirty="0" smtClean="0"/>
                  <a:t>Bob chooses random bits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creates a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 hash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z=H(r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).  </a:t>
                </a:r>
                <a:r>
                  <a:rPr lang="en-US" dirty="0" smtClean="0"/>
                  <a:t>Sends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US" dirty="0" smtClean="0"/>
                  <a:t> to Alice. </a:t>
                </a:r>
              </a:p>
              <a:p>
                <a:pPr lvl="5"/>
                <a:endParaRPr lang="en-US" sz="1300" dirty="0" smtClean="0"/>
              </a:p>
              <a:p>
                <a:r>
                  <a:rPr lang="en-US" dirty="0" smtClean="0"/>
                  <a:t>Alice </a:t>
                </a:r>
                <a:r>
                  <a:rPr lang="en-US" dirty="0"/>
                  <a:t>creates circuit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 C[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k,z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](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r,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) {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	Verify (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, z): 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baseline="30000" dirty="0" err="1" smtClean="0">
                    <a:solidFill>
                      <a:srgbClr val="00B050"/>
                    </a:solidFill>
                  </a:rPr>
                  <a:t>th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hashed bit is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= r. 	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          If so output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rgbClr val="00B050"/>
                    </a:solidFill>
                  </a:rPr>
                  <a:t>k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).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 }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Alice “</a:t>
                </a:r>
                <a:r>
                  <a:rPr lang="en-US" dirty="0"/>
                  <a:t>obfuscates”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(C[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k,z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]), </a:t>
                </a:r>
                <a:r>
                  <a:rPr lang="en-US" dirty="0" smtClean="0"/>
                  <a:t>sends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to Bob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300" dirty="0"/>
              </a:p>
              <a:p>
                <a:r>
                  <a:rPr lang="en-US" dirty="0"/>
                  <a:t>Bob evaluates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on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 for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1,…,n</a:t>
                </a:r>
                <a:r>
                  <a:rPr lang="en-US" dirty="0" smtClean="0"/>
                  <a:t>. 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7638"/>
                <a:ext cx="8991600" cy="5440362"/>
              </a:xfrm>
              <a:blipFill rotWithShape="1"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4070362"/>
                <a:ext cx="7639655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 smtClean="0"/>
                  <a:t>Merkle</a:t>
                </a:r>
                <a:r>
                  <a:rPr lang="en-US" sz="2400" i="1" dirty="0" smtClean="0"/>
                  <a:t> Hash:</a:t>
                </a: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Can open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400" baseline="30000" dirty="0" err="1" smtClean="0">
                    <a:solidFill>
                      <a:srgbClr val="FF0000"/>
                    </a:solidFill>
                  </a:rPr>
                  <a:t>th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hashed bit to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by providing short “opening”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70362"/>
                <a:ext cx="7639655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7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Scheme (Almost)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8030" y="1417638"/>
            <a:ext cx="6867939" cy="102076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Alice has short key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 for PRF </a:t>
            </a:r>
            <a:r>
              <a:rPr lang="en-US" sz="2400" dirty="0" smtClean="0">
                <a:solidFill>
                  <a:srgbClr val="00B050"/>
                </a:solidFill>
              </a:rPr>
              <a:t>F </a:t>
            </a:r>
            <a:r>
              <a:rPr lang="en-US" sz="2400" dirty="0" smtClean="0"/>
              <a:t>with 1-bit output.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Bob has no input, Bob should learn </a:t>
            </a:r>
            <a:r>
              <a:rPr lang="en-US" sz="2400" dirty="0" smtClean="0">
                <a:solidFill>
                  <a:srgbClr val="FF0000"/>
                </a:solidFill>
              </a:rPr>
              <a:t>y= (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(1),…,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(n))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3061" y="4008807"/>
            <a:ext cx="52765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500" dirty="0">
                <a:solidFill>
                  <a:srgbClr val="7030A0"/>
                </a:solidFill>
              </a:rPr>
              <a:t>// </a:t>
            </a:r>
            <a:r>
              <a:rPr lang="en-US" sz="2500" dirty="0" smtClean="0">
                <a:solidFill>
                  <a:srgbClr val="7030A0"/>
                </a:solidFill>
              </a:rPr>
              <a:t> needs </a:t>
            </a:r>
            <a:r>
              <a:rPr lang="en-US" sz="2500" dirty="0" err="1">
                <a:solidFill>
                  <a:srgbClr val="7030A0"/>
                </a:solidFill>
              </a:rPr>
              <a:t>r</a:t>
            </a:r>
            <a:r>
              <a:rPr lang="en-US" sz="2500" baseline="-25000" dirty="0" err="1">
                <a:solidFill>
                  <a:srgbClr val="7030A0"/>
                </a:solidFill>
              </a:rPr>
              <a:t>i</a:t>
            </a:r>
            <a:r>
              <a:rPr lang="en-US" sz="2500" dirty="0">
                <a:solidFill>
                  <a:srgbClr val="7030A0"/>
                </a:solidFill>
              </a:rPr>
              <a:t> to </a:t>
            </a:r>
            <a:r>
              <a:rPr lang="en-US" sz="2500" dirty="0" smtClean="0">
                <a:solidFill>
                  <a:srgbClr val="7030A0"/>
                </a:solidFill>
              </a:rPr>
              <a:t>run, </a:t>
            </a:r>
            <a:r>
              <a:rPr lang="en-US" sz="2500" dirty="0">
                <a:solidFill>
                  <a:srgbClr val="7030A0"/>
                </a:solidFill>
              </a:rPr>
              <a:t>ignores it otherwise</a:t>
            </a:r>
            <a:r>
              <a:rPr lang="en-US" sz="2500" dirty="0" smtClean="0">
                <a:solidFill>
                  <a:srgbClr val="7030A0"/>
                </a:solidFill>
              </a:rPr>
              <a:t>.</a:t>
            </a:r>
            <a:endParaRPr lang="en-US" sz="2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4572000" cy="519684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Bob:  </a:t>
                </a:r>
                <a:r>
                  <a:rPr lang="en-US" dirty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z=H(r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).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Send </a:t>
                </a:r>
                <a:r>
                  <a:rPr lang="en-US" dirty="0">
                    <a:solidFill>
                      <a:srgbClr val="FF0000"/>
                    </a:solidFill>
                  </a:rPr>
                  <a:t>z</a:t>
                </a:r>
                <a:r>
                  <a:rPr lang="en-US" dirty="0"/>
                  <a:t> to Alice. </a:t>
                </a:r>
              </a:p>
              <a:p>
                <a:pPr lvl="5"/>
                <a:endParaRPr lang="en-US" sz="13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Alice: create circuit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   C[</a:t>
                </a:r>
                <a:r>
                  <a:rPr lang="en-US" dirty="0" err="1">
                    <a:solidFill>
                      <a:srgbClr val="00B050"/>
                    </a:solidFill>
                  </a:rPr>
                  <a:t>k,z</a:t>
                </a:r>
                <a:r>
                  <a:rPr lang="en-US" dirty="0">
                    <a:solidFill>
                      <a:srgbClr val="00B050"/>
                    </a:solidFill>
                  </a:rPr>
                  <a:t>](</a:t>
                </a:r>
                <a:r>
                  <a:rPr lang="en-US" dirty="0" err="1">
                    <a:solidFill>
                      <a:srgbClr val="00B050"/>
                    </a:solidFill>
                  </a:rPr>
                  <a:t>i</a:t>
                </a:r>
                <a:r>
                  <a:rPr lang="en-US" dirty="0">
                    <a:solidFill>
                      <a:srgbClr val="00B050"/>
                    </a:solidFill>
                  </a:rPr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 {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      Verify </a:t>
                </a:r>
                <a:r>
                  <a:rPr lang="en-US" dirty="0">
                    <a:solidFill>
                      <a:srgbClr val="00B050"/>
                    </a:solidFill>
                  </a:rPr>
                  <a:t>(</a:t>
                </a:r>
                <a:r>
                  <a:rPr lang="en-US" dirty="0" err="1">
                    <a:solidFill>
                      <a:srgbClr val="00B050"/>
                    </a:solidFill>
                  </a:rPr>
                  <a:t>i</a:t>
                </a:r>
                <a:r>
                  <a:rPr lang="en-US" dirty="0">
                    <a:solidFill>
                      <a:srgbClr val="00B050"/>
                    </a:solidFill>
                  </a:rPr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z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)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Output </a:t>
                </a:r>
                <a:r>
                  <a:rPr lang="en-US" dirty="0" err="1">
                    <a:solidFill>
                      <a:srgbClr val="00B050"/>
                    </a:solidFill>
                  </a:rPr>
                  <a:t>F</a:t>
                </a:r>
                <a:r>
                  <a:rPr lang="en-US" baseline="-25000" dirty="0" err="1">
                    <a:solidFill>
                      <a:srgbClr val="00B050"/>
                    </a:solidFill>
                  </a:rPr>
                  <a:t>k</a:t>
                </a:r>
                <a:r>
                  <a:rPr lang="en-US" dirty="0">
                    <a:solidFill>
                      <a:srgbClr val="00B050"/>
                    </a:solidFill>
                  </a:rPr>
                  <a:t>(</a:t>
                </a:r>
                <a:r>
                  <a:rPr lang="en-US" dirty="0" err="1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 }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“obfuscate”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(C[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k,z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]),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send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to Bob</a:t>
                </a:r>
                <a:r>
                  <a:rPr lang="en-US" dirty="0" smtClean="0"/>
                  <a:t>.</a:t>
                </a:r>
                <a:endParaRPr lang="en-US" sz="13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r>
                  <a:rPr lang="en-US" dirty="0" smtClean="0"/>
                  <a:t>Bob’s view:  </a:t>
                </a:r>
                <a:r>
                  <a:rPr lang="en-US" dirty="0">
                    <a:solidFill>
                      <a:srgbClr val="FF0000"/>
                    </a:solidFill>
                  </a:rPr>
                  <a:t>(r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4572000" cy="5196840"/>
              </a:xfrm>
              <a:blipFill rotWithShape="1">
                <a:blip r:embed="rId2"/>
                <a:stretch>
                  <a:fillRect l="-2267" b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572000" y="228600"/>
            <a:ext cx="0" cy="6457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4879" y="731520"/>
                <a:ext cx="4419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        gets output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y = (y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FF0000"/>
                    </a:solidFill>
                  </a:rPr>
                  <a:t>,...,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y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Chooses PRF key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k’</a:t>
                </a:r>
              </a:p>
              <a:p>
                <a:r>
                  <a:rPr lang="en-US" sz="2400" dirty="0" smtClean="0"/>
                  <a:t>Sets</a:t>
                </a:r>
                <a:r>
                  <a:rPr lang="en-US" sz="1600" dirty="0" smtClean="0"/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,...,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: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’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y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i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9" y="731520"/>
                <a:ext cx="4419601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069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0440" y="2800529"/>
                <a:ext cx="3962400" cy="378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Creates </a:t>
                </a:r>
                <a:r>
                  <a:rPr lang="en-US" sz="2400" dirty="0"/>
                  <a:t>circuit </a:t>
                </a: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  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C’[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k’,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z</a:t>
                </a:r>
                <a:r>
                  <a:rPr lang="en-US" sz="2400" dirty="0">
                    <a:solidFill>
                      <a:srgbClr val="00B050"/>
                    </a:solidFill>
                  </a:rPr>
                  <a:t>](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400" dirty="0">
                    <a:solidFill>
                      <a:srgbClr val="00B050"/>
                    </a:solidFill>
                  </a:rPr>
                  <a:t>,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) { 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         Verify  (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, r,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,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z) 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         Output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aseline="-25000" dirty="0" err="1" smtClean="0">
                    <a:solidFill>
                      <a:srgbClr val="00B050"/>
                    </a:solidFill>
                  </a:rPr>
                  <a:t>k</a:t>
                </a:r>
                <a:r>
                  <a:rPr lang="en-US" sz="2400" baseline="-25000" dirty="0" smtClean="0">
                    <a:solidFill>
                      <a:srgbClr val="00B050"/>
                    </a:solidFill>
                  </a:rPr>
                  <a:t>’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400" dirty="0">
                    <a:solidFill>
                      <a:srgbClr val="00B05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r</a:t>
                </a:r>
                <a:r>
                  <a:rPr lang="en-US" sz="2400" baseline="-250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   }</a:t>
                </a:r>
              </a:p>
              <a:p>
                <a:endParaRPr lang="en-US" sz="9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“</a:t>
                </a:r>
                <a:r>
                  <a:rPr lang="en-US" sz="2400" dirty="0"/>
                  <a:t>obfuscates”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C’[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k’,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z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])</a:t>
                </a:r>
              </a:p>
              <a:p>
                <a:endParaRPr lang="en-US" sz="2400" dirty="0" smtClean="0"/>
              </a:p>
              <a:p>
                <a:endParaRPr lang="en-US" sz="1400" dirty="0" smtClean="0"/>
              </a:p>
              <a:p>
                <a:r>
                  <a:rPr lang="en-US" sz="2400" dirty="0" smtClean="0"/>
                  <a:t>Simulated view: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(r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40" y="2800529"/>
                <a:ext cx="3962400" cy="3785267"/>
              </a:xfrm>
              <a:prstGeom prst="rect">
                <a:avLst/>
              </a:prstGeom>
              <a:blipFill rotWithShape="1">
                <a:blip r:embed="rId4"/>
                <a:stretch>
                  <a:fillRect l="-2462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59385" y="300335"/>
            <a:ext cx="125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Protocol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248400" y="300335"/>
            <a:ext cx="1627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Simulation </a:t>
            </a:r>
          </a:p>
        </p:txBody>
      </p:sp>
    </p:spTree>
    <p:extLst>
      <p:ext uri="{BB962C8B-B14F-4D97-AF65-F5344CB8AC3E}">
        <p14:creationId xmlns:p14="http://schemas.microsoft.com/office/powerpoint/2010/main" val="38527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10200" y="1447799"/>
                <a:ext cx="3352800" cy="2838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FF0000"/>
                    </a:solidFill>
                  </a:rPr>
                  <a:t>z =  H(r</a:t>
                </a:r>
                <a:r>
                  <a:rPr lang="en-US" sz="3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sz="3000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30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)</a:t>
                </a: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00B050"/>
                    </a:solidFill>
                  </a:rPr>
                  <a:t>C’[z</a:t>
                </a:r>
                <a:r>
                  <a:rPr lang="en-US" sz="3000" dirty="0">
                    <a:solidFill>
                      <a:srgbClr val="00B050"/>
                    </a:solidFill>
                  </a:rPr>
                  <a:t>](</a:t>
                </a:r>
                <a:r>
                  <a:rPr lang="en-US" sz="30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3000" dirty="0">
                    <a:solidFill>
                      <a:srgbClr val="00B050"/>
                    </a:solidFill>
                  </a:rPr>
                  <a:t>, </a:t>
                </a:r>
                <a:r>
                  <a:rPr lang="en-US" sz="30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000" dirty="0">
                    <a:solidFill>
                      <a:srgbClr val="00B050"/>
                    </a:solidFill>
                  </a:rPr>
                  <a:t>) {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00B050"/>
                    </a:solidFill>
                  </a:rPr>
                  <a:t>         Verify </a:t>
                </a:r>
                <a:r>
                  <a:rPr lang="en-US" sz="3000" dirty="0">
                    <a:solidFill>
                      <a:srgbClr val="00B050"/>
                    </a:solidFill>
                  </a:rPr>
                  <a:t>(</a:t>
                </a:r>
                <a:r>
                  <a:rPr lang="en-US" sz="30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3000" dirty="0">
                    <a:solidFill>
                      <a:srgbClr val="00B050"/>
                    </a:solidFill>
                  </a:rPr>
                  <a:t>, </a:t>
                </a:r>
                <a:r>
                  <a:rPr lang="en-US" sz="30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000" dirty="0">
                    <a:solidFill>
                      <a:srgbClr val="00B050"/>
                    </a:solidFill>
                  </a:rPr>
                  <a:t>, z</a:t>
                </a:r>
                <a:r>
                  <a:rPr lang="en-US" sz="3000" dirty="0" smtClean="0">
                    <a:solidFill>
                      <a:srgbClr val="00B050"/>
                    </a:solidFill>
                  </a:rPr>
                  <a:t>)</a:t>
                </a:r>
                <a:endParaRPr lang="en-US" sz="30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00B050"/>
                    </a:solidFill>
                  </a:rPr>
                  <a:t>         </a:t>
                </a:r>
                <a:r>
                  <a:rPr lang="en-US" sz="3000" b="1" dirty="0" smtClean="0">
                    <a:solidFill>
                      <a:srgbClr val="00B050"/>
                    </a:solidFill>
                  </a:rPr>
                  <a:t>Output F’(</a:t>
                </a:r>
                <a:r>
                  <a:rPr lang="en-US" sz="3000" b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3000" b="1" dirty="0" smtClean="0">
                    <a:solidFill>
                      <a:srgbClr val="00B05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⊕ </m:t>
                    </m:r>
                  </m:oMath>
                </a14:m>
                <a:r>
                  <a:rPr lang="en-US" sz="3000" b="1" dirty="0" smtClean="0">
                    <a:solidFill>
                      <a:srgbClr val="00B050"/>
                    </a:solidFill>
                  </a:rPr>
                  <a:t>r  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00B050"/>
                    </a:solidFill>
                  </a:rPr>
                  <a:t>}</a:t>
                </a:r>
                <a:endParaRPr lang="en-US" sz="30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(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C’[z</a:t>
                </a:r>
                <a:r>
                  <a:rPr lang="en-US" sz="3000" dirty="0">
                    <a:solidFill>
                      <a:srgbClr val="FF0000"/>
                    </a:solidFill>
                  </a:rPr>
                  <a:t>])</a:t>
                </a:r>
                <a:endParaRPr lang="en-US" sz="3000" dirty="0" smtClean="0"/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4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0200" y="1447799"/>
                <a:ext cx="3352800" cy="2838509"/>
              </a:xfrm>
              <a:blipFill rotWithShape="1">
                <a:blip r:embed="rId3"/>
                <a:stretch>
                  <a:fillRect l="-3273" t="-4077" b="-4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572000" y="1219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1385002"/>
                <a:ext cx="3962400" cy="290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z </a:t>
                </a:r>
                <a:r>
                  <a:rPr lang="en-US" sz="2600" dirty="0">
                    <a:solidFill>
                      <a:srgbClr val="FF0000"/>
                    </a:solidFill>
                  </a:rPr>
                  <a:t>=  H(r</a:t>
                </a:r>
                <a:r>
                  <a:rPr lang="en-US" sz="26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600" dirty="0">
                    <a:solidFill>
                      <a:srgbClr val="FF0000"/>
                    </a:solidFill>
                  </a:rPr>
                  <a:t>,…,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r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)</a:t>
                </a:r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C[z</a:t>
                </a:r>
                <a:r>
                  <a:rPr lang="en-US" sz="2600" dirty="0">
                    <a:solidFill>
                      <a:srgbClr val="00B050"/>
                    </a:solidFill>
                  </a:rPr>
                  <a:t>](</a:t>
                </a:r>
                <a:r>
                  <a:rPr lang="en-US" sz="26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) { </a:t>
                </a: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        Verify  </a:t>
                </a:r>
                <a:r>
                  <a:rPr lang="en-US" sz="2600" dirty="0">
                    <a:solidFill>
                      <a:srgbClr val="00B050"/>
                    </a:solidFill>
                  </a:rPr>
                  <a:t>(</a:t>
                </a:r>
                <a:r>
                  <a:rPr lang="en-US" sz="26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, z) </a:t>
                </a:r>
              </a:p>
              <a:p>
                <a:r>
                  <a:rPr lang="en-US" sz="2600" b="1" dirty="0" smtClean="0">
                    <a:solidFill>
                      <a:srgbClr val="00B050"/>
                    </a:solidFill>
                  </a:rPr>
                  <a:t>         Output F(</a:t>
                </a:r>
                <a:r>
                  <a:rPr lang="en-US" sz="2600" b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)   </a:t>
                </a: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}</a:t>
                </a:r>
                <a:endParaRPr lang="en-US" sz="26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endParaRPr lang="en-US" sz="26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(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C[z])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85002"/>
                <a:ext cx="3962400" cy="2901307"/>
              </a:xfrm>
              <a:prstGeom prst="rect">
                <a:avLst/>
              </a:prstGeom>
              <a:blipFill rotWithShape="1">
                <a:blip r:embed="rId4"/>
                <a:stretch>
                  <a:fillRect l="-2769" t="-1681" b="-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60" y="30653"/>
                <a:ext cx="8846140" cy="108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Security: 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 </a:t>
                </a:r>
                <a:r>
                  <a:rPr lang="en-US" sz="3200" dirty="0" smtClean="0"/>
                  <a:t>If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3200" dirty="0" smtClean="0"/>
                  <a:t>are values </a:t>
                </a:r>
                <a:r>
                  <a:rPr lang="en-US" sz="3200" dirty="0" err="1" smtClean="0"/>
                  <a:t>s.t.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F(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 = F’(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i</a:t>
                </a: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/>
                  <a:t>can’t distinguish between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 from two distributions: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0653"/>
                <a:ext cx="8846140" cy="1087414"/>
              </a:xfrm>
              <a:prstGeom prst="rect">
                <a:avLst/>
              </a:prstGeom>
              <a:blipFill rotWithShape="1">
                <a:blip r:embed="rId5"/>
                <a:stretch>
                  <a:fillRect l="-1792" t="-6742" r="-551" b="-18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937" y="4648200"/>
                <a:ext cx="883812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Could prove this assuming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800" dirty="0" smtClean="0"/>
                  <a:t>  is “differing-inputs </a:t>
                </a:r>
                <a:r>
                  <a:rPr lang="en-US" sz="2800" dirty="0" err="1" smtClean="0"/>
                  <a:t>obf</a:t>
                </a:r>
                <a:r>
                  <a:rPr lang="en-US" sz="2800" dirty="0" smtClean="0"/>
                  <a:t>.” (</a:t>
                </a:r>
                <a:r>
                  <a:rPr lang="en-US" sz="2800" dirty="0" err="1" smtClean="0"/>
                  <a:t>diO</a:t>
                </a:r>
                <a:r>
                  <a:rPr lang="en-US" sz="2800" dirty="0" smtClean="0"/>
                  <a:t>):</a:t>
                </a:r>
              </a:p>
              <a:p>
                <a:r>
                  <a:rPr lang="en-US" sz="2800" dirty="0" smtClean="0"/>
                  <a:t>     finding inputs on which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C[z]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C’[z] </a:t>
                </a:r>
                <a:r>
                  <a:rPr lang="en-US" sz="2800" dirty="0" smtClean="0"/>
                  <a:t>differ breaks hash.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… but </a:t>
                </a:r>
                <a:r>
                  <a:rPr lang="en-US" sz="2800" dirty="0" err="1" smtClean="0"/>
                  <a:t>diO</a:t>
                </a:r>
                <a:r>
                  <a:rPr lang="en-US" sz="2800" dirty="0" smtClean="0"/>
                  <a:t> is a dangerous assumption  [GGHW14].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7" y="4648200"/>
                <a:ext cx="8838125" cy="1815882"/>
              </a:xfrm>
              <a:prstGeom prst="rect">
                <a:avLst/>
              </a:prstGeom>
              <a:blipFill rotWithShape="1">
                <a:blip r:embed="rId6"/>
                <a:stretch>
                  <a:fillRect l="-1379" t="-3030" r="-41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219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60" y="30653"/>
                <a:ext cx="8846140" cy="108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Security: 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 </a:t>
                </a:r>
                <a:r>
                  <a:rPr lang="en-US" sz="3200" dirty="0" smtClean="0"/>
                  <a:t>If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3200" dirty="0" smtClean="0"/>
                  <a:t>are values </a:t>
                </a:r>
                <a:r>
                  <a:rPr lang="en-US" sz="3200" dirty="0" err="1" smtClean="0"/>
                  <a:t>s.t.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F(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 = F’(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i</a:t>
                </a: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/>
                  <a:t>can’t distinguish between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 from two distributions: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0653"/>
                <a:ext cx="8846140" cy="1087414"/>
              </a:xfrm>
              <a:prstGeom prst="rect">
                <a:avLst/>
              </a:prstGeom>
              <a:blipFill rotWithShape="1">
                <a:blip r:embed="rId3"/>
                <a:stretch>
                  <a:fillRect l="-1792" t="-6742" r="-551" b="-18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546" y="4735014"/>
                <a:ext cx="8487708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Want to rely on  </a:t>
                </a:r>
                <a:r>
                  <a:rPr lang="en-US" sz="2800" dirty="0" err="1" smtClean="0"/>
                  <a:t>iO</a:t>
                </a:r>
                <a:r>
                  <a:rPr lang="en-US" sz="2800" dirty="0" smtClean="0"/>
                  <a:t> Security:  If 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C’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C’)</a:t>
                </a:r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/>
                  <a:t>… but it’s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the case that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C[z]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>
                    <a:solidFill>
                      <a:srgbClr val="00B05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’[z].</a:t>
                </a:r>
              </a:p>
              <a:p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/>
                  <a:t>We can still make this work if H is a special type of hash!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6" y="4735014"/>
                <a:ext cx="8487708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436" t="-3020" r="-43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10200" y="1447799"/>
                <a:ext cx="3352800" cy="2838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FF0000"/>
                    </a:solidFill>
                  </a:rPr>
                  <a:t>z =  H(r</a:t>
                </a:r>
                <a:r>
                  <a:rPr lang="en-US" sz="3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sz="3000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30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)</a:t>
                </a: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00B050"/>
                    </a:solidFill>
                  </a:rPr>
                  <a:t>C’[z</a:t>
                </a:r>
                <a:r>
                  <a:rPr lang="en-US" sz="3000" dirty="0">
                    <a:solidFill>
                      <a:srgbClr val="00B050"/>
                    </a:solidFill>
                  </a:rPr>
                  <a:t>](</a:t>
                </a:r>
                <a:r>
                  <a:rPr lang="en-US" sz="30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3000" dirty="0">
                    <a:solidFill>
                      <a:srgbClr val="00B050"/>
                    </a:solidFill>
                  </a:rPr>
                  <a:t>, </a:t>
                </a:r>
                <a:r>
                  <a:rPr lang="en-US" sz="30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000" dirty="0">
                    <a:solidFill>
                      <a:srgbClr val="00B050"/>
                    </a:solidFill>
                  </a:rPr>
                  <a:t>) {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00B050"/>
                    </a:solidFill>
                  </a:rPr>
                  <a:t>         Verify </a:t>
                </a:r>
                <a:r>
                  <a:rPr lang="en-US" sz="3000" dirty="0">
                    <a:solidFill>
                      <a:srgbClr val="00B050"/>
                    </a:solidFill>
                  </a:rPr>
                  <a:t>(</a:t>
                </a:r>
                <a:r>
                  <a:rPr lang="en-US" sz="30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3000" dirty="0">
                    <a:solidFill>
                      <a:srgbClr val="00B050"/>
                    </a:solidFill>
                  </a:rPr>
                  <a:t>, </a:t>
                </a:r>
                <a:r>
                  <a:rPr lang="en-US" sz="30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000" dirty="0">
                    <a:solidFill>
                      <a:srgbClr val="00B050"/>
                    </a:solidFill>
                  </a:rPr>
                  <a:t>, z</a:t>
                </a:r>
                <a:r>
                  <a:rPr lang="en-US" sz="3000" dirty="0" smtClean="0">
                    <a:solidFill>
                      <a:srgbClr val="00B050"/>
                    </a:solidFill>
                  </a:rPr>
                  <a:t>)</a:t>
                </a:r>
                <a:endParaRPr lang="en-US" sz="30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00B050"/>
                    </a:solidFill>
                  </a:rPr>
                  <a:t>         </a:t>
                </a:r>
                <a:r>
                  <a:rPr lang="en-US" sz="3000" b="1" dirty="0" smtClean="0">
                    <a:solidFill>
                      <a:srgbClr val="00B050"/>
                    </a:solidFill>
                  </a:rPr>
                  <a:t>Output F’(</a:t>
                </a:r>
                <a:r>
                  <a:rPr lang="en-US" sz="3000" b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3000" b="1" dirty="0" smtClean="0">
                    <a:solidFill>
                      <a:srgbClr val="00B05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⊕ </m:t>
                    </m:r>
                  </m:oMath>
                </a14:m>
                <a:r>
                  <a:rPr lang="en-US" sz="3000" b="1" dirty="0" smtClean="0">
                    <a:solidFill>
                      <a:srgbClr val="00B050"/>
                    </a:solidFill>
                  </a:rPr>
                  <a:t>r  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00B050"/>
                    </a:solidFill>
                  </a:rPr>
                  <a:t>}</a:t>
                </a:r>
                <a:endParaRPr lang="en-US" sz="30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(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C’[z</a:t>
                </a:r>
                <a:r>
                  <a:rPr lang="en-US" sz="3000" dirty="0">
                    <a:solidFill>
                      <a:srgbClr val="FF0000"/>
                    </a:solidFill>
                  </a:rPr>
                  <a:t>])</a:t>
                </a:r>
                <a:endParaRPr lang="en-US" sz="3000" dirty="0" smtClean="0"/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4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0200" y="1447799"/>
                <a:ext cx="3352800" cy="2838509"/>
              </a:xfrm>
              <a:blipFill rotWithShape="1">
                <a:blip r:embed="rId5"/>
                <a:stretch>
                  <a:fillRect l="-3273" t="-4077" b="-4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1385002"/>
                <a:ext cx="3962400" cy="290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z </a:t>
                </a:r>
                <a:r>
                  <a:rPr lang="en-US" sz="2600" dirty="0">
                    <a:solidFill>
                      <a:srgbClr val="FF0000"/>
                    </a:solidFill>
                  </a:rPr>
                  <a:t>=  H(r</a:t>
                </a:r>
                <a:r>
                  <a:rPr lang="en-US" sz="26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600" dirty="0">
                    <a:solidFill>
                      <a:srgbClr val="FF0000"/>
                    </a:solidFill>
                  </a:rPr>
                  <a:t>,…,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r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)</a:t>
                </a:r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C[z</a:t>
                </a:r>
                <a:r>
                  <a:rPr lang="en-US" sz="2600" dirty="0">
                    <a:solidFill>
                      <a:srgbClr val="00B050"/>
                    </a:solidFill>
                  </a:rPr>
                  <a:t>](</a:t>
                </a:r>
                <a:r>
                  <a:rPr lang="en-US" sz="26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) { </a:t>
                </a: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        Verify  </a:t>
                </a:r>
                <a:r>
                  <a:rPr lang="en-US" sz="2600" dirty="0">
                    <a:solidFill>
                      <a:srgbClr val="00B050"/>
                    </a:solidFill>
                  </a:rPr>
                  <a:t>(</a:t>
                </a:r>
                <a:r>
                  <a:rPr lang="en-US" sz="26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, z) </a:t>
                </a:r>
              </a:p>
              <a:p>
                <a:r>
                  <a:rPr lang="en-US" sz="2600" b="1" dirty="0" smtClean="0">
                    <a:solidFill>
                      <a:srgbClr val="00B050"/>
                    </a:solidFill>
                  </a:rPr>
                  <a:t>         Output F(</a:t>
                </a:r>
                <a:r>
                  <a:rPr lang="en-US" sz="2600" b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)   </a:t>
                </a: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}</a:t>
                </a:r>
                <a:endParaRPr lang="en-US" sz="26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endParaRPr lang="en-US" sz="26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(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C[z])</a:t>
                </a:r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85002"/>
                <a:ext cx="3962400" cy="2901307"/>
              </a:xfrm>
              <a:prstGeom prst="rect">
                <a:avLst/>
              </a:prstGeom>
              <a:blipFill rotWithShape="1">
                <a:blip r:embed="rId6"/>
                <a:stretch>
                  <a:fillRect l="-2769" t="-1681" b="-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9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16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Def</a:t>
            </a:r>
            <a:r>
              <a:rPr lang="en-US" dirty="0" smtClean="0"/>
              <a:t>:  Somewhere Stat Binding (SSB) Hash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991600" cy="5638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u="sng" dirty="0" smtClean="0"/>
                  <a:t>Tagline</a:t>
                </a:r>
                <a:r>
                  <a:rPr lang="en-US" sz="2800" dirty="0" smtClean="0"/>
                  <a:t>: Like a </a:t>
                </a:r>
                <a:r>
                  <a:rPr lang="en-US" sz="2800" dirty="0" err="1" smtClean="0"/>
                  <a:t>Markle</a:t>
                </a:r>
                <a:r>
                  <a:rPr lang="en-US" sz="2800" dirty="0" smtClean="0"/>
                  <a:t>-Tree hash, but can be made “statistically binding” on one hidden position. </a:t>
                </a:r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hk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 Gen(j)</a:t>
                </a:r>
                <a:r>
                  <a:rPr lang="en-US" sz="2800" dirty="0" smtClean="0"/>
                  <a:t>                     hash key stat binding on position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j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z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=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H</a:t>
                </a:r>
                <a:r>
                  <a:rPr lang="en-US" sz="2800" baseline="-25000" dirty="0" err="1" smtClean="0">
                    <a:solidFill>
                      <a:srgbClr val="0070C0"/>
                    </a:solidFill>
                  </a:rPr>
                  <a:t>hk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(r</a:t>
                </a:r>
                <a:r>
                  <a:rPr lang="en-US" sz="2800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,…,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r</a:t>
                </a:r>
                <a:r>
                  <a:rPr lang="en-US" sz="2800" baseline="-25000" dirty="0" err="1" smtClean="0">
                    <a:solidFill>
                      <a:srgbClr val="0070C0"/>
                    </a:solidFill>
                  </a:rPr>
                  <a:t>n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)                   </a:t>
                </a:r>
                <a:r>
                  <a:rPr lang="en-US" sz="2800" dirty="0" smtClean="0"/>
                  <a:t>hash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r</a:t>
                </a:r>
                <a:r>
                  <a:rPr lang="en-US" sz="2800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,…,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r</a:t>
                </a:r>
                <a:r>
                  <a:rPr lang="en-US" sz="2800" baseline="-25000" dirty="0" err="1" smtClean="0">
                    <a:solidFill>
                      <a:srgbClr val="0070C0"/>
                    </a:solidFill>
                  </a:rPr>
                  <a:t>n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to short output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z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= 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Open</a:t>
                </a:r>
                <a:r>
                  <a:rPr lang="en-US" sz="2800" baseline="-25000" dirty="0" err="1" smtClean="0">
                    <a:solidFill>
                      <a:srgbClr val="0070C0"/>
                    </a:solidFill>
                  </a:rPr>
                  <a:t>hk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 r</a:t>
                </a:r>
                <a:r>
                  <a:rPr lang="en-US" sz="2800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,…,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r</a:t>
                </a:r>
                <a:r>
                  <a:rPr lang="en-US" sz="2800" baseline="-25000" dirty="0" err="1" smtClean="0">
                    <a:solidFill>
                      <a:srgbClr val="0070C0"/>
                    </a:solidFill>
                  </a:rPr>
                  <a:t>n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)      </a:t>
                </a:r>
                <a:r>
                  <a:rPr lang="en-US" sz="2800" dirty="0" smtClean="0"/>
                  <a:t>a short “local opening” for position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i</a:t>
                </a: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r>
                  <a:rPr lang="en-US" sz="2800" dirty="0" err="1" smtClean="0">
                    <a:solidFill>
                      <a:srgbClr val="0070C0"/>
                    </a:solidFill>
                  </a:rPr>
                  <a:t>Verify</a:t>
                </a:r>
                <a:r>
                  <a:rPr lang="en-US" sz="2800" baseline="-25000" dirty="0" err="1" smtClean="0">
                    <a:solidFill>
                      <a:srgbClr val="0070C0"/>
                    </a:solidFill>
                  </a:rPr>
                  <a:t>hk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 r,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, z)                </a:t>
                </a:r>
                <a:r>
                  <a:rPr lang="en-US" sz="2800" dirty="0" smtClean="0"/>
                  <a:t>verifies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2800" baseline="30000" dirty="0" err="1" smtClean="0"/>
                  <a:t>th</a:t>
                </a:r>
                <a:r>
                  <a:rPr lang="en-US" sz="2800" baseline="30000" dirty="0" smtClean="0"/>
                  <a:t> </a:t>
                </a:r>
                <a:r>
                  <a:rPr lang="en-US" sz="2800" dirty="0" smtClean="0"/>
                  <a:t>  bit of hashed input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r</a:t>
                </a:r>
              </a:p>
              <a:p>
                <a:endParaRPr lang="en-US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b="1" dirty="0" smtClean="0"/>
                  <a:t>Statistically binding on index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sz="2800" dirty="0" smtClean="0"/>
                  <a:t>:  There is no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z, 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r’,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 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 smtClean="0"/>
                  <a:t>s.t.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    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Verify</a:t>
                </a:r>
                <a:r>
                  <a:rPr lang="en-US" sz="2800" baseline="-25000" dirty="0" err="1" smtClean="0">
                    <a:solidFill>
                      <a:srgbClr val="0070C0"/>
                    </a:solidFill>
                  </a:rPr>
                  <a:t>hk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(j, r, </a:t>
                </a:r>
                <a:r>
                  <a:rPr lang="en-US" sz="2800" dirty="0">
                    <a:solidFill>
                      <a:srgbClr val="0070C0"/>
                    </a:solidFill>
                  </a:rPr>
                  <a:t>z,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)  </a:t>
                </a:r>
                <a:r>
                  <a:rPr lang="en-US" sz="2800" dirty="0" smtClean="0"/>
                  <a:t>and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Verify</a:t>
                </a:r>
                <a:r>
                  <a:rPr lang="en-US" sz="2800" baseline="-25000" dirty="0" err="1" smtClean="0">
                    <a:solidFill>
                      <a:srgbClr val="0070C0"/>
                    </a:solidFill>
                  </a:rPr>
                  <a:t>hk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(j, r’, </a:t>
                </a:r>
                <a:r>
                  <a:rPr lang="en-US" sz="2800" dirty="0">
                    <a:solidFill>
                      <a:srgbClr val="0070C0"/>
                    </a:solidFill>
                  </a:rPr>
                  <a:t>z,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’</a:t>
                </a:r>
                <a:r>
                  <a:rPr lang="en-US" sz="2800" dirty="0">
                    <a:solidFill>
                      <a:srgbClr val="0070C0"/>
                    </a:solidFill>
                  </a:rPr>
                  <a:t> )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accept.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b="1" dirty="0" smtClean="0"/>
                  <a:t>Computationally hides index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sz="2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For any 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j </a:t>
                </a:r>
                <a:r>
                  <a:rPr lang="en-US" sz="2800" dirty="0" smtClean="0"/>
                  <a:t>and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j’</a:t>
                </a:r>
                <a:r>
                  <a:rPr lang="en-US" sz="2800" dirty="0" smtClean="0"/>
                  <a:t>  : can’t distinguish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Gen(j) </a:t>
                </a:r>
                <a:r>
                  <a:rPr lang="en-US" sz="2800" dirty="0" smtClean="0"/>
                  <a:t>from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Gen(j')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991600" cy="5638800"/>
              </a:xfrm>
              <a:blipFill rotWithShape="1">
                <a:blip r:embed="rId2"/>
                <a:stretch>
                  <a:fillRect l="-1153" t="-865" b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5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1425955"/>
            <a:ext cx="0" cy="238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60" y="30653"/>
                <a:ext cx="8340297" cy="108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Security: 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 </a:t>
                </a:r>
                <a:r>
                  <a:rPr lang="en-US" sz="3200" dirty="0" smtClean="0"/>
                  <a:t>If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3200" dirty="0" smtClean="0"/>
                  <a:t>are values </a:t>
                </a:r>
                <a:r>
                  <a:rPr lang="en-US" sz="3200" dirty="0" err="1" smtClean="0"/>
                  <a:t>s.t.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F(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 = F’(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i</a:t>
                </a: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/>
                  <a:t>can’t distinguish between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 from: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0653"/>
                <a:ext cx="8340297" cy="1087414"/>
              </a:xfrm>
              <a:prstGeom prst="rect">
                <a:avLst/>
              </a:prstGeom>
              <a:blipFill rotWithShape="1">
                <a:blip r:embed="rId3"/>
                <a:stretch>
                  <a:fillRect l="-1901" t="-6742" r="-73" b="-18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9546" y="456403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1911" y="1219200"/>
                <a:ext cx="4151489" cy="228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z </a:t>
                </a:r>
                <a:r>
                  <a:rPr lang="en-US" sz="2600" dirty="0">
                    <a:solidFill>
                      <a:srgbClr val="FF0000"/>
                    </a:solidFill>
                  </a:rPr>
                  <a:t>=  </a:t>
                </a:r>
                <a:r>
                  <a:rPr lang="en-US" sz="26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sz="2600" baseline="-250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(r</a:t>
                </a:r>
                <a:r>
                  <a:rPr lang="en-US" sz="26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600" dirty="0">
                    <a:solidFill>
                      <a:srgbClr val="FF0000"/>
                    </a:solidFill>
                  </a:rPr>
                  <a:t>,…,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r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)</a:t>
                </a:r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C[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, z</a:t>
                </a:r>
                <a:r>
                  <a:rPr lang="en-US" sz="2600" dirty="0">
                    <a:solidFill>
                      <a:srgbClr val="00B050"/>
                    </a:solidFill>
                  </a:rPr>
                  <a:t>](</a:t>
                </a:r>
                <a:r>
                  <a:rPr lang="en-US" sz="26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) { </a:t>
                </a:r>
              </a:p>
              <a:p>
                <a:r>
                  <a:rPr lang="en-US" sz="2600" dirty="0">
                    <a:solidFill>
                      <a:srgbClr val="00B050"/>
                    </a:solidFill>
                  </a:rPr>
                  <a:t>     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If  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Verify</a:t>
                </a:r>
                <a:r>
                  <a:rPr lang="en-US" sz="2600" baseline="-250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, z) </a:t>
                </a:r>
              </a:p>
              <a:p>
                <a:r>
                  <a:rPr lang="en-US" sz="2600" dirty="0">
                    <a:solidFill>
                      <a:srgbClr val="00B050"/>
                    </a:solidFill>
                  </a:rPr>
                  <a:t>           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Output F(</a:t>
                </a:r>
                <a:r>
                  <a:rPr lang="en-US" sz="2600" b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) 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}</a:t>
                </a:r>
                <a:endParaRPr lang="en-US" sz="26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endParaRPr lang="en-US" sz="12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(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C[</a:t>
                </a:r>
                <a:r>
                  <a:rPr lang="en-US" sz="26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, z])</a:t>
                </a:r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1" y="1219200"/>
                <a:ext cx="4151489" cy="2285754"/>
              </a:xfrm>
              <a:prstGeom prst="rect">
                <a:avLst/>
              </a:prstGeom>
              <a:blipFill rotWithShape="1">
                <a:blip r:embed="rId4"/>
                <a:stretch>
                  <a:fillRect l="-2493" t="-2133" b="-6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4450" y="4287518"/>
                <a:ext cx="6866550" cy="21318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z </a:t>
                </a:r>
                <a:r>
                  <a:rPr lang="en-US" sz="2600" dirty="0">
                    <a:solidFill>
                      <a:srgbClr val="FF0000"/>
                    </a:solidFill>
                  </a:rPr>
                  <a:t>=  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H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hk</a:t>
                </a:r>
                <a:r>
                  <a:rPr lang="en-US" sz="2600" dirty="0">
                    <a:solidFill>
                      <a:srgbClr val="FF0000"/>
                    </a:solidFill>
                  </a:rPr>
                  <a:t>(r</a:t>
                </a:r>
                <a:r>
                  <a:rPr lang="en-US" sz="26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600" dirty="0">
                    <a:solidFill>
                      <a:srgbClr val="FF0000"/>
                    </a:solidFill>
                  </a:rPr>
                  <a:t>,…,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r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)    :    </a:t>
                </a:r>
                <a:r>
                  <a:rPr lang="en-US" sz="2600" dirty="0">
                    <a:solidFill>
                      <a:srgbClr val="FF0000"/>
                    </a:solidFill>
                  </a:rPr>
                  <a:t>hk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Gen(j)  </a:t>
                </a:r>
                <a:endParaRPr lang="en-US" sz="2600" dirty="0" smtClean="0">
                  <a:solidFill>
                    <a:srgbClr val="7030A0"/>
                  </a:solidFill>
                </a:endParaRP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C[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, z, 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j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](</a:t>
                </a:r>
                <a:r>
                  <a:rPr lang="en-US" sz="26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) { </a:t>
                </a:r>
              </a:p>
              <a:p>
                <a:r>
                  <a:rPr lang="en-US" sz="2600" dirty="0">
                    <a:solidFill>
                      <a:srgbClr val="00B050"/>
                    </a:solidFill>
                  </a:rPr>
                  <a:t>     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If  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Verify</a:t>
                </a:r>
                <a:r>
                  <a:rPr lang="en-US" sz="2600" baseline="-250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, z) </a:t>
                </a:r>
              </a:p>
              <a:p>
                <a:r>
                  <a:rPr lang="en-US" sz="2600" dirty="0">
                    <a:solidFill>
                      <a:srgbClr val="00B050"/>
                    </a:solidFill>
                  </a:rPr>
                  <a:t>     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     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If </a:t>
                </a:r>
                <a:r>
                  <a:rPr lang="en-US" sz="2600" b="1" dirty="0" err="1" smtClean="0">
                    <a:solidFill>
                      <a:srgbClr val="7030A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2600" b="1" dirty="0" smtClean="0">
                    <a:solidFill>
                      <a:srgbClr val="7030A0"/>
                    </a:solidFill>
                  </a:rPr>
                  <a:t> j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output </a:t>
                </a:r>
                <a:r>
                  <a:rPr lang="en-US" sz="2800" dirty="0">
                    <a:solidFill>
                      <a:srgbClr val="00B050"/>
                    </a:solidFill>
                  </a:rPr>
                  <a:t>F’(</a:t>
                </a:r>
                <a:r>
                  <a:rPr lang="en-US" sz="28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800" dirty="0">
                    <a:solidFill>
                      <a:srgbClr val="00B05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⊕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r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else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o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utput F(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)    }</a:t>
                </a:r>
                <a:endParaRPr lang="en-US" sz="26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(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C[</a:t>
                </a:r>
                <a:r>
                  <a:rPr lang="en-US" sz="26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, z, j])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50" y="4287518"/>
                <a:ext cx="6866550" cy="2131866"/>
              </a:xfrm>
              <a:prstGeom prst="rect">
                <a:avLst/>
              </a:prstGeom>
              <a:blipFill rotWithShape="0">
                <a:blip r:embed="rId5"/>
                <a:stretch>
                  <a:fillRect l="-1506" t="-1989" b="-65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8082" y="3886200"/>
            <a:ext cx="128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Hybrid j</a:t>
            </a:r>
            <a:endParaRPr lang="en-US" sz="2400" b="1" dirty="0"/>
          </a:p>
        </p:txBody>
      </p:sp>
      <p:sp>
        <p:nvSpPr>
          <p:cNvPr id="4" name="Bent-Up Arrow 3"/>
          <p:cNvSpPr/>
          <p:nvPr/>
        </p:nvSpPr>
        <p:spPr>
          <a:xfrm>
            <a:off x="8001000" y="4481681"/>
            <a:ext cx="448650" cy="12954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flipH="1">
            <a:off x="652534" y="4439550"/>
            <a:ext cx="490466" cy="12954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5400" y="1219200"/>
                <a:ext cx="4151489" cy="2316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z </a:t>
                </a:r>
                <a:r>
                  <a:rPr lang="en-US" sz="2600" dirty="0">
                    <a:solidFill>
                      <a:srgbClr val="FF0000"/>
                    </a:solidFill>
                  </a:rPr>
                  <a:t>=  </a:t>
                </a:r>
                <a:r>
                  <a:rPr lang="en-US" sz="26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sz="2600" baseline="-250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(r</a:t>
                </a:r>
                <a:r>
                  <a:rPr lang="en-US" sz="26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600" dirty="0">
                    <a:solidFill>
                      <a:srgbClr val="FF0000"/>
                    </a:solidFill>
                  </a:rPr>
                  <a:t>,…,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r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)</a:t>
                </a:r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C’[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, z</a:t>
                </a:r>
                <a:r>
                  <a:rPr lang="en-US" sz="2600" dirty="0">
                    <a:solidFill>
                      <a:srgbClr val="00B050"/>
                    </a:solidFill>
                  </a:rPr>
                  <a:t>](</a:t>
                </a:r>
                <a:r>
                  <a:rPr lang="en-US" sz="26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) { </a:t>
                </a:r>
              </a:p>
              <a:p>
                <a:r>
                  <a:rPr lang="en-US" sz="2600" dirty="0">
                    <a:solidFill>
                      <a:srgbClr val="00B050"/>
                    </a:solidFill>
                  </a:rPr>
                  <a:t>     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If  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Verify</a:t>
                </a:r>
                <a:r>
                  <a:rPr lang="en-US" sz="2600" baseline="-250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, z) </a:t>
                </a:r>
              </a:p>
              <a:p>
                <a:r>
                  <a:rPr lang="en-US" sz="2600" dirty="0">
                    <a:solidFill>
                      <a:srgbClr val="00B050"/>
                    </a:solidFill>
                  </a:rPr>
                  <a:t>           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Output F’(i)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r</a:t>
                </a:r>
                <a:r>
                  <a:rPr lang="en-US" sz="2800" b="1" baseline="-25000" dirty="0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 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}</a:t>
                </a:r>
                <a:endParaRPr lang="en-US" sz="26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endParaRPr lang="en-US" sz="12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(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C’[</a:t>
                </a:r>
                <a:r>
                  <a:rPr lang="en-US" sz="26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, z])</a:t>
                </a:r>
                <a:endParaRPr lang="en-US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219200"/>
                <a:ext cx="4151489" cy="2316532"/>
              </a:xfrm>
              <a:prstGeom prst="rect">
                <a:avLst/>
              </a:prstGeom>
              <a:blipFill rotWithShape="1">
                <a:blip r:embed="rId6"/>
                <a:stretch>
                  <a:fillRect l="-2643" t="-2105" b="-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4629616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j=0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69804" y="4625163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j=n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24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 animBg="1"/>
      <p:bldP spid="11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249" y="416243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Hybrid j 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546" y="456403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4450" y="4287518"/>
                <a:ext cx="6866550" cy="21318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z </a:t>
                </a:r>
                <a:r>
                  <a:rPr lang="en-US" sz="2600" dirty="0">
                    <a:solidFill>
                      <a:srgbClr val="FF0000"/>
                    </a:solidFill>
                  </a:rPr>
                  <a:t>=  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H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hk</a:t>
                </a:r>
                <a:r>
                  <a:rPr lang="en-US" sz="2600" dirty="0">
                    <a:solidFill>
                      <a:srgbClr val="FF0000"/>
                    </a:solidFill>
                  </a:rPr>
                  <a:t>(r</a:t>
                </a:r>
                <a:r>
                  <a:rPr lang="en-US" sz="26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600" dirty="0">
                    <a:solidFill>
                      <a:srgbClr val="FF0000"/>
                    </a:solidFill>
                  </a:rPr>
                  <a:t>,…,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r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)    :    </a:t>
                </a:r>
                <a:r>
                  <a:rPr lang="en-US" sz="2600" dirty="0">
                    <a:solidFill>
                      <a:srgbClr val="FF0000"/>
                    </a:solidFill>
                  </a:rPr>
                  <a:t>hk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Gen(j)  </a:t>
                </a:r>
                <a:endParaRPr lang="en-US" sz="2600" dirty="0" smtClean="0">
                  <a:solidFill>
                    <a:srgbClr val="7030A0"/>
                  </a:solidFill>
                </a:endParaRPr>
              </a:p>
              <a:p>
                <a:r>
                  <a:rPr lang="en-US" sz="2600" dirty="0" smtClean="0">
                    <a:solidFill>
                      <a:srgbClr val="00B050"/>
                    </a:solidFill>
                  </a:rPr>
                  <a:t>C[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, z, 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j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](</a:t>
                </a:r>
                <a:r>
                  <a:rPr lang="en-US" sz="26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) { </a:t>
                </a:r>
              </a:p>
              <a:p>
                <a:r>
                  <a:rPr lang="en-US" sz="2600" dirty="0">
                    <a:solidFill>
                      <a:srgbClr val="00B050"/>
                    </a:solidFill>
                  </a:rPr>
                  <a:t>     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If  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Verify</a:t>
                </a:r>
                <a:r>
                  <a:rPr lang="en-US" sz="2600" baseline="-250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>
                    <a:solidFill>
                      <a:srgbClr val="00B05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r,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, z) </a:t>
                </a:r>
              </a:p>
              <a:p>
                <a:r>
                  <a:rPr lang="en-US" sz="2600" dirty="0">
                    <a:solidFill>
                      <a:srgbClr val="00B050"/>
                    </a:solidFill>
                  </a:rPr>
                  <a:t>     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     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If </a:t>
                </a:r>
                <a:r>
                  <a:rPr lang="en-US" sz="2600" b="1" dirty="0" err="1" smtClean="0">
                    <a:solidFill>
                      <a:srgbClr val="7030A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2600" b="1" dirty="0" smtClean="0">
                    <a:solidFill>
                      <a:srgbClr val="7030A0"/>
                    </a:solidFill>
                  </a:rPr>
                  <a:t> j 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output </a:t>
                </a:r>
                <a:r>
                  <a:rPr lang="en-US" sz="2800" dirty="0">
                    <a:solidFill>
                      <a:srgbClr val="00B050"/>
                    </a:solidFill>
                  </a:rPr>
                  <a:t>F’(</a:t>
                </a:r>
                <a:r>
                  <a:rPr lang="en-US" sz="2800" dirty="0" err="1">
                    <a:solidFill>
                      <a:srgbClr val="00B050"/>
                    </a:solidFill>
                  </a:rPr>
                  <a:t>i</a:t>
                </a:r>
                <a:r>
                  <a:rPr lang="en-US" sz="2800" dirty="0">
                    <a:solidFill>
                      <a:srgbClr val="00B05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⊕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r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else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o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utput F(</a:t>
                </a:r>
                <a:r>
                  <a:rPr lang="en-US" sz="2600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)    }</a:t>
                </a:r>
                <a:endParaRPr lang="en-US" sz="26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(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C[</a:t>
                </a:r>
                <a:r>
                  <a:rPr lang="en-US" sz="26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, z, j])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50" y="4287518"/>
                <a:ext cx="6866550" cy="2131866"/>
              </a:xfrm>
              <a:prstGeom prst="rect">
                <a:avLst/>
              </a:prstGeom>
              <a:blipFill rotWithShape="0">
                <a:blip r:embed="rId3"/>
                <a:stretch>
                  <a:fillRect l="-1506" t="-1989" b="-65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8082" y="3886200"/>
            <a:ext cx="128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Hybrid j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1240" y="435699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Hybrid j + .5 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0" y="1052460"/>
                <a:ext cx="234455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</a:rPr>
                  <a:t>hk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Gen(j+1)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52460"/>
                <a:ext cx="2344553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4675" t="-11250" r="-3636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680664" y="411778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Hybrid j+1 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6776" y="396388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776" y="396388"/>
                <a:ext cx="394339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54061" y="381000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061" y="381000"/>
                <a:ext cx="39433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50485" y="1821930"/>
            <a:ext cx="3067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SSB hash key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hk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computationally</a:t>
            </a:r>
          </a:p>
          <a:p>
            <a:r>
              <a:rPr lang="en-US" sz="2400" dirty="0" smtClean="0"/>
              <a:t>hides binding index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0600" y="1791716"/>
                <a:ext cx="421730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Since hash is stat. binding on j+1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C[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hk</a:t>
                </a:r>
                <a:r>
                  <a:rPr lang="en-US" sz="2400" dirty="0">
                    <a:solidFill>
                      <a:srgbClr val="00B050"/>
                    </a:solidFill>
                  </a:rPr>
                  <a:t>, z,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j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]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C[hk, z,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j+1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]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By  </a:t>
                </a:r>
                <a:r>
                  <a:rPr lang="en-US" sz="2400" dirty="0" err="1" smtClean="0"/>
                  <a:t>iO</a:t>
                </a:r>
                <a:r>
                  <a:rPr lang="en-US" sz="2400" dirty="0" smtClean="0"/>
                  <a:t>, cannot distinguish the</a:t>
                </a:r>
              </a:p>
              <a:p>
                <a:r>
                  <a:rPr lang="en-US" sz="2400" dirty="0" smtClean="0"/>
                  <a:t>obfuscations.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791716"/>
                <a:ext cx="4217308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2315" t="-3113" r="-1302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01461" y="421957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61" y="421957"/>
                <a:ext cx="39433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9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9" grpId="0"/>
      <p:bldP spid="1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Function Evaluation (SFE)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0" y="5105400"/>
            <a:ext cx="91440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Alice and Bob have inputs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Goal:  Bob learns </a:t>
            </a:r>
            <a:r>
              <a:rPr lang="en-US" dirty="0" smtClean="0">
                <a:solidFill>
                  <a:srgbClr val="FF0000"/>
                </a:solidFill>
              </a:rPr>
              <a:t>y= f(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Nothing else is revealed to Alice or Bob (simulation). </a:t>
            </a:r>
          </a:p>
        </p:txBody>
      </p:sp>
      <p:pic>
        <p:nvPicPr>
          <p:cNvPr id="10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46409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416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2679" y="4219254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  (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8498" y="412498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Bob (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2590800"/>
            <a:ext cx="350520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2971800"/>
            <a:ext cx="3505200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3733800"/>
            <a:ext cx="3505200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3400" y="3276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598266"/>
            <a:ext cx="282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Output: </a:t>
            </a:r>
            <a:r>
              <a:rPr lang="en-US" sz="2800" dirty="0" smtClean="0">
                <a:solidFill>
                  <a:srgbClr val="FF0000"/>
                </a:solidFill>
              </a:rPr>
              <a:t>y=f(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895600" y="3276600"/>
            <a:ext cx="350520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Constructing SSB Hash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1" idx="0"/>
            <a:endCxn id="20" idx="3"/>
          </p:cNvCxnSpPr>
          <p:nvPr/>
        </p:nvCxnSpPr>
        <p:spPr>
          <a:xfrm flipV="1">
            <a:off x="1930215" y="3438245"/>
            <a:ext cx="1489083" cy="6105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4" idx="0"/>
            <a:endCxn id="20" idx="5"/>
          </p:cNvCxnSpPr>
          <p:nvPr/>
        </p:nvCxnSpPr>
        <p:spPr>
          <a:xfrm flipH="1" flipV="1">
            <a:off x="3742588" y="3438245"/>
            <a:ext cx="1612190" cy="6003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352343" y="3048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41" idx="3"/>
          </p:cNvCxnSpPr>
          <p:nvPr/>
        </p:nvCxnSpPr>
        <p:spPr>
          <a:xfrm flipV="1">
            <a:off x="893895" y="4439001"/>
            <a:ext cx="874675" cy="600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0"/>
            <a:endCxn id="41" idx="5"/>
          </p:cNvCxnSpPr>
          <p:nvPr/>
        </p:nvCxnSpPr>
        <p:spPr>
          <a:xfrm flipH="1" flipV="1">
            <a:off x="2091860" y="4439001"/>
            <a:ext cx="693625" cy="600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01615" y="404875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66" idx="0"/>
            <a:endCxn id="44" idx="3"/>
          </p:cNvCxnSpPr>
          <p:nvPr/>
        </p:nvCxnSpPr>
        <p:spPr>
          <a:xfrm flipV="1">
            <a:off x="4529418" y="4428843"/>
            <a:ext cx="663715" cy="610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9" idx="0"/>
            <a:endCxn id="44" idx="5"/>
          </p:cNvCxnSpPr>
          <p:nvPr/>
        </p:nvCxnSpPr>
        <p:spPr>
          <a:xfrm flipH="1" flipV="1">
            <a:off x="5516423" y="4428843"/>
            <a:ext cx="864515" cy="590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26178" y="403859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5" idx="3"/>
          </p:cNvCxnSpPr>
          <p:nvPr/>
        </p:nvCxnSpPr>
        <p:spPr>
          <a:xfrm flipV="1">
            <a:off x="351250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5" idx="5"/>
          </p:cNvCxnSpPr>
          <p:nvPr/>
        </p:nvCxnSpPr>
        <p:spPr>
          <a:xfrm flipH="1" flipV="1">
            <a:off x="1015815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25570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endCxn id="63" idx="3"/>
          </p:cNvCxnSpPr>
          <p:nvPr/>
        </p:nvCxnSpPr>
        <p:spPr>
          <a:xfrm flipV="1">
            <a:off x="2282565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3" idx="5"/>
          </p:cNvCxnSpPr>
          <p:nvPr/>
        </p:nvCxnSpPr>
        <p:spPr>
          <a:xfrm flipH="1" flipV="1">
            <a:off x="2947130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556885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endCxn id="66" idx="3"/>
          </p:cNvCxnSpPr>
          <p:nvPr/>
        </p:nvCxnSpPr>
        <p:spPr>
          <a:xfrm flipV="1">
            <a:off x="4026498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6" idx="5"/>
          </p:cNvCxnSpPr>
          <p:nvPr/>
        </p:nvCxnSpPr>
        <p:spPr>
          <a:xfrm flipH="1" flipV="1">
            <a:off x="4691063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300818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endCxn id="69" idx="3"/>
          </p:cNvCxnSpPr>
          <p:nvPr/>
        </p:nvCxnSpPr>
        <p:spPr>
          <a:xfrm flipV="1">
            <a:off x="5878018" y="5409285"/>
            <a:ext cx="341275" cy="5241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9" idx="5"/>
          </p:cNvCxnSpPr>
          <p:nvPr/>
        </p:nvCxnSpPr>
        <p:spPr>
          <a:xfrm flipH="1" flipV="1">
            <a:off x="6542583" y="5409285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152338" y="50190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80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0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10924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2073827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3046783" y="5852200"/>
            <a:ext cx="4315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3923339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4790716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5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5740672" y="5867422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6731272" y="58013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7</a:t>
            </a:r>
            <a:endParaRPr lang="en-US" sz="2800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9667" y="1066800"/>
            <a:ext cx="9094333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Relies on a combination of fully-</a:t>
            </a:r>
            <a:r>
              <a:rPr lang="en-US" sz="2800" dirty="0" err="1" smtClean="0"/>
              <a:t>homomorphic</a:t>
            </a:r>
            <a:r>
              <a:rPr lang="en-US" sz="2800" dirty="0" smtClean="0"/>
              <a:t> </a:t>
            </a:r>
            <a:r>
              <a:rPr lang="en-US" sz="2800" dirty="0" err="1" smtClean="0"/>
              <a:t>enc</a:t>
            </a:r>
            <a:r>
              <a:rPr lang="en-US" sz="2800" dirty="0" smtClean="0"/>
              <a:t> (FHE) and </a:t>
            </a:r>
            <a:r>
              <a:rPr lang="en-US" sz="2800" dirty="0" err="1" smtClean="0"/>
              <a:t>Merkle</a:t>
            </a:r>
            <a:r>
              <a:rPr lang="en-US" sz="2800" dirty="0" smtClean="0"/>
              <a:t> Trees. </a:t>
            </a:r>
          </a:p>
        </p:txBody>
      </p:sp>
    </p:spTree>
    <p:extLst>
      <p:ext uri="{BB962C8B-B14F-4D97-AF65-F5344CB8AC3E}">
        <p14:creationId xmlns:p14="http://schemas.microsoft.com/office/powerpoint/2010/main" val="19979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44" grpId="0" animBg="1"/>
      <p:bldP spid="55" grpId="0" animBg="1"/>
      <p:bldP spid="63" grpId="0" animBg="1"/>
      <p:bldP spid="66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4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Constructing SSB Hash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1" idx="0"/>
            <a:endCxn id="20" idx="3"/>
          </p:cNvCxnSpPr>
          <p:nvPr/>
        </p:nvCxnSpPr>
        <p:spPr>
          <a:xfrm flipV="1">
            <a:off x="1930215" y="3438245"/>
            <a:ext cx="1489083" cy="6105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4" idx="0"/>
            <a:endCxn id="20" idx="5"/>
          </p:cNvCxnSpPr>
          <p:nvPr/>
        </p:nvCxnSpPr>
        <p:spPr>
          <a:xfrm flipH="1" flipV="1">
            <a:off x="3742588" y="3438245"/>
            <a:ext cx="1612190" cy="6003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352343" y="3048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41" idx="3"/>
          </p:cNvCxnSpPr>
          <p:nvPr/>
        </p:nvCxnSpPr>
        <p:spPr>
          <a:xfrm flipV="1">
            <a:off x="893895" y="4439001"/>
            <a:ext cx="874675" cy="600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0"/>
            <a:endCxn id="41" idx="5"/>
          </p:cNvCxnSpPr>
          <p:nvPr/>
        </p:nvCxnSpPr>
        <p:spPr>
          <a:xfrm flipH="1" flipV="1">
            <a:off x="2091860" y="4439001"/>
            <a:ext cx="693625" cy="6003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01615" y="404875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66" idx="0"/>
            <a:endCxn id="44" idx="3"/>
          </p:cNvCxnSpPr>
          <p:nvPr/>
        </p:nvCxnSpPr>
        <p:spPr>
          <a:xfrm flipV="1">
            <a:off x="4529418" y="4428843"/>
            <a:ext cx="663715" cy="610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9" idx="0"/>
            <a:endCxn id="44" idx="5"/>
          </p:cNvCxnSpPr>
          <p:nvPr/>
        </p:nvCxnSpPr>
        <p:spPr>
          <a:xfrm flipH="1" flipV="1">
            <a:off x="5516423" y="4428843"/>
            <a:ext cx="864515" cy="590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26178" y="403859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5" idx="3"/>
          </p:cNvCxnSpPr>
          <p:nvPr/>
        </p:nvCxnSpPr>
        <p:spPr>
          <a:xfrm flipV="1">
            <a:off x="351250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5" idx="5"/>
          </p:cNvCxnSpPr>
          <p:nvPr/>
        </p:nvCxnSpPr>
        <p:spPr>
          <a:xfrm flipH="1" flipV="1">
            <a:off x="1015815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25570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endCxn id="63" idx="3"/>
          </p:cNvCxnSpPr>
          <p:nvPr/>
        </p:nvCxnSpPr>
        <p:spPr>
          <a:xfrm flipV="1">
            <a:off x="2282565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3" idx="5"/>
          </p:cNvCxnSpPr>
          <p:nvPr/>
        </p:nvCxnSpPr>
        <p:spPr>
          <a:xfrm flipH="1" flipV="1">
            <a:off x="2947130" y="5429603"/>
            <a:ext cx="315417" cy="5241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556885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endCxn id="66" idx="3"/>
          </p:cNvCxnSpPr>
          <p:nvPr/>
        </p:nvCxnSpPr>
        <p:spPr>
          <a:xfrm flipV="1">
            <a:off x="4026498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6" idx="5"/>
          </p:cNvCxnSpPr>
          <p:nvPr/>
        </p:nvCxnSpPr>
        <p:spPr>
          <a:xfrm flipH="1" flipV="1">
            <a:off x="4691063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300818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endCxn id="69" idx="3"/>
          </p:cNvCxnSpPr>
          <p:nvPr/>
        </p:nvCxnSpPr>
        <p:spPr>
          <a:xfrm flipV="1">
            <a:off x="5878018" y="5409285"/>
            <a:ext cx="341275" cy="5241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9" idx="5"/>
          </p:cNvCxnSpPr>
          <p:nvPr/>
        </p:nvCxnSpPr>
        <p:spPr>
          <a:xfrm flipH="1" flipV="1">
            <a:off x="6542583" y="5409285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152338" y="50190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80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0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10924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2073827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3046783" y="58522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23339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4790716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5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5740672" y="5867422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6731272" y="58013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7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546946" y="1882438"/>
                <a:ext cx="1591974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hk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Gen(j)</a:t>
                </a:r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sz="2400" dirty="0" smtClean="0"/>
                  <a:t>[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sz="2400" dirty="0" smtClean="0"/>
                  <a:t>, </a:t>
                </a:r>
              </a:p>
              <a:p>
                <a:endParaRPr lang="en-US" sz="2400" dirty="0"/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sz="2400" dirty="0"/>
              </a:p>
              <a:p>
                <a:endParaRPr lang="en-US" sz="2000" dirty="0" smtClean="0"/>
              </a:p>
              <a:p>
                <a:endParaRPr lang="en-US" sz="1400" dirty="0" smtClean="0"/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 smtClean="0"/>
                  <a:t>]</a:t>
                </a:r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946" y="1882438"/>
                <a:ext cx="1591974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5747" t="-1210" r="-5364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773212" y="32882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477125" y="43550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2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162925" y="54218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559615" y="6400800"/>
            <a:ext cx="208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  =b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in binary</a:t>
            </a:r>
            <a:endParaRPr lang="en-US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9667" y="1066800"/>
            <a:ext cx="7113133" cy="15240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hash key </a:t>
            </a:r>
            <a:r>
              <a:rPr lang="en-US" sz="2600" dirty="0" err="1" smtClean="0">
                <a:solidFill>
                  <a:srgbClr val="FF0000"/>
                </a:solidFill>
              </a:rPr>
              <a:t>hk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encrypts a path to the </a:t>
            </a:r>
            <a:r>
              <a:rPr lang="en-US" sz="2600" dirty="0"/>
              <a:t>binding index.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29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Constructing SSB Hash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1" idx="0"/>
            <a:endCxn id="20" idx="3"/>
          </p:cNvCxnSpPr>
          <p:nvPr/>
        </p:nvCxnSpPr>
        <p:spPr>
          <a:xfrm flipV="1">
            <a:off x="1930215" y="3438245"/>
            <a:ext cx="1489083" cy="6105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4" idx="0"/>
            <a:endCxn id="20" idx="5"/>
          </p:cNvCxnSpPr>
          <p:nvPr/>
        </p:nvCxnSpPr>
        <p:spPr>
          <a:xfrm flipH="1" flipV="1">
            <a:off x="3742588" y="3438245"/>
            <a:ext cx="1612190" cy="6003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352343" y="3048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41" idx="3"/>
          </p:cNvCxnSpPr>
          <p:nvPr/>
        </p:nvCxnSpPr>
        <p:spPr>
          <a:xfrm flipV="1">
            <a:off x="893895" y="4439001"/>
            <a:ext cx="874675" cy="600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0"/>
            <a:endCxn id="41" idx="5"/>
          </p:cNvCxnSpPr>
          <p:nvPr/>
        </p:nvCxnSpPr>
        <p:spPr>
          <a:xfrm flipH="1" flipV="1">
            <a:off x="2091860" y="4439001"/>
            <a:ext cx="693625" cy="6003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01615" y="404875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66" idx="0"/>
            <a:endCxn id="44" idx="3"/>
          </p:cNvCxnSpPr>
          <p:nvPr/>
        </p:nvCxnSpPr>
        <p:spPr>
          <a:xfrm flipV="1">
            <a:off x="4529418" y="4428843"/>
            <a:ext cx="663715" cy="610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9" idx="0"/>
            <a:endCxn id="44" idx="5"/>
          </p:cNvCxnSpPr>
          <p:nvPr/>
        </p:nvCxnSpPr>
        <p:spPr>
          <a:xfrm flipH="1" flipV="1">
            <a:off x="5516423" y="4428843"/>
            <a:ext cx="864515" cy="590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26178" y="403859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5" idx="3"/>
          </p:cNvCxnSpPr>
          <p:nvPr/>
        </p:nvCxnSpPr>
        <p:spPr>
          <a:xfrm flipV="1">
            <a:off x="351250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5" idx="5"/>
          </p:cNvCxnSpPr>
          <p:nvPr/>
        </p:nvCxnSpPr>
        <p:spPr>
          <a:xfrm flipH="1" flipV="1">
            <a:off x="1015815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25570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endCxn id="63" idx="3"/>
          </p:cNvCxnSpPr>
          <p:nvPr/>
        </p:nvCxnSpPr>
        <p:spPr>
          <a:xfrm flipV="1">
            <a:off x="2282565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3" idx="5"/>
          </p:cNvCxnSpPr>
          <p:nvPr/>
        </p:nvCxnSpPr>
        <p:spPr>
          <a:xfrm flipH="1" flipV="1">
            <a:off x="2947130" y="5429603"/>
            <a:ext cx="315417" cy="5241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556885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endCxn id="66" idx="3"/>
          </p:cNvCxnSpPr>
          <p:nvPr/>
        </p:nvCxnSpPr>
        <p:spPr>
          <a:xfrm flipV="1">
            <a:off x="4026498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6" idx="5"/>
          </p:cNvCxnSpPr>
          <p:nvPr/>
        </p:nvCxnSpPr>
        <p:spPr>
          <a:xfrm flipH="1" flipV="1">
            <a:off x="4691063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300818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endCxn id="69" idx="3"/>
          </p:cNvCxnSpPr>
          <p:nvPr/>
        </p:nvCxnSpPr>
        <p:spPr>
          <a:xfrm flipV="1">
            <a:off x="5878018" y="5409285"/>
            <a:ext cx="341275" cy="5241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9" idx="5"/>
          </p:cNvCxnSpPr>
          <p:nvPr/>
        </p:nvCxnSpPr>
        <p:spPr>
          <a:xfrm flipH="1" flipV="1">
            <a:off x="6542583" y="5409285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152338" y="50190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80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0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10924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2073827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3046783" y="58522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23339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4790716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5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5740672" y="5867422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6731272" y="58013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7</a:t>
            </a:r>
            <a:endParaRPr lang="en-US" sz="2800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73054" y="1143000"/>
            <a:ext cx="7546946" cy="190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Hashing associates </a:t>
            </a:r>
            <a:r>
              <a:rPr lang="en-US" sz="2800" dirty="0" err="1" smtClean="0"/>
              <a:t>ctext</a:t>
            </a:r>
            <a:r>
              <a:rPr lang="en-US" sz="2800" dirty="0" smtClean="0"/>
              <a:t> with each node, output root </a:t>
            </a:r>
          </a:p>
          <a:p>
            <a:r>
              <a:rPr lang="en-US" sz="2500" dirty="0" smtClean="0"/>
              <a:t>Leafs are encryptions of data bits (randomness 0s)</a:t>
            </a:r>
          </a:p>
          <a:p>
            <a:r>
              <a:rPr lang="en-US" sz="2500" dirty="0" smtClean="0"/>
              <a:t>Nodes at level </a:t>
            </a:r>
            <a:r>
              <a:rPr lang="en-US" sz="2500" dirty="0" smtClean="0">
                <a:solidFill>
                  <a:srgbClr val="FF0000"/>
                </a:solidFill>
              </a:rPr>
              <a:t>t</a:t>
            </a:r>
            <a:r>
              <a:rPr lang="en-US" sz="2500" dirty="0" smtClean="0"/>
              <a:t>:  </a:t>
            </a:r>
            <a:r>
              <a:rPr lang="en-US" sz="2500" dirty="0" err="1" smtClean="0"/>
              <a:t>homomorphically</a:t>
            </a:r>
            <a:r>
              <a:rPr lang="en-US" sz="2500" dirty="0" smtClean="0"/>
              <a:t> get an encryption 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of the data of left or right child depending on bit </a:t>
            </a:r>
            <a:r>
              <a:rPr lang="en-US" sz="2500" dirty="0" err="1" smtClean="0"/>
              <a:t>b</a:t>
            </a:r>
            <a:r>
              <a:rPr lang="en-US" sz="2500" baseline="-25000" dirty="0" err="1" smtClean="0"/>
              <a:t>t</a:t>
            </a:r>
            <a:r>
              <a:rPr lang="en-US" sz="2500" dirty="0" err="1" smtClean="0"/>
              <a:t>.</a:t>
            </a:r>
            <a:r>
              <a:rPr lang="en-US" sz="2500" dirty="0" smtClean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46946" y="1882438"/>
                <a:ext cx="1591974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hk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Gen(j)</a:t>
                </a: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hk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= [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 ]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946" y="1882438"/>
                <a:ext cx="1591974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5747" t="-1210" r="-5364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8044" y="504981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56885" y="506027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97506" y="503935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52338" y="503935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76400" y="405999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62099" y="3057243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134916" y="403860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Constructing SSB Hash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1" idx="0"/>
            <a:endCxn id="20" idx="3"/>
          </p:cNvCxnSpPr>
          <p:nvPr/>
        </p:nvCxnSpPr>
        <p:spPr>
          <a:xfrm flipV="1">
            <a:off x="1930215" y="3438245"/>
            <a:ext cx="1489083" cy="6105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4" idx="0"/>
            <a:endCxn id="20" idx="5"/>
          </p:cNvCxnSpPr>
          <p:nvPr/>
        </p:nvCxnSpPr>
        <p:spPr>
          <a:xfrm flipH="1" flipV="1">
            <a:off x="3742588" y="3438245"/>
            <a:ext cx="1612190" cy="6003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352343" y="3048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41" idx="3"/>
          </p:cNvCxnSpPr>
          <p:nvPr/>
        </p:nvCxnSpPr>
        <p:spPr>
          <a:xfrm flipV="1">
            <a:off x="893895" y="4439001"/>
            <a:ext cx="874675" cy="600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0"/>
            <a:endCxn id="41" idx="5"/>
          </p:cNvCxnSpPr>
          <p:nvPr/>
        </p:nvCxnSpPr>
        <p:spPr>
          <a:xfrm flipH="1" flipV="1">
            <a:off x="2091860" y="4439001"/>
            <a:ext cx="693625" cy="6003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01615" y="404875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66" idx="0"/>
            <a:endCxn id="44" idx="3"/>
          </p:cNvCxnSpPr>
          <p:nvPr/>
        </p:nvCxnSpPr>
        <p:spPr>
          <a:xfrm flipV="1">
            <a:off x="4529418" y="4428843"/>
            <a:ext cx="663715" cy="610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9" idx="0"/>
            <a:endCxn id="44" idx="5"/>
          </p:cNvCxnSpPr>
          <p:nvPr/>
        </p:nvCxnSpPr>
        <p:spPr>
          <a:xfrm flipH="1" flipV="1">
            <a:off x="5516423" y="4428843"/>
            <a:ext cx="864515" cy="590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26178" y="4038598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5" idx="3"/>
          </p:cNvCxnSpPr>
          <p:nvPr/>
        </p:nvCxnSpPr>
        <p:spPr>
          <a:xfrm flipV="1">
            <a:off x="351250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5" idx="5"/>
          </p:cNvCxnSpPr>
          <p:nvPr/>
        </p:nvCxnSpPr>
        <p:spPr>
          <a:xfrm flipH="1" flipV="1">
            <a:off x="1015815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25570" y="5039358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endCxn id="63" idx="3"/>
          </p:cNvCxnSpPr>
          <p:nvPr/>
        </p:nvCxnSpPr>
        <p:spPr>
          <a:xfrm flipV="1">
            <a:off x="2282565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3" idx="5"/>
          </p:cNvCxnSpPr>
          <p:nvPr/>
        </p:nvCxnSpPr>
        <p:spPr>
          <a:xfrm flipH="1" flipV="1">
            <a:off x="2947130" y="5429603"/>
            <a:ext cx="315417" cy="5241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556885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endCxn id="66" idx="3"/>
          </p:cNvCxnSpPr>
          <p:nvPr/>
        </p:nvCxnSpPr>
        <p:spPr>
          <a:xfrm flipV="1">
            <a:off x="4026498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6" idx="5"/>
          </p:cNvCxnSpPr>
          <p:nvPr/>
        </p:nvCxnSpPr>
        <p:spPr>
          <a:xfrm flipH="1" flipV="1">
            <a:off x="4691063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300818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endCxn id="69" idx="3"/>
          </p:cNvCxnSpPr>
          <p:nvPr/>
        </p:nvCxnSpPr>
        <p:spPr>
          <a:xfrm flipV="1">
            <a:off x="5878018" y="5409285"/>
            <a:ext cx="341275" cy="5241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9" idx="5"/>
          </p:cNvCxnSpPr>
          <p:nvPr/>
        </p:nvCxnSpPr>
        <p:spPr>
          <a:xfrm flipH="1" flipV="1">
            <a:off x="6542583" y="5409285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152338" y="50190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80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0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10924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2073827" y="5877580"/>
            <a:ext cx="431528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3046783" y="58522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23339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4790716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5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5740672" y="5867422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6731272" y="58013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7</a:t>
            </a:r>
            <a:endParaRPr lang="en-US" sz="2800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178072" y="990600"/>
            <a:ext cx="72136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</a:t>
            </a:r>
            <a:r>
              <a:rPr lang="en-US" sz="2400" b="1" dirty="0" smtClean="0"/>
              <a:t>open</a:t>
            </a:r>
            <a:r>
              <a:rPr lang="en-US" sz="2400" dirty="0" smtClean="0"/>
              <a:t> location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  give </a:t>
            </a:r>
            <a:r>
              <a:rPr lang="en-US" sz="2400" dirty="0" err="1" smtClean="0"/>
              <a:t>ciphertexts</a:t>
            </a:r>
            <a:r>
              <a:rPr lang="en-US" sz="2400" dirty="0" smtClean="0"/>
              <a:t> for all sibling on  path from root to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.  </a:t>
            </a:r>
          </a:p>
          <a:p>
            <a:r>
              <a:rPr lang="en-US" sz="2400" dirty="0" smtClean="0"/>
              <a:t>To </a:t>
            </a:r>
            <a:r>
              <a:rPr lang="en-US" sz="2400" b="1" dirty="0" smtClean="0"/>
              <a:t>verify</a:t>
            </a:r>
            <a:r>
              <a:rPr lang="en-US" sz="2400" dirty="0" smtClean="0"/>
              <a:t>, </a:t>
            </a:r>
            <a:r>
              <a:rPr lang="en-US" sz="2400" dirty="0" err="1" smtClean="0"/>
              <a:t>recompute</a:t>
            </a:r>
            <a:r>
              <a:rPr lang="en-US" sz="2400" dirty="0" smtClean="0"/>
              <a:t> root.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46946" y="1882438"/>
                <a:ext cx="1591974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hk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Gen(j)</a:t>
                </a: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hk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= [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 ]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946" y="1882438"/>
                <a:ext cx="1591974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5747" t="-1210" r="-5364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08044" y="504981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56885" y="506027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97506" y="503935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52338" y="503935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76400" y="405999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34916" y="403860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62099" y="3057243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Constructing SSB Hash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1" idx="0"/>
            <a:endCxn id="20" idx="3"/>
          </p:cNvCxnSpPr>
          <p:nvPr/>
        </p:nvCxnSpPr>
        <p:spPr>
          <a:xfrm flipV="1">
            <a:off x="1930215" y="3438245"/>
            <a:ext cx="1489083" cy="6105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4" idx="0"/>
            <a:endCxn id="20" idx="5"/>
          </p:cNvCxnSpPr>
          <p:nvPr/>
        </p:nvCxnSpPr>
        <p:spPr>
          <a:xfrm flipH="1" flipV="1">
            <a:off x="3742588" y="3438245"/>
            <a:ext cx="1612190" cy="6003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352343" y="3048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41" idx="3"/>
          </p:cNvCxnSpPr>
          <p:nvPr/>
        </p:nvCxnSpPr>
        <p:spPr>
          <a:xfrm flipV="1">
            <a:off x="893895" y="4439001"/>
            <a:ext cx="874675" cy="600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0"/>
            <a:endCxn id="41" idx="5"/>
          </p:cNvCxnSpPr>
          <p:nvPr/>
        </p:nvCxnSpPr>
        <p:spPr>
          <a:xfrm flipH="1" flipV="1">
            <a:off x="2091860" y="4439001"/>
            <a:ext cx="693625" cy="6003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01615" y="404875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66" idx="0"/>
            <a:endCxn id="44" idx="3"/>
          </p:cNvCxnSpPr>
          <p:nvPr/>
        </p:nvCxnSpPr>
        <p:spPr>
          <a:xfrm flipV="1">
            <a:off x="4529418" y="4428843"/>
            <a:ext cx="663715" cy="610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9" idx="0"/>
            <a:endCxn id="44" idx="5"/>
          </p:cNvCxnSpPr>
          <p:nvPr/>
        </p:nvCxnSpPr>
        <p:spPr>
          <a:xfrm flipH="1" flipV="1">
            <a:off x="5516423" y="4428843"/>
            <a:ext cx="864515" cy="590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26178" y="4038598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5" idx="3"/>
          </p:cNvCxnSpPr>
          <p:nvPr/>
        </p:nvCxnSpPr>
        <p:spPr>
          <a:xfrm flipV="1">
            <a:off x="351250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5" idx="5"/>
          </p:cNvCxnSpPr>
          <p:nvPr/>
        </p:nvCxnSpPr>
        <p:spPr>
          <a:xfrm flipH="1" flipV="1">
            <a:off x="1015815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25570" y="5039358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endCxn id="63" idx="3"/>
          </p:cNvCxnSpPr>
          <p:nvPr/>
        </p:nvCxnSpPr>
        <p:spPr>
          <a:xfrm flipV="1">
            <a:off x="2282565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3" idx="5"/>
          </p:cNvCxnSpPr>
          <p:nvPr/>
        </p:nvCxnSpPr>
        <p:spPr>
          <a:xfrm flipH="1" flipV="1">
            <a:off x="2947130" y="5429603"/>
            <a:ext cx="315417" cy="5241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556885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endCxn id="66" idx="3"/>
          </p:cNvCxnSpPr>
          <p:nvPr/>
        </p:nvCxnSpPr>
        <p:spPr>
          <a:xfrm flipV="1">
            <a:off x="4026498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6" idx="5"/>
          </p:cNvCxnSpPr>
          <p:nvPr/>
        </p:nvCxnSpPr>
        <p:spPr>
          <a:xfrm flipH="1" flipV="1">
            <a:off x="4691063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300818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endCxn id="69" idx="3"/>
          </p:cNvCxnSpPr>
          <p:nvPr/>
        </p:nvCxnSpPr>
        <p:spPr>
          <a:xfrm flipV="1">
            <a:off x="5878018" y="5409285"/>
            <a:ext cx="341275" cy="5241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9" idx="5"/>
          </p:cNvCxnSpPr>
          <p:nvPr/>
        </p:nvCxnSpPr>
        <p:spPr>
          <a:xfrm flipH="1" flipV="1">
            <a:off x="6542583" y="5409285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152338" y="50190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80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0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10924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2073827" y="5877580"/>
            <a:ext cx="431528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3046783" y="58522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23339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4790716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5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5740672" y="5867422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6731272" y="58013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7</a:t>
            </a:r>
            <a:endParaRPr lang="en-US" sz="2800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7315472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Problem</a:t>
            </a:r>
            <a:r>
              <a:rPr lang="en-US" sz="2400" dirty="0" smtClean="0"/>
              <a:t>: adversary can choose invalid </a:t>
            </a:r>
            <a:r>
              <a:rPr lang="en-US" sz="2400" dirty="0" err="1" smtClean="0"/>
              <a:t>ctexts</a:t>
            </a:r>
            <a:r>
              <a:rPr lang="en-US" sz="2400" dirty="0" smtClean="0"/>
              <a:t> in the opening. No correctness in </a:t>
            </a:r>
            <a:r>
              <a:rPr lang="en-US" sz="2400" dirty="0" err="1" smtClean="0"/>
              <a:t>homomorphic</a:t>
            </a:r>
            <a:r>
              <a:rPr lang="en-US" sz="2400" dirty="0" smtClean="0"/>
              <a:t> evaluation.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46946" y="1882438"/>
                <a:ext cx="1591974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hk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Gen(j)</a:t>
                </a: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hk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= [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pk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 ]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946" y="1882438"/>
                <a:ext cx="1591974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5747" t="-1210" r="-5364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08044" y="504981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56885" y="506027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97506" y="503935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52338" y="503935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76400" y="405999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34916" y="403860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62099" y="3057243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Constructing SSB Hash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1" idx="0"/>
            <a:endCxn id="20" idx="3"/>
          </p:cNvCxnSpPr>
          <p:nvPr/>
        </p:nvCxnSpPr>
        <p:spPr>
          <a:xfrm flipV="1">
            <a:off x="1930215" y="3438245"/>
            <a:ext cx="1489083" cy="6105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4" idx="0"/>
            <a:endCxn id="20" idx="5"/>
          </p:cNvCxnSpPr>
          <p:nvPr/>
        </p:nvCxnSpPr>
        <p:spPr>
          <a:xfrm flipH="1" flipV="1">
            <a:off x="3742588" y="3438245"/>
            <a:ext cx="1612190" cy="6003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352343" y="3048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41" idx="3"/>
          </p:cNvCxnSpPr>
          <p:nvPr/>
        </p:nvCxnSpPr>
        <p:spPr>
          <a:xfrm flipV="1">
            <a:off x="893895" y="4439001"/>
            <a:ext cx="874675" cy="600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3" idx="0"/>
            <a:endCxn id="41" idx="5"/>
          </p:cNvCxnSpPr>
          <p:nvPr/>
        </p:nvCxnSpPr>
        <p:spPr>
          <a:xfrm flipH="1" flipV="1">
            <a:off x="2091860" y="4439001"/>
            <a:ext cx="693625" cy="6003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01615" y="404875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66" idx="0"/>
            <a:endCxn id="44" idx="3"/>
          </p:cNvCxnSpPr>
          <p:nvPr/>
        </p:nvCxnSpPr>
        <p:spPr>
          <a:xfrm flipV="1">
            <a:off x="4529418" y="4428843"/>
            <a:ext cx="663715" cy="610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9" idx="0"/>
            <a:endCxn id="44" idx="5"/>
          </p:cNvCxnSpPr>
          <p:nvPr/>
        </p:nvCxnSpPr>
        <p:spPr>
          <a:xfrm flipH="1" flipV="1">
            <a:off x="5516423" y="4428843"/>
            <a:ext cx="864515" cy="590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26178" y="4038598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5" idx="3"/>
          </p:cNvCxnSpPr>
          <p:nvPr/>
        </p:nvCxnSpPr>
        <p:spPr>
          <a:xfrm flipV="1">
            <a:off x="351250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5" idx="5"/>
          </p:cNvCxnSpPr>
          <p:nvPr/>
        </p:nvCxnSpPr>
        <p:spPr>
          <a:xfrm flipH="1" flipV="1">
            <a:off x="1015815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25570" y="5039358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endCxn id="63" idx="3"/>
          </p:cNvCxnSpPr>
          <p:nvPr/>
        </p:nvCxnSpPr>
        <p:spPr>
          <a:xfrm flipV="1">
            <a:off x="2282565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3" idx="5"/>
          </p:cNvCxnSpPr>
          <p:nvPr/>
        </p:nvCxnSpPr>
        <p:spPr>
          <a:xfrm flipH="1" flipV="1">
            <a:off x="2947130" y="5429603"/>
            <a:ext cx="315417" cy="5241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556885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endCxn id="66" idx="3"/>
          </p:cNvCxnSpPr>
          <p:nvPr/>
        </p:nvCxnSpPr>
        <p:spPr>
          <a:xfrm flipV="1">
            <a:off x="4026498" y="5429603"/>
            <a:ext cx="341275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6" idx="5"/>
          </p:cNvCxnSpPr>
          <p:nvPr/>
        </p:nvCxnSpPr>
        <p:spPr>
          <a:xfrm flipH="1" flipV="1">
            <a:off x="4691063" y="5429603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300818" y="50393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endCxn id="69" idx="3"/>
          </p:cNvCxnSpPr>
          <p:nvPr/>
        </p:nvCxnSpPr>
        <p:spPr>
          <a:xfrm flipV="1">
            <a:off x="5878018" y="5409285"/>
            <a:ext cx="341275" cy="5241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9" idx="5"/>
          </p:cNvCxnSpPr>
          <p:nvPr/>
        </p:nvCxnSpPr>
        <p:spPr>
          <a:xfrm flipH="1" flipV="1">
            <a:off x="6542583" y="5409285"/>
            <a:ext cx="315417" cy="52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152338" y="50190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80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0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1092472" y="58775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2073827" y="5877580"/>
            <a:ext cx="431528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3046783" y="58522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23339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4790716" y="58725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5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5740672" y="5867422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6731272" y="580138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7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08044" y="504981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56885" y="506027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97506" y="503935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52338" y="503935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76400" y="405999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34916" y="403860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62099" y="3057243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</a:t>
            </a:r>
            <a:r>
              <a:rPr lang="en-US" baseline="-25000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239000" y="1801773"/>
                <a:ext cx="1856598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hk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Gen(j)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[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pk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, pk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, pk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pk1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pk1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(sk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pk2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pk2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(sk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 </a:t>
                </a:r>
              </a:p>
              <a:p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pk3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(b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]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801773"/>
                <a:ext cx="1856598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5263" t="-1175" r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7315472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Problem</a:t>
            </a:r>
            <a:r>
              <a:rPr lang="en-US" sz="2400" dirty="0"/>
              <a:t>: adversary can choose invalid </a:t>
            </a:r>
            <a:r>
              <a:rPr lang="en-US" sz="2400" dirty="0" err="1"/>
              <a:t>ctexts</a:t>
            </a:r>
            <a:r>
              <a:rPr lang="en-US" sz="2400" dirty="0"/>
              <a:t> in the opening. No correctness in </a:t>
            </a:r>
            <a:r>
              <a:rPr lang="en-US" sz="2400" dirty="0" err="1"/>
              <a:t>homomorphic</a:t>
            </a:r>
            <a:r>
              <a:rPr lang="en-US" sz="2400" dirty="0"/>
              <a:t> evaluation. </a:t>
            </a:r>
          </a:p>
          <a:p>
            <a:pPr marL="0" indent="0">
              <a:buNone/>
            </a:pPr>
            <a:r>
              <a:rPr lang="en-US" sz="2400" b="1" dirty="0" smtClean="0"/>
              <a:t>Solution:</a:t>
            </a:r>
            <a:r>
              <a:rPr lang="en-US" sz="2400" dirty="0" smtClean="0"/>
              <a:t> Use the ideas of “bootstrapping”. </a:t>
            </a:r>
          </a:p>
          <a:p>
            <a:pPr marL="0" indent="0">
              <a:buNone/>
            </a:pPr>
            <a:r>
              <a:rPr lang="en-US" sz="2400" dirty="0" err="1" smtClean="0"/>
              <a:t>Homomorphic</a:t>
            </a:r>
            <a:r>
              <a:rPr lang="en-US" sz="2400" dirty="0" smtClean="0"/>
              <a:t> evaluation is only over </a:t>
            </a:r>
            <a:r>
              <a:rPr lang="en-US" sz="2400" dirty="0" err="1" smtClean="0"/>
              <a:t>ctexts</a:t>
            </a:r>
            <a:r>
              <a:rPr lang="en-US" sz="2400" dirty="0" smtClean="0"/>
              <a:t> in </a:t>
            </a:r>
            <a:r>
              <a:rPr lang="en-US" sz="2400" dirty="0" err="1" smtClean="0">
                <a:solidFill>
                  <a:srgbClr val="FF0000"/>
                </a:solidFill>
              </a:rPr>
              <a:t>hk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79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7638"/>
                <a:ext cx="8991600" cy="544036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dirty="0" smtClean="0"/>
              </a:p>
              <a:p>
                <a:r>
                  <a:rPr lang="en-US" dirty="0" smtClean="0"/>
                  <a:t>Alice chooses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Gen(0) </a:t>
                </a:r>
                <a:r>
                  <a:rPr lang="en-US" dirty="0" smtClean="0"/>
                  <a:t>for SSB hash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dirty="0" smtClean="0"/>
                  <a:t>Bob chooses random bits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creates a SSB hash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z=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(r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).  </a:t>
                </a:r>
                <a:r>
                  <a:rPr lang="en-US" dirty="0" smtClean="0"/>
                  <a:t>Sends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US" dirty="0" smtClean="0"/>
                  <a:t> to Alice. </a:t>
                </a:r>
              </a:p>
              <a:p>
                <a:pPr lvl="5"/>
                <a:endParaRPr lang="en-US" sz="1300" dirty="0" smtClean="0"/>
              </a:p>
              <a:p>
                <a:r>
                  <a:rPr lang="en-US" dirty="0" smtClean="0"/>
                  <a:t>Alice </a:t>
                </a:r>
                <a:r>
                  <a:rPr lang="en-US" dirty="0"/>
                  <a:t>“obfuscates”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C[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hk,k,z</a:t>
                </a:r>
                <a:r>
                  <a:rPr lang="en-US" dirty="0">
                    <a:solidFill>
                      <a:srgbClr val="FF0000"/>
                    </a:solidFill>
                  </a:rPr>
                  <a:t>]), </a:t>
                </a:r>
                <a:r>
                  <a:rPr lang="en-US" dirty="0"/>
                  <a:t>sends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to Bob.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 C[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hk,k,z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](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r,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) {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	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Verify</a:t>
                </a:r>
                <a:r>
                  <a:rPr lang="en-US" baseline="-250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, z)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          Output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rgbClr val="00B050"/>
                    </a:solidFill>
                  </a:rPr>
                  <a:t>k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).   }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</a:p>
              <a:p>
                <a:r>
                  <a:rPr lang="en-US" dirty="0" smtClean="0"/>
                  <a:t>Bob evaluates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on 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Open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r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) </a:t>
                </a:r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= 1,…,n</a:t>
                </a:r>
                <a:r>
                  <a:rPr lang="en-US" dirty="0"/>
                  <a:t>. 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7638"/>
                <a:ext cx="8991600" cy="5440362"/>
              </a:xfrm>
              <a:blipFill rotWithShape="0"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 Scheme for PRF Evaluation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8030" y="1417638"/>
            <a:ext cx="6867939" cy="102076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Alice has short key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 for PRF </a:t>
            </a:r>
            <a:r>
              <a:rPr lang="en-US" sz="2400" dirty="0" smtClean="0">
                <a:solidFill>
                  <a:srgbClr val="00B050"/>
                </a:solidFill>
              </a:rPr>
              <a:t>F </a:t>
            </a:r>
            <a:r>
              <a:rPr lang="en-US" sz="2400" dirty="0" smtClean="0"/>
              <a:t>with 1-bit output.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Bob has no input, Bob should learn </a:t>
            </a:r>
            <a:r>
              <a:rPr lang="en-US" sz="2400" dirty="0" smtClean="0">
                <a:solidFill>
                  <a:srgbClr val="FF0000"/>
                </a:solidFill>
              </a:rPr>
              <a:t>y= (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(1),…,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(n))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General SFE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991600" cy="47545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 far</a:t>
            </a:r>
            <a:r>
              <a:rPr lang="en-US" dirty="0" smtClean="0"/>
              <a:t>: communication-efficient SFE for PRF evaluation.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Next</a:t>
            </a:r>
            <a:r>
              <a:rPr lang="en-US" dirty="0" smtClean="0"/>
              <a:t>: leverage these ideas to get a general SFE.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Step 1: A communication-efficient SFE for decryption</a:t>
            </a:r>
          </a:p>
          <a:p>
            <a:pPr lvl="1"/>
            <a:r>
              <a:rPr lang="en-US" dirty="0" smtClean="0"/>
              <a:t>Alice has secret decryption key </a:t>
            </a:r>
            <a:r>
              <a:rPr lang="en-US" dirty="0" smtClean="0">
                <a:solidFill>
                  <a:srgbClr val="FF0000"/>
                </a:solidFill>
              </a:rPr>
              <a:t>sk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Bob has a large encrypted database </a:t>
            </a:r>
            <a:r>
              <a:rPr lang="en-US" dirty="0" err="1" smtClean="0">
                <a:solidFill>
                  <a:srgbClr val="FF0000"/>
                </a:solidFill>
              </a:rPr>
              <a:t>Enc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(DB)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Should </a:t>
            </a:r>
            <a:r>
              <a:rPr lang="en-US" dirty="0"/>
              <a:t>learn </a:t>
            </a:r>
            <a:r>
              <a:rPr lang="en-US" dirty="0" smtClean="0">
                <a:solidFill>
                  <a:srgbClr val="FF0000"/>
                </a:solidFill>
              </a:rPr>
              <a:t>DB.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Essentially same idea as our PRF evaluation scheme.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Step 2: From SFE for decryption to general SFE (black-box).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7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 SFE for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562" y="914400"/>
                <a:ext cx="9116438" cy="1371600"/>
              </a:xfrm>
              <a:solidFill>
                <a:schemeClr val="bg2"/>
              </a:solidFill>
            </p:spPr>
            <p:txBody>
              <a:bodyPr>
                <a:noAutofit/>
              </a:bodyPr>
              <a:lstStyle/>
              <a:p>
                <a:pPr marL="457200" lvl="1" indent="0">
                  <a:buNone/>
                </a:pPr>
                <a:r>
                  <a:rPr lang="en-US" sz="2400" dirty="0"/>
                  <a:t>Alice has secret decryption key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sk</a:t>
                </a:r>
                <a:r>
                  <a:rPr lang="en-US" sz="2400" dirty="0"/>
                  <a:t> of a PKE </a:t>
                </a:r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2400" dirty="0" smtClean="0"/>
                  <a:t>Bob </a:t>
                </a:r>
                <a:r>
                  <a:rPr lang="en-US" sz="2400" dirty="0"/>
                  <a:t>has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(x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),…,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 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{0,1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}</a:t>
                </a:r>
                <a:r>
                  <a:rPr lang="en-US" sz="2400" dirty="0" smtClean="0"/>
                  <a:t>.  Learns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Goal: secure for honest-but-curious Bob. (Alice can learn everything)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62" y="914400"/>
                <a:ext cx="9116438" cy="1371600"/>
              </a:xfrm>
              <a:blipFill rotWithShape="0">
                <a:blip r:embed="rId2"/>
                <a:stretch>
                  <a:fillRect t="-3556" r="-870" b="-7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0" y="1417638"/>
                <a:ext cx="8991600" cy="54403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r>
                  <a:rPr lang="en-US" dirty="0" smtClean="0"/>
                  <a:t>Alice chooses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hk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Gen(0) </a:t>
                </a:r>
                <a:r>
                  <a:rPr lang="en-US" dirty="0" smtClean="0"/>
                  <a:t>for SSB hash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r>
                  <a:rPr lang="en-US" dirty="0" smtClean="0"/>
                  <a:t>Bob chooses random bits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     creates a SSB hash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z=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((c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,r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),…,(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)).  </a:t>
                </a:r>
                <a:r>
                  <a:rPr lang="en-US" dirty="0" smtClean="0"/>
                  <a:t>Sends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US" dirty="0" smtClean="0"/>
                  <a:t> to Alice. </a:t>
                </a:r>
              </a:p>
              <a:p>
                <a:pPr lvl="5"/>
                <a:endParaRPr lang="en-US" sz="1300" dirty="0" smtClean="0"/>
              </a:p>
              <a:p>
                <a:r>
                  <a:rPr lang="en-US" dirty="0" smtClean="0"/>
                  <a:t>Alice </a:t>
                </a:r>
                <a:r>
                  <a:rPr lang="en-US" dirty="0"/>
                  <a:t>“obfuscates”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C[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hk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k, z</a:t>
                </a:r>
                <a:r>
                  <a:rPr lang="en-US" dirty="0">
                    <a:solidFill>
                      <a:srgbClr val="FF0000"/>
                    </a:solidFill>
                  </a:rPr>
                  <a:t>]), </a:t>
                </a:r>
                <a:r>
                  <a:rPr lang="en-US" dirty="0"/>
                  <a:t>sends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to Bob.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 C[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hk,sk,z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](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(c, r),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) {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	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Verify</a:t>
                </a:r>
                <a:r>
                  <a:rPr lang="en-US" baseline="-250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(c, r),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, z)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          Output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Decs</a:t>
                </a:r>
                <a:r>
                  <a:rPr lang="en-US" baseline="-25000" dirty="0" err="1" smtClean="0">
                    <a:solidFill>
                      <a:srgbClr val="00B050"/>
                    </a:solidFill>
                  </a:rPr>
                  <a:t>k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().   }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    </a:t>
                </a:r>
              </a:p>
              <a:p>
                <a:r>
                  <a:rPr lang="en-US" dirty="0" smtClean="0"/>
                  <a:t>Bob evaluates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(c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for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= 1,…,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/>
                  <a:t>. 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7638"/>
                <a:ext cx="8991600" cy="5440362"/>
              </a:xfrm>
              <a:prstGeom prst="rect">
                <a:avLst/>
              </a:prstGeom>
              <a:blipFill rotWithShape="0">
                <a:blip r:embed="rId3"/>
                <a:stretch>
                  <a:fillRect l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38052" y="4876800"/>
            <a:ext cx="38201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Security proof: same ideas as</a:t>
            </a:r>
          </a:p>
          <a:p>
            <a:r>
              <a:rPr lang="en-US" sz="2400" dirty="0" smtClean="0"/>
              <a:t>In the PRF case.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3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Honest-but-Curious SFE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981200"/>
                <a:ext cx="8839200" cy="4648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Alice chooses FHE keys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encrypts her input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.    Sends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to Bob.</a:t>
                </a:r>
              </a:p>
              <a:p>
                <a:endParaRPr lang="en-US" dirty="0"/>
              </a:p>
              <a:p>
                <a:r>
                  <a:rPr lang="en-US" dirty="0" smtClean="0"/>
                  <a:t>Bob </a:t>
                </a:r>
                <a:r>
                  <a:rPr lang="en-US" dirty="0" err="1" smtClean="0"/>
                  <a:t>homomorphically</a:t>
                </a:r>
                <a:r>
                  <a:rPr lang="en-US" dirty="0" smtClean="0"/>
                  <a:t> computes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 =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pk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 f(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,x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k 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where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 is a fresh one-time-pad. </a:t>
                </a:r>
              </a:p>
              <a:p>
                <a:endParaRPr lang="en-US" dirty="0"/>
              </a:p>
              <a:p>
                <a:r>
                  <a:rPr lang="en-US" dirty="0" smtClean="0"/>
                  <a:t>Alice and Bob run SFE for decryption where Alice has input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sk</a:t>
                </a:r>
                <a:r>
                  <a:rPr lang="en-US" dirty="0" smtClean="0"/>
                  <a:t>, Bob has input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c=(c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, Bob learns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f(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en-US" dirty="0" err="1">
                    <a:solidFill>
                      <a:srgbClr val="FF0000"/>
                    </a:solidFill>
                  </a:rPr>
                  <a:t>,x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Bob recovers </a:t>
                </a:r>
                <a:r>
                  <a:rPr lang="en-US" dirty="0">
                    <a:solidFill>
                      <a:srgbClr val="FF0000"/>
                    </a:solidFill>
                  </a:rPr>
                  <a:t>f(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en-US" dirty="0" err="1">
                    <a:solidFill>
                      <a:srgbClr val="FF0000"/>
                    </a:solidFill>
                  </a:rPr>
                  <a:t>,x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981200"/>
                <a:ext cx="8839200" cy="4648200"/>
              </a:xfrm>
              <a:blipFill rotWithShape="0">
                <a:blip r:embed="rId2"/>
                <a:stretch>
                  <a:fillRect l="-1172" t="-2097" r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7562" y="1066800"/>
            <a:ext cx="8811638" cy="6096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400" dirty="0" smtClean="0"/>
              <a:t>Alice has input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,  Bob has input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400" dirty="0"/>
              <a:t> </a:t>
            </a:r>
            <a:r>
              <a:rPr lang="en-US" sz="2400" dirty="0" smtClean="0"/>
              <a:t>and Bob should learn </a:t>
            </a:r>
            <a:r>
              <a:rPr lang="en-US" sz="2400" dirty="0" smtClean="0">
                <a:solidFill>
                  <a:srgbClr val="FF0000"/>
                </a:solidFill>
              </a:rPr>
              <a:t>f(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2338" y="2712396"/>
            <a:ext cx="259250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Communication: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O(|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|)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Complexity of SFE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4" y="1295400"/>
            <a:ext cx="8886290" cy="609600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Alice and Bob have inputs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. Bob learns </a:t>
            </a:r>
            <a:r>
              <a:rPr lang="en-US" dirty="0" smtClean="0">
                <a:solidFill>
                  <a:srgbClr val="FF0000"/>
                </a:solidFill>
              </a:rPr>
              <a:t>y=f(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76200" y="2133600"/>
                <a:ext cx="8991600" cy="457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Best known results:</a:t>
                </a:r>
              </a:p>
              <a:p>
                <a:pPr marL="0" indent="0">
                  <a:buNone/>
                </a:pPr>
                <a:endParaRPr lang="en-US" sz="1700" dirty="0" smtClean="0"/>
              </a:p>
              <a:p>
                <a:r>
                  <a:rPr lang="en-US" dirty="0" smtClean="0"/>
                  <a:t>Using [Yao82], [GMW87]: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O(circuit size of f)</a:t>
                </a:r>
              </a:p>
              <a:p>
                <a:endParaRPr lang="en-US" sz="1700" dirty="0"/>
              </a:p>
              <a:p>
                <a:r>
                  <a:rPr lang="en-US" dirty="0" smtClean="0"/>
                  <a:t>Using Fully </a:t>
                </a:r>
                <a:r>
                  <a:rPr lang="en-US" dirty="0" err="1" smtClean="0"/>
                  <a:t>Homomorphic</a:t>
                </a:r>
                <a:r>
                  <a:rPr lang="en-US" dirty="0" smtClean="0"/>
                  <a:t> Encryption (FHE)  </a:t>
                </a:r>
              </a:p>
              <a:p>
                <a:pPr lvl="1"/>
                <a:r>
                  <a:rPr lang="en-US" dirty="0" smtClean="0"/>
                  <a:t>Bob encrypts, Alice computes: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O(|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  + |y| )</a:t>
                </a:r>
              </a:p>
              <a:p>
                <a:pPr lvl="1"/>
                <a:r>
                  <a:rPr lang="en-US" dirty="0" smtClean="0"/>
                  <a:t>Alice encrypts, Bob computes: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O(|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 +  |y| )</a:t>
                </a:r>
              </a:p>
              <a:p>
                <a:pPr lvl="1"/>
                <a:r>
                  <a:rPr lang="en-US" dirty="0" smtClean="0"/>
                  <a:t>More generally (threshold FHE):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O(|CC(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)|  + |y|)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is communication of any </a:t>
                </a:r>
                <a:r>
                  <a:rPr lang="en-US" i="1" dirty="0" smtClean="0"/>
                  <a:t>insecure</a:t>
                </a:r>
                <a:r>
                  <a:rPr lang="en-US" dirty="0" smtClean="0"/>
                  <a:t> protocol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above task.</a:t>
                </a:r>
              </a:p>
              <a:p>
                <a:endParaRPr lang="en-US" sz="17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does communication complexity need to exceed the output size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|y|</a:t>
                </a:r>
                <a:r>
                  <a:rPr lang="en-US" dirty="0" smtClean="0"/>
                  <a:t>?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133600"/>
                <a:ext cx="8991600" cy="4572000"/>
              </a:xfrm>
              <a:prstGeom prst="rect">
                <a:avLst/>
              </a:prstGeom>
              <a:blipFill rotWithShape="1">
                <a:blip r:embed="rId2"/>
                <a:stretch>
                  <a:fillRect l="-1288" t="-2000" r="-101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2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Honest-but-Curious SFE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981200"/>
                <a:ext cx="9019162" cy="3733800"/>
              </a:xfrm>
            </p:spPr>
            <p:txBody>
              <a:bodyPr>
                <a:noAutofit/>
              </a:bodyPr>
              <a:lstStyle/>
              <a:p>
                <a:r>
                  <a:rPr lang="en-US" sz="27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700" dirty="0" smtClean="0"/>
                  <a:t> is any </a:t>
                </a:r>
                <a:r>
                  <a:rPr lang="en-US" sz="2700" i="1" dirty="0" smtClean="0">
                    <a:solidFill>
                      <a:srgbClr val="0070C0"/>
                    </a:solidFill>
                  </a:rPr>
                  <a:t>insecure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 smtClean="0"/>
                  <a:t>protocol for above task with communication complexity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CC(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7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700" dirty="0" smtClean="0"/>
                  <a:t>.</a:t>
                </a:r>
              </a:p>
              <a:p>
                <a:pPr lvl="4"/>
                <a:endParaRPr lang="en-US" sz="14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700" dirty="0" smtClean="0"/>
                  <a:t>Alice and Bob can run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700" dirty="0" smtClean="0"/>
                  <a:t> under two-layer FHE scheme    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700" baseline="-25000" dirty="0" err="1" smtClean="0">
                    <a:solidFill>
                      <a:srgbClr val="FF0000"/>
                    </a:solidFill>
                  </a:rPr>
                  <a:t>pkB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( 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700" baseline="-25000" dirty="0" err="1" smtClean="0">
                    <a:solidFill>
                      <a:srgbClr val="FF0000"/>
                    </a:solidFill>
                  </a:rPr>
                  <a:t>pkA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( …) )</a:t>
                </a:r>
                <a:r>
                  <a:rPr lang="en-US" sz="2700" dirty="0" smtClean="0"/>
                  <a:t>, with Bob’s key is in outer layer.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700" dirty="0" smtClean="0"/>
                  <a:t>Bob learns encryption of the output 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700" baseline="-25000" dirty="0" err="1" smtClean="0">
                    <a:solidFill>
                      <a:srgbClr val="FF0000"/>
                    </a:solidFill>
                  </a:rPr>
                  <a:t>pkA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( f(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700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700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) )</a:t>
                </a:r>
                <a:r>
                  <a:rPr lang="en-US" sz="2700" dirty="0" smtClean="0"/>
                  <a:t>. </a:t>
                </a:r>
                <a:endParaRPr lang="en-US" sz="2700" dirty="0"/>
              </a:p>
              <a:p>
                <a:pPr marL="2286000" lvl="5" indent="0">
                  <a:buNone/>
                </a:pPr>
                <a:endParaRPr lang="en-US" sz="1400" dirty="0" smtClean="0"/>
              </a:p>
              <a:p>
                <a:r>
                  <a:rPr lang="en-US" sz="2700" dirty="0" smtClean="0"/>
                  <a:t>Bob adds a one-time pad 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700" baseline="-25000" dirty="0" err="1" smtClean="0">
                    <a:solidFill>
                      <a:srgbClr val="FF0000"/>
                    </a:solidFill>
                  </a:rPr>
                  <a:t>pkA</a:t>
                </a:r>
                <a:r>
                  <a:rPr lang="en-US" sz="2700" dirty="0">
                    <a:solidFill>
                      <a:srgbClr val="FF0000"/>
                    </a:solidFill>
                  </a:rPr>
                  <a:t>(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f(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700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,x</a:t>
                </a:r>
                <a:r>
                  <a:rPr lang="en-US" sz="2700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sz="2700" dirty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700" dirty="0">
                    <a:solidFill>
                      <a:srgbClr val="FF0000"/>
                    </a:solidFill>
                  </a:rPr>
                  <a:t> k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700" dirty="0" smtClean="0"/>
                  <a:t>and then Alice, Bob run SFE for decryption: Bob learns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700" dirty="0">
                    <a:solidFill>
                      <a:srgbClr val="FF0000"/>
                    </a:solidFill>
                  </a:rPr>
                  <a:t>f(</a:t>
                </a:r>
                <a:r>
                  <a:rPr lang="en-US" sz="27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7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en-US" sz="2700" dirty="0" err="1">
                    <a:solidFill>
                      <a:srgbClr val="FF0000"/>
                    </a:solidFill>
                  </a:rPr>
                  <a:t>,x</a:t>
                </a:r>
                <a:r>
                  <a:rPr lang="en-US" sz="27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lang="en-US" sz="2700" dirty="0">
                    <a:solidFill>
                      <a:srgbClr val="FF0000"/>
                    </a:solidFill>
                  </a:rPr>
                  <a:t>)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981200"/>
                <a:ext cx="9019162" cy="3733800"/>
              </a:xfrm>
              <a:blipFill rotWithShape="1">
                <a:blip r:embed="rId2"/>
                <a:stretch>
                  <a:fillRect l="-1081" t="-1305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7562" y="1066800"/>
            <a:ext cx="8811638" cy="6096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400" dirty="0" smtClean="0"/>
              <a:t>Alice has input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,  Bob has input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400" dirty="0"/>
              <a:t> </a:t>
            </a:r>
            <a:r>
              <a:rPr lang="en-US" sz="2400" dirty="0" smtClean="0"/>
              <a:t>and Bob should learn </a:t>
            </a:r>
            <a:r>
              <a:rPr lang="en-US" sz="2400" dirty="0" smtClean="0">
                <a:solidFill>
                  <a:srgbClr val="FF0000"/>
                </a:solidFill>
              </a:rPr>
              <a:t>f(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6019800"/>
                <a:ext cx="4966488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Communication: 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O( CC(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)  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019800"/>
                <a:ext cx="4966488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194" t="-12632" r="-2088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Positive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honest-but-curious setting, communication complexity of SFE matches that of insecure protocols (security is free).</a:t>
            </a:r>
          </a:p>
          <a:p>
            <a:endParaRPr lang="en-US" dirty="0"/>
          </a:p>
          <a:p>
            <a:r>
              <a:rPr lang="en-US" dirty="0" smtClean="0"/>
              <a:t> Same ideas give a communication efficient protocol in the malicious setting in the common random string (CRS) model. </a:t>
            </a:r>
          </a:p>
          <a:p>
            <a:pPr lvl="1"/>
            <a:r>
              <a:rPr lang="en-US" dirty="0" smtClean="0"/>
              <a:t> The simulator can choose CRS after knowing input/output of corrupted party.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Communication-Efficient SFE </a:t>
            </a:r>
            <a:br>
              <a:rPr lang="en-US" dirty="0" smtClean="0"/>
            </a:br>
            <a:r>
              <a:rPr lang="en-US" dirty="0" smtClean="0"/>
              <a:t>vs. Obfuscation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0297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000" dirty="0" smtClean="0"/>
                  <a:t>Let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C :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[n]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</a:rPr>
                  <a:t> {0,1}  </a:t>
                </a:r>
                <a:r>
                  <a:rPr lang="en-US" sz="3000" dirty="0" smtClean="0"/>
                  <a:t>be a circuit with polynomial-size domain. Can we </a:t>
                </a:r>
                <a:r>
                  <a:rPr lang="en-US" sz="3000" dirty="0" smtClean="0">
                    <a:solidFill>
                      <a:srgbClr val="0070C0"/>
                    </a:solidFill>
                  </a:rPr>
                  <a:t>VBB* </a:t>
                </a:r>
                <a:r>
                  <a:rPr lang="en-US" sz="3000" dirty="0" smtClean="0"/>
                  <a:t>obfuscate it?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Yes</a:t>
                </a:r>
                <a:r>
                  <a:rPr lang="en-US" dirty="0" smtClean="0"/>
                  <a:t>:  obfuscation outputs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[ C(1</a:t>
                </a:r>
                <a:r>
                  <a:rPr lang="en-US" smtClean="0">
                    <a:solidFill>
                      <a:srgbClr val="FF0000"/>
                    </a:solidFill>
                  </a:rPr>
                  <a:t>),…,</a:t>
                </a:r>
                <a:r>
                  <a:rPr lang="en-US" smtClean="0">
                    <a:solidFill>
                      <a:srgbClr val="FF0000"/>
                    </a:solidFill>
                  </a:rPr>
                  <a:t>C(n)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]</a:t>
                </a:r>
              </a:p>
              <a:p>
                <a:pPr lvl="4"/>
                <a:endParaRPr lang="en-US" sz="1200" dirty="0"/>
              </a:p>
              <a:p>
                <a:r>
                  <a:rPr lang="en-US" sz="3000" dirty="0" smtClean="0"/>
                  <a:t>Can we  </a:t>
                </a:r>
                <a:r>
                  <a:rPr lang="en-US" sz="3000" dirty="0" smtClean="0">
                    <a:solidFill>
                      <a:srgbClr val="0070C0"/>
                    </a:solidFill>
                  </a:rPr>
                  <a:t>VBB* </a:t>
                </a:r>
                <a:r>
                  <a:rPr lang="en-US" sz="3000" dirty="0" smtClean="0"/>
                  <a:t>obfuscate it where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</a:rPr>
                  <a:t>|  = O(|C|) </a:t>
                </a:r>
                <a:r>
                  <a:rPr lang="en-US" sz="3000" dirty="0" smtClean="0"/>
                  <a:t>is possibly much smaller than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3000" dirty="0" smtClean="0"/>
                  <a:t>?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No</a:t>
                </a:r>
                <a:r>
                  <a:rPr lang="en-US" dirty="0" smtClean="0"/>
                  <a:t>:  incompressibility argument kicks in. </a:t>
                </a:r>
              </a:p>
              <a:p>
                <a:pPr lvl="4"/>
                <a:endParaRPr lang="en-US" sz="12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Can we do the above in the common random string (CRS) model (simulator can choose CRS)? 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Yes</a:t>
                </a:r>
                <a:r>
                  <a:rPr lang="en-US" dirty="0" smtClean="0"/>
                  <a:t>: generically implied by communication-efficient SFE in honest-but-curious setting.</a:t>
                </a:r>
              </a:p>
              <a:p>
                <a:pPr lvl="1"/>
                <a:r>
                  <a:rPr lang="en-US" dirty="0" smtClean="0"/>
                  <a:t> Is there a deeper relationship to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029700" cy="5410200"/>
              </a:xfrm>
              <a:blipFill rotWithShape="0">
                <a:blip r:embed="rId2"/>
                <a:stretch>
                  <a:fillRect l="-1215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0" y="5715000"/>
            <a:ext cx="49979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VBB* :  can simulate obfuscated circuit</a:t>
            </a:r>
          </a:p>
          <a:p>
            <a:r>
              <a:rPr lang="en-US" sz="2400" dirty="0" smtClean="0"/>
              <a:t>given black-box access to 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56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general SFE, communication has to exceed output size in the </a:t>
            </a:r>
            <a:r>
              <a:rPr lang="en-US" sz="2800" dirty="0" smtClean="0">
                <a:solidFill>
                  <a:srgbClr val="FF0000"/>
                </a:solidFill>
              </a:rPr>
              <a:t>malicious</a:t>
            </a:r>
            <a:r>
              <a:rPr lang="en-US" sz="2800" dirty="0" smtClean="0"/>
              <a:t> setting or even </a:t>
            </a:r>
            <a:r>
              <a:rPr lang="en-US" sz="2800" dirty="0" smtClean="0">
                <a:solidFill>
                  <a:srgbClr val="FF0000"/>
                </a:solidFill>
              </a:rPr>
              <a:t>honest-but-deterministic</a:t>
            </a:r>
            <a:r>
              <a:rPr lang="en-US" sz="2800" dirty="0" smtClean="0"/>
              <a:t> setting, but not in the </a:t>
            </a:r>
            <a:r>
              <a:rPr lang="en-US" sz="2800" dirty="0" smtClean="0">
                <a:solidFill>
                  <a:srgbClr val="00B050"/>
                </a:solidFill>
              </a:rPr>
              <a:t>honest-but-curious </a:t>
            </a:r>
            <a:r>
              <a:rPr lang="en-US" sz="2800" dirty="0" smtClean="0"/>
              <a:t>setting. </a:t>
            </a:r>
            <a:endParaRPr lang="en-US" sz="2800" dirty="0"/>
          </a:p>
          <a:p>
            <a:endParaRPr lang="en-US" sz="1600" dirty="0" smtClean="0"/>
          </a:p>
          <a:p>
            <a:pPr lvl="1"/>
            <a:r>
              <a:rPr lang="en-US" sz="2400" dirty="0" smtClean="0"/>
              <a:t>Does positive result require </a:t>
            </a:r>
            <a:r>
              <a:rPr lang="en-US" sz="2400" dirty="0" err="1" smtClean="0"/>
              <a:t>iO</a:t>
            </a:r>
            <a:r>
              <a:rPr lang="en-US" sz="2400" dirty="0" smtClean="0"/>
              <a:t>? Or can we do it under better assumptions?</a:t>
            </a:r>
          </a:p>
          <a:p>
            <a:pPr lvl="1"/>
            <a:r>
              <a:rPr lang="en-US" sz="2400" dirty="0" smtClean="0"/>
              <a:t>Could we get communication-efficient SFE in the malicious setting with some weaker security than simulation?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New tool: somewhere statistically binding (SSB) hash. </a:t>
            </a:r>
          </a:p>
          <a:p>
            <a:pPr lvl="1"/>
            <a:r>
              <a:rPr lang="en-US" dirty="0" smtClean="0"/>
              <a:t>Other applications?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4" y="2209800"/>
            <a:ext cx="9039546" cy="3124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Alice has short key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 for pseudorandom function (PRF) </a:t>
            </a:r>
            <a:r>
              <a:rPr lang="en-US" sz="2800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. Bob has no input,  and Bob should learn </a:t>
            </a:r>
            <a:r>
              <a:rPr lang="en-US" sz="2800" dirty="0" err="1" smtClean="0">
                <a:solidFill>
                  <a:srgbClr val="FF0000"/>
                </a:solidFill>
              </a:rPr>
              <a:t>F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(1),…,</a:t>
            </a:r>
            <a:r>
              <a:rPr lang="en-US" sz="2800" dirty="0" err="1" smtClean="0">
                <a:solidFill>
                  <a:srgbClr val="FF0000"/>
                </a:solidFill>
              </a:rPr>
              <a:t>F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(n).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  Can we get communication complexity  &lt; n ?  </a:t>
            </a:r>
          </a:p>
          <a:p>
            <a:endParaRPr lang="en-US" sz="2800" dirty="0" smtClean="0"/>
          </a:p>
          <a:p>
            <a:r>
              <a:rPr lang="en-US" sz="2800" dirty="0"/>
              <a:t>Alice has secret decryption key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,  Bob has a large encrypted database  </a:t>
            </a:r>
            <a:r>
              <a:rPr lang="en-US" sz="2800" dirty="0" err="1" smtClean="0">
                <a:solidFill>
                  <a:srgbClr val="FF0000"/>
                </a:solidFill>
              </a:rPr>
              <a:t>Enc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(DB) </a:t>
            </a:r>
            <a:r>
              <a:rPr lang="en-US" sz="2800" dirty="0" smtClean="0"/>
              <a:t>and Bob should learn </a:t>
            </a:r>
            <a:r>
              <a:rPr lang="en-US" sz="2800" dirty="0" smtClean="0">
                <a:solidFill>
                  <a:srgbClr val="FF0000"/>
                </a:solidFill>
              </a:rPr>
              <a:t>DB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00B050"/>
                </a:solidFill>
              </a:rPr>
              <a:t>Can </a:t>
            </a:r>
            <a:r>
              <a:rPr lang="en-US" sz="2800" dirty="0">
                <a:solidFill>
                  <a:srgbClr val="00B050"/>
                </a:solidFill>
              </a:rPr>
              <a:t>we get communication complexity  </a:t>
            </a:r>
            <a:r>
              <a:rPr lang="en-US" sz="2800" dirty="0" smtClean="0">
                <a:solidFill>
                  <a:srgbClr val="00B050"/>
                </a:solidFill>
              </a:rPr>
              <a:t>&lt;  |DB|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7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>
                <a:solidFill>
                  <a:srgbClr val="FF0000"/>
                </a:solidFill>
              </a:rPr>
              <a:t>:  </a:t>
            </a:r>
            <a:r>
              <a:rPr lang="en-US" dirty="0" smtClean="0"/>
              <a:t>In any general SFE scheme in the </a:t>
            </a:r>
            <a:r>
              <a:rPr lang="en-US" i="1" dirty="0" smtClean="0">
                <a:solidFill>
                  <a:srgbClr val="FF0000"/>
                </a:solidFill>
              </a:rPr>
              <a:t>fully malicious </a:t>
            </a:r>
            <a:r>
              <a:rPr lang="en-US" dirty="0" smtClean="0"/>
              <a:t>setting, the communication complexity must exceed output size.</a:t>
            </a:r>
          </a:p>
          <a:p>
            <a:pPr marL="0" indent="0">
              <a:buNone/>
            </a:pPr>
            <a:endParaRPr lang="en-US" sz="200" dirty="0" smtClean="0">
              <a:solidFill>
                <a:srgbClr val="FF0000"/>
              </a:solidFill>
            </a:endParaRPr>
          </a:p>
          <a:p>
            <a:r>
              <a:rPr lang="en-US" sz="2600" dirty="0" smtClean="0"/>
              <a:t>Extends to </a:t>
            </a:r>
            <a:r>
              <a:rPr lang="en-US" sz="2600" i="1" dirty="0" smtClean="0">
                <a:solidFill>
                  <a:srgbClr val="FF0000"/>
                </a:solidFill>
              </a:rPr>
              <a:t>“</a:t>
            </a:r>
            <a:r>
              <a:rPr lang="en-US" sz="2600" i="1" dirty="0">
                <a:solidFill>
                  <a:srgbClr val="FF0000"/>
                </a:solidFill>
              </a:rPr>
              <a:t>honest-but-deterministic” </a:t>
            </a:r>
            <a:r>
              <a:rPr lang="en-US" sz="2600" dirty="0" smtClean="0"/>
              <a:t>setting: corrupted </a:t>
            </a:r>
            <a:r>
              <a:rPr lang="en-US" sz="2600" dirty="0"/>
              <a:t>party </a:t>
            </a:r>
            <a:r>
              <a:rPr lang="en-US" sz="2600" dirty="0" smtClean="0"/>
              <a:t>follows </a:t>
            </a:r>
            <a:r>
              <a:rPr lang="en-US" sz="2600" dirty="0"/>
              <a:t>protocol but does not use </a:t>
            </a:r>
            <a:r>
              <a:rPr lang="en-US" sz="2600" dirty="0" smtClean="0"/>
              <a:t>randomness  (random tape = </a:t>
            </a:r>
            <a:r>
              <a:rPr lang="en-US" sz="2600" dirty="0" smtClean="0">
                <a:solidFill>
                  <a:srgbClr val="FF0000"/>
                </a:solidFill>
              </a:rPr>
              <a:t>0*</a:t>
            </a:r>
            <a:r>
              <a:rPr lang="en-US" sz="2600" dirty="0" smtClean="0"/>
              <a:t>). </a:t>
            </a:r>
            <a:endParaRPr lang="en-US" sz="26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Positive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/>
              <a:t> Construct a general SFE scheme in the </a:t>
            </a:r>
            <a:r>
              <a:rPr lang="en-US" i="1" dirty="0" smtClean="0">
                <a:solidFill>
                  <a:srgbClr val="00B050"/>
                </a:solidFill>
              </a:rPr>
              <a:t>honest-but-curious</a:t>
            </a:r>
            <a:r>
              <a:rPr lang="en-US" dirty="0" smtClean="0"/>
              <a:t> setting whose communication matches the best insecure protocol (independent of output size).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Relies on heavy hammers: </a:t>
            </a:r>
            <a:r>
              <a:rPr lang="en-US" sz="2600" dirty="0" err="1" smtClean="0"/>
              <a:t>indistinguishability</a:t>
            </a:r>
            <a:r>
              <a:rPr lang="en-US" sz="2600" dirty="0" smtClean="0"/>
              <a:t> obfuscation and FHE. 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Result: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Our negative result generalizes an </a:t>
            </a:r>
            <a:r>
              <a:rPr lang="en-US" i="1" dirty="0" smtClean="0">
                <a:solidFill>
                  <a:srgbClr val="FF0000"/>
                </a:solidFill>
              </a:rPr>
              <a:t>incompressibility argument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used in several prior works to get lower bounds for garbled circuit and functional encryption.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[AIKW13, AGVW13, DIJ+13, GGJS13, GHRW14]</a:t>
            </a:r>
            <a:endParaRPr lang="en-US" i="1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All these prior results follow as simple corollaries - would imply SFE with small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1506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8991600" cy="1295400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Alice </a:t>
            </a:r>
            <a:r>
              <a:rPr lang="en-US" dirty="0"/>
              <a:t>has </a:t>
            </a:r>
            <a:r>
              <a:rPr lang="en-US" dirty="0" smtClean="0"/>
              <a:t>short key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for PRF 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en-US" dirty="0" smtClean="0"/>
              <a:t>with 1-bit output.</a:t>
            </a:r>
          </a:p>
          <a:p>
            <a:pPr marL="0" indent="0">
              <a:buNone/>
            </a:pPr>
            <a:r>
              <a:rPr lang="en-US" dirty="0" smtClean="0"/>
              <a:t>Bob </a:t>
            </a:r>
            <a:r>
              <a:rPr lang="en-US" dirty="0"/>
              <a:t>has no input</a:t>
            </a:r>
            <a:r>
              <a:rPr lang="en-US" dirty="0" smtClean="0"/>
              <a:t>,  Bob </a:t>
            </a:r>
            <a:r>
              <a:rPr lang="en-US" dirty="0"/>
              <a:t>should learn </a:t>
            </a:r>
            <a:r>
              <a:rPr lang="en-US" dirty="0" smtClean="0">
                <a:solidFill>
                  <a:srgbClr val="FF0000"/>
                </a:solidFill>
              </a:rPr>
              <a:t>y= (</a:t>
            </a:r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(1),…,</a:t>
            </a:r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(n))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1679" y="3048001"/>
                <a:ext cx="8991600" cy="3657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Show: any SFE for above task requires at least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dirty="0" smtClean="0"/>
                  <a:t>bits of communication from Alice to Bob.</a:t>
                </a:r>
              </a:p>
              <a:p>
                <a:pPr lvl="4"/>
                <a:endParaRPr lang="en-US" dirty="0" smtClean="0"/>
              </a:p>
              <a:p>
                <a:r>
                  <a:rPr lang="en-US" dirty="0" smtClean="0"/>
                  <a:t>To simulate view of honest-but-deterministic Bob: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imulator gets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 = 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(1),…,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(n))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Must simulate Alice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Bob protocol messages: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view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.</a:t>
                </a:r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At the very least,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view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should cause Bob to output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/>
                  <a:t>.</a:t>
                </a:r>
              </a:p>
              <a:p>
                <a:pPr lvl="5"/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view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 &lt; n  </a:t>
                </a:r>
                <a:r>
                  <a:rPr lang="en-US" dirty="0" smtClean="0"/>
                  <a:t>then it acts as a compression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/>
                  <a:t>. Contradicts </a:t>
                </a:r>
                <a:r>
                  <a:rPr lang="en-US" dirty="0" err="1" smtClean="0"/>
                  <a:t>pseudorandomness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9" y="3048001"/>
                <a:ext cx="8991600" cy="3657599"/>
              </a:xfrm>
              <a:prstGeom prst="rect">
                <a:avLst/>
              </a:prstGeom>
              <a:blipFill rotWithShape="0">
                <a:blip r:embed="rId2"/>
                <a:stretch>
                  <a:fillRect l="-1153" t="-3500" r="-814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6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Result: Generalization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In any SFE, the communication from Alice to Bob must exceed the </a:t>
            </a:r>
            <a:r>
              <a:rPr lang="en-US" sz="3000" i="1" dirty="0" smtClean="0">
                <a:solidFill>
                  <a:srgbClr val="00B050"/>
                </a:solidFill>
              </a:rPr>
              <a:t>Yao incompressibility entropy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of  </a:t>
            </a:r>
            <a:r>
              <a:rPr lang="en-US" sz="3000" b="1" dirty="0" smtClean="0">
                <a:solidFill>
                  <a:srgbClr val="FF0000"/>
                </a:solidFill>
              </a:rPr>
              <a:t>y </a:t>
            </a:r>
            <a:r>
              <a:rPr lang="en-US" sz="3000" dirty="0" smtClean="0">
                <a:solidFill>
                  <a:srgbClr val="FF0000"/>
                </a:solidFill>
              </a:rPr>
              <a:t>=f(</a:t>
            </a:r>
            <a:r>
              <a:rPr lang="en-US" sz="3000" b="1" dirty="0" err="1" smtClean="0">
                <a:solidFill>
                  <a:srgbClr val="FF0000"/>
                </a:solidFill>
              </a:rPr>
              <a:t>x</a:t>
            </a:r>
            <a:r>
              <a:rPr lang="en-US" sz="3000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3000" dirty="0" err="1" smtClean="0">
                <a:solidFill>
                  <a:srgbClr val="FF0000"/>
                </a:solidFill>
              </a:rPr>
              <a:t>,x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3000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3000" dirty="0" smtClean="0"/>
              <a:t>for the worst-case choice of fixed </a:t>
            </a:r>
            <a:r>
              <a:rPr lang="en-US" sz="3000" dirty="0" err="1" smtClean="0">
                <a:solidFill>
                  <a:srgbClr val="FF0000"/>
                </a:solidFill>
              </a:rPr>
              <a:t>x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3000" dirty="0" smtClean="0"/>
              <a:t> and distribution </a:t>
            </a:r>
            <a:r>
              <a:rPr lang="en-US" sz="3000" b="1" dirty="0" err="1" smtClean="0">
                <a:solidFill>
                  <a:srgbClr val="FF0000"/>
                </a:solidFill>
              </a:rPr>
              <a:t>x</a:t>
            </a:r>
            <a:r>
              <a:rPr lang="en-US" sz="3000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i="1" dirty="0"/>
          </a:p>
        </p:txBody>
      </p:sp>
      <p:sp>
        <p:nvSpPr>
          <p:cNvPr id="5" name="Rectangle 4"/>
          <p:cNvSpPr/>
          <p:nvPr/>
        </p:nvSpPr>
        <p:spPr>
          <a:xfrm>
            <a:off x="147263" y="5160312"/>
            <a:ext cx="88392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000" dirty="0">
                <a:solidFill>
                  <a:srgbClr val="00B050"/>
                </a:solidFill>
              </a:rPr>
              <a:t>Definition:</a:t>
            </a:r>
            <a:r>
              <a:rPr lang="en-US" sz="3000" i="1" dirty="0">
                <a:solidFill>
                  <a:srgbClr val="00B050"/>
                </a:solidFill>
              </a:rPr>
              <a:t> </a:t>
            </a:r>
            <a:r>
              <a:rPr lang="en-US" sz="3000" b="1" dirty="0">
                <a:solidFill>
                  <a:prstClr val="black"/>
                </a:solidFill>
              </a:rPr>
              <a:t>X</a:t>
            </a:r>
            <a:r>
              <a:rPr lang="en-US" sz="3000" dirty="0">
                <a:solidFill>
                  <a:prstClr val="black"/>
                </a:solidFill>
              </a:rPr>
              <a:t> has &gt; k bits of </a:t>
            </a:r>
            <a:r>
              <a:rPr lang="en-US" sz="3000" i="1" dirty="0">
                <a:solidFill>
                  <a:prstClr val="black"/>
                </a:solidFill>
              </a:rPr>
              <a:t>Yao incompressibility entropy</a:t>
            </a:r>
            <a:r>
              <a:rPr lang="en-US" sz="3000" dirty="0">
                <a:solidFill>
                  <a:prstClr val="black"/>
                </a:solidFill>
              </a:rPr>
              <a:t> if it cannot be efficiently compressed to k bits. </a:t>
            </a:r>
            <a:endParaRPr lang="en-US" sz="3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Result: Generalization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Can we have an </a:t>
            </a:r>
            <a:r>
              <a:rPr lang="en-US" sz="3000" dirty="0" smtClean="0">
                <a:solidFill>
                  <a:srgbClr val="0070C0"/>
                </a:solidFill>
              </a:rPr>
              <a:t>offline/online*</a:t>
            </a:r>
            <a:r>
              <a:rPr lang="en-US" sz="3000" dirty="0" smtClean="0"/>
              <a:t> protocol with small </a:t>
            </a:r>
            <a:r>
              <a:rPr lang="en-US" sz="3000" dirty="0" smtClean="0">
                <a:solidFill>
                  <a:srgbClr val="0070C0"/>
                </a:solidFill>
              </a:rPr>
              <a:t>online</a:t>
            </a:r>
            <a:r>
              <a:rPr lang="en-US" sz="3000" dirty="0" smtClean="0">
                <a:solidFill>
                  <a:srgbClr val="00B0F0"/>
                </a:solidFill>
              </a:rPr>
              <a:t> </a:t>
            </a:r>
            <a:r>
              <a:rPr lang="en-US" sz="3000" dirty="0" smtClean="0"/>
              <a:t>communication, independent of output size?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70C0"/>
                </a:solidFill>
              </a:rPr>
              <a:t>*</a:t>
            </a:r>
            <a:r>
              <a:rPr lang="en-US" sz="3000" i="1" dirty="0" smtClean="0"/>
              <a:t>offline phase executed before parties know their inputs.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Not </a:t>
            </a:r>
            <a:r>
              <a:rPr lang="en-US" sz="3000" dirty="0" smtClean="0"/>
              <a:t>if the offline phase has to be simulated first, before simulator knows input/output of corrupted party.</a:t>
            </a:r>
          </a:p>
          <a:p>
            <a:r>
              <a:rPr lang="en-US" sz="3000" dirty="0" smtClean="0"/>
              <a:t>e.g., inputs are chosen adaptively after offline phase. </a:t>
            </a:r>
          </a:p>
          <a:p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>(</a:t>
            </a:r>
            <a:r>
              <a:rPr lang="en-US" sz="3000" dirty="0" smtClean="0">
                <a:solidFill>
                  <a:srgbClr val="00B050"/>
                </a:solidFill>
              </a:rPr>
              <a:t> Yes </a:t>
            </a:r>
            <a:r>
              <a:rPr lang="en-US" sz="3000" dirty="0" smtClean="0"/>
              <a:t>otherwise: can use Yao garbled circuits. )</a:t>
            </a:r>
            <a:endParaRPr lang="en-US" sz="30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13191</TotalTime>
  <Words>2745</Words>
  <Application>Microsoft Office PowerPoint</Application>
  <PresentationFormat>On-screen Show (4:3)</PresentationFormat>
  <Paragraphs>530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Wingdings</vt:lpstr>
      <vt:lpstr>Cambria Math</vt:lpstr>
      <vt:lpstr>Office Theme</vt:lpstr>
      <vt:lpstr>On the Communication Complexity of SFE with Long Output </vt:lpstr>
      <vt:lpstr>Secure Function Evaluation (SFE)</vt:lpstr>
      <vt:lpstr>Communication Complexity of SFE</vt:lpstr>
      <vt:lpstr>Motivating Examples</vt:lpstr>
      <vt:lpstr>Overview of Our Results</vt:lpstr>
      <vt:lpstr>Negative Result: Background</vt:lpstr>
      <vt:lpstr>Negative Result</vt:lpstr>
      <vt:lpstr>Negative Result: Generalization I</vt:lpstr>
      <vt:lpstr>Negative Result: Generalization II</vt:lpstr>
      <vt:lpstr>Overcoming the Negative Result</vt:lpstr>
      <vt:lpstr>Positive Result: Simplified Goal</vt:lpstr>
      <vt:lpstr>Attempt I</vt:lpstr>
      <vt:lpstr>Our Scheme (Almost)</vt:lpstr>
      <vt:lpstr>PowerPoint Presentation</vt:lpstr>
      <vt:lpstr>PowerPoint Presentation</vt:lpstr>
      <vt:lpstr>PowerPoint Presentation</vt:lpstr>
      <vt:lpstr>Def:  Somewhere Stat Binding (SSB) Hash</vt:lpstr>
      <vt:lpstr>PowerPoint Presentation</vt:lpstr>
      <vt:lpstr>PowerPoint Presentation</vt:lpstr>
      <vt:lpstr>Constructing SSB Hash</vt:lpstr>
      <vt:lpstr>Constructing SSB Hash</vt:lpstr>
      <vt:lpstr>Constructing SSB Hash</vt:lpstr>
      <vt:lpstr>Constructing SSB Hash</vt:lpstr>
      <vt:lpstr>Constructing SSB Hash</vt:lpstr>
      <vt:lpstr>Constructing SSB Hash</vt:lpstr>
      <vt:lpstr>Review: Scheme for PRF Evaluation</vt:lpstr>
      <vt:lpstr>Toward General SFE</vt:lpstr>
      <vt:lpstr> SFE for Decryption</vt:lpstr>
      <vt:lpstr>General Honest-but-Curious SFE </vt:lpstr>
      <vt:lpstr>General Honest-but-Curious SFE II</vt:lpstr>
      <vt:lpstr>Summary: Positive Results</vt:lpstr>
      <vt:lpstr>Communication-Efficient SFE  vs. Obfuscation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Implausibility of  Differing-Inputs Obfuscation and Extractable Witness Encryption  with Auxiliary Input</dc:title>
  <dc:creator>wichs</dc:creator>
  <cp:lastModifiedBy>Daniel Wichs</cp:lastModifiedBy>
  <cp:revision>215</cp:revision>
  <dcterms:created xsi:type="dcterms:W3CDTF">2014-08-10T19:01:57Z</dcterms:created>
  <dcterms:modified xsi:type="dcterms:W3CDTF">2014-11-14T15:02:37Z</dcterms:modified>
</cp:coreProperties>
</file>