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61" r:id="rId4"/>
    <p:sldId id="258" r:id="rId5"/>
    <p:sldId id="260" r:id="rId6"/>
    <p:sldId id="263" r:id="rId7"/>
    <p:sldId id="262" r:id="rId8"/>
    <p:sldId id="266" r:id="rId9"/>
    <p:sldId id="267" r:id="rId10"/>
    <p:sldId id="270" r:id="rId11"/>
    <p:sldId id="268" r:id="rId12"/>
    <p:sldId id="264" r:id="rId13"/>
    <p:sldId id="276" r:id="rId14"/>
    <p:sldId id="275" r:id="rId15"/>
    <p:sldId id="273" r:id="rId16"/>
    <p:sldId id="277" r:id="rId17"/>
    <p:sldId id="278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749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8FBE7-857C-4A3F-AF63-0A6F006F42AF}" type="datetimeFigureOut">
              <a:rPr lang="en-US" smtClean="0"/>
              <a:t>6/11/2015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3825F-1C23-4CF5-9A74-CFFFBC10E3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295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8FBE7-857C-4A3F-AF63-0A6F006F42AF}" type="datetimeFigureOut">
              <a:rPr lang="en-US" smtClean="0"/>
              <a:t>6/11/2015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3825F-1C23-4CF5-9A74-CFFFBC10E3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102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8FBE7-857C-4A3F-AF63-0A6F006F42AF}" type="datetimeFigureOut">
              <a:rPr lang="en-US" smtClean="0"/>
              <a:t>6/11/2015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3825F-1C23-4CF5-9A74-CFFFBC10E3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263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8FBE7-857C-4A3F-AF63-0A6F006F42AF}" type="datetimeFigureOut">
              <a:rPr lang="en-US" smtClean="0"/>
              <a:t>6/11/2015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3825F-1C23-4CF5-9A74-CFFFBC10E3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9968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8FBE7-857C-4A3F-AF63-0A6F006F42AF}" type="datetimeFigureOut">
              <a:rPr lang="en-US" smtClean="0"/>
              <a:t>6/11/2015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3825F-1C23-4CF5-9A74-CFFFBC10E3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066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8FBE7-857C-4A3F-AF63-0A6F006F42AF}" type="datetimeFigureOut">
              <a:rPr lang="en-US" smtClean="0"/>
              <a:t>6/11/2015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3825F-1C23-4CF5-9A74-CFFFBC10E3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9930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8FBE7-857C-4A3F-AF63-0A6F006F42AF}" type="datetimeFigureOut">
              <a:rPr lang="en-US" smtClean="0"/>
              <a:t>6/11/2015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3825F-1C23-4CF5-9A74-CFFFBC10E3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713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8FBE7-857C-4A3F-AF63-0A6F006F42AF}" type="datetimeFigureOut">
              <a:rPr lang="en-US" smtClean="0"/>
              <a:t>6/11/2015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3825F-1C23-4CF5-9A74-CFFFBC10E3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3598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8FBE7-857C-4A3F-AF63-0A6F006F42AF}" type="datetimeFigureOut">
              <a:rPr lang="en-US" smtClean="0"/>
              <a:t>6/11/2015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3825F-1C23-4CF5-9A74-CFFFBC10E3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613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8FBE7-857C-4A3F-AF63-0A6F006F42AF}" type="datetimeFigureOut">
              <a:rPr lang="en-US" smtClean="0"/>
              <a:t>6/11/2015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3825F-1C23-4CF5-9A74-CFFFBC10E3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339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A8FBE7-857C-4A3F-AF63-0A6F006F42AF}" type="datetimeFigureOut">
              <a:rPr lang="en-US" smtClean="0"/>
              <a:t>6/11/2015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83825F-1C23-4CF5-9A74-CFFFBC10E3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74203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A8FBE7-857C-4A3F-AF63-0A6F006F42AF}" type="datetimeFigureOut">
              <a:rPr lang="en-US" smtClean="0"/>
              <a:t>6/11/2015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83825F-1C23-4CF5-9A74-CFFFBC10E3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4253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6789" y="639285"/>
            <a:ext cx="7772400" cy="2387600"/>
          </a:xfrm>
        </p:spPr>
        <p:txBody>
          <a:bodyPr>
            <a:normAutofit/>
          </a:bodyPr>
          <a:lstStyle/>
          <a:p>
            <a:r>
              <a:rPr lang="en-US" b="1" dirty="0" smtClean="0"/>
              <a:t>Two Round MPC</a:t>
            </a:r>
            <a:br>
              <a:rPr lang="en-US" b="1" dirty="0" smtClean="0"/>
            </a:br>
            <a:r>
              <a:rPr lang="en-US" b="1" dirty="0" smtClean="0"/>
              <a:t>via Multi-Key FHE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4507811"/>
            <a:ext cx="6858000" cy="1655762"/>
          </a:xfrm>
        </p:spPr>
        <p:txBody>
          <a:bodyPr/>
          <a:lstStyle/>
          <a:p>
            <a:r>
              <a:rPr lang="en-US" sz="3200" dirty="0" smtClean="0"/>
              <a:t>Daniel Wichs (Northeastern University)</a:t>
            </a:r>
            <a:endParaRPr lang="en-US" dirty="0"/>
          </a:p>
          <a:p>
            <a:r>
              <a:rPr lang="en-US" dirty="0" smtClean="0"/>
              <a:t>Joint work with </a:t>
            </a:r>
            <a:r>
              <a:rPr lang="en-US" dirty="0" err="1" smtClean="0"/>
              <a:t>Pratyay</a:t>
            </a:r>
            <a:r>
              <a:rPr lang="en-US" dirty="0" smtClean="0"/>
              <a:t> Mukherjee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5360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>
            <a:spLocks noGrp="1"/>
          </p:cNvSpPr>
          <p:nvPr>
            <p:ph type="title" idx="4294967295"/>
          </p:nvPr>
        </p:nvSpPr>
        <p:spPr>
          <a:xfrm>
            <a:off x="375047" y="151805"/>
            <a:ext cx="7804547" cy="1518047"/>
          </a:xfrm>
          <a:prstGeom prst="rect">
            <a:avLst/>
          </a:prstGeom>
        </p:spPr>
        <p:txBody>
          <a:bodyPr/>
          <a:lstStyle/>
          <a:p>
            <a:pPr lvl="0" algn="ctr">
              <a:defRPr sz="1800"/>
            </a:pPr>
            <a:r>
              <a:rPr lang="en-US" sz="3164" dirty="0" smtClean="0"/>
              <a:t>Gadget Matrix </a:t>
            </a:r>
            <a:r>
              <a:rPr lang="en-US" sz="3164" b="1" dirty="0" smtClean="0"/>
              <a:t>G</a:t>
            </a:r>
            <a:r>
              <a:rPr sz="3164" dirty="0" smtClean="0"/>
              <a:t> </a:t>
            </a:r>
            <a:endParaRPr sz="3164" dirty="0"/>
          </a:p>
          <a:p>
            <a:pPr lvl="0" algn="ctr">
              <a:defRPr sz="1800"/>
            </a:pPr>
            <a:r>
              <a:rPr sz="2812" dirty="0"/>
              <a:t>[</a:t>
            </a:r>
            <a:r>
              <a:rPr sz="2812" dirty="0" err="1" smtClean="0"/>
              <a:t>Micciancio</a:t>
            </a:r>
            <a:r>
              <a:rPr lang="en-US" sz="2812" dirty="0" err="1" smtClean="0"/>
              <a:t>-</a:t>
            </a:r>
            <a:r>
              <a:rPr sz="2812" dirty="0" err="1" smtClean="0"/>
              <a:t>Peik</a:t>
            </a:r>
            <a:r>
              <a:rPr lang="en-US" sz="2812" dirty="0" err="1" smtClean="0"/>
              <a:t>e</a:t>
            </a:r>
            <a:r>
              <a:rPr sz="2812" dirty="0" err="1" smtClean="0"/>
              <a:t>rt</a:t>
            </a:r>
            <a:r>
              <a:rPr sz="2812" dirty="0" smtClean="0"/>
              <a:t> </a:t>
            </a:r>
            <a:r>
              <a:rPr sz="2812" dirty="0"/>
              <a:t>’12]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Content Placeholder 2"/>
              <p:cNvSpPr txBox="1">
                <a:spLocks/>
              </p:cNvSpPr>
              <p:nvPr/>
            </p:nvSpPr>
            <p:spPr>
              <a:xfrm>
                <a:off x="103517" y="1825625"/>
                <a:ext cx="8712679" cy="4592428"/>
              </a:xfrm>
              <a:prstGeom prst="rect">
                <a:avLst/>
              </a:prstGeom>
            </p:spPr>
            <p:txBody>
              <a:bodyPr/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/>
                  <a:t>G</a:t>
                </a:r>
                <a:r>
                  <a:rPr lang="en-US" dirty="0" smtClean="0"/>
                  <a:t>adget matrix  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G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∈ </m:t>
                    </m:r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ℤ</m:t>
                        </m:r>
                      </m:e>
                      <m:sub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  <m:sup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bSup>
                  </m:oMath>
                </a14:m>
                <a:endParaRPr lang="en-US" dirty="0" smtClean="0"/>
              </a:p>
              <a:p>
                <a:pPr marL="0" indent="0">
                  <a:buNone/>
                </a:pPr>
                <a:r>
                  <a:rPr lang="en-US" dirty="0" smtClean="0"/>
                  <a:t>There is an efficiently computable function 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G</a:t>
                </a:r>
                <a:r>
                  <a:rPr lang="en-US" b="1" baseline="30000" dirty="0" smtClean="0">
                    <a:solidFill>
                      <a:srgbClr val="0070C0"/>
                    </a:solidFill>
                  </a:rPr>
                  <a:t>-1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(</a:t>
                </a:r>
                <a14:m>
                  <m:oMath xmlns:m="http://schemas.openxmlformats.org/officeDocument/2006/math">
                    <m:r>
                      <a:rPr lang="en-US" b="1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⋅</m:t>
                    </m:r>
                  </m:oMath>
                </a14:m>
                <a:r>
                  <a:rPr lang="en-US" b="1" dirty="0" smtClean="0">
                    <a:solidFill>
                      <a:srgbClr val="0070C0"/>
                    </a:solidFill>
                  </a:rPr>
                  <a:t>) </a:t>
                </a:r>
                <a:r>
                  <a:rPr lang="en-US" dirty="0" smtClean="0"/>
                  <a:t>such that:</a:t>
                </a:r>
              </a:p>
              <a:p>
                <a:r>
                  <a:rPr lang="en-US" b="1" dirty="0" smtClean="0"/>
                  <a:t> 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G</a:t>
                </a:r>
                <a:r>
                  <a:rPr lang="en-US" b="1" baseline="30000" dirty="0" smtClean="0">
                    <a:solidFill>
                      <a:srgbClr val="0070C0"/>
                    </a:solidFill>
                  </a:rPr>
                  <a:t>-1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: 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ℤ</m:t>
                        </m:r>
                      </m:e>
                      <m:sub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  <m:sup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bSup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sSup>
                      <m:sSupPr>
                        <m:ctrlPr>
                          <a:rPr 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b="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0,1</m:t>
                            </m:r>
                          </m:e>
                        </m:d>
                      </m:e>
                      <m:sup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𝑚</m:t>
                        </m:r>
                      </m:sup>
                    </m:sSup>
                  </m:oMath>
                </a14:m>
                <a:r>
                  <a:rPr lang="en-US" dirty="0" smtClean="0">
                    <a:solidFill>
                      <a:srgbClr val="0070C0"/>
                    </a:solidFill>
                  </a:rPr>
                  <a:t> </a:t>
                </a:r>
              </a:p>
              <a:p>
                <a:r>
                  <a:rPr lang="en-US" dirty="0"/>
                  <a:t> </a:t>
                </a:r>
                <a:r>
                  <a:rPr lang="en-US" dirty="0" smtClean="0"/>
                  <a:t>for all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C :   GG</a:t>
                </a:r>
                <a:r>
                  <a:rPr lang="en-US" b="1" baseline="30000" dirty="0" smtClean="0">
                    <a:solidFill>
                      <a:srgbClr val="0070C0"/>
                    </a:solidFill>
                  </a:rPr>
                  <a:t>-1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(C) = C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 </a:t>
                </a:r>
              </a:p>
              <a:p>
                <a:endParaRPr lang="en-US" dirty="0">
                  <a:solidFill>
                    <a:srgbClr val="0070C0"/>
                  </a:solidFill>
                </a:endParaRPr>
              </a:p>
              <a:p>
                <a:pPr marL="0" indent="0">
                  <a:buNone/>
                </a:pPr>
                <a:r>
                  <a:rPr lang="en-US" dirty="0" smtClean="0"/>
                  <a:t>Implementation:</a:t>
                </a:r>
              </a:p>
              <a:p>
                <a:r>
                  <a:rPr lang="en-US" dirty="0" smtClean="0"/>
                  <a:t> 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G</a:t>
                </a:r>
                <a:r>
                  <a:rPr lang="en-US" b="1" baseline="30000" dirty="0" smtClean="0">
                    <a:solidFill>
                      <a:srgbClr val="0070C0"/>
                    </a:solidFill>
                  </a:rPr>
                  <a:t>-1</a:t>
                </a:r>
                <a:r>
                  <a:rPr lang="en-US" dirty="0" smtClean="0"/>
                  <a:t>  is the “bit </a:t>
                </a:r>
                <a:r>
                  <a:rPr lang="en-US" dirty="0" err="1" smtClean="0"/>
                  <a:t>decomp</a:t>
                </a:r>
                <a:r>
                  <a:rPr lang="en-US" dirty="0" smtClean="0"/>
                  <a:t>” function</a:t>
                </a:r>
              </a:p>
              <a:p>
                <a:r>
                  <a:rPr lang="en-US" b="1" dirty="0" smtClean="0">
                    <a:solidFill>
                      <a:srgbClr val="0070C0"/>
                    </a:solidFill>
                  </a:rPr>
                  <a:t> G</a:t>
                </a:r>
                <a:r>
                  <a:rPr lang="en-US" dirty="0" smtClean="0"/>
                  <a:t>     </a:t>
                </a:r>
                <a:r>
                  <a:rPr lang="en-US" dirty="0"/>
                  <a:t>consists of “powers-of-2”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 </a:t>
                </a:r>
                <a:endParaRPr lang="en-US" dirty="0" smtClean="0"/>
              </a:p>
            </p:txBody>
          </p:sp>
        </mc:Choice>
        <mc:Fallback xmlns="">
          <p:sp>
            <p:nvSpPr>
              <p:cNvPr id="21" name="Content Placeholder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517" y="1825625"/>
                <a:ext cx="8712679" cy="4592428"/>
              </a:xfrm>
              <a:prstGeom prst="rect">
                <a:avLst/>
              </a:prstGeom>
              <a:blipFill rotWithShape="0">
                <a:blip r:embed="rId2"/>
                <a:stretch>
                  <a:fillRect l="-1470" r="-980" b="-43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793442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fill="hold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32213"/>
            <a:ext cx="7886700" cy="1325563"/>
          </a:xfrm>
        </p:spPr>
        <p:txBody>
          <a:bodyPr/>
          <a:lstStyle/>
          <a:p>
            <a:pPr algn="ctr"/>
            <a:r>
              <a:rPr lang="en-US" dirty="0"/>
              <a:t>The GSW FHE:  </a:t>
            </a:r>
            <a:r>
              <a:rPr lang="en-US" dirty="0" smtClean="0"/>
              <a:t>Evaluation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215660" y="1825625"/>
                <a:ext cx="8299690" cy="4351338"/>
              </a:xfrm>
            </p:spPr>
            <p:txBody>
              <a:bodyPr>
                <a:normAutofit/>
              </a:bodyPr>
              <a:lstStyle/>
              <a:p>
                <a:pPr marL="0" indent="0">
                  <a:buNone/>
                </a:pPr>
                <a:r>
                  <a:rPr lang="en-US" dirty="0" smtClean="0"/>
                  <a:t>Assume 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C</a:t>
                </a:r>
                <a:r>
                  <a:rPr lang="en-US" b="1" baseline="-25000" dirty="0" smtClean="0">
                    <a:solidFill>
                      <a:srgbClr val="0070C0"/>
                    </a:solidFill>
                  </a:rPr>
                  <a:t>1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, C</a:t>
                </a:r>
                <a:r>
                  <a:rPr lang="en-US" b="1" baseline="-25000" dirty="0" smtClean="0">
                    <a:solidFill>
                      <a:srgbClr val="0070C0"/>
                    </a:solidFill>
                  </a:rPr>
                  <a:t>2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dirty="0" smtClean="0"/>
                  <a:t>encrypt bits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x</a:t>
                </a:r>
                <a:r>
                  <a:rPr lang="en-US" baseline="-25000" dirty="0" smtClean="0">
                    <a:solidFill>
                      <a:srgbClr val="0070C0"/>
                    </a:solidFill>
                  </a:rPr>
                  <a:t>1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, x</a:t>
                </a:r>
                <a:r>
                  <a:rPr lang="en-US" baseline="-25000" dirty="0" smtClean="0">
                    <a:solidFill>
                      <a:srgbClr val="0070C0"/>
                    </a:solidFill>
                  </a:rPr>
                  <a:t>2  </a:t>
                </a:r>
                <a:r>
                  <a:rPr lang="en-US" dirty="0" smtClean="0"/>
                  <a:t>respectively: 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tC</a:t>
                </a:r>
                <a:r>
                  <a:rPr lang="en-US" b="1" baseline="-25000" dirty="0" err="1" smtClean="0">
                    <a:solidFill>
                      <a:srgbClr val="0070C0"/>
                    </a:solidFill>
                  </a:rPr>
                  <a:t>i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b="1" dirty="0">
                    <a:solidFill>
                      <a:srgbClr val="0070C0"/>
                    </a:solidFill>
                  </a:rPr>
                  <a:t> 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x</a:t>
                </a:r>
                <a:r>
                  <a:rPr lang="en-US" baseline="-25000" dirty="0" smtClean="0">
                    <a:solidFill>
                      <a:srgbClr val="0070C0"/>
                    </a:solidFill>
                  </a:rPr>
                  <a:t>i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tG</a:t>
                </a:r>
                <a:endParaRPr lang="en-US" b="1" dirty="0">
                  <a:solidFill>
                    <a:srgbClr val="0070C0"/>
                  </a:solidFill>
                </a:endParaRPr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r>
                  <a:rPr lang="en-US" b="1" dirty="0" smtClean="0"/>
                  <a:t>Addition:</a:t>
                </a:r>
                <a:r>
                  <a:rPr lang="en-US" dirty="0" smtClean="0"/>
                  <a:t>  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C</a:t>
                </a:r>
                <a:r>
                  <a:rPr lang="en-US" b="1" baseline="30000" dirty="0" smtClean="0">
                    <a:solidFill>
                      <a:srgbClr val="0070C0"/>
                    </a:solidFill>
                  </a:rPr>
                  <a:t>+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 = C</a:t>
                </a:r>
                <a:r>
                  <a:rPr lang="en-US" b="1" baseline="-25000" dirty="0" smtClean="0">
                    <a:solidFill>
                      <a:srgbClr val="0070C0"/>
                    </a:solidFill>
                  </a:rPr>
                  <a:t>1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 + C</a:t>
                </a:r>
                <a:r>
                  <a:rPr lang="en-US" b="1" baseline="-25000" dirty="0" smtClean="0">
                    <a:solidFill>
                      <a:srgbClr val="0070C0"/>
                    </a:solidFill>
                  </a:rPr>
                  <a:t>2</a:t>
                </a:r>
                <a:endParaRPr lang="en-US" b="1" dirty="0" smtClean="0">
                  <a:solidFill>
                    <a:srgbClr val="0070C0"/>
                  </a:solidFill>
                </a:endParaRPr>
              </a:p>
              <a:p>
                <a:pPr marL="0" indent="0">
                  <a:buNone/>
                </a:pPr>
                <a:r>
                  <a:rPr lang="en-US" b="1" dirty="0" smtClean="0">
                    <a:solidFill>
                      <a:srgbClr val="0070C0"/>
                    </a:solidFill>
                  </a:rPr>
                  <a:t>tC</a:t>
                </a:r>
                <a:r>
                  <a:rPr lang="en-US" b="1" baseline="30000" dirty="0" smtClean="0">
                    <a:solidFill>
                      <a:srgbClr val="0070C0"/>
                    </a:solidFill>
                  </a:rPr>
                  <a:t>+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=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 t(C</a:t>
                </a:r>
                <a:r>
                  <a:rPr lang="en-US" b="1" baseline="-25000" dirty="0" smtClean="0">
                    <a:solidFill>
                      <a:srgbClr val="0070C0"/>
                    </a:solidFill>
                  </a:rPr>
                  <a:t>1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 + C</a:t>
                </a:r>
                <a:r>
                  <a:rPr lang="en-US" b="1" baseline="-25000" dirty="0" smtClean="0">
                    <a:solidFill>
                      <a:srgbClr val="0070C0"/>
                    </a:solidFill>
                  </a:rPr>
                  <a:t>2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) </a:t>
                </a:r>
                <a14:m>
                  <m:oMath xmlns:m="http://schemas.openxmlformats.org/officeDocument/2006/math">
                    <m:r>
                      <a:rPr lang="en-US" b="0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b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(x</a:t>
                </a:r>
                <a:r>
                  <a:rPr lang="en-US" baseline="-25000" dirty="0" smtClean="0">
                    <a:solidFill>
                      <a:srgbClr val="0070C0"/>
                    </a:solidFill>
                  </a:rPr>
                  <a:t>1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 + x</a:t>
                </a:r>
                <a:r>
                  <a:rPr lang="en-US" baseline="-25000" dirty="0" smtClean="0">
                    <a:solidFill>
                      <a:srgbClr val="0070C0"/>
                    </a:solidFill>
                  </a:rPr>
                  <a:t>2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)</a:t>
                </a:r>
                <a:r>
                  <a:rPr lang="en-US" b="1" dirty="0" err="1" smtClean="0">
                    <a:solidFill>
                      <a:srgbClr val="0070C0"/>
                    </a:solidFill>
                  </a:rPr>
                  <a:t>tG</a:t>
                </a:r>
                <a:endParaRPr lang="en-US" b="1" dirty="0" smtClean="0">
                  <a:solidFill>
                    <a:srgbClr val="0070C0"/>
                  </a:solidFill>
                </a:endParaRP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r>
                  <a:rPr lang="en-US" b="1" dirty="0" smtClean="0"/>
                  <a:t>Multiplication:</a:t>
                </a:r>
                <a:r>
                  <a:rPr lang="en-US" dirty="0" smtClean="0"/>
                  <a:t>  </a:t>
                </a:r>
                <a:r>
                  <a:rPr lang="en-US" b="1" dirty="0" err="1" smtClean="0">
                    <a:solidFill>
                      <a:srgbClr val="0070C0"/>
                    </a:solidFill>
                  </a:rPr>
                  <a:t>C</a:t>
                </a:r>
                <a:r>
                  <a:rPr lang="en-US" b="1" baseline="30000" dirty="0" err="1" smtClean="0">
                    <a:solidFill>
                      <a:srgbClr val="0070C0"/>
                    </a:solidFill>
                  </a:rPr>
                  <a:t>x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 = C</a:t>
                </a:r>
                <a:r>
                  <a:rPr lang="en-US" b="1" baseline="-25000" dirty="0" smtClean="0">
                    <a:solidFill>
                      <a:srgbClr val="0070C0"/>
                    </a:solidFill>
                  </a:rPr>
                  <a:t>1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 G</a:t>
                </a:r>
                <a:r>
                  <a:rPr lang="en-US" b="1" baseline="30000" dirty="0" smtClean="0">
                    <a:solidFill>
                      <a:srgbClr val="0070C0"/>
                    </a:solidFill>
                  </a:rPr>
                  <a:t>-1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( C</a:t>
                </a:r>
                <a:r>
                  <a:rPr lang="en-US" b="1" baseline="-25000" dirty="0" smtClean="0">
                    <a:solidFill>
                      <a:srgbClr val="0070C0"/>
                    </a:solidFill>
                  </a:rPr>
                  <a:t>2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 )</a:t>
                </a:r>
              </a:p>
              <a:p>
                <a:pPr marL="0" indent="0">
                  <a:buNone/>
                </a:pPr>
                <a:r>
                  <a:rPr lang="en-US" b="1" dirty="0" smtClean="0">
                    <a:solidFill>
                      <a:srgbClr val="0070C0"/>
                    </a:solidFill>
                  </a:rPr>
                  <a:t>tC</a:t>
                </a:r>
                <a:r>
                  <a:rPr lang="en-US" b="1" baseline="30000" dirty="0" err="1" smtClean="0">
                    <a:solidFill>
                      <a:srgbClr val="0070C0"/>
                    </a:solidFill>
                  </a:rPr>
                  <a:t>x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US" dirty="0" smtClean="0">
                    <a:solidFill>
                      <a:srgbClr val="0070C0"/>
                    </a:solidFill>
                  </a:rPr>
                  <a:t> (x</a:t>
                </a:r>
                <a:r>
                  <a:rPr lang="en-US" baseline="-25000" dirty="0" smtClean="0">
                    <a:solidFill>
                      <a:srgbClr val="0070C0"/>
                    </a:solidFill>
                  </a:rPr>
                  <a:t>1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tG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+ 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e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) 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G</a:t>
                </a:r>
                <a:r>
                  <a:rPr lang="en-US" b="1" baseline="30000" dirty="0" smtClean="0">
                    <a:solidFill>
                      <a:srgbClr val="0070C0"/>
                    </a:solidFill>
                  </a:rPr>
                  <a:t>-1</a:t>
                </a:r>
                <a:r>
                  <a:rPr lang="en-US" b="1" dirty="0">
                    <a:solidFill>
                      <a:srgbClr val="0070C0"/>
                    </a:solidFill>
                  </a:rPr>
                  <a:t>( C</a:t>
                </a:r>
                <a:r>
                  <a:rPr lang="en-US" b="1" baseline="-25000" dirty="0">
                    <a:solidFill>
                      <a:srgbClr val="0070C0"/>
                    </a:solidFill>
                  </a:rPr>
                  <a:t>2</a:t>
                </a:r>
                <a:r>
                  <a:rPr lang="en-US" b="1" dirty="0">
                    <a:solidFill>
                      <a:srgbClr val="0070C0"/>
                    </a:solidFill>
                  </a:rPr>
                  <a:t> 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) 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b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x</a:t>
                </a:r>
                <a:r>
                  <a:rPr lang="en-US" baseline="-25000" dirty="0" smtClean="0">
                    <a:solidFill>
                      <a:srgbClr val="0070C0"/>
                    </a:solidFill>
                  </a:rPr>
                  <a:t>1</a:t>
                </a:r>
                <a:r>
                  <a:rPr lang="en-US" b="1" dirty="0">
                    <a:solidFill>
                      <a:srgbClr val="0070C0"/>
                    </a:solidFill>
                  </a:rPr>
                  <a:t>t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 C</a:t>
                </a:r>
                <a:r>
                  <a:rPr lang="en-US" b="1" baseline="-25000" dirty="0" smtClean="0">
                    <a:solidFill>
                      <a:srgbClr val="0070C0"/>
                    </a:solidFill>
                  </a:rPr>
                  <a:t>2</a:t>
                </a:r>
                <a:r>
                  <a:rPr lang="en-US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b="1" dirty="0" smtClean="0">
                    <a:solidFill>
                      <a:srgbClr val="0070C0"/>
                    </a:solidFill>
                  </a:rPr>
                  <a:t> 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x</a:t>
                </a:r>
                <a:r>
                  <a:rPr lang="en-US" baseline="-25000" dirty="0" smtClean="0">
                    <a:solidFill>
                      <a:srgbClr val="0070C0"/>
                    </a:solidFill>
                  </a:rPr>
                  <a:t>1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x</a:t>
                </a:r>
                <a:r>
                  <a:rPr lang="en-US" baseline="-25000" dirty="0" smtClean="0">
                    <a:solidFill>
                      <a:srgbClr val="0070C0"/>
                    </a:solidFill>
                  </a:rPr>
                  <a:t>2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tG</a:t>
                </a:r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endParaRPr lang="en-US" dirty="0"/>
              </a:p>
              <a:p>
                <a:pPr marL="0" indent="0">
                  <a:buNone/>
                </a:pP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15660" y="1825625"/>
                <a:ext cx="8299690" cy="4351338"/>
              </a:xfrm>
              <a:blipFill rotWithShape="0">
                <a:blip r:embed="rId2"/>
                <a:stretch>
                  <a:fillRect l="-1468" t="-2241" r="-5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092891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0022" y="46290"/>
            <a:ext cx="7886700" cy="1325563"/>
          </a:xfrm>
        </p:spPr>
        <p:txBody>
          <a:bodyPr/>
          <a:lstStyle/>
          <a:p>
            <a:pPr algn="ctr"/>
            <a:r>
              <a:rPr lang="en-US" dirty="0" smtClean="0"/>
              <a:t>Multi-Key Version of GSW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1371853"/>
                <a:ext cx="9143999" cy="5279113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/>
                  <a:t>Scenario: </a:t>
                </a:r>
                <a:r>
                  <a:rPr lang="en-US" dirty="0"/>
                  <a:t>parties </a:t>
                </a:r>
                <a:r>
                  <a:rPr lang="en-US" dirty="0">
                    <a:solidFill>
                      <a:srgbClr val="FF0000"/>
                    </a:solidFill>
                  </a:rPr>
                  <a:t>1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,…,N</a:t>
                </a:r>
                <a:r>
                  <a:rPr lang="en-US" dirty="0" smtClean="0"/>
                  <a:t> have independent GSW key pairs.</a:t>
                </a:r>
              </a:p>
              <a:p>
                <a:pPr lvl="1"/>
                <a:r>
                  <a:rPr lang="en-US" dirty="0" smtClean="0">
                    <a:solidFill>
                      <a:srgbClr val="FF0000"/>
                    </a:solidFill>
                  </a:rPr>
                  <a:t>Party </a:t>
                </a:r>
                <a:r>
                  <a:rPr lang="en-US" dirty="0" err="1" smtClean="0">
                    <a:solidFill>
                      <a:srgbClr val="FF0000"/>
                    </a:solidFill>
                  </a:rPr>
                  <a:t>i</a:t>
                </a:r>
                <a:r>
                  <a:rPr lang="en-US" dirty="0">
                    <a:solidFill>
                      <a:srgbClr val="FF0000"/>
                    </a:solidFill>
                  </a:rPr>
                  <a:t> </a:t>
                </a:r>
                <a:r>
                  <a:rPr lang="en-US" dirty="0" smtClean="0"/>
                  <a:t>has secret </a:t>
                </a:r>
                <a:r>
                  <a:rPr lang="en-US" b="1" dirty="0" err="1" smtClean="0">
                    <a:solidFill>
                      <a:srgbClr val="0070C0"/>
                    </a:solidFill>
                  </a:rPr>
                  <a:t>t</a:t>
                </a:r>
                <a:r>
                  <a:rPr lang="en-US" b="1" baseline="-25000" dirty="0" err="1" smtClean="0">
                    <a:solidFill>
                      <a:srgbClr val="0070C0"/>
                    </a:solidFill>
                  </a:rPr>
                  <a:t>i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sSubSup>
                      <m:sSubSupPr>
                        <m:ctrlP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ℤ</m:t>
                        </m:r>
                      </m:e>
                      <m:sub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  <m:sup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bSup>
                  </m:oMath>
                </a14:m>
                <a:r>
                  <a:rPr lang="en-US" dirty="0" smtClean="0"/>
                  <a:t>. </a:t>
                </a:r>
              </a:p>
              <a:p>
                <a:pPr lvl="1"/>
                <a:r>
                  <a:rPr lang="en-US" dirty="0" smtClean="0">
                    <a:solidFill>
                      <a:srgbClr val="00B050"/>
                    </a:solidFill>
                  </a:rPr>
                  <a:t>Expanded</a:t>
                </a:r>
                <a:r>
                  <a:rPr lang="en-US" dirty="0" smtClean="0">
                    <a:solidFill>
                      <a:prstClr val="black"/>
                    </a:solidFill>
                  </a:rPr>
                  <a:t> </a:t>
                </a:r>
                <a:r>
                  <a:rPr lang="en-US" dirty="0">
                    <a:solidFill>
                      <a:prstClr val="black"/>
                    </a:solidFill>
                  </a:rPr>
                  <a:t>secret key </a:t>
                </a:r>
                <a:r>
                  <a:rPr lang="en-US" b="1" dirty="0">
                    <a:solidFill>
                      <a:srgbClr val="0070C0"/>
                    </a:solidFill>
                  </a:rPr>
                  <a:t>t* = (t</a:t>
                </a:r>
                <a:r>
                  <a:rPr lang="en-US" b="1" baseline="-25000" dirty="0">
                    <a:solidFill>
                      <a:srgbClr val="0070C0"/>
                    </a:solidFill>
                  </a:rPr>
                  <a:t>1</a:t>
                </a:r>
                <a:r>
                  <a:rPr lang="en-US" b="1" dirty="0">
                    <a:solidFill>
                      <a:srgbClr val="0070C0"/>
                    </a:solidFill>
                  </a:rPr>
                  <a:t>,…,</a:t>
                </a:r>
                <a:r>
                  <a:rPr lang="en-US" b="1" dirty="0" err="1">
                    <a:solidFill>
                      <a:srgbClr val="0070C0"/>
                    </a:solidFill>
                  </a:rPr>
                  <a:t>t</a:t>
                </a:r>
                <a:r>
                  <a:rPr lang="en-US" b="1" baseline="-25000" dirty="0" err="1">
                    <a:solidFill>
                      <a:srgbClr val="0070C0"/>
                    </a:solidFill>
                  </a:rPr>
                  <a:t>N</a:t>
                </a:r>
                <a:r>
                  <a:rPr lang="en-US" b="1" dirty="0">
                    <a:solidFill>
                      <a:srgbClr val="0070C0"/>
                    </a:solidFill>
                  </a:rPr>
                  <a:t>)</a:t>
                </a:r>
                <a:r>
                  <a:rPr lang="en-US" dirty="0">
                    <a:solidFill>
                      <a:srgbClr val="0070C0"/>
                    </a:solidFill>
                  </a:rPr>
                  <a:t> 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sSubSup>
                      <m:sSubSupPr>
                        <m:ctrlP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ℤ</m:t>
                        </m:r>
                      </m:e>
                      <m:sub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  <m:sup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𝑛𝑁</m:t>
                        </m:r>
                      </m:sup>
                    </m:sSubSup>
                  </m:oMath>
                </a14:m>
                <a:r>
                  <a:rPr lang="en-US" dirty="0" smtClean="0">
                    <a:solidFill>
                      <a:prstClr val="black"/>
                    </a:solidFill>
                  </a:rPr>
                  <a:t>.</a:t>
                </a:r>
                <a:endParaRPr lang="en-US" dirty="0">
                  <a:solidFill>
                    <a:prstClr val="black"/>
                  </a:solidFill>
                </a:endParaRPr>
              </a:p>
              <a:p>
                <a:pPr marL="1371600" lvl="3" indent="0">
                  <a:buNone/>
                </a:pPr>
                <a:endParaRPr lang="en-US" dirty="0" smtClean="0"/>
              </a:p>
              <a:p>
                <a:r>
                  <a:rPr lang="en-US" dirty="0" smtClean="0"/>
                  <a:t>Goal: Convert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party </a:t>
                </a:r>
                <a:r>
                  <a:rPr lang="en-US" dirty="0" err="1" smtClean="0">
                    <a:solidFill>
                      <a:srgbClr val="FF0000"/>
                    </a:solidFill>
                  </a:rPr>
                  <a:t>i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 </a:t>
                </a:r>
                <a:r>
                  <a:rPr lang="en-US" dirty="0" err="1" smtClean="0"/>
                  <a:t>ctext</a:t>
                </a:r>
                <a:r>
                  <a:rPr lang="en-US" dirty="0" smtClean="0"/>
                  <a:t> into </a:t>
                </a:r>
                <a:r>
                  <a:rPr lang="en-US" dirty="0" smtClean="0">
                    <a:solidFill>
                      <a:srgbClr val="00B050"/>
                    </a:solidFill>
                  </a:rPr>
                  <a:t>expanded multi-key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ctext</a:t>
                </a:r>
                <a:r>
                  <a:rPr lang="en-US" dirty="0" smtClean="0"/>
                  <a:t>.  </a:t>
                </a:r>
              </a:p>
              <a:p>
                <a:pPr lvl="1"/>
                <a:r>
                  <a:rPr lang="en-US" dirty="0" smtClean="0">
                    <a:solidFill>
                      <a:srgbClr val="FF0000"/>
                    </a:solidFill>
                  </a:rPr>
                  <a:t>Party </a:t>
                </a:r>
                <a:r>
                  <a:rPr lang="en-US" dirty="0" err="1" smtClean="0">
                    <a:solidFill>
                      <a:srgbClr val="FF0000"/>
                    </a:solidFill>
                  </a:rPr>
                  <a:t>i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ctext</a:t>
                </a:r>
                <a:r>
                  <a:rPr lang="en-US" dirty="0" smtClean="0"/>
                  <a:t> is </a:t>
                </a:r>
                <a:r>
                  <a:rPr lang="en-US" b="1" dirty="0">
                    <a:solidFill>
                      <a:srgbClr val="0070C0"/>
                    </a:solidFill>
                  </a:rPr>
                  <a:t>C</a:t>
                </a:r>
                <a:r>
                  <a:rPr lang="en-US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sSubSup>
                      <m:sSubSupPr>
                        <m:ctrlP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ℤ</m:t>
                        </m:r>
                      </m:e>
                      <m:sub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  <m:sup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bSup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 :    </a:t>
                </a:r>
                <a:r>
                  <a:rPr lang="en-US" b="1" dirty="0" err="1">
                    <a:solidFill>
                      <a:srgbClr val="0070C0"/>
                    </a:solidFill>
                  </a:rPr>
                  <a:t>t</a:t>
                </a:r>
                <a:r>
                  <a:rPr lang="en-US" b="1" baseline="-25000" dirty="0" err="1">
                    <a:solidFill>
                      <a:srgbClr val="0070C0"/>
                    </a:solidFill>
                  </a:rPr>
                  <a:t>i</a:t>
                </a:r>
                <a:r>
                  <a:rPr lang="en-US" b="1" dirty="0" err="1">
                    <a:solidFill>
                      <a:srgbClr val="0070C0"/>
                    </a:solidFill>
                  </a:rPr>
                  <a:t>C</a:t>
                </a:r>
                <a:r>
                  <a:rPr lang="en-US" b="1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b="1" dirty="0">
                    <a:solidFill>
                      <a:srgbClr val="0070C0"/>
                    </a:solidFill>
                  </a:rPr>
                  <a:t> </a:t>
                </a:r>
                <a:r>
                  <a:rPr lang="en-US" dirty="0" err="1">
                    <a:solidFill>
                      <a:srgbClr val="0070C0"/>
                    </a:solidFill>
                  </a:rPr>
                  <a:t>x</a:t>
                </a:r>
                <a:r>
                  <a:rPr lang="en-US" b="1" dirty="0" err="1">
                    <a:solidFill>
                      <a:srgbClr val="0070C0"/>
                    </a:solidFill>
                  </a:rPr>
                  <a:t>t</a:t>
                </a:r>
                <a:r>
                  <a:rPr lang="en-US" b="1" baseline="-25000" dirty="0" err="1">
                    <a:solidFill>
                      <a:srgbClr val="0070C0"/>
                    </a:solidFill>
                  </a:rPr>
                  <a:t>i</a:t>
                </a:r>
                <a:r>
                  <a:rPr lang="en-US" b="1" dirty="0" err="1">
                    <a:solidFill>
                      <a:srgbClr val="0070C0"/>
                    </a:solidFill>
                  </a:rPr>
                  <a:t>G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.</a:t>
                </a:r>
                <a:endParaRPr lang="en-US" dirty="0" smtClean="0"/>
              </a:p>
              <a:p>
                <a:pPr lvl="1"/>
                <a:r>
                  <a:rPr lang="en-US" dirty="0" smtClean="0">
                    <a:solidFill>
                      <a:srgbClr val="00B050"/>
                    </a:solidFill>
                  </a:rPr>
                  <a:t>Expanded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ctext</a:t>
                </a:r>
                <a:r>
                  <a:rPr lang="en-US" dirty="0" smtClean="0"/>
                  <a:t> is 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C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sSubSup>
                      <m:sSubSupPr>
                        <m:ctrlP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ℤ</m:t>
                        </m:r>
                      </m:e>
                      <m:sub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  <m:sup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b="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𝑁</m:t>
                        </m:r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𝑚𝑁</m:t>
                        </m:r>
                      </m:sup>
                    </m:sSubSup>
                  </m:oMath>
                </a14:m>
                <a:r>
                  <a:rPr lang="en-US" b="1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:  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t*C*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x 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t*G* </a:t>
                </a:r>
                <a:r>
                  <a:rPr lang="en-US" dirty="0" smtClean="0"/>
                  <a:t>for an expanded gadget matrix 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G*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sz="200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3"/>
                                  <m:mcJc m:val="center"/>
                                </m:mcPr>
                              </m:mc>
                            </m:mcs>
                            <m:ctrlPr>
                              <a:rPr lang="en-US" sz="2000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sz="20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</m:e>
                            <m:e/>
                            <m:e>
                              <m:r>
                                <a:rPr lang="en-US" sz="20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</m:mr>
                          <m:mr>
                            <m:e/>
                            <m:e>
                              <m:r>
                                <a:rPr lang="en-US" sz="20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⋱</m:t>
                              </m:r>
                            </m:e>
                            <m:e/>
                          </m:mr>
                          <m:mr>
                            <m:e>
                              <m:r>
                                <a:rPr lang="en-US" sz="20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e>
                            <m:e/>
                            <m:e>
                              <m:r>
                                <a:rPr lang="en-US" sz="2000" b="0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𝐺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 smtClean="0"/>
                  <a:t>.</a:t>
                </a:r>
              </a:p>
              <a:p>
                <a:pPr lvl="1"/>
                <a:r>
                  <a:rPr lang="en-US" dirty="0" smtClean="0"/>
                  <a:t>Can perform homomorphic GSW operations on expanded </a:t>
                </a:r>
                <a:r>
                  <a:rPr lang="en-US" dirty="0" err="1" smtClean="0"/>
                  <a:t>ciphertexts</a:t>
                </a:r>
                <a:r>
                  <a:rPr lang="en-US" dirty="0" smtClean="0"/>
                  <a:t>.</a:t>
                </a:r>
              </a:p>
              <a:p>
                <a:pPr lvl="3"/>
                <a:endParaRPr lang="en-US" dirty="0"/>
              </a:p>
              <a:p>
                <a:r>
                  <a:rPr lang="en-US" dirty="0" smtClean="0"/>
                  <a:t>Let’s do this for 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N=2</a:t>
                </a:r>
                <a:r>
                  <a:rPr lang="en-US" dirty="0" smtClean="0"/>
                  <a:t> parties , everything extends naturally.  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371853"/>
                <a:ext cx="9143999" cy="5279113"/>
              </a:xfrm>
              <a:blipFill rotWithShape="0">
                <a:blip r:embed="rId2"/>
                <a:stretch>
                  <a:fillRect l="-1200" t="-1848" b="-32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95775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0022" y="46290"/>
            <a:ext cx="7886700" cy="1325563"/>
          </a:xfrm>
        </p:spPr>
        <p:txBody>
          <a:bodyPr/>
          <a:lstStyle/>
          <a:p>
            <a:pPr algn="ctr"/>
            <a:r>
              <a:rPr lang="en-US" dirty="0" err="1" smtClean="0"/>
              <a:t>Ciphertext</a:t>
            </a:r>
            <a:r>
              <a:rPr lang="en-US" dirty="0" smtClean="0"/>
              <a:t> Expansion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167054" y="3543479"/>
                <a:ext cx="8880231" cy="3235389"/>
              </a:xfrm>
            </p:spPr>
            <p:txBody>
              <a:bodyPr>
                <a:normAutofit fontScale="85000" lnSpcReduction="20000"/>
              </a:bodyPr>
              <a:lstStyle/>
              <a:p>
                <a:pPr marL="0" indent="0">
                  <a:buNone/>
                </a:pPr>
                <a:r>
                  <a:rPr lang="en-US" dirty="0" smtClean="0"/>
                  <a:t>Have two key pairs 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(A</a:t>
                </a:r>
                <a:r>
                  <a:rPr lang="en-US" b="1" baseline="-25000" dirty="0" smtClean="0">
                    <a:solidFill>
                      <a:srgbClr val="0070C0"/>
                    </a:solidFill>
                  </a:rPr>
                  <a:t>1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, t</a:t>
                </a:r>
                <a:r>
                  <a:rPr lang="en-US" b="1" baseline="-25000" dirty="0" smtClean="0">
                    <a:solidFill>
                      <a:srgbClr val="0070C0"/>
                    </a:solidFill>
                  </a:rPr>
                  <a:t>1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), (A</a:t>
                </a:r>
                <a:r>
                  <a:rPr lang="en-US" b="1" baseline="-25000" dirty="0" smtClean="0">
                    <a:solidFill>
                      <a:srgbClr val="0070C0"/>
                    </a:solidFill>
                  </a:rPr>
                  <a:t>2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, t</a:t>
                </a:r>
                <a:r>
                  <a:rPr lang="en-US" b="1" baseline="-25000" dirty="0" smtClean="0">
                    <a:solidFill>
                      <a:srgbClr val="0070C0"/>
                    </a:solidFill>
                  </a:rPr>
                  <a:t>2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)</a:t>
                </a:r>
                <a:r>
                  <a:rPr lang="en-US" dirty="0" smtClean="0"/>
                  <a:t>.</a:t>
                </a:r>
              </a:p>
              <a:p>
                <a:pPr marL="0" indent="0">
                  <a:buNone/>
                </a:pPr>
                <a:r>
                  <a:rPr lang="en-US" dirty="0">
                    <a:solidFill>
                      <a:srgbClr val="FF0000"/>
                    </a:solidFill>
                  </a:rPr>
                  <a:t>P</a:t>
                </a:r>
                <a:r>
                  <a:rPr lang="en-US" dirty="0" smtClean="0">
                    <a:solidFill>
                      <a:srgbClr val="FF0000"/>
                    </a:solidFill>
                  </a:rPr>
                  <a:t>arty 1</a:t>
                </a:r>
                <a:r>
                  <a:rPr lang="en-US" dirty="0" smtClean="0"/>
                  <a:t> encryption of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x </a:t>
                </a:r>
                <a:r>
                  <a:rPr lang="en-US" dirty="0" smtClean="0"/>
                  <a:t>is:   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C = A</a:t>
                </a:r>
                <a:r>
                  <a:rPr lang="en-US" b="1" baseline="-25000" dirty="0" smtClean="0">
                    <a:solidFill>
                      <a:srgbClr val="0070C0"/>
                    </a:solidFill>
                  </a:rPr>
                  <a:t>1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R + </a:t>
                </a:r>
                <a:r>
                  <a:rPr lang="en-US" dirty="0" err="1" smtClean="0">
                    <a:solidFill>
                      <a:srgbClr val="0070C0"/>
                    </a:solidFill>
                  </a:rPr>
                  <a:t>x</a:t>
                </a:r>
                <a:r>
                  <a:rPr lang="en-US" b="1" dirty="0" err="1" smtClean="0">
                    <a:solidFill>
                      <a:srgbClr val="0070C0"/>
                    </a:solidFill>
                  </a:rPr>
                  <a:t>G</a:t>
                </a:r>
                <a:r>
                  <a:rPr lang="en-US" dirty="0"/>
                  <a:t> </a:t>
                </a:r>
                <a:r>
                  <a:rPr lang="en-US" dirty="0" smtClean="0"/>
                  <a:t>  plus “helper info” (TBD).</a:t>
                </a:r>
              </a:p>
              <a:p>
                <a:pPr marL="0" indent="0">
                  <a:buNone/>
                </a:pPr>
                <a:r>
                  <a:rPr lang="en-US" b="1" dirty="0" smtClean="0">
                    <a:solidFill>
                      <a:srgbClr val="0070C0"/>
                    </a:solidFill>
                  </a:rPr>
                  <a:t>t</a:t>
                </a:r>
                <a:r>
                  <a:rPr lang="en-US" b="1" baseline="-25000" dirty="0" smtClean="0">
                    <a:solidFill>
                      <a:srgbClr val="0070C0"/>
                    </a:solidFill>
                  </a:rPr>
                  <a:t>1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 C 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b="1" dirty="0" smtClean="0">
                    <a:solidFill>
                      <a:srgbClr val="0070C0"/>
                    </a:solidFill>
                  </a:rPr>
                  <a:t>  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x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t</a:t>
                </a:r>
                <a:r>
                  <a:rPr lang="en-US" b="1" baseline="-25000" dirty="0" smtClean="0">
                    <a:solidFill>
                      <a:srgbClr val="0070C0"/>
                    </a:solidFill>
                  </a:rPr>
                  <a:t>1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G.</a:t>
                </a:r>
              </a:p>
              <a:p>
                <a:pPr marL="0" indent="0">
                  <a:buNone/>
                </a:pPr>
                <a:r>
                  <a:rPr lang="en-US" b="1" dirty="0" smtClean="0">
                    <a:solidFill>
                      <a:srgbClr val="0070C0"/>
                    </a:solidFill>
                  </a:rPr>
                  <a:t>t</a:t>
                </a:r>
                <a:r>
                  <a:rPr lang="en-US" b="1" baseline="-25000" dirty="0" smtClean="0">
                    <a:solidFill>
                      <a:srgbClr val="0070C0"/>
                    </a:solidFill>
                  </a:rPr>
                  <a:t>2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C  =   </a:t>
                </a:r>
                <a:r>
                  <a:rPr lang="en-US" b="1" dirty="0">
                    <a:solidFill>
                      <a:srgbClr val="0070C0"/>
                    </a:solidFill>
                  </a:rPr>
                  <a:t>t</a:t>
                </a:r>
                <a:r>
                  <a:rPr lang="en-US" b="1" baseline="-25000" dirty="0">
                    <a:solidFill>
                      <a:srgbClr val="0070C0"/>
                    </a:solidFill>
                  </a:rPr>
                  <a:t>2</a:t>
                </a:r>
                <a:r>
                  <a:rPr lang="en-US" b="1" dirty="0">
                    <a:solidFill>
                      <a:srgbClr val="0070C0"/>
                    </a:solidFill>
                  </a:rPr>
                  <a:t>(A</a:t>
                </a:r>
                <a:r>
                  <a:rPr lang="en-US" b="1" baseline="-25000" dirty="0">
                    <a:solidFill>
                      <a:srgbClr val="0070C0"/>
                    </a:solidFill>
                  </a:rPr>
                  <a:t>1</a:t>
                </a:r>
                <a:r>
                  <a:rPr lang="en-US" b="1" dirty="0">
                    <a:solidFill>
                      <a:srgbClr val="0070C0"/>
                    </a:solidFill>
                  </a:rPr>
                  <a:t>R + </a:t>
                </a:r>
                <a:r>
                  <a:rPr lang="en-US" dirty="0" err="1">
                    <a:solidFill>
                      <a:srgbClr val="0070C0"/>
                    </a:solidFill>
                  </a:rPr>
                  <a:t>x</a:t>
                </a:r>
                <a:r>
                  <a:rPr lang="en-US" b="1" dirty="0" err="1">
                    <a:solidFill>
                      <a:srgbClr val="0070C0"/>
                    </a:solidFill>
                  </a:rPr>
                  <a:t>G</a:t>
                </a:r>
                <a:r>
                  <a:rPr lang="en-US" b="1" dirty="0">
                    <a:solidFill>
                      <a:srgbClr val="0070C0"/>
                    </a:solidFill>
                  </a:rPr>
                  <a:t>) =  (-s</a:t>
                </a:r>
                <a:r>
                  <a:rPr lang="en-US" b="1" baseline="-25000" dirty="0">
                    <a:solidFill>
                      <a:srgbClr val="0070C0"/>
                    </a:solidFill>
                  </a:rPr>
                  <a:t>2</a:t>
                </a:r>
                <a:r>
                  <a:rPr lang="en-US" b="1" dirty="0">
                    <a:solidFill>
                      <a:srgbClr val="0070C0"/>
                    </a:solidFill>
                  </a:rPr>
                  <a:t>B + b</a:t>
                </a:r>
                <a:r>
                  <a:rPr lang="en-US" b="1" baseline="-25000" dirty="0">
                    <a:solidFill>
                      <a:srgbClr val="0070C0"/>
                    </a:solidFill>
                  </a:rPr>
                  <a:t>1</a:t>
                </a:r>
                <a:r>
                  <a:rPr lang="en-US" b="1" dirty="0">
                    <a:solidFill>
                      <a:srgbClr val="0070C0"/>
                    </a:solidFill>
                  </a:rPr>
                  <a:t>)R + </a:t>
                </a:r>
                <a:r>
                  <a:rPr lang="en-US" dirty="0">
                    <a:solidFill>
                      <a:srgbClr val="0070C0"/>
                    </a:solidFill>
                  </a:rPr>
                  <a:t>x</a:t>
                </a:r>
                <a:r>
                  <a:rPr lang="en-US" b="1" dirty="0">
                    <a:solidFill>
                      <a:srgbClr val="0070C0"/>
                    </a:solidFill>
                  </a:rPr>
                  <a:t>t</a:t>
                </a:r>
                <a:r>
                  <a:rPr lang="en-US" b="1" baseline="-25000" dirty="0">
                    <a:solidFill>
                      <a:srgbClr val="0070C0"/>
                    </a:solidFill>
                  </a:rPr>
                  <a:t>2</a:t>
                </a:r>
                <a:r>
                  <a:rPr lang="en-US" b="1" dirty="0">
                    <a:solidFill>
                      <a:srgbClr val="0070C0"/>
                    </a:solidFill>
                  </a:rPr>
                  <a:t>G 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≈ </m:t>
                    </m:r>
                  </m:oMath>
                </a14:m>
                <a:r>
                  <a:rPr lang="en-US" b="1" dirty="0" smtClean="0">
                    <a:solidFill>
                      <a:srgbClr val="0070C0"/>
                    </a:solidFill>
                  </a:rPr>
                  <a:t>(b</a:t>
                </a:r>
                <a:r>
                  <a:rPr lang="en-US" b="1" baseline="-25000" dirty="0" smtClean="0">
                    <a:solidFill>
                      <a:srgbClr val="0070C0"/>
                    </a:solidFill>
                  </a:rPr>
                  <a:t>1 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- b</a:t>
                </a:r>
                <a:r>
                  <a:rPr lang="en-US" b="1" baseline="-25000" dirty="0" smtClean="0">
                    <a:solidFill>
                      <a:srgbClr val="0070C0"/>
                    </a:solidFill>
                  </a:rPr>
                  <a:t>2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)R </a:t>
                </a:r>
                <a:r>
                  <a:rPr lang="en-US" b="1" dirty="0">
                    <a:solidFill>
                      <a:srgbClr val="0070C0"/>
                    </a:solidFill>
                  </a:rPr>
                  <a:t>+ </a:t>
                </a:r>
                <a:r>
                  <a:rPr lang="en-US" dirty="0">
                    <a:solidFill>
                      <a:srgbClr val="0070C0"/>
                    </a:solidFill>
                  </a:rPr>
                  <a:t>x</a:t>
                </a:r>
                <a:r>
                  <a:rPr lang="en-US" b="1" dirty="0">
                    <a:solidFill>
                      <a:srgbClr val="0070C0"/>
                    </a:solidFill>
                  </a:rPr>
                  <a:t>t</a:t>
                </a:r>
                <a:r>
                  <a:rPr lang="en-US" b="1" baseline="-25000" dirty="0">
                    <a:solidFill>
                      <a:srgbClr val="0070C0"/>
                    </a:solidFill>
                  </a:rPr>
                  <a:t>2</a:t>
                </a:r>
                <a:r>
                  <a:rPr lang="en-US" b="1" dirty="0">
                    <a:solidFill>
                      <a:srgbClr val="0070C0"/>
                    </a:solidFill>
                  </a:rPr>
                  <a:t>G</a:t>
                </a:r>
              </a:p>
              <a:p>
                <a:pPr marL="0" indent="0">
                  <a:buNone/>
                </a:pPr>
                <a:r>
                  <a:rPr lang="en-US" sz="1600" dirty="0" smtClean="0"/>
                  <a:t> </a:t>
                </a:r>
                <a:endParaRPr lang="en-US" dirty="0"/>
              </a:p>
              <a:p>
                <a:pPr marL="0" indent="0">
                  <a:buNone/>
                </a:pPr>
                <a:r>
                  <a:rPr lang="en-US" dirty="0" smtClean="0">
                    <a:solidFill>
                      <a:srgbClr val="00B050"/>
                    </a:solidFill>
                  </a:rPr>
                  <a:t>Expanded</a:t>
                </a:r>
                <a:r>
                  <a:rPr lang="en-US" dirty="0" smtClean="0"/>
                  <a:t> </a:t>
                </a:r>
                <a:r>
                  <a:rPr lang="en-US" dirty="0" err="1" smtClean="0"/>
                  <a:t>ciphertext</a:t>
                </a:r>
                <a:r>
                  <a:rPr lang="en-US" dirty="0"/>
                  <a:t>:</a:t>
                </a:r>
                <a:r>
                  <a:rPr lang="en-US" dirty="0" smtClean="0"/>
                  <a:t> 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C*  = </a:t>
                </a:r>
                <a14:m>
                  <m:oMath xmlns:m="http://schemas.openxmlformats.org/officeDocument/2006/math">
                    <m:d>
                      <m:dPr>
                        <m:begChr m:val="["/>
                        <m:endChr m:val="]"/>
                        <m:ctrlPr>
                          <a:rPr lang="en-US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m>
                          <m:mPr>
                            <m:mcs>
                              <m:mc>
                                <m:mcPr>
                                  <m:count m:val="2"/>
                                  <m:mcJc m:val="center"/>
                                </m:mcPr>
                              </m:mc>
                            </m:mcs>
                            <m:ctrlPr>
                              <a:rPr lang="en-US" b="1" i="1" smtClean="0">
                                <a:solidFill>
                                  <a:srgbClr val="0070C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mPr>
                          <m:mr>
                            <m:e>
                              <m:r>
                                <m:rPr>
                                  <m:brk m:alnAt="7"/>
                                </m:rPr>
                                <a:rPr lang="en-US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𝑪</m:t>
                              </m:r>
                            </m:e>
                            <m:e>
                              <m:r>
                                <a:rPr lang="en-US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𝑫</m:t>
                              </m:r>
                            </m:e>
                          </m:mr>
                          <m:mr>
                            <m:e>
                              <m:r>
                                <a:rPr lang="en-US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𝟎</m:t>
                              </m:r>
                            </m:e>
                            <m:e>
                              <m:r>
                                <a:rPr lang="en-US" b="1" i="1" smtClean="0">
                                  <a:solidFill>
                                    <a:srgbClr val="0070C0"/>
                                  </a:solidFill>
                                  <a:latin typeface="Cambria Math" panose="02040503050406030204" pitchFamily="18" charset="0"/>
                                </a:rPr>
                                <m:t>𝑪</m:t>
                              </m:r>
                            </m:e>
                          </m:mr>
                        </m:m>
                      </m:e>
                    </m:d>
                  </m:oMath>
                </a14:m>
                <a:r>
                  <a:rPr lang="en-US" dirty="0" smtClean="0">
                    <a:solidFill>
                      <a:srgbClr val="0070C0"/>
                    </a:solidFill>
                  </a:rPr>
                  <a:t>    </a:t>
                </a:r>
                <a:r>
                  <a:rPr lang="en-US" dirty="0" smtClean="0"/>
                  <a:t>where 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D</a:t>
                </a:r>
                <a:r>
                  <a:rPr lang="en-US" dirty="0" smtClean="0"/>
                  <a:t> is TBD.</a:t>
                </a:r>
                <a:endParaRPr lang="en-US" dirty="0" smtClean="0">
                  <a:solidFill>
                    <a:srgbClr val="0070C0"/>
                  </a:solidFill>
                </a:endParaRPr>
              </a:p>
              <a:p>
                <a:pPr marL="0" indent="0">
                  <a:buNone/>
                </a:pPr>
                <a:r>
                  <a:rPr lang="en-US" dirty="0" smtClean="0"/>
                  <a:t>Then:  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t*C* =  (t</a:t>
                </a:r>
                <a:r>
                  <a:rPr lang="en-US" b="1" baseline="-25000" dirty="0" smtClean="0">
                    <a:solidFill>
                      <a:srgbClr val="0070C0"/>
                    </a:solidFill>
                  </a:rPr>
                  <a:t>1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, t</a:t>
                </a:r>
                <a:r>
                  <a:rPr lang="en-US" b="1" baseline="-25000" dirty="0" smtClean="0">
                    <a:solidFill>
                      <a:srgbClr val="0070C0"/>
                    </a:solidFill>
                  </a:rPr>
                  <a:t>2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)C* = [t</a:t>
                </a:r>
                <a:r>
                  <a:rPr lang="en-US" b="1" baseline="-25000" dirty="0" smtClean="0">
                    <a:solidFill>
                      <a:srgbClr val="0070C0"/>
                    </a:solidFill>
                  </a:rPr>
                  <a:t>1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C,  t</a:t>
                </a:r>
                <a:r>
                  <a:rPr lang="en-US" b="1" baseline="-25000" dirty="0" smtClean="0">
                    <a:solidFill>
                      <a:srgbClr val="0070C0"/>
                    </a:solidFill>
                  </a:rPr>
                  <a:t>1</a:t>
                </a:r>
                <a:r>
                  <a:rPr lang="en-US" b="1" dirty="0">
                    <a:solidFill>
                      <a:srgbClr val="0070C0"/>
                    </a:solidFill>
                  </a:rPr>
                  <a:t>D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 + t</a:t>
                </a:r>
                <a:r>
                  <a:rPr lang="en-US" b="1" baseline="-25000" dirty="0" smtClean="0">
                    <a:solidFill>
                      <a:srgbClr val="0070C0"/>
                    </a:solidFill>
                  </a:rPr>
                  <a:t>2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C] </a:t>
                </a:r>
                <a14:m>
                  <m:oMath xmlns:m="http://schemas.openxmlformats.org/officeDocument/2006/math">
                    <m:r>
                      <a:rPr lang="en-US" b="1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b="1" dirty="0" smtClean="0">
                    <a:solidFill>
                      <a:srgbClr val="0070C0"/>
                    </a:solidFill>
                  </a:rPr>
                  <a:t> [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x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t</a:t>
                </a:r>
                <a:r>
                  <a:rPr lang="en-US" b="1" baseline="-25000" dirty="0" smtClean="0">
                    <a:solidFill>
                      <a:srgbClr val="0070C0"/>
                    </a:solidFill>
                  </a:rPr>
                  <a:t>1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G,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x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t</a:t>
                </a:r>
                <a:r>
                  <a:rPr lang="en-US" b="1" baseline="-25000" dirty="0" smtClean="0">
                    <a:solidFill>
                      <a:srgbClr val="0070C0"/>
                    </a:solidFill>
                  </a:rPr>
                  <a:t>2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G] =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x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 t* G*</a:t>
                </a:r>
              </a:p>
              <a:p>
                <a:pPr marL="0" indent="0">
                  <a:buNone/>
                </a:pPr>
                <a:r>
                  <a:rPr lang="en-US" dirty="0" smtClean="0"/>
                  <a:t>Use “helper info” to find </a:t>
                </a:r>
                <a:r>
                  <a:rPr lang="en-US" b="1" dirty="0">
                    <a:solidFill>
                      <a:srgbClr val="0070C0"/>
                    </a:solidFill>
                  </a:rPr>
                  <a:t>D</a:t>
                </a:r>
                <a:r>
                  <a:rPr lang="en-US" dirty="0" smtClean="0"/>
                  <a:t> such that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t</a:t>
                </a:r>
                <a:r>
                  <a:rPr lang="en-US" baseline="-25000" dirty="0" smtClean="0">
                    <a:solidFill>
                      <a:srgbClr val="0070C0"/>
                    </a:solidFill>
                  </a:rPr>
                  <a:t>1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D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b="1" dirty="0">
                    <a:solidFill>
                      <a:srgbClr val="0070C0"/>
                    </a:solidFill>
                  </a:rPr>
                  <a:t>(b</a:t>
                </a:r>
                <a:r>
                  <a:rPr lang="en-US" b="1" baseline="-25000" dirty="0">
                    <a:solidFill>
                      <a:srgbClr val="0070C0"/>
                    </a:solidFill>
                  </a:rPr>
                  <a:t>2  </a:t>
                </a:r>
                <a:r>
                  <a:rPr lang="en-US" b="1" dirty="0">
                    <a:solidFill>
                      <a:srgbClr val="0070C0"/>
                    </a:solidFill>
                  </a:rPr>
                  <a:t>- b</a:t>
                </a:r>
                <a:r>
                  <a:rPr lang="en-US" b="1" baseline="-25000" dirty="0">
                    <a:solidFill>
                      <a:srgbClr val="0070C0"/>
                    </a:solidFill>
                  </a:rPr>
                  <a:t>1</a:t>
                </a:r>
                <a:r>
                  <a:rPr lang="en-US" b="1" dirty="0">
                    <a:solidFill>
                      <a:srgbClr val="0070C0"/>
                    </a:solidFill>
                  </a:rPr>
                  <a:t>)R</a:t>
                </a:r>
                <a:endParaRPr lang="en-US" b="1" dirty="0" smtClean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67054" y="3543479"/>
                <a:ext cx="8880231" cy="3235389"/>
              </a:xfrm>
              <a:blipFill rotWithShape="0">
                <a:blip r:embed="rId2"/>
                <a:stretch>
                  <a:fillRect l="-1030" t="-4331" b="-37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Arrow Connector 24"/>
          <p:cNvCxnSpPr/>
          <p:nvPr/>
        </p:nvCxnSpPr>
        <p:spPr>
          <a:xfrm>
            <a:off x="4466391" y="1035650"/>
            <a:ext cx="8628" cy="2138871"/>
          </a:xfrm>
          <a:prstGeom prst="straightConnector1">
            <a:avLst/>
          </a:prstGeom>
          <a:ln w="60325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3"/>
          <p:cNvGrpSpPr/>
          <p:nvPr/>
        </p:nvGrpSpPr>
        <p:grpSpPr>
          <a:xfrm>
            <a:off x="5086688" y="1300389"/>
            <a:ext cx="3412813" cy="1962479"/>
            <a:chOff x="4638116" y="1912862"/>
            <a:chExt cx="3412813" cy="1962479"/>
          </a:xfrm>
        </p:grpSpPr>
        <p:sp>
          <p:nvSpPr>
            <p:cNvPr id="7" name="Rectangle 6"/>
            <p:cNvSpPr/>
            <p:nvPr/>
          </p:nvSpPr>
          <p:spPr>
            <a:xfrm>
              <a:off x="5428175" y="1912862"/>
              <a:ext cx="1920798" cy="98899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b="1" dirty="0">
                  <a:solidFill>
                    <a:schemeClr val="tx1"/>
                  </a:solidFill>
                </a:rPr>
                <a:t>B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5428176" y="2963337"/>
              <a:ext cx="1920798" cy="29744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</a:rPr>
                <a:t>b</a:t>
              </a:r>
              <a:r>
                <a:rPr lang="en-US" sz="2000" b="1" baseline="-25000" dirty="0">
                  <a:solidFill>
                    <a:schemeClr val="tx1"/>
                  </a:solidFill>
                </a:rPr>
                <a:t>2</a:t>
              </a:r>
              <a:r>
                <a:rPr lang="en-US" sz="2000" b="1" dirty="0" smtClean="0">
                  <a:solidFill>
                    <a:schemeClr val="tx1"/>
                  </a:solidFill>
                </a:rPr>
                <a:t> = s</a:t>
              </a:r>
              <a:r>
                <a:rPr lang="en-US" sz="2000" b="1" baseline="-25000" dirty="0" smtClean="0">
                  <a:solidFill>
                    <a:schemeClr val="tx1"/>
                  </a:solidFill>
                </a:rPr>
                <a:t>2</a:t>
              </a:r>
              <a:r>
                <a:rPr lang="en-US" sz="2000" b="1" dirty="0" smtClean="0">
                  <a:solidFill>
                    <a:schemeClr val="tx1"/>
                  </a:solidFill>
                </a:rPr>
                <a:t>B+e</a:t>
              </a:r>
              <a:r>
                <a:rPr lang="en-US" sz="2000" b="1" baseline="-25000" dirty="0">
                  <a:solidFill>
                    <a:schemeClr val="tx1"/>
                  </a:solidFill>
                </a:rPr>
                <a:t>2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638116" y="2187653"/>
              <a:ext cx="152157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/>
                <a:t>A</a:t>
              </a:r>
              <a:r>
                <a:rPr lang="en-US" sz="2800" b="1" baseline="-25000" dirty="0" smtClean="0"/>
                <a:t>2</a:t>
              </a:r>
              <a:r>
                <a:rPr lang="en-US" sz="2800" b="1" dirty="0" smtClean="0"/>
                <a:t>  = </a:t>
              </a:r>
              <a:r>
                <a:rPr lang="en-US" sz="2800" dirty="0" smtClean="0"/>
                <a:t>       </a:t>
              </a:r>
              <a:endParaRPr lang="en-US" sz="2800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TextBox 9"/>
                <p:cNvSpPr txBox="1"/>
                <p:nvPr/>
              </p:nvSpPr>
              <p:spPr>
                <a:xfrm>
                  <a:off x="4725980" y="3413676"/>
                  <a:ext cx="3324949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 b="1" dirty="0" smtClean="0"/>
                    <a:t>t</a:t>
                  </a:r>
                  <a:r>
                    <a:rPr lang="en-US" sz="2400" b="1" baseline="-25000" dirty="0"/>
                    <a:t>2</a:t>
                  </a:r>
                  <a:r>
                    <a:rPr lang="en-US" sz="2400" b="1" dirty="0" smtClean="0"/>
                    <a:t> = (-s</a:t>
                  </a:r>
                  <a:r>
                    <a:rPr lang="en-US" sz="2400" b="1" baseline="-25000" dirty="0" smtClean="0"/>
                    <a:t>2</a:t>
                  </a:r>
                  <a:r>
                    <a:rPr lang="en-US" sz="2400" b="1" dirty="0" smtClean="0"/>
                    <a:t>, 1)</a:t>
                  </a:r>
                  <a:r>
                    <a:rPr lang="en-US" sz="2400" dirty="0" smtClean="0"/>
                    <a:t>  :      </a:t>
                  </a:r>
                  <a:r>
                    <a:rPr lang="en-US" sz="2400" b="1" dirty="0" smtClean="0"/>
                    <a:t>t</a:t>
                  </a:r>
                  <a:r>
                    <a:rPr lang="en-US" sz="2400" b="1" baseline="-25000" dirty="0"/>
                    <a:t>2</a:t>
                  </a:r>
                  <a:r>
                    <a:rPr lang="en-US" sz="2400" b="1" dirty="0" smtClean="0"/>
                    <a:t> A</a:t>
                  </a:r>
                  <a:r>
                    <a:rPr lang="en-US" sz="2400" b="1" baseline="-25000" dirty="0"/>
                    <a:t>2</a:t>
                  </a:r>
                  <a:r>
                    <a:rPr lang="en-US" sz="2400" b="1" dirty="0" smtClean="0"/>
                    <a:t> </a:t>
                  </a:r>
                  <a14:m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≈</m:t>
                      </m:r>
                    </m:oMath>
                  </a14:m>
                  <a:r>
                    <a:rPr lang="en-US" sz="2400" b="1" dirty="0" smtClean="0"/>
                    <a:t> 0</a:t>
                  </a:r>
                  <a:endParaRPr lang="en-US" sz="2400" b="1" dirty="0"/>
                </a:p>
              </p:txBody>
            </p:sp>
          </mc:Choice>
          <mc:Fallback xmlns="">
            <p:sp>
              <p:nvSpPr>
                <p:cNvPr id="10" name="TextBox 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25980" y="3413676"/>
                  <a:ext cx="3324949" cy="461665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l="-2936" t="-10667" b="-30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" name="Group 4"/>
          <p:cNvGrpSpPr/>
          <p:nvPr/>
        </p:nvGrpSpPr>
        <p:grpSpPr>
          <a:xfrm>
            <a:off x="575080" y="1300389"/>
            <a:ext cx="3318236" cy="1962479"/>
            <a:chOff x="546334" y="1935872"/>
            <a:chExt cx="3318236" cy="1962479"/>
          </a:xfrm>
        </p:grpSpPr>
        <p:sp>
          <p:nvSpPr>
            <p:cNvPr id="12" name="Rectangle 11"/>
            <p:cNvSpPr/>
            <p:nvPr/>
          </p:nvSpPr>
          <p:spPr>
            <a:xfrm>
              <a:off x="1336393" y="1935872"/>
              <a:ext cx="1920798" cy="98899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b="1" dirty="0">
                  <a:solidFill>
                    <a:schemeClr val="tx1"/>
                  </a:solidFill>
                </a:rPr>
                <a:t>B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336394" y="2986347"/>
              <a:ext cx="1920798" cy="29744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</a:rPr>
                <a:t>b</a:t>
              </a:r>
              <a:r>
                <a:rPr lang="en-US" sz="2000" b="1" baseline="-25000" dirty="0" smtClean="0">
                  <a:solidFill>
                    <a:schemeClr val="tx1"/>
                  </a:solidFill>
                </a:rPr>
                <a:t>1</a:t>
              </a:r>
              <a:r>
                <a:rPr lang="en-US" sz="2000" b="1" dirty="0" smtClean="0">
                  <a:solidFill>
                    <a:schemeClr val="tx1"/>
                  </a:solidFill>
                </a:rPr>
                <a:t> = s</a:t>
              </a:r>
              <a:r>
                <a:rPr lang="en-US" sz="2000" b="1" baseline="-25000" dirty="0" smtClean="0">
                  <a:solidFill>
                    <a:schemeClr val="tx1"/>
                  </a:solidFill>
                </a:rPr>
                <a:t>1</a:t>
              </a:r>
              <a:r>
                <a:rPr lang="en-US" sz="2000" b="1" dirty="0" smtClean="0">
                  <a:solidFill>
                    <a:schemeClr val="tx1"/>
                  </a:solidFill>
                </a:rPr>
                <a:t>B+e</a:t>
              </a:r>
              <a:r>
                <a:rPr lang="en-US" sz="2000" b="1" baseline="-25000" dirty="0">
                  <a:solidFill>
                    <a:schemeClr val="tx1"/>
                  </a:solidFill>
                </a:rPr>
                <a:t>1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46334" y="2210663"/>
              <a:ext cx="152157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/>
                <a:t>A</a:t>
              </a:r>
              <a:r>
                <a:rPr lang="en-US" sz="2800" b="1" baseline="-25000" dirty="0"/>
                <a:t>1</a:t>
              </a:r>
              <a:r>
                <a:rPr lang="en-US" sz="2800" b="1" dirty="0" smtClean="0"/>
                <a:t>  = </a:t>
              </a:r>
              <a:r>
                <a:rPr lang="en-US" sz="2800" dirty="0" smtClean="0"/>
                <a:t>       </a:t>
              </a:r>
              <a:endParaRPr lang="en-US" sz="2800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/>
                <p:cNvSpPr txBox="1"/>
                <p:nvPr/>
              </p:nvSpPr>
              <p:spPr>
                <a:xfrm>
                  <a:off x="634198" y="3436686"/>
                  <a:ext cx="3230372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 b="1" dirty="0" smtClean="0"/>
                    <a:t>t</a:t>
                  </a:r>
                  <a:r>
                    <a:rPr lang="en-US" sz="2400" b="1" baseline="-25000" dirty="0" smtClean="0"/>
                    <a:t>1</a:t>
                  </a:r>
                  <a:r>
                    <a:rPr lang="en-US" sz="2400" b="1" dirty="0" smtClean="0"/>
                    <a:t> = (-s</a:t>
                  </a:r>
                  <a:r>
                    <a:rPr lang="en-US" sz="2400" b="1" baseline="-25000" dirty="0"/>
                    <a:t>1</a:t>
                  </a:r>
                  <a:r>
                    <a:rPr lang="en-US" sz="2400" b="1" dirty="0" smtClean="0"/>
                    <a:t>, 1)</a:t>
                  </a:r>
                  <a:r>
                    <a:rPr lang="en-US" sz="2400" dirty="0" smtClean="0"/>
                    <a:t>  :      </a:t>
                  </a:r>
                  <a:r>
                    <a:rPr lang="en-US" sz="2400" b="1" dirty="0" smtClean="0"/>
                    <a:t>t</a:t>
                  </a:r>
                  <a:r>
                    <a:rPr lang="en-US" sz="2400" b="1" baseline="-25000" dirty="0" smtClean="0"/>
                    <a:t>1</a:t>
                  </a:r>
                  <a:r>
                    <a:rPr lang="en-US" sz="2400" b="1" dirty="0" smtClean="0"/>
                    <a:t> A</a:t>
                  </a:r>
                  <a:r>
                    <a:rPr lang="en-US" sz="2400" b="1" baseline="-25000" dirty="0"/>
                    <a:t>1</a:t>
                  </a:r>
                  <a:r>
                    <a:rPr lang="en-US" sz="2400" b="1" dirty="0" smtClean="0"/>
                    <a:t> </a:t>
                  </a:r>
                  <a14:m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≈</m:t>
                      </m:r>
                    </m:oMath>
                  </a14:m>
                  <a:r>
                    <a:rPr lang="en-US" sz="2400" b="1" dirty="0" smtClean="0"/>
                    <a:t> 0</a:t>
                  </a:r>
                  <a:endParaRPr lang="en-US" sz="2400" b="1" dirty="0"/>
                </a:p>
              </p:txBody>
            </p:sp>
          </mc:Choice>
          <mc:Fallback xmlns="">
            <p:sp>
              <p:nvSpPr>
                <p:cNvPr id="15" name="TextBox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4198" y="3436686"/>
                  <a:ext cx="3230372" cy="461665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 l="-3019" t="-10667" r="-1887" b="-30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3127826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0022" y="46290"/>
            <a:ext cx="7886700" cy="1325563"/>
          </a:xfrm>
        </p:spPr>
        <p:txBody>
          <a:bodyPr/>
          <a:lstStyle/>
          <a:p>
            <a:pPr algn="ctr"/>
            <a:r>
              <a:rPr lang="en-US" dirty="0" err="1"/>
              <a:t>Ciphertext</a:t>
            </a:r>
            <a:r>
              <a:rPr lang="en-US" dirty="0"/>
              <a:t> Expansion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3543481"/>
                <a:ext cx="9040483" cy="3098860"/>
              </a:xfrm>
            </p:spPr>
            <p:txBody>
              <a:bodyPr>
                <a:normAutofit fontScale="92500" lnSpcReduction="10000"/>
              </a:bodyPr>
              <a:lstStyle/>
              <a:p>
                <a:pPr marL="0" indent="0">
                  <a:buNone/>
                </a:pPr>
                <a:endParaRPr lang="en-US" dirty="0" smtClean="0"/>
              </a:p>
              <a:p>
                <a:pPr marL="0" indent="0">
                  <a:buNone/>
                </a:pPr>
                <a:r>
                  <a:rPr lang="en-US" b="1" dirty="0" smtClean="0">
                    <a:solidFill>
                      <a:srgbClr val="00B050"/>
                    </a:solidFill>
                  </a:rPr>
                  <a:t>Goal: </a:t>
                </a:r>
                <a:r>
                  <a:rPr lang="en-US" dirty="0" smtClean="0"/>
                  <a:t> Given (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C = A</a:t>
                </a:r>
                <a:r>
                  <a:rPr lang="en-US" b="1" baseline="-25000" dirty="0" smtClean="0">
                    <a:solidFill>
                      <a:srgbClr val="0070C0"/>
                    </a:solidFill>
                  </a:rPr>
                  <a:t>1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R + </a:t>
                </a:r>
                <a:r>
                  <a:rPr lang="en-US" dirty="0" err="1" smtClean="0">
                    <a:solidFill>
                      <a:srgbClr val="0070C0"/>
                    </a:solidFill>
                  </a:rPr>
                  <a:t>x</a:t>
                </a:r>
                <a:r>
                  <a:rPr lang="en-US" b="1" dirty="0" err="1" smtClean="0">
                    <a:solidFill>
                      <a:srgbClr val="0070C0"/>
                    </a:solidFill>
                  </a:rPr>
                  <a:t>G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, </a:t>
                </a:r>
                <a:r>
                  <a:rPr lang="en-US" dirty="0" smtClean="0"/>
                  <a:t>helper info) find </a:t>
                </a:r>
                <a:r>
                  <a:rPr lang="en-US" b="1" dirty="0">
                    <a:solidFill>
                      <a:srgbClr val="0070C0"/>
                    </a:solidFill>
                  </a:rPr>
                  <a:t>D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dirty="0" err="1" smtClean="0"/>
                  <a:t>s.t.</a:t>
                </a:r>
                <a:r>
                  <a:rPr lang="en-US" dirty="0" smtClean="0"/>
                  <a:t>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t</a:t>
                </a:r>
                <a:r>
                  <a:rPr lang="en-US" baseline="-25000" dirty="0" smtClean="0">
                    <a:solidFill>
                      <a:srgbClr val="0070C0"/>
                    </a:solidFill>
                  </a:rPr>
                  <a:t>1</a:t>
                </a:r>
                <a:r>
                  <a:rPr lang="en-US" b="1" dirty="0">
                    <a:solidFill>
                      <a:srgbClr val="0070C0"/>
                    </a:solidFill>
                  </a:rPr>
                  <a:t>D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(b</a:t>
                </a:r>
                <a:r>
                  <a:rPr lang="en-US" b="1" baseline="-25000" dirty="0" smtClean="0">
                    <a:solidFill>
                      <a:srgbClr val="0070C0"/>
                    </a:solidFill>
                  </a:rPr>
                  <a:t>2  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- b</a:t>
                </a:r>
                <a:r>
                  <a:rPr lang="en-US" b="1" baseline="-25000" dirty="0" smtClean="0">
                    <a:solidFill>
                      <a:srgbClr val="0070C0"/>
                    </a:solidFill>
                  </a:rPr>
                  <a:t>1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)R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. </a:t>
                </a:r>
              </a:p>
              <a:p>
                <a:pPr marL="0" indent="0">
                  <a:buNone/>
                </a:pPr>
                <a:endParaRPr lang="en-US" sz="3500" dirty="0">
                  <a:solidFill>
                    <a:srgbClr val="0070C0"/>
                  </a:solidFill>
                </a:endParaRPr>
              </a:p>
              <a:p>
                <a:pPr marL="0" indent="0">
                  <a:buNone/>
                </a:pPr>
                <a:r>
                  <a:rPr lang="en-US" b="1" dirty="0" smtClean="0">
                    <a:solidFill>
                      <a:srgbClr val="00B050"/>
                    </a:solidFill>
                  </a:rPr>
                  <a:t>Solution:</a:t>
                </a:r>
                <a:r>
                  <a:rPr lang="en-US" dirty="0" smtClean="0"/>
                  <a:t>  </a:t>
                </a:r>
              </a:p>
              <a:p>
                <a:r>
                  <a:rPr lang="en-US" dirty="0" smtClean="0"/>
                  <a:t>Helper info =  GSW encryptions of each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R[</a:t>
                </a:r>
                <a:r>
                  <a:rPr lang="en-US" dirty="0" err="1" smtClean="0">
                    <a:solidFill>
                      <a:srgbClr val="0070C0"/>
                    </a:solidFill>
                  </a:rPr>
                  <a:t>i,j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]</a:t>
                </a:r>
                <a:r>
                  <a:rPr lang="en-US" dirty="0" smtClean="0"/>
                  <a:t>.</a:t>
                </a:r>
                <a:endParaRPr lang="en-US" dirty="0" smtClean="0">
                  <a:solidFill>
                    <a:srgbClr val="0070C0"/>
                  </a:solidFill>
                </a:endParaRPr>
              </a:p>
              <a:p>
                <a:r>
                  <a:rPr lang="en-US" dirty="0" err="1"/>
                  <a:t>H</a:t>
                </a:r>
                <a:r>
                  <a:rPr lang="en-US" dirty="0" err="1" smtClean="0"/>
                  <a:t>omomorphically</a:t>
                </a:r>
                <a:r>
                  <a:rPr lang="en-US" dirty="0" smtClean="0"/>
                  <a:t> compute a “pseudo-encryption” </a:t>
                </a:r>
                <a:r>
                  <a:rPr lang="en-US" b="1" dirty="0">
                    <a:solidFill>
                      <a:srgbClr val="0070C0"/>
                    </a:solidFill>
                  </a:rPr>
                  <a:t>D</a:t>
                </a:r>
                <a:r>
                  <a:rPr lang="en-US" dirty="0" smtClean="0"/>
                  <a:t>  of             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(</a:t>
                </a:r>
                <a:r>
                  <a:rPr lang="en-US" b="1" dirty="0">
                    <a:solidFill>
                      <a:srgbClr val="0070C0"/>
                    </a:solidFill>
                  </a:rPr>
                  <a:t>b</a:t>
                </a:r>
                <a:r>
                  <a:rPr lang="en-US" b="1" baseline="-25000" dirty="0">
                    <a:solidFill>
                      <a:srgbClr val="0070C0"/>
                    </a:solidFill>
                  </a:rPr>
                  <a:t>2  </a:t>
                </a:r>
                <a:r>
                  <a:rPr lang="en-US" b="1" dirty="0">
                    <a:solidFill>
                      <a:srgbClr val="0070C0"/>
                    </a:solidFill>
                  </a:rPr>
                  <a:t>- 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b</a:t>
                </a:r>
                <a:r>
                  <a:rPr lang="en-US" b="1" baseline="-25000" dirty="0" smtClean="0">
                    <a:solidFill>
                      <a:srgbClr val="0070C0"/>
                    </a:solidFill>
                  </a:rPr>
                  <a:t>1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)R</a:t>
                </a:r>
                <a:r>
                  <a:rPr lang="en-US" dirty="0" smtClean="0"/>
                  <a:t>.  (see paper for details)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3543481"/>
                <a:ext cx="9040483" cy="3098860"/>
              </a:xfrm>
              <a:blipFill rotWithShape="0">
                <a:blip r:embed="rId2"/>
                <a:stretch>
                  <a:fillRect l="-1214" r="-1011" b="-275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Straight Arrow Connector 24"/>
          <p:cNvCxnSpPr/>
          <p:nvPr/>
        </p:nvCxnSpPr>
        <p:spPr>
          <a:xfrm>
            <a:off x="4466391" y="1035650"/>
            <a:ext cx="8628" cy="2138871"/>
          </a:xfrm>
          <a:prstGeom prst="straightConnector1">
            <a:avLst/>
          </a:prstGeom>
          <a:ln w="60325"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" name="Group 3"/>
          <p:cNvGrpSpPr/>
          <p:nvPr/>
        </p:nvGrpSpPr>
        <p:grpSpPr>
          <a:xfrm>
            <a:off x="5086688" y="1300389"/>
            <a:ext cx="3412813" cy="1962479"/>
            <a:chOff x="4638116" y="1912862"/>
            <a:chExt cx="3412813" cy="1962479"/>
          </a:xfrm>
        </p:grpSpPr>
        <p:sp>
          <p:nvSpPr>
            <p:cNvPr id="7" name="Rectangle 6"/>
            <p:cNvSpPr/>
            <p:nvPr/>
          </p:nvSpPr>
          <p:spPr>
            <a:xfrm>
              <a:off x="5428175" y="1912862"/>
              <a:ext cx="1920798" cy="98899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b="1" dirty="0">
                  <a:solidFill>
                    <a:schemeClr val="tx1"/>
                  </a:solidFill>
                </a:rPr>
                <a:t>B</a:t>
              </a:r>
            </a:p>
          </p:txBody>
        </p:sp>
        <p:sp>
          <p:nvSpPr>
            <p:cNvPr id="8" name="Rectangle 7"/>
            <p:cNvSpPr/>
            <p:nvPr/>
          </p:nvSpPr>
          <p:spPr>
            <a:xfrm>
              <a:off x="5428176" y="2963337"/>
              <a:ext cx="1920798" cy="29744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</a:rPr>
                <a:t>b</a:t>
              </a:r>
              <a:r>
                <a:rPr lang="en-US" sz="2000" b="1" baseline="-25000" dirty="0">
                  <a:solidFill>
                    <a:schemeClr val="tx1"/>
                  </a:solidFill>
                </a:rPr>
                <a:t>2</a:t>
              </a:r>
              <a:r>
                <a:rPr lang="en-US" sz="2000" b="1" dirty="0" smtClean="0">
                  <a:solidFill>
                    <a:schemeClr val="tx1"/>
                  </a:solidFill>
                </a:rPr>
                <a:t> = s</a:t>
              </a:r>
              <a:r>
                <a:rPr lang="en-US" sz="2000" b="1" baseline="-25000" dirty="0" smtClean="0">
                  <a:solidFill>
                    <a:schemeClr val="tx1"/>
                  </a:solidFill>
                </a:rPr>
                <a:t>2</a:t>
              </a:r>
              <a:r>
                <a:rPr lang="en-US" sz="2000" b="1" dirty="0" smtClean="0">
                  <a:solidFill>
                    <a:schemeClr val="tx1"/>
                  </a:solidFill>
                </a:rPr>
                <a:t>B+e</a:t>
              </a:r>
              <a:r>
                <a:rPr lang="en-US" sz="2000" b="1" baseline="-25000" dirty="0">
                  <a:solidFill>
                    <a:schemeClr val="tx1"/>
                  </a:solidFill>
                </a:rPr>
                <a:t>2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638116" y="2187653"/>
              <a:ext cx="152157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/>
                <a:t>A</a:t>
              </a:r>
              <a:r>
                <a:rPr lang="en-US" sz="2800" b="1" baseline="-25000" dirty="0" smtClean="0"/>
                <a:t>2</a:t>
              </a:r>
              <a:r>
                <a:rPr lang="en-US" sz="2800" b="1" dirty="0" smtClean="0"/>
                <a:t>  = </a:t>
              </a:r>
              <a:r>
                <a:rPr lang="en-US" sz="2800" dirty="0" smtClean="0"/>
                <a:t>       </a:t>
              </a:r>
              <a:endParaRPr lang="en-US" sz="2800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TextBox 9"/>
                <p:cNvSpPr txBox="1"/>
                <p:nvPr/>
              </p:nvSpPr>
              <p:spPr>
                <a:xfrm>
                  <a:off x="4725980" y="3413676"/>
                  <a:ext cx="3324949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 b="1" dirty="0" smtClean="0"/>
                    <a:t>t</a:t>
                  </a:r>
                  <a:r>
                    <a:rPr lang="en-US" sz="2400" b="1" baseline="-25000" dirty="0"/>
                    <a:t>2</a:t>
                  </a:r>
                  <a:r>
                    <a:rPr lang="en-US" sz="2400" b="1" dirty="0" smtClean="0"/>
                    <a:t> = (-s</a:t>
                  </a:r>
                  <a:r>
                    <a:rPr lang="en-US" sz="2400" b="1" baseline="-25000" dirty="0" smtClean="0"/>
                    <a:t>2</a:t>
                  </a:r>
                  <a:r>
                    <a:rPr lang="en-US" sz="2400" b="1" dirty="0" smtClean="0"/>
                    <a:t>, 1)</a:t>
                  </a:r>
                  <a:r>
                    <a:rPr lang="en-US" sz="2400" dirty="0" smtClean="0"/>
                    <a:t>  :      </a:t>
                  </a:r>
                  <a:r>
                    <a:rPr lang="en-US" sz="2400" b="1" dirty="0" smtClean="0"/>
                    <a:t>t</a:t>
                  </a:r>
                  <a:r>
                    <a:rPr lang="en-US" sz="2400" b="1" baseline="-25000" dirty="0"/>
                    <a:t>2</a:t>
                  </a:r>
                  <a:r>
                    <a:rPr lang="en-US" sz="2400" b="1" dirty="0" smtClean="0"/>
                    <a:t> A</a:t>
                  </a:r>
                  <a:r>
                    <a:rPr lang="en-US" sz="2400" b="1" baseline="-25000" dirty="0"/>
                    <a:t>2</a:t>
                  </a:r>
                  <a:r>
                    <a:rPr lang="en-US" sz="2400" b="1" dirty="0" smtClean="0"/>
                    <a:t> </a:t>
                  </a:r>
                  <a14:m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≈</m:t>
                      </m:r>
                    </m:oMath>
                  </a14:m>
                  <a:r>
                    <a:rPr lang="en-US" sz="2400" b="1" dirty="0" smtClean="0"/>
                    <a:t> 0</a:t>
                  </a:r>
                  <a:endParaRPr lang="en-US" sz="2400" b="1" dirty="0"/>
                </a:p>
              </p:txBody>
            </p:sp>
          </mc:Choice>
          <mc:Fallback xmlns="">
            <p:sp>
              <p:nvSpPr>
                <p:cNvPr id="10" name="TextBox 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725980" y="3413676"/>
                  <a:ext cx="3324949" cy="461665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l="-2936" t="-10667" b="-30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p:grpSp>
        <p:nvGrpSpPr>
          <p:cNvPr id="5" name="Group 4"/>
          <p:cNvGrpSpPr/>
          <p:nvPr/>
        </p:nvGrpSpPr>
        <p:grpSpPr>
          <a:xfrm>
            <a:off x="575080" y="1300389"/>
            <a:ext cx="3318236" cy="1962479"/>
            <a:chOff x="546334" y="1935872"/>
            <a:chExt cx="3318236" cy="1962479"/>
          </a:xfrm>
        </p:grpSpPr>
        <p:sp>
          <p:nvSpPr>
            <p:cNvPr id="12" name="Rectangle 11"/>
            <p:cNvSpPr/>
            <p:nvPr/>
          </p:nvSpPr>
          <p:spPr>
            <a:xfrm>
              <a:off x="1336393" y="1935872"/>
              <a:ext cx="1920798" cy="988993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4000" b="1" dirty="0">
                  <a:solidFill>
                    <a:schemeClr val="tx1"/>
                  </a:solidFill>
                </a:rPr>
                <a:t>B</a:t>
              </a: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336394" y="2986347"/>
              <a:ext cx="1920798" cy="297448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000" b="1" dirty="0" smtClean="0">
                  <a:solidFill>
                    <a:schemeClr val="tx1"/>
                  </a:solidFill>
                </a:rPr>
                <a:t>b</a:t>
              </a:r>
              <a:r>
                <a:rPr lang="en-US" sz="2000" b="1" baseline="-25000" dirty="0" smtClean="0">
                  <a:solidFill>
                    <a:schemeClr val="tx1"/>
                  </a:solidFill>
                </a:rPr>
                <a:t>1</a:t>
              </a:r>
              <a:r>
                <a:rPr lang="en-US" sz="2000" b="1" dirty="0" smtClean="0">
                  <a:solidFill>
                    <a:schemeClr val="tx1"/>
                  </a:solidFill>
                </a:rPr>
                <a:t> = s</a:t>
              </a:r>
              <a:r>
                <a:rPr lang="en-US" sz="2000" b="1" baseline="-25000" dirty="0" smtClean="0">
                  <a:solidFill>
                    <a:schemeClr val="tx1"/>
                  </a:solidFill>
                </a:rPr>
                <a:t>1</a:t>
              </a:r>
              <a:r>
                <a:rPr lang="en-US" sz="2000" b="1" dirty="0" smtClean="0">
                  <a:solidFill>
                    <a:schemeClr val="tx1"/>
                  </a:solidFill>
                </a:rPr>
                <a:t>B+e</a:t>
              </a:r>
              <a:r>
                <a:rPr lang="en-US" sz="2000" b="1" baseline="-25000" dirty="0" smtClean="0">
                  <a:solidFill>
                    <a:schemeClr val="tx1"/>
                  </a:solidFill>
                </a:rPr>
                <a:t>1</a:t>
              </a:r>
              <a:endParaRPr lang="en-US" sz="2000" b="1" dirty="0">
                <a:solidFill>
                  <a:schemeClr val="tx1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46334" y="2210663"/>
              <a:ext cx="152157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/>
                <a:t>A</a:t>
              </a:r>
              <a:r>
                <a:rPr lang="en-US" sz="2800" b="1" baseline="-25000" dirty="0" smtClean="0"/>
                <a:t>1</a:t>
              </a:r>
              <a:r>
                <a:rPr lang="en-US" sz="2800" b="1" dirty="0" smtClean="0"/>
                <a:t>  = </a:t>
              </a:r>
              <a:r>
                <a:rPr lang="en-US" sz="2800" dirty="0" smtClean="0"/>
                <a:t>       </a:t>
              </a:r>
              <a:endParaRPr lang="en-US" sz="2800" dirty="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TextBox 14"/>
                <p:cNvSpPr txBox="1"/>
                <p:nvPr/>
              </p:nvSpPr>
              <p:spPr>
                <a:xfrm>
                  <a:off x="634198" y="3436686"/>
                  <a:ext cx="3230372" cy="461665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r>
                    <a:rPr lang="en-US" sz="2400" b="1" dirty="0" smtClean="0"/>
                    <a:t>t</a:t>
                  </a:r>
                  <a:r>
                    <a:rPr lang="en-US" sz="2400" b="1" baseline="-25000" dirty="0" smtClean="0"/>
                    <a:t>1</a:t>
                  </a:r>
                  <a:r>
                    <a:rPr lang="en-US" sz="2400" b="1" dirty="0" smtClean="0"/>
                    <a:t> = (-s</a:t>
                  </a:r>
                  <a:r>
                    <a:rPr lang="en-US" sz="2400" b="1" baseline="-25000" dirty="0"/>
                    <a:t>1</a:t>
                  </a:r>
                  <a:r>
                    <a:rPr lang="en-US" sz="2400" b="1" dirty="0" smtClean="0"/>
                    <a:t>, 1)</a:t>
                  </a:r>
                  <a:r>
                    <a:rPr lang="en-US" sz="2400" dirty="0" smtClean="0"/>
                    <a:t>  :      </a:t>
                  </a:r>
                  <a:r>
                    <a:rPr lang="en-US" sz="2400" b="1" dirty="0" smtClean="0"/>
                    <a:t>t</a:t>
                  </a:r>
                  <a:r>
                    <a:rPr lang="en-US" sz="2400" b="1" baseline="-25000" dirty="0" smtClean="0"/>
                    <a:t>1</a:t>
                  </a:r>
                  <a:r>
                    <a:rPr lang="en-US" sz="2400" b="1" dirty="0" smtClean="0"/>
                    <a:t> A</a:t>
                  </a:r>
                  <a:r>
                    <a:rPr lang="en-US" sz="2400" b="1" baseline="-25000" dirty="0"/>
                    <a:t>1</a:t>
                  </a:r>
                  <a:r>
                    <a:rPr lang="en-US" sz="2400" b="1" dirty="0" smtClean="0"/>
                    <a:t> </a:t>
                  </a:r>
                  <a14:m>
                    <m:oMath xmlns:m="http://schemas.openxmlformats.org/officeDocument/2006/math">
                      <m:r>
                        <a:rPr lang="en-US" sz="2400" b="1" i="1" smtClean="0">
                          <a:latin typeface="Cambria Math" panose="02040503050406030204" pitchFamily="18" charset="0"/>
                        </a:rPr>
                        <m:t>≈</m:t>
                      </m:r>
                    </m:oMath>
                  </a14:m>
                  <a:r>
                    <a:rPr lang="en-US" sz="2400" b="1" dirty="0" smtClean="0"/>
                    <a:t> 0</a:t>
                  </a:r>
                  <a:endParaRPr lang="en-US" sz="2400" b="1" dirty="0"/>
                </a:p>
              </p:txBody>
            </p:sp>
          </mc:Choice>
          <mc:Fallback xmlns="">
            <p:sp>
              <p:nvSpPr>
                <p:cNvPr id="15" name="TextBox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34198" y="3436686"/>
                  <a:ext cx="3230372" cy="461665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 l="-3019" t="-10667" r="-1887" b="-30667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4098681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15" y="0"/>
            <a:ext cx="8515350" cy="1325563"/>
          </a:xfrm>
        </p:spPr>
        <p:txBody>
          <a:bodyPr/>
          <a:lstStyle/>
          <a:p>
            <a:pPr algn="ctr"/>
            <a:r>
              <a:rPr lang="en-US" dirty="0" smtClean="0"/>
              <a:t>One-Round Distributed Decryption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0" y="1326302"/>
                <a:ext cx="8798943" cy="5531698"/>
              </a:xfrm>
            </p:spPr>
            <p:txBody>
              <a:bodyPr>
                <a:normAutofit fontScale="92500"/>
              </a:bodyPr>
              <a:lstStyle/>
              <a:p>
                <a:pPr marL="228600" lvl="1">
                  <a:spcBef>
                    <a:spcPts val="1000"/>
                  </a:spcBef>
                </a:pPr>
                <a:r>
                  <a:rPr lang="en-US" sz="2800" dirty="0" smtClean="0">
                    <a:solidFill>
                      <a:srgbClr val="00B050"/>
                    </a:solidFill>
                  </a:rPr>
                  <a:t>Expanded</a:t>
                </a:r>
                <a:r>
                  <a:rPr lang="en-US" sz="2800" dirty="0">
                    <a:solidFill>
                      <a:prstClr val="black"/>
                    </a:solidFill>
                  </a:rPr>
                  <a:t> secret key </a:t>
                </a:r>
                <a:r>
                  <a:rPr lang="en-US" sz="2800" b="1" dirty="0">
                    <a:solidFill>
                      <a:srgbClr val="0070C0"/>
                    </a:solidFill>
                  </a:rPr>
                  <a:t>t* = (t</a:t>
                </a:r>
                <a:r>
                  <a:rPr lang="en-US" sz="2800" b="1" baseline="-25000" dirty="0">
                    <a:solidFill>
                      <a:srgbClr val="0070C0"/>
                    </a:solidFill>
                  </a:rPr>
                  <a:t>1</a:t>
                </a:r>
                <a:r>
                  <a:rPr lang="en-US" sz="2800" b="1" dirty="0">
                    <a:solidFill>
                      <a:srgbClr val="0070C0"/>
                    </a:solidFill>
                  </a:rPr>
                  <a:t>,…,</a:t>
                </a:r>
                <a:r>
                  <a:rPr lang="en-US" sz="2800" b="1" dirty="0" err="1">
                    <a:solidFill>
                      <a:srgbClr val="0070C0"/>
                    </a:solidFill>
                  </a:rPr>
                  <a:t>t</a:t>
                </a:r>
                <a:r>
                  <a:rPr lang="en-US" sz="2800" b="1" baseline="-25000" dirty="0" err="1">
                    <a:solidFill>
                      <a:srgbClr val="0070C0"/>
                    </a:solidFill>
                  </a:rPr>
                  <a:t>N</a:t>
                </a:r>
                <a:r>
                  <a:rPr lang="en-US" sz="2800" b="1" dirty="0">
                    <a:solidFill>
                      <a:srgbClr val="0070C0"/>
                    </a:solidFill>
                  </a:rPr>
                  <a:t>)</a:t>
                </a:r>
                <a:r>
                  <a:rPr lang="en-US" sz="2800" dirty="0">
                    <a:solidFill>
                      <a:srgbClr val="0070C0"/>
                    </a:solidFill>
                  </a:rPr>
                  <a:t>  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sSubSup>
                      <m:sSubSupPr>
                        <m:ctrlPr>
                          <a:rPr lang="en-US" sz="28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28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ℤ</m:t>
                        </m:r>
                      </m:e>
                      <m:sub>
                        <m:r>
                          <a:rPr lang="en-US" sz="28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  <m:sup>
                        <m:r>
                          <a:rPr lang="en-US" sz="28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𝑛𝑁</m:t>
                        </m:r>
                      </m:sup>
                    </m:sSubSup>
                  </m:oMath>
                </a14:m>
                <a:r>
                  <a:rPr lang="en-US" sz="2800" dirty="0">
                    <a:solidFill>
                      <a:prstClr val="black"/>
                    </a:solidFill>
                  </a:rPr>
                  <a:t>.</a:t>
                </a:r>
              </a:p>
              <a:p>
                <a:r>
                  <a:rPr lang="en-US" dirty="0">
                    <a:solidFill>
                      <a:srgbClr val="00B050"/>
                    </a:solidFill>
                  </a:rPr>
                  <a:t>Expanded</a:t>
                </a:r>
                <a:r>
                  <a:rPr lang="en-US" dirty="0"/>
                  <a:t> </a:t>
                </a:r>
                <a:r>
                  <a:rPr lang="en-US" dirty="0" err="1"/>
                  <a:t>ctext</a:t>
                </a:r>
                <a:r>
                  <a:rPr lang="en-US" dirty="0"/>
                  <a:t> is </a:t>
                </a:r>
                <a:r>
                  <a:rPr lang="en-US" b="1" dirty="0">
                    <a:solidFill>
                      <a:srgbClr val="0070C0"/>
                    </a:solidFill>
                  </a:rPr>
                  <a:t>C*</a:t>
                </a:r>
                <a:r>
                  <a:rPr lang="en-US" dirty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sSubSup>
                      <m:sSubSupPr>
                        <m:ctrlP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ℤ</m:t>
                        </m:r>
                      </m:e>
                      <m:sub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  <m:sup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𝑛𝑁</m:t>
                        </m:r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𝑚𝑁</m:t>
                        </m:r>
                      </m:sup>
                    </m:sSubSup>
                  </m:oMath>
                </a14:m>
                <a:r>
                  <a:rPr lang="en-US" b="1" dirty="0">
                    <a:solidFill>
                      <a:srgbClr val="0070C0"/>
                    </a:solidFill>
                  </a:rPr>
                  <a:t> </a:t>
                </a:r>
                <a:r>
                  <a:rPr lang="en-US" dirty="0" smtClean="0"/>
                  <a:t>: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  t*C*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 x 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t*G*</a:t>
                </a:r>
              </a:p>
              <a:p>
                <a:r>
                  <a:rPr lang="en-US" dirty="0" smtClean="0">
                    <a:solidFill>
                      <a:srgbClr val="00B050"/>
                    </a:solidFill>
                  </a:rPr>
                  <a:t>Sanitized </a:t>
                </a:r>
                <a:r>
                  <a:rPr lang="en-US" dirty="0" err="1" smtClean="0">
                    <a:solidFill>
                      <a:srgbClr val="00B050"/>
                    </a:solidFill>
                  </a:rPr>
                  <a:t>ctext</a:t>
                </a:r>
                <a:r>
                  <a:rPr lang="en-US" dirty="0">
                    <a:solidFill>
                      <a:srgbClr val="00B050"/>
                    </a:solidFill>
                  </a:rPr>
                  <a:t>:</a:t>
                </a:r>
                <a:r>
                  <a:rPr lang="en-US" dirty="0" smtClean="0"/>
                  <a:t>  </a:t>
                </a:r>
                <a:r>
                  <a:rPr lang="en-US" b="1" dirty="0">
                    <a:solidFill>
                      <a:srgbClr val="0070C0"/>
                    </a:solidFill>
                  </a:rPr>
                  <a:t>c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 = C*G*</a:t>
                </a:r>
                <a:r>
                  <a:rPr lang="en-US" b="1" baseline="30000" dirty="0" smtClean="0">
                    <a:solidFill>
                      <a:srgbClr val="0070C0"/>
                    </a:solidFill>
                  </a:rPr>
                  <a:t>-1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(w)   </a:t>
                </a:r>
                <a:r>
                  <a:rPr lang="en-US" dirty="0" smtClean="0"/>
                  <a:t>:</a:t>
                </a:r>
                <a:r>
                  <a:rPr lang="en-US" b="1" dirty="0" smtClean="0"/>
                  <a:t>  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w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= (</a:t>
                </a:r>
                <a:r>
                  <a:rPr lang="en-US" dirty="0">
                    <a:solidFill>
                      <a:srgbClr val="0070C0"/>
                    </a:solidFill>
                  </a:rPr>
                  <a:t>0,…,0,[q/2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])</a:t>
                </a:r>
                <a:r>
                  <a:rPr lang="en-US" baseline="30000" dirty="0" smtClean="0">
                    <a:solidFill>
                      <a:srgbClr val="0070C0"/>
                    </a:solidFill>
                  </a:rPr>
                  <a:t>T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0070C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sSubSup>
                      <m:sSubSupPr>
                        <m:ctrlP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ℤ</m:t>
                        </m:r>
                      </m:e>
                      <m:sub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  <m:sup>
                        <m:r>
                          <a:rPr lang="en-US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𝑚𝑁</m:t>
                        </m:r>
                      </m:sup>
                    </m:sSubSup>
                  </m:oMath>
                </a14:m>
                <a:r>
                  <a:rPr lang="en-US" dirty="0" smtClean="0"/>
                  <a:t>.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 </a:t>
                </a:r>
              </a:p>
              <a:p>
                <a:pPr marL="0" indent="0">
                  <a:buNone/>
                </a:pPr>
                <a:r>
                  <a:rPr lang="en-US" b="1" dirty="0" smtClean="0">
                    <a:solidFill>
                      <a:srgbClr val="0070C0"/>
                    </a:solidFill>
                  </a:rPr>
                  <a:t>  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∑</m:t>
                    </m:r>
                  </m:oMath>
                </a14:m>
                <a:r>
                  <a:rPr lang="en-US" dirty="0">
                    <a:solidFill>
                      <a:srgbClr val="0070C0"/>
                    </a:solidFill>
                  </a:rPr>
                  <a:t> &lt;</a:t>
                </a:r>
                <a:r>
                  <a:rPr lang="en-US" b="1" dirty="0" err="1">
                    <a:solidFill>
                      <a:srgbClr val="0070C0"/>
                    </a:solidFill>
                  </a:rPr>
                  <a:t>t</a:t>
                </a:r>
                <a:r>
                  <a:rPr lang="en-US" b="1" baseline="-25000" dirty="0" err="1">
                    <a:solidFill>
                      <a:srgbClr val="0070C0"/>
                    </a:solidFill>
                  </a:rPr>
                  <a:t>i</a:t>
                </a:r>
                <a:r>
                  <a:rPr lang="en-US" b="1" dirty="0" err="1">
                    <a:solidFill>
                      <a:srgbClr val="0070C0"/>
                    </a:solidFill>
                  </a:rPr>
                  <a:t>,c</a:t>
                </a:r>
                <a:r>
                  <a:rPr lang="en-US" b="1" baseline="-25000" dirty="0" err="1">
                    <a:solidFill>
                      <a:srgbClr val="0070C0"/>
                    </a:solidFill>
                  </a:rPr>
                  <a:t>i</a:t>
                </a:r>
                <a:r>
                  <a:rPr lang="en-US" dirty="0">
                    <a:solidFill>
                      <a:srgbClr val="0070C0"/>
                    </a:solidFill>
                  </a:rPr>
                  <a:t>&gt;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  =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&lt;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t*,c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&gt;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 = t*C*</a:t>
                </a:r>
                <a:r>
                  <a:rPr lang="en-US" b="1" dirty="0">
                    <a:solidFill>
                      <a:srgbClr val="0070C0"/>
                    </a:solidFill>
                  </a:rPr>
                  <a:t>G*</a:t>
                </a:r>
                <a:r>
                  <a:rPr lang="en-US" b="1" baseline="30000" dirty="0">
                    <a:solidFill>
                      <a:srgbClr val="0070C0"/>
                    </a:solidFill>
                  </a:rPr>
                  <a:t>-1</a:t>
                </a:r>
                <a:r>
                  <a:rPr lang="en-US" b="1" dirty="0">
                    <a:solidFill>
                      <a:srgbClr val="0070C0"/>
                    </a:solidFill>
                  </a:rPr>
                  <a:t>(w)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dirty="0">
                    <a:solidFill>
                      <a:srgbClr val="0070C0"/>
                    </a:solidFill>
                  </a:rPr>
                  <a:t>x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&lt;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t*,w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&gt; </a:t>
                </a:r>
                <a14:m>
                  <m:oMath xmlns:m="http://schemas.openxmlformats.org/officeDocument/2006/math">
                    <m:r>
                      <a:rPr lang="en-US" i="1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dirty="0" smtClean="0">
                    <a:solidFill>
                      <a:srgbClr val="0070C0"/>
                    </a:solidFill>
                  </a:rPr>
                  <a:t>  x[q/2]</a:t>
                </a:r>
              </a:p>
              <a:p>
                <a:endParaRPr lang="en-US" b="1" dirty="0" smtClean="0"/>
              </a:p>
              <a:p>
                <a:r>
                  <a:rPr lang="en-US" b="1" dirty="0" smtClean="0"/>
                  <a:t>Distributed decryption:</a:t>
                </a:r>
                <a:r>
                  <a:rPr lang="en-US" dirty="0" smtClean="0"/>
                  <a:t> 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each party outputs </a:t>
                </a:r>
                <a:r>
                  <a:rPr lang="en-US" i="1" dirty="0" smtClean="0">
                    <a:solidFill>
                      <a:srgbClr val="00B050"/>
                    </a:solidFill>
                  </a:rPr>
                  <a:t>partial decryption</a:t>
                </a:r>
                <a:endParaRPr lang="en-US" dirty="0" smtClean="0"/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p</a:t>
                </a:r>
                <a:r>
                  <a:rPr lang="en-US" baseline="-25000" dirty="0" smtClean="0">
                    <a:solidFill>
                      <a:srgbClr val="0070C0"/>
                    </a:solidFill>
                  </a:rPr>
                  <a:t>i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 = &lt;</a:t>
                </a:r>
                <a:r>
                  <a:rPr lang="en-US" b="1" dirty="0" err="1" smtClean="0">
                    <a:solidFill>
                      <a:srgbClr val="0070C0"/>
                    </a:solidFill>
                  </a:rPr>
                  <a:t>t</a:t>
                </a:r>
                <a:r>
                  <a:rPr lang="en-US" b="1" baseline="-25000" dirty="0" err="1" smtClean="0">
                    <a:solidFill>
                      <a:srgbClr val="0070C0"/>
                    </a:solidFill>
                  </a:rPr>
                  <a:t>i</a:t>
                </a:r>
                <a:r>
                  <a:rPr lang="en-US" b="1" dirty="0" err="1" smtClean="0">
                    <a:solidFill>
                      <a:srgbClr val="0070C0"/>
                    </a:solidFill>
                  </a:rPr>
                  <a:t>,c</a:t>
                </a:r>
                <a:r>
                  <a:rPr lang="en-US" b="1" baseline="-25000" dirty="0" err="1" smtClean="0">
                    <a:solidFill>
                      <a:srgbClr val="0070C0"/>
                    </a:solidFill>
                  </a:rPr>
                  <a:t>i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&gt; + e </a:t>
                </a:r>
                <a:r>
                  <a:rPr lang="en-US" dirty="0" smtClean="0"/>
                  <a:t> with error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e. </a:t>
                </a:r>
              </a:p>
              <a:p>
                <a:pPr marL="0" indent="0">
                  <a:buNone/>
                </a:pPr>
                <a:r>
                  <a:rPr lang="en-US" dirty="0">
                    <a:solidFill>
                      <a:srgbClr val="0070C0"/>
                    </a:solidFill>
                  </a:rPr>
                  <a:t>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   </a:t>
                </a:r>
                <a:r>
                  <a:rPr lang="en-US" dirty="0" smtClean="0"/>
                  <a:t>Error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e </a:t>
                </a:r>
                <a:r>
                  <a:rPr lang="en-US" dirty="0" smtClean="0"/>
                  <a:t>drowns out the error contained in </a:t>
                </a:r>
                <a:r>
                  <a:rPr lang="en-US" b="1" dirty="0" smtClean="0">
                    <a:solidFill>
                      <a:srgbClr val="0070C0"/>
                    </a:solidFill>
                  </a:rPr>
                  <a:t>c</a:t>
                </a:r>
                <a:r>
                  <a:rPr lang="en-US" dirty="0" smtClean="0"/>
                  <a:t>.</a:t>
                </a:r>
              </a:p>
              <a:p>
                <a:r>
                  <a:rPr lang="en-US" b="1" dirty="0" smtClean="0"/>
                  <a:t>Security</a:t>
                </a:r>
                <a:r>
                  <a:rPr lang="en-US" dirty="0" smtClean="0"/>
                  <a:t>: Can simulate one party’s partial </a:t>
                </a:r>
              </a:p>
              <a:p>
                <a:pPr marL="0" indent="0">
                  <a:buNone/>
                </a:pPr>
                <a:r>
                  <a:rPr lang="en-US" dirty="0"/>
                  <a:t> </a:t>
                </a:r>
                <a:r>
                  <a:rPr lang="en-US" dirty="0" smtClean="0"/>
                  <a:t>  decryption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p</a:t>
                </a:r>
                <a:r>
                  <a:rPr lang="en-US" baseline="-25000" dirty="0" smtClean="0">
                    <a:solidFill>
                      <a:srgbClr val="0070C0"/>
                    </a:solidFill>
                  </a:rPr>
                  <a:t>i</a:t>
                </a:r>
                <a:r>
                  <a:rPr lang="en-US" dirty="0" smtClean="0"/>
                  <a:t> given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x </a:t>
                </a:r>
                <a:r>
                  <a:rPr lang="en-US" dirty="0" smtClean="0"/>
                  <a:t>and all other keys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{</a:t>
                </a:r>
                <a:r>
                  <a:rPr lang="en-US" dirty="0" err="1" smtClean="0">
                    <a:solidFill>
                      <a:srgbClr val="0070C0"/>
                    </a:solidFill>
                  </a:rPr>
                  <a:t>t</a:t>
                </a:r>
                <a:r>
                  <a:rPr lang="en-US" baseline="-25000" dirty="0" err="1" smtClean="0">
                    <a:solidFill>
                      <a:srgbClr val="0070C0"/>
                    </a:solidFill>
                  </a:rPr>
                  <a:t>j</a:t>
                </a:r>
                <a:r>
                  <a:rPr lang="en-US" dirty="0">
                    <a:solidFill>
                      <a:srgbClr val="0070C0"/>
                    </a:solidFill>
                  </a:rPr>
                  <a:t> 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: j </a:t>
                </a:r>
                <a14:m>
                  <m:oMath xmlns:m="http://schemas.openxmlformats.org/officeDocument/2006/math">
                    <m:r>
                      <a:rPr lang="en-US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≠</m:t>
                    </m:r>
                  </m:oMath>
                </a14:m>
                <a:r>
                  <a:rPr lang="en-US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dirty="0" err="1" smtClean="0">
                    <a:solidFill>
                      <a:srgbClr val="0070C0"/>
                    </a:solidFill>
                  </a:rPr>
                  <a:t>i</a:t>
                </a:r>
                <a:r>
                  <a:rPr lang="en-US" dirty="0" smtClean="0">
                    <a:solidFill>
                      <a:srgbClr val="0070C0"/>
                    </a:solidFill>
                  </a:rPr>
                  <a:t>}</a:t>
                </a:r>
                <a:r>
                  <a:rPr lang="en-US" dirty="0" smtClean="0"/>
                  <a:t>.</a:t>
                </a:r>
                <a:endParaRPr lang="en-US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0" y="1326302"/>
                <a:ext cx="8798943" cy="5531698"/>
              </a:xfrm>
              <a:blipFill rotWithShape="0">
                <a:blip r:embed="rId2"/>
                <a:stretch>
                  <a:fillRect l="-1040" t="-1433" b="-3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Rectangle 3"/>
          <p:cNvSpPr/>
          <p:nvPr/>
        </p:nvSpPr>
        <p:spPr>
          <a:xfrm>
            <a:off x="7599866" y="3918119"/>
            <a:ext cx="671072" cy="93027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c</a:t>
            </a:r>
            <a:r>
              <a:rPr lang="en-US" sz="2800" b="1" baseline="-25000" dirty="0" smtClean="0">
                <a:solidFill>
                  <a:schemeClr val="tx1"/>
                </a:solidFill>
              </a:rPr>
              <a:t>1</a:t>
            </a:r>
            <a:endParaRPr lang="en-US" sz="4400" b="1" dirty="0">
              <a:solidFill>
                <a:schemeClr val="tx1"/>
              </a:solidFill>
            </a:endParaRPr>
          </a:p>
        </p:txBody>
      </p:sp>
      <p:sp>
        <p:nvSpPr>
          <p:cNvPr id="6" name="Right Brace 5"/>
          <p:cNvSpPr/>
          <p:nvPr/>
        </p:nvSpPr>
        <p:spPr>
          <a:xfrm>
            <a:off x="8410758" y="3918119"/>
            <a:ext cx="198735" cy="2730155"/>
          </a:xfrm>
          <a:prstGeom prst="rightBrace">
            <a:avLst>
              <a:gd name="adj1" fmla="val 8333"/>
              <a:gd name="adj2" fmla="val 5169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609493" y="5053368"/>
            <a:ext cx="5453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/>
              <a:t>nN</a:t>
            </a:r>
            <a:endParaRPr lang="en-US" sz="2400" dirty="0"/>
          </a:p>
        </p:txBody>
      </p:sp>
      <p:sp>
        <p:nvSpPr>
          <p:cNvPr id="11" name="Rectangle 10"/>
          <p:cNvSpPr/>
          <p:nvPr/>
        </p:nvSpPr>
        <p:spPr>
          <a:xfrm>
            <a:off x="7599866" y="4927931"/>
            <a:ext cx="671072" cy="70512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 smtClean="0">
                <a:solidFill>
                  <a:schemeClr val="tx1"/>
                </a:solidFill>
              </a:rPr>
              <a:t>…</a:t>
            </a:r>
            <a:endParaRPr lang="en-US" sz="6000" b="1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599866" y="5712590"/>
            <a:ext cx="671072" cy="93568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 err="1" smtClean="0">
                <a:solidFill>
                  <a:schemeClr val="tx1"/>
                </a:solidFill>
              </a:rPr>
              <a:t>c</a:t>
            </a:r>
            <a:r>
              <a:rPr lang="en-US" sz="2800" b="1" baseline="-25000" dirty="0" err="1" smtClean="0">
                <a:solidFill>
                  <a:schemeClr val="tx1"/>
                </a:solidFill>
              </a:rPr>
              <a:t>N</a:t>
            </a:r>
            <a:endParaRPr lang="en-US" sz="4400" b="1" dirty="0">
              <a:solidFill>
                <a:schemeClr val="tx1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822107" y="4927931"/>
            <a:ext cx="6783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/>
              <a:t>c</a:t>
            </a:r>
            <a:r>
              <a:rPr lang="en-US" sz="2800" b="1" dirty="0" smtClean="0"/>
              <a:t> =</a:t>
            </a:r>
            <a:r>
              <a:rPr lang="en-US" sz="2800" dirty="0" smtClean="0"/>
              <a:t> </a:t>
            </a:r>
            <a:endParaRPr lang="en-US" sz="2800" dirty="0"/>
          </a:p>
        </p:txBody>
      </p:sp>
      <p:sp>
        <p:nvSpPr>
          <p:cNvPr id="14" name="Rectangle 13"/>
          <p:cNvSpPr/>
          <p:nvPr/>
        </p:nvSpPr>
        <p:spPr>
          <a:xfrm>
            <a:off x="254978" y="2822335"/>
            <a:ext cx="1512276" cy="5187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7901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/>
      <p:bldP spid="11" grpId="0" animBg="1"/>
      <p:bldP spid="12" grpId="0" animBg="1"/>
      <p:bldP spid="13" grpId="0"/>
      <p:bldP spid="1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0384" y="1554915"/>
            <a:ext cx="9005978" cy="2182477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144" y="373847"/>
            <a:ext cx="7886700" cy="1325563"/>
          </a:xfrm>
        </p:spPr>
        <p:txBody>
          <a:bodyPr/>
          <a:lstStyle/>
          <a:p>
            <a:pPr algn="ctr"/>
            <a:r>
              <a:rPr lang="en-US" dirty="0" smtClean="0"/>
              <a:t>Putting it all together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8022" y="1479432"/>
            <a:ext cx="9005977" cy="2333444"/>
          </a:xfrm>
        </p:spPr>
        <p:txBody>
          <a:bodyPr>
            <a:normAutofit fontScale="92500"/>
          </a:bodyPr>
          <a:lstStyle/>
          <a:p>
            <a:endParaRPr lang="en-US" sz="1050" dirty="0" smtClean="0"/>
          </a:p>
          <a:p>
            <a:r>
              <a:rPr lang="en-US" dirty="0" smtClean="0"/>
              <a:t>Each party </a:t>
            </a:r>
            <a:r>
              <a:rPr lang="en-US" dirty="0" err="1" smtClean="0">
                <a:solidFill>
                  <a:srgbClr val="0070C0"/>
                </a:solidFill>
              </a:rPr>
              <a:t>i</a:t>
            </a:r>
            <a:r>
              <a:rPr lang="en-US" dirty="0" smtClean="0"/>
              <a:t> chooses </a:t>
            </a:r>
            <a:r>
              <a:rPr lang="en-US" dirty="0" err="1" smtClean="0">
                <a:solidFill>
                  <a:srgbClr val="0070C0"/>
                </a:solidFill>
              </a:rPr>
              <a:t>pk</a:t>
            </a:r>
            <a:r>
              <a:rPr lang="en-US" baseline="-25000" dirty="0" err="1" smtClean="0">
                <a:solidFill>
                  <a:srgbClr val="0070C0"/>
                </a:solidFill>
              </a:rPr>
              <a:t>i</a:t>
            </a:r>
            <a:r>
              <a:rPr lang="en-US" dirty="0" smtClean="0">
                <a:solidFill>
                  <a:srgbClr val="0070C0"/>
                </a:solidFill>
              </a:rPr>
              <a:t>, sk</a:t>
            </a:r>
            <a:r>
              <a:rPr lang="en-US" baseline="-25000" dirty="0" smtClean="0">
                <a:solidFill>
                  <a:srgbClr val="0070C0"/>
                </a:solidFill>
              </a:rPr>
              <a:t>i</a:t>
            </a:r>
            <a:r>
              <a:rPr lang="en-US" baseline="-25000" dirty="0" smtClean="0"/>
              <a:t> </a:t>
            </a:r>
            <a:r>
              <a:rPr lang="en-US" dirty="0" smtClean="0"/>
              <a:t>broadcasts </a:t>
            </a:r>
            <a:r>
              <a:rPr lang="en-US" dirty="0" smtClean="0">
                <a:solidFill>
                  <a:srgbClr val="0070C0"/>
                </a:solidFill>
              </a:rPr>
              <a:t>c</a:t>
            </a:r>
            <a:r>
              <a:rPr lang="en-US" baseline="-25000" dirty="0" smtClean="0">
                <a:solidFill>
                  <a:srgbClr val="0070C0"/>
                </a:solidFill>
              </a:rPr>
              <a:t>i</a:t>
            </a:r>
            <a:r>
              <a:rPr lang="en-US" dirty="0" smtClean="0">
                <a:solidFill>
                  <a:srgbClr val="0070C0"/>
                </a:solidFill>
              </a:rPr>
              <a:t> = </a:t>
            </a:r>
            <a:r>
              <a:rPr lang="en-US" dirty="0" err="1" smtClean="0">
                <a:solidFill>
                  <a:srgbClr val="0070C0"/>
                </a:solidFill>
              </a:rPr>
              <a:t>Enc</a:t>
            </a:r>
            <a:r>
              <a:rPr lang="en-US" baseline="-25000" dirty="0" err="1" smtClean="0">
                <a:solidFill>
                  <a:srgbClr val="0070C0"/>
                </a:solidFill>
              </a:rPr>
              <a:t>pki</a:t>
            </a:r>
            <a:r>
              <a:rPr lang="en-US" dirty="0" smtClean="0">
                <a:solidFill>
                  <a:srgbClr val="0070C0"/>
                </a:solidFill>
              </a:rPr>
              <a:t>(x</a:t>
            </a:r>
            <a:r>
              <a:rPr lang="en-US" baseline="-25000" dirty="0" smtClean="0">
                <a:solidFill>
                  <a:srgbClr val="0070C0"/>
                </a:solidFill>
              </a:rPr>
              <a:t>i</a:t>
            </a:r>
            <a:r>
              <a:rPr lang="en-US" dirty="0" smtClean="0">
                <a:solidFill>
                  <a:srgbClr val="0070C0"/>
                </a:solidFill>
              </a:rPr>
              <a:t>)</a:t>
            </a:r>
            <a:r>
              <a:rPr lang="en-US" dirty="0" smtClean="0"/>
              <a:t>.  All parties run a </a:t>
            </a:r>
            <a:r>
              <a:rPr lang="en-US" dirty="0" smtClean="0">
                <a:solidFill>
                  <a:srgbClr val="00B050"/>
                </a:solidFill>
              </a:rPr>
              <a:t>multi-key FHE </a:t>
            </a:r>
            <a:r>
              <a:rPr lang="en-US" dirty="0" err="1" smtClean="0">
                <a:solidFill>
                  <a:srgbClr val="00B050"/>
                </a:solidFill>
              </a:rPr>
              <a:t>eval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smtClean="0"/>
              <a:t>to get </a:t>
            </a:r>
            <a:r>
              <a:rPr lang="en-US" dirty="0" smtClean="0">
                <a:solidFill>
                  <a:srgbClr val="0070C0"/>
                </a:solidFill>
              </a:rPr>
              <a:t>c* = Enc</a:t>
            </a:r>
            <a:r>
              <a:rPr lang="en-US" baseline="-25000" dirty="0" smtClean="0">
                <a:solidFill>
                  <a:srgbClr val="0070C0"/>
                </a:solidFill>
              </a:rPr>
              <a:t>pk1,…,</a:t>
            </a:r>
            <a:r>
              <a:rPr lang="en-US" baseline="-25000" dirty="0" err="1" smtClean="0">
                <a:solidFill>
                  <a:srgbClr val="0070C0"/>
                </a:solidFill>
              </a:rPr>
              <a:t>pkn</a:t>
            </a:r>
            <a:r>
              <a:rPr lang="en-US" dirty="0" smtClean="0">
                <a:solidFill>
                  <a:srgbClr val="0070C0"/>
                </a:solidFill>
              </a:rPr>
              <a:t>( f(x</a:t>
            </a:r>
            <a:r>
              <a:rPr lang="en-US" baseline="-25000" dirty="0" smtClean="0">
                <a:solidFill>
                  <a:srgbClr val="0070C0"/>
                </a:solidFill>
              </a:rPr>
              <a:t>1</a:t>
            </a:r>
            <a:r>
              <a:rPr lang="en-US" dirty="0" smtClean="0">
                <a:solidFill>
                  <a:srgbClr val="0070C0"/>
                </a:solidFill>
              </a:rPr>
              <a:t>,…,</a:t>
            </a:r>
            <a:r>
              <a:rPr lang="en-US" dirty="0" err="1" smtClean="0">
                <a:solidFill>
                  <a:srgbClr val="0070C0"/>
                </a:solidFill>
              </a:rPr>
              <a:t>x</a:t>
            </a:r>
            <a:r>
              <a:rPr lang="en-US" baseline="-25000" dirty="0" err="1" smtClean="0">
                <a:solidFill>
                  <a:srgbClr val="0070C0"/>
                </a:solidFill>
              </a:rPr>
              <a:t>n</a:t>
            </a:r>
            <a:r>
              <a:rPr lang="en-US" dirty="0" smtClean="0">
                <a:solidFill>
                  <a:srgbClr val="0070C0"/>
                </a:solidFill>
              </a:rPr>
              <a:t>) )</a:t>
            </a:r>
            <a:r>
              <a:rPr lang="en-US" dirty="0" smtClean="0"/>
              <a:t>. </a:t>
            </a:r>
            <a:endParaRPr lang="en-US" dirty="0"/>
          </a:p>
          <a:p>
            <a:pPr lvl="3"/>
            <a:endParaRPr lang="en-US" sz="2800" dirty="0"/>
          </a:p>
          <a:p>
            <a:r>
              <a:rPr lang="en-US" dirty="0" smtClean="0"/>
              <a:t>Parties run a </a:t>
            </a:r>
            <a:r>
              <a:rPr lang="en-US" i="1" dirty="0" smtClean="0">
                <a:solidFill>
                  <a:srgbClr val="00B050"/>
                </a:solidFill>
              </a:rPr>
              <a:t>distributed decryption </a:t>
            </a:r>
            <a:r>
              <a:rPr lang="en-US" dirty="0" smtClean="0"/>
              <a:t>to recover </a:t>
            </a:r>
            <a:r>
              <a:rPr lang="en-US" dirty="0" smtClean="0">
                <a:solidFill>
                  <a:srgbClr val="0070C0"/>
                </a:solidFill>
              </a:rPr>
              <a:t>y = 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f(x</a:t>
            </a:r>
            <a:r>
              <a:rPr lang="en-US" baseline="-25000" dirty="0" smtClean="0">
                <a:solidFill>
                  <a:srgbClr val="0070C0"/>
                </a:solidFill>
              </a:rPr>
              <a:t>1</a:t>
            </a:r>
            <a:r>
              <a:rPr lang="en-US" dirty="0">
                <a:solidFill>
                  <a:srgbClr val="0070C0"/>
                </a:solidFill>
              </a:rPr>
              <a:t>,…,</a:t>
            </a:r>
            <a:r>
              <a:rPr lang="en-US" dirty="0" err="1">
                <a:solidFill>
                  <a:srgbClr val="0070C0"/>
                </a:solidFill>
              </a:rPr>
              <a:t>x</a:t>
            </a:r>
            <a:r>
              <a:rPr lang="en-US" baseline="-25000" dirty="0" err="1">
                <a:solidFill>
                  <a:srgbClr val="0070C0"/>
                </a:solidFill>
              </a:rPr>
              <a:t>n</a:t>
            </a:r>
            <a:r>
              <a:rPr lang="en-US" dirty="0" smtClean="0">
                <a:solidFill>
                  <a:srgbClr val="0070C0"/>
                </a:solidFill>
              </a:rPr>
              <a:t>).</a:t>
            </a:r>
          </a:p>
          <a:p>
            <a:pPr marL="0" indent="0">
              <a:buNone/>
            </a:pPr>
            <a:endParaRPr lang="en-US" dirty="0" smtClean="0">
              <a:solidFill>
                <a:srgbClr val="0070C0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0" y="4124861"/>
            <a:ext cx="9097993" cy="2654007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sz="1050" dirty="0" smtClean="0"/>
          </a:p>
          <a:p>
            <a:r>
              <a:rPr lang="en-US" dirty="0" smtClean="0"/>
              <a:t>Secure for “all-but-one” corruption. Minor modifications are needed to prove security for arbitrary corruption.</a:t>
            </a:r>
          </a:p>
          <a:p>
            <a:r>
              <a:rPr lang="en-US" dirty="0" smtClean="0"/>
              <a:t>Need NIZKs for malicious security (but no coin flipping). </a:t>
            </a:r>
          </a:p>
          <a:p>
            <a:r>
              <a:rPr lang="en-US" dirty="0" smtClean="0"/>
              <a:t>Questions:</a:t>
            </a:r>
          </a:p>
          <a:p>
            <a:pPr lvl="1"/>
            <a:r>
              <a:rPr lang="en-US" dirty="0" smtClean="0"/>
              <a:t>Can we get rid of the CRS in honest-but-curious setting?</a:t>
            </a:r>
          </a:p>
          <a:p>
            <a:pPr lvl="1"/>
            <a:r>
              <a:rPr lang="en-US" dirty="0" smtClean="0"/>
              <a:t>Can we get 2 or even 3 rounds under different/weaker assumptions? </a:t>
            </a:r>
          </a:p>
          <a:p>
            <a:pPr lvl="1"/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26520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1943100" y="2892669"/>
            <a:ext cx="5347939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600" dirty="0" smtClean="0"/>
              <a:t>Thank you</a:t>
            </a:r>
            <a:endParaRPr lang="en-US" sz="9600" dirty="0"/>
          </a:p>
        </p:txBody>
      </p:sp>
    </p:spTree>
    <p:extLst>
      <p:ext uri="{BB962C8B-B14F-4D97-AF65-F5344CB8AC3E}">
        <p14:creationId xmlns:p14="http://schemas.microsoft.com/office/powerpoint/2010/main" val="2941563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454" y="35952"/>
            <a:ext cx="7886700" cy="1325563"/>
          </a:xfrm>
        </p:spPr>
        <p:txBody>
          <a:bodyPr/>
          <a:lstStyle/>
          <a:p>
            <a:pPr algn="ctr"/>
            <a:r>
              <a:rPr lang="en-US" dirty="0" smtClean="0"/>
              <a:t>Multi-Party Computation</a:t>
            </a:r>
            <a:endParaRPr lang="en-US" dirty="0"/>
          </a:p>
        </p:txBody>
      </p:sp>
      <p:grpSp>
        <p:nvGrpSpPr>
          <p:cNvPr id="6" name="Group 47"/>
          <p:cNvGrpSpPr/>
          <p:nvPr/>
        </p:nvGrpSpPr>
        <p:grpSpPr>
          <a:xfrm>
            <a:off x="1884095" y="1691631"/>
            <a:ext cx="5358127" cy="3030193"/>
            <a:chOff x="0" y="0"/>
            <a:chExt cx="5358125" cy="3030192"/>
          </a:xfrm>
        </p:grpSpPr>
        <p:grpSp>
          <p:nvGrpSpPr>
            <p:cNvPr id="7" name="Group 40"/>
            <p:cNvGrpSpPr/>
            <p:nvPr/>
          </p:nvGrpSpPr>
          <p:grpSpPr>
            <a:xfrm>
              <a:off x="2242253" y="0"/>
              <a:ext cx="945372" cy="1406801"/>
              <a:chOff x="0" y="0"/>
              <a:chExt cx="945371" cy="1406800"/>
            </a:xfrm>
          </p:grpSpPr>
          <p:pic>
            <p:nvPicPr>
              <p:cNvPr id="14" name="person-symbol-clip-art.jpg"/>
              <p:cNvPicPr/>
              <p:nvPr/>
            </p:nvPicPr>
            <p:blipFill>
              <a:blip r:embed="rId2">
                <a:extLst/>
              </a:blip>
              <a:stretch>
                <a:fillRect/>
              </a:stretch>
            </p:blipFill>
            <p:spPr>
              <a:xfrm>
                <a:off x="0" y="0"/>
                <a:ext cx="945372" cy="1109898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15" name="pasted-image.png"/>
              <p:cNvPicPr/>
              <p:nvPr/>
            </p:nvPicPr>
            <p:blipFill>
              <a:blip r:embed="rId3">
                <a:extLst/>
              </a:blip>
              <a:srcRect/>
              <a:stretch>
                <a:fillRect/>
              </a:stretch>
            </p:blipFill>
            <p:spPr>
              <a:xfrm>
                <a:off x="316919" y="1209482"/>
                <a:ext cx="295979" cy="197319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  <p:grpSp>
          <p:nvGrpSpPr>
            <p:cNvPr id="8" name="Group 43"/>
            <p:cNvGrpSpPr/>
            <p:nvPr/>
          </p:nvGrpSpPr>
          <p:grpSpPr>
            <a:xfrm>
              <a:off x="4412754" y="1614422"/>
              <a:ext cx="945372" cy="1415771"/>
              <a:chOff x="0" y="0"/>
              <a:chExt cx="945371" cy="1415769"/>
            </a:xfrm>
          </p:grpSpPr>
          <p:pic>
            <p:nvPicPr>
              <p:cNvPr id="12" name="person-symbol-clip-art.jpg"/>
              <p:cNvPicPr/>
              <p:nvPr/>
            </p:nvPicPr>
            <p:blipFill>
              <a:blip r:embed="rId2">
                <a:extLst/>
              </a:blip>
              <a:stretch>
                <a:fillRect/>
              </a:stretch>
            </p:blipFill>
            <p:spPr>
              <a:xfrm>
                <a:off x="0" y="0"/>
                <a:ext cx="945372" cy="1109898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13" name="pasted-image.pdf"/>
              <p:cNvPicPr/>
              <p:nvPr/>
            </p:nvPicPr>
            <p:blipFill>
              <a:blip r:embed="rId4">
                <a:extLst/>
              </a:blip>
              <a:stretch>
                <a:fillRect/>
              </a:stretch>
            </p:blipFill>
            <p:spPr>
              <a:xfrm>
                <a:off x="357280" y="1218451"/>
                <a:ext cx="304947" cy="197319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  <p:grpSp>
          <p:nvGrpSpPr>
            <p:cNvPr id="9" name="Group 46"/>
            <p:cNvGrpSpPr/>
            <p:nvPr/>
          </p:nvGrpSpPr>
          <p:grpSpPr>
            <a:xfrm>
              <a:off x="0" y="1614422"/>
              <a:ext cx="945372" cy="1411286"/>
              <a:chOff x="0" y="0"/>
              <a:chExt cx="945371" cy="1411285"/>
            </a:xfrm>
          </p:grpSpPr>
          <p:pic>
            <p:nvPicPr>
              <p:cNvPr id="10" name="person-symbol-clip-art.jpg"/>
              <p:cNvPicPr/>
              <p:nvPr/>
            </p:nvPicPr>
            <p:blipFill>
              <a:blip r:embed="rId2">
                <a:extLst/>
              </a:blip>
              <a:stretch>
                <a:fillRect/>
              </a:stretch>
            </p:blipFill>
            <p:spPr>
              <a:xfrm>
                <a:off x="0" y="0"/>
                <a:ext cx="945372" cy="1109898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  <p:pic>
            <p:nvPicPr>
              <p:cNvPr id="11" name="pasted-image.pdf"/>
              <p:cNvPicPr/>
              <p:nvPr/>
            </p:nvPicPr>
            <p:blipFill>
              <a:blip r:embed="rId5">
                <a:extLst/>
              </a:blip>
              <a:stretch>
                <a:fillRect/>
              </a:stretch>
            </p:blipFill>
            <p:spPr>
              <a:xfrm>
                <a:off x="285528" y="1204998"/>
                <a:ext cx="304947" cy="206288"/>
              </a:xfrm>
              <a:prstGeom prst="rect">
                <a:avLst/>
              </a:prstGeom>
              <a:ln w="12700" cap="flat">
                <a:noFill/>
                <a:miter lim="400000"/>
              </a:ln>
              <a:effectLst/>
            </p:spPr>
          </p:pic>
        </p:grpSp>
      </p:grpSp>
      <p:grpSp>
        <p:nvGrpSpPr>
          <p:cNvPr id="16" name="Group 51"/>
          <p:cNvGrpSpPr/>
          <p:nvPr/>
        </p:nvGrpSpPr>
        <p:grpSpPr>
          <a:xfrm>
            <a:off x="2755045" y="2998841"/>
            <a:ext cx="3633909" cy="1724324"/>
            <a:chOff x="0" y="0"/>
            <a:chExt cx="3633907" cy="1724322"/>
          </a:xfrm>
        </p:grpSpPr>
        <p:sp>
          <p:nvSpPr>
            <p:cNvPr id="17" name="Shape 48"/>
            <p:cNvSpPr/>
            <p:nvPr/>
          </p:nvSpPr>
          <p:spPr>
            <a:xfrm>
              <a:off x="470863" y="1282831"/>
              <a:ext cx="2945851" cy="441492"/>
            </a:xfrm>
            <a:prstGeom prst="leftRightArrow">
              <a:avLst>
                <a:gd name="adj1" fmla="val 32000"/>
                <a:gd name="adj2" fmla="val 68119"/>
              </a:avLst>
            </a:prstGeom>
            <a:blipFill rotWithShape="1">
              <a:blip r:embed="rId6"/>
              <a:srcRect/>
              <a:tile tx="0" ty="0" sx="100000" sy="100000" flip="none" algn="tl"/>
            </a:blip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8" name="Shape 49"/>
            <p:cNvSpPr/>
            <p:nvPr/>
          </p:nvSpPr>
          <p:spPr>
            <a:xfrm rot="19741582">
              <a:off x="-272" y="379515"/>
              <a:ext cx="1597195" cy="441492"/>
            </a:xfrm>
            <a:prstGeom prst="leftRightArrow">
              <a:avLst>
                <a:gd name="adj1" fmla="val 32000"/>
                <a:gd name="adj2" fmla="val 68119"/>
              </a:avLst>
            </a:prstGeom>
            <a:blipFill rotWithShape="1">
              <a:blip r:embed="rId6"/>
              <a:srcRect/>
              <a:tile tx="0" ty="0" sx="100000" sy="100000" flip="none" algn="tl"/>
            </a:blip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  <a:endParaRPr/>
            </a:p>
          </p:txBody>
        </p:sp>
        <p:sp>
          <p:nvSpPr>
            <p:cNvPr id="19" name="Shape 50"/>
            <p:cNvSpPr/>
            <p:nvPr/>
          </p:nvSpPr>
          <p:spPr>
            <a:xfrm rot="12393232">
              <a:off x="2219724" y="332923"/>
              <a:ext cx="1388749" cy="441493"/>
            </a:xfrm>
            <a:prstGeom prst="leftRightArrow">
              <a:avLst>
                <a:gd name="adj1" fmla="val 32000"/>
                <a:gd name="adj2" fmla="val 68119"/>
              </a:avLst>
            </a:prstGeom>
            <a:blipFill rotWithShape="1">
              <a:blip r:embed="rId6"/>
              <a:srcRect/>
              <a:tile tx="0" ty="0" sx="100000" sy="100000" flip="none" algn="tl"/>
            </a:blipFill>
            <a:ln w="12700" cap="flat">
              <a:noFill/>
              <a:miter lim="400000"/>
            </a:ln>
            <a:effectLst>
              <a:outerShdw blurRad="38100" dist="25400" dir="5400000" rotWithShape="0">
                <a:srgbClr val="000000">
                  <a:alpha val="50000"/>
                </a:srgbClr>
              </a:outerShdw>
            </a:effectLst>
          </p:spPr>
          <p:txBody>
            <a:bodyPr wrap="square" lIns="50800" tIns="50800" rIns="50800" bIns="50800" numCol="1" anchor="ctr">
              <a:noAutofit/>
            </a:bodyPr>
            <a:lstStyle/>
            <a:p>
              <a:pPr lvl="0">
                <a:defRPr sz="2400">
                  <a:solidFill>
                    <a:srgbClr val="FFFFFF"/>
                  </a:solidFill>
                </a:defRPr>
              </a:pPr>
              <a:endParaRPr/>
            </a:p>
          </p:txBody>
        </p:sp>
      </p:grpSp>
      <p:sp>
        <p:nvSpPr>
          <p:cNvPr id="20" name="Shape 52"/>
          <p:cNvSpPr/>
          <p:nvPr/>
        </p:nvSpPr>
        <p:spPr>
          <a:xfrm>
            <a:off x="324169" y="5236155"/>
            <a:ext cx="8238197" cy="1292662"/>
          </a:xfrm>
          <a:prstGeom prst="rect">
            <a:avLst/>
          </a:prstGeom>
          <a:noFill/>
          <a:ln w="25400" cap="flat">
            <a:solidFill>
              <a:srgbClr val="85888D"/>
            </a:solidFill>
            <a:prstDash val="solid"/>
            <a:miter lim="400000"/>
          </a:ln>
          <a:effectLst/>
          <a:extLst>
            <a:ext uri="{C572A759-6A51-4108-AA02-DFA0A04FC94B}">
              <ma14:wrappingTextBoxFlag xmlns="" xmlns:ma14="http://schemas.microsoft.com/office/mac/drawingml/2011/main" val="1"/>
            </a:ext>
          </a:extLst>
        </p:spPr>
        <p:txBody>
          <a:bodyPr wrap="square" lIns="0" tIns="0" rIns="0" bIns="0" numCol="1" anchor="ctr">
            <a:spAutoFit/>
          </a:bodyPr>
          <a:lstStyle/>
          <a:p>
            <a:pPr lvl="0">
              <a:defRPr sz="1800"/>
            </a:pPr>
            <a:r>
              <a:rPr sz="2800" dirty="0"/>
              <a:t>Goal: </a:t>
            </a:r>
          </a:p>
          <a:p>
            <a:pPr lvl="0" algn="l">
              <a:defRPr sz="1800"/>
            </a:pPr>
            <a:r>
              <a:rPr sz="2800" dirty="0">
                <a:solidFill>
                  <a:srgbClr val="C82506"/>
                </a:solidFill>
              </a:rPr>
              <a:t>Correctness</a:t>
            </a:r>
            <a:r>
              <a:rPr sz="2800" dirty="0"/>
              <a:t>: Everyone </a:t>
            </a:r>
            <a:r>
              <a:rPr sz="2800" dirty="0" smtClean="0"/>
              <a:t>computes</a:t>
            </a:r>
            <a:r>
              <a:rPr lang="en-US" sz="2800" dirty="0" smtClean="0"/>
              <a:t>  f(x</a:t>
            </a:r>
            <a:r>
              <a:rPr lang="en-US" sz="2800" baseline="-25000" dirty="0" smtClean="0"/>
              <a:t>1</a:t>
            </a:r>
            <a:r>
              <a:rPr lang="en-US" sz="2800" dirty="0" smtClean="0"/>
              <a:t>,…,</a:t>
            </a:r>
            <a:r>
              <a:rPr lang="en-US" sz="2800" dirty="0" err="1" smtClean="0"/>
              <a:t>x</a:t>
            </a:r>
            <a:r>
              <a:rPr lang="en-US" sz="2800" baseline="-25000" dirty="0" err="1" smtClean="0"/>
              <a:t>n</a:t>
            </a:r>
            <a:r>
              <a:rPr lang="en-US" sz="2800" dirty="0" smtClean="0"/>
              <a:t>)</a:t>
            </a:r>
            <a:r>
              <a:rPr sz="2800" dirty="0" smtClean="0"/>
              <a:t>  </a:t>
            </a:r>
            <a:endParaRPr sz="2800" dirty="0"/>
          </a:p>
          <a:p>
            <a:pPr lvl="0" algn="l">
              <a:defRPr sz="1800"/>
            </a:pPr>
            <a:r>
              <a:rPr sz="2800" dirty="0">
                <a:solidFill>
                  <a:srgbClr val="C82506"/>
                </a:solidFill>
              </a:rPr>
              <a:t>Security</a:t>
            </a:r>
            <a:r>
              <a:rPr sz="2800" dirty="0" smtClean="0"/>
              <a:t>:</a:t>
            </a:r>
            <a:r>
              <a:rPr lang="en-US" sz="2800" dirty="0" smtClean="0"/>
              <a:t> Nothing else revealed</a:t>
            </a:r>
            <a:endParaRPr sz="2800" dirty="0"/>
          </a:p>
        </p:txBody>
      </p:sp>
      <p:sp>
        <p:nvSpPr>
          <p:cNvPr id="21" name="Rectangle 20"/>
          <p:cNvSpPr/>
          <p:nvPr/>
        </p:nvSpPr>
        <p:spPr>
          <a:xfrm>
            <a:off x="324169" y="1634104"/>
            <a:ext cx="1975656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/>
              <a:t>f(x</a:t>
            </a:r>
            <a:r>
              <a:rPr lang="en-US" sz="3200" baseline="-25000" dirty="0"/>
              <a:t>1</a:t>
            </a:r>
            <a:r>
              <a:rPr lang="en-US" sz="3200" dirty="0"/>
              <a:t>,…,</a:t>
            </a:r>
            <a:r>
              <a:rPr lang="en-US" sz="3200" dirty="0" err="1"/>
              <a:t>x</a:t>
            </a:r>
            <a:r>
              <a:rPr lang="en-US" sz="3200" baseline="-25000" dirty="0" err="1"/>
              <a:t>n</a:t>
            </a:r>
            <a:r>
              <a:rPr lang="en-US" sz="3200" dirty="0"/>
              <a:t>)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382883" y="1404566"/>
            <a:ext cx="310610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/>
              <a:t>Arbitrary number of</a:t>
            </a:r>
          </a:p>
          <a:p>
            <a:r>
              <a:rPr lang="en-US" sz="2800" dirty="0"/>
              <a:t>c</a:t>
            </a:r>
            <a:r>
              <a:rPr lang="en-US" sz="2800" dirty="0" smtClean="0"/>
              <a:t>orruptions.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5616950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6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 advAuto="0"/>
      <p:bldP spid="20" grpId="0" animBg="1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Motivating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4287" y="1825625"/>
            <a:ext cx="8291063" cy="4877100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Construct MPC with minimal round complexity. 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Construct MPC directly </a:t>
            </a:r>
            <a:r>
              <a:rPr lang="en-US" dirty="0" smtClean="0"/>
              <a:t>using FHE techniques.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8268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Round Complexity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0551" y="1825624"/>
            <a:ext cx="8669547" cy="4790835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Ideally: 2 is best we can hope for</a:t>
            </a:r>
          </a:p>
          <a:p>
            <a:endParaRPr lang="en-US" dirty="0" smtClean="0"/>
          </a:p>
          <a:p>
            <a:r>
              <a:rPr lang="en-US" dirty="0" smtClean="0"/>
              <a:t>Know:  4  from OT </a:t>
            </a:r>
            <a:r>
              <a:rPr lang="en-US" dirty="0" smtClean="0">
                <a:solidFill>
                  <a:srgbClr val="C00000"/>
                </a:solidFill>
              </a:rPr>
              <a:t>[BMR90,KOS03,AIK05,…]</a:t>
            </a:r>
            <a:r>
              <a:rPr lang="en-US" dirty="0" smtClean="0"/>
              <a:t>, 			     3  from LWE </a:t>
            </a:r>
            <a:r>
              <a:rPr lang="en-US" dirty="0" smtClean="0">
                <a:solidFill>
                  <a:srgbClr val="C00000"/>
                </a:solidFill>
              </a:rPr>
              <a:t>[AJLTV</a:t>
            </a:r>
            <a:r>
              <a:rPr lang="en-US" dirty="0" smtClean="0">
                <a:solidFill>
                  <a:srgbClr val="00B050"/>
                </a:solidFill>
              </a:rPr>
              <a:t>W</a:t>
            </a:r>
            <a:r>
              <a:rPr lang="en-US" dirty="0" smtClean="0">
                <a:solidFill>
                  <a:srgbClr val="C00000"/>
                </a:solidFill>
              </a:rPr>
              <a:t>12]</a:t>
            </a:r>
            <a:r>
              <a:rPr lang="en-US" dirty="0" smtClean="0"/>
              <a:t>, 2 with </a:t>
            </a:r>
            <a:r>
              <a:rPr lang="en-US" dirty="0" err="1" smtClean="0"/>
              <a:t>iO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C00000"/>
                </a:solidFill>
              </a:rPr>
              <a:t>[GGHR14]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This talk:  2 from LWE.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* Results in CRS model, needed for malicious security.</a:t>
            </a:r>
          </a:p>
          <a:p>
            <a:pPr marL="0" indent="0">
              <a:buNone/>
            </a:pPr>
            <a:r>
              <a:rPr lang="en-US" dirty="0" smtClean="0"/>
              <a:t>   Results require NIZKs for malicious security.  </a:t>
            </a:r>
          </a:p>
        </p:txBody>
      </p:sp>
    </p:spTree>
    <p:extLst>
      <p:ext uri="{BB962C8B-B14F-4D97-AF65-F5344CB8AC3E}">
        <p14:creationId xmlns:p14="http://schemas.microsoft.com/office/powerpoint/2010/main" val="751878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55275" y="1742540"/>
            <a:ext cx="8874425" cy="2984739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MPC from FHE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5275" y="1889183"/>
            <a:ext cx="8988725" cy="488255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Parties run  </a:t>
            </a:r>
            <a:r>
              <a:rPr lang="en-US" i="1" dirty="0" smtClean="0">
                <a:solidFill>
                  <a:srgbClr val="00B050"/>
                </a:solidFill>
              </a:rPr>
              <a:t>distributed key generation </a:t>
            </a:r>
            <a:r>
              <a:rPr lang="en-US" dirty="0" smtClean="0"/>
              <a:t>of FHE scheme: agree on a common public key </a:t>
            </a:r>
            <a:r>
              <a:rPr lang="en-US" dirty="0" err="1" smtClean="0">
                <a:solidFill>
                  <a:srgbClr val="0070C0"/>
                </a:solidFill>
              </a:rPr>
              <a:t>pk</a:t>
            </a:r>
            <a:r>
              <a:rPr lang="en-US" dirty="0" smtClean="0">
                <a:solidFill>
                  <a:srgbClr val="0070C0"/>
                </a:solidFill>
              </a:rPr>
              <a:t>, </a:t>
            </a:r>
            <a:r>
              <a:rPr lang="en-US" dirty="0" smtClean="0"/>
              <a:t>each party gets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en-US" dirty="0" smtClean="0"/>
              <a:t>a secret-share of </a:t>
            </a:r>
            <a:r>
              <a:rPr lang="en-US" dirty="0" smtClean="0">
                <a:solidFill>
                  <a:srgbClr val="0070C0"/>
                </a:solidFill>
              </a:rPr>
              <a:t>sk</a:t>
            </a:r>
            <a:r>
              <a:rPr lang="en-US" dirty="0" smtClean="0"/>
              <a:t>. </a:t>
            </a:r>
          </a:p>
          <a:p>
            <a:pPr lvl="3"/>
            <a:endParaRPr lang="en-US" dirty="0" smtClean="0"/>
          </a:p>
          <a:p>
            <a:r>
              <a:rPr lang="en-US" dirty="0" smtClean="0"/>
              <a:t>Each party </a:t>
            </a:r>
            <a:r>
              <a:rPr lang="en-US" dirty="0" err="1" smtClean="0">
                <a:solidFill>
                  <a:srgbClr val="0070C0"/>
                </a:solidFill>
              </a:rPr>
              <a:t>i</a:t>
            </a:r>
            <a:r>
              <a:rPr lang="en-US" dirty="0" smtClean="0"/>
              <a:t> broadcasts </a:t>
            </a:r>
            <a:r>
              <a:rPr lang="en-US" dirty="0" smtClean="0">
                <a:solidFill>
                  <a:srgbClr val="0070C0"/>
                </a:solidFill>
              </a:rPr>
              <a:t>c</a:t>
            </a:r>
            <a:r>
              <a:rPr lang="en-US" baseline="-25000" dirty="0" smtClean="0">
                <a:solidFill>
                  <a:srgbClr val="0070C0"/>
                </a:solidFill>
              </a:rPr>
              <a:t>i</a:t>
            </a:r>
            <a:r>
              <a:rPr lang="en-US" dirty="0" smtClean="0">
                <a:solidFill>
                  <a:srgbClr val="0070C0"/>
                </a:solidFill>
              </a:rPr>
              <a:t> = </a:t>
            </a:r>
            <a:r>
              <a:rPr lang="en-US" dirty="0" err="1" smtClean="0">
                <a:solidFill>
                  <a:srgbClr val="0070C0"/>
                </a:solidFill>
              </a:rPr>
              <a:t>Enc</a:t>
            </a:r>
            <a:r>
              <a:rPr lang="en-US" baseline="-25000" dirty="0" err="1" smtClean="0">
                <a:solidFill>
                  <a:srgbClr val="0070C0"/>
                </a:solidFill>
              </a:rPr>
              <a:t>pk</a:t>
            </a:r>
            <a:r>
              <a:rPr lang="en-US" dirty="0" smtClean="0">
                <a:solidFill>
                  <a:srgbClr val="0070C0"/>
                </a:solidFill>
              </a:rPr>
              <a:t>(x</a:t>
            </a:r>
            <a:r>
              <a:rPr lang="en-US" baseline="-25000" dirty="0" smtClean="0">
                <a:solidFill>
                  <a:srgbClr val="0070C0"/>
                </a:solidFill>
              </a:rPr>
              <a:t>i</a:t>
            </a:r>
            <a:r>
              <a:rPr lang="en-US" dirty="0" smtClean="0">
                <a:solidFill>
                  <a:srgbClr val="0070C0"/>
                </a:solidFill>
              </a:rPr>
              <a:t>)</a:t>
            </a:r>
            <a:r>
              <a:rPr lang="en-US" dirty="0" smtClean="0"/>
              <a:t>.  The parties run homomorphic evaluation to get </a:t>
            </a:r>
            <a:r>
              <a:rPr lang="en-US" dirty="0" smtClean="0">
                <a:solidFill>
                  <a:srgbClr val="0070C0"/>
                </a:solidFill>
              </a:rPr>
              <a:t>c* = </a:t>
            </a:r>
            <a:r>
              <a:rPr lang="en-US" dirty="0" err="1" smtClean="0">
                <a:solidFill>
                  <a:srgbClr val="0070C0"/>
                </a:solidFill>
              </a:rPr>
              <a:t>Enc</a:t>
            </a:r>
            <a:r>
              <a:rPr lang="en-US" baseline="-25000" dirty="0" err="1" smtClean="0">
                <a:solidFill>
                  <a:srgbClr val="0070C0"/>
                </a:solidFill>
              </a:rPr>
              <a:t>pk</a:t>
            </a:r>
            <a:r>
              <a:rPr lang="en-US" dirty="0" smtClean="0">
                <a:solidFill>
                  <a:srgbClr val="0070C0"/>
                </a:solidFill>
              </a:rPr>
              <a:t>( f(x</a:t>
            </a:r>
            <a:r>
              <a:rPr lang="en-US" baseline="-25000" dirty="0" smtClean="0">
                <a:solidFill>
                  <a:srgbClr val="0070C0"/>
                </a:solidFill>
              </a:rPr>
              <a:t>1</a:t>
            </a:r>
            <a:r>
              <a:rPr lang="en-US" dirty="0" smtClean="0">
                <a:solidFill>
                  <a:srgbClr val="0070C0"/>
                </a:solidFill>
              </a:rPr>
              <a:t>,…,</a:t>
            </a:r>
            <a:r>
              <a:rPr lang="en-US" dirty="0" err="1" smtClean="0">
                <a:solidFill>
                  <a:srgbClr val="0070C0"/>
                </a:solidFill>
              </a:rPr>
              <a:t>x</a:t>
            </a:r>
            <a:r>
              <a:rPr lang="en-US" baseline="-25000" dirty="0" err="1" smtClean="0">
                <a:solidFill>
                  <a:srgbClr val="0070C0"/>
                </a:solidFill>
              </a:rPr>
              <a:t>n</a:t>
            </a:r>
            <a:r>
              <a:rPr lang="en-US" dirty="0" smtClean="0">
                <a:solidFill>
                  <a:srgbClr val="0070C0"/>
                </a:solidFill>
              </a:rPr>
              <a:t>) )</a:t>
            </a:r>
            <a:r>
              <a:rPr lang="en-US" dirty="0" smtClean="0"/>
              <a:t>. </a:t>
            </a:r>
            <a:endParaRPr lang="en-US" dirty="0"/>
          </a:p>
          <a:p>
            <a:pPr lvl="3"/>
            <a:endParaRPr lang="en-US" dirty="0"/>
          </a:p>
          <a:p>
            <a:r>
              <a:rPr lang="en-US" dirty="0" smtClean="0"/>
              <a:t>Parties run a </a:t>
            </a:r>
            <a:r>
              <a:rPr lang="en-US" i="1" dirty="0" smtClean="0">
                <a:solidFill>
                  <a:srgbClr val="00B050"/>
                </a:solidFill>
              </a:rPr>
              <a:t>distributed decryption </a:t>
            </a:r>
            <a:r>
              <a:rPr lang="en-US" dirty="0" smtClean="0"/>
              <a:t>to recover </a:t>
            </a:r>
            <a:r>
              <a:rPr lang="en-US" dirty="0" smtClean="0">
                <a:solidFill>
                  <a:srgbClr val="0070C0"/>
                </a:solidFill>
              </a:rPr>
              <a:t>y = 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f(x</a:t>
            </a:r>
            <a:r>
              <a:rPr lang="en-US" baseline="-25000" dirty="0" smtClean="0">
                <a:solidFill>
                  <a:srgbClr val="0070C0"/>
                </a:solidFill>
              </a:rPr>
              <a:t>1</a:t>
            </a:r>
            <a:r>
              <a:rPr lang="en-US" dirty="0">
                <a:solidFill>
                  <a:srgbClr val="0070C0"/>
                </a:solidFill>
              </a:rPr>
              <a:t>,…,</a:t>
            </a:r>
            <a:r>
              <a:rPr lang="en-US" dirty="0" err="1">
                <a:solidFill>
                  <a:srgbClr val="0070C0"/>
                </a:solidFill>
              </a:rPr>
              <a:t>x</a:t>
            </a:r>
            <a:r>
              <a:rPr lang="en-US" baseline="-25000" dirty="0" err="1">
                <a:solidFill>
                  <a:srgbClr val="0070C0"/>
                </a:solidFill>
              </a:rPr>
              <a:t>n</a:t>
            </a:r>
            <a:r>
              <a:rPr lang="en-US" dirty="0" smtClean="0">
                <a:solidFill>
                  <a:srgbClr val="0070C0"/>
                </a:solidFill>
              </a:rPr>
              <a:t>).</a:t>
            </a:r>
          </a:p>
          <a:p>
            <a:endParaRPr lang="en-US" dirty="0">
              <a:solidFill>
                <a:srgbClr val="0070C0"/>
              </a:solidFill>
            </a:endParaRPr>
          </a:p>
          <a:p>
            <a:r>
              <a:rPr lang="en-US" dirty="0" smtClean="0"/>
              <a:t>For the FHE schemes of </a:t>
            </a:r>
            <a:r>
              <a:rPr lang="en-US" dirty="0">
                <a:solidFill>
                  <a:srgbClr val="C00000"/>
                </a:solidFill>
              </a:rPr>
              <a:t>[BV11,BGV12]</a:t>
            </a:r>
            <a:r>
              <a:rPr lang="en-US" dirty="0"/>
              <a:t> </a:t>
            </a:r>
            <a:r>
              <a:rPr lang="en-US" dirty="0" smtClean="0"/>
              <a:t>we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smtClean="0"/>
              <a:t>can directly construct distributed key generation and decryption in 1 round each. Yields a </a:t>
            </a:r>
            <a:r>
              <a:rPr lang="en-US" b="1" dirty="0" smtClean="0"/>
              <a:t>3 round </a:t>
            </a:r>
            <a:r>
              <a:rPr lang="en-US" dirty="0" smtClean="0"/>
              <a:t>MPC </a:t>
            </a:r>
            <a:r>
              <a:rPr lang="en-US" dirty="0" smtClean="0">
                <a:solidFill>
                  <a:srgbClr val="C00000"/>
                </a:solidFill>
              </a:rPr>
              <a:t>[AJLTV</a:t>
            </a:r>
            <a:r>
              <a:rPr lang="en-US" dirty="0" smtClean="0">
                <a:solidFill>
                  <a:srgbClr val="00B050"/>
                </a:solidFill>
              </a:rPr>
              <a:t>W</a:t>
            </a:r>
            <a:r>
              <a:rPr lang="en-US" dirty="0" smtClean="0">
                <a:solidFill>
                  <a:srgbClr val="C00000"/>
                </a:solidFill>
              </a:rPr>
              <a:t>12]</a:t>
            </a:r>
            <a:r>
              <a:rPr lang="en-US" dirty="0" smtClean="0"/>
              <a:t>.</a:t>
            </a:r>
            <a:r>
              <a:rPr lang="en-US" dirty="0"/>
              <a:t> </a:t>
            </a:r>
            <a:r>
              <a:rPr lang="en-US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64283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9011" y="1629074"/>
            <a:ext cx="9005978" cy="2182477"/>
          </a:xfrm>
          <a:prstGeom prst="rect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4144" y="373847"/>
            <a:ext cx="7886700" cy="1325563"/>
          </a:xfrm>
        </p:spPr>
        <p:txBody>
          <a:bodyPr/>
          <a:lstStyle/>
          <a:p>
            <a:pPr algn="ctr"/>
            <a:r>
              <a:rPr lang="en-US" dirty="0" smtClean="0"/>
              <a:t>MPC from Multi-Key FHE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010" y="1479431"/>
            <a:ext cx="9074990" cy="5305245"/>
          </a:xfrm>
        </p:spPr>
        <p:txBody>
          <a:bodyPr>
            <a:normAutofit fontScale="92500"/>
          </a:bodyPr>
          <a:lstStyle/>
          <a:p>
            <a:endParaRPr lang="en-US" sz="1050" dirty="0" smtClean="0"/>
          </a:p>
          <a:p>
            <a:r>
              <a:rPr lang="en-US" dirty="0" smtClean="0"/>
              <a:t>Each party </a:t>
            </a:r>
            <a:r>
              <a:rPr lang="en-US" dirty="0" err="1" smtClean="0">
                <a:solidFill>
                  <a:srgbClr val="0070C0"/>
                </a:solidFill>
              </a:rPr>
              <a:t>i</a:t>
            </a:r>
            <a:r>
              <a:rPr lang="en-US" dirty="0" smtClean="0"/>
              <a:t> chooses </a:t>
            </a:r>
            <a:r>
              <a:rPr lang="en-US" dirty="0" err="1" smtClean="0">
                <a:solidFill>
                  <a:srgbClr val="0070C0"/>
                </a:solidFill>
              </a:rPr>
              <a:t>pk</a:t>
            </a:r>
            <a:r>
              <a:rPr lang="en-US" baseline="-25000" dirty="0" err="1" smtClean="0">
                <a:solidFill>
                  <a:srgbClr val="0070C0"/>
                </a:solidFill>
              </a:rPr>
              <a:t>i</a:t>
            </a:r>
            <a:r>
              <a:rPr lang="en-US" dirty="0" smtClean="0">
                <a:solidFill>
                  <a:srgbClr val="0070C0"/>
                </a:solidFill>
              </a:rPr>
              <a:t>, sk</a:t>
            </a:r>
            <a:r>
              <a:rPr lang="en-US" baseline="-25000" dirty="0" smtClean="0">
                <a:solidFill>
                  <a:srgbClr val="0070C0"/>
                </a:solidFill>
              </a:rPr>
              <a:t>i</a:t>
            </a:r>
            <a:r>
              <a:rPr lang="en-US" baseline="-25000" dirty="0" smtClean="0"/>
              <a:t> </a:t>
            </a:r>
            <a:r>
              <a:rPr lang="en-US" dirty="0" smtClean="0"/>
              <a:t>broadcasts </a:t>
            </a:r>
            <a:r>
              <a:rPr lang="en-US" dirty="0" smtClean="0">
                <a:solidFill>
                  <a:srgbClr val="0070C0"/>
                </a:solidFill>
              </a:rPr>
              <a:t>c</a:t>
            </a:r>
            <a:r>
              <a:rPr lang="en-US" baseline="-25000" dirty="0" smtClean="0">
                <a:solidFill>
                  <a:srgbClr val="0070C0"/>
                </a:solidFill>
              </a:rPr>
              <a:t>i</a:t>
            </a:r>
            <a:r>
              <a:rPr lang="en-US" dirty="0" smtClean="0">
                <a:solidFill>
                  <a:srgbClr val="0070C0"/>
                </a:solidFill>
              </a:rPr>
              <a:t> = </a:t>
            </a:r>
            <a:r>
              <a:rPr lang="en-US" dirty="0" err="1" smtClean="0">
                <a:solidFill>
                  <a:srgbClr val="0070C0"/>
                </a:solidFill>
              </a:rPr>
              <a:t>Enc</a:t>
            </a:r>
            <a:r>
              <a:rPr lang="en-US" baseline="-25000" dirty="0" err="1" smtClean="0">
                <a:solidFill>
                  <a:srgbClr val="0070C0"/>
                </a:solidFill>
              </a:rPr>
              <a:t>pki</a:t>
            </a:r>
            <a:r>
              <a:rPr lang="en-US" dirty="0" smtClean="0">
                <a:solidFill>
                  <a:srgbClr val="0070C0"/>
                </a:solidFill>
              </a:rPr>
              <a:t>(x</a:t>
            </a:r>
            <a:r>
              <a:rPr lang="en-US" baseline="-25000" dirty="0" smtClean="0">
                <a:solidFill>
                  <a:srgbClr val="0070C0"/>
                </a:solidFill>
              </a:rPr>
              <a:t>i</a:t>
            </a:r>
            <a:r>
              <a:rPr lang="en-US" dirty="0" smtClean="0">
                <a:solidFill>
                  <a:srgbClr val="0070C0"/>
                </a:solidFill>
              </a:rPr>
              <a:t>)</a:t>
            </a:r>
            <a:r>
              <a:rPr lang="en-US" dirty="0" smtClean="0"/>
              <a:t>.  All parties run a </a:t>
            </a:r>
            <a:r>
              <a:rPr lang="en-US" dirty="0" smtClean="0">
                <a:solidFill>
                  <a:srgbClr val="00B050"/>
                </a:solidFill>
              </a:rPr>
              <a:t>multi-key FHE </a:t>
            </a:r>
            <a:r>
              <a:rPr lang="en-US" dirty="0" err="1" smtClean="0">
                <a:solidFill>
                  <a:srgbClr val="00B050"/>
                </a:solidFill>
              </a:rPr>
              <a:t>eval</a:t>
            </a:r>
            <a:r>
              <a:rPr lang="en-US" dirty="0" smtClean="0">
                <a:solidFill>
                  <a:srgbClr val="00B050"/>
                </a:solidFill>
              </a:rPr>
              <a:t> </a:t>
            </a:r>
            <a:r>
              <a:rPr lang="en-US" dirty="0" smtClean="0"/>
              <a:t>to get </a:t>
            </a:r>
            <a:r>
              <a:rPr lang="en-US" dirty="0" smtClean="0">
                <a:solidFill>
                  <a:srgbClr val="0070C0"/>
                </a:solidFill>
              </a:rPr>
              <a:t>c* = Enc</a:t>
            </a:r>
            <a:r>
              <a:rPr lang="en-US" baseline="-25000" dirty="0" smtClean="0">
                <a:solidFill>
                  <a:srgbClr val="0070C0"/>
                </a:solidFill>
              </a:rPr>
              <a:t>pk1,…,</a:t>
            </a:r>
            <a:r>
              <a:rPr lang="en-US" baseline="-25000" dirty="0" err="1" smtClean="0">
                <a:solidFill>
                  <a:srgbClr val="0070C0"/>
                </a:solidFill>
              </a:rPr>
              <a:t>pkn</a:t>
            </a:r>
            <a:r>
              <a:rPr lang="en-US" dirty="0" smtClean="0">
                <a:solidFill>
                  <a:srgbClr val="0070C0"/>
                </a:solidFill>
              </a:rPr>
              <a:t>( f(x</a:t>
            </a:r>
            <a:r>
              <a:rPr lang="en-US" baseline="-25000" dirty="0" smtClean="0">
                <a:solidFill>
                  <a:srgbClr val="0070C0"/>
                </a:solidFill>
              </a:rPr>
              <a:t>1</a:t>
            </a:r>
            <a:r>
              <a:rPr lang="en-US" dirty="0" smtClean="0">
                <a:solidFill>
                  <a:srgbClr val="0070C0"/>
                </a:solidFill>
              </a:rPr>
              <a:t>,…,</a:t>
            </a:r>
            <a:r>
              <a:rPr lang="en-US" dirty="0" err="1" smtClean="0">
                <a:solidFill>
                  <a:srgbClr val="0070C0"/>
                </a:solidFill>
              </a:rPr>
              <a:t>x</a:t>
            </a:r>
            <a:r>
              <a:rPr lang="en-US" baseline="-25000" dirty="0" err="1" smtClean="0">
                <a:solidFill>
                  <a:srgbClr val="0070C0"/>
                </a:solidFill>
              </a:rPr>
              <a:t>n</a:t>
            </a:r>
            <a:r>
              <a:rPr lang="en-US" dirty="0" smtClean="0">
                <a:solidFill>
                  <a:srgbClr val="0070C0"/>
                </a:solidFill>
              </a:rPr>
              <a:t>) )</a:t>
            </a:r>
            <a:r>
              <a:rPr lang="en-US" dirty="0" smtClean="0"/>
              <a:t>. </a:t>
            </a:r>
            <a:endParaRPr lang="en-US" dirty="0"/>
          </a:p>
          <a:p>
            <a:pPr lvl="3"/>
            <a:endParaRPr lang="en-US" sz="2800" dirty="0"/>
          </a:p>
          <a:p>
            <a:r>
              <a:rPr lang="en-US" dirty="0" smtClean="0"/>
              <a:t>Parties run a </a:t>
            </a:r>
            <a:r>
              <a:rPr lang="en-US" i="1" dirty="0" smtClean="0">
                <a:solidFill>
                  <a:srgbClr val="00B050"/>
                </a:solidFill>
              </a:rPr>
              <a:t>distributed decryption </a:t>
            </a:r>
            <a:r>
              <a:rPr lang="en-US" dirty="0" smtClean="0"/>
              <a:t>to recover </a:t>
            </a:r>
            <a:r>
              <a:rPr lang="en-US" dirty="0" smtClean="0">
                <a:solidFill>
                  <a:srgbClr val="0070C0"/>
                </a:solidFill>
              </a:rPr>
              <a:t>y = </a:t>
            </a:r>
            <a:r>
              <a:rPr lang="en-US" dirty="0">
                <a:solidFill>
                  <a:srgbClr val="0070C0"/>
                </a:solidFill>
              </a:rPr>
              <a:t> </a:t>
            </a:r>
            <a:r>
              <a:rPr lang="en-US" dirty="0" smtClean="0">
                <a:solidFill>
                  <a:srgbClr val="0070C0"/>
                </a:solidFill>
              </a:rPr>
              <a:t>f(x</a:t>
            </a:r>
            <a:r>
              <a:rPr lang="en-US" baseline="-25000" dirty="0" smtClean="0">
                <a:solidFill>
                  <a:srgbClr val="0070C0"/>
                </a:solidFill>
              </a:rPr>
              <a:t>1</a:t>
            </a:r>
            <a:r>
              <a:rPr lang="en-US" dirty="0">
                <a:solidFill>
                  <a:srgbClr val="0070C0"/>
                </a:solidFill>
              </a:rPr>
              <a:t>,…,</a:t>
            </a:r>
            <a:r>
              <a:rPr lang="en-US" dirty="0" err="1">
                <a:solidFill>
                  <a:srgbClr val="0070C0"/>
                </a:solidFill>
              </a:rPr>
              <a:t>x</a:t>
            </a:r>
            <a:r>
              <a:rPr lang="en-US" baseline="-25000" dirty="0" err="1">
                <a:solidFill>
                  <a:srgbClr val="0070C0"/>
                </a:solidFill>
              </a:rPr>
              <a:t>n</a:t>
            </a:r>
            <a:r>
              <a:rPr lang="en-US" dirty="0" smtClean="0">
                <a:solidFill>
                  <a:srgbClr val="0070C0"/>
                </a:solidFill>
              </a:rPr>
              <a:t>).</a:t>
            </a:r>
          </a:p>
          <a:p>
            <a:endParaRPr lang="en-US" dirty="0" smtClean="0">
              <a:solidFill>
                <a:srgbClr val="0070C0"/>
              </a:solidFill>
            </a:endParaRPr>
          </a:p>
          <a:p>
            <a:endParaRPr lang="en-US" dirty="0" smtClean="0"/>
          </a:p>
          <a:p>
            <a:r>
              <a:rPr lang="en-US" dirty="0" smtClean="0"/>
              <a:t>Multi-key FHE defined by </a:t>
            </a:r>
            <a:r>
              <a:rPr lang="en-US" dirty="0">
                <a:solidFill>
                  <a:srgbClr val="C00000"/>
                </a:solidFill>
              </a:rPr>
              <a:t>[</a:t>
            </a:r>
            <a:r>
              <a:rPr lang="en-US" dirty="0" smtClean="0">
                <a:solidFill>
                  <a:srgbClr val="C00000"/>
                </a:solidFill>
              </a:rPr>
              <a:t>Lopez Alt-</a:t>
            </a:r>
            <a:r>
              <a:rPr lang="en-US" dirty="0" err="1" smtClean="0">
                <a:solidFill>
                  <a:srgbClr val="C00000"/>
                </a:solidFill>
              </a:rPr>
              <a:t>Tromer</a:t>
            </a:r>
            <a:r>
              <a:rPr lang="en-US" dirty="0" smtClean="0">
                <a:solidFill>
                  <a:srgbClr val="C00000"/>
                </a:solidFill>
              </a:rPr>
              <a:t>-</a:t>
            </a:r>
            <a:r>
              <a:rPr lang="en-US" dirty="0" err="1" smtClean="0">
                <a:solidFill>
                  <a:srgbClr val="C00000"/>
                </a:solidFill>
              </a:rPr>
              <a:t>Vaikuntanathan</a:t>
            </a:r>
            <a:r>
              <a:rPr lang="en-US" dirty="0" smtClean="0">
                <a:solidFill>
                  <a:srgbClr val="C00000"/>
                </a:solidFill>
              </a:rPr>
              <a:t> 12]</a:t>
            </a:r>
            <a:r>
              <a:rPr lang="en-US" dirty="0" smtClean="0"/>
              <a:t>, construction from NTRU. No “nice” distributed decryption. </a:t>
            </a:r>
          </a:p>
          <a:p>
            <a:r>
              <a:rPr lang="en-US" dirty="0" smtClean="0"/>
              <a:t>Recent: multi-key FHE from LWE </a:t>
            </a:r>
            <a:r>
              <a:rPr lang="en-US" dirty="0" smtClean="0">
                <a:solidFill>
                  <a:srgbClr val="C00000"/>
                </a:solidFill>
              </a:rPr>
              <a:t>[Clear-</a:t>
            </a:r>
            <a:r>
              <a:rPr lang="en-US" dirty="0" err="1" smtClean="0">
                <a:solidFill>
                  <a:srgbClr val="C00000"/>
                </a:solidFill>
              </a:rPr>
              <a:t>McGoldrick</a:t>
            </a:r>
            <a:r>
              <a:rPr lang="en-US" dirty="0" smtClean="0">
                <a:solidFill>
                  <a:srgbClr val="C00000"/>
                </a:solidFill>
              </a:rPr>
              <a:t> 14]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This work</a:t>
            </a:r>
            <a:r>
              <a:rPr lang="en-US" dirty="0" smtClean="0"/>
              <a:t>: simplify multi-key FHE from LWE construction</a:t>
            </a:r>
            <a:r>
              <a:rPr lang="en-US" dirty="0"/>
              <a:t> </a:t>
            </a:r>
            <a:r>
              <a:rPr lang="en-US" dirty="0" smtClean="0"/>
              <a:t>and  show 1 round distributed decryption. Get </a:t>
            </a:r>
            <a:r>
              <a:rPr lang="en-US" b="1" dirty="0" smtClean="0"/>
              <a:t>2 round MPC</a:t>
            </a:r>
            <a:r>
              <a:rPr lang="en-US" dirty="0" smtClean="0"/>
              <a:t>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187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88131" y="650666"/>
            <a:ext cx="53184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Gentry-</a:t>
            </a:r>
            <a:r>
              <a:rPr lang="en-US" sz="3600" dirty="0" err="1" smtClean="0"/>
              <a:t>Sahai</a:t>
            </a:r>
            <a:r>
              <a:rPr lang="en-US" sz="3600" dirty="0" smtClean="0"/>
              <a:t>-Waters FHE</a:t>
            </a:r>
            <a:endParaRPr lang="en-US" sz="3600" dirty="0"/>
          </a:p>
        </p:txBody>
      </p:sp>
      <p:sp>
        <p:nvSpPr>
          <p:cNvPr id="5" name="Right Arrow 4"/>
          <p:cNvSpPr/>
          <p:nvPr/>
        </p:nvSpPr>
        <p:spPr>
          <a:xfrm rot="5400000">
            <a:off x="4347460" y="1625820"/>
            <a:ext cx="638354" cy="51809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1988130" y="2515180"/>
            <a:ext cx="549502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Multi-Key FHE</a:t>
            </a:r>
          </a:p>
          <a:p>
            <a:pPr algn="ctr"/>
            <a:r>
              <a:rPr lang="en-US" sz="2800" dirty="0" smtClean="0"/>
              <a:t>(variant of Clear-</a:t>
            </a:r>
            <a:r>
              <a:rPr lang="en-US" sz="2800" dirty="0" err="1" smtClean="0"/>
              <a:t>McGoldrick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7" name="Right Arrow 6"/>
          <p:cNvSpPr/>
          <p:nvPr/>
        </p:nvSpPr>
        <p:spPr>
          <a:xfrm rot="5400000">
            <a:off x="4338317" y="3921221"/>
            <a:ext cx="638354" cy="51809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952725" y="4937375"/>
            <a:ext cx="342782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/>
              <a:t>2-round MPC</a:t>
            </a:r>
          </a:p>
        </p:txBody>
      </p:sp>
    </p:spTree>
    <p:extLst>
      <p:ext uri="{BB962C8B-B14F-4D97-AF65-F5344CB8AC3E}">
        <p14:creationId xmlns:p14="http://schemas.microsoft.com/office/powerpoint/2010/main" val="3397159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9830" y="20301"/>
            <a:ext cx="7886700" cy="1325563"/>
          </a:xfrm>
        </p:spPr>
        <p:txBody>
          <a:bodyPr/>
          <a:lstStyle/>
          <a:p>
            <a:pPr algn="ctr"/>
            <a:r>
              <a:rPr lang="en-US" dirty="0" smtClean="0"/>
              <a:t>The GSW FHE:  Key Generation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3879015" y="2053085"/>
            <a:ext cx="4065912" cy="136989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>
                <a:solidFill>
                  <a:schemeClr val="tx1"/>
                </a:solidFill>
              </a:rPr>
              <a:t>B</a:t>
            </a:r>
          </a:p>
        </p:txBody>
      </p:sp>
      <p:sp>
        <p:nvSpPr>
          <p:cNvPr id="5" name="Rectangle 4"/>
          <p:cNvSpPr/>
          <p:nvPr/>
        </p:nvSpPr>
        <p:spPr>
          <a:xfrm>
            <a:off x="3879015" y="3483791"/>
            <a:ext cx="4063042" cy="395953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b = </a:t>
            </a:r>
            <a:r>
              <a:rPr lang="en-US" sz="3600" b="1" dirty="0" err="1" smtClean="0">
                <a:solidFill>
                  <a:schemeClr val="tx1"/>
                </a:solidFill>
              </a:rPr>
              <a:t>sB+e</a:t>
            </a:r>
            <a:endParaRPr lang="en-US" sz="3600" b="1" dirty="0">
              <a:solidFill>
                <a:schemeClr val="tx1"/>
              </a:solidFill>
            </a:endParaRPr>
          </a:p>
        </p:txBody>
      </p:sp>
      <p:sp>
        <p:nvSpPr>
          <p:cNvPr id="6" name="Right Brace 5"/>
          <p:cNvSpPr/>
          <p:nvPr/>
        </p:nvSpPr>
        <p:spPr>
          <a:xfrm>
            <a:off x="8065706" y="2053086"/>
            <a:ext cx="216737" cy="1826658"/>
          </a:xfrm>
          <a:prstGeom prst="rightBrace">
            <a:avLst>
              <a:gd name="adj1" fmla="val 8333"/>
              <a:gd name="adj2" fmla="val 5169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8264441" y="2741488"/>
            <a:ext cx="3465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n</a:t>
            </a:r>
            <a:endParaRPr lang="en-US" sz="2400" dirty="0"/>
          </a:p>
        </p:txBody>
      </p:sp>
      <p:sp>
        <p:nvSpPr>
          <p:cNvPr id="8" name="Right Brace 7"/>
          <p:cNvSpPr/>
          <p:nvPr/>
        </p:nvSpPr>
        <p:spPr>
          <a:xfrm rot="16200000">
            <a:off x="5826135" y="-321629"/>
            <a:ext cx="168803" cy="4063042"/>
          </a:xfrm>
          <a:prstGeom prst="rightBrace">
            <a:avLst>
              <a:gd name="adj1" fmla="val 8333"/>
              <a:gd name="adj2" fmla="val 51695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5781837" y="1089069"/>
            <a:ext cx="4299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m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2501515"/>
            <a:ext cx="39692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/>
              <a:t>Public</a:t>
            </a:r>
            <a:r>
              <a:rPr lang="en-US" sz="3600" dirty="0"/>
              <a:t> </a:t>
            </a:r>
            <a:r>
              <a:rPr lang="en-US" sz="3600" dirty="0" smtClean="0"/>
              <a:t>Key:  </a:t>
            </a:r>
            <a:r>
              <a:rPr lang="en-US" sz="3600" b="1" dirty="0" smtClean="0"/>
              <a:t>A  = </a:t>
            </a:r>
            <a:r>
              <a:rPr lang="en-US" sz="3600" dirty="0" smtClean="0"/>
              <a:t>       </a:t>
            </a:r>
            <a:endParaRPr lang="en-US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03515" y="5026253"/>
                <a:ext cx="5303952" cy="69615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dirty="0" smtClean="0"/>
                  <a:t>Secret Key:   </a:t>
                </a:r>
                <a:r>
                  <a:rPr lang="en-US" sz="3600" b="1" dirty="0"/>
                  <a:t>t</a:t>
                </a:r>
                <a:r>
                  <a:rPr lang="en-US" sz="3600" b="1" dirty="0" smtClean="0"/>
                  <a:t>  = (-s,1)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∈</m:t>
                    </m:r>
                    <m:sSubSup>
                      <m:sSubSupPr>
                        <m:ctrlPr>
                          <a:rPr lang="en-US" sz="3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3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ℤ</m:t>
                        </m:r>
                      </m:e>
                      <m:sub>
                        <m:r>
                          <a:rPr lang="en-US" sz="3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𝒒</m:t>
                        </m:r>
                      </m:sub>
                      <m:sup>
                        <m:r>
                          <a:rPr lang="en-US" sz="3600" b="1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𝒏</m:t>
                        </m:r>
                      </m:sup>
                    </m:sSubSup>
                  </m:oMath>
                </a14:m>
                <a:endParaRPr lang="en-US" sz="36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515" y="5026253"/>
                <a:ext cx="5303952" cy="696153"/>
              </a:xfrm>
              <a:prstGeom prst="rect">
                <a:avLst/>
              </a:prstGeom>
              <a:blipFill rotWithShape="0">
                <a:blip r:embed="rId2"/>
                <a:stretch>
                  <a:fillRect l="-3563" t="-13158" b="-26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35794" y="5937251"/>
                <a:ext cx="5470024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u="sng" dirty="0" smtClean="0">
                    <a:solidFill>
                      <a:srgbClr val="00B050"/>
                    </a:solidFill>
                  </a:rPr>
                  <a:t>Important Property:</a:t>
                </a:r>
                <a:r>
                  <a:rPr lang="en-US" sz="3600" i="1" dirty="0" smtClean="0">
                    <a:solidFill>
                      <a:srgbClr val="00B050"/>
                    </a:solidFill>
                  </a:rPr>
                  <a:t>   </a:t>
                </a:r>
                <a:r>
                  <a:rPr lang="en-US" sz="3600" b="1" dirty="0" err="1" smtClean="0"/>
                  <a:t>tA</a:t>
                </a:r>
                <a:r>
                  <a:rPr lang="en-US" sz="3600" b="1" dirty="0" smtClean="0"/>
                  <a:t> </a:t>
                </a:r>
                <a14:m>
                  <m:oMath xmlns:m="http://schemas.openxmlformats.org/officeDocument/2006/math">
                    <m:r>
                      <a:rPr lang="en-US" sz="3600" b="1" i="1" smtClean="0">
                        <a:latin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sz="3600" b="1" dirty="0" smtClean="0"/>
                  <a:t> 0</a:t>
                </a:r>
                <a:endParaRPr lang="en-US" sz="3600" b="1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794" y="5937251"/>
                <a:ext cx="5470024" cy="646331"/>
              </a:xfrm>
              <a:prstGeom prst="rect">
                <a:avLst/>
              </a:prstGeom>
              <a:blipFill rotWithShape="0">
                <a:blip r:embed="rId3"/>
                <a:stretch>
                  <a:fillRect l="-3341" t="-15094" r="-2339" b="-349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103515" y="3180386"/>
                <a:ext cx="1596527" cy="62901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1" i="1" smtClean="0">
                          <a:latin typeface="Cambria Math" panose="02040503050406030204" pitchFamily="18" charset="0"/>
                        </a:rPr>
                        <m:t>∈</m:t>
                      </m:r>
                      <m:sSubSup>
                        <m:sSubSupPr>
                          <m:ctrlPr>
                            <a:rPr lang="en-US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ℤ</m:t>
                          </m:r>
                        </m:e>
                        <m:sub>
                          <m:r>
                            <a:rPr lang="en-US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𝒒</m:t>
                          </m:r>
                        </m:sub>
                        <m:sup>
                          <m:r>
                            <a:rPr lang="en-US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𝒏</m:t>
                          </m:r>
                          <m:r>
                            <a:rPr lang="en-US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×</m:t>
                          </m:r>
                          <m:r>
                            <a:rPr lang="en-US" sz="3200" b="1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𝒎</m:t>
                          </m:r>
                        </m:sup>
                      </m:sSubSup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3515" y="3180386"/>
                <a:ext cx="1596527" cy="629018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2902190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241540" y="1940355"/>
                <a:ext cx="8009059" cy="401308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3600" dirty="0" err="1" smtClean="0">
                    <a:solidFill>
                      <a:srgbClr val="0070C0"/>
                    </a:solidFill>
                  </a:rPr>
                  <a:t>Enc</a:t>
                </a:r>
                <a:r>
                  <a:rPr lang="en-US" sz="3600" baseline="-25000" dirty="0" err="1" smtClean="0">
                    <a:solidFill>
                      <a:srgbClr val="0070C0"/>
                    </a:solidFill>
                  </a:rPr>
                  <a:t>pk</a:t>
                </a:r>
                <a:r>
                  <a:rPr lang="en-US" sz="3600" dirty="0" smtClean="0">
                    <a:solidFill>
                      <a:srgbClr val="0070C0"/>
                    </a:solidFill>
                  </a:rPr>
                  <a:t>(x):  </a:t>
                </a:r>
                <a:r>
                  <a:rPr lang="en-US" sz="3600" dirty="0" smtClean="0"/>
                  <a:t>encryption of bit </a:t>
                </a:r>
                <a:r>
                  <a:rPr lang="en-US" sz="3600" dirty="0" smtClean="0">
                    <a:solidFill>
                      <a:srgbClr val="0070C0"/>
                    </a:solidFill>
                  </a:rPr>
                  <a:t>x</a:t>
                </a:r>
                <a:r>
                  <a:rPr lang="en-US" sz="3600" dirty="0" smtClean="0"/>
                  <a:t> under </a:t>
                </a:r>
                <a:r>
                  <a:rPr lang="en-US" sz="3600" dirty="0" err="1" smtClean="0">
                    <a:solidFill>
                      <a:srgbClr val="0070C0"/>
                    </a:solidFill>
                  </a:rPr>
                  <a:t>pk</a:t>
                </a:r>
                <a:r>
                  <a:rPr lang="en-US" sz="3600" dirty="0" smtClean="0">
                    <a:solidFill>
                      <a:srgbClr val="0070C0"/>
                    </a:solidFill>
                  </a:rPr>
                  <a:t>=</a:t>
                </a:r>
                <a:r>
                  <a:rPr lang="en-US" sz="3600" b="1" dirty="0" smtClean="0">
                    <a:solidFill>
                      <a:srgbClr val="0070C0"/>
                    </a:solidFill>
                  </a:rPr>
                  <a:t>A</a:t>
                </a:r>
              </a:p>
              <a:p>
                <a:r>
                  <a:rPr lang="en-US" sz="3600" b="1" dirty="0" smtClean="0">
                    <a:solidFill>
                      <a:srgbClr val="0070C0"/>
                    </a:solidFill>
                  </a:rPr>
                  <a:t>C = AR + </a:t>
                </a:r>
                <a:r>
                  <a:rPr lang="en-US" sz="3600" dirty="0" err="1" smtClean="0">
                    <a:solidFill>
                      <a:srgbClr val="0070C0"/>
                    </a:solidFill>
                  </a:rPr>
                  <a:t>x</a:t>
                </a:r>
                <a:r>
                  <a:rPr lang="en-US" sz="3600" b="1" dirty="0" err="1" smtClean="0">
                    <a:solidFill>
                      <a:srgbClr val="0070C0"/>
                    </a:solidFill>
                  </a:rPr>
                  <a:t>G</a:t>
                </a:r>
                <a:endParaRPr lang="en-US" sz="3600" b="1" dirty="0" smtClean="0">
                  <a:solidFill>
                    <a:srgbClr val="0070C0"/>
                  </a:solidFill>
                </a:endParaRPr>
              </a:p>
              <a:p>
                <a:endParaRPr lang="en-US" sz="3600" dirty="0"/>
              </a:p>
              <a:p>
                <a:r>
                  <a:rPr lang="en-US" sz="3600" b="1" dirty="0" smtClean="0">
                    <a:solidFill>
                      <a:srgbClr val="0070C0"/>
                    </a:solidFill>
                  </a:rPr>
                  <a:t>R</a:t>
                </a:r>
                <a:r>
                  <a:rPr lang="en-US" sz="3600" dirty="0" smtClean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∈</m:t>
                    </m:r>
                  </m:oMath>
                </a14:m>
                <a:r>
                  <a:rPr lang="en-US" sz="3600" dirty="0" smtClean="0">
                    <a:solidFill>
                      <a:srgbClr val="0070C0"/>
                    </a:solidFill>
                  </a:rPr>
                  <a:t>  {0,1}</a:t>
                </a:r>
                <a:r>
                  <a:rPr lang="en-US" sz="3600" baseline="30000" dirty="0" smtClean="0">
                    <a:solidFill>
                      <a:srgbClr val="0070C0"/>
                    </a:solidFill>
                  </a:rPr>
                  <a:t>m x m </a:t>
                </a:r>
                <a:r>
                  <a:rPr lang="en-US" sz="3600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US" sz="3600" dirty="0" smtClean="0"/>
                  <a:t>is random</a:t>
                </a:r>
              </a:p>
              <a:p>
                <a:r>
                  <a:rPr lang="en-US" sz="3600" b="1" dirty="0" smtClean="0">
                    <a:solidFill>
                      <a:srgbClr val="0070C0"/>
                    </a:solidFill>
                  </a:rPr>
                  <a:t>G</a:t>
                </a:r>
                <a:r>
                  <a:rPr lang="en-US" sz="3600" dirty="0" smtClean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∈ </m:t>
                    </m:r>
                  </m:oMath>
                </a14:m>
                <a:r>
                  <a:rPr lang="en-US" sz="3600" dirty="0" smtClean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sz="3600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sz="36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ℤ</m:t>
                        </m:r>
                      </m:e>
                      <m:sub>
                        <m:r>
                          <a:rPr lang="en-US" sz="36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𝑞</m:t>
                        </m:r>
                      </m:sub>
                      <m:sup>
                        <m:r>
                          <a:rPr lang="en-US" sz="36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36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×</m:t>
                        </m:r>
                        <m:r>
                          <a:rPr lang="en-US" sz="3600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𝑚</m:t>
                        </m:r>
                      </m:sup>
                    </m:sSubSup>
                  </m:oMath>
                </a14:m>
                <a:r>
                  <a:rPr lang="en-US" sz="3600" dirty="0" smtClean="0"/>
                  <a:t> is a public “gadget matrix”</a:t>
                </a:r>
              </a:p>
              <a:p>
                <a:endParaRPr lang="en-US" sz="3600" dirty="0" smtClean="0"/>
              </a:p>
              <a:p>
                <a:r>
                  <a:rPr lang="en-US" sz="3600" u="sng" dirty="0" smtClean="0">
                    <a:solidFill>
                      <a:srgbClr val="00B050"/>
                    </a:solidFill>
                  </a:rPr>
                  <a:t>Important Property</a:t>
                </a:r>
                <a:r>
                  <a:rPr lang="en-US" sz="3600" dirty="0" smtClean="0">
                    <a:solidFill>
                      <a:srgbClr val="00B050"/>
                    </a:solidFill>
                  </a:rPr>
                  <a:t>: </a:t>
                </a:r>
                <a:r>
                  <a:rPr lang="en-US" sz="3600" b="1" dirty="0" err="1" smtClean="0">
                    <a:solidFill>
                      <a:srgbClr val="0070C0"/>
                    </a:solidFill>
                  </a:rPr>
                  <a:t>tC</a:t>
                </a:r>
                <a:r>
                  <a:rPr lang="en-US" sz="3600" dirty="0" smtClean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b="0" i="1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≈</m:t>
                    </m:r>
                  </m:oMath>
                </a14:m>
                <a:r>
                  <a:rPr lang="en-US" sz="3600" dirty="0" smtClean="0">
                    <a:solidFill>
                      <a:srgbClr val="0070C0"/>
                    </a:solidFill>
                  </a:rPr>
                  <a:t>  x</a:t>
                </a:r>
                <a:r>
                  <a:rPr lang="en-US" sz="3600" b="1" dirty="0" smtClean="0">
                    <a:solidFill>
                      <a:srgbClr val="0070C0"/>
                    </a:solidFill>
                  </a:rPr>
                  <a:t>tG</a:t>
                </a:r>
                <a:endParaRPr lang="en-US" sz="36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540" y="1940355"/>
                <a:ext cx="8009059" cy="4013086"/>
              </a:xfrm>
              <a:prstGeom prst="rect">
                <a:avLst/>
              </a:prstGeom>
              <a:blipFill rotWithShape="0">
                <a:blip r:embed="rId2"/>
                <a:stretch>
                  <a:fillRect l="-2361" t="-2276" b="-4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itle 1"/>
          <p:cNvSpPr txBox="1">
            <a:spLocks/>
          </p:cNvSpPr>
          <p:nvPr/>
        </p:nvSpPr>
        <p:spPr>
          <a:xfrm>
            <a:off x="709830" y="20301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dirty="0" smtClean="0"/>
              <a:t>The GSW FHE:  Encryption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98589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5634</TotalTime>
  <Words>768</Words>
  <Application>Microsoft Office PowerPoint</Application>
  <PresentationFormat>On-screen Show (4:3)</PresentationFormat>
  <Paragraphs>161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Cambria Math</vt:lpstr>
      <vt:lpstr>Office Theme</vt:lpstr>
      <vt:lpstr>Two Round MPC via Multi-Key FHE</vt:lpstr>
      <vt:lpstr>Multi-Party Computation</vt:lpstr>
      <vt:lpstr>Motivating Questions</vt:lpstr>
      <vt:lpstr>Round Complexity</vt:lpstr>
      <vt:lpstr>MPC from FHE</vt:lpstr>
      <vt:lpstr>MPC from Multi-Key FHE</vt:lpstr>
      <vt:lpstr>PowerPoint Presentation</vt:lpstr>
      <vt:lpstr>The GSW FHE:  Key Generation</vt:lpstr>
      <vt:lpstr>PowerPoint Presentation</vt:lpstr>
      <vt:lpstr>Gadget Matrix G  [Micciancio-Peikert ’12]</vt:lpstr>
      <vt:lpstr>The GSW FHE:  Evaluation</vt:lpstr>
      <vt:lpstr>Multi-Key Version of GSW</vt:lpstr>
      <vt:lpstr>Ciphertext Expansion</vt:lpstr>
      <vt:lpstr>Ciphertext Expansion</vt:lpstr>
      <vt:lpstr>One-Round Distributed Decryption</vt:lpstr>
      <vt:lpstr>Putting it all together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Two Round MPC from LWE  via Multi-Key FHE</dc:title>
  <dc:creator>Daniel Wichs</dc:creator>
  <cp:lastModifiedBy>Daniel Wichs</cp:lastModifiedBy>
  <cp:revision>105</cp:revision>
  <dcterms:created xsi:type="dcterms:W3CDTF">2015-06-08T16:33:48Z</dcterms:created>
  <dcterms:modified xsi:type="dcterms:W3CDTF">2015-06-12T15:51:56Z</dcterms:modified>
</cp:coreProperties>
</file>