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61" r:id="rId3"/>
  </p:sldMasterIdLst>
  <p:notesMasterIdLst>
    <p:notesMasterId r:id="rId53"/>
  </p:notesMasterIdLst>
  <p:sldIdLst>
    <p:sldId id="256" r:id="rId4"/>
    <p:sldId id="257" r:id="rId5"/>
    <p:sldId id="368" r:id="rId6"/>
    <p:sldId id="367" r:id="rId7"/>
    <p:sldId id="369" r:id="rId8"/>
    <p:sldId id="370" r:id="rId9"/>
    <p:sldId id="371" r:id="rId10"/>
    <p:sldId id="290" r:id="rId11"/>
    <p:sldId id="350" r:id="rId12"/>
    <p:sldId id="351" r:id="rId13"/>
    <p:sldId id="352" r:id="rId14"/>
    <p:sldId id="285" r:id="rId15"/>
    <p:sldId id="357" r:id="rId16"/>
    <p:sldId id="353" r:id="rId17"/>
    <p:sldId id="354" r:id="rId18"/>
    <p:sldId id="355" r:id="rId19"/>
    <p:sldId id="356" r:id="rId20"/>
    <p:sldId id="291" r:id="rId21"/>
    <p:sldId id="264" r:id="rId22"/>
    <p:sldId id="303" r:id="rId23"/>
    <p:sldId id="309" r:id="rId24"/>
    <p:sldId id="310" r:id="rId25"/>
    <p:sldId id="311" r:id="rId26"/>
    <p:sldId id="312" r:id="rId27"/>
    <p:sldId id="313" r:id="rId28"/>
    <p:sldId id="329" r:id="rId29"/>
    <p:sldId id="363" r:id="rId30"/>
    <p:sldId id="340" r:id="rId31"/>
    <p:sldId id="339" r:id="rId32"/>
    <p:sldId id="338" r:id="rId33"/>
    <p:sldId id="337" r:id="rId34"/>
    <p:sldId id="336" r:id="rId35"/>
    <p:sldId id="346" r:id="rId36"/>
    <p:sldId id="341" r:id="rId37"/>
    <p:sldId id="326" r:id="rId38"/>
    <p:sldId id="327" r:id="rId39"/>
    <p:sldId id="328" r:id="rId40"/>
    <p:sldId id="322" r:id="rId41"/>
    <p:sldId id="314" r:id="rId42"/>
    <p:sldId id="323" r:id="rId43"/>
    <p:sldId id="324" r:id="rId44"/>
    <p:sldId id="325" r:id="rId45"/>
    <p:sldId id="334" r:id="rId46"/>
    <p:sldId id="347" r:id="rId47"/>
    <p:sldId id="348" r:id="rId48"/>
    <p:sldId id="349" r:id="rId49"/>
    <p:sldId id="333" r:id="rId50"/>
    <p:sldId id="331" r:id="rId51"/>
    <p:sldId id="332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CC"/>
    <a:srgbClr val="8F2921"/>
    <a:srgbClr val="EFFC78"/>
    <a:srgbClr val="F5FDAD"/>
    <a:srgbClr val="C1FAA4"/>
    <a:srgbClr val="800080"/>
    <a:srgbClr val="FFCCFF"/>
    <a:srgbClr val="CC0099"/>
    <a:srgbClr val="FFCCCC"/>
    <a:srgbClr val="FF66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088" autoAdjust="0"/>
    <p:restoredTop sz="95878" autoAdjust="0"/>
  </p:normalViewPr>
  <p:slideViewPr>
    <p:cSldViewPr>
      <p:cViewPr>
        <p:scale>
          <a:sx n="80" d="100"/>
          <a:sy n="80" d="100"/>
        </p:scale>
        <p:origin x="-139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CF97E-9961-4FB4-B140-F62D7037D10A}" type="datetimeFigureOut">
              <a:rPr lang="en-US" smtClean="0"/>
              <a:pPr/>
              <a:t>12/6/2013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DF2BF-821D-4BB6-BA73-5C723AEFCF7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DF2BF-821D-4BB6-BA73-5C723AEFCF75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DF2BF-821D-4BB6-BA73-5C723AEFCF75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776124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685440" y="4057920"/>
            <a:ext cx="776124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4662360" y="40579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85440" y="40579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685440" y="1980720"/>
            <a:ext cx="7761240" cy="3978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685440" y="1980720"/>
            <a:ext cx="7761240" cy="39780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776124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685440" y="609480"/>
            <a:ext cx="7761240" cy="53488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776124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>
          <a:xfrm>
            <a:off x="7696200" y="6248520"/>
            <a:ext cx="750480" cy="459720"/>
          </a:xfrm>
          <a:prstGeom prst="rect">
            <a:avLst/>
          </a:prstGeom>
        </p:spPr>
        <p:txBody>
          <a:bodyPr/>
          <a:lstStyle/>
          <a:p>
            <a:pPr algn="r">
              <a:buFont typeface="StarSymbol"/>
              <a:buChar char=""/>
            </a:pPr>
            <a:fld id="{D1718141-E131-4141-A1C1-3151B1911151}" type="slidenum">
              <a:rPr lang="en-US" smtClean="0"/>
              <a:pPr algn="r">
                <a:buFont typeface="StarSymbol"/>
                <a:buChar char=""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85440" y="40579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4662360" y="40579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85440" y="4057920"/>
            <a:ext cx="776088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776124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685440" y="4057920"/>
            <a:ext cx="776124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662360" y="40579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685440" y="40579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subTitle"/>
          </p:nvPr>
        </p:nvSpPr>
        <p:spPr>
          <a:xfrm>
            <a:off x="685440" y="609480"/>
            <a:ext cx="7761240" cy="53488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85440" y="40579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4662360" y="40579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440" y="562680"/>
            <a:ext cx="7761240" cy="122616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62360" y="1980720"/>
            <a:ext cx="378720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85440" y="4057920"/>
            <a:ext cx="7760880" cy="18968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440" y="609480"/>
            <a:ext cx="7761240" cy="113220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r>
              <a:rPr lang="en-IN" dirty="0"/>
              <a:t>Click to edit the title text format</a:t>
            </a:r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85440" y="1980720"/>
            <a:ext cx="7761240" cy="426768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StarSymbol"/>
              <a:buChar char=""/>
            </a:pPr>
            <a:r>
              <a:rPr lang="en-IN" dirty="0"/>
              <a:t>Click to edit the outline text format</a:t>
            </a:r>
            <a:endParaRPr/>
          </a:p>
          <a:p>
            <a:pPr lvl="1">
              <a:buFont typeface="Times New Roman"/>
              <a:buChar char="–"/>
            </a:pPr>
            <a:r>
              <a:rPr lang="en-IN" dirty="0"/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IN" dirty="0"/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IN" dirty="0"/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IN" dirty="0"/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IN" dirty="0"/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IN" dirty="0"/>
              <a:t>Seventh Outline Level</a:t>
            </a:r>
            <a:endParaRPr/>
          </a:p>
        </p:txBody>
      </p:sp>
      <p:sp>
        <p:nvSpPr>
          <p:cNvPr id="2" name="CustomShape 3"/>
          <p:cNvSpPr/>
          <p:nvPr/>
        </p:nvSpPr>
        <p:spPr>
          <a:xfrm>
            <a:off x="685800" y="6248520"/>
            <a:ext cx="1905120" cy="460080"/>
          </a:xfrm>
          <a:prstGeom prst="rect">
            <a:avLst/>
          </a:prstGeom>
        </p:spPr>
      </p:sp>
      <p:sp>
        <p:nvSpPr>
          <p:cNvPr id="3" name="CustomShape 4"/>
          <p:cNvSpPr/>
          <p:nvPr/>
        </p:nvSpPr>
        <p:spPr>
          <a:xfrm>
            <a:off x="3124080" y="6248520"/>
            <a:ext cx="2895840" cy="460080"/>
          </a:xfrm>
          <a:prstGeom prst="rect">
            <a:avLst/>
          </a:prstGeom>
        </p:spPr>
      </p:sp>
      <p:pic>
        <p:nvPicPr>
          <p:cNvPr id="5" name="Picture 4"/>
          <p:cNvPicPr/>
          <p:nvPr/>
        </p:nvPicPr>
        <p:blipFill>
          <a:blip r:embed="rId14"/>
          <a:stretch>
            <a:fillRect/>
          </a:stretch>
        </p:blipFill>
        <p:spPr>
          <a:xfrm>
            <a:off x="7991640" y="76320"/>
            <a:ext cx="1076040" cy="76176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15"/>
          <a:stretch>
            <a:fillRect/>
          </a:stretch>
        </p:blipFill>
        <p:spPr>
          <a:xfrm>
            <a:off x="76320" y="76320"/>
            <a:ext cx="685800" cy="685800"/>
          </a:xfrm>
          <a:prstGeom prst="rect">
            <a:avLst/>
          </a:prstGeom>
        </p:spPr>
      </p:pic>
      <p:sp>
        <p:nvSpPr>
          <p:cNvPr id="7" name="Line 6"/>
          <p:cNvSpPr/>
          <p:nvPr/>
        </p:nvSpPr>
        <p:spPr>
          <a:xfrm>
            <a:off x="838080" y="152280"/>
            <a:ext cx="6858000" cy="18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8" name="Line 7"/>
          <p:cNvSpPr/>
          <p:nvPr/>
        </p:nvSpPr>
        <p:spPr>
          <a:xfrm>
            <a:off x="838080" y="228600"/>
            <a:ext cx="5334120" cy="144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9" name="Line 8"/>
          <p:cNvSpPr/>
          <p:nvPr/>
        </p:nvSpPr>
        <p:spPr>
          <a:xfrm>
            <a:off x="838080" y="304920"/>
            <a:ext cx="3581640" cy="144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10" name="Line 9"/>
          <p:cNvSpPr/>
          <p:nvPr/>
        </p:nvSpPr>
        <p:spPr>
          <a:xfrm>
            <a:off x="152280" y="838080"/>
            <a:ext cx="1800" cy="57150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11" name="CustomShape 10"/>
          <p:cNvSpPr/>
          <p:nvPr/>
        </p:nvSpPr>
        <p:spPr>
          <a:xfrm>
            <a:off x="-86040" y="6019920"/>
            <a:ext cx="302040" cy="838080"/>
          </a:xfrm>
          <a:prstGeom prst="rect">
            <a:avLst/>
          </a:prstGeom>
        </p:spPr>
        <p:txBody>
          <a:bodyPr vert="vert" lIns="90000" tIns="46800" rIns="90000" bIns="46800"/>
          <a:lstStyle/>
          <a:p>
            <a:pPr>
              <a:buFont typeface="StarSymbol"/>
              <a:buChar char=""/>
            </a:pPr>
            <a:r>
              <a:rPr lang="en-US" sz="800">
                <a:solidFill>
                  <a:srgbClr val="808080"/>
                </a:solidFill>
              </a:rPr>
              <a:t>IIIT Hyderabad</a:t>
            </a:r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"/>
          </p:nvPr>
        </p:nvSpPr>
        <p:spPr>
          <a:xfrm>
            <a:off x="685800" y="6356350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10EB5-1E7C-4F35-8450-8FD03645CDA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/>
          <p:nvPr/>
        </p:nvPicPr>
        <p:blipFill>
          <a:blip r:embed="rId14"/>
          <a:stretch>
            <a:fillRect/>
          </a:stretch>
        </p:blipFill>
        <p:spPr>
          <a:xfrm>
            <a:off x="7991640" y="76320"/>
            <a:ext cx="1076040" cy="761760"/>
          </a:xfrm>
          <a:prstGeom prst="rect">
            <a:avLst/>
          </a:prstGeom>
        </p:spPr>
      </p:pic>
      <p:pic>
        <p:nvPicPr>
          <p:cNvPr id="45" name="Picture 44"/>
          <p:cNvPicPr/>
          <p:nvPr/>
        </p:nvPicPr>
        <p:blipFill>
          <a:blip r:embed="rId15"/>
          <a:stretch>
            <a:fillRect/>
          </a:stretch>
        </p:blipFill>
        <p:spPr>
          <a:xfrm>
            <a:off x="76320" y="76320"/>
            <a:ext cx="685800" cy="685800"/>
          </a:xfrm>
          <a:prstGeom prst="rect">
            <a:avLst/>
          </a:prstGeom>
        </p:spPr>
      </p:pic>
      <p:sp>
        <p:nvSpPr>
          <p:cNvPr id="46" name="Line 1"/>
          <p:cNvSpPr/>
          <p:nvPr/>
        </p:nvSpPr>
        <p:spPr>
          <a:xfrm>
            <a:off x="838080" y="152280"/>
            <a:ext cx="6858000" cy="18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47" name="Line 2"/>
          <p:cNvSpPr/>
          <p:nvPr/>
        </p:nvSpPr>
        <p:spPr>
          <a:xfrm>
            <a:off x="838080" y="228600"/>
            <a:ext cx="5334120" cy="144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48" name="Line 3"/>
          <p:cNvSpPr/>
          <p:nvPr/>
        </p:nvSpPr>
        <p:spPr>
          <a:xfrm>
            <a:off x="838080" y="304920"/>
            <a:ext cx="3581640" cy="144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49" name="Line 4"/>
          <p:cNvSpPr/>
          <p:nvPr/>
        </p:nvSpPr>
        <p:spPr>
          <a:xfrm>
            <a:off x="152280" y="838080"/>
            <a:ext cx="1800" cy="57150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50" name="Line 5"/>
          <p:cNvSpPr/>
          <p:nvPr/>
        </p:nvSpPr>
        <p:spPr>
          <a:xfrm>
            <a:off x="228600" y="838080"/>
            <a:ext cx="1440" cy="43434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51" name="Line 6"/>
          <p:cNvSpPr/>
          <p:nvPr/>
        </p:nvSpPr>
        <p:spPr>
          <a:xfrm>
            <a:off x="304920" y="838080"/>
            <a:ext cx="1440" cy="289584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52" name="Line 7"/>
          <p:cNvSpPr/>
          <p:nvPr/>
        </p:nvSpPr>
        <p:spPr>
          <a:xfrm>
            <a:off x="7391520" y="6705720"/>
            <a:ext cx="1600200" cy="144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53" name="Line 8"/>
          <p:cNvSpPr/>
          <p:nvPr/>
        </p:nvSpPr>
        <p:spPr>
          <a:xfrm>
            <a:off x="8991720" y="5334120"/>
            <a:ext cx="1440" cy="13716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54" name="Line 9"/>
          <p:cNvSpPr/>
          <p:nvPr/>
        </p:nvSpPr>
        <p:spPr>
          <a:xfrm>
            <a:off x="7696080" y="6629400"/>
            <a:ext cx="1219320" cy="144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55" name="Line 10"/>
          <p:cNvSpPr/>
          <p:nvPr/>
        </p:nvSpPr>
        <p:spPr>
          <a:xfrm>
            <a:off x="8915400" y="5562720"/>
            <a:ext cx="1440" cy="106668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56" name="Line 11"/>
          <p:cNvSpPr/>
          <p:nvPr/>
        </p:nvSpPr>
        <p:spPr>
          <a:xfrm>
            <a:off x="8001000" y="6553080"/>
            <a:ext cx="838080" cy="180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57" name="Line 12"/>
          <p:cNvSpPr/>
          <p:nvPr/>
        </p:nvSpPr>
        <p:spPr>
          <a:xfrm>
            <a:off x="8839080" y="5791320"/>
            <a:ext cx="1800" cy="761760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</p:sp>
      <p:sp>
        <p:nvSpPr>
          <p:cNvPr id="58" name="CustomShape 13"/>
          <p:cNvSpPr/>
          <p:nvPr/>
        </p:nvSpPr>
        <p:spPr>
          <a:xfrm>
            <a:off x="-86040" y="6019920"/>
            <a:ext cx="302040" cy="838080"/>
          </a:xfrm>
          <a:prstGeom prst="rect">
            <a:avLst/>
          </a:prstGeom>
        </p:spPr>
        <p:txBody>
          <a:bodyPr vert="vert" lIns="90000" tIns="46800" rIns="90000" bIns="46800"/>
          <a:lstStyle/>
          <a:p>
            <a:pPr>
              <a:buFont typeface="StarSymbol"/>
              <a:buChar char=""/>
            </a:pPr>
            <a:r>
              <a:rPr lang="en-US" sz="800">
                <a:solidFill>
                  <a:srgbClr val="808080"/>
                </a:solidFill>
              </a:rPr>
              <a:t>IIIT Hyderabad</a:t>
            </a:r>
            <a:endParaRPr/>
          </a:p>
        </p:txBody>
      </p:sp>
      <p:sp>
        <p:nvSpPr>
          <p:cNvPr id="59" name="PlaceHolder 14"/>
          <p:cNvSpPr>
            <a:spLocks noGrp="1"/>
          </p:cNvSpPr>
          <p:nvPr>
            <p:ph type="title"/>
          </p:nvPr>
        </p:nvSpPr>
        <p:spPr>
          <a:xfrm>
            <a:off x="685440" y="609480"/>
            <a:ext cx="7761240" cy="1132200"/>
          </a:xfrm>
          <a:prstGeom prst="rect">
            <a:avLst/>
          </a:prstGeom>
        </p:spPr>
        <p:txBody>
          <a:bodyPr wrap="none" lIns="90000" tIns="46800" rIns="90000" bIns="46800" anchor="ctr"/>
          <a:lstStyle/>
          <a:p>
            <a:pPr algn="ctr"/>
            <a:r>
              <a:rPr lang="en-IN"/>
              <a:t>Click to edit the title text format</a:t>
            </a:r>
            <a:endParaRPr/>
          </a:p>
        </p:txBody>
      </p:sp>
      <p:sp>
        <p:nvSpPr>
          <p:cNvPr id="60" name="PlaceHolder 15"/>
          <p:cNvSpPr>
            <a:spLocks noGrp="1"/>
          </p:cNvSpPr>
          <p:nvPr>
            <p:ph type="body"/>
          </p:nvPr>
        </p:nvSpPr>
        <p:spPr>
          <a:xfrm>
            <a:off x="685440" y="1980720"/>
            <a:ext cx="7761240" cy="3977640"/>
          </a:xfrm>
          <a:prstGeom prst="rect">
            <a:avLst/>
          </a:prstGeom>
        </p:spPr>
        <p:txBody>
          <a:bodyPr wrap="none" lIns="90000" tIns="46800" rIns="90000" bIns="46800"/>
          <a:lstStyle/>
          <a:p>
            <a:pPr>
              <a:buFont typeface="StarSymbol"/>
              <a:buChar char=""/>
            </a:pPr>
            <a:r>
              <a:rPr lang="en-IN"/>
              <a:t>Click to edit the outline text format</a:t>
            </a:r>
            <a:endParaRPr/>
          </a:p>
          <a:p>
            <a:pPr lvl="1">
              <a:buFont typeface="Times New Roman"/>
              <a:buChar char="–"/>
            </a:pPr>
            <a:r>
              <a:rPr lang="en-IN"/>
              <a:t>Second Outline Level</a:t>
            </a:r>
            <a:endParaRPr/>
          </a:p>
          <a:p>
            <a:pPr lvl="2">
              <a:buFont typeface="Times New Roman"/>
              <a:buChar char="•"/>
            </a:pPr>
            <a:r>
              <a:rPr lang="en-IN"/>
              <a:t>Third Outline Level</a:t>
            </a:r>
            <a:endParaRPr/>
          </a:p>
          <a:p>
            <a:pPr lvl="3">
              <a:buFont typeface="Times New Roman"/>
              <a:buChar char="–"/>
            </a:pPr>
            <a:r>
              <a:rPr lang="en-IN"/>
              <a:t>Fourth Outline Level</a:t>
            </a:r>
            <a:endParaRPr/>
          </a:p>
          <a:p>
            <a:pPr lvl="4">
              <a:buFont typeface="Times New Roman"/>
              <a:buChar char="»"/>
            </a:pPr>
            <a:r>
              <a:rPr lang="en-IN"/>
              <a:t>Fifth Outline Level</a:t>
            </a:r>
            <a:endParaRPr/>
          </a:p>
          <a:p>
            <a:pPr lvl="5">
              <a:buFont typeface="Times New Roman"/>
              <a:buChar char="»"/>
            </a:pPr>
            <a:r>
              <a:rPr lang="en-IN"/>
              <a:t>Sixth Outline Level</a:t>
            </a:r>
            <a:endParaRPr/>
          </a:p>
          <a:p>
            <a:pPr lvl="6">
              <a:buFont typeface="Times New Roman"/>
              <a:buChar char="»"/>
            </a:pPr>
            <a:r>
              <a:rPr lang="en-IN"/>
              <a:t>Seventh Outline Level</a:t>
            </a:r>
            <a:endParaRPr/>
          </a:p>
        </p:txBody>
      </p:sp>
      <p:sp>
        <p:nvSpPr>
          <p:cNvPr id="61" name="CustomShape 16"/>
          <p:cNvSpPr/>
          <p:nvPr/>
        </p:nvSpPr>
        <p:spPr>
          <a:xfrm>
            <a:off x="685800" y="5867280"/>
            <a:ext cx="1905120" cy="457200"/>
          </a:xfrm>
          <a:prstGeom prst="rect">
            <a:avLst/>
          </a:prstGeom>
        </p:spPr>
      </p:sp>
      <p:sp>
        <p:nvSpPr>
          <p:cNvPr id="62" name="CustomShape 17"/>
          <p:cNvSpPr/>
          <p:nvPr/>
        </p:nvSpPr>
        <p:spPr>
          <a:xfrm>
            <a:off x="3124080" y="5867280"/>
            <a:ext cx="2895840" cy="457200"/>
          </a:xfrm>
          <a:prstGeom prst="rect">
            <a:avLst/>
          </a:prstGeom>
        </p:spPr>
      </p:sp>
      <p:sp>
        <p:nvSpPr>
          <p:cNvPr id="63" name="PlaceHolder 18"/>
          <p:cNvSpPr>
            <a:spLocks noGrp="1"/>
          </p:cNvSpPr>
          <p:nvPr>
            <p:ph type="sldNum"/>
          </p:nvPr>
        </p:nvSpPr>
        <p:spPr>
          <a:xfrm>
            <a:off x="6552720" y="5866920"/>
            <a:ext cx="1893960" cy="446400"/>
          </a:xfrm>
          <a:prstGeom prst="rect">
            <a:avLst/>
          </a:prstGeom>
        </p:spPr>
        <p:txBody>
          <a:bodyPr lIns="90000" tIns="46800" rIns="90000" bIns="46800"/>
          <a:lstStyle/>
          <a:p>
            <a:pPr>
              <a:buSzPct val="45000"/>
              <a:buFont typeface="StarSymbol"/>
              <a:buChar char=""/>
            </a:pPr>
            <a:fld id="{615171A1-9151-4191-9171-8161C1718191}" type="slidenum">
              <a:rPr lang="en-US" sz="1400">
                <a:ea typeface="DejaVu Sans"/>
              </a:rPr>
              <a:pPr>
                <a:buSzPct val="45000"/>
                <a:buFont typeface="StarSymbol"/>
                <a:buChar char=""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27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5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5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65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86.emf"/><Relationship Id="rId7" Type="http://schemas.openxmlformats.org/officeDocument/2006/relationships/image" Target="../media/image9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1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CustomShape 1"/>
          <p:cNvSpPr/>
          <p:nvPr/>
        </p:nvSpPr>
        <p:spPr>
          <a:xfrm>
            <a:off x="685800" y="864154"/>
            <a:ext cx="7772400" cy="4469846"/>
          </a:xfrm>
          <a:prstGeom prst="rect">
            <a:avLst/>
          </a:prstGeom>
        </p:spPr>
      </p:sp>
      <p:sp>
        <p:nvSpPr>
          <p:cNvPr id="3" name="TextBox 2"/>
          <p:cNvSpPr txBox="1"/>
          <p:nvPr/>
        </p:nvSpPr>
        <p:spPr>
          <a:xfrm>
            <a:off x="1066800" y="1397675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Learning Support Order for Manipulation in Clutter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3390037"/>
            <a:ext cx="8001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/>
              <a:t>Swagatika</a:t>
            </a:r>
            <a:r>
              <a:rPr lang="en-US" sz="2400" b="1" dirty="0"/>
              <a:t> </a:t>
            </a:r>
            <a:r>
              <a:rPr lang="en-US" sz="2400" b="1" dirty="0" smtClean="0"/>
              <a:t>Panda, A.H. Abdul Hafez, C.V. </a:t>
            </a:r>
            <a:r>
              <a:rPr lang="en-US" sz="2400" b="1" dirty="0" err="1" smtClean="0"/>
              <a:t>Jawahar</a:t>
            </a:r>
            <a:endParaRPr lang="en-US" sz="2400" b="1" dirty="0" smtClean="0"/>
          </a:p>
          <a:p>
            <a:pPr algn="ctr">
              <a:lnSpc>
                <a:spcPct val="150000"/>
              </a:lnSpc>
            </a:pPr>
            <a:r>
              <a:rPr lang="en-US" dirty="0" smtClean="0"/>
              <a:t> </a:t>
            </a:r>
            <a:r>
              <a:rPr lang="en-US" i="1" dirty="0" smtClean="0"/>
              <a:t>Center for Visual Information Technology, IIIT-Hyderabad , India</a:t>
            </a:r>
            <a:endParaRPr lang="en-US" i="1" dirty="0"/>
          </a:p>
        </p:txBody>
      </p:sp>
    </p:spTree>
  </p:cSld>
  <p:clrMapOvr>
    <a:masterClrMapping/>
  </p:clrMapOvr>
  <p:transition advTm="1003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7620000" y="1371600"/>
            <a:ext cx="1371600" cy="457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4"/>
          <p:cNvGrpSpPr/>
          <p:nvPr/>
        </p:nvGrpSpPr>
        <p:grpSpPr>
          <a:xfrm>
            <a:off x="685800" y="609480"/>
            <a:ext cx="7772400" cy="4734045"/>
            <a:chOff x="685800" y="609480"/>
            <a:chExt cx="77724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1219200" y="1752600"/>
              <a:ext cx="6705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>
                      <a:lumMod val="65000"/>
                    </a:schemeClr>
                  </a:solidFill>
                </a:rPr>
                <a:t>What makes our job difficult ??</a:t>
              </a:r>
              <a:endParaRPr lang="en-US" sz="5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3200400"/>
              <a:ext cx="2133600" cy="2143125"/>
            </a:xfrm>
            <a:prstGeom prst="rect">
              <a:avLst/>
            </a:prstGeom>
          </p:spPr>
        </p:pic>
      </p:grpSp>
      <p:sp>
        <p:nvSpPr>
          <p:cNvPr id="7" name="Cloud Callout 6"/>
          <p:cNvSpPr/>
          <p:nvPr/>
        </p:nvSpPr>
        <p:spPr>
          <a:xfrm>
            <a:off x="990600" y="304800"/>
            <a:ext cx="3657600" cy="1524000"/>
          </a:xfrm>
          <a:prstGeom prst="cloudCallout">
            <a:avLst>
              <a:gd name="adj1" fmla="val -27845"/>
              <a:gd name="adj2" fmla="val 9687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Different degrees of complexity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505200" y="457200"/>
            <a:ext cx="4191000" cy="1524000"/>
          </a:xfrm>
          <a:prstGeom prst="cloudCallout">
            <a:avLst>
              <a:gd name="adj1" fmla="val -87296"/>
              <a:gd name="adj2" fmla="val 16093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Objects of complex shapes and varying sizes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696200" y="1524000"/>
            <a:ext cx="1219200" cy="4343400"/>
            <a:chOff x="7696200" y="1524000"/>
            <a:chExt cx="1219200" cy="4343400"/>
          </a:xfrm>
        </p:grpSpPr>
        <p:pic>
          <p:nvPicPr>
            <p:cNvPr id="24577" name="Picture 1" descr="C:\Users\swagatika\Desktop\swagatika_work\objects\18\1\18_1_rgb.tiff"/>
            <p:cNvPicPr>
              <a:picLocks noChangeAspect="1" noChangeArrowheads="1"/>
            </p:cNvPicPr>
            <p:nvPr/>
          </p:nvPicPr>
          <p:blipFill>
            <a:blip r:embed="rId3"/>
            <a:srcRect l="37344" t="67500" r="47656" b="12500"/>
            <a:stretch>
              <a:fillRect/>
            </a:stretch>
          </p:blipFill>
          <p:spPr bwMode="auto">
            <a:xfrm>
              <a:off x="7696200" y="2514600"/>
              <a:ext cx="1219200" cy="914400"/>
            </a:xfrm>
            <a:prstGeom prst="rect">
              <a:avLst/>
            </a:prstGeom>
            <a:noFill/>
          </p:spPr>
        </p:pic>
        <p:pic>
          <p:nvPicPr>
            <p:cNvPr id="24579" name="Picture 3" descr="C:\Users\swagatika\Desktop\swagatika_work\objects\7\2\7_2_rgb.tiff"/>
            <p:cNvPicPr>
              <a:picLocks noChangeAspect="1" noChangeArrowheads="1"/>
            </p:cNvPicPr>
            <p:nvPr/>
          </p:nvPicPr>
          <p:blipFill>
            <a:blip r:embed="rId4"/>
            <a:srcRect l="41719" t="68750" r="30781" b="7917"/>
            <a:stretch>
              <a:fillRect/>
            </a:stretch>
          </p:blipFill>
          <p:spPr bwMode="auto">
            <a:xfrm>
              <a:off x="7696200" y="3352800"/>
              <a:ext cx="1219200" cy="685800"/>
            </a:xfrm>
            <a:prstGeom prst="rect">
              <a:avLst/>
            </a:prstGeom>
            <a:noFill/>
          </p:spPr>
        </p:pic>
        <p:pic>
          <p:nvPicPr>
            <p:cNvPr id="24580" name="Picture 4" descr="C:\Users\swagatika\Desktop\swagatika_work\objects\13\1\13_1_rgb.tiff"/>
            <p:cNvPicPr>
              <a:picLocks noChangeAspect="1" noChangeArrowheads="1"/>
            </p:cNvPicPr>
            <p:nvPr/>
          </p:nvPicPr>
          <p:blipFill>
            <a:blip r:embed="rId5"/>
            <a:srcRect l="33438" t="52291" r="35312" b="12708"/>
            <a:stretch>
              <a:fillRect/>
            </a:stretch>
          </p:blipFill>
          <p:spPr bwMode="auto">
            <a:xfrm>
              <a:off x="7696200" y="4038600"/>
              <a:ext cx="1219200" cy="914400"/>
            </a:xfrm>
            <a:prstGeom prst="rect">
              <a:avLst/>
            </a:prstGeom>
            <a:noFill/>
          </p:spPr>
        </p:pic>
        <p:pic>
          <p:nvPicPr>
            <p:cNvPr id="24581" name="Picture 5" descr="C:\Users\swagatika\Desktop\swagatika_work\objects\15\2\15_2_rgb.tiff"/>
            <p:cNvPicPr>
              <a:picLocks noChangeAspect="1" noChangeArrowheads="1"/>
            </p:cNvPicPr>
            <p:nvPr/>
          </p:nvPicPr>
          <p:blipFill>
            <a:blip r:embed="rId6"/>
            <a:srcRect l="38906" t="55833" r="46094" b="14167"/>
            <a:stretch>
              <a:fillRect/>
            </a:stretch>
          </p:blipFill>
          <p:spPr bwMode="auto">
            <a:xfrm>
              <a:off x="7696200" y="1524000"/>
              <a:ext cx="685800" cy="1066800"/>
            </a:xfrm>
            <a:prstGeom prst="rect">
              <a:avLst/>
            </a:prstGeom>
            <a:noFill/>
          </p:spPr>
        </p:pic>
        <p:pic>
          <p:nvPicPr>
            <p:cNvPr id="24582" name="Picture 6" descr="C:\Users\swagatika\Desktop\swagatika_work\objects\29\1\29_1_rgb.tiff"/>
            <p:cNvPicPr>
              <a:picLocks noChangeAspect="1" noChangeArrowheads="1"/>
            </p:cNvPicPr>
            <p:nvPr/>
          </p:nvPicPr>
          <p:blipFill>
            <a:blip r:embed="rId7"/>
            <a:srcRect l="16250" t="55000" r="30000"/>
            <a:stretch>
              <a:fillRect/>
            </a:stretch>
          </p:blipFill>
          <p:spPr bwMode="auto">
            <a:xfrm>
              <a:off x="7696200" y="4953000"/>
              <a:ext cx="1219200" cy="914400"/>
            </a:xfrm>
            <a:prstGeom prst="rect">
              <a:avLst/>
            </a:prstGeom>
            <a:noFill/>
          </p:spPr>
        </p:pic>
        <p:pic>
          <p:nvPicPr>
            <p:cNvPr id="24578" name="Picture 2" descr="C:\Users\swagatika\Desktop\swagatika_work\objects\21\2\21_2_rgb.tiff"/>
            <p:cNvPicPr>
              <a:picLocks noChangeAspect="1" noChangeArrowheads="1"/>
            </p:cNvPicPr>
            <p:nvPr/>
          </p:nvPicPr>
          <p:blipFill>
            <a:blip r:embed="rId8"/>
            <a:srcRect l="48750" t="70000" r="40625" b="13333"/>
            <a:stretch>
              <a:fillRect/>
            </a:stretch>
          </p:blipFill>
          <p:spPr bwMode="auto">
            <a:xfrm>
              <a:off x="8305800" y="1524000"/>
              <a:ext cx="609600" cy="9906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318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Callout 8"/>
          <p:cNvSpPr/>
          <p:nvPr/>
        </p:nvSpPr>
        <p:spPr>
          <a:xfrm>
            <a:off x="3200400" y="4343400"/>
            <a:ext cx="3657600" cy="1447800"/>
          </a:xfrm>
          <a:prstGeom prst="cloudCallout">
            <a:avLst>
              <a:gd name="adj1" fmla="val -59857"/>
              <a:gd name="adj2" fmla="val -8593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Different types of interaction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620000" y="1371600"/>
            <a:ext cx="1371600" cy="457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85800" y="609480"/>
            <a:ext cx="7772400" cy="4734045"/>
            <a:chOff x="685800" y="609480"/>
            <a:chExt cx="77724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1219200" y="1752600"/>
              <a:ext cx="6705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>
                      <a:lumMod val="65000"/>
                    </a:schemeClr>
                  </a:solidFill>
                </a:rPr>
                <a:t>What makes our job difficult ??</a:t>
              </a:r>
              <a:endParaRPr lang="en-US" sz="5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3200400"/>
              <a:ext cx="2133600" cy="2143125"/>
            </a:xfrm>
            <a:prstGeom prst="rect">
              <a:avLst/>
            </a:prstGeom>
          </p:spPr>
        </p:pic>
      </p:grpSp>
      <p:sp>
        <p:nvSpPr>
          <p:cNvPr id="7" name="Cloud Callout 6"/>
          <p:cNvSpPr/>
          <p:nvPr/>
        </p:nvSpPr>
        <p:spPr>
          <a:xfrm>
            <a:off x="990600" y="304800"/>
            <a:ext cx="3657600" cy="1524000"/>
          </a:xfrm>
          <a:prstGeom prst="cloudCallout">
            <a:avLst>
              <a:gd name="adj1" fmla="val -27845"/>
              <a:gd name="adj2" fmla="val 9687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Different degrees of complexity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505200" y="457200"/>
            <a:ext cx="4191000" cy="1524000"/>
          </a:xfrm>
          <a:prstGeom prst="cloudCallout">
            <a:avLst>
              <a:gd name="adj1" fmla="val -87296"/>
              <a:gd name="adj2" fmla="val 16093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Objects of complex shapes and varying sizes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696200" y="1524000"/>
            <a:ext cx="1219200" cy="4343400"/>
            <a:chOff x="7772400" y="1447800"/>
            <a:chExt cx="1143000" cy="4343400"/>
          </a:xfrm>
        </p:grpSpPr>
        <p:pic>
          <p:nvPicPr>
            <p:cNvPr id="23553" name="Picture 1" descr="C:\Users\swagatika\Desktop\swagatika_work\imges_ppt\17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72400" y="3733800"/>
              <a:ext cx="1143000" cy="2057400"/>
            </a:xfrm>
            <a:prstGeom prst="rect">
              <a:avLst/>
            </a:prstGeom>
            <a:noFill/>
          </p:spPr>
        </p:pic>
        <p:pic>
          <p:nvPicPr>
            <p:cNvPr id="23554" name="Picture 2" descr="C:\Users\swagatika\Desktop\swagatika_work\imges_ppt\19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72400" y="2895600"/>
              <a:ext cx="1143000" cy="838200"/>
            </a:xfrm>
            <a:prstGeom prst="rect">
              <a:avLst/>
            </a:prstGeom>
            <a:noFill/>
          </p:spPr>
        </p:pic>
        <p:pic>
          <p:nvPicPr>
            <p:cNvPr id="23555" name="Picture 3" descr="C:\Users\swagatika\Desktop\swagatika_work\imges_ppt\2.jpg"/>
            <p:cNvPicPr>
              <a:picLocks noChangeAspect="1" noChangeArrowheads="1"/>
            </p:cNvPicPr>
            <p:nvPr/>
          </p:nvPicPr>
          <p:blipFill>
            <a:blip r:embed="rId5"/>
            <a:srcRect b="33333"/>
            <a:stretch>
              <a:fillRect/>
            </a:stretch>
          </p:blipFill>
          <p:spPr bwMode="auto">
            <a:xfrm>
              <a:off x="7772400" y="2133600"/>
              <a:ext cx="1143000" cy="762000"/>
            </a:xfrm>
            <a:prstGeom prst="rect">
              <a:avLst/>
            </a:prstGeom>
            <a:noFill/>
          </p:spPr>
        </p:pic>
        <p:pic>
          <p:nvPicPr>
            <p:cNvPr id="23557" name="Picture 5" descr="C:\Users\swagatika\Desktop\swagatika_work\imges_ppt\3.jpg"/>
            <p:cNvPicPr>
              <a:picLocks noChangeAspect="1" noChangeArrowheads="1"/>
            </p:cNvPicPr>
            <p:nvPr/>
          </p:nvPicPr>
          <p:blipFill>
            <a:blip r:embed="rId6"/>
            <a:srcRect l="12355" t="8247" r="13514"/>
            <a:stretch>
              <a:fillRect/>
            </a:stretch>
          </p:blipFill>
          <p:spPr bwMode="auto">
            <a:xfrm>
              <a:off x="7772400" y="1447800"/>
              <a:ext cx="1143000" cy="8382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3292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620000" y="1371600"/>
            <a:ext cx="1371600" cy="457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85800" y="304800"/>
            <a:ext cx="7772400" cy="5486400"/>
            <a:chOff x="685800" y="304800"/>
            <a:chExt cx="7772400" cy="5486400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1219200" y="1752600"/>
              <a:ext cx="6705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>
                      <a:lumMod val="65000"/>
                    </a:schemeClr>
                  </a:solidFill>
                </a:rPr>
                <a:t>What makes our job difficult ??</a:t>
              </a:r>
              <a:endParaRPr lang="en-US" sz="5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7" name="Cloud Callout 6"/>
            <p:cNvSpPr/>
            <p:nvPr/>
          </p:nvSpPr>
          <p:spPr>
            <a:xfrm>
              <a:off x="990600" y="304800"/>
              <a:ext cx="3657600" cy="1524000"/>
            </a:xfrm>
            <a:prstGeom prst="cloudCallout">
              <a:avLst>
                <a:gd name="adj1" fmla="val -27845"/>
                <a:gd name="adj2" fmla="val 9687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Different degrees of complexity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8" name="Cloud Callout 7"/>
            <p:cNvSpPr/>
            <p:nvPr/>
          </p:nvSpPr>
          <p:spPr>
            <a:xfrm>
              <a:off x="3505200" y="457200"/>
              <a:ext cx="4191000" cy="1524000"/>
            </a:xfrm>
            <a:prstGeom prst="cloudCallout">
              <a:avLst>
                <a:gd name="adj1" fmla="val -87296"/>
                <a:gd name="adj2" fmla="val 16093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Objects of complex shapes and varying sizes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9" name="Cloud Callout 8"/>
            <p:cNvSpPr/>
            <p:nvPr/>
          </p:nvSpPr>
          <p:spPr>
            <a:xfrm>
              <a:off x="3200400" y="4343400"/>
              <a:ext cx="3657600" cy="1447800"/>
            </a:xfrm>
            <a:prstGeom prst="cloudCallout">
              <a:avLst>
                <a:gd name="adj1" fmla="val -59857"/>
                <a:gd name="adj2" fmla="val -859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Different types of interaction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Cloud Callout 9"/>
            <p:cNvSpPr/>
            <p:nvPr/>
          </p:nvSpPr>
          <p:spPr>
            <a:xfrm>
              <a:off x="3733800" y="3200400"/>
              <a:ext cx="3657600" cy="1447800"/>
            </a:xfrm>
            <a:prstGeom prst="cloudCallout">
              <a:avLst>
                <a:gd name="adj1" fmla="val -93394"/>
                <a:gd name="adj2" fmla="val -30468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Static objects in the background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3200400"/>
              <a:ext cx="2133600" cy="2143125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7696200" y="1524000"/>
            <a:ext cx="1219200" cy="4262437"/>
            <a:chOff x="7696200" y="1524000"/>
            <a:chExt cx="1219200" cy="4262437"/>
          </a:xfrm>
        </p:grpSpPr>
        <p:pic>
          <p:nvPicPr>
            <p:cNvPr id="22529" name="Picture 1" descr="C:\Users\swagatika\Desktop\swagatika_work\rgb1_50\46_rgb.tif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6200" y="1524000"/>
              <a:ext cx="1219200" cy="1219200"/>
            </a:xfrm>
            <a:prstGeom prst="rect">
              <a:avLst/>
            </a:prstGeom>
            <a:noFill/>
          </p:spPr>
        </p:pic>
        <p:pic>
          <p:nvPicPr>
            <p:cNvPr id="22530" name="Picture 2" descr="C:\Users\swagatika\Desktop\swagatika_work\rgb1_50\7_rgb.tif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6200" y="2743200"/>
              <a:ext cx="1219200" cy="1447800"/>
            </a:xfrm>
            <a:prstGeom prst="rect">
              <a:avLst/>
            </a:prstGeom>
            <a:noFill/>
          </p:spPr>
        </p:pic>
        <p:pic>
          <p:nvPicPr>
            <p:cNvPr id="22531" name="Picture 3" descr="C:\Users\swagatika\Desktop\swagatika_work\imges_ppt\31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696200" y="4191000"/>
              <a:ext cx="1219200" cy="15954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 advTm="298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76200" y="381000"/>
            <a:ext cx="8382000" cy="4734045"/>
            <a:chOff x="76200" y="609480"/>
            <a:chExt cx="83820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76200" y="1676280"/>
              <a:ext cx="3962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How can the robot pick my stuff ??</a:t>
              </a:r>
              <a:endParaRPr lang="en-US" sz="3600" dirty="0"/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3200400"/>
              <a:ext cx="2133600" cy="2143125"/>
            </a:xfrm>
            <a:prstGeom prst="rect">
              <a:avLst/>
            </a:prstGeom>
          </p:spPr>
        </p:pic>
      </p:grpSp>
    </p:spTree>
  </p:cSld>
  <p:clrMapOvr>
    <a:masterClrMapping/>
  </p:clrMapOvr>
  <p:transition advTm="588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76200" y="381000"/>
            <a:ext cx="8382000" cy="4734045"/>
            <a:chOff x="76200" y="609480"/>
            <a:chExt cx="83820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76200" y="1676280"/>
              <a:ext cx="3962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How can the robot pick my stuff ??</a:t>
              </a:r>
              <a:endParaRPr lang="en-US" sz="3600" dirty="0"/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3200400"/>
              <a:ext cx="2133600" cy="2143125"/>
            </a:xfrm>
            <a:prstGeom prst="rect">
              <a:avLst/>
            </a:prstGeom>
          </p:spPr>
        </p:pic>
      </p:grpSp>
      <p:grpSp>
        <p:nvGrpSpPr>
          <p:cNvPr id="7" name="Group 9"/>
          <p:cNvGrpSpPr/>
          <p:nvPr/>
        </p:nvGrpSpPr>
        <p:grpSpPr>
          <a:xfrm>
            <a:off x="4191001" y="1828800"/>
            <a:ext cx="4380806" cy="1139094"/>
            <a:chOff x="5181601" y="1078468"/>
            <a:chExt cx="3886199" cy="830997"/>
          </a:xfrm>
        </p:grpSpPr>
        <p:sp>
          <p:nvSpPr>
            <p:cNvPr id="6" name="TextBox 5"/>
            <p:cNvSpPr txBox="1"/>
            <p:nvPr/>
          </p:nvSpPr>
          <p:spPr>
            <a:xfrm>
              <a:off x="5562600" y="1078468"/>
              <a:ext cx="3505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Segment out the object(s)</a:t>
              </a:r>
              <a:endParaRPr lang="en-US" sz="2400" i="1" dirty="0"/>
            </a:p>
          </p:txBody>
        </p:sp>
        <p:pic>
          <p:nvPicPr>
            <p:cNvPr id="9" name="Picture 8" descr="tickmark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81601" y="1166958"/>
              <a:ext cx="270387" cy="216309"/>
            </a:xfrm>
            <a:prstGeom prst="rect">
              <a:avLst/>
            </a:prstGeom>
          </p:spPr>
        </p:pic>
      </p:grpSp>
    </p:spTree>
  </p:cSld>
  <p:clrMapOvr>
    <a:masterClrMapping/>
  </p:clrMapOvr>
  <p:transition advTm="218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76200" y="381000"/>
            <a:ext cx="8382000" cy="4734045"/>
            <a:chOff x="76200" y="609480"/>
            <a:chExt cx="83820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76200" y="1676280"/>
              <a:ext cx="3962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How can the robot pick my stuff ??</a:t>
              </a:r>
              <a:endParaRPr lang="en-US" sz="3600" dirty="0"/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3200400"/>
              <a:ext cx="2133600" cy="2143125"/>
            </a:xfrm>
            <a:prstGeom prst="rect">
              <a:avLst/>
            </a:prstGeom>
          </p:spPr>
        </p:pic>
      </p:grpSp>
      <p:grpSp>
        <p:nvGrpSpPr>
          <p:cNvPr id="5" name="Group 20"/>
          <p:cNvGrpSpPr/>
          <p:nvPr/>
        </p:nvGrpSpPr>
        <p:grpSpPr>
          <a:xfrm>
            <a:off x="4191001" y="1828800"/>
            <a:ext cx="4380806" cy="1870255"/>
            <a:chOff x="4953001" y="1447800"/>
            <a:chExt cx="3886199" cy="1364397"/>
          </a:xfrm>
        </p:grpSpPr>
        <p:grpSp>
          <p:nvGrpSpPr>
            <p:cNvPr id="7" name="Group 9"/>
            <p:cNvGrpSpPr/>
            <p:nvPr/>
          </p:nvGrpSpPr>
          <p:grpSpPr>
            <a:xfrm>
              <a:off x="4953001" y="1447800"/>
              <a:ext cx="3886199" cy="830997"/>
              <a:chOff x="5181601" y="1078468"/>
              <a:chExt cx="3886199" cy="83099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562600" y="1078468"/>
                <a:ext cx="3505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Segment out the object(s)</a:t>
                </a:r>
                <a:endParaRPr lang="en-US" sz="2400" i="1" dirty="0"/>
              </a:p>
            </p:txBody>
          </p:sp>
          <p:pic>
            <p:nvPicPr>
              <p:cNvPr id="9" name="Picture 8" descr="tickmark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81601" y="1166958"/>
                <a:ext cx="270387" cy="216309"/>
              </a:xfrm>
              <a:prstGeom prst="rect">
                <a:avLst/>
              </a:prstGeom>
            </p:spPr>
          </p:pic>
        </p:grpSp>
        <p:grpSp>
          <p:nvGrpSpPr>
            <p:cNvPr id="8" name="Group 10"/>
            <p:cNvGrpSpPr/>
            <p:nvPr/>
          </p:nvGrpSpPr>
          <p:grpSpPr>
            <a:xfrm>
              <a:off x="4953001" y="1981200"/>
              <a:ext cx="3886199" cy="830997"/>
              <a:chOff x="5181601" y="1078468"/>
              <a:chExt cx="3886199" cy="83099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562600" y="1078468"/>
                <a:ext cx="3505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Use efficient grasping technique</a:t>
                </a:r>
                <a:endParaRPr lang="en-US" sz="2400" i="1" dirty="0"/>
              </a:p>
            </p:txBody>
          </p:sp>
          <p:pic>
            <p:nvPicPr>
              <p:cNvPr id="13" name="Picture 12" descr="tickmark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81601" y="1156555"/>
                <a:ext cx="283390" cy="226712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advTm="241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76200" y="381000"/>
            <a:ext cx="8382000" cy="4734045"/>
            <a:chOff x="76200" y="609480"/>
            <a:chExt cx="83820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76200" y="1676280"/>
              <a:ext cx="3962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How can the robot pick my stuff ??</a:t>
              </a:r>
              <a:endParaRPr lang="en-US" sz="3600" dirty="0"/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3200400"/>
              <a:ext cx="2133600" cy="2143125"/>
            </a:xfrm>
            <a:prstGeom prst="rect">
              <a:avLst/>
            </a:prstGeom>
          </p:spPr>
        </p:pic>
      </p:grpSp>
      <p:grpSp>
        <p:nvGrpSpPr>
          <p:cNvPr id="5" name="Group 20"/>
          <p:cNvGrpSpPr/>
          <p:nvPr/>
        </p:nvGrpSpPr>
        <p:grpSpPr>
          <a:xfrm>
            <a:off x="4191000" y="1828800"/>
            <a:ext cx="4380807" cy="3212132"/>
            <a:chOff x="4953000" y="1447800"/>
            <a:chExt cx="3886200" cy="2343329"/>
          </a:xfrm>
        </p:grpSpPr>
        <p:grpSp>
          <p:nvGrpSpPr>
            <p:cNvPr id="7" name="Group 9"/>
            <p:cNvGrpSpPr/>
            <p:nvPr/>
          </p:nvGrpSpPr>
          <p:grpSpPr>
            <a:xfrm>
              <a:off x="4953001" y="1447800"/>
              <a:ext cx="3886199" cy="830997"/>
              <a:chOff x="5181601" y="1078468"/>
              <a:chExt cx="3886199" cy="83099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562600" y="1078468"/>
                <a:ext cx="3505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Segment out the object(s)</a:t>
                </a:r>
                <a:endParaRPr lang="en-US" sz="2400" i="1" dirty="0"/>
              </a:p>
            </p:txBody>
          </p:sp>
          <p:pic>
            <p:nvPicPr>
              <p:cNvPr id="9" name="Picture 8" descr="tickmark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81601" y="1166958"/>
                <a:ext cx="270387" cy="216309"/>
              </a:xfrm>
              <a:prstGeom prst="rect">
                <a:avLst/>
              </a:prstGeom>
            </p:spPr>
          </p:pic>
        </p:grpSp>
        <p:grpSp>
          <p:nvGrpSpPr>
            <p:cNvPr id="8" name="Group 10"/>
            <p:cNvGrpSpPr/>
            <p:nvPr/>
          </p:nvGrpSpPr>
          <p:grpSpPr>
            <a:xfrm>
              <a:off x="4953001" y="1981200"/>
              <a:ext cx="3886199" cy="830997"/>
              <a:chOff x="5181601" y="1078468"/>
              <a:chExt cx="3886199" cy="83099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562600" y="1078468"/>
                <a:ext cx="3505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Use efficient grasping technique</a:t>
                </a:r>
                <a:endParaRPr lang="en-US" sz="2400" i="1" dirty="0"/>
              </a:p>
            </p:txBody>
          </p:sp>
          <p:pic>
            <p:nvPicPr>
              <p:cNvPr id="13" name="Picture 12" descr="tickmark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81601" y="1156555"/>
                <a:ext cx="283390" cy="226712"/>
              </a:xfrm>
              <a:prstGeom prst="rect">
                <a:avLst/>
              </a:prstGeom>
            </p:spPr>
          </p:pic>
        </p:grpSp>
        <p:grpSp>
          <p:nvGrpSpPr>
            <p:cNvPr id="10" name="Group 13"/>
            <p:cNvGrpSpPr/>
            <p:nvPr/>
          </p:nvGrpSpPr>
          <p:grpSpPr>
            <a:xfrm>
              <a:off x="4953000" y="2590800"/>
              <a:ext cx="3886200" cy="1200329"/>
              <a:chOff x="5181600" y="1078468"/>
              <a:chExt cx="3886200" cy="120032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562600" y="1078468"/>
                <a:ext cx="3505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Infer semantic interaction among objects</a:t>
                </a:r>
                <a:endParaRPr lang="en-US" sz="2400" i="1" dirty="0"/>
              </a:p>
            </p:txBody>
          </p:sp>
          <p:pic>
            <p:nvPicPr>
              <p:cNvPr id="16" name="Picture 15" descr="tickmark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81600" y="1158443"/>
                <a:ext cx="281031" cy="224825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advTm="478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76200" y="381000"/>
            <a:ext cx="8382000" cy="4734045"/>
            <a:chOff x="76200" y="609480"/>
            <a:chExt cx="83820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76200" y="1676280"/>
              <a:ext cx="3962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How can the robot pick my stuff ??</a:t>
              </a:r>
              <a:endParaRPr lang="en-US" sz="3600" dirty="0"/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3200400"/>
              <a:ext cx="2133600" cy="2143125"/>
            </a:xfrm>
            <a:prstGeom prst="rect">
              <a:avLst/>
            </a:prstGeom>
          </p:spPr>
        </p:pic>
      </p:grpSp>
      <p:grpSp>
        <p:nvGrpSpPr>
          <p:cNvPr id="5" name="Group 20"/>
          <p:cNvGrpSpPr/>
          <p:nvPr/>
        </p:nvGrpSpPr>
        <p:grpSpPr>
          <a:xfrm>
            <a:off x="4191000" y="1828800"/>
            <a:ext cx="4724400" cy="3645932"/>
            <a:chOff x="4953000" y="1447800"/>
            <a:chExt cx="4191000" cy="2659797"/>
          </a:xfrm>
        </p:grpSpPr>
        <p:grpSp>
          <p:nvGrpSpPr>
            <p:cNvPr id="7" name="Group 9"/>
            <p:cNvGrpSpPr/>
            <p:nvPr/>
          </p:nvGrpSpPr>
          <p:grpSpPr>
            <a:xfrm>
              <a:off x="4953001" y="1447800"/>
              <a:ext cx="3886199" cy="830997"/>
              <a:chOff x="5181601" y="1078468"/>
              <a:chExt cx="3886199" cy="83099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562600" y="1078468"/>
                <a:ext cx="3505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Segment out the object(s)</a:t>
                </a:r>
                <a:endParaRPr lang="en-US" sz="2400" i="1" dirty="0"/>
              </a:p>
            </p:txBody>
          </p:sp>
          <p:pic>
            <p:nvPicPr>
              <p:cNvPr id="9" name="Picture 8" descr="tickmark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81601" y="1166958"/>
                <a:ext cx="270387" cy="216309"/>
              </a:xfrm>
              <a:prstGeom prst="rect">
                <a:avLst/>
              </a:prstGeom>
            </p:spPr>
          </p:pic>
        </p:grpSp>
        <p:grpSp>
          <p:nvGrpSpPr>
            <p:cNvPr id="8" name="Group 10"/>
            <p:cNvGrpSpPr/>
            <p:nvPr/>
          </p:nvGrpSpPr>
          <p:grpSpPr>
            <a:xfrm>
              <a:off x="4953001" y="1981200"/>
              <a:ext cx="3886199" cy="830997"/>
              <a:chOff x="5181601" y="1078468"/>
              <a:chExt cx="3886199" cy="83099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562600" y="1078468"/>
                <a:ext cx="3505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Use efficient grasping technique</a:t>
                </a:r>
                <a:endParaRPr lang="en-US" sz="2400" i="1" dirty="0"/>
              </a:p>
            </p:txBody>
          </p:sp>
          <p:pic>
            <p:nvPicPr>
              <p:cNvPr id="13" name="Picture 12" descr="tickmark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81601" y="1156555"/>
                <a:ext cx="283390" cy="226712"/>
              </a:xfrm>
              <a:prstGeom prst="rect">
                <a:avLst/>
              </a:prstGeom>
            </p:spPr>
          </p:pic>
        </p:grpSp>
        <p:grpSp>
          <p:nvGrpSpPr>
            <p:cNvPr id="10" name="Group 13"/>
            <p:cNvGrpSpPr/>
            <p:nvPr/>
          </p:nvGrpSpPr>
          <p:grpSpPr>
            <a:xfrm>
              <a:off x="4953000" y="2590800"/>
              <a:ext cx="3886200" cy="1200329"/>
              <a:chOff x="5181600" y="1078468"/>
              <a:chExt cx="3886200" cy="120032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562600" y="1078468"/>
                <a:ext cx="3505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Infer semantic interaction among objects</a:t>
                </a:r>
                <a:endParaRPr lang="en-US" sz="2400" i="1" dirty="0"/>
              </a:p>
            </p:txBody>
          </p:sp>
          <p:pic>
            <p:nvPicPr>
              <p:cNvPr id="16" name="Picture 15" descr="tickmark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81600" y="1158443"/>
                <a:ext cx="281031" cy="224825"/>
              </a:xfrm>
              <a:prstGeom prst="rect">
                <a:avLst/>
              </a:prstGeom>
            </p:spPr>
          </p:pic>
        </p:grpSp>
        <p:pic>
          <p:nvPicPr>
            <p:cNvPr id="17" name="Picture 16" descr="question_mar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53000" y="3310969"/>
              <a:ext cx="304800" cy="3349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334000" y="3276600"/>
              <a:ext cx="381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Remove the surrounding objects!</a:t>
              </a:r>
              <a:endParaRPr lang="en-US" sz="2400" i="1" dirty="0"/>
            </a:p>
          </p:txBody>
        </p:sp>
      </p:grpSp>
    </p:spTree>
  </p:cSld>
  <p:clrMapOvr>
    <a:masterClrMapping/>
  </p:clrMapOvr>
  <p:transition advTm="5663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76200" y="381000"/>
            <a:ext cx="8382000" cy="4734045"/>
            <a:chOff x="76200" y="609480"/>
            <a:chExt cx="83820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76200" y="1676280"/>
              <a:ext cx="3962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How can the robot pick my stuff ??</a:t>
              </a:r>
              <a:endParaRPr lang="en-US" sz="3600" dirty="0"/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1000" y="3200400"/>
              <a:ext cx="2133600" cy="2143125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152207" y="1828800"/>
            <a:ext cx="4763191" cy="3645932"/>
            <a:chOff x="4918588" y="1447800"/>
            <a:chExt cx="4225412" cy="2659797"/>
          </a:xfrm>
        </p:grpSpPr>
        <p:grpSp>
          <p:nvGrpSpPr>
            <p:cNvPr id="10" name="Group 9"/>
            <p:cNvGrpSpPr/>
            <p:nvPr/>
          </p:nvGrpSpPr>
          <p:grpSpPr>
            <a:xfrm>
              <a:off x="4953001" y="1447800"/>
              <a:ext cx="3886199" cy="830997"/>
              <a:chOff x="5181601" y="1078468"/>
              <a:chExt cx="3886199" cy="830997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562600" y="1078468"/>
                <a:ext cx="3505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Segment out the object(s)</a:t>
                </a:r>
                <a:endParaRPr lang="en-US" sz="2400" i="1" dirty="0"/>
              </a:p>
            </p:txBody>
          </p:sp>
          <p:pic>
            <p:nvPicPr>
              <p:cNvPr id="9" name="Picture 8" descr="tickmark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181601" y="1166958"/>
                <a:ext cx="270387" cy="216309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4953001" y="1981200"/>
              <a:ext cx="3886199" cy="830997"/>
              <a:chOff x="5181601" y="1078468"/>
              <a:chExt cx="3886199" cy="83099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5562600" y="1078468"/>
                <a:ext cx="3505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Use efficient grasping technique</a:t>
                </a:r>
                <a:endParaRPr lang="en-US" sz="2400" i="1" dirty="0"/>
              </a:p>
            </p:txBody>
          </p:sp>
          <p:pic>
            <p:nvPicPr>
              <p:cNvPr id="13" name="Picture 12" descr="tickmark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81601" y="1156555"/>
                <a:ext cx="283390" cy="226712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4953000" y="2590800"/>
              <a:ext cx="3886200" cy="1200329"/>
              <a:chOff x="5181600" y="1078468"/>
              <a:chExt cx="3886200" cy="1200329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562600" y="1078468"/>
                <a:ext cx="3505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/>
                  <a:t>Infer semantic interaction among objects</a:t>
                </a:r>
                <a:endParaRPr lang="en-US" sz="2400" i="1" dirty="0"/>
              </a:p>
            </p:txBody>
          </p:sp>
          <p:pic>
            <p:nvPicPr>
              <p:cNvPr id="16" name="Picture 15" descr="tickmark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181600" y="1158443"/>
                <a:ext cx="281031" cy="224825"/>
              </a:xfrm>
              <a:prstGeom prst="rect">
                <a:avLst/>
              </a:prstGeom>
            </p:spPr>
          </p:pic>
        </p:grpSp>
        <p:pic>
          <p:nvPicPr>
            <p:cNvPr id="17" name="Picture 16" descr="question_mark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18588" y="3310969"/>
              <a:ext cx="304800" cy="33496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5334000" y="3276600"/>
              <a:ext cx="381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/>
                <a:t>Remove the surrounding objects!</a:t>
              </a:r>
              <a:endParaRPr lang="en-US" sz="2400" i="1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4648200" y="5181600"/>
            <a:ext cx="44958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200000"/>
              </a:lnSpc>
              <a:buBlip>
                <a:blip r:embed="rId6"/>
              </a:buBlip>
            </a:pPr>
            <a:r>
              <a:rPr lang="en-US" i="1" dirty="0" smtClean="0"/>
              <a:t>   Identify the supported objects … </a:t>
            </a:r>
          </a:p>
          <a:p>
            <a:pPr lvl="1">
              <a:lnSpc>
                <a:spcPct val="150000"/>
              </a:lnSpc>
              <a:buBlip>
                <a:blip r:embed="rId6"/>
              </a:buBlip>
            </a:pPr>
            <a:r>
              <a:rPr lang="en-US" i="1" dirty="0" smtClean="0"/>
              <a:t>  Remove them without causing damage to the environment. </a:t>
            </a:r>
            <a:endParaRPr lang="en-US" dirty="0"/>
          </a:p>
        </p:txBody>
      </p:sp>
      <p:sp>
        <p:nvSpPr>
          <p:cNvPr id="20" name="Rounded Rectangle 19"/>
          <p:cNvSpPr/>
          <p:nvPr/>
        </p:nvSpPr>
        <p:spPr>
          <a:xfrm>
            <a:off x="3962400" y="4267200"/>
            <a:ext cx="4953000" cy="2362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3042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85800" y="609480"/>
            <a:ext cx="7772400" cy="4063783"/>
            <a:chOff x="685800" y="609480"/>
            <a:chExt cx="7772400" cy="4063783"/>
          </a:xfrm>
        </p:grpSpPr>
        <p:sp>
          <p:nvSpPr>
            <p:cNvPr id="104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5" name="TextBox 4"/>
            <p:cNvSpPr txBox="1"/>
            <p:nvPr/>
          </p:nvSpPr>
          <p:spPr>
            <a:xfrm>
              <a:off x="4038600" y="3276600"/>
              <a:ext cx="838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 smtClean="0"/>
                <a:t>i.e.,</a:t>
              </a:r>
              <a:endParaRPr lang="en-US" i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05000" y="3657600"/>
              <a:ext cx="533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FF0000"/>
                  </a:solidFill>
                </a:rPr>
                <a:t>Learn the Support Order </a:t>
              </a:r>
              <a:r>
                <a:rPr lang="en-US" sz="2800" dirty="0" smtClean="0">
                  <a:solidFill>
                    <a:schemeClr val="accent6">
                      <a:lumMod val="75000"/>
                    </a:schemeClr>
                  </a:solidFill>
                </a:rPr>
                <a:t>for the object of interest</a:t>
              </a:r>
              <a:endParaRPr lang="en-US" sz="32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2000" y="914400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0000FF"/>
                  </a:solidFill>
                </a:rPr>
                <a:t>Our Goal …</a:t>
              </a:r>
              <a:endParaRPr lang="en-US" sz="2400" i="1" dirty="0">
                <a:solidFill>
                  <a:srgbClr val="0000FF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914400" y="1524000"/>
              <a:ext cx="7239000" cy="1600200"/>
            </a:xfrm>
            <a:prstGeom prst="roundRect">
              <a:avLst/>
            </a:prstGeom>
            <a:noFill/>
            <a:ln w="38100">
              <a:solidFill>
                <a:srgbClr val="15E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000" i="1" dirty="0" smtClean="0">
                  <a:solidFill>
                    <a:schemeClr val="tx1"/>
                  </a:solidFill>
                </a:rPr>
                <a:t>Infer support relationship &amp; derive a </a:t>
              </a:r>
              <a:r>
                <a:rPr lang="en-US" sz="2000" i="1" dirty="0" smtClean="0">
                  <a:solidFill>
                    <a:srgbClr val="0000FF"/>
                  </a:solidFill>
                </a:rPr>
                <a:t>sequence</a:t>
              </a:r>
              <a:r>
                <a:rPr lang="en-US" sz="2000" i="1" dirty="0" smtClean="0">
                  <a:solidFill>
                    <a:schemeClr val="tx1"/>
                  </a:solidFill>
                </a:rPr>
                <a:t> in which the surrounding objects of our object of interest should be removed while causing </a:t>
              </a:r>
              <a:r>
                <a:rPr lang="en-US" sz="2000" i="1" dirty="0" smtClean="0">
                  <a:solidFill>
                    <a:srgbClr val="0000FF"/>
                  </a:solidFill>
                </a:rPr>
                <a:t>minimal damage</a:t>
              </a:r>
              <a:r>
                <a:rPr lang="en-US" sz="2000" i="1" dirty="0" smtClean="0">
                  <a:solidFill>
                    <a:schemeClr val="tx1"/>
                  </a:solidFill>
                </a:rPr>
                <a:t> to </a:t>
              </a:r>
              <a:r>
                <a:rPr lang="en-US" sz="2000" i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the</a:t>
              </a:r>
              <a:r>
                <a:rPr lang="en-US" sz="2000" i="1" dirty="0" smtClean="0">
                  <a:solidFill>
                    <a:schemeClr val="tx1"/>
                  </a:solidFill>
                </a:rPr>
                <a:t> environment.</a:t>
              </a:r>
              <a:endParaRPr lang="en-US" sz="2000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81001" y="4419600"/>
            <a:ext cx="8534399" cy="2209800"/>
            <a:chOff x="381001" y="4419600"/>
            <a:chExt cx="8534399" cy="2209800"/>
          </a:xfrm>
        </p:grpSpPr>
        <p:grpSp>
          <p:nvGrpSpPr>
            <p:cNvPr id="30" name="Group 29"/>
            <p:cNvGrpSpPr/>
            <p:nvPr/>
          </p:nvGrpSpPr>
          <p:grpSpPr>
            <a:xfrm>
              <a:off x="6118117" y="5029200"/>
              <a:ext cx="2797283" cy="1004134"/>
              <a:chOff x="5410201" y="4800600"/>
              <a:chExt cx="2797283" cy="1004134"/>
            </a:xfrm>
          </p:grpSpPr>
          <p:sp>
            <p:nvSpPr>
              <p:cNvPr id="11" name="Rounded Rectangle 10"/>
              <p:cNvSpPr/>
              <p:nvPr/>
            </p:nvSpPr>
            <p:spPr>
              <a:xfrm rot="16200000">
                <a:off x="6351643" y="3859158"/>
                <a:ext cx="914400" cy="2797283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467600" y="5029200"/>
                <a:ext cx="693906" cy="381000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62600" y="5029200"/>
                <a:ext cx="685801" cy="380999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53200" y="5029200"/>
                <a:ext cx="648762" cy="381000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7674389" y="5416967"/>
                <a:ext cx="250411" cy="387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r>
                  <a:rPr lang="en-US" dirty="0"/>
                  <a:t>3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683789" y="5416967"/>
                <a:ext cx="2504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791200" y="5410200"/>
                <a:ext cx="250411" cy="387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/>
              </a:lstStyle>
              <a:p>
                <a:r>
                  <a:rPr lang="en-US" dirty="0"/>
                  <a:t>1</a:t>
                </a:r>
              </a:p>
            </p:txBody>
          </p:sp>
          <p:cxnSp>
            <p:nvCxnSpPr>
              <p:cNvPr id="27" name="Straight Arrow Connector 26"/>
              <p:cNvCxnSpPr>
                <a:stCxn id="14" idx="3"/>
                <a:endCxn id="15" idx="1"/>
              </p:cNvCxnSpPr>
              <p:nvPr/>
            </p:nvCxnSpPr>
            <p:spPr>
              <a:xfrm>
                <a:off x="6248401" y="5219700"/>
                <a:ext cx="304799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stCxn id="15" idx="3"/>
                <a:endCxn id="13" idx="1"/>
              </p:cNvCxnSpPr>
              <p:nvPr/>
            </p:nvCxnSpPr>
            <p:spPr>
              <a:xfrm>
                <a:off x="7201962" y="5219700"/>
                <a:ext cx="265638" cy="158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381001" y="4419600"/>
              <a:ext cx="1600199" cy="2209800"/>
              <a:chOff x="381001" y="4419600"/>
              <a:chExt cx="1600199" cy="2209800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33400" y="4572000"/>
                <a:ext cx="1282530" cy="115266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0600" y="5943600"/>
                <a:ext cx="762000" cy="609600"/>
              </a:xfrm>
              <a:prstGeom prst="rect">
                <a:avLst/>
              </a:prstGeom>
            </p:spPr>
          </p:pic>
          <p:sp>
            <p:nvSpPr>
              <p:cNvPr id="31" name="Rounded Rectangle 30"/>
              <p:cNvSpPr/>
              <p:nvPr/>
            </p:nvSpPr>
            <p:spPr>
              <a:xfrm rot="16200000">
                <a:off x="76201" y="4724400"/>
                <a:ext cx="2209800" cy="1600199"/>
              </a:xfrm>
              <a:prstGeom prst="roundRect">
                <a:avLst/>
              </a:prstGeom>
              <a:noFill/>
              <a:ln w="12700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3" name="Straight Arrow Connector 32"/>
            <p:cNvCxnSpPr>
              <a:stCxn id="31" idx="2"/>
              <a:endCxn id="11" idx="0"/>
            </p:cNvCxnSpPr>
            <p:nvPr/>
          </p:nvCxnSpPr>
          <p:spPr>
            <a:xfrm flipV="1">
              <a:off x="1981201" y="5486400"/>
              <a:ext cx="4136917" cy="38100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advTm="1755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685800" y="609480"/>
            <a:ext cx="7772400" cy="1143000"/>
          </a:xfrm>
          <a:prstGeom prst="rect">
            <a:avLst/>
          </a:prstGeom>
        </p:spPr>
      </p:sp>
      <p:sp>
        <p:nvSpPr>
          <p:cNvPr id="4" name="TextBox 3"/>
          <p:cNvSpPr txBox="1"/>
          <p:nvPr/>
        </p:nvSpPr>
        <p:spPr>
          <a:xfrm>
            <a:off x="381000" y="18288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clutter?? </a:t>
            </a:r>
            <a:endParaRPr lang="en-US" sz="4000" dirty="0"/>
          </a:p>
        </p:txBody>
      </p:sp>
      <p:pic>
        <p:nvPicPr>
          <p:cNvPr id="5" name="Picture 4" descr="ques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2133600" cy="2143125"/>
          </a:xfrm>
          <a:prstGeom prst="rect">
            <a:avLst/>
          </a:prstGeom>
        </p:spPr>
      </p:pic>
    </p:spTree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14400" y="38100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Some of the recent work 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00" y="1953470"/>
            <a:ext cx="1925053" cy="484930"/>
          </a:xfrm>
          <a:prstGeom prst="roundRect">
            <a:avLst/>
          </a:prstGeom>
          <a:solidFill>
            <a:srgbClr val="2E22C8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baseline="30000" dirty="0" err="1" smtClean="0">
                <a:solidFill>
                  <a:schemeClr val="bg1"/>
                </a:solidFill>
              </a:rPr>
              <a:t>Dogar</a:t>
            </a:r>
            <a:r>
              <a:rPr lang="en-US" sz="2000" i="1" baseline="30000" dirty="0" smtClean="0">
                <a:solidFill>
                  <a:schemeClr val="bg1"/>
                </a:solidFill>
              </a:rPr>
              <a:t> and  </a:t>
            </a:r>
            <a:r>
              <a:rPr lang="en-US" sz="2000" i="1" baseline="30000" dirty="0" err="1" smtClean="0">
                <a:solidFill>
                  <a:schemeClr val="bg1"/>
                </a:solidFill>
              </a:rPr>
              <a:t>Srinivasa</a:t>
            </a:r>
            <a:r>
              <a:rPr lang="en-US" sz="2000" i="1" baseline="30000" dirty="0" smtClean="0">
                <a:solidFill>
                  <a:schemeClr val="bg1"/>
                </a:solidFill>
              </a:rPr>
              <a:t>, RSS 11</a:t>
            </a:r>
          </a:p>
        </p:txBody>
      </p:sp>
      <p:pic>
        <p:nvPicPr>
          <p:cNvPr id="19" name="Picture 18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981200"/>
            <a:ext cx="426721" cy="304800"/>
          </a:xfrm>
          <a:prstGeom prst="rect">
            <a:avLst/>
          </a:prstGeom>
        </p:spPr>
      </p:pic>
      <p:pic>
        <p:nvPicPr>
          <p:cNvPr id="20" name="Picture 19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57651" y="2057400"/>
            <a:ext cx="285749" cy="228599"/>
          </a:xfrm>
          <a:prstGeom prst="rect">
            <a:avLst/>
          </a:prstGeom>
        </p:spPr>
      </p:pic>
      <p:pic>
        <p:nvPicPr>
          <p:cNvPr id="27" name="Picture 26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4921" y="1981200"/>
            <a:ext cx="426721" cy="304800"/>
          </a:xfrm>
          <a:prstGeom prst="rect">
            <a:avLst/>
          </a:prstGeom>
        </p:spPr>
      </p:pic>
      <p:pic>
        <p:nvPicPr>
          <p:cNvPr id="28" name="Picture 27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91251" y="2057400"/>
            <a:ext cx="285749" cy="228599"/>
          </a:xfrm>
          <a:prstGeom prst="rect">
            <a:avLst/>
          </a:prstGeom>
        </p:spPr>
      </p:pic>
      <p:pic>
        <p:nvPicPr>
          <p:cNvPr id="29" name="Picture 28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239000" y="2057400"/>
            <a:ext cx="285749" cy="228599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228600" y="2971800"/>
            <a:ext cx="1925053" cy="484930"/>
          </a:xfrm>
          <a:prstGeom prst="roundRect">
            <a:avLst/>
          </a:prstGeom>
          <a:solidFill>
            <a:srgbClr val="2E22C8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baseline="30000" dirty="0" err="1" smtClean="0">
                <a:solidFill>
                  <a:schemeClr val="bg1"/>
                </a:solidFill>
              </a:rPr>
              <a:t>Dogar</a:t>
            </a:r>
            <a:r>
              <a:rPr lang="en-US" sz="2000" i="1" baseline="30000" dirty="0" smtClean="0">
                <a:solidFill>
                  <a:schemeClr val="bg1"/>
                </a:solidFill>
              </a:rPr>
              <a:t> et al., RSS 12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228600" y="3810000"/>
            <a:ext cx="1905000" cy="685800"/>
          </a:xfrm>
          <a:prstGeom prst="roundRect">
            <a:avLst/>
          </a:prstGeom>
          <a:solidFill>
            <a:srgbClr val="2E22C8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baseline="30000" dirty="0" err="1" smtClean="0">
                <a:solidFill>
                  <a:schemeClr val="bg1"/>
                </a:solidFill>
              </a:rPr>
              <a:t>Rosman</a:t>
            </a:r>
            <a:r>
              <a:rPr lang="en-US" sz="2000" i="1" baseline="30000" dirty="0" smtClean="0">
                <a:solidFill>
                  <a:schemeClr val="bg1"/>
                </a:solidFill>
              </a:rPr>
              <a:t> and </a:t>
            </a:r>
            <a:r>
              <a:rPr lang="en-US" sz="2000" i="1" baseline="30000" dirty="0" err="1" smtClean="0">
                <a:solidFill>
                  <a:schemeClr val="bg1"/>
                </a:solidFill>
              </a:rPr>
              <a:t>Ramamoorthy</a:t>
            </a:r>
            <a:r>
              <a:rPr lang="en-US" sz="2000" i="1" baseline="30000" dirty="0" smtClean="0">
                <a:solidFill>
                  <a:schemeClr val="bg1"/>
                </a:solidFill>
              </a:rPr>
              <a:t>,  IJRR 11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228600" y="5105400"/>
            <a:ext cx="1981200" cy="533400"/>
          </a:xfrm>
          <a:prstGeom prst="roundRect">
            <a:avLst/>
          </a:prstGeom>
          <a:solidFill>
            <a:srgbClr val="2E22C8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baseline="30000" dirty="0" err="1" smtClean="0">
                <a:solidFill>
                  <a:schemeClr val="bg1"/>
                </a:solidFill>
              </a:rPr>
              <a:t>Sjoo</a:t>
            </a:r>
            <a:r>
              <a:rPr lang="en-US" sz="2000" i="1" baseline="30000" dirty="0" smtClean="0">
                <a:solidFill>
                  <a:schemeClr val="bg1"/>
                </a:solidFill>
              </a:rPr>
              <a:t>  and </a:t>
            </a:r>
            <a:r>
              <a:rPr lang="en-US" sz="2000" i="1" baseline="30000" dirty="0" err="1" smtClean="0">
                <a:solidFill>
                  <a:schemeClr val="bg1"/>
                </a:solidFill>
              </a:rPr>
              <a:t>Jensfelt</a:t>
            </a:r>
            <a:r>
              <a:rPr lang="en-US" sz="2000" i="1" baseline="30000" dirty="0" smtClean="0">
                <a:solidFill>
                  <a:schemeClr val="bg1"/>
                </a:solidFill>
              </a:rPr>
              <a:t>, IROS 11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228600" y="6019800"/>
            <a:ext cx="2209800" cy="381000"/>
          </a:xfrm>
          <a:prstGeom prst="roundRect">
            <a:avLst/>
          </a:prstGeom>
          <a:solidFill>
            <a:srgbClr val="2E22C8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baseline="30000" dirty="0" err="1" smtClean="0">
                <a:solidFill>
                  <a:schemeClr val="bg1"/>
                </a:solidFill>
              </a:rPr>
              <a:t>Silberman</a:t>
            </a:r>
            <a:r>
              <a:rPr lang="en-US" sz="2000" i="1" baseline="30000" dirty="0" smtClean="0">
                <a:solidFill>
                  <a:schemeClr val="bg1"/>
                </a:solidFill>
              </a:rPr>
              <a:t> et al., ECCV 12</a:t>
            </a:r>
          </a:p>
        </p:txBody>
      </p:sp>
      <p:pic>
        <p:nvPicPr>
          <p:cNvPr id="42" name="Picture 41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6079" y="3048000"/>
            <a:ext cx="426721" cy="304800"/>
          </a:xfrm>
          <a:prstGeom prst="rect">
            <a:avLst/>
          </a:prstGeom>
        </p:spPr>
      </p:pic>
      <p:pic>
        <p:nvPicPr>
          <p:cNvPr id="49" name="Picture 48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57651" y="3124201"/>
            <a:ext cx="285749" cy="228599"/>
          </a:xfrm>
          <a:prstGeom prst="rect">
            <a:avLst/>
          </a:prstGeom>
        </p:spPr>
      </p:pic>
      <p:pic>
        <p:nvPicPr>
          <p:cNvPr id="50" name="Picture 49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3048000"/>
            <a:ext cx="426721" cy="304800"/>
          </a:xfrm>
          <a:prstGeom prst="rect">
            <a:avLst/>
          </a:prstGeom>
        </p:spPr>
      </p:pic>
      <p:pic>
        <p:nvPicPr>
          <p:cNvPr id="56" name="Picture 55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91251" y="3124200"/>
            <a:ext cx="285749" cy="228599"/>
          </a:xfrm>
          <a:prstGeom prst="rect">
            <a:avLst/>
          </a:prstGeom>
        </p:spPr>
      </p:pic>
      <p:pic>
        <p:nvPicPr>
          <p:cNvPr id="59" name="Picture 58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258051" y="3124200"/>
            <a:ext cx="285749" cy="228599"/>
          </a:xfrm>
          <a:prstGeom prst="rect">
            <a:avLst/>
          </a:prstGeom>
        </p:spPr>
      </p:pic>
      <p:pic>
        <p:nvPicPr>
          <p:cNvPr id="43" name="Picture 42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4038600"/>
            <a:ext cx="426721" cy="304800"/>
          </a:xfrm>
          <a:prstGeom prst="rect">
            <a:avLst/>
          </a:prstGeom>
        </p:spPr>
      </p:pic>
      <p:pic>
        <p:nvPicPr>
          <p:cNvPr id="46" name="Picture 45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62400" y="4038600"/>
            <a:ext cx="426721" cy="304800"/>
          </a:xfrm>
          <a:prstGeom prst="rect">
            <a:avLst/>
          </a:prstGeom>
        </p:spPr>
      </p:pic>
      <p:pic>
        <p:nvPicPr>
          <p:cNvPr id="54" name="Picture 53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093972" y="4114800"/>
            <a:ext cx="285749" cy="228599"/>
          </a:xfrm>
          <a:prstGeom prst="rect">
            <a:avLst/>
          </a:prstGeom>
        </p:spPr>
      </p:pic>
      <p:pic>
        <p:nvPicPr>
          <p:cNvPr id="57" name="Picture 56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91251" y="4114801"/>
            <a:ext cx="285749" cy="228599"/>
          </a:xfrm>
          <a:prstGeom prst="rect">
            <a:avLst/>
          </a:prstGeom>
        </p:spPr>
      </p:pic>
      <p:pic>
        <p:nvPicPr>
          <p:cNvPr id="60" name="Picture 59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800" y="4038600"/>
            <a:ext cx="426721" cy="304800"/>
          </a:xfrm>
          <a:prstGeom prst="rect">
            <a:avLst/>
          </a:prstGeom>
        </p:spPr>
      </p:pic>
      <p:pic>
        <p:nvPicPr>
          <p:cNvPr id="44" name="Picture 43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6079" y="5105400"/>
            <a:ext cx="426721" cy="304800"/>
          </a:xfrm>
          <a:prstGeom prst="rect">
            <a:avLst/>
          </a:prstGeom>
        </p:spPr>
      </p:pic>
      <p:pic>
        <p:nvPicPr>
          <p:cNvPr id="47" name="Picture 46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2879" y="5105400"/>
            <a:ext cx="426721" cy="304800"/>
          </a:xfrm>
          <a:prstGeom prst="rect">
            <a:avLst/>
          </a:prstGeom>
        </p:spPr>
      </p:pic>
      <p:pic>
        <p:nvPicPr>
          <p:cNvPr id="55" name="Picture 54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093972" y="5181601"/>
            <a:ext cx="285749" cy="228599"/>
          </a:xfrm>
          <a:prstGeom prst="rect">
            <a:avLst/>
          </a:prstGeom>
        </p:spPr>
      </p:pic>
      <p:pic>
        <p:nvPicPr>
          <p:cNvPr id="58" name="Picture 57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191251" y="5181601"/>
            <a:ext cx="285749" cy="228599"/>
          </a:xfrm>
          <a:prstGeom prst="rect">
            <a:avLst/>
          </a:prstGeom>
        </p:spPr>
      </p:pic>
      <p:pic>
        <p:nvPicPr>
          <p:cNvPr id="61" name="Picture 60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3279" y="5105400"/>
            <a:ext cx="426721" cy="304800"/>
          </a:xfrm>
          <a:prstGeom prst="rect">
            <a:avLst/>
          </a:prstGeom>
        </p:spPr>
      </p:pic>
      <p:pic>
        <p:nvPicPr>
          <p:cNvPr id="45" name="Picture 44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6079" y="6172200"/>
            <a:ext cx="426721" cy="304800"/>
          </a:xfrm>
          <a:prstGeom prst="rect">
            <a:avLst/>
          </a:prstGeom>
        </p:spPr>
      </p:pic>
      <p:pic>
        <p:nvPicPr>
          <p:cNvPr id="48" name="Picture 47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2879" y="6172200"/>
            <a:ext cx="426721" cy="304800"/>
          </a:xfrm>
          <a:prstGeom prst="rect">
            <a:avLst/>
          </a:prstGeom>
        </p:spPr>
      </p:pic>
      <p:pic>
        <p:nvPicPr>
          <p:cNvPr id="51" name="Picture 50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4921" y="6172200"/>
            <a:ext cx="426721" cy="304800"/>
          </a:xfrm>
          <a:prstGeom prst="rect">
            <a:avLst/>
          </a:prstGeom>
        </p:spPr>
      </p:pic>
      <p:pic>
        <p:nvPicPr>
          <p:cNvPr id="53" name="Picture 52" descr="tickmar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8851" y="6172200"/>
            <a:ext cx="426721" cy="304800"/>
          </a:xfrm>
          <a:prstGeom prst="rect">
            <a:avLst/>
          </a:prstGeom>
        </p:spPr>
      </p:pic>
      <p:pic>
        <p:nvPicPr>
          <p:cNvPr id="62" name="Picture 61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239000" y="6248401"/>
            <a:ext cx="285749" cy="228599"/>
          </a:xfrm>
          <a:prstGeom prst="rect">
            <a:avLst/>
          </a:prstGeom>
        </p:spPr>
      </p:pic>
      <p:sp>
        <p:nvSpPr>
          <p:cNvPr id="69" name="Rounded Rectangle 68"/>
          <p:cNvSpPr/>
          <p:nvPr/>
        </p:nvSpPr>
        <p:spPr>
          <a:xfrm>
            <a:off x="2514600" y="1143000"/>
            <a:ext cx="990600" cy="476726"/>
          </a:xfrm>
          <a:prstGeom prst="roundRect">
            <a:avLst/>
          </a:prstGeom>
          <a:solidFill>
            <a:srgbClr val="F5FD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Semantic interaction</a:t>
            </a:r>
            <a:endParaRPr lang="en-US" sz="1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3581400" y="1143000"/>
            <a:ext cx="914400" cy="476726"/>
          </a:xfrm>
          <a:prstGeom prst="roundRect">
            <a:avLst/>
          </a:prstGeom>
          <a:solidFill>
            <a:srgbClr val="F5FD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Physical Contact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4648200" y="1143000"/>
            <a:ext cx="990600" cy="476726"/>
          </a:xfrm>
          <a:prstGeom prst="roundRect">
            <a:avLst/>
          </a:prstGeom>
          <a:solidFill>
            <a:srgbClr val="F5FD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Clutter in real-world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5715000" y="1143000"/>
            <a:ext cx="1143000" cy="476726"/>
          </a:xfrm>
          <a:prstGeom prst="roundRect">
            <a:avLst/>
          </a:prstGeom>
          <a:solidFill>
            <a:srgbClr val="F5FD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Noisy background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7010400" y="990600"/>
            <a:ext cx="990600" cy="664012"/>
          </a:xfrm>
          <a:prstGeom prst="roundRect">
            <a:avLst/>
          </a:prstGeom>
          <a:solidFill>
            <a:srgbClr val="F5FD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Support by multiple objects</a:t>
            </a:r>
          </a:p>
        </p:txBody>
      </p:sp>
      <p:pic>
        <p:nvPicPr>
          <p:cNvPr id="52" name="Picture 51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458200" y="1981200"/>
            <a:ext cx="285749" cy="228599"/>
          </a:xfrm>
          <a:prstGeom prst="rect">
            <a:avLst/>
          </a:prstGeom>
        </p:spPr>
      </p:pic>
      <p:pic>
        <p:nvPicPr>
          <p:cNvPr id="63" name="Picture 62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477251" y="3048000"/>
            <a:ext cx="285749" cy="228599"/>
          </a:xfrm>
          <a:prstGeom prst="rect">
            <a:avLst/>
          </a:prstGeom>
        </p:spPr>
      </p:pic>
      <p:pic>
        <p:nvPicPr>
          <p:cNvPr id="66" name="Picture 65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458200" y="6172201"/>
            <a:ext cx="285749" cy="228599"/>
          </a:xfrm>
          <a:prstGeom prst="rect">
            <a:avLst/>
          </a:prstGeom>
        </p:spPr>
      </p:pic>
      <p:sp>
        <p:nvSpPr>
          <p:cNvPr id="67" name="Rounded Rectangle 66"/>
          <p:cNvSpPr/>
          <p:nvPr/>
        </p:nvSpPr>
        <p:spPr>
          <a:xfrm>
            <a:off x="8077200" y="1123474"/>
            <a:ext cx="990600" cy="476726"/>
          </a:xfrm>
          <a:prstGeom prst="roundRect">
            <a:avLst/>
          </a:prstGeom>
          <a:solidFill>
            <a:srgbClr val="F5FDA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100" b="1" dirty="0" smtClean="0">
                <a:solidFill>
                  <a:schemeClr val="accent3">
                    <a:lumMod val="50000"/>
                  </a:schemeClr>
                </a:solidFill>
              </a:rPr>
              <a:t>Support in Hierarchy</a:t>
            </a:r>
          </a:p>
        </p:txBody>
      </p:sp>
      <p:pic>
        <p:nvPicPr>
          <p:cNvPr id="68" name="Picture 67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458200" y="4114801"/>
            <a:ext cx="285749" cy="228599"/>
          </a:xfrm>
          <a:prstGeom prst="rect">
            <a:avLst/>
          </a:prstGeom>
        </p:spPr>
      </p:pic>
      <p:pic>
        <p:nvPicPr>
          <p:cNvPr id="74" name="Picture 73" descr="crossmar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477251" y="5181601"/>
            <a:ext cx="285749" cy="228599"/>
          </a:xfrm>
          <a:prstGeom prst="rect">
            <a:avLst/>
          </a:prstGeom>
        </p:spPr>
      </p:pic>
    </p:spTree>
  </p:cSld>
  <p:clrMapOvr>
    <a:masterClrMapping/>
  </p:clrMapOvr>
  <p:transition advTm="4087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228600" y="948371"/>
            <a:ext cx="1301732" cy="3183416"/>
            <a:chOff x="228600" y="948371"/>
            <a:chExt cx="1301732" cy="3183416"/>
          </a:xfrm>
        </p:grpSpPr>
        <p:pic>
          <p:nvPicPr>
            <p:cNvPr id="15" name="Picture 14"/>
            <p:cNvPicPr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8600" y="2762825"/>
              <a:ext cx="1301732" cy="116756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802" y="1307750"/>
              <a:ext cx="1282530" cy="115266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317833" y="3854788"/>
              <a:ext cx="936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</a:lstStyle>
            <a:p>
              <a:r>
                <a:rPr lang="en-US" sz="1200" b="1" dirty="0" err="1"/>
                <a:t>Depthmap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9973" y="948371"/>
              <a:ext cx="10134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RGB Image</a:t>
              </a:r>
              <a:endParaRPr lang="en-US" sz="1400" b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914400" y="381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The framework …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09600" y="5181600"/>
            <a:ext cx="8001000" cy="9906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0000CC"/>
                </a:solidFill>
              </a:rPr>
              <a:t>Input:  </a:t>
            </a:r>
            <a:r>
              <a:rPr lang="en-US" sz="2000" i="1" dirty="0" smtClean="0">
                <a:solidFill>
                  <a:schemeClr val="tx1"/>
                </a:solidFill>
              </a:rPr>
              <a:t>RGB Image and </a:t>
            </a:r>
            <a:r>
              <a:rPr lang="en-US" sz="2000" i="1" dirty="0" err="1" smtClean="0">
                <a:solidFill>
                  <a:schemeClr val="tx1"/>
                </a:solidFill>
              </a:rPr>
              <a:t>Depthmap</a:t>
            </a:r>
            <a:r>
              <a:rPr lang="en-US" sz="2000" i="1" dirty="0" smtClean="0">
                <a:solidFill>
                  <a:schemeClr val="tx1"/>
                </a:solidFill>
              </a:rPr>
              <a:t> captured using </a:t>
            </a:r>
            <a:r>
              <a:rPr lang="en-US" sz="2000" i="1" dirty="0" err="1" smtClean="0">
                <a:solidFill>
                  <a:schemeClr val="tx1"/>
                </a:solidFill>
              </a:rPr>
              <a:t>Kinect</a:t>
            </a:r>
            <a:r>
              <a:rPr lang="en-US" sz="2000" i="1" dirty="0" smtClean="0">
                <a:solidFill>
                  <a:schemeClr val="tx1"/>
                </a:solidFill>
              </a:rPr>
              <a:t>. 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093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>
            <a:stCxn id="19" idx="3"/>
            <a:endCxn id="17" idx="1"/>
          </p:cNvCxnSpPr>
          <p:nvPr/>
        </p:nvCxnSpPr>
        <p:spPr>
          <a:xfrm flipV="1">
            <a:off x="3324122" y="2584276"/>
            <a:ext cx="300301" cy="7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762825"/>
            <a:ext cx="1301732" cy="1167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802" y="1307751"/>
            <a:ext cx="1282530" cy="1152665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4423" y="2103319"/>
            <a:ext cx="1107135" cy="96191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854732" y="2268819"/>
            <a:ext cx="1469390" cy="645210"/>
          </a:xfrm>
          <a:prstGeom prst="roundRect">
            <a:avLst/>
          </a:prstGeom>
          <a:solidFill>
            <a:srgbClr val="F5FDAD"/>
          </a:solidFill>
          <a:ln w="254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Segmentation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7833" y="3854788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400" b="1" dirty="0" err="1"/>
              <a:t>Depthmap</a:t>
            </a:r>
          </a:p>
        </p:txBody>
      </p:sp>
      <p:cxnSp>
        <p:nvCxnSpPr>
          <p:cNvPr id="30" name="Elbow Connector 29"/>
          <p:cNvCxnSpPr/>
          <p:nvPr/>
        </p:nvCxnSpPr>
        <p:spPr>
          <a:xfrm>
            <a:off x="1547441" y="1756814"/>
            <a:ext cx="324400" cy="75044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flipV="1">
            <a:off x="1530332" y="2642357"/>
            <a:ext cx="324400" cy="87649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9973" y="948371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RGB Image</a:t>
            </a:r>
            <a:endParaRPr 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412431" y="3110369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SegmentedImage</a:t>
            </a:r>
            <a:endParaRPr lang="en-US" sz="1600" b="1" dirty="0">
              <a:solidFill>
                <a:srgbClr val="1F497D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81000" y="5334000"/>
            <a:ext cx="8610600" cy="10668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smtClean="0">
                <a:solidFill>
                  <a:srgbClr val="0000CC"/>
                </a:solidFill>
              </a:rPr>
              <a:t>Segmentation:  </a:t>
            </a:r>
            <a:r>
              <a:rPr lang="en-US" sz="2000" i="1" dirty="0" smtClean="0">
                <a:solidFill>
                  <a:schemeClr val="tx1"/>
                </a:solidFill>
              </a:rPr>
              <a:t>Over-segmentation using </a:t>
            </a:r>
            <a:r>
              <a:rPr lang="en-US" sz="2000" b="1" i="1" dirty="0" err="1" smtClean="0">
                <a:solidFill>
                  <a:schemeClr val="tx1"/>
                </a:solidFill>
              </a:rPr>
              <a:t>Arbelaez</a:t>
            </a:r>
            <a:r>
              <a:rPr lang="en-US" sz="2000" b="1" i="1" dirty="0" smtClean="0">
                <a:solidFill>
                  <a:schemeClr val="tx1"/>
                </a:solidFill>
              </a:rPr>
              <a:t> et al. (PAMI’11)</a:t>
            </a:r>
          </a:p>
          <a:p>
            <a:pPr algn="just"/>
            <a:r>
              <a:rPr lang="en-US" sz="2000" i="1" dirty="0" smtClean="0">
                <a:solidFill>
                  <a:schemeClr val="tx1"/>
                </a:solidFill>
              </a:rPr>
              <a:t>	             Hierarchical segmentation using </a:t>
            </a:r>
            <a:r>
              <a:rPr lang="en-US" sz="2000" b="1" i="1" dirty="0" err="1" smtClean="0">
                <a:solidFill>
                  <a:schemeClr val="tx1"/>
                </a:solidFill>
              </a:rPr>
              <a:t>Hoiem</a:t>
            </a:r>
            <a:r>
              <a:rPr lang="en-US" sz="2000" b="1" i="1" dirty="0" smtClean="0">
                <a:solidFill>
                  <a:schemeClr val="tx1"/>
                </a:solidFill>
              </a:rPr>
              <a:t> et  al. (IJCV’11)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14400" y="381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The framework …</a:t>
            </a:r>
            <a:endParaRPr lang="en-US" sz="28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Tm="1525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Elbow Connector 202"/>
          <p:cNvCxnSpPr/>
          <p:nvPr/>
        </p:nvCxnSpPr>
        <p:spPr>
          <a:xfrm>
            <a:off x="4473213" y="2983158"/>
            <a:ext cx="775605" cy="759855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56859" y="4081306"/>
            <a:ext cx="294035" cy="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9" idx="3"/>
            <a:endCxn id="17" idx="1"/>
          </p:cNvCxnSpPr>
          <p:nvPr/>
        </p:nvCxnSpPr>
        <p:spPr>
          <a:xfrm flipV="1">
            <a:off x="3324122" y="2584276"/>
            <a:ext cx="300301" cy="7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762825"/>
            <a:ext cx="1301732" cy="1167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802" y="1307750"/>
            <a:ext cx="1282530" cy="1152665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4423" y="2103319"/>
            <a:ext cx="1107135" cy="9619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457" y="3617985"/>
            <a:ext cx="1153234" cy="82881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854732" y="2268819"/>
            <a:ext cx="1469390" cy="645210"/>
          </a:xfrm>
          <a:prstGeom prst="roundRect">
            <a:avLst/>
          </a:prstGeom>
          <a:solidFill>
            <a:srgbClr val="F5FDAD"/>
          </a:solidFill>
          <a:ln w="254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Segmentation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082156" y="4371201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400" b="1" dirty="0"/>
              <a:t>Object of interest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35517" y="3354053"/>
            <a:ext cx="1076502" cy="99641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7833" y="3854788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400" b="1" dirty="0" err="1"/>
              <a:t>Depthmap</a:t>
            </a:r>
          </a:p>
        </p:txBody>
      </p:sp>
      <p:cxnSp>
        <p:nvCxnSpPr>
          <p:cNvPr id="30" name="Elbow Connector 29"/>
          <p:cNvCxnSpPr/>
          <p:nvPr/>
        </p:nvCxnSpPr>
        <p:spPr>
          <a:xfrm>
            <a:off x="1547441" y="1756813"/>
            <a:ext cx="324400" cy="75044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flipV="1">
            <a:off x="1530332" y="2642356"/>
            <a:ext cx="324400" cy="87649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09973" y="948371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RGB Image</a:t>
            </a:r>
            <a:endParaRPr 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412431" y="3110369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SegmentedImage</a:t>
            </a:r>
            <a:endParaRPr lang="en-US" sz="1600" b="1" dirty="0">
              <a:solidFill>
                <a:srgbClr val="1F497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4371201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400" b="1" dirty="0"/>
              <a:t>Detected Region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9600" y="5181600"/>
            <a:ext cx="8001000" cy="9906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rgbClr val="0000CC"/>
                </a:solidFill>
              </a:rPr>
              <a:t>Object Detection: </a:t>
            </a:r>
            <a:r>
              <a:rPr lang="en-US" sz="2000" i="1" dirty="0" smtClean="0">
                <a:solidFill>
                  <a:schemeClr val="tx1"/>
                </a:solidFill>
              </a:rPr>
              <a:t>SIFT feature matching.</a:t>
            </a:r>
          </a:p>
          <a:p>
            <a:r>
              <a:rPr lang="en-US" sz="2000" i="1" dirty="0" smtClean="0">
                <a:solidFill>
                  <a:schemeClr val="tx1"/>
                </a:solidFill>
              </a:rPr>
              <a:t>		  RANSAC applied to discard outliers.</a:t>
            </a:r>
          </a:p>
          <a:p>
            <a:r>
              <a:rPr lang="en-US" sz="2000" i="1" dirty="0" smtClean="0">
                <a:solidFill>
                  <a:schemeClr val="tx1"/>
                </a:solidFill>
              </a:rPr>
              <a:t>		  Matching segmented regions are merged.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4400" y="381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The framework …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740776" y="3743012"/>
            <a:ext cx="1126624" cy="676588"/>
          </a:xfrm>
          <a:prstGeom prst="roundRect">
            <a:avLst/>
          </a:prstGeom>
          <a:solidFill>
            <a:srgbClr val="F5FDAD"/>
          </a:solidFill>
          <a:ln w="254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Object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324122" y="4068794"/>
            <a:ext cx="1416654" cy="12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4929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Elbow Connector 200"/>
          <p:cNvCxnSpPr>
            <a:endCxn id="33" idx="2"/>
          </p:cNvCxnSpPr>
          <p:nvPr/>
        </p:nvCxnSpPr>
        <p:spPr>
          <a:xfrm flipV="1">
            <a:off x="4534934" y="2006803"/>
            <a:ext cx="715627" cy="45361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729478" y="1665006"/>
            <a:ext cx="525487" cy="350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202"/>
          <p:cNvCxnSpPr>
            <a:endCxn id="21" idx="0"/>
          </p:cNvCxnSpPr>
          <p:nvPr/>
        </p:nvCxnSpPr>
        <p:spPr>
          <a:xfrm>
            <a:off x="4473213" y="2983158"/>
            <a:ext cx="775605" cy="75985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1" idx="3"/>
          </p:cNvCxnSpPr>
          <p:nvPr/>
        </p:nvCxnSpPr>
        <p:spPr>
          <a:xfrm>
            <a:off x="5756859" y="4081306"/>
            <a:ext cx="294035" cy="0"/>
          </a:xfrm>
          <a:prstGeom prst="line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9" idx="3"/>
            <a:endCxn id="17" idx="1"/>
          </p:cNvCxnSpPr>
          <p:nvPr/>
        </p:nvCxnSpPr>
        <p:spPr>
          <a:xfrm flipV="1">
            <a:off x="3324122" y="2584276"/>
            <a:ext cx="300301" cy="71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762825"/>
            <a:ext cx="1301732" cy="11675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802" y="1307751"/>
            <a:ext cx="1282530" cy="1152665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24423" y="2103319"/>
            <a:ext cx="1107135" cy="96191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0457" y="3617985"/>
            <a:ext cx="1153234" cy="828818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854732" y="2268819"/>
            <a:ext cx="1469390" cy="645210"/>
          </a:xfrm>
          <a:prstGeom prst="roundRect">
            <a:avLst/>
          </a:prstGeom>
          <a:solidFill>
            <a:srgbClr val="F5FDAD"/>
          </a:solidFill>
          <a:ln w="254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Segmentation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40777" y="3743012"/>
            <a:ext cx="1016082" cy="676588"/>
          </a:xfrm>
          <a:prstGeom prst="roundRect">
            <a:avLst/>
          </a:prstGeom>
          <a:solidFill>
            <a:srgbClr val="F5FDAD"/>
          </a:solidFill>
          <a:ln w="254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Object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82156" y="4371201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400" b="1" dirty="0"/>
              <a:t>Object of interest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5246" y="1250780"/>
            <a:ext cx="577973" cy="75667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5517" y="3354054"/>
            <a:ext cx="1076502" cy="996418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17833" y="3854788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400" b="1" dirty="0" err="1"/>
              <a:t>Depthmap</a:t>
            </a:r>
          </a:p>
        </p:txBody>
      </p:sp>
      <p:cxnSp>
        <p:nvCxnSpPr>
          <p:cNvPr id="30" name="Elbow Connector 29"/>
          <p:cNvCxnSpPr/>
          <p:nvPr/>
        </p:nvCxnSpPr>
        <p:spPr>
          <a:xfrm>
            <a:off x="1547441" y="1756814"/>
            <a:ext cx="324400" cy="750447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flipV="1">
            <a:off x="1530332" y="2642357"/>
            <a:ext cx="324400" cy="876491"/>
          </a:xfrm>
          <a:prstGeom prst="bentConnector3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34" idx="1"/>
          </p:cNvCxnSpPr>
          <p:nvPr/>
        </p:nvCxnSpPr>
        <p:spPr>
          <a:xfrm>
            <a:off x="3324122" y="4068794"/>
            <a:ext cx="1416654" cy="12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756859" y="872769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400" b="1" dirty="0"/>
              <a:t>Support Matrix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9973" y="948371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RGB Image</a:t>
            </a:r>
            <a:endParaRPr lang="en-US" sz="16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3412431" y="3110369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SegmentedImage</a:t>
            </a:r>
            <a:endParaRPr lang="en-US" sz="1600" b="1" dirty="0">
              <a:solidFill>
                <a:srgbClr val="1F497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67400" y="4371201"/>
            <a:ext cx="1645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sz="1400" b="1" dirty="0"/>
              <a:t>Detected Region 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9600" y="5181600"/>
            <a:ext cx="8001000" cy="9906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b="1" dirty="0" smtClean="0">
                <a:solidFill>
                  <a:srgbClr val="0000CC"/>
                </a:solidFill>
              </a:rPr>
              <a:t>Support Inference:  </a:t>
            </a:r>
            <a:r>
              <a:rPr lang="en-US" sz="2000" i="1" dirty="0" smtClean="0">
                <a:solidFill>
                  <a:schemeClr val="tx1"/>
                </a:solidFill>
              </a:rPr>
              <a:t>Infers support relationships among the regions and stores in a support matrix. 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4400" y="381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The framework …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4709922" y="1330215"/>
            <a:ext cx="1081278" cy="676588"/>
          </a:xfrm>
          <a:prstGeom prst="roundRect">
            <a:avLst/>
          </a:prstGeom>
          <a:solidFill>
            <a:srgbClr val="F5FDAD"/>
          </a:solidFill>
          <a:ln w="254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Support Inference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4740776" y="3743012"/>
            <a:ext cx="1126624" cy="676588"/>
          </a:xfrm>
          <a:prstGeom prst="roundRect">
            <a:avLst/>
          </a:prstGeom>
          <a:solidFill>
            <a:srgbClr val="F5FDAD"/>
          </a:solidFill>
          <a:ln w="254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Object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273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Elbow Connector 202"/>
          <p:cNvCxnSpPr/>
          <p:nvPr/>
        </p:nvCxnSpPr>
        <p:spPr>
          <a:xfrm>
            <a:off x="4473213" y="2983158"/>
            <a:ext cx="775605" cy="759854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Subtitle 3"/>
          <p:cNvGrpSpPr>
            <a:grpSpLocks noGrp="1"/>
          </p:cNvGrpSpPr>
          <p:nvPr>
            <p:ph type="subTitle"/>
          </p:nvPr>
        </p:nvGrpSpPr>
        <p:grpSpPr>
          <a:xfrm>
            <a:off x="228600" y="872769"/>
            <a:ext cx="8915400" cy="3806209"/>
            <a:chOff x="23760" y="1196752"/>
            <a:chExt cx="10740928" cy="3625257"/>
          </a:xfrm>
        </p:grpSpPr>
        <p:grpSp>
          <p:nvGrpSpPr>
            <p:cNvPr id="3" name="Group 209"/>
            <p:cNvGrpSpPr/>
            <p:nvPr/>
          </p:nvGrpSpPr>
          <p:grpSpPr>
            <a:xfrm>
              <a:off x="23760" y="1196752"/>
              <a:ext cx="10740928" cy="3625257"/>
              <a:chOff x="0" y="980728"/>
              <a:chExt cx="10740928" cy="3625257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8604448" y="3964995"/>
                <a:ext cx="2136480" cy="4983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</a:lstStyle>
              <a:p>
                <a:pPr algn="ctr"/>
                <a:r>
                  <a:rPr lang="en-US" sz="1400" b="1" dirty="0"/>
                  <a:t>Output Object Sequence</a:t>
                </a:r>
              </a:p>
            </p:txBody>
          </p:sp>
          <p:grpSp>
            <p:nvGrpSpPr>
              <p:cNvPr id="4" name="Group 208"/>
              <p:cNvGrpSpPr/>
              <p:nvPr/>
            </p:nvGrpSpPr>
            <p:grpSpPr>
              <a:xfrm>
                <a:off x="0" y="980728"/>
                <a:ext cx="10404648" cy="3625257"/>
                <a:chOff x="0" y="908720"/>
                <a:chExt cx="10404648" cy="3625257"/>
              </a:xfrm>
            </p:grpSpPr>
            <p:cxnSp>
              <p:nvCxnSpPr>
                <p:cNvPr id="10" name="Straight Connector 9"/>
                <p:cNvCxnSpPr>
                  <a:stCxn id="20" idx="3"/>
                </p:cNvCxnSpPr>
                <p:nvPr/>
              </p:nvCxnSpPr>
              <p:spPr>
                <a:xfrm flipV="1">
                  <a:off x="6701605" y="1663294"/>
                  <a:ext cx="633085" cy="333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Elbow Connector 200"/>
                <p:cNvCxnSpPr>
                  <a:endCxn id="20" idx="2"/>
                </p:cNvCxnSpPr>
                <p:nvPr/>
              </p:nvCxnSpPr>
              <p:spPr>
                <a:xfrm flipV="1">
                  <a:off x="5188104" y="1988841"/>
                  <a:ext cx="862160" cy="432049"/>
                </a:xfrm>
                <a:prstGeom prst="bentConnector2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793408" y="3964719"/>
                  <a:ext cx="221066" cy="151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>
                  <a:stCxn id="19" idx="3"/>
                  <a:endCxn id="17" idx="1"/>
                </p:cNvCxnSpPr>
                <p:nvPr/>
              </p:nvCxnSpPr>
              <p:spPr>
                <a:xfrm flipV="1">
                  <a:off x="3729365" y="2538860"/>
                  <a:ext cx="361791" cy="680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5" name="Picture 14"/>
                <p:cNvPicPr>
                  <a:picLocks/>
                </p:cNvPicPr>
                <p:nvPr/>
              </p:nvPicPr>
              <p:blipFill>
                <a:blip r:embed="rId2" cstate="print"/>
                <a:stretch>
                  <a:fillRect/>
                </a:stretch>
              </p:blipFill>
              <p:spPr>
                <a:xfrm>
                  <a:off x="0" y="2708920"/>
                  <a:ext cx="1568276" cy="1112058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23134" y="1323022"/>
                  <a:ext cx="1545142" cy="1097866"/>
                </a:xfrm>
                <a:prstGeom prst="rect">
                  <a:avLst/>
                </a:prstGeom>
              </p:spPr>
            </p:pic>
            <p:pic>
              <p:nvPicPr>
                <p:cNvPr id="17" name="Picture 16"/>
                <p:cNvPicPr>
                  <a:picLocks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4091156" y="2080768"/>
                  <a:ext cx="1333833" cy="916184"/>
                </a:xfrm>
                <a:prstGeom prst="rect">
                  <a:avLst/>
                </a:prstGeom>
              </p:spPr>
            </p:pic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11760" y="3523425"/>
                  <a:ext cx="1389371" cy="789415"/>
                </a:xfrm>
                <a:prstGeom prst="rect">
                  <a:avLst/>
                </a:prstGeom>
              </p:spPr>
            </p:pic>
            <p:sp>
              <p:nvSpPr>
                <p:cNvPr id="19" name="Rounded Rectangle 18"/>
                <p:cNvSpPr/>
                <p:nvPr/>
              </p:nvSpPr>
              <p:spPr>
                <a:xfrm>
                  <a:off x="1959101" y="2238400"/>
                  <a:ext cx="1770264" cy="614536"/>
                </a:xfrm>
                <a:prstGeom prst="roundRect">
                  <a:avLst/>
                </a:prstGeom>
                <a:solidFill>
                  <a:srgbClr val="F5FDAD"/>
                </a:solidFill>
                <a:ln w="25400">
                  <a:solidFill>
                    <a:srgbClr val="FFFF0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>
                      <a:solidFill>
                        <a:schemeClr val="tx1"/>
                      </a:solidFill>
                    </a:rPr>
                    <a:t>Segmentation</a:t>
                  </a:r>
                </a:p>
              </p:txBody>
            </p:sp>
            <p:sp>
              <p:nvSpPr>
                <p:cNvPr id="20" name="Rounded Rectangle 19"/>
                <p:cNvSpPr/>
                <p:nvPr/>
              </p:nvSpPr>
              <p:spPr>
                <a:xfrm>
                  <a:off x="5398923" y="1344418"/>
                  <a:ext cx="1302682" cy="644422"/>
                </a:xfrm>
                <a:prstGeom prst="roundRect">
                  <a:avLst/>
                </a:prstGeom>
                <a:solidFill>
                  <a:srgbClr val="F5FDAD"/>
                </a:solidFill>
                <a:ln w="25400">
                  <a:solidFill>
                    <a:srgbClr val="FFFF0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Support Inference</a:t>
                  </a:r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233092" y="4240832"/>
                  <a:ext cx="1993422" cy="2931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</a:lstStyle>
                <a:p>
                  <a:r>
                    <a:rPr lang="en-US" sz="1400" b="1" dirty="0"/>
                    <a:t>Object of interest</a:t>
                  </a:r>
                </a:p>
              </p:txBody>
            </p:sp>
            <p:pic>
              <p:nvPicPr>
                <p:cNvPr id="23" name="Picture 2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64288" y="1268760"/>
                  <a:ext cx="696320" cy="720705"/>
                </a:xfrm>
                <a:prstGeom prst="rect">
                  <a:avLst/>
                </a:prstGeom>
              </p:spPr>
            </p:pic>
            <p:sp>
              <p:nvSpPr>
                <p:cNvPr id="24" name="Rounded Rectangle 23"/>
                <p:cNvSpPr/>
                <p:nvPr/>
              </p:nvSpPr>
              <p:spPr>
                <a:xfrm>
                  <a:off x="6804248" y="2280522"/>
                  <a:ext cx="1440160" cy="598040"/>
                </a:xfrm>
                <a:prstGeom prst="roundRect">
                  <a:avLst/>
                </a:prstGeom>
                <a:solidFill>
                  <a:srgbClr val="F5FDAD"/>
                </a:solidFill>
                <a:ln w="25400">
                  <a:solidFill>
                    <a:srgbClr val="FFFF0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b="1" dirty="0" smtClean="0">
                      <a:solidFill>
                        <a:schemeClr val="tx1"/>
                      </a:solidFill>
                    </a:rPr>
                    <a:t>Support order prediction</a:t>
                  </a:r>
                  <a:endParaRPr lang="en-US" sz="1400" b="1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6875472" y="3272041"/>
                  <a:ext cx="1296928" cy="949047"/>
                </a:xfrm>
                <a:prstGeom prst="rect">
                  <a:avLst/>
                </a:prstGeom>
              </p:spPr>
            </p:pic>
            <p:pic>
              <p:nvPicPr>
                <p:cNvPr id="26" name="Picture 2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45248" y="3024305"/>
                  <a:ext cx="1219200" cy="692727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</p:pic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845248" y="1424105"/>
                  <a:ext cx="1201057" cy="595086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845248" y="2262305"/>
                  <a:ext cx="1219200" cy="566057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107504" y="3748970"/>
                  <a:ext cx="1276934" cy="2931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</a:lstStyle>
                <a:p>
                  <a:r>
                    <a:rPr lang="en-US" sz="1400" b="1" dirty="0" err="1"/>
                    <a:t>Depthmap</a:t>
                  </a:r>
                </a:p>
              </p:txBody>
            </p:sp>
            <p:cxnSp>
              <p:nvCxnSpPr>
                <p:cNvPr id="30" name="Elbow Connector 29"/>
                <p:cNvCxnSpPr/>
                <p:nvPr/>
              </p:nvCxnSpPr>
              <p:spPr>
                <a:xfrm>
                  <a:off x="1588888" y="1750736"/>
                  <a:ext cx="390824" cy="714770"/>
                </a:xfrm>
                <a:prstGeom prst="bentConnector3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Elbow Connector 30"/>
                <p:cNvCxnSpPr/>
                <p:nvPr/>
              </p:nvCxnSpPr>
              <p:spPr>
                <a:xfrm flipV="1">
                  <a:off x="1568276" y="2594179"/>
                  <a:ext cx="390824" cy="834821"/>
                </a:xfrm>
                <a:prstGeom prst="bentConnector3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Arrow Connector 31"/>
                <p:cNvCxnSpPr>
                  <a:stCxn id="25" idx="0"/>
                </p:cNvCxnSpPr>
                <p:nvPr/>
              </p:nvCxnSpPr>
              <p:spPr>
                <a:xfrm flipV="1">
                  <a:off x="7523936" y="2865619"/>
                  <a:ext cx="0" cy="40642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/>
                <p:cNvSpPr txBox="1"/>
                <p:nvPr/>
              </p:nvSpPr>
              <p:spPr>
                <a:xfrm>
                  <a:off x="10089976" y="1412776"/>
                  <a:ext cx="3016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/>
                </a:lstStyle>
                <a:p>
                  <a:r>
                    <a:rPr lang="en-US" dirty="0"/>
                    <a:t>1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10089976" y="2250976"/>
                  <a:ext cx="3016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/>
                </a:lstStyle>
                <a:p>
                  <a:r>
                    <a:rPr lang="en-US" dirty="0"/>
                    <a:t>2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0067117" y="3089176"/>
                  <a:ext cx="3016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/>
                </a:lstStyle>
                <a:p>
                  <a:r>
                    <a:rPr lang="en-US" dirty="0"/>
                    <a:t>3</a:t>
                  </a:r>
                </a:p>
              </p:txBody>
            </p: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3729365" y="3952802"/>
                  <a:ext cx="1706730" cy="11917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>
                  <a:stCxn id="27" idx="2"/>
                  <a:endCxn id="28" idx="0"/>
                </p:cNvCxnSpPr>
                <p:nvPr/>
              </p:nvCxnSpPr>
              <p:spPr>
                <a:xfrm>
                  <a:off x="9445777" y="2019191"/>
                  <a:ext cx="9071" cy="24311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>
                  <a:stCxn id="28" idx="2"/>
                  <a:endCxn id="26" idx="0"/>
                </p:cNvCxnSpPr>
                <p:nvPr/>
              </p:nvCxnSpPr>
              <p:spPr>
                <a:xfrm>
                  <a:off x="9454848" y="2828362"/>
                  <a:ext cx="0" cy="19594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Rounded Rectangle 38"/>
                <p:cNvSpPr/>
                <p:nvPr/>
              </p:nvSpPr>
              <p:spPr>
                <a:xfrm>
                  <a:off x="8676456" y="1196752"/>
                  <a:ext cx="1728192" cy="2664296"/>
                </a:xfrm>
                <a:prstGeom prst="roundRect">
                  <a:avLst/>
                </a:prstGeom>
                <a:noFill/>
                <a:ln w="12700">
                  <a:solidFill>
                    <a:schemeClr val="bg1">
                      <a:lumMod val="50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0" name="Straight Arrow Connector 39"/>
                <p:cNvCxnSpPr>
                  <a:stCxn id="24" idx="3"/>
                </p:cNvCxnSpPr>
                <p:nvPr/>
              </p:nvCxnSpPr>
              <p:spPr>
                <a:xfrm flipV="1">
                  <a:off x="8244408" y="2564904"/>
                  <a:ext cx="432048" cy="1463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/>
                <p:cNvSpPr txBox="1"/>
                <p:nvPr/>
              </p:nvSpPr>
              <p:spPr>
                <a:xfrm>
                  <a:off x="6660232" y="908720"/>
                  <a:ext cx="1744292" cy="2931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en-US"/>
                  </a:defPPr>
                </a:lstStyle>
                <a:p>
                  <a:r>
                    <a:rPr lang="en-US" sz="1400" b="1" dirty="0"/>
                    <a:t>Support Matrix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98035" y="980728"/>
                  <a:ext cx="1387014" cy="2931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 smtClean="0"/>
                    <a:t>RGB Image</a:t>
                  </a:r>
                  <a:endParaRPr lang="en-US" sz="1600" b="1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3835756" y="3039942"/>
                  <a:ext cx="2008872" cy="29314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 dirty="0"/>
                    <a:t>SegmentedImage</a:t>
                  </a:r>
                  <a:endParaRPr lang="en-US" sz="1600" b="1" dirty="0">
                    <a:solidFill>
                      <a:srgbClr val="1F497D"/>
                    </a:solidFill>
                  </a:endParaRPr>
                </a:p>
              </p:txBody>
            </p:sp>
          </p:grpSp>
          <p:sp>
            <p:nvSpPr>
              <p:cNvPr id="9" name="TextBox 8"/>
              <p:cNvSpPr txBox="1"/>
              <p:nvPr/>
            </p:nvSpPr>
            <p:spPr>
              <a:xfrm>
                <a:off x="6793407" y="4312840"/>
                <a:ext cx="1981835" cy="2931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</a:lstStyle>
              <a:p>
                <a:r>
                  <a:rPr lang="en-US" sz="1400" b="1" dirty="0"/>
                  <a:t>Detected Region </a:t>
                </a:r>
              </a:p>
            </p:txBody>
          </p:sp>
        </p:grpSp>
        <p:cxnSp>
          <p:nvCxnSpPr>
            <p:cNvPr id="6" name="Straight Arrow Connector 5"/>
            <p:cNvCxnSpPr>
              <a:stCxn id="23" idx="2"/>
              <a:endCxn id="24" idx="0"/>
            </p:cNvCxnSpPr>
            <p:nvPr/>
          </p:nvCxnSpPr>
          <p:spPr>
            <a:xfrm>
              <a:off x="7536208" y="2277497"/>
              <a:ext cx="11880" cy="29105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Rounded Rectangle 44"/>
          <p:cNvSpPr/>
          <p:nvPr/>
        </p:nvSpPr>
        <p:spPr>
          <a:xfrm>
            <a:off x="609600" y="5181600"/>
            <a:ext cx="8153400" cy="11430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en-US" sz="2000" b="1" dirty="0" smtClean="0">
                <a:solidFill>
                  <a:srgbClr val="0000CC"/>
                </a:solidFill>
              </a:rPr>
              <a:t>Support Order Prediction:  </a:t>
            </a:r>
            <a:r>
              <a:rPr lang="en-US" sz="2000" i="1" dirty="0" smtClean="0">
                <a:solidFill>
                  <a:schemeClr val="tx1"/>
                </a:solidFill>
              </a:rPr>
              <a:t>Support relationship captured in a tree.</a:t>
            </a:r>
          </a:p>
          <a:p>
            <a:pPr algn="just"/>
            <a:r>
              <a:rPr lang="en-US" sz="2000" i="1" dirty="0" smtClean="0">
                <a:solidFill>
                  <a:schemeClr val="tx1"/>
                </a:solidFill>
              </a:rPr>
              <a:t>			   Identification of scenarios to avoid damage.</a:t>
            </a:r>
          </a:p>
          <a:p>
            <a:pPr algn="just"/>
            <a:r>
              <a:rPr lang="en-US" sz="2000" i="1" dirty="0" smtClean="0">
                <a:solidFill>
                  <a:schemeClr val="tx1"/>
                </a:solidFill>
              </a:rPr>
              <a:t>			   Tree traversal to generate Support Order.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14400" y="3810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The framework …</a:t>
            </a:r>
            <a:endParaRPr lang="en-US" sz="2800" i="1" dirty="0">
              <a:solidFill>
                <a:srgbClr val="0000FF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740776" y="3743012"/>
            <a:ext cx="1126624" cy="676588"/>
          </a:xfrm>
          <a:prstGeom prst="roundRect">
            <a:avLst/>
          </a:prstGeom>
          <a:solidFill>
            <a:srgbClr val="F5FDAD"/>
          </a:solidFill>
          <a:ln w="2540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Object Detection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936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Types of support relationships 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pic>
        <p:nvPicPr>
          <p:cNvPr id="5" name="Picture 4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057400"/>
            <a:ext cx="2590799" cy="1752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5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75" y="2057401"/>
            <a:ext cx="2743715" cy="17525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Picture 6" descr="3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914" y="2057400"/>
            <a:ext cx="2713486" cy="17526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8" name="Rounded Rectangle 7"/>
          <p:cNvSpPr/>
          <p:nvPr/>
        </p:nvSpPr>
        <p:spPr>
          <a:xfrm>
            <a:off x="457200" y="4114800"/>
            <a:ext cx="2514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>
                <a:solidFill>
                  <a:schemeClr val="tx1"/>
                </a:solidFill>
              </a:rPr>
              <a:t>Support from Below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4114800"/>
            <a:ext cx="2514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>
                <a:solidFill>
                  <a:schemeClr val="tx1"/>
                </a:solidFill>
              </a:rPr>
              <a:t>Support from Side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53200" y="4114800"/>
            <a:ext cx="1752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>
                <a:solidFill>
                  <a:schemeClr val="tx1"/>
                </a:solidFill>
              </a:rPr>
              <a:t>Containment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2948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Support Inference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95400" y="2819400"/>
            <a:ext cx="66294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Infer supporting region and support type for each region.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95400" y="3581400"/>
            <a:ext cx="66294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Denote hidden supporting region as -1 and floor as 0.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295400" y="4419600"/>
            <a:ext cx="6629400" cy="6858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Use geometric features </a:t>
            </a:r>
            <a:r>
              <a:rPr lang="en-US" sz="2400" i="1" dirty="0" smtClean="0">
                <a:solidFill>
                  <a:srgbClr val="0000CC"/>
                </a:solidFill>
              </a:rPr>
              <a:t>f(</a:t>
            </a:r>
            <a:r>
              <a:rPr lang="en-US" sz="2400" i="1" dirty="0" err="1" smtClean="0">
                <a:solidFill>
                  <a:srgbClr val="0000CC"/>
                </a:solidFill>
              </a:rPr>
              <a:t>i,j</a:t>
            </a:r>
            <a:r>
              <a:rPr lang="en-US" sz="2400" i="1" dirty="0" smtClean="0">
                <a:solidFill>
                  <a:srgbClr val="0000CC"/>
                </a:solidFill>
              </a:rPr>
              <a:t>)</a:t>
            </a:r>
          </a:p>
          <a:p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</a:rPr>
              <a:t>i</a:t>
            </a:r>
            <a:r>
              <a:rPr lang="en-US" sz="2000" i="1" dirty="0" smtClean="0">
                <a:solidFill>
                  <a:schemeClr val="tx1"/>
                </a:solidFill>
              </a:rPr>
              <a:t> : supported region, j: supporting region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62400" y="914400"/>
            <a:ext cx="2133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MAP Inference </a:t>
            </a:r>
            <a:r>
              <a:rPr lang="en-US" sz="1200" i="1" dirty="0" smtClean="0">
                <a:solidFill>
                  <a:schemeClr val="tx1"/>
                </a:solidFill>
              </a:rPr>
              <a:t>[</a:t>
            </a:r>
            <a:r>
              <a:rPr lang="en-US" sz="1200" i="1" dirty="0" err="1" smtClean="0">
                <a:solidFill>
                  <a:schemeClr val="tx1"/>
                </a:solidFill>
              </a:rPr>
              <a:t>Silberman</a:t>
            </a:r>
            <a:r>
              <a:rPr lang="en-US" sz="1200" i="1" dirty="0" smtClean="0">
                <a:solidFill>
                  <a:schemeClr val="tx1"/>
                </a:solidFill>
              </a:rPr>
              <a:t> </a:t>
            </a:r>
            <a:r>
              <a:rPr lang="en-US" sz="1200" i="1" dirty="0" err="1" smtClean="0">
                <a:solidFill>
                  <a:schemeClr val="tx1"/>
                </a:solidFill>
              </a:rPr>
              <a:t>etal</a:t>
            </a:r>
            <a:r>
              <a:rPr lang="en-US" sz="1200" i="1" dirty="0" smtClean="0">
                <a:solidFill>
                  <a:schemeClr val="tx1"/>
                </a:solidFill>
              </a:rPr>
              <a:t>., ECCV’12]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962400" y="1905000"/>
            <a:ext cx="29718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Rule Based Inference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19200" y="1295400"/>
            <a:ext cx="2133600" cy="6096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smtClean="0">
                <a:solidFill>
                  <a:schemeClr val="tx1"/>
                </a:solidFill>
              </a:rPr>
              <a:t>Inference methods</a:t>
            </a:r>
            <a:endParaRPr lang="en-US" sz="2000" i="1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352800" y="1219200"/>
            <a:ext cx="609600" cy="381000"/>
          </a:xfrm>
          <a:prstGeom prst="straightConnector1">
            <a:avLst/>
          </a:prstGeom>
          <a:ln w="4127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  <a:endCxn id="11" idx="1"/>
          </p:cNvCxnSpPr>
          <p:nvPr/>
        </p:nvCxnSpPr>
        <p:spPr>
          <a:xfrm>
            <a:off x="3352800" y="1600200"/>
            <a:ext cx="609600" cy="571500"/>
          </a:xfrm>
          <a:prstGeom prst="straightConnector1">
            <a:avLst/>
          </a:prstGeom>
          <a:ln w="41275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44554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Features…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343400" y="914400"/>
            <a:ext cx="4210050" cy="4320416"/>
            <a:chOff x="4648200" y="762000"/>
            <a:chExt cx="4210050" cy="4320416"/>
          </a:xfrm>
        </p:grpSpPr>
        <p:pic>
          <p:nvPicPr>
            <p:cNvPr id="9" name="Picture 8" descr="proximity1_1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0" y="762000"/>
              <a:ext cx="2667000" cy="2057400"/>
            </a:xfrm>
            <a:prstGeom prst="rect">
              <a:avLst/>
            </a:prstGeom>
          </p:spPr>
        </p:pic>
        <p:pic>
          <p:nvPicPr>
            <p:cNvPr id="10" name="Picture 9" descr="proximity2_1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6936" y="3048000"/>
              <a:ext cx="3979864" cy="203441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315200" y="762000"/>
              <a:ext cx="1371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Close Proximity,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f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p</a:t>
              </a:r>
              <a:r>
                <a:rPr lang="en-US" b="1" dirty="0" smtClean="0">
                  <a:solidFill>
                    <a:srgbClr val="FF0000"/>
                  </a:solidFill>
                </a:rPr>
                <a:t> &lt; 1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15200" y="2667000"/>
              <a:ext cx="15430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At distance, </a:t>
              </a:r>
              <a:r>
                <a:rPr lang="en-US" b="1" dirty="0" err="1" smtClean="0">
                  <a:solidFill>
                    <a:srgbClr val="FF0000"/>
                  </a:solidFill>
                </a:rPr>
                <a:t>f</a:t>
              </a:r>
              <a:r>
                <a:rPr lang="en-US" b="1" baseline="-25000" dirty="0" err="1" smtClean="0">
                  <a:solidFill>
                    <a:srgbClr val="FF0000"/>
                  </a:solidFill>
                </a:rPr>
                <a:t>p</a:t>
              </a:r>
              <a:r>
                <a:rPr lang="en-US" b="1" dirty="0" smtClean="0">
                  <a:solidFill>
                    <a:srgbClr val="FF0000"/>
                  </a:solidFill>
                </a:rPr>
                <a:t> &gt; 1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4267200" y="838200"/>
            <a:ext cx="4191000" cy="4495800"/>
          </a:xfrm>
          <a:prstGeom prst="roundRect">
            <a:avLst>
              <a:gd name="adj" fmla="val 5309"/>
            </a:avLst>
          </a:prstGeom>
          <a:noFill/>
          <a:ln>
            <a:solidFill>
              <a:srgbClr val="8F2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5257800" y="5664200"/>
          <a:ext cx="2819400" cy="812800"/>
        </p:xfrm>
        <a:graphic>
          <a:graphicData uri="http://schemas.openxmlformats.org/presentationml/2006/ole">
            <p:oleObj spid="_x0000_s1026" name="Equation" r:id="rId5" imgW="1549080" imgH="520560" progId="Equation.3">
              <p:embed/>
            </p:oleObj>
          </a:graphicData>
        </a:graphic>
      </p:graphicFrame>
      <p:sp>
        <p:nvSpPr>
          <p:cNvPr id="15" name="Rounded Rectangle 14"/>
          <p:cNvSpPr/>
          <p:nvPr/>
        </p:nvSpPr>
        <p:spPr>
          <a:xfrm>
            <a:off x="533400" y="14478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Proximity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9391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Features…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7200" y="838200"/>
            <a:ext cx="4191000" cy="4267200"/>
          </a:xfrm>
          <a:prstGeom prst="roundRect">
            <a:avLst>
              <a:gd name="adj" fmla="val 5309"/>
            </a:avLst>
          </a:prstGeom>
          <a:noFill/>
          <a:ln>
            <a:solidFill>
              <a:srgbClr val="8F2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867275" y="5334000"/>
          <a:ext cx="3143250" cy="1162050"/>
        </p:xfrm>
        <a:graphic>
          <a:graphicData uri="http://schemas.openxmlformats.org/presentationml/2006/ole">
            <p:oleObj spid="_x0000_s2050" name="Equation" r:id="rId3" imgW="1904760" imgH="850680" progId="Equation.3">
              <p:embed/>
            </p:oleObj>
          </a:graphicData>
        </a:graphic>
      </p:graphicFrame>
      <p:pic>
        <p:nvPicPr>
          <p:cNvPr id="11" name="Picture 10" descr="boundaryRatio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894" y="990600"/>
            <a:ext cx="1875706" cy="1836629"/>
          </a:xfrm>
          <a:prstGeom prst="rect">
            <a:avLst/>
          </a:prstGeom>
        </p:spPr>
      </p:pic>
      <p:pic>
        <p:nvPicPr>
          <p:cNvPr id="12" name="Picture 11" descr="boundaryRatio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200400"/>
            <a:ext cx="2699880" cy="18188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43400" y="990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Significant overlap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3400" y="2895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Less overlap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33400" y="14478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Proximity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3400" y="20574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Boundary Ratio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5242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685800" y="609480"/>
            <a:ext cx="7772400" cy="1143000"/>
          </a:xfrm>
          <a:prstGeom prst="rect">
            <a:avLst/>
          </a:prstGeom>
        </p:spPr>
      </p:sp>
      <p:sp>
        <p:nvSpPr>
          <p:cNvPr id="4" name="TextBox 3"/>
          <p:cNvSpPr txBox="1"/>
          <p:nvPr/>
        </p:nvSpPr>
        <p:spPr>
          <a:xfrm>
            <a:off x="381000" y="18288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clutter?? </a:t>
            </a:r>
            <a:endParaRPr lang="en-US" sz="4000" dirty="0"/>
          </a:p>
        </p:txBody>
      </p:sp>
      <p:pic>
        <p:nvPicPr>
          <p:cNvPr id="5" name="Picture 4" descr="ques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2133600" cy="2143125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4191000" y="2362200"/>
            <a:ext cx="4648200" cy="3276600"/>
            <a:chOff x="685800" y="609480"/>
            <a:chExt cx="7772400" cy="4724520"/>
          </a:xfrm>
        </p:grpSpPr>
        <p:sp>
          <p:nvSpPr>
            <p:cNvPr id="7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pic>
          <p:nvPicPr>
            <p:cNvPr id="8" name="Picture 7" descr="28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3600" y="2438400"/>
              <a:ext cx="2257425" cy="2019300"/>
            </a:xfrm>
            <a:prstGeom prst="rect">
              <a:avLst/>
            </a:prstGeom>
          </p:spPr>
        </p:pic>
        <p:pic>
          <p:nvPicPr>
            <p:cNvPr id="9" name="Picture 8" descr="29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0" y="3200400"/>
              <a:ext cx="2133600" cy="2133600"/>
            </a:xfrm>
            <a:prstGeom prst="rect">
              <a:avLst/>
            </a:prstGeom>
          </p:spPr>
        </p:pic>
        <p:pic>
          <p:nvPicPr>
            <p:cNvPr id="10" name="Picture 9" descr="30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24200" y="990600"/>
              <a:ext cx="2152650" cy="2124075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2819400" y="53441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Spatial Isolation, single plane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260098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75000"/>
                  </a:schemeClr>
                </a:solidFill>
              </a:rPr>
              <a:t>Extremely cluttered</a:t>
            </a:r>
            <a:endParaRPr lang="en-US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29000" y="3048000"/>
            <a:ext cx="152400" cy="2133600"/>
            <a:chOff x="3429000" y="3048000"/>
            <a:chExt cx="152400" cy="2133600"/>
          </a:xfrm>
        </p:grpSpPr>
        <p:sp>
          <p:nvSpPr>
            <p:cNvPr id="14" name="Rectangle 13"/>
            <p:cNvSpPr/>
            <p:nvPr/>
          </p:nvSpPr>
          <p:spPr>
            <a:xfrm>
              <a:off x="3429000" y="3048000"/>
              <a:ext cx="152400" cy="533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429000" y="3581400"/>
              <a:ext cx="152400" cy="533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429000" y="4114800"/>
              <a:ext cx="152400" cy="533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429000" y="4648200"/>
              <a:ext cx="1524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Tm="4914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Features…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7200" y="838200"/>
            <a:ext cx="4191000" cy="4495800"/>
          </a:xfrm>
          <a:prstGeom prst="roundRect">
            <a:avLst>
              <a:gd name="adj" fmla="val 5309"/>
            </a:avLst>
          </a:prstGeom>
          <a:noFill/>
          <a:ln>
            <a:solidFill>
              <a:srgbClr val="8F2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373563" y="5486400"/>
          <a:ext cx="3919537" cy="814388"/>
        </p:xfrm>
        <a:graphic>
          <a:graphicData uri="http://schemas.openxmlformats.org/presentationml/2006/ole">
            <p:oleObj spid="_x0000_s3074" name="Equation" r:id="rId3" imgW="1625400" imgH="393480" progId="Equation.3">
              <p:embed/>
            </p:oleObj>
          </a:graphicData>
        </a:graphic>
      </p:graphicFrame>
      <p:pic>
        <p:nvPicPr>
          <p:cNvPr id="10" name="Picture 9" descr="depthBoundary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990600"/>
            <a:ext cx="1941016" cy="1103376"/>
          </a:xfrm>
          <a:prstGeom prst="rect">
            <a:avLst/>
          </a:prstGeom>
        </p:spPr>
      </p:pic>
      <p:pic>
        <p:nvPicPr>
          <p:cNvPr id="11" name="Picture 10" descr="depthBoundary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2362200"/>
            <a:ext cx="1688979" cy="1084884"/>
          </a:xfrm>
          <a:prstGeom prst="rect">
            <a:avLst/>
          </a:prstGeom>
        </p:spPr>
      </p:pic>
      <p:pic>
        <p:nvPicPr>
          <p:cNvPr id="12" name="Picture 11" descr="depthBoundary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3733800"/>
            <a:ext cx="2284704" cy="10828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81800" y="9906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Visual Occlusion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81800" y="21336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Side view: actual contact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32766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Side view: no contact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82000" y="5486400"/>
            <a:ext cx="7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</a:t>
            </a:r>
            <a:endParaRPr lang="en-US" baseline="30000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" y="6477000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 smtClean="0"/>
              <a:t>1</a:t>
            </a:r>
            <a:r>
              <a:rPr lang="en-US" sz="1400" dirty="0" smtClean="0"/>
              <a:t> </a:t>
            </a:r>
            <a:r>
              <a:rPr lang="en-US" sz="1400" i="1" dirty="0" err="1" smtClean="0"/>
              <a:t>Mishra</a:t>
            </a:r>
            <a:r>
              <a:rPr lang="en-US" sz="1400" i="1" dirty="0" smtClean="0"/>
              <a:t> et al.</a:t>
            </a:r>
            <a:r>
              <a:rPr lang="en-US" sz="1400" dirty="0" smtClean="0"/>
              <a:t>,  “Segmenting simple objects using RGB-D”, ICRA’12</a:t>
            </a:r>
            <a:endParaRPr lang="en-US" sz="1400" baseline="-25000" dirty="0"/>
          </a:p>
        </p:txBody>
      </p:sp>
      <p:sp>
        <p:nvSpPr>
          <p:cNvPr id="18" name="Rounded Rectangle 17"/>
          <p:cNvSpPr/>
          <p:nvPr/>
        </p:nvSpPr>
        <p:spPr>
          <a:xfrm>
            <a:off x="533400" y="14478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Proximity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3400" y="20574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Boundary Ratio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400" y="26670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Depth Boundary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769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Features…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7200" y="838200"/>
            <a:ext cx="4191000" cy="4267200"/>
          </a:xfrm>
          <a:prstGeom prst="roundRect">
            <a:avLst>
              <a:gd name="adj" fmla="val 5309"/>
            </a:avLst>
          </a:prstGeom>
          <a:noFill/>
          <a:ln>
            <a:solidFill>
              <a:srgbClr val="8F2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4449763" y="5399088"/>
          <a:ext cx="3767137" cy="1262062"/>
        </p:xfrm>
        <a:graphic>
          <a:graphicData uri="http://schemas.openxmlformats.org/presentationml/2006/ole">
            <p:oleObj spid="_x0000_s4098" name="Equation" r:id="rId3" imgW="1562040" imgH="609480" progId="Equation.3">
              <p:embed/>
            </p:oleObj>
          </a:graphicData>
        </a:graphic>
      </p:graphicFrame>
      <p:pic>
        <p:nvPicPr>
          <p:cNvPr id="11" name="Picture 10" descr="containment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1976" y="1057008"/>
            <a:ext cx="1395984" cy="1804416"/>
          </a:xfrm>
          <a:prstGeom prst="rect">
            <a:avLst/>
          </a:prstGeom>
        </p:spPr>
      </p:pic>
      <p:pic>
        <p:nvPicPr>
          <p:cNvPr id="12" name="Picture 11" descr="containment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3310354"/>
            <a:ext cx="2231136" cy="16276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53200" y="1066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Containment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3200" y="2895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No containment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33400" y="14478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Proximity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33400" y="20574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Boundary Ratio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33400" y="26670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Depth Boundary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33400" y="32766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Containment	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7925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Features…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33400" y="14478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Proximity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3400" y="20574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Boundary Ratio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33400" y="26670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Depth Boundary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33400" y="32766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bg1">
                    <a:lumMod val="85000"/>
                  </a:schemeClr>
                </a:solidFill>
              </a:rPr>
              <a:t>Containment	</a:t>
            </a:r>
            <a:endParaRPr lang="en-US" sz="2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3400" y="3886200"/>
            <a:ext cx="2590800" cy="381000"/>
          </a:xfrm>
          <a:prstGeom prst="roundRect">
            <a:avLst/>
          </a:prstGeom>
          <a:noFill/>
          <a:ln w="38100">
            <a:solidFill>
              <a:srgbClr val="EFF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Relative Stability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267200" y="838200"/>
            <a:ext cx="4343400" cy="4495800"/>
          </a:xfrm>
          <a:prstGeom prst="roundRect">
            <a:avLst>
              <a:gd name="adj" fmla="val 5309"/>
            </a:avLst>
          </a:prstGeom>
          <a:noFill/>
          <a:ln>
            <a:solidFill>
              <a:srgbClr val="8F29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4648200" y="5486401"/>
          <a:ext cx="3581400" cy="1066800"/>
        </p:xfrm>
        <a:graphic>
          <a:graphicData uri="http://schemas.openxmlformats.org/presentationml/2006/ole">
            <p:oleObj spid="_x0000_s5122" name="Equation" r:id="rId3" imgW="2171520" imgH="672840" progId="Equation.3">
              <p:embed/>
            </p:oleObj>
          </a:graphicData>
        </a:graphic>
      </p:graphicFrame>
      <p:pic>
        <p:nvPicPr>
          <p:cNvPr id="15" name="Picture 14" descr="stability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352800"/>
            <a:ext cx="3405788" cy="1920240"/>
          </a:xfrm>
          <a:prstGeom prst="rect">
            <a:avLst/>
          </a:prstGeom>
        </p:spPr>
      </p:pic>
      <p:pic>
        <p:nvPicPr>
          <p:cNvPr id="16" name="Picture 15" descr="stability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219199"/>
            <a:ext cx="3276600" cy="188425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934200" y="106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Stable object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62800" y="3200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Unstable object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528935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MAP support inference approach*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6352401"/>
            <a:ext cx="76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*</a:t>
            </a:r>
            <a:r>
              <a:rPr lang="en-US" sz="1200" dirty="0" smtClean="0"/>
              <a:t> </a:t>
            </a:r>
            <a:r>
              <a:rPr lang="en-US" sz="1200" dirty="0" err="1" smtClean="0"/>
              <a:t>Silberman</a:t>
            </a:r>
            <a:r>
              <a:rPr lang="en-US" sz="1200" dirty="0" smtClean="0"/>
              <a:t> et al., “Indoor segmentation and support inference from RGBD images”, in </a:t>
            </a:r>
            <a:r>
              <a:rPr lang="en-US" sz="1200" i="1" dirty="0" smtClean="0"/>
              <a:t>ECCV, 2012</a:t>
            </a:r>
            <a:endParaRPr lang="en-US" sz="1200" dirty="0"/>
          </a:p>
        </p:txBody>
      </p:sp>
      <p:sp>
        <p:nvSpPr>
          <p:cNvPr id="9" name="Rounded Rectangle 8"/>
          <p:cNvSpPr/>
          <p:nvPr/>
        </p:nvSpPr>
        <p:spPr>
          <a:xfrm>
            <a:off x="1676400" y="3962400"/>
            <a:ext cx="6553200" cy="22098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endParaRPr lang="en-US" sz="2800" i="1" baseline="30000" dirty="0" smtClean="0">
              <a:solidFill>
                <a:srgbClr val="FF0000"/>
              </a:solidFill>
            </a:endParaRPr>
          </a:p>
          <a:p>
            <a:endParaRPr lang="en-US" sz="2800" i="1" baseline="30000" dirty="0" smtClean="0">
              <a:solidFill>
                <a:srgbClr val="FF0000"/>
              </a:solidFill>
            </a:endParaRPr>
          </a:p>
          <a:p>
            <a:r>
              <a:rPr lang="en-US" sz="2800" i="1" baseline="30000" dirty="0" smtClean="0">
                <a:solidFill>
                  <a:srgbClr val="FF0000"/>
                </a:solidFill>
              </a:rPr>
              <a:t>Limitation: </a:t>
            </a:r>
          </a:p>
          <a:p>
            <a:pPr>
              <a:lnSpc>
                <a:spcPct val="150000"/>
              </a:lnSpc>
              <a:buBlip>
                <a:blip r:embed="rId4"/>
              </a:buBlip>
            </a:pPr>
            <a:r>
              <a:rPr lang="en-US" i="1" dirty="0" smtClean="0">
                <a:solidFill>
                  <a:schemeClr val="tx1"/>
                </a:solidFill>
              </a:rPr>
              <a:t>  does not allow support by multiple objects</a:t>
            </a:r>
          </a:p>
          <a:p>
            <a:pPr>
              <a:lnSpc>
                <a:spcPct val="150000"/>
              </a:lnSpc>
              <a:buBlip>
                <a:blip r:embed="rId4"/>
              </a:buBlip>
            </a:pPr>
            <a:r>
              <a:rPr lang="en-US" i="1" dirty="0" smtClean="0">
                <a:solidFill>
                  <a:schemeClr val="tx1"/>
                </a:solidFill>
              </a:rPr>
              <a:t>  not designed for grasping applications </a:t>
            </a:r>
          </a:p>
          <a:p>
            <a:pPr>
              <a:lnSpc>
                <a:spcPct val="150000"/>
              </a:lnSpc>
              <a:buBlip>
                <a:blip r:embed="rId4"/>
              </a:buBlip>
            </a:pPr>
            <a:r>
              <a:rPr lang="en-US" i="1" dirty="0" smtClean="0">
                <a:solidFill>
                  <a:schemeClr val="tx1"/>
                </a:solidFill>
              </a:rPr>
              <a:t>  assumption that the supporting region is significantly larger than the supported regions. </a:t>
            </a:r>
          </a:p>
        </p:txBody>
      </p:sp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1752600" y="1524000"/>
          <a:ext cx="6333175" cy="631825"/>
        </p:xfrm>
        <a:graphic>
          <a:graphicData uri="http://schemas.openxmlformats.org/presentationml/2006/ole">
            <p:oleObj spid="_x0000_s79874" name="Equation" r:id="rId5" imgW="2450880" imgH="2538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971800" y="2362200"/>
            <a:ext cx="304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where, </a:t>
            </a:r>
          </a:p>
          <a:p>
            <a:r>
              <a:rPr lang="en-US" sz="2000" i="1" dirty="0" smtClean="0"/>
              <a:t>S</a:t>
            </a:r>
            <a:r>
              <a:rPr lang="en-US" sz="2000" dirty="0" smtClean="0"/>
              <a:t>: supporting region</a:t>
            </a:r>
          </a:p>
          <a:p>
            <a:r>
              <a:rPr lang="en-US" sz="2000" i="1" dirty="0" smtClean="0"/>
              <a:t>T:  </a:t>
            </a:r>
            <a:r>
              <a:rPr lang="en-US" sz="2000" dirty="0" smtClean="0"/>
              <a:t>support type</a:t>
            </a:r>
          </a:p>
          <a:p>
            <a:r>
              <a:rPr lang="en-US" sz="2000" i="1" dirty="0" smtClean="0"/>
              <a:t>M:  </a:t>
            </a:r>
            <a:r>
              <a:rPr lang="en-US" sz="2000" dirty="0" smtClean="0"/>
              <a:t>structure class</a:t>
            </a:r>
            <a:r>
              <a:rPr lang="en-US" sz="2000" i="1" dirty="0" smtClean="0"/>
              <a:t>  </a:t>
            </a:r>
            <a:endParaRPr lang="en-US" sz="2000" i="1" dirty="0"/>
          </a:p>
        </p:txBody>
      </p:sp>
    </p:spTree>
  </p:cSld>
  <p:clrMapOvr>
    <a:masterClrMapping/>
  </p:clrMapOvr>
  <p:transition advTm="32963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Rule based support inference approach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3000" y="1219200"/>
            <a:ext cx="70104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i="1" baseline="30000" dirty="0" smtClean="0">
                <a:solidFill>
                  <a:schemeClr val="tx1"/>
                </a:solidFill>
              </a:rPr>
              <a:t>Structure class classification*  to predict structure class: </a:t>
            </a:r>
          </a:p>
          <a:p>
            <a:pPr algn="ctr"/>
            <a:r>
              <a:rPr lang="en-US" sz="2800" i="1" baseline="30000" dirty="0" smtClean="0">
                <a:solidFill>
                  <a:schemeClr val="tx1"/>
                </a:solidFill>
              </a:rPr>
              <a:t>Floor, Walls, Furniture, graspable objects</a:t>
            </a:r>
            <a:endParaRPr lang="en-US" sz="2800" i="1" baseline="30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43000" y="2133600"/>
            <a:ext cx="7010400" cy="4572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baseline="30000" dirty="0" smtClean="0">
                <a:solidFill>
                  <a:schemeClr val="tx1"/>
                </a:solidFill>
              </a:rPr>
              <a:t>Identify graspable objects to avoid infeasible support relations.</a:t>
            </a:r>
            <a:endParaRPr lang="en-US" sz="2800" i="1" baseline="30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143000" y="2971800"/>
            <a:ext cx="7010400" cy="6096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baseline="30000" dirty="0" smtClean="0">
                <a:solidFill>
                  <a:schemeClr val="tx1"/>
                </a:solidFill>
              </a:rPr>
              <a:t>For a region, find Support from below using</a:t>
            </a:r>
            <a:r>
              <a:rPr lang="en-US" sz="2800" i="1" dirty="0" smtClean="0">
                <a:solidFill>
                  <a:schemeClr val="tx1"/>
                </a:solidFill>
              </a:rPr>
              <a:t> </a:t>
            </a:r>
            <a:r>
              <a:rPr lang="en-US" sz="2800" i="1" baseline="30000" dirty="0" smtClean="0">
                <a:solidFill>
                  <a:srgbClr val="0000CC"/>
                </a:solidFill>
              </a:rPr>
              <a:t>Proximity </a:t>
            </a:r>
            <a:r>
              <a:rPr lang="en-US" sz="2800" i="1" baseline="30000" dirty="0" err="1" smtClean="0">
                <a:solidFill>
                  <a:srgbClr val="0000CC"/>
                </a:solidFill>
              </a:rPr>
              <a:t>f</a:t>
            </a:r>
            <a:r>
              <a:rPr lang="en-US" sz="2000" i="1" baseline="30000" dirty="0" err="1" smtClean="0">
                <a:solidFill>
                  <a:srgbClr val="0000CC"/>
                </a:solidFill>
              </a:rPr>
              <a:t>p</a:t>
            </a:r>
            <a:r>
              <a:rPr lang="en-US" sz="2800" i="1" baseline="30000" dirty="0" smtClean="0">
                <a:solidFill>
                  <a:srgbClr val="0000CC"/>
                </a:solidFill>
              </a:rPr>
              <a:t> </a:t>
            </a:r>
            <a:r>
              <a:rPr lang="en-US" sz="2800" i="1" baseline="30000" dirty="0" smtClean="0">
                <a:solidFill>
                  <a:schemeClr val="tx1"/>
                </a:solidFill>
              </a:rPr>
              <a:t>and </a:t>
            </a:r>
            <a:r>
              <a:rPr lang="en-US" sz="2800" i="1" baseline="30000" dirty="0" smtClean="0">
                <a:solidFill>
                  <a:srgbClr val="0000CC"/>
                </a:solidFill>
              </a:rPr>
              <a:t>Boundary Ratio </a:t>
            </a:r>
            <a:r>
              <a:rPr lang="en-US" sz="2800" i="1" baseline="30000" dirty="0" err="1" smtClean="0">
                <a:solidFill>
                  <a:srgbClr val="0000CC"/>
                </a:solidFill>
              </a:rPr>
              <a:t>f</a:t>
            </a:r>
            <a:r>
              <a:rPr lang="en-US" sz="2400" i="1" baseline="30000" dirty="0" err="1" smtClean="0">
                <a:solidFill>
                  <a:srgbClr val="0000CC"/>
                </a:solidFill>
              </a:rPr>
              <a:t>br</a:t>
            </a:r>
            <a:r>
              <a:rPr lang="en-US" sz="2800" i="1" baseline="300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143000" y="3962400"/>
            <a:ext cx="70104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i="1" baseline="300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i="1" baseline="30000" dirty="0" smtClean="0">
                <a:solidFill>
                  <a:schemeClr val="tx1"/>
                </a:solidFill>
              </a:rPr>
              <a:t>Find containment by using 3D convex hull using </a:t>
            </a:r>
            <a:r>
              <a:rPr lang="en-US" sz="2800" i="1" baseline="30000" dirty="0" smtClean="0">
                <a:solidFill>
                  <a:srgbClr val="0000CC"/>
                </a:solidFill>
              </a:rPr>
              <a:t>containment</a:t>
            </a:r>
            <a:r>
              <a:rPr lang="en-US" sz="2800" i="1" baseline="30000" dirty="0" smtClean="0">
                <a:solidFill>
                  <a:schemeClr val="tx1"/>
                </a:solidFill>
              </a:rPr>
              <a:t> feature </a:t>
            </a:r>
            <a:r>
              <a:rPr lang="en-US" sz="2800" i="1" baseline="30000" dirty="0" err="1" smtClean="0">
                <a:solidFill>
                  <a:srgbClr val="0000CC"/>
                </a:solidFill>
              </a:rPr>
              <a:t>f</a:t>
            </a:r>
            <a:r>
              <a:rPr lang="en-US" sz="2400" i="1" baseline="30000" dirty="0" err="1" smtClean="0">
                <a:solidFill>
                  <a:srgbClr val="0000CC"/>
                </a:solidFill>
              </a:rPr>
              <a:t>cnt</a:t>
            </a:r>
            <a:endParaRPr lang="en-US" sz="2800" i="1" baseline="30000" dirty="0" smtClean="0">
              <a:solidFill>
                <a:srgbClr val="0000CC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43000" y="4876800"/>
            <a:ext cx="7010400" cy="914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i="1" baseline="30000" dirty="0" smtClean="0">
                <a:solidFill>
                  <a:schemeClr val="tx1"/>
                </a:solidFill>
              </a:rPr>
              <a:t>Find Support from side by finding regions in contact      </a:t>
            </a:r>
          </a:p>
          <a:p>
            <a:pPr algn="ctr"/>
            <a:r>
              <a:rPr lang="en-US" sz="2800" i="1" baseline="30000" dirty="0" smtClean="0">
                <a:solidFill>
                  <a:schemeClr val="tx1"/>
                </a:solidFill>
              </a:rPr>
              <a:t> </a:t>
            </a:r>
            <a:r>
              <a:rPr lang="en-US" sz="2800" i="1" baseline="30000" dirty="0" smtClean="0">
                <a:solidFill>
                  <a:srgbClr val="0000CC"/>
                </a:solidFill>
              </a:rPr>
              <a:t>(depth boundary, </a:t>
            </a:r>
            <a:r>
              <a:rPr lang="en-US" sz="2800" i="1" baseline="30000" dirty="0" err="1" smtClean="0">
                <a:solidFill>
                  <a:srgbClr val="0000CC"/>
                </a:solidFill>
              </a:rPr>
              <a:t>fd</a:t>
            </a:r>
            <a:r>
              <a:rPr lang="en-US" sz="2800" i="1" baseline="30000" dirty="0" smtClean="0">
                <a:solidFill>
                  <a:srgbClr val="0000CC"/>
                </a:solidFill>
              </a:rPr>
              <a:t>) </a:t>
            </a:r>
            <a:r>
              <a:rPr lang="en-US" sz="2800" i="1" baseline="30000" dirty="0" smtClean="0">
                <a:solidFill>
                  <a:schemeClr val="tx1"/>
                </a:solidFill>
              </a:rPr>
              <a:t>that are not supported from below, but are stable </a:t>
            </a:r>
            <a:r>
              <a:rPr lang="en-US" sz="2800" i="1" baseline="30000" dirty="0" smtClean="0">
                <a:solidFill>
                  <a:srgbClr val="0000CC"/>
                </a:solidFill>
              </a:rPr>
              <a:t>(</a:t>
            </a:r>
            <a:r>
              <a:rPr lang="en-US" sz="2800" i="1" baseline="30000" dirty="0" err="1" smtClean="0">
                <a:solidFill>
                  <a:srgbClr val="0000CC"/>
                </a:solidFill>
              </a:rPr>
              <a:t>fstab</a:t>
            </a:r>
            <a:r>
              <a:rPr lang="en-US" sz="2800" i="1" baseline="30000" dirty="0" smtClean="0">
                <a:solidFill>
                  <a:srgbClr val="0000CC"/>
                </a:solidFill>
              </a:rPr>
              <a:t>). </a:t>
            </a:r>
          </a:p>
          <a:p>
            <a:pPr algn="ctr"/>
            <a:r>
              <a:rPr lang="en-US" sz="2800" i="1" baseline="30000" dirty="0" smtClean="0">
                <a:solidFill>
                  <a:srgbClr val="0000CC"/>
                </a:solidFill>
              </a:rPr>
              <a:t>    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4482123" y="1828800"/>
            <a:ext cx="89877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Down Arrow 12"/>
          <p:cNvSpPr/>
          <p:nvPr/>
        </p:nvSpPr>
        <p:spPr>
          <a:xfrm>
            <a:off x="4482123" y="2667000"/>
            <a:ext cx="89877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Down Arrow 13"/>
          <p:cNvSpPr/>
          <p:nvPr/>
        </p:nvSpPr>
        <p:spPr>
          <a:xfrm>
            <a:off x="4482123" y="3657600"/>
            <a:ext cx="89877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5" name="Down Arrow 14"/>
          <p:cNvSpPr/>
          <p:nvPr/>
        </p:nvSpPr>
        <p:spPr>
          <a:xfrm>
            <a:off x="4482123" y="4572000"/>
            <a:ext cx="89877" cy="228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5"/>
          <p:cNvSpPr txBox="1"/>
          <p:nvPr/>
        </p:nvSpPr>
        <p:spPr>
          <a:xfrm>
            <a:off x="838200" y="6352401"/>
            <a:ext cx="762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*</a:t>
            </a:r>
            <a:r>
              <a:rPr lang="en-US" sz="1200" dirty="0" smtClean="0"/>
              <a:t> </a:t>
            </a:r>
            <a:r>
              <a:rPr lang="en-US" sz="1200" dirty="0" err="1" smtClean="0"/>
              <a:t>Silberman</a:t>
            </a:r>
            <a:r>
              <a:rPr lang="en-US" sz="1200" dirty="0" smtClean="0"/>
              <a:t> et al., “Indoor segmentation and support inference from RGBD images”, in </a:t>
            </a:r>
            <a:r>
              <a:rPr lang="en-US" sz="1200" i="1" dirty="0" smtClean="0"/>
              <a:t>ECCV, 2012</a:t>
            </a:r>
            <a:endParaRPr lang="en-US" sz="1200" dirty="0"/>
          </a:p>
        </p:txBody>
      </p:sp>
    </p:spTree>
  </p:cSld>
  <p:clrMapOvr>
    <a:masterClrMapping/>
  </p:clrMapOvr>
  <p:transition advTm="60731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810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Beyond </a:t>
            </a:r>
            <a:r>
              <a:rPr lang="en-US" sz="2400" i="1" dirty="0" err="1" smtClean="0">
                <a:solidFill>
                  <a:srgbClr val="0000FF"/>
                </a:solidFill>
              </a:rPr>
              <a:t>pairwise</a:t>
            </a:r>
            <a:r>
              <a:rPr lang="en-US" sz="2400" i="1" dirty="0" smtClean="0">
                <a:solidFill>
                  <a:srgbClr val="0000FF"/>
                </a:solidFill>
              </a:rPr>
              <a:t> support relations 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57400" y="1600200"/>
            <a:ext cx="4648200" cy="2679700"/>
            <a:chOff x="1905000" y="1752600"/>
            <a:chExt cx="4648200" cy="26797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3" name="Picture 2" descr="case1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0" y="1752600"/>
              <a:ext cx="4648200" cy="26797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5" name="TextBox 4"/>
            <p:cNvSpPr txBox="1"/>
            <p:nvPr/>
          </p:nvSpPr>
          <p:spPr>
            <a:xfrm>
              <a:off x="3970657" y="3569972"/>
              <a:ext cx="531223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O</a:t>
              </a:r>
              <a:endParaRPr lang="en-US" sz="11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76963" y="2938837"/>
              <a:ext cx="531223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1.1</a:t>
              </a:r>
              <a:endParaRPr lang="en-US" sz="11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28220" y="3109132"/>
              <a:ext cx="531223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1.2</a:t>
              </a:r>
              <a:endParaRPr lang="en-US" sz="11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334000" y="2819400"/>
              <a:ext cx="531223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1.3</a:t>
              </a:r>
              <a:endParaRPr lang="en-US" sz="11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7777" y="2324383"/>
              <a:ext cx="531223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2</a:t>
              </a:r>
              <a:r>
                <a:rPr lang="en-US" sz="1600" b="1" dirty="0" smtClean="0"/>
                <a:t>.1</a:t>
              </a:r>
              <a:endParaRPr lang="en-US" sz="11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143346" y="2545883"/>
              <a:ext cx="531223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2.2</a:t>
              </a:r>
              <a:endParaRPr lang="en-US" sz="11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43346" y="2170770"/>
              <a:ext cx="531223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3</a:t>
              </a:r>
              <a:r>
                <a:rPr lang="en-US" b="1" dirty="0" smtClean="0"/>
                <a:t>.1</a:t>
              </a:r>
              <a:endParaRPr lang="en-US" sz="11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38600" y="1902023"/>
              <a:ext cx="531223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4</a:t>
              </a:r>
              <a:r>
                <a:rPr lang="en-US" sz="1400" b="1" dirty="0" smtClean="0"/>
                <a:t>.1</a:t>
              </a:r>
              <a:endParaRPr lang="en-US" sz="1100" b="1" dirty="0"/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362200" y="4800600"/>
            <a:ext cx="45720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Case1 : Support In Hierarchy </a:t>
            </a:r>
            <a:endParaRPr lang="en-US" sz="24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43867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133600" y="4800600"/>
            <a:ext cx="4724400" cy="8382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i="1" dirty="0" smtClean="0">
                <a:solidFill>
                  <a:schemeClr val="tx1"/>
                </a:solidFill>
              </a:rPr>
              <a:t>Case 2 : Simultaneous support in multiple hierarchy</a:t>
            </a:r>
            <a:endParaRPr lang="en-US" sz="2400" i="1" dirty="0">
              <a:solidFill>
                <a:schemeClr val="tx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828800" y="1143000"/>
            <a:ext cx="5257800" cy="3200400"/>
            <a:chOff x="1981200" y="1143000"/>
            <a:chExt cx="5257800" cy="3200400"/>
          </a:xfrm>
        </p:grpSpPr>
        <p:pic>
          <p:nvPicPr>
            <p:cNvPr id="16" name="Picture 15" descr="case2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81200" y="1143000"/>
              <a:ext cx="5257800" cy="3200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4285989" y="3165231"/>
              <a:ext cx="540185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O</a:t>
              </a:r>
              <a:endParaRPr lang="en-US" sz="11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59638" y="2584938"/>
              <a:ext cx="540185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1.1</a:t>
              </a:r>
              <a:endParaRPr lang="en-US" sz="11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80192" y="2865894"/>
              <a:ext cx="540185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1.2</a:t>
              </a:r>
              <a:endParaRPr lang="en-US" sz="11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89545" y="1740877"/>
              <a:ext cx="540185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2</a:t>
              </a:r>
              <a:r>
                <a:rPr lang="en-US" b="1" dirty="0" smtClean="0"/>
                <a:t>.1</a:t>
              </a:r>
              <a:endParaRPr lang="en-US" sz="11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45804" y="1688123"/>
              <a:ext cx="540185" cy="36933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2.2</a:t>
              </a:r>
              <a:endParaRPr lang="en-US" sz="11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23934" y="2057400"/>
              <a:ext cx="972333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2.3, 3.1</a:t>
              </a:r>
              <a:endParaRPr lang="en-US" sz="11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74396" y="1958940"/>
              <a:ext cx="540185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3.2</a:t>
              </a:r>
              <a:endParaRPr lang="en-US" sz="11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58322" y="2433725"/>
              <a:ext cx="540185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2.5</a:t>
              </a:r>
              <a:endParaRPr lang="en-US" sz="11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64118" y="2433725"/>
              <a:ext cx="540185" cy="338554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2.4</a:t>
              </a:r>
              <a:endParaRPr lang="en-US" sz="1100" b="1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4965646" y="1922986"/>
              <a:ext cx="369277" cy="21607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914400" y="3810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Beyond </a:t>
            </a:r>
            <a:r>
              <a:rPr lang="en-US" sz="2400" i="1" dirty="0" err="1" smtClean="0">
                <a:solidFill>
                  <a:srgbClr val="0000FF"/>
                </a:solidFill>
              </a:rPr>
              <a:t>pairwise</a:t>
            </a:r>
            <a:r>
              <a:rPr lang="en-US" sz="2400" i="1" dirty="0" smtClean="0">
                <a:solidFill>
                  <a:srgbClr val="0000FF"/>
                </a:solidFill>
              </a:rPr>
              <a:t> support relations …</a:t>
            </a:r>
            <a:endParaRPr lang="en-US" sz="24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Tm="46894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819400" y="4191000"/>
            <a:ext cx="35814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Case 3 : Containment</a:t>
            </a:r>
            <a:endParaRPr lang="en-US" sz="2400" i="1" dirty="0">
              <a:solidFill>
                <a:schemeClr val="tx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85800" y="1987550"/>
            <a:ext cx="2514600" cy="1670050"/>
            <a:chOff x="1314450" y="1987550"/>
            <a:chExt cx="2571750" cy="1670050"/>
          </a:xfrm>
        </p:grpSpPr>
        <p:pic>
          <p:nvPicPr>
            <p:cNvPr id="27" name="Picture 26" descr="case3a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450" y="1987550"/>
              <a:ext cx="2571750" cy="167005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8" name="TextBox 27"/>
            <p:cNvSpPr txBox="1"/>
            <p:nvPr/>
          </p:nvSpPr>
          <p:spPr>
            <a:xfrm>
              <a:off x="1981200" y="2362200"/>
              <a:ext cx="381000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1.1</a:t>
              </a:r>
              <a:endParaRPr lang="en-US" sz="6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366211" y="2877979"/>
              <a:ext cx="300789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/>
                <a:t>O</a:t>
              </a:r>
              <a:endParaRPr lang="en-US" sz="6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362200" y="2496979"/>
              <a:ext cx="381000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1.2</a:t>
              </a:r>
              <a:endParaRPr lang="en-US" sz="6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19400" y="2496979"/>
              <a:ext cx="381000" cy="246221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r>
                <a:rPr lang="en-US" sz="1000" b="1" dirty="0" smtClean="0"/>
                <a:t>1.3</a:t>
              </a:r>
              <a:endParaRPr lang="en-US" sz="600" b="1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05200" y="1981200"/>
            <a:ext cx="2514600" cy="1728788"/>
            <a:chOff x="3505200" y="1981200"/>
            <a:chExt cx="2514600" cy="1728788"/>
          </a:xfrm>
        </p:grpSpPr>
        <p:pic>
          <p:nvPicPr>
            <p:cNvPr id="35" name="Picture 34" descr="case3b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1981200"/>
              <a:ext cx="2514600" cy="172878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36" name="TextBox 35"/>
            <p:cNvSpPr txBox="1"/>
            <p:nvPr/>
          </p:nvSpPr>
          <p:spPr>
            <a:xfrm flipH="1">
              <a:off x="4572000" y="2514600"/>
              <a:ext cx="304800" cy="30777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O</a:t>
              </a:r>
              <a:endParaRPr lang="en-US" sz="10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191250" y="1981200"/>
            <a:ext cx="2514600" cy="1676400"/>
            <a:chOff x="6191250" y="1981200"/>
            <a:chExt cx="2514600" cy="1676400"/>
          </a:xfrm>
        </p:grpSpPr>
        <p:pic>
          <p:nvPicPr>
            <p:cNvPr id="38" name="Picture 37" descr="case3c.tif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1250" y="1981200"/>
              <a:ext cx="2514600" cy="16764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39" name="TextBox 38"/>
            <p:cNvSpPr txBox="1"/>
            <p:nvPr/>
          </p:nvSpPr>
          <p:spPr>
            <a:xfrm>
              <a:off x="6553200" y="3200400"/>
              <a:ext cx="529724" cy="256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baseline="30000" dirty="0"/>
                <a:t>O</a:t>
              </a:r>
              <a:endParaRPr lang="en-US" sz="1050" b="1" baseline="30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42676" y="2833836"/>
              <a:ext cx="529724" cy="256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baseline="30000" dirty="0" smtClean="0"/>
                <a:t>1.1</a:t>
              </a:r>
              <a:endParaRPr lang="en-US" sz="1050" b="1" baseline="30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785476" y="2334320"/>
              <a:ext cx="529724" cy="256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baseline="30000" dirty="0"/>
                <a:t>2</a:t>
              </a:r>
              <a:r>
                <a:rPr lang="en-US" sz="1600" b="1" baseline="30000" dirty="0" smtClean="0"/>
                <a:t>.1</a:t>
              </a:r>
              <a:endParaRPr lang="en-US" sz="1050" b="1" baseline="30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166476" y="2562920"/>
              <a:ext cx="529724" cy="25648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baseline="30000" dirty="0" smtClean="0"/>
                <a:t>2.2</a:t>
              </a:r>
              <a:endParaRPr lang="en-US" sz="1050" b="1" baseline="30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543800" y="2507238"/>
              <a:ext cx="529724" cy="235962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baseline="30000" dirty="0" smtClean="0"/>
                <a:t>2.3</a:t>
              </a:r>
              <a:endParaRPr lang="en-US" sz="1000" b="1" baseline="300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914400" y="38100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Beyond </a:t>
            </a:r>
            <a:r>
              <a:rPr lang="en-US" sz="2400" i="1" dirty="0" err="1" smtClean="0">
                <a:solidFill>
                  <a:srgbClr val="0000FF"/>
                </a:solidFill>
              </a:rPr>
              <a:t>pairwise</a:t>
            </a:r>
            <a:r>
              <a:rPr lang="en-US" sz="2400" i="1" dirty="0" smtClean="0">
                <a:solidFill>
                  <a:srgbClr val="0000FF"/>
                </a:solidFill>
              </a:rPr>
              <a:t> support relations …</a:t>
            </a:r>
            <a:endParaRPr lang="en-US" sz="24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advTm="36629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9"/>
          <p:cNvGrpSpPr/>
          <p:nvPr/>
        </p:nvGrpSpPr>
        <p:grpSpPr>
          <a:xfrm>
            <a:off x="4876800" y="533400"/>
            <a:ext cx="3962400" cy="3421505"/>
            <a:chOff x="4876800" y="762000"/>
            <a:chExt cx="3962400" cy="3421505"/>
          </a:xfrm>
        </p:grpSpPr>
        <p:sp>
          <p:nvSpPr>
            <p:cNvPr id="114" name="Oval 113"/>
            <p:cNvSpPr/>
            <p:nvPr/>
          </p:nvSpPr>
          <p:spPr>
            <a:xfrm>
              <a:off x="78486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9</a:t>
              </a:r>
              <a:endParaRPr lang="en-US" sz="1200" b="1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57800" y="37338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3</a:t>
              </a:r>
              <a:endParaRPr lang="en-US" sz="1200" b="1" baseline="-25000" dirty="0"/>
            </a:p>
          </p:txBody>
        </p:sp>
        <p:sp>
          <p:nvSpPr>
            <p:cNvPr id="67" name="Down Arrow 66"/>
            <p:cNvSpPr/>
            <p:nvPr/>
          </p:nvSpPr>
          <p:spPr>
            <a:xfrm rot="20368536">
              <a:off x="5179036" y="3137644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8768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2</a:t>
              </a:r>
              <a:endParaRPr lang="en-US" sz="1200" b="1" baseline="-25000" dirty="0"/>
            </a:p>
          </p:txBody>
        </p:sp>
        <p:sp>
          <p:nvSpPr>
            <p:cNvPr id="55" name="Down Arrow 54"/>
            <p:cNvSpPr/>
            <p:nvPr/>
          </p:nvSpPr>
          <p:spPr>
            <a:xfrm rot="1562006">
              <a:off x="6301439" y="853661"/>
              <a:ext cx="133708" cy="307050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5515708" y="2167328"/>
              <a:ext cx="169646" cy="1583137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Down Arrow 56"/>
            <p:cNvSpPr/>
            <p:nvPr/>
          </p:nvSpPr>
          <p:spPr>
            <a:xfrm rot="3051194">
              <a:off x="6172618" y="855578"/>
              <a:ext cx="210196" cy="1500411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own Arrow 57"/>
            <p:cNvSpPr/>
            <p:nvPr/>
          </p:nvSpPr>
          <p:spPr>
            <a:xfrm rot="911874">
              <a:off x="6802493" y="880807"/>
              <a:ext cx="211873" cy="1190249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own Arrow 58"/>
            <p:cNvSpPr/>
            <p:nvPr/>
          </p:nvSpPr>
          <p:spPr>
            <a:xfrm rot="18718447">
              <a:off x="7664144" y="755250"/>
              <a:ext cx="210196" cy="1603777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Down Arrow 59"/>
            <p:cNvSpPr/>
            <p:nvPr/>
          </p:nvSpPr>
          <p:spPr>
            <a:xfrm rot="19856992">
              <a:off x="7239615" y="891749"/>
              <a:ext cx="176463" cy="124667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818923" y="762000"/>
              <a:ext cx="453292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endParaRPr lang="en-US" sz="1200" dirty="0"/>
            </a:p>
          </p:txBody>
        </p:sp>
        <p:sp>
          <p:nvSpPr>
            <p:cNvPr id="62" name="Down Arrow 61"/>
            <p:cNvSpPr/>
            <p:nvPr/>
          </p:nvSpPr>
          <p:spPr>
            <a:xfrm rot="2251810">
              <a:off x="5226459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62"/>
            <p:cNvSpPr/>
            <p:nvPr/>
          </p:nvSpPr>
          <p:spPr>
            <a:xfrm rot="2251810">
              <a:off x="8314524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Down Arrow 63"/>
            <p:cNvSpPr/>
            <p:nvPr/>
          </p:nvSpPr>
          <p:spPr>
            <a:xfrm rot="2251810">
              <a:off x="6414665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Down Arrow 64"/>
            <p:cNvSpPr/>
            <p:nvPr/>
          </p:nvSpPr>
          <p:spPr>
            <a:xfrm rot="19628929">
              <a:off x="6886445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wn Arrow 65"/>
            <p:cNvSpPr/>
            <p:nvPr/>
          </p:nvSpPr>
          <p:spPr>
            <a:xfrm rot="19628929">
              <a:off x="7729420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257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1</a:t>
              </a:r>
              <a:endParaRPr lang="en-US" sz="1200" b="1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6400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4</a:t>
              </a:r>
              <a:endParaRPr lang="en-US" sz="1200" b="1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73914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7</a:t>
              </a:r>
              <a:endParaRPr lang="en-US" sz="1200" b="1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8229600" y="20574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8</a:t>
              </a:r>
              <a:endParaRPr lang="en-US" sz="1200" b="1" baseline="-25000" dirty="0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28600" y="1219200"/>
            <a:ext cx="4191000" cy="2667000"/>
            <a:chOff x="1447800" y="1524000"/>
            <a:chExt cx="6052902" cy="2667000"/>
          </a:xfrm>
        </p:grpSpPr>
        <p:sp>
          <p:nvSpPr>
            <p:cNvPr id="5" name="Cube 4"/>
            <p:cNvSpPr/>
            <p:nvPr/>
          </p:nvSpPr>
          <p:spPr>
            <a:xfrm>
              <a:off x="1600200" y="2895600"/>
              <a:ext cx="5638800" cy="1295400"/>
            </a:xfrm>
            <a:prstGeom prst="cube">
              <a:avLst>
                <a:gd name="adj" fmla="val 58665"/>
              </a:avLst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1905000" y="2667000"/>
              <a:ext cx="838200" cy="7620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2057400" y="2362200"/>
              <a:ext cx="457200" cy="4572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 rot="19905826">
              <a:off x="2621176" y="2014242"/>
              <a:ext cx="187215" cy="1464004"/>
            </a:xfrm>
            <a:prstGeom prst="cube">
              <a:avLst>
                <a:gd name="adj" fmla="val 25979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4876800" y="2667000"/>
              <a:ext cx="1524000" cy="533400"/>
            </a:xfrm>
            <a:prstGeom prst="cube">
              <a:avLst>
                <a:gd name="adj" fmla="val 41135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 rot="19167934">
              <a:off x="5178129" y="2133521"/>
              <a:ext cx="1524000" cy="317574"/>
            </a:xfrm>
            <a:prstGeom prst="cube">
              <a:avLst>
                <a:gd name="adj" fmla="val 3828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/>
            <p:cNvSpPr/>
            <p:nvPr/>
          </p:nvSpPr>
          <p:spPr>
            <a:xfrm>
              <a:off x="6477000" y="1524000"/>
              <a:ext cx="381000" cy="17526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n 11"/>
            <p:cNvSpPr/>
            <p:nvPr/>
          </p:nvSpPr>
          <p:spPr>
            <a:xfrm>
              <a:off x="3581400" y="2590800"/>
              <a:ext cx="990600" cy="838200"/>
            </a:xfrm>
            <a:prstGeom prst="can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979425">
              <a:off x="3658727" y="2474441"/>
              <a:ext cx="169703" cy="457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8929992">
              <a:off x="4423705" y="2360918"/>
              <a:ext cx="106333" cy="26885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2"/>
            </p:cNvCxnSpPr>
            <p:nvPr/>
          </p:nvCxnSpPr>
          <p:spPr>
            <a:xfrm rot="10800000" flipH="1" flipV="1">
              <a:off x="3667982" y="2535834"/>
              <a:ext cx="218218" cy="491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6"/>
              <a:endCxn id="12" idx="0"/>
            </p:cNvCxnSpPr>
            <p:nvPr/>
          </p:nvCxnSpPr>
          <p:spPr>
            <a:xfrm>
              <a:off x="3819176" y="2458767"/>
              <a:ext cx="257524" cy="551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rot="5400000">
              <a:off x="3945264" y="2569836"/>
              <a:ext cx="495344" cy="232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4"/>
            </p:cNvCxnSpPr>
            <p:nvPr/>
          </p:nvCxnSpPr>
          <p:spPr>
            <a:xfrm rot="5400000">
              <a:off x="4266960" y="2667665"/>
              <a:ext cx="380575" cy="227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62400" y="358140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478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</a:t>
              </a:r>
              <a:r>
                <a:rPr lang="en-US" sz="1600" b="1" baseline="-25000" dirty="0" smtClean="0"/>
                <a:t>1</a:t>
              </a:r>
              <a:endParaRPr lang="en-US" sz="1600" b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0000" y="2971800"/>
              <a:ext cx="719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O</a:t>
              </a:r>
              <a:r>
                <a:rPr lang="en-US" sz="1600" b="1" baseline="-25000" dirty="0"/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4000" y="2209800"/>
              <a:ext cx="72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70693" y="2191435"/>
              <a:ext cx="727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9001" y="20998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7200" y="2057400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7799" y="181043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9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054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09096" y="2191434"/>
              <a:ext cx="7916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pPr algn="r"/>
              <a:r>
                <a:rPr lang="en-US" sz="1600" dirty="0"/>
                <a:t>O</a:t>
              </a:r>
              <a:r>
                <a:rPr lang="en-US" sz="1600" baseline="-25000" dirty="0"/>
                <a:t>8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914400" y="381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Support Order Prediction…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304800" y="4191000"/>
            <a:ext cx="2514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Build Tree of Support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6854952" y="2667000"/>
            <a:ext cx="612648" cy="449705"/>
          </a:xfrm>
          <a:prstGeom prst="ellips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</a:t>
            </a:r>
            <a:r>
              <a:rPr lang="en-US" sz="2400" b="1" baseline="-25000" dirty="0" smtClean="0"/>
              <a:t>6</a:t>
            </a:r>
            <a:endParaRPr lang="en-US" sz="1200" b="1" baseline="-25000" dirty="0"/>
          </a:p>
        </p:txBody>
      </p:sp>
      <p:sp>
        <p:nvSpPr>
          <p:cNvPr id="69" name="Oval 68"/>
          <p:cNvSpPr/>
          <p:nvPr/>
        </p:nvSpPr>
        <p:spPr>
          <a:xfrm>
            <a:off x="5943600" y="2667000"/>
            <a:ext cx="612648" cy="449705"/>
          </a:xfrm>
          <a:prstGeom prst="ellips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</a:t>
            </a:r>
            <a:r>
              <a:rPr lang="en-US" sz="2400" b="1" baseline="-25000" dirty="0" smtClean="0"/>
              <a:t>5</a:t>
            </a:r>
            <a:endParaRPr lang="en-US" sz="1200" b="1" baseline="-25000" dirty="0"/>
          </a:p>
        </p:txBody>
      </p:sp>
      <p:grpSp>
        <p:nvGrpSpPr>
          <p:cNvPr id="77" name="Group 76"/>
          <p:cNvGrpSpPr/>
          <p:nvPr/>
        </p:nvGrpSpPr>
        <p:grpSpPr>
          <a:xfrm>
            <a:off x="4953000" y="4191000"/>
            <a:ext cx="3810000" cy="1255931"/>
            <a:chOff x="4800600" y="4343400"/>
            <a:chExt cx="3810000" cy="1255931"/>
          </a:xfrm>
        </p:grpSpPr>
        <p:sp>
          <p:nvSpPr>
            <p:cNvPr id="52" name="Oval 51"/>
            <p:cNvSpPr/>
            <p:nvPr/>
          </p:nvSpPr>
          <p:spPr>
            <a:xfrm>
              <a:off x="4876800" y="4343400"/>
              <a:ext cx="453292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endParaRPr lang="en-US" sz="1200" dirty="0"/>
            </a:p>
          </p:txBody>
        </p:sp>
        <p:sp>
          <p:nvSpPr>
            <p:cNvPr id="53" name="Oval 52"/>
            <p:cNvSpPr/>
            <p:nvPr/>
          </p:nvSpPr>
          <p:spPr>
            <a:xfrm>
              <a:off x="6096000" y="4350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1</a:t>
              </a:r>
              <a:endParaRPr lang="en-US" sz="1200" b="1" baseline="-25000" dirty="0"/>
            </a:p>
          </p:txBody>
        </p:sp>
        <p:sp>
          <p:nvSpPr>
            <p:cNvPr id="72" name="Oval 71"/>
            <p:cNvSpPr/>
            <p:nvPr/>
          </p:nvSpPr>
          <p:spPr>
            <a:xfrm>
              <a:off x="7848600" y="43434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2</a:t>
              </a:r>
              <a:endParaRPr lang="en-US" sz="1200" b="1" baseline="-250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800600" y="4953000"/>
              <a:ext cx="685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Root</a:t>
              </a:r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791200" y="495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Supporting Region</a:t>
              </a:r>
              <a:endParaRPr lang="en-US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7315200" y="4953000"/>
              <a:ext cx="1295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SupportedRegion</a:t>
              </a:r>
              <a:endParaRPr lang="en-US" dirty="0"/>
            </a:p>
          </p:txBody>
        </p:sp>
        <p:sp>
          <p:nvSpPr>
            <p:cNvPr id="76" name="Right Arrow 75"/>
            <p:cNvSpPr/>
            <p:nvPr/>
          </p:nvSpPr>
          <p:spPr>
            <a:xfrm>
              <a:off x="6705600" y="4419600"/>
              <a:ext cx="1143000" cy="256032"/>
            </a:xfrm>
            <a:prstGeom prst="right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p:transition advTm="31356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/>
          <p:cNvGrpSpPr/>
          <p:nvPr/>
        </p:nvGrpSpPr>
        <p:grpSpPr>
          <a:xfrm>
            <a:off x="4876800" y="533400"/>
            <a:ext cx="3962400" cy="3421505"/>
            <a:chOff x="4876800" y="762000"/>
            <a:chExt cx="3962400" cy="3421505"/>
          </a:xfrm>
        </p:grpSpPr>
        <p:sp>
          <p:nvSpPr>
            <p:cNvPr id="114" name="Oval 113"/>
            <p:cNvSpPr/>
            <p:nvPr/>
          </p:nvSpPr>
          <p:spPr>
            <a:xfrm>
              <a:off x="78486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9</a:t>
              </a:r>
              <a:endParaRPr lang="en-US" sz="1200" b="1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57800" y="37338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3</a:t>
              </a:r>
              <a:endParaRPr lang="en-US" sz="1200" b="1" baseline="-25000" dirty="0"/>
            </a:p>
          </p:txBody>
        </p:sp>
        <p:sp>
          <p:nvSpPr>
            <p:cNvPr id="67" name="Down Arrow 66"/>
            <p:cNvSpPr/>
            <p:nvPr/>
          </p:nvSpPr>
          <p:spPr>
            <a:xfrm rot="20368536">
              <a:off x="5179036" y="3137644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8768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2</a:t>
              </a:r>
              <a:endParaRPr lang="en-US" sz="1200" b="1" baseline="-25000" dirty="0"/>
            </a:p>
          </p:txBody>
        </p:sp>
        <p:sp>
          <p:nvSpPr>
            <p:cNvPr id="55" name="Down Arrow 54"/>
            <p:cNvSpPr/>
            <p:nvPr/>
          </p:nvSpPr>
          <p:spPr>
            <a:xfrm rot="1562006">
              <a:off x="6301439" y="853661"/>
              <a:ext cx="133708" cy="3070506"/>
            </a:xfrm>
            <a:prstGeom prst="downArrow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tint val="66000"/>
                    <a:satMod val="160000"/>
                  </a:schemeClr>
                </a:gs>
                <a:gs pos="50000">
                  <a:schemeClr val="tx1">
                    <a:lumMod val="85000"/>
                    <a:lumOff val="15000"/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5515708" y="2167328"/>
              <a:ext cx="169646" cy="1583137"/>
            </a:xfrm>
            <a:prstGeom prst="downArrow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tint val="66000"/>
                    <a:satMod val="160000"/>
                  </a:schemeClr>
                </a:gs>
                <a:gs pos="50000">
                  <a:schemeClr val="tx1">
                    <a:lumMod val="85000"/>
                    <a:lumOff val="15000"/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Down Arrow 56"/>
            <p:cNvSpPr/>
            <p:nvPr/>
          </p:nvSpPr>
          <p:spPr>
            <a:xfrm rot="3051194">
              <a:off x="6172618" y="855578"/>
              <a:ext cx="210196" cy="1500411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own Arrow 57"/>
            <p:cNvSpPr/>
            <p:nvPr/>
          </p:nvSpPr>
          <p:spPr>
            <a:xfrm rot="911874">
              <a:off x="6802493" y="880807"/>
              <a:ext cx="211873" cy="1190249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own Arrow 58"/>
            <p:cNvSpPr/>
            <p:nvPr/>
          </p:nvSpPr>
          <p:spPr>
            <a:xfrm rot="18718447">
              <a:off x="7664144" y="755250"/>
              <a:ext cx="210196" cy="1603777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Down Arrow 59"/>
            <p:cNvSpPr/>
            <p:nvPr/>
          </p:nvSpPr>
          <p:spPr>
            <a:xfrm rot="19856992">
              <a:off x="7239615" y="891749"/>
              <a:ext cx="176463" cy="124667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818923" y="762000"/>
              <a:ext cx="453292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endParaRPr lang="en-US" sz="1200" dirty="0"/>
            </a:p>
          </p:txBody>
        </p:sp>
        <p:sp>
          <p:nvSpPr>
            <p:cNvPr id="62" name="Down Arrow 61"/>
            <p:cNvSpPr/>
            <p:nvPr/>
          </p:nvSpPr>
          <p:spPr>
            <a:xfrm rot="2251810">
              <a:off x="5226459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62"/>
            <p:cNvSpPr/>
            <p:nvPr/>
          </p:nvSpPr>
          <p:spPr>
            <a:xfrm rot="2251810">
              <a:off x="8314524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Down Arrow 63"/>
            <p:cNvSpPr/>
            <p:nvPr/>
          </p:nvSpPr>
          <p:spPr>
            <a:xfrm rot="2251810">
              <a:off x="6414665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Down Arrow 64"/>
            <p:cNvSpPr/>
            <p:nvPr/>
          </p:nvSpPr>
          <p:spPr>
            <a:xfrm rot="19628929">
              <a:off x="6886445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wn Arrow 65"/>
            <p:cNvSpPr/>
            <p:nvPr/>
          </p:nvSpPr>
          <p:spPr>
            <a:xfrm rot="19628929">
              <a:off x="7729420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257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1</a:t>
              </a:r>
              <a:endParaRPr lang="en-US" sz="1200" b="1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6400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4</a:t>
              </a:r>
              <a:endParaRPr lang="en-US" sz="1200" b="1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73914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7</a:t>
              </a:r>
              <a:endParaRPr lang="en-US" sz="1200" b="1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8229600" y="20574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8</a:t>
              </a:r>
              <a:endParaRPr lang="en-US" sz="1200" b="1" baseline="-250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" y="1219200"/>
            <a:ext cx="4191000" cy="2667000"/>
            <a:chOff x="1447800" y="1524000"/>
            <a:chExt cx="6052902" cy="2667000"/>
          </a:xfrm>
        </p:grpSpPr>
        <p:sp>
          <p:nvSpPr>
            <p:cNvPr id="5" name="Cube 4"/>
            <p:cNvSpPr/>
            <p:nvPr/>
          </p:nvSpPr>
          <p:spPr>
            <a:xfrm>
              <a:off x="1600200" y="2895600"/>
              <a:ext cx="5638800" cy="1295400"/>
            </a:xfrm>
            <a:prstGeom prst="cube">
              <a:avLst>
                <a:gd name="adj" fmla="val 58665"/>
              </a:avLst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1905000" y="2667000"/>
              <a:ext cx="838200" cy="7620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2057400" y="2362200"/>
              <a:ext cx="457200" cy="4572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 rot="19905826">
              <a:off x="2621176" y="2014242"/>
              <a:ext cx="187215" cy="1464004"/>
            </a:xfrm>
            <a:prstGeom prst="cube">
              <a:avLst>
                <a:gd name="adj" fmla="val 25979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4876800" y="2667000"/>
              <a:ext cx="1524000" cy="533400"/>
            </a:xfrm>
            <a:prstGeom prst="cube">
              <a:avLst>
                <a:gd name="adj" fmla="val 41135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 rot="19167934">
              <a:off x="5178129" y="2133521"/>
              <a:ext cx="1524000" cy="317574"/>
            </a:xfrm>
            <a:prstGeom prst="cube">
              <a:avLst>
                <a:gd name="adj" fmla="val 3828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/>
            <p:cNvSpPr/>
            <p:nvPr/>
          </p:nvSpPr>
          <p:spPr>
            <a:xfrm>
              <a:off x="6477000" y="1524000"/>
              <a:ext cx="381000" cy="17526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n 11"/>
            <p:cNvSpPr/>
            <p:nvPr/>
          </p:nvSpPr>
          <p:spPr>
            <a:xfrm>
              <a:off x="3581400" y="2590800"/>
              <a:ext cx="990600" cy="838200"/>
            </a:xfrm>
            <a:prstGeom prst="can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979425">
              <a:off x="3658727" y="2474441"/>
              <a:ext cx="169703" cy="457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8929992">
              <a:off x="4423705" y="2360918"/>
              <a:ext cx="106333" cy="26885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2"/>
            </p:cNvCxnSpPr>
            <p:nvPr/>
          </p:nvCxnSpPr>
          <p:spPr>
            <a:xfrm rot="10800000" flipH="1" flipV="1">
              <a:off x="3667982" y="2535834"/>
              <a:ext cx="218218" cy="491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6"/>
              <a:endCxn id="12" idx="0"/>
            </p:cNvCxnSpPr>
            <p:nvPr/>
          </p:nvCxnSpPr>
          <p:spPr>
            <a:xfrm>
              <a:off x="3819176" y="2458767"/>
              <a:ext cx="257524" cy="551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rot="5400000">
              <a:off x="3945264" y="2569836"/>
              <a:ext cx="495344" cy="232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4"/>
            </p:cNvCxnSpPr>
            <p:nvPr/>
          </p:nvCxnSpPr>
          <p:spPr>
            <a:xfrm rot="5400000">
              <a:off x="4266960" y="2667665"/>
              <a:ext cx="380575" cy="227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62400" y="358140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478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</a:t>
              </a:r>
              <a:r>
                <a:rPr lang="en-US" sz="1600" b="1" baseline="-25000" dirty="0" smtClean="0"/>
                <a:t>1</a:t>
              </a:r>
              <a:endParaRPr lang="en-US" sz="1600" b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0000" y="2971800"/>
              <a:ext cx="719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O</a:t>
              </a:r>
              <a:r>
                <a:rPr lang="en-US" sz="1600" b="1" baseline="-25000" dirty="0"/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4000" y="2209800"/>
              <a:ext cx="72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70693" y="2191435"/>
              <a:ext cx="727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9001" y="20998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7200" y="2057400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7799" y="181043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9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054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09096" y="2191434"/>
              <a:ext cx="7916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pPr algn="r"/>
              <a:r>
                <a:rPr lang="en-US" sz="1600" dirty="0"/>
                <a:t>O</a:t>
              </a:r>
              <a:r>
                <a:rPr lang="en-US" sz="1600" baseline="-25000" dirty="0"/>
                <a:t>8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914400" y="381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Support Order Prediction…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304800" y="4191000"/>
            <a:ext cx="2514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Build Tree of Support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4800" y="4648200"/>
            <a:ext cx="32004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Prune the redundant edges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854952" y="2667000"/>
            <a:ext cx="612648" cy="449705"/>
          </a:xfrm>
          <a:prstGeom prst="ellips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</a:t>
            </a:r>
            <a:r>
              <a:rPr lang="en-US" sz="2400" b="1" baseline="-25000" dirty="0" smtClean="0"/>
              <a:t>6</a:t>
            </a:r>
            <a:endParaRPr lang="en-US" sz="1200" b="1" baseline="-25000" dirty="0"/>
          </a:p>
        </p:txBody>
      </p:sp>
      <p:sp>
        <p:nvSpPr>
          <p:cNvPr id="134" name="Oval 133"/>
          <p:cNvSpPr/>
          <p:nvPr/>
        </p:nvSpPr>
        <p:spPr>
          <a:xfrm>
            <a:off x="5943600" y="2667000"/>
            <a:ext cx="612648" cy="449705"/>
          </a:xfrm>
          <a:prstGeom prst="ellipse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O</a:t>
            </a:r>
            <a:r>
              <a:rPr lang="en-US" sz="2400" b="1" baseline="-25000" dirty="0" smtClean="0"/>
              <a:t>5</a:t>
            </a:r>
            <a:endParaRPr lang="en-US" sz="1200" b="1" baseline="-25000" dirty="0"/>
          </a:p>
        </p:txBody>
      </p:sp>
      <p:sp>
        <p:nvSpPr>
          <p:cNvPr id="53" name="Rectangle 52"/>
          <p:cNvSpPr/>
          <p:nvPr/>
        </p:nvSpPr>
        <p:spPr>
          <a:xfrm>
            <a:off x="152400" y="1676400"/>
            <a:ext cx="1447800" cy="182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13167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685800" y="609480"/>
            <a:ext cx="7772400" cy="1143000"/>
          </a:xfrm>
          <a:prstGeom prst="rect">
            <a:avLst/>
          </a:prstGeom>
        </p:spPr>
      </p:sp>
      <p:sp>
        <p:nvSpPr>
          <p:cNvPr id="4" name="TextBox 3"/>
          <p:cNvSpPr txBox="1"/>
          <p:nvPr/>
        </p:nvSpPr>
        <p:spPr>
          <a:xfrm>
            <a:off x="381000" y="18288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clutter?? </a:t>
            </a:r>
            <a:endParaRPr lang="en-US" sz="4000" dirty="0"/>
          </a:p>
        </p:txBody>
      </p:sp>
      <p:pic>
        <p:nvPicPr>
          <p:cNvPr id="5" name="Picture 4" descr="ques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2133600" cy="2143125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4191000" y="2362200"/>
            <a:ext cx="4648200" cy="3276600"/>
            <a:chOff x="685800" y="609480"/>
            <a:chExt cx="7772400" cy="4724520"/>
          </a:xfrm>
        </p:grpSpPr>
        <p:sp>
          <p:nvSpPr>
            <p:cNvPr id="7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pic>
          <p:nvPicPr>
            <p:cNvPr id="8" name="Picture 7" descr="28.jpg"/>
            <p:cNvPicPr>
              <a:picLocks noChangeAspect="1"/>
            </p:cNvPicPr>
            <p:nvPr/>
          </p:nvPicPr>
          <p:blipFill>
            <a:blip r:embed="rId3">
              <a:lum bright="63000" contrast="-57000"/>
            </a:blip>
            <a:stretch>
              <a:fillRect/>
            </a:stretch>
          </p:blipFill>
          <p:spPr>
            <a:xfrm>
              <a:off x="5943600" y="2438400"/>
              <a:ext cx="2257425" cy="2019300"/>
            </a:xfrm>
            <a:prstGeom prst="rect">
              <a:avLst/>
            </a:prstGeom>
          </p:spPr>
        </p:pic>
        <p:pic>
          <p:nvPicPr>
            <p:cNvPr id="9" name="Picture 8" descr="29.jpg"/>
            <p:cNvPicPr>
              <a:picLocks noChangeAspect="1"/>
            </p:cNvPicPr>
            <p:nvPr/>
          </p:nvPicPr>
          <p:blipFill>
            <a:blip r:embed="rId4">
              <a:lum bright="63000" contrast="-57000"/>
            </a:blip>
            <a:stretch>
              <a:fillRect/>
            </a:stretch>
          </p:blipFill>
          <p:spPr>
            <a:xfrm>
              <a:off x="762000" y="3200400"/>
              <a:ext cx="2133600" cy="2133600"/>
            </a:xfrm>
            <a:prstGeom prst="rect">
              <a:avLst/>
            </a:prstGeom>
          </p:spPr>
        </p:pic>
        <p:pic>
          <p:nvPicPr>
            <p:cNvPr id="10" name="Picture 9" descr="30.jpg"/>
            <p:cNvPicPr>
              <a:picLocks noChangeAspect="1"/>
            </p:cNvPicPr>
            <p:nvPr/>
          </p:nvPicPr>
          <p:blipFill>
            <a:blip r:embed="rId5">
              <a:lum bright="63000" contrast="-57000"/>
            </a:blip>
            <a:stretch>
              <a:fillRect/>
            </a:stretch>
          </p:blipFill>
          <p:spPr>
            <a:xfrm>
              <a:off x="3124200" y="990600"/>
              <a:ext cx="2152650" cy="2124075"/>
            </a:xfrm>
            <a:prstGeom prst="rect">
              <a:avLst/>
            </a:prstGeom>
          </p:spPr>
        </p:pic>
      </p:grpSp>
      <p:pic>
        <p:nvPicPr>
          <p:cNvPr id="19" name="Picture 18" descr="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253520">
            <a:off x="4757129" y="3277898"/>
            <a:ext cx="1454123" cy="1258397"/>
          </a:xfrm>
          <a:prstGeom prst="rect">
            <a:avLst/>
          </a:prstGeom>
        </p:spPr>
      </p:pic>
      <p:pic>
        <p:nvPicPr>
          <p:cNvPr id="20" name="Picture 19" descr="4.jpg"/>
          <p:cNvPicPr>
            <a:picLocks noChangeAspect="1"/>
          </p:cNvPicPr>
          <p:nvPr/>
        </p:nvPicPr>
        <p:blipFill>
          <a:blip r:embed="rId7">
            <a:lum bright="29000"/>
          </a:blip>
          <a:stretch>
            <a:fillRect/>
          </a:stretch>
        </p:blipFill>
        <p:spPr>
          <a:xfrm rot="818848">
            <a:off x="6616226" y="2596209"/>
            <a:ext cx="1493744" cy="130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2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87474">
            <a:off x="6530869" y="4182900"/>
            <a:ext cx="1557431" cy="125756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19400" y="53441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Spatial Isolation, single plane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67000" y="260098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Extremely cluttered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429000" y="3048000"/>
            <a:ext cx="152400" cy="2133600"/>
            <a:chOff x="3429000" y="3048000"/>
            <a:chExt cx="152400" cy="2133600"/>
          </a:xfrm>
        </p:grpSpPr>
        <p:sp>
          <p:nvSpPr>
            <p:cNvPr id="25" name="Rectangle 24"/>
            <p:cNvSpPr/>
            <p:nvPr/>
          </p:nvSpPr>
          <p:spPr>
            <a:xfrm>
              <a:off x="3429000" y="3048000"/>
              <a:ext cx="152400" cy="533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429000" y="3581400"/>
              <a:ext cx="152400" cy="533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29000" y="4114800"/>
              <a:ext cx="1524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29000" y="4648200"/>
              <a:ext cx="1524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Tm="312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9"/>
          <p:cNvGrpSpPr/>
          <p:nvPr/>
        </p:nvGrpSpPr>
        <p:grpSpPr>
          <a:xfrm>
            <a:off x="4876800" y="533400"/>
            <a:ext cx="3962400" cy="3421505"/>
            <a:chOff x="4876800" y="762000"/>
            <a:chExt cx="3962400" cy="3421505"/>
          </a:xfrm>
        </p:grpSpPr>
        <p:sp>
          <p:nvSpPr>
            <p:cNvPr id="114" name="Oval 113"/>
            <p:cNvSpPr/>
            <p:nvPr/>
          </p:nvSpPr>
          <p:spPr>
            <a:xfrm>
              <a:off x="78486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9</a:t>
              </a:r>
              <a:endParaRPr lang="en-US" sz="1200" b="1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57800" y="37338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3</a:t>
              </a:r>
              <a:endParaRPr lang="en-US" sz="1200" b="1" baseline="-25000" dirty="0"/>
            </a:p>
          </p:txBody>
        </p:sp>
        <p:sp>
          <p:nvSpPr>
            <p:cNvPr id="112" name="Oval 111"/>
            <p:cNvSpPr/>
            <p:nvPr/>
          </p:nvSpPr>
          <p:spPr>
            <a:xfrm>
              <a:off x="6931152" y="2895600"/>
              <a:ext cx="612648" cy="449705"/>
            </a:xfrm>
            <a:prstGeom prst="ellipse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O</a:t>
              </a:r>
              <a:r>
                <a:rPr lang="en-US" sz="2400" b="1" baseline="-25000" dirty="0" smtClean="0">
                  <a:solidFill>
                    <a:schemeClr val="tx1"/>
                  </a:solidFill>
                </a:rPr>
                <a:t>6</a:t>
              </a:r>
              <a:endParaRPr lang="en-US" sz="12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7" name="Down Arrow 66"/>
            <p:cNvSpPr/>
            <p:nvPr/>
          </p:nvSpPr>
          <p:spPr>
            <a:xfrm rot="20368536">
              <a:off x="5179036" y="3137644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8768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2</a:t>
              </a:r>
              <a:endParaRPr lang="en-US" sz="1200" b="1" baseline="-25000" dirty="0"/>
            </a:p>
          </p:txBody>
        </p:sp>
        <p:sp>
          <p:nvSpPr>
            <p:cNvPr id="55" name="Down Arrow 54"/>
            <p:cNvSpPr/>
            <p:nvPr/>
          </p:nvSpPr>
          <p:spPr>
            <a:xfrm rot="1562006">
              <a:off x="6301439" y="853661"/>
              <a:ext cx="133708" cy="3070506"/>
            </a:xfrm>
            <a:prstGeom prst="downArrow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tint val="66000"/>
                    <a:satMod val="160000"/>
                  </a:schemeClr>
                </a:gs>
                <a:gs pos="50000">
                  <a:schemeClr val="tx1">
                    <a:lumMod val="85000"/>
                    <a:lumOff val="15000"/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5515708" y="2167328"/>
              <a:ext cx="169646" cy="1583137"/>
            </a:xfrm>
            <a:prstGeom prst="downArrow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tint val="66000"/>
                    <a:satMod val="160000"/>
                  </a:schemeClr>
                </a:gs>
                <a:gs pos="50000">
                  <a:schemeClr val="tx1">
                    <a:lumMod val="85000"/>
                    <a:lumOff val="15000"/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Down Arrow 56"/>
            <p:cNvSpPr/>
            <p:nvPr/>
          </p:nvSpPr>
          <p:spPr>
            <a:xfrm rot="3051194">
              <a:off x="6172618" y="855578"/>
              <a:ext cx="210196" cy="1500411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own Arrow 57"/>
            <p:cNvSpPr/>
            <p:nvPr/>
          </p:nvSpPr>
          <p:spPr>
            <a:xfrm rot="911874">
              <a:off x="6802493" y="880807"/>
              <a:ext cx="211873" cy="1190249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own Arrow 58"/>
            <p:cNvSpPr/>
            <p:nvPr/>
          </p:nvSpPr>
          <p:spPr>
            <a:xfrm rot="18718447">
              <a:off x="7664144" y="755250"/>
              <a:ext cx="210196" cy="1603777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Down Arrow 59"/>
            <p:cNvSpPr/>
            <p:nvPr/>
          </p:nvSpPr>
          <p:spPr>
            <a:xfrm rot="19856992">
              <a:off x="7239615" y="891749"/>
              <a:ext cx="176463" cy="124667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818923" y="762000"/>
              <a:ext cx="453292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endParaRPr lang="en-US" sz="1200" dirty="0"/>
            </a:p>
          </p:txBody>
        </p:sp>
        <p:sp>
          <p:nvSpPr>
            <p:cNvPr id="62" name="Down Arrow 61"/>
            <p:cNvSpPr/>
            <p:nvPr/>
          </p:nvSpPr>
          <p:spPr>
            <a:xfrm rot="2251810">
              <a:off x="5226459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62"/>
            <p:cNvSpPr/>
            <p:nvPr/>
          </p:nvSpPr>
          <p:spPr>
            <a:xfrm rot="2251810">
              <a:off x="8314524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Down Arrow 63"/>
            <p:cNvSpPr/>
            <p:nvPr/>
          </p:nvSpPr>
          <p:spPr>
            <a:xfrm rot="2251810">
              <a:off x="6414665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Down Arrow 64"/>
            <p:cNvSpPr/>
            <p:nvPr/>
          </p:nvSpPr>
          <p:spPr>
            <a:xfrm rot="19628929">
              <a:off x="6886445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wn Arrow 65"/>
            <p:cNvSpPr/>
            <p:nvPr/>
          </p:nvSpPr>
          <p:spPr>
            <a:xfrm rot="19628929">
              <a:off x="7729420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019800" y="2895600"/>
              <a:ext cx="612648" cy="449705"/>
            </a:xfrm>
            <a:prstGeom prst="ellipse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O</a:t>
              </a:r>
              <a:r>
                <a:rPr lang="en-US" sz="2400" b="1" baseline="-25000" dirty="0">
                  <a:solidFill>
                    <a:schemeClr val="tx1"/>
                  </a:solidFill>
                </a:rPr>
                <a:t>5</a:t>
              </a:r>
              <a:endParaRPr lang="en-US" sz="12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5257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1</a:t>
              </a:r>
              <a:endParaRPr lang="en-US" sz="1200" b="1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6400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4</a:t>
              </a:r>
              <a:endParaRPr lang="en-US" sz="1200" b="1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73914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7</a:t>
              </a:r>
              <a:endParaRPr lang="en-US" sz="1200" b="1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8229600" y="20574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8</a:t>
              </a:r>
              <a:endParaRPr lang="en-US" sz="1200" b="1" baseline="-25000" dirty="0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28600" y="1219200"/>
            <a:ext cx="4191000" cy="2667000"/>
            <a:chOff x="1447800" y="1524000"/>
            <a:chExt cx="6052902" cy="2667000"/>
          </a:xfrm>
        </p:grpSpPr>
        <p:sp>
          <p:nvSpPr>
            <p:cNvPr id="5" name="Cube 4"/>
            <p:cNvSpPr/>
            <p:nvPr/>
          </p:nvSpPr>
          <p:spPr>
            <a:xfrm>
              <a:off x="1600200" y="2895600"/>
              <a:ext cx="5638800" cy="1295400"/>
            </a:xfrm>
            <a:prstGeom prst="cube">
              <a:avLst>
                <a:gd name="adj" fmla="val 58665"/>
              </a:avLst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1905000" y="2667000"/>
              <a:ext cx="838200" cy="7620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2057400" y="2362200"/>
              <a:ext cx="457200" cy="4572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 rot="19905826">
              <a:off x="2621176" y="2014242"/>
              <a:ext cx="187215" cy="1464004"/>
            </a:xfrm>
            <a:prstGeom prst="cube">
              <a:avLst>
                <a:gd name="adj" fmla="val 25979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4876800" y="2667000"/>
              <a:ext cx="1524000" cy="533400"/>
            </a:xfrm>
            <a:prstGeom prst="cube">
              <a:avLst>
                <a:gd name="adj" fmla="val 41135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 rot="19167934">
              <a:off x="5178129" y="2133521"/>
              <a:ext cx="1524000" cy="317574"/>
            </a:xfrm>
            <a:prstGeom prst="cube">
              <a:avLst>
                <a:gd name="adj" fmla="val 3828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/>
            <p:cNvSpPr/>
            <p:nvPr/>
          </p:nvSpPr>
          <p:spPr>
            <a:xfrm>
              <a:off x="6477000" y="1524000"/>
              <a:ext cx="381000" cy="17526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n 11"/>
            <p:cNvSpPr/>
            <p:nvPr/>
          </p:nvSpPr>
          <p:spPr>
            <a:xfrm>
              <a:off x="3581400" y="2590800"/>
              <a:ext cx="990600" cy="838200"/>
            </a:xfrm>
            <a:prstGeom prst="can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979425">
              <a:off x="3658727" y="2474441"/>
              <a:ext cx="169703" cy="457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8929992">
              <a:off x="4423705" y="2360918"/>
              <a:ext cx="106333" cy="26885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2"/>
            </p:cNvCxnSpPr>
            <p:nvPr/>
          </p:nvCxnSpPr>
          <p:spPr>
            <a:xfrm rot="10800000" flipH="1" flipV="1">
              <a:off x="3667982" y="2535834"/>
              <a:ext cx="218218" cy="491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6"/>
              <a:endCxn id="12" idx="0"/>
            </p:cNvCxnSpPr>
            <p:nvPr/>
          </p:nvCxnSpPr>
          <p:spPr>
            <a:xfrm>
              <a:off x="3819176" y="2458767"/>
              <a:ext cx="257524" cy="551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rot="5400000">
              <a:off x="3945264" y="2569836"/>
              <a:ext cx="495344" cy="232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4"/>
            </p:cNvCxnSpPr>
            <p:nvPr/>
          </p:nvCxnSpPr>
          <p:spPr>
            <a:xfrm rot="5400000">
              <a:off x="4266960" y="2667665"/>
              <a:ext cx="380575" cy="227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62400" y="358140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478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</a:t>
              </a:r>
              <a:r>
                <a:rPr lang="en-US" sz="1600" b="1" baseline="-25000" dirty="0" smtClean="0"/>
                <a:t>1</a:t>
              </a:r>
              <a:endParaRPr lang="en-US" sz="1600" b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0000" y="2971800"/>
              <a:ext cx="719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O</a:t>
              </a:r>
              <a:r>
                <a:rPr lang="en-US" sz="1600" b="1" baseline="-25000" dirty="0"/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4000" y="2209800"/>
              <a:ext cx="72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70693" y="2191435"/>
              <a:ext cx="727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9001" y="20998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7200" y="2057400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7799" y="181043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9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054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09096" y="2191434"/>
              <a:ext cx="7916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pPr algn="r"/>
              <a:r>
                <a:rPr lang="en-US" sz="1600" dirty="0"/>
                <a:t>O</a:t>
              </a:r>
              <a:r>
                <a:rPr lang="en-US" sz="1600" baseline="-25000" dirty="0"/>
                <a:t>8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914400" y="381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Support Order Prediction…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304800" y="4191000"/>
            <a:ext cx="2514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Build Tree of Support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4800" y="4648200"/>
            <a:ext cx="32004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Prune the redundant edges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304800" y="5105400"/>
            <a:ext cx="38862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Skip the contained objects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447800" y="1676400"/>
            <a:ext cx="1143000" cy="1676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6989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9"/>
          <p:cNvGrpSpPr/>
          <p:nvPr/>
        </p:nvGrpSpPr>
        <p:grpSpPr>
          <a:xfrm>
            <a:off x="4495800" y="533400"/>
            <a:ext cx="4419600" cy="3429000"/>
            <a:chOff x="4495800" y="762000"/>
            <a:chExt cx="4419600" cy="3429000"/>
          </a:xfrm>
        </p:grpSpPr>
        <p:sp>
          <p:nvSpPr>
            <p:cNvPr id="114" name="Oval 113"/>
            <p:cNvSpPr/>
            <p:nvPr/>
          </p:nvSpPr>
          <p:spPr>
            <a:xfrm>
              <a:off x="78486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9</a:t>
              </a:r>
              <a:endParaRPr lang="en-US" sz="1200" b="1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57800" y="37338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3</a:t>
              </a:r>
              <a:endParaRPr lang="en-US" sz="1200" b="1" baseline="-25000" dirty="0"/>
            </a:p>
          </p:txBody>
        </p:sp>
        <p:sp>
          <p:nvSpPr>
            <p:cNvPr id="112" name="Oval 111"/>
            <p:cNvSpPr/>
            <p:nvPr/>
          </p:nvSpPr>
          <p:spPr>
            <a:xfrm>
              <a:off x="6931152" y="2895600"/>
              <a:ext cx="612648" cy="449705"/>
            </a:xfrm>
            <a:prstGeom prst="ellipse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O</a:t>
              </a:r>
              <a:r>
                <a:rPr lang="en-US" sz="2400" b="1" baseline="-25000" dirty="0" smtClean="0">
                  <a:solidFill>
                    <a:schemeClr val="tx1"/>
                  </a:solidFill>
                </a:rPr>
                <a:t>6</a:t>
              </a:r>
              <a:endParaRPr lang="en-US" sz="12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7" name="Down Arrow 66"/>
            <p:cNvSpPr/>
            <p:nvPr/>
          </p:nvSpPr>
          <p:spPr>
            <a:xfrm rot="20368536">
              <a:off x="5179036" y="3137644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8768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2</a:t>
              </a:r>
              <a:endParaRPr lang="en-US" sz="1200" b="1" baseline="-25000" dirty="0"/>
            </a:p>
          </p:txBody>
        </p:sp>
        <p:sp>
          <p:nvSpPr>
            <p:cNvPr id="55" name="Down Arrow 54"/>
            <p:cNvSpPr/>
            <p:nvPr/>
          </p:nvSpPr>
          <p:spPr>
            <a:xfrm rot="1562006">
              <a:off x="6301439" y="853661"/>
              <a:ext cx="133708" cy="3070506"/>
            </a:xfrm>
            <a:prstGeom prst="downArrow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tint val="66000"/>
                    <a:satMod val="160000"/>
                  </a:schemeClr>
                </a:gs>
                <a:gs pos="50000">
                  <a:schemeClr val="tx1">
                    <a:lumMod val="85000"/>
                    <a:lumOff val="15000"/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5515708" y="2167328"/>
              <a:ext cx="169646" cy="1583137"/>
            </a:xfrm>
            <a:prstGeom prst="downArrow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tint val="66000"/>
                    <a:satMod val="160000"/>
                  </a:schemeClr>
                </a:gs>
                <a:gs pos="50000">
                  <a:schemeClr val="tx1">
                    <a:lumMod val="85000"/>
                    <a:lumOff val="15000"/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Down Arrow 56"/>
            <p:cNvSpPr/>
            <p:nvPr/>
          </p:nvSpPr>
          <p:spPr>
            <a:xfrm rot="3051194">
              <a:off x="6172618" y="855578"/>
              <a:ext cx="210196" cy="1500411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own Arrow 57"/>
            <p:cNvSpPr/>
            <p:nvPr/>
          </p:nvSpPr>
          <p:spPr>
            <a:xfrm rot="911874">
              <a:off x="6802493" y="880807"/>
              <a:ext cx="211873" cy="1190249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own Arrow 58"/>
            <p:cNvSpPr/>
            <p:nvPr/>
          </p:nvSpPr>
          <p:spPr>
            <a:xfrm rot="18718447">
              <a:off x="7664144" y="755250"/>
              <a:ext cx="210196" cy="1603777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Down Arrow 59"/>
            <p:cNvSpPr/>
            <p:nvPr/>
          </p:nvSpPr>
          <p:spPr>
            <a:xfrm rot="19856992">
              <a:off x="7239615" y="891749"/>
              <a:ext cx="176463" cy="124667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818923" y="762000"/>
              <a:ext cx="453292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endParaRPr lang="en-US" sz="1200" dirty="0"/>
            </a:p>
          </p:txBody>
        </p:sp>
        <p:sp>
          <p:nvSpPr>
            <p:cNvPr id="62" name="Down Arrow 61"/>
            <p:cNvSpPr/>
            <p:nvPr/>
          </p:nvSpPr>
          <p:spPr>
            <a:xfrm rot="2251810">
              <a:off x="5226459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62"/>
            <p:cNvSpPr/>
            <p:nvPr/>
          </p:nvSpPr>
          <p:spPr>
            <a:xfrm rot="2251810">
              <a:off x="8314524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Down Arrow 63"/>
            <p:cNvSpPr/>
            <p:nvPr/>
          </p:nvSpPr>
          <p:spPr>
            <a:xfrm rot="2251810">
              <a:off x="6414665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Down Arrow 64"/>
            <p:cNvSpPr/>
            <p:nvPr/>
          </p:nvSpPr>
          <p:spPr>
            <a:xfrm rot="19628929">
              <a:off x="6886445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wn Arrow 65"/>
            <p:cNvSpPr/>
            <p:nvPr/>
          </p:nvSpPr>
          <p:spPr>
            <a:xfrm rot="19628929">
              <a:off x="7729420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019800" y="2895600"/>
              <a:ext cx="612648" cy="449705"/>
            </a:xfrm>
            <a:prstGeom prst="ellipse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O</a:t>
              </a:r>
              <a:r>
                <a:rPr lang="en-US" sz="2400" b="1" baseline="-25000" dirty="0">
                  <a:solidFill>
                    <a:schemeClr val="tx1"/>
                  </a:solidFill>
                </a:rPr>
                <a:t>5</a:t>
              </a:r>
              <a:endParaRPr lang="en-US" sz="12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6" name="Left Arrow 75"/>
            <p:cNvSpPr/>
            <p:nvPr/>
          </p:nvSpPr>
          <p:spPr>
            <a:xfrm>
              <a:off x="4552462" y="2898098"/>
              <a:ext cx="3966308" cy="505918"/>
            </a:xfrm>
            <a:prstGeom prst="leftArrow">
              <a:avLst/>
            </a:prstGeom>
            <a:solidFill>
              <a:srgbClr val="11FBF5">
                <a:alpha val="28627"/>
              </a:srgbClr>
            </a:solidFill>
            <a:ln w="127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Left Arrow 76"/>
            <p:cNvSpPr/>
            <p:nvPr/>
          </p:nvSpPr>
          <p:spPr>
            <a:xfrm>
              <a:off x="4495800" y="3685082"/>
              <a:ext cx="1586523" cy="505918"/>
            </a:xfrm>
            <a:prstGeom prst="leftArrow">
              <a:avLst/>
            </a:prstGeom>
            <a:solidFill>
              <a:srgbClr val="11FBF5">
                <a:alpha val="28627"/>
              </a:srgbClr>
            </a:solidFill>
            <a:ln w="127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257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1</a:t>
              </a:r>
              <a:endParaRPr lang="en-US" sz="1200" b="1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6400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4</a:t>
              </a:r>
              <a:endParaRPr lang="en-US" sz="1200" b="1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73914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7</a:t>
              </a:r>
              <a:endParaRPr lang="en-US" sz="1200" b="1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8229600" y="20574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8</a:t>
              </a:r>
              <a:endParaRPr lang="en-US" sz="1200" b="1" baseline="-25000" dirty="0"/>
            </a:p>
          </p:txBody>
        </p:sp>
        <p:sp>
          <p:nvSpPr>
            <p:cNvPr id="79" name="Left Arrow 78"/>
            <p:cNvSpPr/>
            <p:nvPr/>
          </p:nvSpPr>
          <p:spPr>
            <a:xfrm>
              <a:off x="4552462" y="2008682"/>
              <a:ext cx="4362938" cy="505918"/>
            </a:xfrm>
            <a:prstGeom prst="leftArrow">
              <a:avLst/>
            </a:prstGeom>
            <a:solidFill>
              <a:srgbClr val="11FBF5">
                <a:alpha val="28627"/>
              </a:srgbClr>
            </a:solidFill>
            <a:ln w="127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28600" y="1219200"/>
            <a:ext cx="4191000" cy="2667000"/>
            <a:chOff x="1447800" y="1524000"/>
            <a:chExt cx="6052902" cy="2667000"/>
          </a:xfrm>
        </p:grpSpPr>
        <p:sp>
          <p:nvSpPr>
            <p:cNvPr id="5" name="Cube 4"/>
            <p:cNvSpPr/>
            <p:nvPr/>
          </p:nvSpPr>
          <p:spPr>
            <a:xfrm>
              <a:off x="1600200" y="2895600"/>
              <a:ext cx="5638800" cy="1295400"/>
            </a:xfrm>
            <a:prstGeom prst="cube">
              <a:avLst>
                <a:gd name="adj" fmla="val 58665"/>
              </a:avLst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1905000" y="2667000"/>
              <a:ext cx="838200" cy="7620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2057400" y="2362200"/>
              <a:ext cx="457200" cy="4572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 rot="19905826">
              <a:off x="2621176" y="2014242"/>
              <a:ext cx="187215" cy="1464004"/>
            </a:xfrm>
            <a:prstGeom prst="cube">
              <a:avLst>
                <a:gd name="adj" fmla="val 25979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4876800" y="2667000"/>
              <a:ext cx="1524000" cy="533400"/>
            </a:xfrm>
            <a:prstGeom prst="cube">
              <a:avLst>
                <a:gd name="adj" fmla="val 41135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 rot="19167934">
              <a:off x="5178129" y="2133521"/>
              <a:ext cx="1524000" cy="317574"/>
            </a:xfrm>
            <a:prstGeom prst="cube">
              <a:avLst>
                <a:gd name="adj" fmla="val 3828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/>
            <p:cNvSpPr/>
            <p:nvPr/>
          </p:nvSpPr>
          <p:spPr>
            <a:xfrm>
              <a:off x="6477000" y="1524000"/>
              <a:ext cx="381000" cy="17526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n 11"/>
            <p:cNvSpPr/>
            <p:nvPr/>
          </p:nvSpPr>
          <p:spPr>
            <a:xfrm>
              <a:off x="3581400" y="2590800"/>
              <a:ext cx="990600" cy="838200"/>
            </a:xfrm>
            <a:prstGeom prst="can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979425">
              <a:off x="3658727" y="2474441"/>
              <a:ext cx="169703" cy="457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8929992">
              <a:off x="4423705" y="2360918"/>
              <a:ext cx="106333" cy="26885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2"/>
            </p:cNvCxnSpPr>
            <p:nvPr/>
          </p:nvCxnSpPr>
          <p:spPr>
            <a:xfrm rot="10800000" flipH="1" flipV="1">
              <a:off x="3667982" y="2535834"/>
              <a:ext cx="218218" cy="491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6"/>
              <a:endCxn id="12" idx="0"/>
            </p:cNvCxnSpPr>
            <p:nvPr/>
          </p:nvCxnSpPr>
          <p:spPr>
            <a:xfrm>
              <a:off x="3819176" y="2458767"/>
              <a:ext cx="257524" cy="551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rot="5400000">
              <a:off x="3945264" y="2569836"/>
              <a:ext cx="495344" cy="232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4"/>
            </p:cNvCxnSpPr>
            <p:nvPr/>
          </p:nvCxnSpPr>
          <p:spPr>
            <a:xfrm rot="5400000">
              <a:off x="4266960" y="2667665"/>
              <a:ext cx="380575" cy="227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62400" y="3581400"/>
              <a:ext cx="304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478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</a:t>
              </a:r>
              <a:r>
                <a:rPr lang="en-US" sz="1600" b="1" baseline="-25000" dirty="0" smtClean="0"/>
                <a:t>1</a:t>
              </a:r>
              <a:endParaRPr lang="en-US" sz="1600" b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0000" y="2971800"/>
              <a:ext cx="719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O</a:t>
              </a:r>
              <a:r>
                <a:rPr lang="en-US" sz="1600" b="1" baseline="-25000" dirty="0"/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4000" y="2209800"/>
              <a:ext cx="72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70693" y="2191435"/>
              <a:ext cx="727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9001" y="20998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7200" y="2057400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7799" y="181043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9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054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09096" y="2191434"/>
              <a:ext cx="7916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pPr algn="r"/>
              <a:r>
                <a:rPr lang="en-US" sz="1600" dirty="0"/>
                <a:t>O</a:t>
              </a:r>
              <a:r>
                <a:rPr lang="en-US" sz="1600" baseline="-25000" dirty="0"/>
                <a:t>8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914400" y="381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Support Order Prediction…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304800" y="4191000"/>
            <a:ext cx="2514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Build Tree of Support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4800" y="4648200"/>
            <a:ext cx="32004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Prune the redundant edges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304800" y="5105400"/>
            <a:ext cx="38862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Skip the contained objects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304800" y="5562600"/>
            <a:ext cx="4800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Perform Reverse Level Order Tree Traversal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2199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9"/>
          <p:cNvGrpSpPr/>
          <p:nvPr/>
        </p:nvGrpSpPr>
        <p:grpSpPr>
          <a:xfrm>
            <a:off x="4495800" y="533400"/>
            <a:ext cx="4419600" cy="3429000"/>
            <a:chOff x="4495800" y="762000"/>
            <a:chExt cx="4419600" cy="3429000"/>
          </a:xfrm>
        </p:grpSpPr>
        <p:sp>
          <p:nvSpPr>
            <p:cNvPr id="114" name="Oval 113"/>
            <p:cNvSpPr/>
            <p:nvPr/>
          </p:nvSpPr>
          <p:spPr>
            <a:xfrm>
              <a:off x="78486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9</a:t>
              </a:r>
              <a:endParaRPr lang="en-US" sz="1200" b="1" baseline="-25000" dirty="0"/>
            </a:p>
          </p:txBody>
        </p:sp>
        <p:sp>
          <p:nvSpPr>
            <p:cNvPr id="113" name="Oval 112"/>
            <p:cNvSpPr/>
            <p:nvPr/>
          </p:nvSpPr>
          <p:spPr>
            <a:xfrm>
              <a:off x="5257800" y="37338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3</a:t>
              </a:r>
              <a:endParaRPr lang="en-US" sz="1200" b="1" baseline="-25000" dirty="0"/>
            </a:p>
          </p:txBody>
        </p:sp>
        <p:sp>
          <p:nvSpPr>
            <p:cNvPr id="112" name="Oval 111"/>
            <p:cNvSpPr/>
            <p:nvPr/>
          </p:nvSpPr>
          <p:spPr>
            <a:xfrm>
              <a:off x="6931152" y="2895600"/>
              <a:ext cx="612648" cy="449705"/>
            </a:xfrm>
            <a:prstGeom prst="ellipse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O</a:t>
              </a:r>
              <a:r>
                <a:rPr lang="en-US" sz="2400" b="1" baseline="-25000" dirty="0" smtClean="0">
                  <a:solidFill>
                    <a:schemeClr val="tx1"/>
                  </a:solidFill>
                </a:rPr>
                <a:t>6</a:t>
              </a:r>
              <a:endParaRPr lang="en-US" sz="12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67" name="Down Arrow 66"/>
            <p:cNvSpPr/>
            <p:nvPr/>
          </p:nvSpPr>
          <p:spPr>
            <a:xfrm rot="20368536">
              <a:off x="5179036" y="3137644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4876800" y="28956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2</a:t>
              </a:r>
              <a:endParaRPr lang="en-US" sz="1200" b="1" baseline="-25000" dirty="0"/>
            </a:p>
          </p:txBody>
        </p:sp>
        <p:sp>
          <p:nvSpPr>
            <p:cNvPr id="55" name="Down Arrow 54"/>
            <p:cNvSpPr/>
            <p:nvPr/>
          </p:nvSpPr>
          <p:spPr>
            <a:xfrm rot="1562006">
              <a:off x="6301439" y="853661"/>
              <a:ext cx="133708" cy="3070506"/>
            </a:xfrm>
            <a:prstGeom prst="downArrow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tint val="66000"/>
                    <a:satMod val="160000"/>
                  </a:schemeClr>
                </a:gs>
                <a:gs pos="50000">
                  <a:schemeClr val="tx1">
                    <a:lumMod val="85000"/>
                    <a:lumOff val="15000"/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Down Arrow 55"/>
            <p:cNvSpPr/>
            <p:nvPr/>
          </p:nvSpPr>
          <p:spPr>
            <a:xfrm>
              <a:off x="5515708" y="2167328"/>
              <a:ext cx="169646" cy="1583137"/>
            </a:xfrm>
            <a:prstGeom prst="downArrow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  <a:tint val="66000"/>
                    <a:satMod val="160000"/>
                  </a:schemeClr>
                </a:gs>
                <a:gs pos="50000">
                  <a:schemeClr val="tx1">
                    <a:lumMod val="85000"/>
                    <a:lumOff val="15000"/>
                    <a:tint val="44500"/>
                    <a:satMod val="160000"/>
                  </a:schemeClr>
                </a:gs>
                <a:gs pos="100000">
                  <a:schemeClr val="tx1">
                    <a:lumMod val="85000"/>
                    <a:lumOff val="1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Down Arrow 56"/>
            <p:cNvSpPr/>
            <p:nvPr/>
          </p:nvSpPr>
          <p:spPr>
            <a:xfrm rot="3051194">
              <a:off x="6172618" y="855578"/>
              <a:ext cx="210196" cy="1500411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own Arrow 57"/>
            <p:cNvSpPr/>
            <p:nvPr/>
          </p:nvSpPr>
          <p:spPr>
            <a:xfrm rot="911874">
              <a:off x="6802493" y="880807"/>
              <a:ext cx="211873" cy="1190249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Down Arrow 58"/>
            <p:cNvSpPr/>
            <p:nvPr/>
          </p:nvSpPr>
          <p:spPr>
            <a:xfrm rot="18718447">
              <a:off x="7664144" y="755250"/>
              <a:ext cx="210196" cy="1603777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Down Arrow 59"/>
            <p:cNvSpPr/>
            <p:nvPr/>
          </p:nvSpPr>
          <p:spPr>
            <a:xfrm rot="19856992">
              <a:off x="7239615" y="891749"/>
              <a:ext cx="176463" cy="124667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6818923" y="762000"/>
              <a:ext cx="453292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endParaRPr lang="en-US" sz="1200" dirty="0"/>
            </a:p>
          </p:txBody>
        </p:sp>
        <p:sp>
          <p:nvSpPr>
            <p:cNvPr id="62" name="Down Arrow 61"/>
            <p:cNvSpPr/>
            <p:nvPr/>
          </p:nvSpPr>
          <p:spPr>
            <a:xfrm rot="2251810">
              <a:off x="5226459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Down Arrow 62"/>
            <p:cNvSpPr/>
            <p:nvPr/>
          </p:nvSpPr>
          <p:spPr>
            <a:xfrm rot="2251810">
              <a:off x="8314524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Down Arrow 63"/>
            <p:cNvSpPr/>
            <p:nvPr/>
          </p:nvSpPr>
          <p:spPr>
            <a:xfrm rot="2251810">
              <a:off x="6414665" y="2271543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Down Arrow 64"/>
            <p:cNvSpPr/>
            <p:nvPr/>
          </p:nvSpPr>
          <p:spPr>
            <a:xfrm rot="19628929">
              <a:off x="6886445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Down Arrow 65"/>
            <p:cNvSpPr/>
            <p:nvPr/>
          </p:nvSpPr>
          <p:spPr>
            <a:xfrm rot="19628929">
              <a:off x="7729420" y="2280952"/>
              <a:ext cx="211873" cy="698036"/>
            </a:xfrm>
            <a:prstGeom prst="downArrow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6019800" y="2895600"/>
              <a:ext cx="612648" cy="449705"/>
            </a:xfrm>
            <a:prstGeom prst="ellipse">
              <a:avLst/>
            </a:prstGeom>
            <a:gradFill flip="none" rotWithShape="1">
              <a:gsLst>
                <a:gs pos="0">
                  <a:srgbClr val="0066FF">
                    <a:tint val="66000"/>
                    <a:satMod val="160000"/>
                  </a:srgbClr>
                </a:gs>
                <a:gs pos="50000">
                  <a:srgbClr val="0066FF">
                    <a:tint val="44500"/>
                    <a:satMod val="160000"/>
                  </a:srgbClr>
                </a:gs>
                <a:gs pos="100000">
                  <a:srgbClr val="0066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O</a:t>
              </a:r>
              <a:r>
                <a:rPr lang="en-US" sz="2400" b="1" baseline="-25000" dirty="0">
                  <a:solidFill>
                    <a:schemeClr val="tx1"/>
                  </a:solidFill>
                </a:rPr>
                <a:t>5</a:t>
              </a:r>
              <a:endParaRPr lang="en-US" sz="12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76" name="Left Arrow 75"/>
            <p:cNvSpPr/>
            <p:nvPr/>
          </p:nvSpPr>
          <p:spPr>
            <a:xfrm>
              <a:off x="4552462" y="2898098"/>
              <a:ext cx="3966308" cy="505918"/>
            </a:xfrm>
            <a:prstGeom prst="leftArrow">
              <a:avLst/>
            </a:prstGeom>
            <a:solidFill>
              <a:srgbClr val="11FBF5">
                <a:alpha val="28627"/>
              </a:srgbClr>
            </a:solidFill>
            <a:ln w="127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Left Arrow 76"/>
            <p:cNvSpPr/>
            <p:nvPr/>
          </p:nvSpPr>
          <p:spPr>
            <a:xfrm>
              <a:off x="4495800" y="3685082"/>
              <a:ext cx="1586523" cy="505918"/>
            </a:xfrm>
            <a:prstGeom prst="leftArrow">
              <a:avLst/>
            </a:prstGeom>
            <a:solidFill>
              <a:srgbClr val="11FBF5">
                <a:alpha val="28627"/>
              </a:srgbClr>
            </a:solidFill>
            <a:ln w="127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257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1</a:t>
              </a:r>
              <a:endParaRPr lang="en-US" sz="1200" b="1" baseline="-25000" dirty="0"/>
            </a:p>
          </p:txBody>
        </p:sp>
        <p:sp>
          <p:nvSpPr>
            <p:cNvPr id="108" name="Oval 107"/>
            <p:cNvSpPr/>
            <p:nvPr/>
          </p:nvSpPr>
          <p:spPr>
            <a:xfrm>
              <a:off x="64008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4</a:t>
              </a:r>
              <a:endParaRPr lang="en-US" sz="1200" b="1" baseline="-25000" dirty="0"/>
            </a:p>
          </p:txBody>
        </p:sp>
        <p:sp>
          <p:nvSpPr>
            <p:cNvPr id="109" name="Oval 108"/>
            <p:cNvSpPr/>
            <p:nvPr/>
          </p:nvSpPr>
          <p:spPr>
            <a:xfrm>
              <a:off x="7391400" y="2064895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7</a:t>
              </a:r>
              <a:endParaRPr lang="en-US" sz="1200" b="1" baseline="-25000" dirty="0"/>
            </a:p>
          </p:txBody>
        </p:sp>
        <p:sp>
          <p:nvSpPr>
            <p:cNvPr id="110" name="Oval 109"/>
            <p:cNvSpPr/>
            <p:nvPr/>
          </p:nvSpPr>
          <p:spPr>
            <a:xfrm>
              <a:off x="8229600" y="2057400"/>
              <a:ext cx="609600" cy="449705"/>
            </a:xfrm>
            <a:prstGeom prst="ellipse">
              <a:avLst/>
            </a:prstGeom>
            <a:gradFill flip="none" rotWithShape="1">
              <a:gsLst>
                <a:gs pos="0">
                  <a:srgbClr val="0000FF">
                    <a:shade val="30000"/>
                    <a:satMod val="115000"/>
                  </a:srgbClr>
                </a:gs>
                <a:gs pos="50000">
                  <a:srgbClr val="0000FF">
                    <a:shade val="67500"/>
                    <a:satMod val="115000"/>
                  </a:srgbClr>
                </a:gs>
                <a:gs pos="100000">
                  <a:srgbClr val="0000FF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O</a:t>
              </a:r>
              <a:r>
                <a:rPr lang="en-US" sz="2400" b="1" baseline="-25000" dirty="0" smtClean="0"/>
                <a:t>8</a:t>
              </a:r>
              <a:endParaRPr lang="en-US" sz="1200" b="1" baseline="-25000" dirty="0"/>
            </a:p>
          </p:txBody>
        </p:sp>
        <p:sp>
          <p:nvSpPr>
            <p:cNvPr id="79" name="Left Arrow 78"/>
            <p:cNvSpPr/>
            <p:nvPr/>
          </p:nvSpPr>
          <p:spPr>
            <a:xfrm>
              <a:off x="4552462" y="2008682"/>
              <a:ext cx="4362938" cy="505918"/>
            </a:xfrm>
            <a:prstGeom prst="leftArrow">
              <a:avLst/>
            </a:prstGeom>
            <a:solidFill>
              <a:srgbClr val="11FBF5">
                <a:alpha val="28627"/>
              </a:srgbClr>
            </a:solidFill>
            <a:ln w="127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28600" y="1219200"/>
            <a:ext cx="4191000" cy="2667000"/>
            <a:chOff x="1447800" y="1524000"/>
            <a:chExt cx="6052902" cy="2667000"/>
          </a:xfrm>
        </p:grpSpPr>
        <p:sp>
          <p:nvSpPr>
            <p:cNvPr id="5" name="Cube 4"/>
            <p:cNvSpPr/>
            <p:nvPr/>
          </p:nvSpPr>
          <p:spPr>
            <a:xfrm>
              <a:off x="1600200" y="2895600"/>
              <a:ext cx="5638800" cy="1295400"/>
            </a:xfrm>
            <a:prstGeom prst="cube">
              <a:avLst>
                <a:gd name="adj" fmla="val 58665"/>
              </a:avLst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1905000" y="2667000"/>
              <a:ext cx="838200" cy="7620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2057400" y="2362200"/>
              <a:ext cx="457200" cy="457200"/>
            </a:xfrm>
            <a:prstGeom prst="cub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 rot="19905826">
              <a:off x="2621176" y="2014242"/>
              <a:ext cx="187215" cy="1464004"/>
            </a:xfrm>
            <a:prstGeom prst="cube">
              <a:avLst>
                <a:gd name="adj" fmla="val 25979"/>
              </a:avLst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4876800" y="2667000"/>
              <a:ext cx="1524000" cy="533400"/>
            </a:xfrm>
            <a:prstGeom prst="cube">
              <a:avLst>
                <a:gd name="adj" fmla="val 41135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 rot="19167934">
              <a:off x="5178129" y="2133521"/>
              <a:ext cx="1524000" cy="317574"/>
            </a:xfrm>
            <a:prstGeom prst="cube">
              <a:avLst>
                <a:gd name="adj" fmla="val 3828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/>
            <p:cNvSpPr/>
            <p:nvPr/>
          </p:nvSpPr>
          <p:spPr>
            <a:xfrm>
              <a:off x="6477000" y="1524000"/>
              <a:ext cx="381000" cy="1752600"/>
            </a:xfrm>
            <a:prstGeom prst="cube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an 11"/>
            <p:cNvSpPr/>
            <p:nvPr/>
          </p:nvSpPr>
          <p:spPr>
            <a:xfrm>
              <a:off x="3581400" y="2590800"/>
              <a:ext cx="990600" cy="838200"/>
            </a:xfrm>
            <a:prstGeom prst="can">
              <a:avLst>
                <a:gd name="adj" fmla="val 50000"/>
              </a:avLst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19979425">
              <a:off x="3658727" y="2474441"/>
              <a:ext cx="169703" cy="4571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18929992">
              <a:off x="4423705" y="2360918"/>
              <a:ext cx="106333" cy="268855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3" idx="2"/>
            </p:cNvCxnSpPr>
            <p:nvPr/>
          </p:nvCxnSpPr>
          <p:spPr>
            <a:xfrm rot="10800000" flipH="1" flipV="1">
              <a:off x="3667982" y="2535834"/>
              <a:ext cx="218218" cy="4914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3" idx="6"/>
              <a:endCxn id="12" idx="0"/>
            </p:cNvCxnSpPr>
            <p:nvPr/>
          </p:nvCxnSpPr>
          <p:spPr>
            <a:xfrm>
              <a:off x="3819176" y="2458767"/>
              <a:ext cx="257524" cy="5511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endCxn id="12" idx="0"/>
            </p:cNvCxnSpPr>
            <p:nvPr/>
          </p:nvCxnSpPr>
          <p:spPr>
            <a:xfrm rot="5400000">
              <a:off x="3945264" y="2569836"/>
              <a:ext cx="495344" cy="2324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4"/>
            </p:cNvCxnSpPr>
            <p:nvPr/>
          </p:nvCxnSpPr>
          <p:spPr>
            <a:xfrm rot="5400000">
              <a:off x="4266960" y="2667665"/>
              <a:ext cx="380575" cy="2276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62399" y="3581400"/>
              <a:ext cx="6769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O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478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O</a:t>
              </a:r>
              <a:r>
                <a:rPr lang="en-US" sz="1600" b="1" baseline="-25000" dirty="0" smtClean="0"/>
                <a:t>1</a:t>
              </a:r>
              <a:endParaRPr lang="en-US" sz="1600" b="1" baseline="-25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0000" y="2971800"/>
              <a:ext cx="7192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/>
                <a:t>O</a:t>
              </a:r>
              <a:r>
                <a:rPr lang="en-US" sz="1600" b="1" baseline="-25000" dirty="0"/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24000" y="2209800"/>
              <a:ext cx="723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70693" y="2191435"/>
              <a:ext cx="7278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3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29001" y="2099846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5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67200" y="2057400"/>
              <a:ext cx="60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57799" y="1810435"/>
              <a:ext cx="76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9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05400" y="2895600"/>
              <a:ext cx="685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r>
                <a:rPr lang="en-US" sz="1600" dirty="0"/>
                <a:t>O</a:t>
              </a:r>
              <a:r>
                <a:rPr lang="en-US" sz="1600" baseline="-25000" dirty="0"/>
                <a:t>7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709096" y="2191434"/>
              <a:ext cx="7916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400" b="1"/>
              </a:lvl1pPr>
            </a:lstStyle>
            <a:p>
              <a:pPr algn="r"/>
              <a:r>
                <a:rPr lang="en-US" sz="1600" dirty="0"/>
                <a:t>O</a:t>
              </a:r>
              <a:r>
                <a:rPr lang="en-US" sz="1600" baseline="-25000" dirty="0"/>
                <a:t>8</a:t>
              </a:r>
            </a:p>
          </p:txBody>
        </p:sp>
      </p:grpSp>
      <p:sp>
        <p:nvSpPr>
          <p:cNvPr id="107" name="TextBox 106"/>
          <p:cNvSpPr txBox="1"/>
          <p:nvPr/>
        </p:nvSpPr>
        <p:spPr>
          <a:xfrm>
            <a:off x="914400" y="381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Support Order Prediction…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116" name="Rounded Rectangle 115"/>
          <p:cNvSpPr/>
          <p:nvPr/>
        </p:nvSpPr>
        <p:spPr>
          <a:xfrm>
            <a:off x="304800" y="4191000"/>
            <a:ext cx="2514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Build Tree of Support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04800" y="4648200"/>
            <a:ext cx="32004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Prune the redundant edges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8" name="Rounded Rectangle 117"/>
          <p:cNvSpPr/>
          <p:nvPr/>
        </p:nvSpPr>
        <p:spPr>
          <a:xfrm>
            <a:off x="304800" y="5105400"/>
            <a:ext cx="38862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Skip the contained objects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9" name="Rounded Rectangle 118"/>
          <p:cNvSpPr/>
          <p:nvPr/>
        </p:nvSpPr>
        <p:spPr>
          <a:xfrm>
            <a:off x="304800" y="5562600"/>
            <a:ext cx="48006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i="1" dirty="0" smtClean="0">
                <a:solidFill>
                  <a:schemeClr val="tx1"/>
                </a:solidFill>
              </a:rPr>
              <a:t>Perform Reverse Level Order Tree Traversal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15" name="Rounded Rectangle 114"/>
          <p:cNvSpPr/>
          <p:nvPr/>
        </p:nvSpPr>
        <p:spPr>
          <a:xfrm>
            <a:off x="304800" y="6019800"/>
            <a:ext cx="7543800" cy="5334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smtClean="0">
                <a:solidFill>
                  <a:srgbClr val="0000CC"/>
                </a:solidFill>
              </a:rPr>
              <a:t>Support Order</a:t>
            </a:r>
            <a:r>
              <a:rPr lang="en-US" b="1" dirty="0" smtClean="0">
                <a:solidFill>
                  <a:schemeClr val="tx1"/>
                </a:solidFill>
              </a:rPr>
              <a:t>: </a:t>
            </a:r>
            <a:r>
              <a:rPr lang="pt-BR" sz="2400" dirty="0" smtClean="0">
                <a:solidFill>
                  <a:schemeClr val="tx1"/>
                </a:solidFill>
                <a:latin typeface="CMMI10"/>
              </a:rPr>
              <a:t>O</a:t>
            </a:r>
            <a:r>
              <a:rPr lang="pt-BR" sz="1000" dirty="0" smtClean="0">
                <a:solidFill>
                  <a:schemeClr val="tx1"/>
                </a:solidFill>
                <a:latin typeface="CMR7"/>
              </a:rPr>
              <a:t>3 </a:t>
            </a:r>
            <a:r>
              <a:rPr lang="pt-BR" sz="1000" dirty="0" smtClean="0">
                <a:solidFill>
                  <a:schemeClr val="tx1"/>
                </a:solidFill>
                <a:latin typeface="CMSY1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pt-BR" sz="2400" dirty="0" smtClean="0">
                <a:solidFill>
                  <a:schemeClr val="tx1"/>
                </a:solidFill>
                <a:latin typeface="CMSY1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MMI10"/>
              </a:rPr>
              <a:t>O</a:t>
            </a:r>
            <a:r>
              <a:rPr lang="pt-BR" sz="1000" dirty="0" smtClean="0">
                <a:solidFill>
                  <a:schemeClr val="tx1"/>
                </a:solidFill>
                <a:latin typeface="CMR7"/>
              </a:rPr>
              <a:t>9 </a:t>
            </a:r>
            <a:r>
              <a:rPr lang="pt-B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pt-BR" sz="2400" dirty="0" smtClean="0">
                <a:solidFill>
                  <a:schemeClr val="tx1"/>
                </a:solidFill>
                <a:latin typeface="CMSY1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MMI10"/>
              </a:rPr>
              <a:t>O</a:t>
            </a:r>
            <a:r>
              <a:rPr lang="pt-BR" sz="1000" dirty="0" smtClean="0">
                <a:solidFill>
                  <a:schemeClr val="tx1"/>
                </a:solidFill>
                <a:latin typeface="CMR7"/>
              </a:rPr>
              <a:t>2 </a:t>
            </a:r>
            <a:r>
              <a:rPr lang="pt-B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pt-BR" sz="2400" dirty="0" smtClean="0">
                <a:solidFill>
                  <a:schemeClr val="tx1"/>
                </a:solidFill>
                <a:latin typeface="CMSY1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MMI10"/>
              </a:rPr>
              <a:t>O</a:t>
            </a:r>
            <a:r>
              <a:rPr lang="pt-BR" sz="1000" dirty="0" smtClean="0">
                <a:solidFill>
                  <a:schemeClr val="tx1"/>
                </a:solidFill>
                <a:latin typeface="CMR7"/>
              </a:rPr>
              <a:t>8 </a:t>
            </a:r>
            <a:r>
              <a:rPr lang="pt-B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pt-BR" sz="2400" dirty="0" smtClean="0">
                <a:solidFill>
                  <a:schemeClr val="tx1"/>
                </a:solidFill>
                <a:latin typeface="CMSY1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MMI10"/>
              </a:rPr>
              <a:t>O</a:t>
            </a:r>
            <a:r>
              <a:rPr lang="pt-BR" sz="1000" dirty="0" smtClean="0">
                <a:solidFill>
                  <a:schemeClr val="tx1"/>
                </a:solidFill>
                <a:latin typeface="CMR7"/>
              </a:rPr>
              <a:t>7 </a:t>
            </a:r>
            <a:r>
              <a:rPr lang="pt-B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pt-BR" sz="2400" dirty="0" smtClean="0">
                <a:solidFill>
                  <a:schemeClr val="tx1"/>
                </a:solidFill>
                <a:latin typeface="CMSY1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MMI10"/>
              </a:rPr>
              <a:t>O</a:t>
            </a:r>
            <a:r>
              <a:rPr lang="pt-BR" sz="1000" dirty="0" smtClean="0">
                <a:solidFill>
                  <a:schemeClr val="tx1"/>
                </a:solidFill>
                <a:latin typeface="CMR7"/>
              </a:rPr>
              <a:t>4 </a:t>
            </a:r>
            <a:r>
              <a:rPr lang="pt-B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pt-BR" sz="2400" dirty="0" smtClean="0">
                <a:solidFill>
                  <a:schemeClr val="tx1"/>
                </a:solidFill>
                <a:latin typeface="CMSY1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MMI10"/>
              </a:rPr>
              <a:t>O</a:t>
            </a:r>
            <a:r>
              <a:rPr lang="pt-BR" sz="1000" dirty="0" smtClean="0">
                <a:solidFill>
                  <a:schemeClr val="tx1"/>
                </a:solidFill>
                <a:latin typeface="CMR7"/>
              </a:rPr>
              <a:t>1 </a:t>
            </a:r>
            <a:r>
              <a:rPr lang="pt-B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→</a:t>
            </a:r>
            <a:r>
              <a:rPr lang="pt-BR" sz="2400" dirty="0" smtClean="0">
                <a:solidFill>
                  <a:schemeClr val="tx1"/>
                </a:solidFill>
                <a:latin typeface="CMSY10"/>
              </a:rPr>
              <a:t> </a:t>
            </a:r>
            <a:r>
              <a:rPr lang="pt-BR" sz="2400" dirty="0" smtClean="0">
                <a:solidFill>
                  <a:schemeClr val="tx1"/>
                </a:solidFill>
                <a:latin typeface="CMMI10"/>
              </a:rPr>
              <a:t>O</a:t>
            </a:r>
            <a:endParaRPr lang="en-US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3682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2286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smtClean="0">
                <a:solidFill>
                  <a:srgbClr val="0000FF"/>
                </a:solidFill>
              </a:rPr>
              <a:t>Results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0" y="5943600"/>
            <a:ext cx="1524000" cy="8382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Input Images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6" name="Picture 5" descr="rgb_00002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1003" y="3505201"/>
            <a:ext cx="1400797" cy="1066799"/>
          </a:xfrm>
          <a:prstGeom prst="rect">
            <a:avLst/>
          </a:prstGeom>
        </p:spPr>
      </p:pic>
      <p:pic>
        <p:nvPicPr>
          <p:cNvPr id="7" name="Picture 6" descr="rgb_0014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003" y="1066801"/>
            <a:ext cx="1400797" cy="1066799"/>
          </a:xfrm>
          <a:prstGeom prst="rect">
            <a:avLst/>
          </a:prstGeom>
        </p:spPr>
      </p:pic>
      <p:pic>
        <p:nvPicPr>
          <p:cNvPr id="8" name="Picture 7" descr="rgb_00145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71002" y="4800601"/>
            <a:ext cx="1400797" cy="1066799"/>
          </a:xfrm>
          <a:prstGeom prst="rect">
            <a:avLst/>
          </a:prstGeom>
        </p:spPr>
      </p:pic>
      <p:pic>
        <p:nvPicPr>
          <p:cNvPr id="9" name="Picture 8" descr="rgb_00146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71002" y="2286001"/>
            <a:ext cx="1400797" cy="1066799"/>
          </a:xfrm>
          <a:prstGeom prst="rect">
            <a:avLst/>
          </a:prstGeom>
        </p:spPr>
      </p:pic>
      <p:pic>
        <p:nvPicPr>
          <p:cNvPr id="10" name="Picture 9" descr="region_000027_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57600" y="3505200"/>
            <a:ext cx="1453687" cy="1067204"/>
          </a:xfrm>
          <a:prstGeom prst="rect">
            <a:avLst/>
          </a:prstGeom>
        </p:spPr>
      </p:pic>
      <p:pic>
        <p:nvPicPr>
          <p:cNvPr id="11" name="Picture 10" descr="region_001456_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57601" y="1066800"/>
            <a:ext cx="1462486" cy="1066800"/>
          </a:xfrm>
          <a:prstGeom prst="rect">
            <a:avLst/>
          </a:prstGeom>
        </p:spPr>
      </p:pic>
      <p:pic>
        <p:nvPicPr>
          <p:cNvPr id="12" name="Picture 11" descr="region_001458_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657600" y="4800600"/>
            <a:ext cx="1447800" cy="1066800"/>
          </a:xfrm>
          <a:prstGeom prst="rect">
            <a:avLst/>
          </a:prstGeom>
        </p:spPr>
      </p:pic>
      <p:pic>
        <p:nvPicPr>
          <p:cNvPr id="13" name="Picture 12" descr="region_001468_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86000"/>
            <a:ext cx="1447799" cy="1066800"/>
          </a:xfrm>
          <a:prstGeom prst="rect">
            <a:avLst/>
          </a:prstGeom>
        </p:spPr>
      </p:pic>
      <p:pic>
        <p:nvPicPr>
          <p:cNvPr id="16" name="Picture 15" descr="region_000027_1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15000" y="3614181"/>
            <a:ext cx="1447800" cy="1034020"/>
          </a:xfrm>
          <a:prstGeom prst="rect">
            <a:avLst/>
          </a:prstGeom>
        </p:spPr>
      </p:pic>
      <p:pic>
        <p:nvPicPr>
          <p:cNvPr id="17" name="Picture 16" descr="region_001456_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5000" y="1096758"/>
            <a:ext cx="1447800" cy="1036842"/>
          </a:xfrm>
          <a:prstGeom prst="rect">
            <a:avLst/>
          </a:prstGeom>
        </p:spPr>
      </p:pic>
      <p:pic>
        <p:nvPicPr>
          <p:cNvPr id="18" name="Picture 17" descr="region_001458_2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38800" y="4800600"/>
            <a:ext cx="1524000" cy="1066800"/>
          </a:xfrm>
          <a:prstGeom prst="rect">
            <a:avLst/>
          </a:prstGeom>
        </p:spPr>
      </p:pic>
      <p:pic>
        <p:nvPicPr>
          <p:cNvPr id="19" name="Picture 18" descr="region_001468_1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15000" y="2286000"/>
            <a:ext cx="1447800" cy="1175780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3581400" y="5943600"/>
            <a:ext cx="1600200" cy="8382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Rule based Inference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562600" y="5943600"/>
            <a:ext cx="1524000" cy="8382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MAP Inference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53700" y="12192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R: </a:t>
            </a:r>
            <a:r>
              <a:rPr lang="en-US" sz="1400" dirty="0" smtClean="0"/>
              <a:t>5 10 6 </a:t>
            </a:r>
            <a:r>
              <a:rPr lang="en-US" sz="1400" b="1" dirty="0" smtClean="0"/>
              <a:t>7</a:t>
            </a:r>
            <a:endParaRPr lang="en-US" sz="1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553700" y="1611868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M: </a:t>
            </a:r>
            <a:r>
              <a:rPr lang="en-US" sz="1400" dirty="0" smtClean="0"/>
              <a:t>5 10 6 </a:t>
            </a:r>
            <a:r>
              <a:rPr lang="en-US" sz="1400" b="1" dirty="0" smtClean="0"/>
              <a:t>7</a:t>
            </a:r>
            <a:endParaRPr lang="en-US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7553700" y="23622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R: </a:t>
            </a:r>
            <a:r>
              <a:rPr lang="en-US" sz="1400" dirty="0" smtClean="0"/>
              <a:t>6 13 12 5 </a:t>
            </a:r>
            <a:r>
              <a:rPr lang="en-US" sz="1400" b="1" dirty="0" smtClean="0"/>
              <a:t>11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7553700" y="2754868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M: </a:t>
            </a:r>
            <a:r>
              <a:rPr lang="en-US" sz="1400" dirty="0" smtClean="0"/>
              <a:t>6 13 12 5 </a:t>
            </a:r>
            <a:r>
              <a:rPr lang="en-US" sz="1400" b="1" dirty="0" smtClean="0"/>
              <a:t>11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7620000" y="37338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R: </a:t>
            </a:r>
            <a:r>
              <a:rPr lang="en-US" sz="1400" dirty="0" smtClean="0"/>
              <a:t> </a:t>
            </a:r>
            <a:r>
              <a:rPr lang="en-US" sz="1400" b="1" dirty="0" smtClean="0"/>
              <a:t>7</a:t>
            </a:r>
            <a:endParaRPr lang="en-US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00" y="4126468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</a:rPr>
              <a:t>M: </a:t>
            </a:r>
            <a:r>
              <a:rPr lang="en-US" sz="1400" dirty="0" smtClean="0"/>
              <a:t> </a:t>
            </a:r>
            <a:r>
              <a:rPr lang="en-US" sz="1400" b="1" dirty="0" smtClean="0"/>
              <a:t>7</a:t>
            </a:r>
            <a:endParaRPr lang="en-US" sz="14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7620000" y="4938355"/>
            <a:ext cx="1447800" cy="700445"/>
            <a:chOff x="7620000" y="4938355"/>
            <a:chExt cx="1447800" cy="700445"/>
          </a:xfrm>
        </p:grpSpPr>
        <p:sp>
          <p:nvSpPr>
            <p:cNvPr id="28" name="TextBox 27"/>
            <p:cNvSpPr txBox="1"/>
            <p:nvPr/>
          </p:nvSpPr>
          <p:spPr>
            <a:xfrm>
              <a:off x="7620000" y="4938355"/>
              <a:ext cx="1447800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</a:rPr>
                <a:t>R: </a:t>
              </a:r>
              <a:r>
                <a:rPr lang="en-US" sz="1400" dirty="0" smtClean="0"/>
                <a:t>1 </a:t>
              </a:r>
              <a:r>
                <a:rPr lang="en-US" sz="1400" b="1" dirty="0" smtClean="0"/>
                <a:t>8</a:t>
              </a:r>
              <a:endParaRPr lang="en-US" sz="14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20000" y="5331023"/>
              <a:ext cx="1447800" cy="3077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0000CC"/>
                  </a:solidFill>
                </a:rPr>
                <a:t>M: </a:t>
              </a:r>
              <a:r>
                <a:rPr lang="en-US" sz="1400" b="1" dirty="0" smtClean="0"/>
                <a:t>8</a:t>
              </a:r>
              <a:endParaRPr lang="en-US" sz="1400" b="1" dirty="0"/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7467600" y="5943600"/>
            <a:ext cx="1524000" cy="8382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Support order prediction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182880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Below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04800" y="349627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Containment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81000" y="4992469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from Side</a:t>
            </a:r>
            <a:endParaRPr lang="en-US" dirty="0"/>
          </a:p>
        </p:txBody>
      </p:sp>
    </p:spTree>
  </p:cSld>
  <p:clrMapOvr>
    <a:masterClrMapping/>
  </p:clrMapOvr>
  <p:transition advTm="71807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gb_0000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1"/>
            <a:ext cx="2601500" cy="1981200"/>
          </a:xfrm>
          <a:prstGeom prst="rect">
            <a:avLst/>
          </a:prstGeom>
        </p:spPr>
      </p:pic>
      <p:pic>
        <p:nvPicPr>
          <p:cNvPr id="5" name="Picture 4" descr="region_000016_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219200"/>
            <a:ext cx="2590800" cy="1981200"/>
          </a:xfrm>
          <a:prstGeom prst="rect">
            <a:avLst/>
          </a:prstGeom>
        </p:spPr>
      </p:pic>
      <p:pic>
        <p:nvPicPr>
          <p:cNvPr id="6" name="Picture 5" descr="region_000016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3733800"/>
            <a:ext cx="2590800" cy="2057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228600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smtClean="0">
                <a:solidFill>
                  <a:srgbClr val="0000FF"/>
                </a:solidFill>
              </a:rPr>
              <a:t>Demonstration of support by multiple objects</a:t>
            </a:r>
          </a:p>
        </p:txBody>
      </p:sp>
      <p:pic>
        <p:nvPicPr>
          <p:cNvPr id="8" name="Picture 7" descr="rgb_0000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733801"/>
            <a:ext cx="2667000" cy="2031082"/>
          </a:xfrm>
          <a:prstGeom prst="rect">
            <a:avLst/>
          </a:prstGeom>
        </p:spPr>
      </p:pic>
      <p:pic>
        <p:nvPicPr>
          <p:cNvPr id="9" name="Picture 8" descr="region_000016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52800" y="1219200"/>
            <a:ext cx="2590800" cy="1984248"/>
          </a:xfrm>
          <a:prstGeom prst="rect">
            <a:avLst/>
          </a:prstGeom>
        </p:spPr>
      </p:pic>
      <p:pic>
        <p:nvPicPr>
          <p:cNvPr id="10" name="Picture 9" descr="region_000016_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1" y="3733800"/>
            <a:ext cx="2590800" cy="2057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914400" y="6172200"/>
            <a:ext cx="1752600" cy="3810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Input Images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657600" y="6172200"/>
            <a:ext cx="2438400" cy="4572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Rule based Inference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858000" y="6172200"/>
            <a:ext cx="1752600" cy="381000"/>
          </a:xfrm>
          <a:prstGeom prst="roundRect">
            <a:avLst/>
          </a:prstGeom>
          <a:solidFill>
            <a:srgbClr val="C1FAA4"/>
          </a:solidFill>
          <a:ln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MAP Inference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90600" y="1447800"/>
            <a:ext cx="11430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66800" y="3962400"/>
            <a:ext cx="11430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26318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685800" y="228600"/>
            <a:ext cx="8153400" cy="6096000"/>
            <a:chOff x="685800" y="228600"/>
            <a:chExt cx="8153400" cy="6096000"/>
          </a:xfrm>
        </p:grpSpPr>
        <p:sp>
          <p:nvSpPr>
            <p:cNvPr id="7" name="TextBox 6"/>
            <p:cNvSpPr txBox="1"/>
            <p:nvPr/>
          </p:nvSpPr>
          <p:spPr>
            <a:xfrm>
              <a:off x="914400" y="228600"/>
              <a:ext cx="6248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i="1" dirty="0" smtClean="0">
                  <a:solidFill>
                    <a:srgbClr val="0000FF"/>
                  </a:solidFill>
                </a:rPr>
                <a:t>Dependency on Structure class prediction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914400" y="5943600"/>
              <a:ext cx="1752600" cy="381000"/>
            </a:xfrm>
            <a:prstGeom prst="roundRect">
              <a:avLst/>
            </a:prstGeom>
            <a:solidFill>
              <a:srgbClr val="C1FAA4"/>
            </a:solidFill>
            <a:ln>
              <a:solidFill>
                <a:srgbClr val="00B05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Input Image</a:t>
              </a:r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3581400" y="5867400"/>
              <a:ext cx="2438400" cy="457200"/>
            </a:xfrm>
            <a:prstGeom prst="roundRect">
              <a:avLst/>
            </a:prstGeom>
            <a:solidFill>
              <a:srgbClr val="C1FAA4"/>
            </a:solidFill>
            <a:ln>
              <a:solidFill>
                <a:srgbClr val="00B05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Rule based Inference</a:t>
              </a:r>
              <a:endParaRPr lang="en-US" i="1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629400" y="5943600"/>
              <a:ext cx="1752600" cy="381000"/>
            </a:xfrm>
            <a:prstGeom prst="roundRect">
              <a:avLst/>
            </a:prstGeom>
            <a:solidFill>
              <a:srgbClr val="C1FAA4"/>
            </a:solidFill>
            <a:ln>
              <a:solidFill>
                <a:srgbClr val="00B05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i="1" dirty="0" smtClean="0">
                  <a:solidFill>
                    <a:schemeClr val="tx1"/>
                  </a:solidFill>
                </a:rPr>
                <a:t>MAP Inference</a:t>
              </a:r>
              <a:endParaRPr lang="en-US" i="1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 descr="region_001458_1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9000" y="3733800"/>
              <a:ext cx="2514600" cy="1828800"/>
            </a:xfrm>
            <a:prstGeom prst="rect">
              <a:avLst/>
            </a:prstGeom>
          </p:spPr>
        </p:pic>
        <p:pic>
          <p:nvPicPr>
            <p:cNvPr id="16" name="Picture 15" descr="region_001458_1_lp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600" y="3733800"/>
              <a:ext cx="2514600" cy="1828800"/>
            </a:xfrm>
            <a:prstGeom prst="rect">
              <a:avLst/>
            </a:prstGeom>
          </p:spPr>
        </p:pic>
        <p:pic>
          <p:nvPicPr>
            <p:cNvPr id="17" name="Picture 16" descr="region_001464_1.eps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9000" y="1447800"/>
              <a:ext cx="2461552" cy="1831734"/>
            </a:xfrm>
            <a:prstGeom prst="rect">
              <a:avLst/>
            </a:prstGeom>
          </p:spPr>
        </p:pic>
        <p:pic>
          <p:nvPicPr>
            <p:cNvPr id="18" name="Picture 17" descr="region_001464_1_lp.eps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00256" y="1485933"/>
              <a:ext cx="2462744" cy="1790667"/>
            </a:xfrm>
            <a:prstGeom prst="rect">
              <a:avLst/>
            </a:prstGeom>
          </p:spPr>
        </p:pic>
        <p:pic>
          <p:nvPicPr>
            <p:cNvPr id="19" name="Picture 18" descr="rgb_001458.eps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000" y="3762727"/>
              <a:ext cx="2359910" cy="1799873"/>
            </a:xfrm>
            <a:prstGeom prst="rect">
              <a:avLst/>
            </a:prstGeom>
          </p:spPr>
        </p:pic>
        <p:sp>
          <p:nvSpPr>
            <p:cNvPr id="14" name="Freeform 13"/>
            <p:cNvSpPr/>
            <p:nvPr/>
          </p:nvSpPr>
          <p:spPr>
            <a:xfrm>
              <a:off x="4656587" y="1604513"/>
              <a:ext cx="1226628" cy="690113"/>
            </a:xfrm>
            <a:custGeom>
              <a:avLst/>
              <a:gdLst>
                <a:gd name="connsiteX0" fmla="*/ 70688 w 1226628"/>
                <a:gd name="connsiteY0" fmla="*/ 405442 h 690113"/>
                <a:gd name="connsiteX1" fmla="*/ 200085 w 1226628"/>
                <a:gd name="connsiteY1" fmla="*/ 172529 h 690113"/>
                <a:gd name="connsiteX2" fmla="*/ 286349 w 1226628"/>
                <a:gd name="connsiteY2" fmla="*/ 51759 h 690113"/>
                <a:gd name="connsiteX3" fmla="*/ 432998 w 1226628"/>
                <a:gd name="connsiteY3" fmla="*/ 8627 h 690113"/>
                <a:gd name="connsiteX4" fmla="*/ 674538 w 1226628"/>
                <a:gd name="connsiteY4" fmla="*/ 0 h 690113"/>
                <a:gd name="connsiteX5" fmla="*/ 881571 w 1226628"/>
                <a:gd name="connsiteY5" fmla="*/ 34506 h 690113"/>
                <a:gd name="connsiteX6" fmla="*/ 1019594 w 1226628"/>
                <a:gd name="connsiteY6" fmla="*/ 146649 h 690113"/>
                <a:gd name="connsiteX7" fmla="*/ 1123111 w 1226628"/>
                <a:gd name="connsiteY7" fmla="*/ 293298 h 690113"/>
                <a:gd name="connsiteX8" fmla="*/ 1192122 w 1226628"/>
                <a:gd name="connsiteY8" fmla="*/ 483079 h 690113"/>
                <a:gd name="connsiteX9" fmla="*/ 1226628 w 1226628"/>
                <a:gd name="connsiteY9" fmla="*/ 655608 h 690113"/>
                <a:gd name="connsiteX10" fmla="*/ 933330 w 1226628"/>
                <a:gd name="connsiteY10" fmla="*/ 690113 h 690113"/>
                <a:gd name="connsiteX11" fmla="*/ 907451 w 1226628"/>
                <a:gd name="connsiteY11" fmla="*/ 517585 h 690113"/>
                <a:gd name="connsiteX12" fmla="*/ 346734 w 1226628"/>
                <a:gd name="connsiteY12" fmla="*/ 508959 h 690113"/>
                <a:gd name="connsiteX13" fmla="*/ 320855 w 1226628"/>
                <a:gd name="connsiteY13" fmla="*/ 388189 h 690113"/>
                <a:gd name="connsiteX14" fmla="*/ 269096 w 1226628"/>
                <a:gd name="connsiteY14" fmla="*/ 396815 h 690113"/>
                <a:gd name="connsiteX15" fmla="*/ 200085 w 1226628"/>
                <a:gd name="connsiteY15" fmla="*/ 422695 h 690113"/>
                <a:gd name="connsiteX16" fmla="*/ 139700 w 1226628"/>
                <a:gd name="connsiteY16" fmla="*/ 431321 h 690113"/>
                <a:gd name="connsiteX17" fmla="*/ 10304 w 1226628"/>
                <a:gd name="connsiteY17" fmla="*/ 448574 h 690113"/>
                <a:gd name="connsiteX18" fmla="*/ 36183 w 1226628"/>
                <a:gd name="connsiteY18" fmla="*/ 431321 h 690113"/>
                <a:gd name="connsiteX19" fmla="*/ 70688 w 1226628"/>
                <a:gd name="connsiteY19" fmla="*/ 405442 h 690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26628" h="690113">
                  <a:moveTo>
                    <a:pt x="70688" y="405442"/>
                  </a:moveTo>
                  <a:lnTo>
                    <a:pt x="200085" y="172529"/>
                  </a:lnTo>
                  <a:lnTo>
                    <a:pt x="286349" y="51759"/>
                  </a:lnTo>
                  <a:lnTo>
                    <a:pt x="432998" y="8627"/>
                  </a:lnTo>
                  <a:lnTo>
                    <a:pt x="674538" y="0"/>
                  </a:lnTo>
                  <a:lnTo>
                    <a:pt x="881571" y="34506"/>
                  </a:lnTo>
                  <a:lnTo>
                    <a:pt x="1019594" y="146649"/>
                  </a:lnTo>
                  <a:lnTo>
                    <a:pt x="1123111" y="293298"/>
                  </a:lnTo>
                  <a:lnTo>
                    <a:pt x="1192122" y="483079"/>
                  </a:lnTo>
                  <a:lnTo>
                    <a:pt x="1226628" y="655608"/>
                  </a:lnTo>
                  <a:lnTo>
                    <a:pt x="933330" y="690113"/>
                  </a:lnTo>
                  <a:lnTo>
                    <a:pt x="907451" y="517585"/>
                  </a:lnTo>
                  <a:lnTo>
                    <a:pt x="346734" y="508959"/>
                  </a:lnTo>
                  <a:cubicBezTo>
                    <a:pt x="338108" y="468702"/>
                    <a:pt x="344290" y="422039"/>
                    <a:pt x="320855" y="388189"/>
                  </a:cubicBezTo>
                  <a:cubicBezTo>
                    <a:pt x="310899" y="373808"/>
                    <a:pt x="286247" y="393385"/>
                    <a:pt x="269096" y="396815"/>
                  </a:cubicBezTo>
                  <a:cubicBezTo>
                    <a:pt x="124445" y="425745"/>
                    <a:pt x="351129" y="381501"/>
                    <a:pt x="200085" y="422695"/>
                  </a:cubicBezTo>
                  <a:cubicBezTo>
                    <a:pt x="180469" y="428045"/>
                    <a:pt x="159828" y="428446"/>
                    <a:pt x="139700" y="431321"/>
                  </a:cubicBezTo>
                  <a:cubicBezTo>
                    <a:pt x="93907" y="446585"/>
                    <a:pt x="73627" y="455610"/>
                    <a:pt x="10304" y="448574"/>
                  </a:cubicBezTo>
                  <a:cubicBezTo>
                    <a:pt x="0" y="447429"/>
                    <a:pt x="27889" y="437542"/>
                    <a:pt x="36183" y="431321"/>
                  </a:cubicBezTo>
                  <a:cubicBezTo>
                    <a:pt x="39436" y="428881"/>
                    <a:pt x="41934" y="425570"/>
                    <a:pt x="70688" y="40544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rgb_001464.eps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5800" y="1476727"/>
              <a:ext cx="2359910" cy="179987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962400" y="762000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False Positive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23" name="Straight Arrow Connector 22"/>
            <p:cNvCxnSpPr>
              <a:stCxn id="14" idx="3"/>
              <a:endCxn id="21" idx="2"/>
            </p:cNvCxnSpPr>
            <p:nvPr/>
          </p:nvCxnSpPr>
          <p:spPr>
            <a:xfrm flipH="1" flipV="1">
              <a:off x="4724400" y="1100554"/>
              <a:ext cx="365185" cy="51258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410200" y="9906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CC"/>
                  </a:solidFill>
                </a:rPr>
                <a:t>Chair classified as Graspable object</a:t>
              </a:r>
              <a:endParaRPr lang="en-US" sz="1200" dirty="0">
                <a:solidFill>
                  <a:srgbClr val="0000CC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038600" y="3339860"/>
              <a:ext cx="160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Missed support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>
              <a:endCxn id="27" idx="2"/>
            </p:cNvCxnSpPr>
            <p:nvPr/>
          </p:nvCxnSpPr>
          <p:spPr>
            <a:xfrm rot="16200000" flipV="1">
              <a:off x="4487159" y="4029956"/>
              <a:ext cx="1045989" cy="34290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638800" y="3352801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CC"/>
                  </a:solidFill>
                </a:rPr>
                <a:t>Book classified as furniture</a:t>
              </a:r>
              <a:endParaRPr lang="en-US" sz="1200" dirty="0">
                <a:solidFill>
                  <a:srgbClr val="0000CC"/>
                </a:solidFill>
              </a:endParaRPr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rot="10800000">
              <a:off x="5105400" y="3657600"/>
              <a:ext cx="2895602" cy="106680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4724400" y="4724400"/>
              <a:ext cx="762000" cy="228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620000" y="4724400"/>
              <a:ext cx="762000" cy="2286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Tm="53134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376535"/>
            <a:ext cx="624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i="1" dirty="0" smtClean="0">
                <a:solidFill>
                  <a:srgbClr val="0000FF"/>
                </a:solidFill>
              </a:rPr>
              <a:t>Accuracy of Support Inference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1783080"/>
          <a:ext cx="6096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Region Source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Ground Truth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Segmentation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Inference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 Agnostic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 Aware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 Agnostic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Type</a:t>
                      </a:r>
                      <a:r>
                        <a:rPr lang="en-US" baseline="0" dirty="0" smtClean="0"/>
                        <a:t> Aware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Rule based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66.2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56.1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32.4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MAP Inference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65.8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 advTm="35833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14400" y="3810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Limitations…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2286000"/>
            <a:ext cx="8382000" cy="27938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Limitations in segmentation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Failure in support inference at some settings </a:t>
            </a:r>
          </a:p>
          <a:p>
            <a:pPr lvl="2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 baseline of supporting object invisible, </a:t>
            </a:r>
          </a:p>
          <a:p>
            <a:pPr lvl="2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 supporting object is unstable, </a:t>
            </a:r>
          </a:p>
          <a:p>
            <a:pPr lvl="2"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 entire surface area of supporting object invisible</a:t>
            </a:r>
            <a:endParaRPr lang="en-US" sz="2400" dirty="0"/>
          </a:p>
        </p:txBody>
      </p:sp>
    </p:spTree>
  </p:cSld>
  <p:clrMapOvr>
    <a:masterClrMapping/>
  </p:clrMapOvr>
  <p:transition advTm="23665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452735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Future Work … 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057400"/>
            <a:ext cx="8458200" cy="2862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 Improvement in Segmentation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 Support Order Prediction using multiple views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 Support Order Prediction in more complex settings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 Extension to real-time grasping application  </a:t>
            </a:r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US" sz="2400" dirty="0" smtClean="0"/>
              <a:t>     Exploring more types of support relationships</a:t>
            </a:r>
            <a:endParaRPr lang="en-US" sz="2400" dirty="0"/>
          </a:p>
        </p:txBody>
      </p:sp>
    </p:spTree>
  </p:cSld>
  <p:clrMapOvr>
    <a:masterClrMapping/>
  </p:clrMapOvr>
  <p:transition advTm="19329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133600"/>
            <a:ext cx="533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 smtClean="0"/>
              <a:t>Thank You!</a:t>
            </a:r>
            <a:endParaRPr lang="en-US" sz="6600" i="1" dirty="0"/>
          </a:p>
        </p:txBody>
      </p:sp>
      <p:pic>
        <p:nvPicPr>
          <p:cNvPr id="5" name="Picture 4" descr="smi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475" y="2057400"/>
            <a:ext cx="1304925" cy="1304925"/>
          </a:xfrm>
          <a:prstGeom prst="rect">
            <a:avLst/>
          </a:prstGeom>
        </p:spPr>
      </p:pic>
    </p:spTree>
  </p:cSld>
  <p:clrMapOvr>
    <a:masterClrMapping/>
  </p:clrMapOvr>
  <p:transition advTm="2433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685800" y="609480"/>
            <a:ext cx="7772400" cy="1143000"/>
          </a:xfrm>
          <a:prstGeom prst="rect">
            <a:avLst/>
          </a:prstGeom>
        </p:spPr>
      </p:sp>
      <p:sp>
        <p:nvSpPr>
          <p:cNvPr id="4" name="TextBox 3"/>
          <p:cNvSpPr txBox="1"/>
          <p:nvPr/>
        </p:nvSpPr>
        <p:spPr>
          <a:xfrm>
            <a:off x="381000" y="18288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clutter?? </a:t>
            </a:r>
            <a:endParaRPr lang="en-US" sz="4000" dirty="0"/>
          </a:p>
        </p:txBody>
      </p:sp>
      <p:pic>
        <p:nvPicPr>
          <p:cNvPr id="5" name="Picture 4" descr="ques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2133600" cy="2143125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4191000" y="2362200"/>
            <a:ext cx="4648200" cy="3276600"/>
            <a:chOff x="685800" y="609480"/>
            <a:chExt cx="7772400" cy="4724520"/>
          </a:xfrm>
        </p:grpSpPr>
        <p:sp>
          <p:nvSpPr>
            <p:cNvPr id="7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pic>
          <p:nvPicPr>
            <p:cNvPr id="8" name="Picture 7" descr="28.jpg"/>
            <p:cNvPicPr>
              <a:picLocks noChangeAspect="1"/>
            </p:cNvPicPr>
            <p:nvPr/>
          </p:nvPicPr>
          <p:blipFill>
            <a:blip r:embed="rId3">
              <a:lum bright="63000" contrast="-57000"/>
            </a:blip>
            <a:stretch>
              <a:fillRect/>
            </a:stretch>
          </p:blipFill>
          <p:spPr>
            <a:xfrm>
              <a:off x="5943600" y="2438400"/>
              <a:ext cx="2257425" cy="2019300"/>
            </a:xfrm>
            <a:prstGeom prst="rect">
              <a:avLst/>
            </a:prstGeom>
          </p:spPr>
        </p:pic>
        <p:pic>
          <p:nvPicPr>
            <p:cNvPr id="9" name="Picture 8" descr="29.jpg"/>
            <p:cNvPicPr>
              <a:picLocks noChangeAspect="1"/>
            </p:cNvPicPr>
            <p:nvPr/>
          </p:nvPicPr>
          <p:blipFill>
            <a:blip r:embed="rId4">
              <a:lum bright="63000" contrast="-57000"/>
            </a:blip>
            <a:stretch>
              <a:fillRect/>
            </a:stretch>
          </p:blipFill>
          <p:spPr>
            <a:xfrm>
              <a:off x="762000" y="3200400"/>
              <a:ext cx="2133600" cy="2133600"/>
            </a:xfrm>
            <a:prstGeom prst="rect">
              <a:avLst/>
            </a:prstGeom>
          </p:spPr>
        </p:pic>
        <p:pic>
          <p:nvPicPr>
            <p:cNvPr id="10" name="Picture 9" descr="30.jpg"/>
            <p:cNvPicPr>
              <a:picLocks noChangeAspect="1"/>
            </p:cNvPicPr>
            <p:nvPr/>
          </p:nvPicPr>
          <p:blipFill>
            <a:blip r:embed="rId5">
              <a:lum bright="63000" contrast="-57000"/>
            </a:blip>
            <a:stretch>
              <a:fillRect/>
            </a:stretch>
          </p:blipFill>
          <p:spPr>
            <a:xfrm>
              <a:off x="3124200" y="990600"/>
              <a:ext cx="2152650" cy="2124075"/>
            </a:xfrm>
            <a:prstGeom prst="rect">
              <a:avLst/>
            </a:prstGeom>
          </p:spPr>
        </p:pic>
      </p:grpSp>
      <p:pic>
        <p:nvPicPr>
          <p:cNvPr id="19" name="Picture 18" descr="3.jpg"/>
          <p:cNvPicPr>
            <a:picLocks noChangeAspect="1"/>
          </p:cNvPicPr>
          <p:nvPr/>
        </p:nvPicPr>
        <p:blipFill>
          <a:blip r:embed="rId6">
            <a:lum bright="62000" contrast="-60000"/>
          </a:blip>
          <a:stretch>
            <a:fillRect/>
          </a:stretch>
        </p:blipFill>
        <p:spPr>
          <a:xfrm rot="20253520">
            <a:off x="4757129" y="3277898"/>
            <a:ext cx="1454123" cy="1258397"/>
          </a:xfrm>
          <a:prstGeom prst="rect">
            <a:avLst/>
          </a:prstGeom>
        </p:spPr>
      </p:pic>
      <p:pic>
        <p:nvPicPr>
          <p:cNvPr id="20" name="Picture 19" descr="4.jpg"/>
          <p:cNvPicPr>
            <a:picLocks noChangeAspect="1"/>
          </p:cNvPicPr>
          <p:nvPr/>
        </p:nvPicPr>
        <p:blipFill>
          <a:blip r:embed="rId7">
            <a:lum bright="62000" contrast="-60000"/>
          </a:blip>
          <a:stretch>
            <a:fillRect/>
          </a:stretch>
        </p:blipFill>
        <p:spPr>
          <a:xfrm rot="818848">
            <a:off x="6616226" y="2596209"/>
            <a:ext cx="1493744" cy="130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22.jpg"/>
          <p:cNvPicPr>
            <a:picLocks noChangeAspect="1"/>
          </p:cNvPicPr>
          <p:nvPr/>
        </p:nvPicPr>
        <p:blipFill>
          <a:blip r:embed="rId8">
            <a:lum bright="62000" contrast="-60000"/>
          </a:blip>
          <a:stretch>
            <a:fillRect/>
          </a:stretch>
        </p:blipFill>
        <p:spPr>
          <a:xfrm rot="21287474">
            <a:off x="6530869" y="4182900"/>
            <a:ext cx="1557431" cy="1257561"/>
          </a:xfrm>
          <a:prstGeom prst="rect">
            <a:avLst/>
          </a:prstGeom>
        </p:spPr>
      </p:pic>
      <p:pic>
        <p:nvPicPr>
          <p:cNvPr id="13" name="Picture 12" descr="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309067">
            <a:off x="6991942" y="2796814"/>
            <a:ext cx="1295673" cy="970504"/>
          </a:xfrm>
          <a:prstGeom prst="rect">
            <a:avLst/>
          </a:prstGeom>
        </p:spPr>
      </p:pic>
      <p:pic>
        <p:nvPicPr>
          <p:cNvPr id="14" name="Picture 13" descr="1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150327">
            <a:off x="7061297" y="4432445"/>
            <a:ext cx="1375715" cy="915476"/>
          </a:xfrm>
          <a:prstGeom prst="rect">
            <a:avLst/>
          </a:prstGeom>
        </p:spPr>
      </p:pic>
      <p:pic>
        <p:nvPicPr>
          <p:cNvPr id="15" name="Picture 14" descr="2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400" y="4419600"/>
            <a:ext cx="940488" cy="960499"/>
          </a:xfrm>
          <a:prstGeom prst="rect">
            <a:avLst/>
          </a:prstGeom>
        </p:spPr>
      </p:pic>
      <p:pic>
        <p:nvPicPr>
          <p:cNvPr id="16" name="Picture 15" descr="21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1200" y="3429000"/>
            <a:ext cx="1295673" cy="970504"/>
          </a:xfrm>
          <a:prstGeom prst="rect">
            <a:avLst/>
          </a:prstGeom>
        </p:spPr>
      </p:pic>
      <p:pic>
        <p:nvPicPr>
          <p:cNvPr id="17" name="Picture 16" descr="23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567572">
            <a:off x="5448554" y="2227328"/>
            <a:ext cx="1295673" cy="970504"/>
          </a:xfrm>
          <a:prstGeom prst="rect">
            <a:avLst/>
          </a:prstGeom>
        </p:spPr>
      </p:pic>
      <p:pic>
        <p:nvPicPr>
          <p:cNvPr id="18" name="Picture 17" descr="10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77677">
            <a:off x="5511000" y="4594210"/>
            <a:ext cx="1375714" cy="915475"/>
          </a:xfrm>
          <a:prstGeom prst="rect">
            <a:avLst/>
          </a:prstGeom>
        </p:spPr>
      </p:pic>
      <p:pic>
        <p:nvPicPr>
          <p:cNvPr id="22" name="Picture 21" descr="9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615650">
            <a:off x="4273469" y="2767436"/>
            <a:ext cx="1220634" cy="103553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819400" y="53441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Spatial Isolation, single plane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67000" y="260098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Extremely cluttered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429000" y="3048000"/>
            <a:ext cx="152400" cy="2133600"/>
            <a:chOff x="3429000" y="3048000"/>
            <a:chExt cx="152400" cy="2133600"/>
          </a:xfrm>
        </p:grpSpPr>
        <p:sp>
          <p:nvSpPr>
            <p:cNvPr id="26" name="Rectangle 25"/>
            <p:cNvSpPr/>
            <p:nvPr/>
          </p:nvSpPr>
          <p:spPr>
            <a:xfrm>
              <a:off x="3429000" y="3048000"/>
              <a:ext cx="152400" cy="533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429000" y="3581400"/>
              <a:ext cx="1524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429000" y="4114800"/>
              <a:ext cx="1524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29000" y="4648200"/>
              <a:ext cx="152400" cy="5334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Tm="149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685800" y="609480"/>
            <a:ext cx="7772400" cy="1143000"/>
          </a:xfrm>
          <a:prstGeom prst="rect">
            <a:avLst/>
          </a:prstGeom>
        </p:spPr>
      </p:sp>
      <p:sp>
        <p:nvSpPr>
          <p:cNvPr id="4" name="TextBox 3"/>
          <p:cNvSpPr txBox="1"/>
          <p:nvPr/>
        </p:nvSpPr>
        <p:spPr>
          <a:xfrm>
            <a:off x="381000" y="18288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clutter?? </a:t>
            </a:r>
            <a:endParaRPr lang="en-US" sz="4000" dirty="0"/>
          </a:p>
        </p:txBody>
      </p:sp>
      <p:pic>
        <p:nvPicPr>
          <p:cNvPr id="5" name="Picture 4" descr="ques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2133600" cy="2143125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4191000" y="2362200"/>
            <a:ext cx="4648200" cy="3276600"/>
            <a:chOff x="685800" y="609480"/>
            <a:chExt cx="7772400" cy="4724520"/>
          </a:xfrm>
        </p:grpSpPr>
        <p:sp>
          <p:nvSpPr>
            <p:cNvPr id="7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pic>
          <p:nvPicPr>
            <p:cNvPr id="8" name="Picture 7" descr="28.jpg"/>
            <p:cNvPicPr>
              <a:picLocks noChangeAspect="1"/>
            </p:cNvPicPr>
            <p:nvPr/>
          </p:nvPicPr>
          <p:blipFill>
            <a:blip r:embed="rId3">
              <a:lum bright="63000" contrast="-57000"/>
            </a:blip>
            <a:stretch>
              <a:fillRect/>
            </a:stretch>
          </p:blipFill>
          <p:spPr>
            <a:xfrm>
              <a:off x="5943600" y="2438400"/>
              <a:ext cx="2257425" cy="2019300"/>
            </a:xfrm>
            <a:prstGeom prst="rect">
              <a:avLst/>
            </a:prstGeom>
          </p:spPr>
        </p:pic>
        <p:pic>
          <p:nvPicPr>
            <p:cNvPr id="9" name="Picture 8" descr="29.jpg"/>
            <p:cNvPicPr>
              <a:picLocks noChangeAspect="1"/>
            </p:cNvPicPr>
            <p:nvPr/>
          </p:nvPicPr>
          <p:blipFill>
            <a:blip r:embed="rId4">
              <a:lum bright="63000" contrast="-57000"/>
            </a:blip>
            <a:stretch>
              <a:fillRect/>
            </a:stretch>
          </p:blipFill>
          <p:spPr>
            <a:xfrm>
              <a:off x="762000" y="3200400"/>
              <a:ext cx="2133600" cy="2133600"/>
            </a:xfrm>
            <a:prstGeom prst="rect">
              <a:avLst/>
            </a:prstGeom>
          </p:spPr>
        </p:pic>
        <p:pic>
          <p:nvPicPr>
            <p:cNvPr id="10" name="Picture 9" descr="30.jpg"/>
            <p:cNvPicPr>
              <a:picLocks noChangeAspect="1"/>
            </p:cNvPicPr>
            <p:nvPr/>
          </p:nvPicPr>
          <p:blipFill>
            <a:blip r:embed="rId5">
              <a:lum bright="63000" contrast="-57000"/>
            </a:blip>
            <a:stretch>
              <a:fillRect/>
            </a:stretch>
          </p:blipFill>
          <p:spPr>
            <a:xfrm>
              <a:off x="3124200" y="990600"/>
              <a:ext cx="2152650" cy="2124075"/>
            </a:xfrm>
            <a:prstGeom prst="rect">
              <a:avLst/>
            </a:prstGeom>
          </p:spPr>
        </p:pic>
      </p:grpSp>
      <p:pic>
        <p:nvPicPr>
          <p:cNvPr id="19" name="Picture 18" descr="3.jpg"/>
          <p:cNvPicPr>
            <a:picLocks noChangeAspect="1"/>
          </p:cNvPicPr>
          <p:nvPr/>
        </p:nvPicPr>
        <p:blipFill>
          <a:blip r:embed="rId6">
            <a:lum bright="62000" contrast="-60000"/>
          </a:blip>
          <a:stretch>
            <a:fillRect/>
          </a:stretch>
        </p:blipFill>
        <p:spPr>
          <a:xfrm rot="20253520">
            <a:off x="4757129" y="3277898"/>
            <a:ext cx="1454123" cy="1258397"/>
          </a:xfrm>
          <a:prstGeom prst="rect">
            <a:avLst/>
          </a:prstGeom>
        </p:spPr>
      </p:pic>
      <p:pic>
        <p:nvPicPr>
          <p:cNvPr id="20" name="Picture 19" descr="4.jpg"/>
          <p:cNvPicPr>
            <a:picLocks noChangeAspect="1"/>
          </p:cNvPicPr>
          <p:nvPr/>
        </p:nvPicPr>
        <p:blipFill>
          <a:blip r:embed="rId7">
            <a:lum bright="62000" contrast="-60000"/>
          </a:blip>
          <a:stretch>
            <a:fillRect/>
          </a:stretch>
        </p:blipFill>
        <p:spPr>
          <a:xfrm rot="818848">
            <a:off x="6616226" y="2596209"/>
            <a:ext cx="1493744" cy="130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22.jpg"/>
          <p:cNvPicPr>
            <a:picLocks noChangeAspect="1"/>
          </p:cNvPicPr>
          <p:nvPr/>
        </p:nvPicPr>
        <p:blipFill>
          <a:blip r:embed="rId8">
            <a:lum bright="62000" contrast="-60000"/>
          </a:blip>
          <a:stretch>
            <a:fillRect/>
          </a:stretch>
        </p:blipFill>
        <p:spPr>
          <a:xfrm rot="21287474">
            <a:off x="6530869" y="4182900"/>
            <a:ext cx="1557431" cy="1257561"/>
          </a:xfrm>
          <a:prstGeom prst="rect">
            <a:avLst/>
          </a:prstGeom>
        </p:spPr>
      </p:pic>
      <p:pic>
        <p:nvPicPr>
          <p:cNvPr id="13" name="Picture 12" descr="6.jpg"/>
          <p:cNvPicPr>
            <a:picLocks noChangeAspect="1"/>
          </p:cNvPicPr>
          <p:nvPr/>
        </p:nvPicPr>
        <p:blipFill>
          <a:blip r:embed="rId9">
            <a:lum bright="72000" contrast="-72000"/>
          </a:blip>
          <a:stretch>
            <a:fillRect/>
          </a:stretch>
        </p:blipFill>
        <p:spPr>
          <a:xfrm rot="1309067">
            <a:off x="6991942" y="2796814"/>
            <a:ext cx="1295673" cy="970504"/>
          </a:xfrm>
          <a:prstGeom prst="rect">
            <a:avLst/>
          </a:prstGeom>
        </p:spPr>
      </p:pic>
      <p:pic>
        <p:nvPicPr>
          <p:cNvPr id="14" name="Picture 13" descr="19.jpg"/>
          <p:cNvPicPr>
            <a:picLocks noChangeAspect="1"/>
          </p:cNvPicPr>
          <p:nvPr/>
        </p:nvPicPr>
        <p:blipFill>
          <a:blip r:embed="rId10">
            <a:lum bright="72000" contrast="-72000"/>
          </a:blip>
          <a:stretch>
            <a:fillRect/>
          </a:stretch>
        </p:blipFill>
        <p:spPr>
          <a:xfrm rot="20150327">
            <a:off x="7061297" y="4432445"/>
            <a:ext cx="1375715" cy="915476"/>
          </a:xfrm>
          <a:prstGeom prst="rect">
            <a:avLst/>
          </a:prstGeom>
        </p:spPr>
      </p:pic>
      <p:pic>
        <p:nvPicPr>
          <p:cNvPr id="15" name="Picture 14" descr="20.jpg"/>
          <p:cNvPicPr>
            <a:picLocks noChangeAspect="1"/>
          </p:cNvPicPr>
          <p:nvPr/>
        </p:nvPicPr>
        <p:blipFill>
          <a:blip r:embed="rId11">
            <a:lum bright="72000" contrast="-72000"/>
          </a:blip>
          <a:stretch>
            <a:fillRect/>
          </a:stretch>
        </p:blipFill>
        <p:spPr>
          <a:xfrm>
            <a:off x="4343400" y="4419600"/>
            <a:ext cx="940488" cy="960499"/>
          </a:xfrm>
          <a:prstGeom prst="rect">
            <a:avLst/>
          </a:prstGeom>
        </p:spPr>
      </p:pic>
      <p:pic>
        <p:nvPicPr>
          <p:cNvPr id="16" name="Picture 15" descr="21.jpg"/>
          <p:cNvPicPr>
            <a:picLocks noChangeAspect="1"/>
          </p:cNvPicPr>
          <p:nvPr/>
        </p:nvPicPr>
        <p:blipFill>
          <a:blip r:embed="rId12">
            <a:lum bright="72000" contrast="-72000"/>
          </a:blip>
          <a:stretch>
            <a:fillRect/>
          </a:stretch>
        </p:blipFill>
        <p:spPr>
          <a:xfrm>
            <a:off x="5791200" y="3429000"/>
            <a:ext cx="1295673" cy="970504"/>
          </a:xfrm>
          <a:prstGeom prst="rect">
            <a:avLst/>
          </a:prstGeom>
        </p:spPr>
      </p:pic>
      <p:pic>
        <p:nvPicPr>
          <p:cNvPr id="17" name="Picture 16" descr="23.jpg"/>
          <p:cNvPicPr>
            <a:picLocks noChangeAspect="1"/>
          </p:cNvPicPr>
          <p:nvPr/>
        </p:nvPicPr>
        <p:blipFill>
          <a:blip r:embed="rId13">
            <a:lum bright="72000" contrast="-72000"/>
          </a:blip>
          <a:stretch>
            <a:fillRect/>
          </a:stretch>
        </p:blipFill>
        <p:spPr>
          <a:xfrm rot="20567572">
            <a:off x="5448554" y="2227328"/>
            <a:ext cx="1295673" cy="970504"/>
          </a:xfrm>
          <a:prstGeom prst="rect">
            <a:avLst/>
          </a:prstGeom>
        </p:spPr>
      </p:pic>
      <p:pic>
        <p:nvPicPr>
          <p:cNvPr id="18" name="Picture 17" descr="10.jpg"/>
          <p:cNvPicPr>
            <a:picLocks noChangeAspect="1"/>
          </p:cNvPicPr>
          <p:nvPr/>
        </p:nvPicPr>
        <p:blipFill>
          <a:blip r:embed="rId14">
            <a:lum bright="72000" contrast="-72000"/>
          </a:blip>
          <a:stretch>
            <a:fillRect/>
          </a:stretch>
        </p:blipFill>
        <p:spPr>
          <a:xfrm rot="977677">
            <a:off x="5511000" y="4594210"/>
            <a:ext cx="1375714" cy="915475"/>
          </a:xfrm>
          <a:prstGeom prst="rect">
            <a:avLst/>
          </a:prstGeom>
        </p:spPr>
      </p:pic>
      <p:pic>
        <p:nvPicPr>
          <p:cNvPr id="22" name="Picture 21" descr="9.jpg"/>
          <p:cNvPicPr>
            <a:picLocks noChangeAspect="1"/>
          </p:cNvPicPr>
          <p:nvPr/>
        </p:nvPicPr>
        <p:blipFill>
          <a:blip r:embed="rId15">
            <a:lum bright="72000" contrast="-72000"/>
          </a:blip>
          <a:stretch>
            <a:fillRect/>
          </a:stretch>
        </p:blipFill>
        <p:spPr>
          <a:xfrm rot="615650">
            <a:off x="4273469" y="2767436"/>
            <a:ext cx="1220634" cy="1035538"/>
          </a:xfrm>
          <a:prstGeom prst="rect">
            <a:avLst/>
          </a:prstGeom>
        </p:spPr>
      </p:pic>
      <p:pic>
        <p:nvPicPr>
          <p:cNvPr id="24" name="Picture 23" descr="25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279092">
            <a:off x="4514225" y="2492322"/>
            <a:ext cx="2141979" cy="1899880"/>
          </a:xfrm>
          <a:prstGeom prst="rect">
            <a:avLst/>
          </a:prstGeom>
        </p:spPr>
      </p:pic>
      <p:pic>
        <p:nvPicPr>
          <p:cNvPr id="23" name="Picture 22" descr="24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22556">
            <a:off x="6119801" y="3194913"/>
            <a:ext cx="2205171" cy="19507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19400" y="53441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Spatial Isolation, single plane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7000" y="260098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Extremely cluttered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429000" y="3048000"/>
            <a:ext cx="152400" cy="2133600"/>
            <a:chOff x="3429000" y="3048000"/>
            <a:chExt cx="152400" cy="2133600"/>
          </a:xfrm>
          <a:solidFill>
            <a:srgbClr val="FF0000"/>
          </a:solidFill>
        </p:grpSpPr>
        <p:sp>
          <p:nvSpPr>
            <p:cNvPr id="28" name="Rectangle 27"/>
            <p:cNvSpPr/>
            <p:nvPr/>
          </p:nvSpPr>
          <p:spPr>
            <a:xfrm>
              <a:off x="3429000" y="3048000"/>
              <a:ext cx="152400" cy="5334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29000" y="3581400"/>
              <a:ext cx="152400" cy="5334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29000" y="4114800"/>
              <a:ext cx="152400" cy="5334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429000" y="4648200"/>
              <a:ext cx="152400" cy="5334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 advTm="260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685800" y="609480"/>
            <a:ext cx="7772400" cy="1143000"/>
          </a:xfrm>
          <a:prstGeom prst="rect">
            <a:avLst/>
          </a:prstGeom>
        </p:spPr>
      </p:sp>
      <p:sp>
        <p:nvSpPr>
          <p:cNvPr id="4" name="TextBox 3"/>
          <p:cNvSpPr txBox="1"/>
          <p:nvPr/>
        </p:nvSpPr>
        <p:spPr>
          <a:xfrm>
            <a:off x="381000" y="18288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What is clutter?? </a:t>
            </a:r>
            <a:endParaRPr lang="en-US" sz="4000" dirty="0"/>
          </a:p>
        </p:txBody>
      </p:sp>
      <p:pic>
        <p:nvPicPr>
          <p:cNvPr id="5" name="Picture 4" descr="ques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971800"/>
            <a:ext cx="2133600" cy="2143125"/>
          </a:xfrm>
          <a:prstGeom prst="rect">
            <a:avLst/>
          </a:prstGeom>
        </p:spPr>
      </p:pic>
      <p:grpSp>
        <p:nvGrpSpPr>
          <p:cNvPr id="2" name="Group 5"/>
          <p:cNvGrpSpPr/>
          <p:nvPr/>
        </p:nvGrpSpPr>
        <p:grpSpPr>
          <a:xfrm>
            <a:off x="4191000" y="2362200"/>
            <a:ext cx="4648200" cy="3276600"/>
            <a:chOff x="685800" y="609480"/>
            <a:chExt cx="7772400" cy="4724520"/>
          </a:xfrm>
        </p:grpSpPr>
        <p:sp>
          <p:nvSpPr>
            <p:cNvPr id="7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pic>
          <p:nvPicPr>
            <p:cNvPr id="8" name="Picture 7" descr="28.jpg"/>
            <p:cNvPicPr>
              <a:picLocks noChangeAspect="1"/>
            </p:cNvPicPr>
            <p:nvPr/>
          </p:nvPicPr>
          <p:blipFill>
            <a:blip r:embed="rId3">
              <a:lum bright="63000" contrast="-57000"/>
            </a:blip>
            <a:stretch>
              <a:fillRect/>
            </a:stretch>
          </p:blipFill>
          <p:spPr>
            <a:xfrm>
              <a:off x="5943600" y="2438400"/>
              <a:ext cx="2257425" cy="2019300"/>
            </a:xfrm>
            <a:prstGeom prst="rect">
              <a:avLst/>
            </a:prstGeom>
          </p:spPr>
        </p:pic>
        <p:pic>
          <p:nvPicPr>
            <p:cNvPr id="9" name="Picture 8" descr="29.jpg"/>
            <p:cNvPicPr>
              <a:picLocks noChangeAspect="1"/>
            </p:cNvPicPr>
            <p:nvPr/>
          </p:nvPicPr>
          <p:blipFill>
            <a:blip r:embed="rId4">
              <a:lum bright="63000" contrast="-57000"/>
            </a:blip>
            <a:stretch>
              <a:fillRect/>
            </a:stretch>
          </p:blipFill>
          <p:spPr>
            <a:xfrm>
              <a:off x="762000" y="3200400"/>
              <a:ext cx="2133600" cy="2133600"/>
            </a:xfrm>
            <a:prstGeom prst="rect">
              <a:avLst/>
            </a:prstGeom>
          </p:spPr>
        </p:pic>
        <p:pic>
          <p:nvPicPr>
            <p:cNvPr id="10" name="Picture 9" descr="30.jpg"/>
            <p:cNvPicPr>
              <a:picLocks noChangeAspect="1"/>
            </p:cNvPicPr>
            <p:nvPr/>
          </p:nvPicPr>
          <p:blipFill>
            <a:blip r:embed="rId5">
              <a:lum bright="63000" contrast="-57000"/>
            </a:blip>
            <a:stretch>
              <a:fillRect/>
            </a:stretch>
          </p:blipFill>
          <p:spPr>
            <a:xfrm>
              <a:off x="3124200" y="990600"/>
              <a:ext cx="2152650" cy="2124075"/>
            </a:xfrm>
            <a:prstGeom prst="rect">
              <a:avLst/>
            </a:prstGeom>
          </p:spPr>
        </p:pic>
      </p:grpSp>
      <p:pic>
        <p:nvPicPr>
          <p:cNvPr id="19" name="Picture 18" descr="3.jpg"/>
          <p:cNvPicPr>
            <a:picLocks noChangeAspect="1"/>
          </p:cNvPicPr>
          <p:nvPr/>
        </p:nvPicPr>
        <p:blipFill>
          <a:blip r:embed="rId6">
            <a:lum bright="62000" contrast="-60000"/>
          </a:blip>
          <a:stretch>
            <a:fillRect/>
          </a:stretch>
        </p:blipFill>
        <p:spPr>
          <a:xfrm rot="20253520">
            <a:off x="4757129" y="3277898"/>
            <a:ext cx="1454123" cy="1258397"/>
          </a:xfrm>
          <a:prstGeom prst="rect">
            <a:avLst/>
          </a:prstGeom>
        </p:spPr>
      </p:pic>
      <p:pic>
        <p:nvPicPr>
          <p:cNvPr id="20" name="Picture 19" descr="4.jpg"/>
          <p:cNvPicPr>
            <a:picLocks noChangeAspect="1"/>
          </p:cNvPicPr>
          <p:nvPr/>
        </p:nvPicPr>
        <p:blipFill>
          <a:blip r:embed="rId7">
            <a:lum bright="62000" contrast="-60000"/>
          </a:blip>
          <a:stretch>
            <a:fillRect/>
          </a:stretch>
        </p:blipFill>
        <p:spPr>
          <a:xfrm rot="818848">
            <a:off x="6616226" y="2596209"/>
            <a:ext cx="1493744" cy="1304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22.jpg"/>
          <p:cNvPicPr>
            <a:picLocks noChangeAspect="1"/>
          </p:cNvPicPr>
          <p:nvPr/>
        </p:nvPicPr>
        <p:blipFill>
          <a:blip r:embed="rId8">
            <a:lum bright="62000" contrast="-60000"/>
          </a:blip>
          <a:stretch>
            <a:fillRect/>
          </a:stretch>
        </p:blipFill>
        <p:spPr>
          <a:xfrm rot="21287474">
            <a:off x="6530869" y="4182900"/>
            <a:ext cx="1557431" cy="1257561"/>
          </a:xfrm>
          <a:prstGeom prst="rect">
            <a:avLst/>
          </a:prstGeom>
        </p:spPr>
      </p:pic>
      <p:pic>
        <p:nvPicPr>
          <p:cNvPr id="13" name="Picture 12" descr="6.jpg"/>
          <p:cNvPicPr>
            <a:picLocks noChangeAspect="1"/>
          </p:cNvPicPr>
          <p:nvPr/>
        </p:nvPicPr>
        <p:blipFill>
          <a:blip r:embed="rId9">
            <a:lum bright="72000" contrast="-72000"/>
          </a:blip>
          <a:stretch>
            <a:fillRect/>
          </a:stretch>
        </p:blipFill>
        <p:spPr>
          <a:xfrm rot="1309067">
            <a:off x="6991942" y="2796814"/>
            <a:ext cx="1295673" cy="970504"/>
          </a:xfrm>
          <a:prstGeom prst="rect">
            <a:avLst/>
          </a:prstGeom>
        </p:spPr>
      </p:pic>
      <p:pic>
        <p:nvPicPr>
          <p:cNvPr id="14" name="Picture 13" descr="19.jpg"/>
          <p:cNvPicPr>
            <a:picLocks noChangeAspect="1"/>
          </p:cNvPicPr>
          <p:nvPr/>
        </p:nvPicPr>
        <p:blipFill>
          <a:blip r:embed="rId10">
            <a:lum bright="72000" contrast="-72000"/>
          </a:blip>
          <a:stretch>
            <a:fillRect/>
          </a:stretch>
        </p:blipFill>
        <p:spPr>
          <a:xfrm rot="20150327">
            <a:off x="7061297" y="4432445"/>
            <a:ext cx="1375715" cy="915476"/>
          </a:xfrm>
          <a:prstGeom prst="rect">
            <a:avLst/>
          </a:prstGeom>
        </p:spPr>
      </p:pic>
      <p:pic>
        <p:nvPicPr>
          <p:cNvPr id="15" name="Picture 14" descr="20.jpg"/>
          <p:cNvPicPr>
            <a:picLocks noChangeAspect="1"/>
          </p:cNvPicPr>
          <p:nvPr/>
        </p:nvPicPr>
        <p:blipFill>
          <a:blip r:embed="rId11">
            <a:lum bright="72000" contrast="-72000"/>
          </a:blip>
          <a:stretch>
            <a:fillRect/>
          </a:stretch>
        </p:blipFill>
        <p:spPr>
          <a:xfrm>
            <a:off x="4343400" y="4419600"/>
            <a:ext cx="940488" cy="960499"/>
          </a:xfrm>
          <a:prstGeom prst="rect">
            <a:avLst/>
          </a:prstGeom>
        </p:spPr>
      </p:pic>
      <p:pic>
        <p:nvPicPr>
          <p:cNvPr id="16" name="Picture 15" descr="21.jpg"/>
          <p:cNvPicPr>
            <a:picLocks noChangeAspect="1"/>
          </p:cNvPicPr>
          <p:nvPr/>
        </p:nvPicPr>
        <p:blipFill>
          <a:blip r:embed="rId12">
            <a:lum bright="72000" contrast="-72000"/>
          </a:blip>
          <a:stretch>
            <a:fillRect/>
          </a:stretch>
        </p:blipFill>
        <p:spPr>
          <a:xfrm>
            <a:off x="5791200" y="3429000"/>
            <a:ext cx="1295673" cy="970504"/>
          </a:xfrm>
          <a:prstGeom prst="rect">
            <a:avLst/>
          </a:prstGeom>
        </p:spPr>
      </p:pic>
      <p:pic>
        <p:nvPicPr>
          <p:cNvPr id="17" name="Picture 16" descr="23.jpg"/>
          <p:cNvPicPr>
            <a:picLocks noChangeAspect="1"/>
          </p:cNvPicPr>
          <p:nvPr/>
        </p:nvPicPr>
        <p:blipFill>
          <a:blip r:embed="rId13">
            <a:lum bright="72000" contrast="-72000"/>
          </a:blip>
          <a:stretch>
            <a:fillRect/>
          </a:stretch>
        </p:blipFill>
        <p:spPr>
          <a:xfrm rot="20567572">
            <a:off x="5448554" y="2227328"/>
            <a:ext cx="1295673" cy="970504"/>
          </a:xfrm>
          <a:prstGeom prst="rect">
            <a:avLst/>
          </a:prstGeom>
        </p:spPr>
      </p:pic>
      <p:pic>
        <p:nvPicPr>
          <p:cNvPr id="18" name="Picture 17" descr="10.jpg"/>
          <p:cNvPicPr>
            <a:picLocks noChangeAspect="1"/>
          </p:cNvPicPr>
          <p:nvPr/>
        </p:nvPicPr>
        <p:blipFill>
          <a:blip r:embed="rId14">
            <a:lum bright="72000" contrast="-72000"/>
          </a:blip>
          <a:stretch>
            <a:fillRect/>
          </a:stretch>
        </p:blipFill>
        <p:spPr>
          <a:xfrm rot="977677">
            <a:off x="5511000" y="4594210"/>
            <a:ext cx="1375714" cy="915475"/>
          </a:xfrm>
          <a:prstGeom prst="rect">
            <a:avLst/>
          </a:prstGeom>
        </p:spPr>
      </p:pic>
      <p:pic>
        <p:nvPicPr>
          <p:cNvPr id="22" name="Picture 21" descr="9.jpg"/>
          <p:cNvPicPr>
            <a:picLocks noChangeAspect="1"/>
          </p:cNvPicPr>
          <p:nvPr/>
        </p:nvPicPr>
        <p:blipFill>
          <a:blip r:embed="rId15">
            <a:lum bright="72000" contrast="-72000"/>
          </a:blip>
          <a:stretch>
            <a:fillRect/>
          </a:stretch>
        </p:blipFill>
        <p:spPr>
          <a:xfrm rot="615650">
            <a:off x="4273469" y="2767436"/>
            <a:ext cx="1220634" cy="1035538"/>
          </a:xfrm>
          <a:prstGeom prst="rect">
            <a:avLst/>
          </a:prstGeom>
        </p:spPr>
      </p:pic>
      <p:pic>
        <p:nvPicPr>
          <p:cNvPr id="24" name="Picture 23" descr="25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279092">
            <a:off x="4514225" y="2492322"/>
            <a:ext cx="2141979" cy="1899880"/>
          </a:xfrm>
          <a:prstGeom prst="rect">
            <a:avLst/>
          </a:prstGeom>
        </p:spPr>
      </p:pic>
      <p:pic>
        <p:nvPicPr>
          <p:cNvPr id="23" name="Picture 22" descr="24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522556">
            <a:off x="6119801" y="3194913"/>
            <a:ext cx="2205171" cy="195072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19400" y="534418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Spatial Isolation, single plane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7000" y="2600980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Extremely cluttered</a:t>
            </a:r>
            <a:endParaRPr lang="en-US" sz="1400" dirty="0">
              <a:solidFill>
                <a:srgbClr val="FF0000"/>
              </a:solidFill>
            </a:endParaRPr>
          </a:p>
        </p:txBody>
      </p:sp>
      <p:grpSp>
        <p:nvGrpSpPr>
          <p:cNvPr id="3" name="Group 26"/>
          <p:cNvGrpSpPr/>
          <p:nvPr/>
        </p:nvGrpSpPr>
        <p:grpSpPr>
          <a:xfrm>
            <a:off x="3429000" y="3048000"/>
            <a:ext cx="152400" cy="2133600"/>
            <a:chOff x="3429000" y="3048000"/>
            <a:chExt cx="152400" cy="2133600"/>
          </a:xfrm>
          <a:solidFill>
            <a:srgbClr val="FF0000"/>
          </a:solidFill>
        </p:grpSpPr>
        <p:sp>
          <p:nvSpPr>
            <p:cNvPr id="28" name="Rectangle 27"/>
            <p:cNvSpPr/>
            <p:nvPr/>
          </p:nvSpPr>
          <p:spPr>
            <a:xfrm>
              <a:off x="3429000" y="3048000"/>
              <a:ext cx="152400" cy="5334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429000" y="3581400"/>
              <a:ext cx="152400" cy="5334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429000" y="4114800"/>
              <a:ext cx="152400" cy="5334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429000" y="4648200"/>
              <a:ext cx="152400" cy="533400"/>
            </a:xfrm>
            <a:prstGeom prst="rect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38200" y="55626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Grasping applications</a:t>
            </a:r>
            <a:endParaRPr lang="en-US" dirty="0">
              <a:solidFill>
                <a:srgbClr val="0000CC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133600" y="4648200"/>
            <a:ext cx="1219200" cy="9906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16849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685800" y="609480"/>
            <a:ext cx="7772400" cy="4734045"/>
            <a:chOff x="685800" y="609480"/>
            <a:chExt cx="77724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1219200" y="1752600"/>
              <a:ext cx="6705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/>
                <a:t>What makes our job difficult ??</a:t>
              </a:r>
              <a:endParaRPr lang="en-US" sz="5400" dirty="0"/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3200400"/>
              <a:ext cx="2133600" cy="2143125"/>
            </a:xfrm>
            <a:prstGeom prst="rect">
              <a:avLst/>
            </a:prstGeom>
          </p:spPr>
        </p:pic>
      </p:grpSp>
    </p:spTree>
  </p:cSld>
  <p:clrMapOvr>
    <a:masterClrMapping/>
  </p:clrMapOvr>
  <p:transition advTm="3432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685800" y="609480"/>
            <a:ext cx="7772400" cy="4734045"/>
            <a:chOff x="685800" y="609480"/>
            <a:chExt cx="7772400" cy="4734045"/>
          </a:xfrm>
        </p:grpSpPr>
        <p:sp>
          <p:nvSpPr>
            <p:cNvPr id="101" name="CustomShape 1"/>
            <p:cNvSpPr/>
            <p:nvPr/>
          </p:nvSpPr>
          <p:spPr>
            <a:xfrm>
              <a:off x="685800" y="609480"/>
              <a:ext cx="7772400" cy="1143000"/>
            </a:xfrm>
            <a:prstGeom prst="rect">
              <a:avLst/>
            </a:prstGeom>
          </p:spPr>
        </p:sp>
        <p:sp>
          <p:nvSpPr>
            <p:cNvPr id="3" name="TextBox 2"/>
            <p:cNvSpPr txBox="1"/>
            <p:nvPr/>
          </p:nvSpPr>
          <p:spPr>
            <a:xfrm>
              <a:off x="1219200" y="1752600"/>
              <a:ext cx="67056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smtClean="0">
                  <a:solidFill>
                    <a:schemeClr val="bg1">
                      <a:lumMod val="65000"/>
                    </a:schemeClr>
                  </a:solidFill>
                </a:rPr>
                <a:t>What makes our job difficult ??</a:t>
              </a:r>
              <a:endParaRPr lang="en-US" sz="54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pic>
          <p:nvPicPr>
            <p:cNvPr id="4" name="Picture 3" descr="question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3200400"/>
              <a:ext cx="2133600" cy="2143125"/>
            </a:xfrm>
            <a:prstGeom prst="rect">
              <a:avLst/>
            </a:prstGeom>
          </p:spPr>
        </p:pic>
      </p:grpSp>
      <p:sp>
        <p:nvSpPr>
          <p:cNvPr id="7" name="Cloud Callout 6"/>
          <p:cNvSpPr/>
          <p:nvPr/>
        </p:nvSpPr>
        <p:spPr>
          <a:xfrm>
            <a:off x="990600" y="304800"/>
            <a:ext cx="3657600" cy="1524000"/>
          </a:xfrm>
          <a:prstGeom prst="cloudCallout">
            <a:avLst>
              <a:gd name="adj1" fmla="val -27845"/>
              <a:gd name="adj2" fmla="val 9687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Different degrees of complexity</a:t>
            </a:r>
            <a:endParaRPr lang="en-US" sz="2400" dirty="0">
              <a:solidFill>
                <a:schemeClr val="tx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696200" y="1524000"/>
            <a:ext cx="1219200" cy="4267200"/>
            <a:chOff x="7772400" y="1371600"/>
            <a:chExt cx="1219200" cy="4267200"/>
          </a:xfrm>
        </p:grpSpPr>
        <p:pic>
          <p:nvPicPr>
            <p:cNvPr id="80898" name="Picture 2" descr="C:\Users\swagatika\Desktop\swagatika_work\imges_ppt\25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772400" y="4572000"/>
              <a:ext cx="1219200" cy="106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80900" name="Picture 4" descr="C:\Users\swagatika\Desktop\swagatika_work\imges_ppt\4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772400" y="2438401"/>
              <a:ext cx="1219200" cy="1143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80901" name="Picture 5" descr="C:\Users\swagatika\Desktop\swagatika_work\imges_ppt\8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772400" y="3505200"/>
              <a:ext cx="1219200" cy="106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80899" name="Picture 3" descr="C:\Users\swagatika\Desktop\swagatika_work\imges_ppt\30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772400" y="1371600"/>
              <a:ext cx="1219200" cy="1066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</p:grpSp>
      <p:sp>
        <p:nvSpPr>
          <p:cNvPr id="15" name="Rounded Rectangle 14"/>
          <p:cNvSpPr/>
          <p:nvPr/>
        </p:nvSpPr>
        <p:spPr>
          <a:xfrm>
            <a:off x="7620000" y="1371600"/>
            <a:ext cx="1371600" cy="457200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Tm="363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6008</TotalTime>
  <Words>1318</Words>
  <PresentationFormat>On-screen Show (4:3)</PresentationFormat>
  <Paragraphs>417</Paragraphs>
  <Slides>49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Office Theme</vt:lpstr>
      <vt:lpstr>Custom Design</vt:lpstr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swagatika</cp:lastModifiedBy>
  <cp:revision>340</cp:revision>
  <dcterms:modified xsi:type="dcterms:W3CDTF">2013-12-06T06:31:48Z</dcterms:modified>
</cp:coreProperties>
</file>