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76" r:id="rId3"/>
    <p:sldId id="325" r:id="rId4"/>
    <p:sldId id="329" r:id="rId5"/>
    <p:sldId id="306" r:id="rId6"/>
    <p:sldId id="307" r:id="rId7"/>
    <p:sldId id="308" r:id="rId8"/>
    <p:sldId id="309" r:id="rId9"/>
    <p:sldId id="310" r:id="rId10"/>
    <p:sldId id="315" r:id="rId11"/>
    <p:sldId id="316" r:id="rId12"/>
    <p:sldId id="317" r:id="rId13"/>
    <p:sldId id="326" r:id="rId14"/>
    <p:sldId id="327" r:id="rId15"/>
    <p:sldId id="312" r:id="rId16"/>
    <p:sldId id="313" r:id="rId17"/>
    <p:sldId id="314" r:id="rId18"/>
    <p:sldId id="301" r:id="rId19"/>
    <p:sldId id="302" r:id="rId20"/>
    <p:sldId id="303" r:id="rId21"/>
    <p:sldId id="304" r:id="rId22"/>
    <p:sldId id="305" r:id="rId23"/>
    <p:sldId id="328" r:id="rId24"/>
    <p:sldId id="322" r:id="rId25"/>
    <p:sldId id="323" r:id="rId26"/>
    <p:sldId id="324" r:id="rId27"/>
    <p:sldId id="318" r:id="rId28"/>
    <p:sldId id="319" r:id="rId29"/>
    <p:sldId id="32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1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85440" y="4057920"/>
            <a:ext cx="7761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6236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8544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85440" y="1980720"/>
            <a:ext cx="7761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1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685440" y="609480"/>
            <a:ext cx="7761240" cy="534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8544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85440" y="1980720"/>
            <a:ext cx="7761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6236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5440" y="4057920"/>
            <a:ext cx="77608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1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85440" y="4057920"/>
            <a:ext cx="776124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6236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68544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1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85440" y="609480"/>
            <a:ext cx="7761240" cy="534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8544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62360" y="40579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440" y="562680"/>
            <a:ext cx="7761240" cy="122616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2360" y="1980720"/>
            <a:ext cx="378720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85440" y="4057920"/>
            <a:ext cx="7760880" cy="18968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1240" cy="11322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en-IN"/>
              <a:t>Click to edit the title text format</a:t>
            </a:r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1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StarSymbol"/>
              <a:buChar char=""/>
            </a:pPr>
            <a:r>
              <a:rPr lang="en-IN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IN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IN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IN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IN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IN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IN"/>
              <a:t>Seventh Outline Level</a:t>
            </a:r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685800" y="6248520"/>
            <a:ext cx="1905120" cy="460080"/>
          </a:xfrm>
          <a:prstGeom prst="rect">
            <a:avLst/>
          </a:prstGeom>
        </p:spPr>
      </p:sp>
      <p:sp>
        <p:nvSpPr>
          <p:cNvPr id="3" name="CustomShape 4"/>
          <p:cNvSpPr/>
          <p:nvPr/>
        </p:nvSpPr>
        <p:spPr>
          <a:xfrm>
            <a:off x="3124080" y="6248520"/>
            <a:ext cx="2895840" cy="460080"/>
          </a:xfrm>
          <a:prstGeom prst="rect">
            <a:avLst/>
          </a:prstGeom>
        </p:spPr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8520"/>
            <a:ext cx="1893960" cy="45972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StarSymbol"/>
              <a:buChar char=""/>
            </a:pPr>
            <a:fld id="{D1718141-E131-4141-A1C1-3151B1911151}" type="slidenum">
              <a:rPr lang="en-US"/>
              <a:pPr algn="r">
                <a:buFont typeface="StarSymbol"/>
                <a:buChar char=""/>
              </a:pPr>
              <a:t>‹#›</a:t>
            </a:fld>
            <a:endParaRPr/>
          </a:p>
        </p:txBody>
      </p:sp>
      <p:pic>
        <p:nvPicPr>
          <p:cNvPr id="5" name="Picture 4"/>
          <p:cNvPicPr/>
          <p:nvPr/>
        </p:nvPicPr>
        <p:blipFill>
          <a:blip r:embed="rId14"/>
          <a:stretch>
            <a:fillRect/>
          </a:stretch>
        </p:blipFill>
        <p:spPr>
          <a:xfrm>
            <a:off x="7991640" y="76320"/>
            <a:ext cx="1076040" cy="7617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15"/>
          <a:stretch>
            <a:fillRect/>
          </a:stretch>
        </p:blipFill>
        <p:spPr>
          <a:xfrm>
            <a:off x="76320" y="76320"/>
            <a:ext cx="685800" cy="685800"/>
          </a:xfrm>
          <a:prstGeom prst="rect">
            <a:avLst/>
          </a:prstGeom>
        </p:spPr>
      </p:pic>
      <p:sp>
        <p:nvSpPr>
          <p:cNvPr id="7" name="Line 6"/>
          <p:cNvSpPr/>
          <p:nvPr/>
        </p:nvSpPr>
        <p:spPr>
          <a:xfrm>
            <a:off x="838080" y="152280"/>
            <a:ext cx="685800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8" name="Line 7"/>
          <p:cNvSpPr/>
          <p:nvPr/>
        </p:nvSpPr>
        <p:spPr>
          <a:xfrm>
            <a:off x="838080" y="228600"/>
            <a:ext cx="533412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9" name="Line 8"/>
          <p:cNvSpPr/>
          <p:nvPr/>
        </p:nvSpPr>
        <p:spPr>
          <a:xfrm>
            <a:off x="838080" y="304920"/>
            <a:ext cx="358164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10" name="Line 9"/>
          <p:cNvSpPr/>
          <p:nvPr/>
        </p:nvSpPr>
        <p:spPr>
          <a:xfrm>
            <a:off x="152280" y="838080"/>
            <a:ext cx="1800" cy="5715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11" name="CustomShape 10"/>
          <p:cNvSpPr/>
          <p:nvPr/>
        </p:nvSpPr>
        <p:spPr>
          <a:xfrm>
            <a:off x="-86040" y="6019920"/>
            <a:ext cx="302040" cy="838080"/>
          </a:xfrm>
          <a:prstGeom prst="rect">
            <a:avLst/>
          </a:prstGeom>
        </p:spPr>
        <p:txBody>
          <a:bodyPr vert="vert" lIns="90000" tIns="46800" rIns="90000" bIns="46800"/>
          <a:lstStyle/>
          <a:p>
            <a:pPr>
              <a:buFont typeface="StarSymbol"/>
              <a:buChar char=""/>
            </a:pPr>
            <a:r>
              <a:rPr lang="en-US" sz="800">
                <a:solidFill>
                  <a:srgbClr val="808080"/>
                </a:solidFill>
              </a:rPr>
              <a:t>IIIT Hyderabad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14"/>
          <a:stretch>
            <a:fillRect/>
          </a:stretch>
        </p:blipFill>
        <p:spPr>
          <a:xfrm>
            <a:off x="7991640" y="76320"/>
            <a:ext cx="1076040" cy="761760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5"/>
          <a:stretch>
            <a:fillRect/>
          </a:stretch>
        </p:blipFill>
        <p:spPr>
          <a:xfrm>
            <a:off x="76320" y="76320"/>
            <a:ext cx="685800" cy="685800"/>
          </a:xfrm>
          <a:prstGeom prst="rect">
            <a:avLst/>
          </a:prstGeom>
        </p:spPr>
      </p:pic>
      <p:sp>
        <p:nvSpPr>
          <p:cNvPr id="46" name="Line 1"/>
          <p:cNvSpPr/>
          <p:nvPr/>
        </p:nvSpPr>
        <p:spPr>
          <a:xfrm>
            <a:off x="838080" y="152280"/>
            <a:ext cx="685800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47" name="Line 2"/>
          <p:cNvSpPr/>
          <p:nvPr/>
        </p:nvSpPr>
        <p:spPr>
          <a:xfrm>
            <a:off x="838080" y="228600"/>
            <a:ext cx="533412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48" name="Line 3"/>
          <p:cNvSpPr/>
          <p:nvPr/>
        </p:nvSpPr>
        <p:spPr>
          <a:xfrm>
            <a:off x="838080" y="304920"/>
            <a:ext cx="358164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49" name="Line 4"/>
          <p:cNvSpPr/>
          <p:nvPr/>
        </p:nvSpPr>
        <p:spPr>
          <a:xfrm>
            <a:off x="152280" y="838080"/>
            <a:ext cx="1800" cy="5715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0" name="Line 5"/>
          <p:cNvSpPr/>
          <p:nvPr/>
        </p:nvSpPr>
        <p:spPr>
          <a:xfrm>
            <a:off x="228600" y="838080"/>
            <a:ext cx="1440" cy="434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1" name="Line 6"/>
          <p:cNvSpPr/>
          <p:nvPr/>
        </p:nvSpPr>
        <p:spPr>
          <a:xfrm>
            <a:off x="304920" y="838080"/>
            <a:ext cx="1440" cy="2895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2" name="Line 7"/>
          <p:cNvSpPr/>
          <p:nvPr/>
        </p:nvSpPr>
        <p:spPr>
          <a:xfrm>
            <a:off x="7391520" y="6705720"/>
            <a:ext cx="160020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3" name="Line 8"/>
          <p:cNvSpPr/>
          <p:nvPr/>
        </p:nvSpPr>
        <p:spPr>
          <a:xfrm>
            <a:off x="8991720" y="5334120"/>
            <a:ext cx="1440" cy="1371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4" name="Line 9"/>
          <p:cNvSpPr/>
          <p:nvPr/>
        </p:nvSpPr>
        <p:spPr>
          <a:xfrm>
            <a:off x="7696080" y="6629400"/>
            <a:ext cx="1219320" cy="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5" name="Line 10"/>
          <p:cNvSpPr/>
          <p:nvPr/>
        </p:nvSpPr>
        <p:spPr>
          <a:xfrm>
            <a:off x="8915400" y="5562720"/>
            <a:ext cx="144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6" name="Line 11"/>
          <p:cNvSpPr/>
          <p:nvPr/>
        </p:nvSpPr>
        <p:spPr>
          <a:xfrm>
            <a:off x="8001000" y="6553080"/>
            <a:ext cx="83808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7" name="Line 12"/>
          <p:cNvSpPr/>
          <p:nvPr/>
        </p:nvSpPr>
        <p:spPr>
          <a:xfrm>
            <a:off x="8839080" y="5791320"/>
            <a:ext cx="1800" cy="761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58" name="CustomShape 13"/>
          <p:cNvSpPr/>
          <p:nvPr/>
        </p:nvSpPr>
        <p:spPr>
          <a:xfrm>
            <a:off x="-86040" y="6019920"/>
            <a:ext cx="302040" cy="838080"/>
          </a:xfrm>
          <a:prstGeom prst="rect">
            <a:avLst/>
          </a:prstGeom>
        </p:spPr>
        <p:txBody>
          <a:bodyPr vert="vert" lIns="90000" tIns="46800" rIns="90000" bIns="46800"/>
          <a:lstStyle/>
          <a:p>
            <a:pPr>
              <a:buFont typeface="StarSymbol"/>
              <a:buChar char=""/>
            </a:pPr>
            <a:r>
              <a:rPr lang="en-US" sz="800">
                <a:solidFill>
                  <a:srgbClr val="808080"/>
                </a:solidFill>
              </a:rPr>
              <a:t>IIIT Hyderabad</a:t>
            </a:r>
            <a:endParaRPr/>
          </a:p>
        </p:txBody>
      </p:sp>
      <p:sp>
        <p:nvSpPr>
          <p:cNvPr id="59" name="PlaceHolder 14"/>
          <p:cNvSpPr>
            <a:spLocks noGrp="1"/>
          </p:cNvSpPr>
          <p:nvPr>
            <p:ph type="title"/>
          </p:nvPr>
        </p:nvSpPr>
        <p:spPr>
          <a:xfrm>
            <a:off x="685440" y="609480"/>
            <a:ext cx="7761240" cy="1132200"/>
          </a:xfrm>
          <a:prstGeom prst="rect">
            <a:avLst/>
          </a:prstGeom>
        </p:spPr>
        <p:txBody>
          <a:bodyPr wrap="none" lIns="90000" tIns="46800" rIns="90000" bIns="46800" anchor="ctr"/>
          <a:lstStyle/>
          <a:p>
            <a:pPr algn="ctr"/>
            <a:r>
              <a:rPr lang="en-IN"/>
              <a:t>Click to edit the title text format</a:t>
            </a:r>
            <a:endParaRPr/>
          </a:p>
        </p:txBody>
      </p:sp>
      <p:sp>
        <p:nvSpPr>
          <p:cNvPr id="60" name="PlaceHolder 15"/>
          <p:cNvSpPr>
            <a:spLocks noGrp="1"/>
          </p:cNvSpPr>
          <p:nvPr>
            <p:ph type="body"/>
          </p:nvPr>
        </p:nvSpPr>
        <p:spPr>
          <a:xfrm>
            <a:off x="685440" y="1980720"/>
            <a:ext cx="7761240" cy="397764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>
              <a:buFont typeface="StarSymbol"/>
              <a:buChar char=""/>
            </a:pPr>
            <a:r>
              <a:rPr lang="en-IN"/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IN"/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IN"/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IN"/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IN"/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IN"/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IN"/>
              <a:t>Seventh Outline Level</a:t>
            </a:r>
            <a:endParaRPr/>
          </a:p>
        </p:txBody>
      </p:sp>
      <p:sp>
        <p:nvSpPr>
          <p:cNvPr id="61" name="CustomShape 16"/>
          <p:cNvSpPr/>
          <p:nvPr/>
        </p:nvSpPr>
        <p:spPr>
          <a:xfrm>
            <a:off x="685800" y="5867280"/>
            <a:ext cx="1905120" cy="457200"/>
          </a:xfrm>
          <a:prstGeom prst="rect">
            <a:avLst/>
          </a:prstGeom>
        </p:spPr>
      </p:sp>
      <p:sp>
        <p:nvSpPr>
          <p:cNvPr id="62" name="CustomShape 17"/>
          <p:cNvSpPr/>
          <p:nvPr/>
        </p:nvSpPr>
        <p:spPr>
          <a:xfrm>
            <a:off x="3124080" y="5867280"/>
            <a:ext cx="2895840" cy="457200"/>
          </a:xfrm>
          <a:prstGeom prst="rect">
            <a:avLst/>
          </a:prstGeom>
        </p:spPr>
      </p:sp>
      <p:sp>
        <p:nvSpPr>
          <p:cNvPr id="63" name="PlaceHolder 18"/>
          <p:cNvSpPr>
            <a:spLocks noGrp="1"/>
          </p:cNvSpPr>
          <p:nvPr>
            <p:ph type="sldNum"/>
          </p:nvPr>
        </p:nvSpPr>
        <p:spPr>
          <a:xfrm>
            <a:off x="6552720" y="5866920"/>
            <a:ext cx="1893960" cy="4464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45000"/>
              <a:buFont typeface="StarSymbol"/>
              <a:buChar char=""/>
            </a:pPr>
            <a:fld id="{615171A1-9151-4191-9171-8161C1718191}" type="slidenum">
              <a:rPr lang="en-US" sz="1400">
                <a:ea typeface="DejaVu Sans"/>
              </a:rPr>
              <a:pPr>
                <a:buSzPct val="45000"/>
                <a:buFont typeface="StarSymbol"/>
                <a:buChar char="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tiff"/><Relationship Id="rId7" Type="http://schemas.openxmlformats.org/officeDocument/2006/relationships/image" Target="../media/image60.jpeg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iff"/><Relationship Id="rId5" Type="http://schemas.openxmlformats.org/officeDocument/2006/relationships/image" Target="../media/image58.tiff"/><Relationship Id="rId4" Type="http://schemas.openxmlformats.org/officeDocument/2006/relationships/image" Target="../media/image57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85800" y="864154"/>
            <a:ext cx="7772400" cy="4469846"/>
          </a:xfrm>
          <a:prstGeom prst="rect">
            <a:avLst/>
          </a:prstGeom>
        </p:spPr>
      </p:sp>
      <p:sp>
        <p:nvSpPr>
          <p:cNvPr id="3" name="TextBox 2"/>
          <p:cNvSpPr txBox="1"/>
          <p:nvPr/>
        </p:nvSpPr>
        <p:spPr>
          <a:xfrm>
            <a:off x="685800" y="139767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Learning Semantic Interaction among Graspable Objects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542437"/>
            <a:ext cx="8001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Swagatika</a:t>
            </a:r>
            <a:r>
              <a:rPr lang="en-US" sz="2400" b="1" dirty="0"/>
              <a:t> </a:t>
            </a:r>
            <a:r>
              <a:rPr lang="en-US" sz="2400" b="1" dirty="0" smtClean="0"/>
              <a:t>Panda, A.H. Abdul Hafez, C.V. </a:t>
            </a:r>
            <a:r>
              <a:rPr lang="en-US" sz="2400" b="1" dirty="0" err="1" smtClean="0"/>
              <a:t>Jawahar</a:t>
            </a:r>
            <a:endParaRPr lang="en-US" sz="2400" b="1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i="1" dirty="0" smtClean="0"/>
              <a:t>Center for Visual Information Technology, IIIT-Hyderabad , India</a:t>
            </a:r>
            <a:endParaRPr lang="en-US" i="1" dirty="0"/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Inference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04800" y="1828800"/>
            <a:ext cx="8586702" cy="2138370"/>
            <a:chOff x="-857288" y="2088590"/>
            <a:chExt cx="10403439" cy="21383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981400" y="2996983"/>
              <a:ext cx="857256" cy="5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3036" y="3214686"/>
              <a:ext cx="482006" cy="609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05630" y="3764990"/>
              <a:ext cx="1540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/>
                <a:t>Support Matrix</a:t>
              </a:r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8512772" y="2315750"/>
              <a:ext cx="631260" cy="541740"/>
              <a:chOff x="857224" y="4857760"/>
              <a:chExt cx="1428760" cy="1071570"/>
            </a:xfrm>
          </p:grpSpPr>
          <p:sp>
            <p:nvSpPr>
              <p:cNvPr id="41" name="Oval 28"/>
              <p:cNvSpPr/>
              <p:nvPr/>
            </p:nvSpPr>
            <p:spPr>
              <a:xfrm>
                <a:off x="1500166" y="4857760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071538" y="5286388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28794" y="5286388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57224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14480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7"/>
              <p:cNvSpPr/>
              <p:nvPr/>
            </p:nvSpPr>
            <p:spPr>
              <a:xfrm>
                <a:off x="2071670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2" idx="7"/>
              </p:cNvCxnSpPr>
              <p:nvPr/>
            </p:nvCxnSpPr>
            <p:spPr>
              <a:xfrm rot="5400000" flipH="1" flipV="1">
                <a:off x="1254466" y="5040688"/>
                <a:ext cx="277086" cy="277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3" idx="1"/>
              </p:cNvCxnSpPr>
              <p:nvPr/>
            </p:nvCxnSpPr>
            <p:spPr>
              <a:xfrm rot="16200000" flipH="1">
                <a:off x="1683094" y="5040688"/>
                <a:ext cx="277086" cy="277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2" idx="3"/>
                <a:endCxn id="44" idx="7"/>
              </p:cNvCxnSpPr>
              <p:nvPr/>
            </p:nvCxnSpPr>
            <p:spPr>
              <a:xfrm rot="5400000">
                <a:off x="932995" y="5576473"/>
                <a:ext cx="277086" cy="62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5" idx="7"/>
                <a:endCxn id="43" idx="3"/>
              </p:cNvCxnSpPr>
              <p:nvPr/>
            </p:nvCxnSpPr>
            <p:spPr>
              <a:xfrm rot="5400000" flipH="1" flipV="1">
                <a:off x="1790251" y="5576473"/>
                <a:ext cx="277086" cy="62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3" idx="5"/>
              </p:cNvCxnSpPr>
              <p:nvPr/>
            </p:nvCxnSpPr>
            <p:spPr>
              <a:xfrm rot="16200000" flipH="1">
                <a:off x="2022424" y="5558613"/>
                <a:ext cx="245700" cy="671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913308" y="2088590"/>
              <a:ext cx="160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Tree of Support</a:t>
              </a:r>
              <a:endParaRPr lang="en-US" sz="1200" b="1" dirty="0"/>
            </a:p>
          </p:txBody>
        </p:sp>
        <p:cxnSp>
          <p:nvCxnSpPr>
            <p:cNvPr id="11" name="Straight Connector 10"/>
            <p:cNvCxnSpPr>
              <a:stCxn id="12" idx="3"/>
            </p:cNvCxnSpPr>
            <p:nvPr/>
          </p:nvCxnSpPr>
          <p:spPr>
            <a:xfrm>
              <a:off x="653954" y="2974830"/>
              <a:ext cx="398544" cy="821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42974" y="2500306"/>
              <a:ext cx="1296928" cy="949047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071538" y="2545790"/>
              <a:ext cx="1602076" cy="76687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Structure class Classifier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857288" y="3416858"/>
              <a:ext cx="18182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Segmented Image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82455" y="2714620"/>
              <a:ext cx="1602076" cy="59804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Support Classifier</a:t>
              </a:r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2673614" y="2996983"/>
              <a:ext cx="2808841" cy="166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602337" y="3568473"/>
              <a:ext cx="51162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7223" y="3857628"/>
              <a:ext cx="2088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Floor, Wall, Furniture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272" y="2465125"/>
              <a:ext cx="1559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Graspable objects {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</a:t>
              </a:r>
              <a:r>
                <a:rPr lang="en-US" sz="1200" b="1" dirty="0" smtClean="0"/>
                <a:t>}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71" y="2996983"/>
              <a:ext cx="1015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200" b="1" dirty="0" smtClean="0"/>
                <a:t>Object of interest O(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960751" y="2285992"/>
              <a:ext cx="3611645" cy="1940968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6870789" y="3429571"/>
              <a:ext cx="855668" cy="2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45473" y="3856040"/>
              <a:ext cx="265416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229096" y="3428777"/>
              <a:ext cx="830720" cy="2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13093" y="2649791"/>
              <a:ext cx="807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{O</a:t>
              </a:r>
              <a:r>
                <a:rPr lang="en-US" sz="1200" b="1" baseline="-25000" dirty="0" smtClean="0"/>
                <a:t>s</a:t>
              </a:r>
              <a:r>
                <a:rPr lang="en-US" sz="1200" b="1" dirty="0" smtClean="0"/>
                <a:t>}</a:t>
              </a:r>
              <a:endParaRPr lang="en-US" sz="12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7443883" y="3021292"/>
              <a:ext cx="7911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838656" y="3416858"/>
              <a:ext cx="674117" cy="10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838656" y="2632628"/>
              <a:ext cx="674117" cy="10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4"/>
            <p:cNvGrpSpPr/>
            <p:nvPr/>
          </p:nvGrpSpPr>
          <p:grpSpPr>
            <a:xfrm>
              <a:off x="5781696" y="3714752"/>
              <a:ext cx="945652" cy="214314"/>
              <a:chOff x="1500166" y="1000108"/>
              <a:chExt cx="998768" cy="35719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00166" y="1000108"/>
                <a:ext cx="214314" cy="35719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04880" y="1000108"/>
                <a:ext cx="214314" cy="357190"/>
              </a:xfrm>
              <a:prstGeom prst="rect">
                <a:avLst/>
              </a:prstGeom>
              <a:solidFill>
                <a:srgbClr val="3333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898127" y="1000108"/>
                <a:ext cx="214314" cy="357190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91374" y="1000108"/>
                <a:ext cx="214314" cy="35719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84620" y="1000108"/>
                <a:ext cx="214314" cy="35719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10800000">
              <a:off x="6727342" y="3845154"/>
              <a:ext cx="57026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3093" y="3845486"/>
              <a:ext cx="32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4796" y="3564191"/>
              <a:ext cx="399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In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584" y="3559734"/>
              <a:ext cx="541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Out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51137" y="2643182"/>
              <a:ext cx="1829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</a:t>
              </a:r>
              <a:r>
                <a:rPr lang="en-US" sz="1200" b="1" dirty="0" smtClean="0"/>
                <a:t> – </a:t>
              </a:r>
              <a:r>
                <a:rPr lang="en-US" sz="1100" b="1" i="1" dirty="0" smtClean="0"/>
                <a:t>pa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), 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</a:t>
              </a:r>
              <a:endParaRPr lang="en-US" sz="1200" b="1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31899" y="2988230"/>
              <a:ext cx="480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endParaRPr lang="en-US" sz="1200" b="1" dirty="0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457200" y="4876800"/>
            <a:ext cx="8305800" cy="1676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Support classifier:  	</a:t>
            </a:r>
            <a:r>
              <a:rPr lang="en-US" sz="2000" i="1" dirty="0" smtClean="0">
                <a:solidFill>
                  <a:schemeClr val="tx1"/>
                </a:solidFill>
              </a:rPr>
              <a:t>3-layer feed-forward neural network classifier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       	 Hierarchical support inference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       	Given regions (A, B), predict if B supports A.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       	Support types:  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      from below/ from side/ containment/none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 </a:t>
            </a:r>
            <a:r>
              <a:rPr lang="en-US" sz="2000" i="1" dirty="0" smtClean="0">
                <a:solidFill>
                  <a:schemeClr val="tx1"/>
                </a:solidFill>
              </a:rPr>
              <a:t>                    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Inference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04800" y="1828800"/>
            <a:ext cx="8586702" cy="2138370"/>
            <a:chOff x="-857288" y="2088590"/>
            <a:chExt cx="10403439" cy="21383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981400" y="2996983"/>
              <a:ext cx="857256" cy="5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3036" y="3214686"/>
              <a:ext cx="482006" cy="609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05630" y="3764990"/>
              <a:ext cx="1540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/>
                <a:t>Support Matrix</a:t>
              </a:r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8512772" y="2315750"/>
              <a:ext cx="631260" cy="541740"/>
              <a:chOff x="857224" y="4857760"/>
              <a:chExt cx="1428760" cy="1071570"/>
            </a:xfrm>
          </p:grpSpPr>
          <p:sp>
            <p:nvSpPr>
              <p:cNvPr id="41" name="Oval 28"/>
              <p:cNvSpPr/>
              <p:nvPr/>
            </p:nvSpPr>
            <p:spPr>
              <a:xfrm>
                <a:off x="1500166" y="4857760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071538" y="5286388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28794" y="5286388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57224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14480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7"/>
              <p:cNvSpPr/>
              <p:nvPr/>
            </p:nvSpPr>
            <p:spPr>
              <a:xfrm>
                <a:off x="2071670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2" idx="7"/>
              </p:cNvCxnSpPr>
              <p:nvPr/>
            </p:nvCxnSpPr>
            <p:spPr>
              <a:xfrm rot="5400000" flipH="1" flipV="1">
                <a:off x="1254466" y="5040688"/>
                <a:ext cx="277086" cy="277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3" idx="1"/>
              </p:cNvCxnSpPr>
              <p:nvPr/>
            </p:nvCxnSpPr>
            <p:spPr>
              <a:xfrm rot="16200000" flipH="1">
                <a:off x="1683094" y="5040688"/>
                <a:ext cx="277086" cy="277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2" idx="3"/>
                <a:endCxn id="44" idx="7"/>
              </p:cNvCxnSpPr>
              <p:nvPr/>
            </p:nvCxnSpPr>
            <p:spPr>
              <a:xfrm rot="5400000">
                <a:off x="932995" y="5576473"/>
                <a:ext cx="277086" cy="62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5" idx="7"/>
                <a:endCxn id="43" idx="3"/>
              </p:cNvCxnSpPr>
              <p:nvPr/>
            </p:nvCxnSpPr>
            <p:spPr>
              <a:xfrm rot="5400000" flipH="1" flipV="1">
                <a:off x="1790251" y="5576473"/>
                <a:ext cx="277086" cy="62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3" idx="5"/>
              </p:cNvCxnSpPr>
              <p:nvPr/>
            </p:nvCxnSpPr>
            <p:spPr>
              <a:xfrm rot="16200000" flipH="1">
                <a:off x="2022424" y="5558613"/>
                <a:ext cx="245700" cy="671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913308" y="2088590"/>
              <a:ext cx="160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Tree of Support</a:t>
              </a:r>
              <a:endParaRPr lang="en-US" sz="1200" b="1" dirty="0"/>
            </a:p>
          </p:txBody>
        </p:sp>
        <p:cxnSp>
          <p:nvCxnSpPr>
            <p:cNvPr id="11" name="Straight Connector 10"/>
            <p:cNvCxnSpPr>
              <a:stCxn id="12" idx="3"/>
            </p:cNvCxnSpPr>
            <p:nvPr/>
          </p:nvCxnSpPr>
          <p:spPr>
            <a:xfrm>
              <a:off x="653954" y="2974830"/>
              <a:ext cx="398544" cy="821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42974" y="2500306"/>
              <a:ext cx="1296928" cy="949047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071538" y="2545790"/>
              <a:ext cx="1602076" cy="76687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Structure class Classifier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857288" y="3416858"/>
              <a:ext cx="18182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Segmented Image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82455" y="2714620"/>
              <a:ext cx="1602076" cy="59804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Support Classifier</a:t>
              </a:r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2673614" y="2996983"/>
              <a:ext cx="2808841" cy="166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602337" y="3568473"/>
              <a:ext cx="51162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7223" y="3857628"/>
              <a:ext cx="2088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Floor, Wall, Furniture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272" y="2465125"/>
              <a:ext cx="1559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Graspable objects {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</a:t>
              </a:r>
              <a:r>
                <a:rPr lang="en-US" sz="1200" b="1" dirty="0" smtClean="0"/>
                <a:t>}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71" y="2996983"/>
              <a:ext cx="1015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200" b="1" dirty="0" smtClean="0"/>
                <a:t>Object of interest O(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960751" y="2285992"/>
              <a:ext cx="3611645" cy="1940968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6870789" y="3429571"/>
              <a:ext cx="855668" cy="2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45473" y="3856040"/>
              <a:ext cx="265416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229096" y="3428777"/>
              <a:ext cx="830720" cy="2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13093" y="2649791"/>
              <a:ext cx="807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{O</a:t>
              </a:r>
              <a:r>
                <a:rPr lang="en-US" sz="1200" b="1" baseline="-25000" dirty="0" smtClean="0"/>
                <a:t>s</a:t>
              </a:r>
              <a:r>
                <a:rPr lang="en-US" sz="1200" b="1" dirty="0" smtClean="0"/>
                <a:t>}</a:t>
              </a:r>
              <a:endParaRPr lang="en-US" sz="12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7443883" y="3021292"/>
              <a:ext cx="7911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838656" y="3416858"/>
              <a:ext cx="674117" cy="10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838656" y="2632628"/>
              <a:ext cx="674117" cy="10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4"/>
            <p:cNvGrpSpPr/>
            <p:nvPr/>
          </p:nvGrpSpPr>
          <p:grpSpPr>
            <a:xfrm>
              <a:off x="5781696" y="3714752"/>
              <a:ext cx="945652" cy="214314"/>
              <a:chOff x="1500166" y="1000108"/>
              <a:chExt cx="998768" cy="35719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00166" y="1000108"/>
                <a:ext cx="214314" cy="35719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04880" y="1000108"/>
                <a:ext cx="214314" cy="357190"/>
              </a:xfrm>
              <a:prstGeom prst="rect">
                <a:avLst/>
              </a:prstGeom>
              <a:solidFill>
                <a:srgbClr val="3333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898127" y="1000108"/>
                <a:ext cx="214314" cy="357190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91374" y="1000108"/>
                <a:ext cx="214314" cy="35719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84620" y="1000108"/>
                <a:ext cx="214314" cy="35719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10800000">
              <a:off x="6727342" y="3845154"/>
              <a:ext cx="57026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3093" y="3845486"/>
              <a:ext cx="32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4796" y="3564191"/>
              <a:ext cx="399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In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584" y="3559734"/>
              <a:ext cx="541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Out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51137" y="2643182"/>
              <a:ext cx="1829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</a:t>
              </a:r>
              <a:r>
                <a:rPr lang="en-US" sz="1200" b="1" dirty="0" smtClean="0"/>
                <a:t> – </a:t>
              </a:r>
              <a:r>
                <a:rPr lang="en-US" sz="1100" b="1" i="1" dirty="0" smtClean="0"/>
                <a:t>pa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), 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</a:t>
              </a:r>
              <a:endParaRPr lang="en-US" sz="1200" b="1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31899" y="2988230"/>
              <a:ext cx="480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endParaRPr lang="en-US" sz="1200" b="1" dirty="0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457200" y="4724400"/>
            <a:ext cx="8305800" cy="19812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Hierarchical Support Inference: </a:t>
            </a:r>
          </a:p>
          <a:p>
            <a:pPr algn="just"/>
            <a:r>
              <a:rPr lang="en-US" sz="2000" b="1" i="1" dirty="0">
                <a:solidFill>
                  <a:srgbClr val="0000CC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Begin with object of interest O.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Compare each object with other objects except its parents and grand-parents.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Iterate until Q is empty.</a:t>
            </a:r>
          </a:p>
          <a:p>
            <a:pPr algn="just"/>
            <a:r>
              <a:rPr lang="en-US" sz="2000" i="1" dirty="0" smtClean="0">
                <a:solidFill>
                  <a:schemeClr val="tx1"/>
                </a:solidFill>
              </a:rPr>
              <a:t>	#comparisons: O(</a:t>
            </a:r>
            <a:r>
              <a:rPr lang="en-US" sz="2000" i="1" dirty="0" err="1" smtClean="0">
                <a:solidFill>
                  <a:schemeClr val="tx1"/>
                </a:solidFill>
              </a:rPr>
              <a:t>nlogn</a:t>
            </a:r>
            <a:r>
              <a:rPr lang="en-US" sz="2000" i="1" dirty="0" smtClean="0">
                <a:solidFill>
                  <a:schemeClr val="tx1"/>
                </a:solidFill>
              </a:rPr>
              <a:t>)  </a:t>
            </a:r>
          </a:p>
          <a:p>
            <a:pPr algn="just"/>
            <a:endParaRPr lang="en-US" sz="2000" i="1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                     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2922.JPG"/>
          <p:cNvPicPr>
            <a:picLocks noChangeAspect="1"/>
          </p:cNvPicPr>
          <p:nvPr/>
        </p:nvPicPr>
        <p:blipFill>
          <a:blip r:embed="rId2" cstate="print"/>
          <a:srcRect l="13333" t="17778"/>
          <a:stretch>
            <a:fillRect/>
          </a:stretch>
        </p:blipFill>
        <p:spPr>
          <a:xfrm>
            <a:off x="228600" y="914400"/>
            <a:ext cx="1600200" cy="8382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144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Illustration of Hierarchical Support Inference 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000" y="2362200"/>
            <a:ext cx="1905000" cy="1524000"/>
            <a:chOff x="4038600" y="914400"/>
            <a:chExt cx="2438400" cy="1752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363289" y="1052611"/>
              <a:ext cx="1713038" cy="1309590"/>
              <a:chOff x="4363289" y="1052611"/>
              <a:chExt cx="1713038" cy="1309590"/>
            </a:xfrm>
          </p:grpSpPr>
          <p:pic>
            <p:nvPicPr>
              <p:cNvPr id="6" name="Picture 5" descr="DSC02922.JPG"/>
              <p:cNvPicPr>
                <a:picLocks noChangeAspect="1"/>
              </p:cNvPicPr>
              <p:nvPr/>
            </p:nvPicPr>
            <p:blipFill>
              <a:blip r:embed="rId3" cstate="print">
                <a:lum bright="20000" contrast="30000"/>
              </a:blip>
              <a:srcRect l="23529" t="22346" r="50981" b="41111"/>
              <a:stretch>
                <a:fillRect/>
              </a:stretch>
            </p:blipFill>
            <p:spPr>
              <a:xfrm rot="20772033">
                <a:off x="4363289" y="1052611"/>
                <a:ext cx="762000" cy="6096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pic>
            <p:nvPicPr>
              <p:cNvPr id="7" name="Picture 6" descr="DSC02926.JPG"/>
              <p:cNvPicPr>
                <a:picLocks/>
              </p:cNvPicPr>
              <p:nvPr/>
            </p:nvPicPr>
            <p:blipFill>
              <a:blip r:embed="rId4" cstate="print"/>
              <a:srcRect l="30710" t="46702" r="32134" b="34409"/>
              <a:stretch>
                <a:fillRect/>
              </a:stretch>
            </p:blipFill>
            <p:spPr>
              <a:xfrm rot="1420913">
                <a:off x="5238127" y="1139685"/>
                <a:ext cx="838200" cy="4572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pic>
            <p:nvPicPr>
              <p:cNvPr id="8" name="Picture 7" descr="DSC02924.JPG"/>
              <p:cNvPicPr>
                <a:picLocks noChangeAspect="1"/>
              </p:cNvPicPr>
              <p:nvPr/>
            </p:nvPicPr>
            <p:blipFill>
              <a:blip r:embed="rId5" cstate="print"/>
              <a:srcRect l="53318" t="58418" r="9517" b="8048"/>
              <a:stretch>
                <a:fillRect/>
              </a:stretch>
            </p:blipFill>
            <p:spPr>
              <a:xfrm>
                <a:off x="4706113" y="1905001"/>
                <a:ext cx="990600" cy="4572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4038600" y="914400"/>
              <a:ext cx="2438400" cy="1752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DSC02926.JPG"/>
          <p:cNvPicPr>
            <a:picLocks/>
          </p:cNvPicPr>
          <p:nvPr/>
        </p:nvPicPr>
        <p:blipFill>
          <a:blip r:embed="rId6" cstate="print"/>
          <a:srcRect l="30710" t="46702" r="32134" b="34409"/>
          <a:stretch>
            <a:fillRect/>
          </a:stretch>
        </p:blipFill>
        <p:spPr>
          <a:xfrm>
            <a:off x="4419600" y="2819400"/>
            <a:ext cx="1066800" cy="63033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5" name="Picture 14" descr="DSC02926.JPG"/>
          <p:cNvPicPr>
            <a:picLocks/>
          </p:cNvPicPr>
          <p:nvPr/>
        </p:nvPicPr>
        <p:blipFill>
          <a:blip r:embed="rId6" cstate="print"/>
          <a:srcRect l="30710" t="46702" r="32134" b="34409"/>
          <a:stretch>
            <a:fillRect/>
          </a:stretch>
        </p:blipFill>
        <p:spPr>
          <a:xfrm>
            <a:off x="457200" y="4038600"/>
            <a:ext cx="1066799" cy="609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1905000" y="4038600"/>
            <a:ext cx="1981200" cy="627017"/>
            <a:chOff x="4038600" y="914400"/>
            <a:chExt cx="2438400" cy="990600"/>
          </a:xfrm>
        </p:grpSpPr>
        <p:grpSp>
          <p:nvGrpSpPr>
            <p:cNvPr id="17" name="Group 10"/>
            <p:cNvGrpSpPr/>
            <p:nvPr/>
          </p:nvGrpSpPr>
          <p:grpSpPr>
            <a:xfrm>
              <a:off x="4363289" y="1052611"/>
              <a:ext cx="1961311" cy="609600"/>
              <a:chOff x="4363289" y="1052611"/>
              <a:chExt cx="1961311" cy="609600"/>
            </a:xfrm>
          </p:grpSpPr>
          <p:pic>
            <p:nvPicPr>
              <p:cNvPr id="19" name="Picture 18" descr="DSC02922.JPG"/>
              <p:cNvPicPr>
                <a:picLocks noChangeAspect="1"/>
              </p:cNvPicPr>
              <p:nvPr/>
            </p:nvPicPr>
            <p:blipFill>
              <a:blip r:embed="rId7" cstate="print">
                <a:lum bright="20000" contrast="30000"/>
              </a:blip>
              <a:srcRect l="23529" t="22346" r="50981" b="41111"/>
              <a:stretch>
                <a:fillRect/>
              </a:stretch>
            </p:blipFill>
            <p:spPr>
              <a:xfrm rot="20772033">
                <a:off x="4363289" y="1052611"/>
                <a:ext cx="762000" cy="6096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  <p:pic>
            <p:nvPicPr>
              <p:cNvPr id="21" name="Picture 20" descr="DSC02924.JPG"/>
              <p:cNvPicPr>
                <a:picLocks noChangeAspect="1"/>
              </p:cNvPicPr>
              <p:nvPr/>
            </p:nvPicPr>
            <p:blipFill>
              <a:blip r:embed="rId8" cstate="print"/>
              <a:srcRect l="53318" t="58418" r="9517" b="8048"/>
              <a:stretch>
                <a:fillRect/>
              </a:stretch>
            </p:blipFill>
            <p:spPr>
              <a:xfrm>
                <a:off x="5334000" y="1143000"/>
                <a:ext cx="990600" cy="4572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</p:pic>
        </p:grpSp>
        <p:sp>
          <p:nvSpPr>
            <p:cNvPr id="18" name="Rounded Rectangle 17"/>
            <p:cNvSpPr/>
            <p:nvPr/>
          </p:nvSpPr>
          <p:spPr>
            <a:xfrm>
              <a:off x="4038600" y="914400"/>
              <a:ext cx="2438400" cy="990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67200" y="4114800"/>
            <a:ext cx="1524000" cy="533400"/>
            <a:chOff x="4191000" y="4021183"/>
            <a:chExt cx="1600200" cy="627017"/>
          </a:xfrm>
        </p:grpSpPr>
        <p:pic>
          <p:nvPicPr>
            <p:cNvPr id="23" name="Picture 22" descr="DSC02922.JPG"/>
            <p:cNvPicPr>
              <a:picLocks noChangeAspect="1"/>
            </p:cNvPicPr>
            <p:nvPr/>
          </p:nvPicPr>
          <p:blipFill>
            <a:blip r:embed="rId9" cstate="print">
              <a:lum bright="20000" contrast="30000"/>
            </a:blip>
            <a:srcRect l="23529" t="22346" r="50981" b="41111"/>
            <a:stretch>
              <a:fillRect/>
            </a:stretch>
          </p:blipFill>
          <p:spPr>
            <a:xfrm>
              <a:off x="4191000" y="4021183"/>
              <a:ext cx="762000" cy="6096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24" name="Picture 23" descr="DSC02924.JPG"/>
            <p:cNvPicPr>
              <a:picLocks noChangeAspect="1"/>
            </p:cNvPicPr>
            <p:nvPr/>
          </p:nvPicPr>
          <p:blipFill>
            <a:blip r:embed="rId10" cstate="print"/>
            <a:srcRect l="53318" t="58418" r="9517" b="8048"/>
            <a:stretch>
              <a:fillRect/>
            </a:stretch>
          </p:blipFill>
          <p:spPr>
            <a:xfrm>
              <a:off x="5105400" y="4021183"/>
              <a:ext cx="685800" cy="627017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  <p:pic>
        <p:nvPicPr>
          <p:cNvPr id="25" name="Picture 24" descr="DSC02922.JPG"/>
          <p:cNvPicPr>
            <a:picLocks noChangeAspect="1"/>
          </p:cNvPicPr>
          <p:nvPr/>
        </p:nvPicPr>
        <p:blipFill>
          <a:blip r:embed="rId11" cstate="print">
            <a:lum bright="20000" contrast="30000"/>
          </a:blip>
          <a:srcRect l="23529" t="22346" r="50981" b="41111"/>
          <a:stretch>
            <a:fillRect/>
          </a:stretch>
        </p:blipFill>
        <p:spPr>
          <a:xfrm>
            <a:off x="685800" y="4953000"/>
            <a:ext cx="762000" cy="609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2133600" y="4953000"/>
            <a:ext cx="1371600" cy="609601"/>
            <a:chOff x="2667000" y="627016"/>
            <a:chExt cx="1371600" cy="609601"/>
          </a:xfrm>
        </p:grpSpPr>
        <p:pic>
          <p:nvPicPr>
            <p:cNvPr id="30" name="Picture 29" descr="DSC02924.JPG"/>
            <p:cNvPicPr>
              <a:picLocks noChangeAspect="1"/>
            </p:cNvPicPr>
            <p:nvPr/>
          </p:nvPicPr>
          <p:blipFill>
            <a:blip r:embed="rId12" cstate="print"/>
            <a:srcRect l="53318" t="58418" r="9517" b="8048"/>
            <a:stretch>
              <a:fillRect/>
            </a:stretch>
          </p:blipFill>
          <p:spPr>
            <a:xfrm>
              <a:off x="2895600" y="685800"/>
              <a:ext cx="990600" cy="4572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28" name="Rounded Rectangle 27"/>
            <p:cNvSpPr/>
            <p:nvPr/>
          </p:nvSpPr>
          <p:spPr>
            <a:xfrm>
              <a:off x="2667000" y="627016"/>
              <a:ext cx="1371600" cy="6096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21420389">
            <a:off x="2209800" y="5791200"/>
            <a:ext cx="1143000" cy="838200"/>
            <a:chOff x="4244340" y="914400"/>
            <a:chExt cx="1028700" cy="838200"/>
          </a:xfrm>
        </p:grpSpPr>
        <p:pic>
          <p:nvPicPr>
            <p:cNvPr id="34" name="Picture 33" descr="DSC02922.JPG"/>
            <p:cNvPicPr>
              <a:picLocks noChangeAspect="1"/>
            </p:cNvPicPr>
            <p:nvPr/>
          </p:nvPicPr>
          <p:blipFill>
            <a:blip r:embed="rId11" cstate="print">
              <a:lum bright="20000" contrast="30000"/>
            </a:blip>
            <a:srcRect l="23529" t="22346" r="50981" b="41111"/>
            <a:stretch>
              <a:fillRect/>
            </a:stretch>
          </p:blipFill>
          <p:spPr>
            <a:xfrm rot="20772033">
              <a:off x="4363289" y="1052611"/>
              <a:ext cx="762000" cy="6096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33" name="Rounded Rectangle 32"/>
            <p:cNvSpPr/>
            <p:nvPr/>
          </p:nvSpPr>
          <p:spPr>
            <a:xfrm>
              <a:off x="4244340" y="914400"/>
              <a:ext cx="1028700" cy="838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DSC02924.JPG"/>
          <p:cNvPicPr>
            <a:picLocks noChangeAspect="1"/>
          </p:cNvPicPr>
          <p:nvPr/>
        </p:nvPicPr>
        <p:blipFill>
          <a:blip r:embed="rId13" cstate="print"/>
          <a:srcRect l="53318" t="58418" r="9517" b="8048"/>
          <a:stretch>
            <a:fillRect/>
          </a:stretch>
        </p:blipFill>
        <p:spPr>
          <a:xfrm>
            <a:off x="457200" y="5867400"/>
            <a:ext cx="1155032" cy="6270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6248400" y="3048000"/>
          <a:ext cx="27051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0"/>
                <a:gridCol w="951795"/>
                <a:gridCol w="851605"/>
              </a:tblGrid>
              <a:tr h="60751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Supported Region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Supporting Region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Support Type</a:t>
                      </a:r>
                      <a:endParaRPr lang="en-US" sz="1100" dirty="0"/>
                    </a:p>
                  </a:txBody>
                  <a:tcPr/>
                </a:tc>
              </a:tr>
              <a:tr h="514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600" b="1" dirty="0" smtClean="0"/>
                        <a:t> Below</a:t>
                      </a:r>
                      <a:endParaRPr lang="en-US" sz="1600" b="1" dirty="0"/>
                    </a:p>
                  </a:txBody>
                  <a:tcPr/>
                </a:tc>
              </a:tr>
              <a:tr h="480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</a:t>
                      </a:r>
                    </a:p>
                  </a:txBody>
                  <a:tcPr/>
                </a:tc>
              </a:tr>
              <a:tr h="607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6400800" y="3733800"/>
            <a:ext cx="1752600" cy="1371601"/>
            <a:chOff x="7315200" y="2971800"/>
            <a:chExt cx="2400300" cy="1676400"/>
          </a:xfrm>
        </p:grpSpPr>
        <p:pic>
          <p:nvPicPr>
            <p:cNvPr id="39" name="Picture 38" descr="DSC02929.JPG"/>
            <p:cNvPicPr>
              <a:picLocks noChangeAspect="1"/>
            </p:cNvPicPr>
            <p:nvPr/>
          </p:nvPicPr>
          <p:blipFill>
            <a:blip r:embed="rId14" cstate="print"/>
            <a:srcRect l="16667" t="50000" r="12500" b="6667"/>
            <a:stretch>
              <a:fillRect/>
            </a:stretch>
          </p:blipFill>
          <p:spPr>
            <a:xfrm>
              <a:off x="8572500" y="2971800"/>
              <a:ext cx="1143000" cy="4572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0" name="Picture 39" descr="DSC02926.JPG"/>
            <p:cNvPicPr>
              <a:picLocks/>
            </p:cNvPicPr>
            <p:nvPr/>
          </p:nvPicPr>
          <p:blipFill>
            <a:blip r:embed="rId15" cstate="print"/>
            <a:srcRect l="30710" t="46702" r="32134" b="34409"/>
            <a:stretch>
              <a:fillRect/>
            </a:stretch>
          </p:blipFill>
          <p:spPr>
            <a:xfrm>
              <a:off x="7315200" y="2971801"/>
              <a:ext cx="1047127" cy="457199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1" name="Picture 40" descr="DSC02922.JPG"/>
            <p:cNvPicPr>
              <a:picLocks noChangeAspect="1"/>
            </p:cNvPicPr>
            <p:nvPr/>
          </p:nvPicPr>
          <p:blipFill>
            <a:blip r:embed="rId16" cstate="print">
              <a:lum bright="20000" contrast="30000"/>
            </a:blip>
            <a:srcRect l="23529" t="22346" r="50981" b="41111"/>
            <a:stretch>
              <a:fillRect/>
            </a:stretch>
          </p:blipFill>
          <p:spPr>
            <a:xfrm>
              <a:off x="7391400" y="3581400"/>
              <a:ext cx="762000" cy="5334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2" name="Picture 41" descr="DSC02924.JPG"/>
            <p:cNvPicPr>
              <a:picLocks noChangeAspect="1"/>
            </p:cNvPicPr>
            <p:nvPr/>
          </p:nvPicPr>
          <p:blipFill>
            <a:blip r:embed="rId17" cstate="print"/>
            <a:srcRect l="53318" t="58418" r="9517" b="8048"/>
            <a:stretch>
              <a:fillRect/>
            </a:stretch>
          </p:blipFill>
          <p:spPr>
            <a:xfrm>
              <a:off x="7315200" y="4191000"/>
              <a:ext cx="1066800" cy="381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3" name="Picture 42" descr="DSC02926.JPG"/>
            <p:cNvPicPr>
              <a:picLocks/>
            </p:cNvPicPr>
            <p:nvPr/>
          </p:nvPicPr>
          <p:blipFill>
            <a:blip r:embed="rId18" cstate="print"/>
            <a:srcRect l="30710" t="46702" r="32134" b="34409"/>
            <a:stretch>
              <a:fillRect/>
            </a:stretch>
          </p:blipFill>
          <p:spPr>
            <a:xfrm>
              <a:off x="8610600" y="3581400"/>
              <a:ext cx="1066799" cy="4572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4" name="Picture 43" descr="DSC02926.JPG"/>
            <p:cNvPicPr>
              <a:picLocks/>
            </p:cNvPicPr>
            <p:nvPr/>
          </p:nvPicPr>
          <p:blipFill>
            <a:blip r:embed="rId18" cstate="print"/>
            <a:srcRect l="30710" t="46702" r="32134" b="34409"/>
            <a:stretch>
              <a:fillRect/>
            </a:stretch>
          </p:blipFill>
          <p:spPr>
            <a:xfrm>
              <a:off x="8610600" y="4191000"/>
              <a:ext cx="1066799" cy="4572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  <p:pic>
        <p:nvPicPr>
          <p:cNvPr id="45" name="Picture 44" descr="DSC02929.JPG"/>
          <p:cNvPicPr>
            <a:picLocks noChangeAspect="1"/>
          </p:cNvPicPr>
          <p:nvPr/>
        </p:nvPicPr>
        <p:blipFill>
          <a:blip r:embed="rId19" cstate="print"/>
          <a:srcRect l="16667" t="50000" r="12500" b="6667"/>
          <a:stretch>
            <a:fillRect/>
          </a:stretch>
        </p:blipFill>
        <p:spPr>
          <a:xfrm>
            <a:off x="457200" y="2878183"/>
            <a:ext cx="1066800" cy="4572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51" name="TextBox 50"/>
          <p:cNvSpPr txBox="1"/>
          <p:nvPr/>
        </p:nvSpPr>
        <p:spPr>
          <a:xfrm>
            <a:off x="533400" y="1981200"/>
            <a:ext cx="72043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O</a:t>
            </a:r>
            <a:r>
              <a:rPr lang="en-US" b="1" baseline="-25000" dirty="0" err="1" smtClean="0"/>
              <a:t>in</a:t>
            </a:r>
            <a:endParaRPr lang="en-US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4572000" y="1992868"/>
            <a:ext cx="72043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O</a:t>
            </a:r>
            <a:r>
              <a:rPr lang="en-US" b="1" baseline="-25000" dirty="0" err="1" smtClean="0"/>
              <a:t>out</a:t>
            </a:r>
            <a:endParaRPr lang="en-US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6819900" y="2516685"/>
            <a:ext cx="198120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Support Matrix</a:t>
            </a:r>
            <a:endParaRPr lang="en-US" b="1" baseline="-25000" dirty="0"/>
          </a:p>
        </p:txBody>
      </p:sp>
      <p:sp>
        <p:nvSpPr>
          <p:cNvPr id="54" name="Rectangle 53"/>
          <p:cNvSpPr/>
          <p:nvPr/>
        </p:nvSpPr>
        <p:spPr>
          <a:xfrm>
            <a:off x="4419600" y="50292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419600" y="5943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1600200" y="30480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1600200" y="42672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1600200" y="51816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1752600" y="60960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3962400" y="30480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3962400" y="42672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3962400" y="51816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>
            <a:off x="3962400" y="6096000"/>
            <a:ext cx="228600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>
            <a:off x="5715000" y="1600200"/>
            <a:ext cx="609600" cy="4953000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Features…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914400"/>
            <a:ext cx="4495800" cy="1981200"/>
            <a:chOff x="381000" y="914400"/>
            <a:chExt cx="4495800" cy="1981200"/>
          </a:xfrm>
        </p:grpSpPr>
        <p:grpSp>
          <p:nvGrpSpPr>
            <p:cNvPr id="2" name="Group 12"/>
            <p:cNvGrpSpPr/>
            <p:nvPr/>
          </p:nvGrpSpPr>
          <p:grpSpPr>
            <a:xfrm>
              <a:off x="457200" y="914400"/>
              <a:ext cx="4362950" cy="1576864"/>
              <a:chOff x="762000" y="762000"/>
              <a:chExt cx="4362950" cy="1576864"/>
            </a:xfrm>
          </p:grpSpPr>
          <p:pic>
            <p:nvPicPr>
              <p:cNvPr id="9" name="Picture 8" descr="proximity1_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000" y="762000"/>
                <a:ext cx="1676400" cy="1293223"/>
              </a:xfrm>
              <a:prstGeom prst="rect">
                <a:avLst/>
              </a:prstGeom>
            </p:spPr>
          </p:pic>
          <p:pic>
            <p:nvPicPr>
              <p:cNvPr id="10" name="Picture 9" descr="proximity2_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590800" y="762000"/>
                <a:ext cx="2534150" cy="12954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62000" y="2057400"/>
                <a:ext cx="1905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Close Proximity,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1200" b="1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 &lt; 1</a:t>
                </a:r>
                <a:endParaRPr lang="en-US" sz="12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2061865"/>
                <a:ext cx="1543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At distance,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1200" b="1" baseline="-25000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 &gt; 1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381000" y="914400"/>
              <a:ext cx="4495800" cy="1600200"/>
            </a:xfrm>
            <a:prstGeom prst="roundRect">
              <a:avLst>
                <a:gd name="adj" fmla="val 5309"/>
              </a:avLst>
            </a:prstGeom>
            <a:noFill/>
            <a:ln>
              <a:solidFill>
                <a:srgbClr val="8F29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81200" y="2590800"/>
              <a:ext cx="1143000" cy="304800"/>
            </a:xfrm>
            <a:prstGeom prst="roundRect">
              <a:avLst/>
            </a:prstGeom>
            <a:noFill/>
            <a:ln w="38100">
              <a:solidFill>
                <a:srgbClr val="EFFC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Proximity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29200" y="914400"/>
            <a:ext cx="3886200" cy="1600200"/>
            <a:chOff x="4953000" y="847657"/>
            <a:chExt cx="3886200" cy="1798800"/>
          </a:xfrm>
        </p:grpSpPr>
        <p:sp>
          <p:nvSpPr>
            <p:cNvPr id="16" name="Rounded Rectangle 15"/>
            <p:cNvSpPr/>
            <p:nvPr/>
          </p:nvSpPr>
          <p:spPr>
            <a:xfrm>
              <a:off x="4953000" y="847657"/>
              <a:ext cx="3886200" cy="1798800"/>
            </a:xfrm>
            <a:prstGeom prst="roundRect">
              <a:avLst>
                <a:gd name="adj" fmla="val 5309"/>
              </a:avLst>
            </a:prstGeom>
            <a:noFill/>
            <a:ln>
              <a:solidFill>
                <a:srgbClr val="8F29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boundaryRatio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9694" y="910680"/>
              <a:ext cx="1739291" cy="811081"/>
            </a:xfrm>
            <a:prstGeom prst="rect">
              <a:avLst/>
            </a:prstGeom>
          </p:spPr>
        </p:pic>
        <p:pic>
          <p:nvPicPr>
            <p:cNvPr id="19" name="Picture 18" descr="boundaryRatio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2200" y="1828800"/>
              <a:ext cx="2503525" cy="80323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9200" y="1066800"/>
              <a:ext cx="1413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Significant overlap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9200" y="1905000"/>
              <a:ext cx="1413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Less overlap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096000" y="2590800"/>
            <a:ext cx="1752600" cy="304800"/>
          </a:xfrm>
          <a:prstGeom prst="roundRect">
            <a:avLst/>
          </a:prstGeom>
          <a:noFill/>
          <a:ln w="38100">
            <a:solidFill>
              <a:srgbClr val="EFF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Boundary Ratio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1000" y="3048000"/>
            <a:ext cx="4495800" cy="1371600"/>
            <a:chOff x="381000" y="2895600"/>
            <a:chExt cx="6400800" cy="1905000"/>
          </a:xfrm>
        </p:grpSpPr>
        <p:sp>
          <p:nvSpPr>
            <p:cNvPr id="24" name="Rounded Rectangle 23"/>
            <p:cNvSpPr/>
            <p:nvPr/>
          </p:nvSpPr>
          <p:spPr>
            <a:xfrm>
              <a:off x="381000" y="2895600"/>
              <a:ext cx="6400800" cy="1905000"/>
            </a:xfrm>
            <a:prstGeom prst="roundRect">
              <a:avLst>
                <a:gd name="adj" fmla="val 5309"/>
              </a:avLst>
            </a:prstGeom>
            <a:noFill/>
            <a:ln>
              <a:solidFill>
                <a:srgbClr val="8F29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7200" y="3048000"/>
              <a:ext cx="6247104" cy="1604665"/>
              <a:chOff x="457200" y="3048000"/>
              <a:chExt cx="6247104" cy="1604665"/>
            </a:xfrm>
          </p:grpSpPr>
          <p:pic>
            <p:nvPicPr>
              <p:cNvPr id="25" name="Picture 24" descr="depthBoundary1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57200" y="3048000"/>
                <a:ext cx="1941016" cy="1103376"/>
              </a:xfrm>
              <a:prstGeom prst="rect">
                <a:avLst/>
              </a:prstGeom>
            </p:spPr>
          </p:pic>
          <p:pic>
            <p:nvPicPr>
              <p:cNvPr id="26" name="Picture 25" descr="depthBoundary2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67000" y="3048000"/>
                <a:ext cx="1688979" cy="1084884"/>
              </a:xfrm>
              <a:prstGeom prst="rect">
                <a:avLst/>
              </a:prstGeom>
            </p:spPr>
          </p:pic>
          <p:pic>
            <p:nvPicPr>
              <p:cNvPr id="27" name="Picture 26" descr="depthBoundary3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19600" y="3124200"/>
                <a:ext cx="2284704" cy="1082829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57200" y="4165600"/>
                <a:ext cx="1981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Visual Occlusion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667000" y="41910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Side view: actual contact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648200" y="419100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Side view: no contact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1" name="Rounded Rectangle 30"/>
          <p:cNvSpPr/>
          <p:nvPr/>
        </p:nvSpPr>
        <p:spPr>
          <a:xfrm>
            <a:off x="1752600" y="4495800"/>
            <a:ext cx="1828800" cy="304800"/>
          </a:xfrm>
          <a:prstGeom prst="roundRect">
            <a:avLst/>
          </a:prstGeom>
          <a:noFill/>
          <a:ln w="38100">
            <a:solidFill>
              <a:srgbClr val="EFF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Depth Boundary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10200" y="3048000"/>
            <a:ext cx="3352800" cy="1295400"/>
          </a:xfrm>
          <a:prstGeom prst="roundRect">
            <a:avLst>
              <a:gd name="adj" fmla="val 5309"/>
            </a:avLst>
          </a:prstGeom>
          <a:noFill/>
          <a:ln>
            <a:solidFill>
              <a:srgbClr val="8F2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containment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176" y="3237458"/>
            <a:ext cx="619802" cy="801142"/>
          </a:xfrm>
          <a:prstGeom prst="rect">
            <a:avLst/>
          </a:prstGeom>
        </p:spPr>
      </p:pic>
      <p:pic>
        <p:nvPicPr>
          <p:cNvPr id="36" name="Picture 35" descr="containment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3273299"/>
            <a:ext cx="990600" cy="72265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62600" y="41148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Containment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2800" y="41148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No containment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0" y="4419600"/>
            <a:ext cx="1828800" cy="381000"/>
          </a:xfrm>
          <a:prstGeom prst="roundRect">
            <a:avLst/>
          </a:prstGeom>
          <a:noFill/>
          <a:ln w="38100">
            <a:solidFill>
              <a:srgbClr val="EFF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Containment	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05200" y="6400800"/>
            <a:ext cx="1905000" cy="381000"/>
          </a:xfrm>
          <a:prstGeom prst="roundRect">
            <a:avLst/>
          </a:prstGeom>
          <a:noFill/>
          <a:ln w="38100">
            <a:solidFill>
              <a:srgbClr val="EFF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Relative Stability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600200" y="4953000"/>
            <a:ext cx="5257800" cy="1419999"/>
            <a:chOff x="1600200" y="5105400"/>
            <a:chExt cx="5257800" cy="1419999"/>
          </a:xfrm>
        </p:grpSpPr>
        <p:sp>
          <p:nvSpPr>
            <p:cNvPr id="41" name="Rounded Rectangle 40"/>
            <p:cNvSpPr/>
            <p:nvPr/>
          </p:nvSpPr>
          <p:spPr>
            <a:xfrm>
              <a:off x="1600200" y="5105400"/>
              <a:ext cx="5257800" cy="1371600"/>
            </a:xfrm>
            <a:prstGeom prst="roundRect">
              <a:avLst>
                <a:gd name="adj" fmla="val 5309"/>
              </a:avLst>
            </a:prstGeom>
            <a:noFill/>
            <a:ln>
              <a:solidFill>
                <a:srgbClr val="8F29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752600" y="5181600"/>
              <a:ext cx="4648200" cy="1343799"/>
              <a:chOff x="1752600" y="5257800"/>
              <a:chExt cx="4648200" cy="1343799"/>
            </a:xfrm>
          </p:grpSpPr>
          <p:pic>
            <p:nvPicPr>
              <p:cNvPr id="42" name="Picture 41" descr="stability1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648200" y="5257800"/>
                <a:ext cx="1752600" cy="914400"/>
              </a:xfrm>
              <a:prstGeom prst="rect">
                <a:avLst/>
              </a:prstGeom>
            </p:spPr>
          </p:pic>
          <p:pic>
            <p:nvPicPr>
              <p:cNvPr id="43" name="Picture 42" descr="stability2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52600" y="5334001"/>
                <a:ext cx="2209800" cy="8382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05000" y="6248400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Stable object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800600" y="6324600"/>
                <a:ext cx="1447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 Unstable object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ransition advTm="939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Beyond </a:t>
            </a:r>
            <a:r>
              <a:rPr lang="en-US" sz="2400" i="1" dirty="0" err="1" smtClean="0">
                <a:solidFill>
                  <a:srgbClr val="0000FF"/>
                </a:solidFill>
              </a:rPr>
              <a:t>pairwise</a:t>
            </a:r>
            <a:r>
              <a:rPr lang="en-US" sz="2400" i="1" dirty="0" smtClean="0">
                <a:solidFill>
                  <a:srgbClr val="0000FF"/>
                </a:solidFill>
              </a:rPr>
              <a:t> support relations 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057400" y="1600200"/>
            <a:ext cx="4648200" cy="2679700"/>
            <a:chOff x="1905000" y="1752600"/>
            <a:chExt cx="4648200" cy="26797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3" name="Picture 2" descr="case1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52600"/>
              <a:ext cx="4648200" cy="26797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970657" y="3569972"/>
              <a:ext cx="531223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</a:t>
              </a:r>
              <a:endParaRPr lang="en-US" sz="11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6963" y="2938837"/>
              <a:ext cx="531223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1.1</a:t>
              </a:r>
              <a:endParaRPr lang="en-US" sz="11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28220" y="3109132"/>
              <a:ext cx="531223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1.2</a:t>
              </a:r>
              <a:endParaRPr lang="en-US" sz="11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2819400"/>
              <a:ext cx="531223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1.3</a:t>
              </a:r>
              <a:endParaRPr lang="en-US" sz="11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7777" y="2324383"/>
              <a:ext cx="531223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2</a:t>
              </a:r>
              <a:r>
                <a:rPr lang="en-US" sz="1600" b="1" dirty="0" smtClean="0"/>
                <a:t>.1</a:t>
              </a:r>
              <a:endParaRPr lang="en-US" sz="11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3346" y="2545883"/>
              <a:ext cx="531223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2.2</a:t>
              </a:r>
              <a:endParaRPr lang="en-US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3346" y="2170770"/>
              <a:ext cx="531223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</a:t>
              </a:r>
              <a:r>
                <a:rPr lang="en-US" b="1" dirty="0" smtClean="0"/>
                <a:t>.1</a:t>
              </a:r>
              <a:endParaRPr lang="en-US" sz="11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1902023"/>
              <a:ext cx="531223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4</a:t>
              </a:r>
              <a:r>
                <a:rPr lang="en-US" sz="1400" b="1" dirty="0" smtClean="0"/>
                <a:t>.1</a:t>
              </a:r>
              <a:endParaRPr lang="en-US" sz="1100" b="1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33600" y="4800600"/>
            <a:ext cx="45720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Case1 : Support In Hierarchy 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386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33600" y="4800600"/>
            <a:ext cx="4724400" cy="8382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Case 2 : Simultaneous support in multiple hierarchy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1828800" y="1143000"/>
            <a:ext cx="5257800" cy="3200400"/>
            <a:chOff x="1981200" y="1143000"/>
            <a:chExt cx="5257800" cy="3200400"/>
          </a:xfrm>
        </p:grpSpPr>
        <p:pic>
          <p:nvPicPr>
            <p:cNvPr id="16" name="Picture 15" descr="case2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1143000"/>
              <a:ext cx="5257800" cy="3200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4285989" y="3165231"/>
              <a:ext cx="54018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O</a:t>
              </a:r>
              <a:endParaRPr lang="en-US" sz="11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9638" y="2584938"/>
              <a:ext cx="54018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1.1</a:t>
              </a:r>
              <a:endParaRPr lang="en-US" sz="11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0192" y="2865894"/>
              <a:ext cx="54018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1.2</a:t>
              </a:r>
              <a:endParaRPr lang="en-US" sz="11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9545" y="1740877"/>
              <a:ext cx="54018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</a:t>
              </a:r>
              <a:r>
                <a:rPr lang="en-US" b="1" dirty="0" smtClean="0"/>
                <a:t>.1</a:t>
              </a:r>
              <a:endParaRPr lang="en-US" sz="11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45804" y="1688123"/>
              <a:ext cx="54018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2.2</a:t>
              </a:r>
              <a:endParaRPr lang="en-US" sz="11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23934" y="2057400"/>
              <a:ext cx="972333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2.3, 3.1</a:t>
              </a:r>
              <a:endParaRPr lang="en-US" sz="11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74396" y="1958940"/>
              <a:ext cx="540185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3.2</a:t>
              </a:r>
              <a:endParaRPr lang="en-US" sz="11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58322" y="2433725"/>
              <a:ext cx="540185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2.5</a:t>
              </a:r>
              <a:endParaRPr lang="en-US" sz="11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4118" y="2433725"/>
              <a:ext cx="540185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2.4</a:t>
              </a:r>
              <a:endParaRPr lang="en-US" sz="1100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4965646" y="1922986"/>
              <a:ext cx="369277" cy="2160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9144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Beyond </a:t>
            </a:r>
            <a:r>
              <a:rPr lang="en-US" sz="2400" i="1" dirty="0" err="1" smtClean="0">
                <a:solidFill>
                  <a:srgbClr val="0000FF"/>
                </a:solidFill>
              </a:rPr>
              <a:t>pairwise</a:t>
            </a:r>
            <a:r>
              <a:rPr lang="en-US" sz="2400" i="1" dirty="0" smtClean="0">
                <a:solidFill>
                  <a:srgbClr val="0000FF"/>
                </a:solidFill>
              </a:rPr>
              <a:t> support relations …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4689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19400" y="4191000"/>
            <a:ext cx="35814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Case 3 : Containment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685800" y="1987550"/>
            <a:ext cx="2514600" cy="1670050"/>
            <a:chOff x="1314450" y="1987550"/>
            <a:chExt cx="2571750" cy="1670050"/>
          </a:xfrm>
        </p:grpSpPr>
        <p:pic>
          <p:nvPicPr>
            <p:cNvPr id="27" name="Picture 26" descr="case3a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4450" y="1987550"/>
              <a:ext cx="2571750" cy="167005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1981200" y="2362200"/>
              <a:ext cx="381000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1.1</a:t>
              </a:r>
              <a:endParaRPr lang="en-US" sz="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6211" y="2877979"/>
              <a:ext cx="300789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O</a:t>
              </a:r>
              <a:endParaRPr lang="en-US" sz="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2200" y="2496979"/>
              <a:ext cx="381000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1.2</a:t>
              </a:r>
              <a:endParaRPr lang="en-US" sz="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19400" y="2496979"/>
              <a:ext cx="381000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1.3</a:t>
              </a:r>
              <a:endParaRPr lang="en-US" sz="600" b="1" dirty="0"/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3505200" y="1981200"/>
            <a:ext cx="2514600" cy="1728788"/>
            <a:chOff x="3505200" y="1981200"/>
            <a:chExt cx="2514600" cy="1728788"/>
          </a:xfrm>
        </p:grpSpPr>
        <p:pic>
          <p:nvPicPr>
            <p:cNvPr id="35" name="Picture 34" descr="case3b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1981200"/>
              <a:ext cx="2514600" cy="17287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36" name="TextBox 35"/>
            <p:cNvSpPr txBox="1"/>
            <p:nvPr/>
          </p:nvSpPr>
          <p:spPr>
            <a:xfrm flipH="1">
              <a:off x="4572000" y="2514600"/>
              <a:ext cx="304800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O</a:t>
              </a:r>
              <a:endParaRPr lang="en-US" sz="1000" b="1" dirty="0"/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6191250" y="1981200"/>
            <a:ext cx="2514600" cy="1676400"/>
            <a:chOff x="6191250" y="1981200"/>
            <a:chExt cx="2514600" cy="1676400"/>
          </a:xfrm>
        </p:grpSpPr>
        <p:pic>
          <p:nvPicPr>
            <p:cNvPr id="38" name="Picture 37" descr="case3c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1250" y="1981200"/>
              <a:ext cx="25146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39" name="TextBox 38"/>
            <p:cNvSpPr txBox="1"/>
            <p:nvPr/>
          </p:nvSpPr>
          <p:spPr>
            <a:xfrm>
              <a:off x="6553200" y="3200400"/>
              <a:ext cx="529724" cy="2564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/>
                <a:t>O</a:t>
              </a:r>
              <a:endParaRPr lang="en-US" sz="1050" b="1" baseline="30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42676" y="2833836"/>
              <a:ext cx="529724" cy="2564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 smtClean="0"/>
                <a:t>1.1</a:t>
              </a:r>
              <a:endParaRPr lang="en-US" sz="1050" b="1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85476" y="2334320"/>
              <a:ext cx="529724" cy="2564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/>
                <a:t>2</a:t>
              </a:r>
              <a:r>
                <a:rPr lang="en-US" sz="1600" b="1" baseline="30000" dirty="0" smtClean="0"/>
                <a:t>.1</a:t>
              </a:r>
              <a:endParaRPr lang="en-US" sz="1050" b="1" baseline="30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6476" y="2562920"/>
              <a:ext cx="529724" cy="2564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baseline="30000" dirty="0" smtClean="0"/>
                <a:t>2.2</a:t>
              </a:r>
              <a:endParaRPr lang="en-US" sz="1050" b="1" baseline="30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43800" y="2507238"/>
              <a:ext cx="529724" cy="23596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baseline="30000" dirty="0" smtClean="0"/>
                <a:t>2.3</a:t>
              </a:r>
              <a:endParaRPr lang="en-US" sz="1000" b="1" baseline="30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44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Beyond </a:t>
            </a:r>
            <a:r>
              <a:rPr lang="en-US" sz="2400" i="1" dirty="0" err="1" smtClean="0">
                <a:solidFill>
                  <a:srgbClr val="0000FF"/>
                </a:solidFill>
              </a:rPr>
              <a:t>pairwise</a:t>
            </a:r>
            <a:r>
              <a:rPr lang="en-US" sz="2400" i="1" dirty="0" smtClean="0">
                <a:solidFill>
                  <a:srgbClr val="0000FF"/>
                </a:solidFill>
              </a:rPr>
              <a:t> support relations …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662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876800" y="533400"/>
            <a:ext cx="3962400" cy="3421505"/>
            <a:chOff x="4876800" y="762000"/>
            <a:chExt cx="3962400" cy="3421505"/>
          </a:xfrm>
        </p:grpSpPr>
        <p:sp>
          <p:nvSpPr>
            <p:cNvPr id="114" name="Oval 113"/>
            <p:cNvSpPr/>
            <p:nvPr/>
          </p:nvSpPr>
          <p:spPr>
            <a:xfrm>
              <a:off x="78486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9</a:t>
              </a:r>
              <a:endParaRPr lang="en-US" sz="1200" b="1" baseline="-250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57800" y="37338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3</a:t>
              </a:r>
              <a:endParaRPr lang="en-US" sz="1200" b="1" baseline="-25000" dirty="0"/>
            </a:p>
          </p:txBody>
        </p:sp>
        <p:sp>
          <p:nvSpPr>
            <p:cNvPr id="67" name="Down Arrow 66"/>
            <p:cNvSpPr/>
            <p:nvPr/>
          </p:nvSpPr>
          <p:spPr>
            <a:xfrm rot="20368536">
              <a:off x="5179036" y="3137644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768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2</a:t>
              </a:r>
              <a:endParaRPr lang="en-US" sz="1200" b="1" baseline="-25000" dirty="0"/>
            </a:p>
          </p:txBody>
        </p:sp>
        <p:sp>
          <p:nvSpPr>
            <p:cNvPr id="55" name="Down Arrow 54"/>
            <p:cNvSpPr/>
            <p:nvPr/>
          </p:nvSpPr>
          <p:spPr>
            <a:xfrm rot="1562006">
              <a:off x="6301439" y="853661"/>
              <a:ext cx="133708" cy="307050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5515708" y="2167328"/>
              <a:ext cx="169646" cy="1583137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Down Arrow 56"/>
            <p:cNvSpPr/>
            <p:nvPr/>
          </p:nvSpPr>
          <p:spPr>
            <a:xfrm rot="3051194">
              <a:off x="6172618" y="855578"/>
              <a:ext cx="210196" cy="1500411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rot="911874">
              <a:off x="6802493" y="880807"/>
              <a:ext cx="211873" cy="1190249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8718447">
              <a:off x="7664144" y="755250"/>
              <a:ext cx="210196" cy="1603777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Down Arrow 59"/>
            <p:cNvSpPr/>
            <p:nvPr/>
          </p:nvSpPr>
          <p:spPr>
            <a:xfrm rot="19856992">
              <a:off x="7239615" y="891749"/>
              <a:ext cx="176463" cy="124667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18923" y="762000"/>
              <a:ext cx="453292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62" name="Down Arrow 61"/>
            <p:cNvSpPr/>
            <p:nvPr/>
          </p:nvSpPr>
          <p:spPr>
            <a:xfrm rot="2251810">
              <a:off x="5226459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2251810">
              <a:off x="8314524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 rot="2251810">
              <a:off x="6414665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9628929">
              <a:off x="6886445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9628929">
              <a:off x="7729420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57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00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4</a:t>
              </a:r>
              <a:endParaRPr lang="en-US" sz="1200" b="1" baseline="-25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914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7</a:t>
              </a:r>
              <a:endParaRPr lang="en-US" sz="1200" b="1" baseline="-250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229600" y="20574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8</a:t>
              </a:r>
              <a:endParaRPr lang="en-US" sz="1200" b="1" baseline="-25000" dirty="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28600" y="1219200"/>
            <a:ext cx="4191000" cy="2667000"/>
            <a:chOff x="1447800" y="1524000"/>
            <a:chExt cx="6052902" cy="2667000"/>
          </a:xfrm>
        </p:grpSpPr>
        <p:sp>
          <p:nvSpPr>
            <p:cNvPr id="5" name="Cube 4"/>
            <p:cNvSpPr/>
            <p:nvPr/>
          </p:nvSpPr>
          <p:spPr>
            <a:xfrm>
              <a:off x="1600200" y="2895600"/>
              <a:ext cx="5638800" cy="1295400"/>
            </a:xfrm>
            <a:prstGeom prst="cube">
              <a:avLst>
                <a:gd name="adj" fmla="val 5866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905000" y="2667000"/>
              <a:ext cx="838200" cy="7620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2057400" y="2362200"/>
              <a:ext cx="457200" cy="45720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 rot="19905826">
              <a:off x="2621176" y="2014242"/>
              <a:ext cx="187215" cy="1464004"/>
            </a:xfrm>
            <a:prstGeom prst="cube">
              <a:avLst>
                <a:gd name="adj" fmla="val 25979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876800" y="2667000"/>
              <a:ext cx="1524000" cy="533400"/>
            </a:xfrm>
            <a:prstGeom prst="cube">
              <a:avLst>
                <a:gd name="adj" fmla="val 41135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 rot="19167934">
              <a:off x="5178129" y="2133521"/>
              <a:ext cx="1524000" cy="317574"/>
            </a:xfrm>
            <a:prstGeom prst="cube">
              <a:avLst>
                <a:gd name="adj" fmla="val 3828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6477000" y="1524000"/>
              <a:ext cx="381000" cy="17526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581400" y="2590800"/>
              <a:ext cx="990600" cy="83820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79425">
              <a:off x="3658727" y="2474441"/>
              <a:ext cx="169703" cy="457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929992">
              <a:off x="4423705" y="2360918"/>
              <a:ext cx="106333" cy="26885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 rot="10800000" flipH="1" flipV="1">
              <a:off x="3667982" y="2535834"/>
              <a:ext cx="218218" cy="491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6"/>
              <a:endCxn id="12" idx="0"/>
            </p:cNvCxnSpPr>
            <p:nvPr/>
          </p:nvCxnSpPr>
          <p:spPr>
            <a:xfrm>
              <a:off x="3819176" y="2458767"/>
              <a:ext cx="257524" cy="551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 rot="5400000">
              <a:off x="3945264" y="2569836"/>
              <a:ext cx="495344" cy="232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4"/>
            </p:cNvCxnSpPr>
            <p:nvPr/>
          </p:nvCxnSpPr>
          <p:spPr>
            <a:xfrm rot="5400000">
              <a:off x="4266960" y="2667665"/>
              <a:ext cx="380575" cy="227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2400" y="3581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1</a:t>
              </a:r>
              <a:endParaRPr lang="en-US" sz="1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2971800"/>
              <a:ext cx="719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</a:t>
              </a:r>
              <a:r>
                <a:rPr lang="en-US" sz="1600" b="1" baseline="-250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2209800"/>
              <a:ext cx="723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693" y="2191435"/>
              <a:ext cx="727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1" y="2099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2057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799" y="1810435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9096" y="2191434"/>
              <a:ext cx="791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algn="r"/>
              <a:r>
                <a:rPr lang="en-US" sz="1600" dirty="0"/>
                <a:t>O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Order Prediction…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4800" y="41910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Build Tree of Support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854952" y="2667000"/>
            <a:ext cx="612648" cy="449705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</a:t>
            </a:r>
            <a:r>
              <a:rPr lang="en-US" sz="2400" b="1" baseline="-25000" dirty="0" smtClean="0"/>
              <a:t>6</a:t>
            </a:r>
            <a:endParaRPr lang="en-US" sz="1200" b="1" baseline="-25000" dirty="0"/>
          </a:p>
        </p:txBody>
      </p:sp>
      <p:sp>
        <p:nvSpPr>
          <p:cNvPr id="69" name="Oval 68"/>
          <p:cNvSpPr/>
          <p:nvPr/>
        </p:nvSpPr>
        <p:spPr>
          <a:xfrm>
            <a:off x="5943600" y="2667000"/>
            <a:ext cx="612648" cy="449705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</a:t>
            </a:r>
            <a:r>
              <a:rPr lang="en-US" sz="2400" b="1" baseline="-25000" dirty="0" smtClean="0"/>
              <a:t>5</a:t>
            </a:r>
            <a:endParaRPr lang="en-US" sz="1200" b="1" baseline="-25000" dirty="0"/>
          </a:p>
        </p:txBody>
      </p:sp>
      <p:grpSp>
        <p:nvGrpSpPr>
          <p:cNvPr id="4" name="Group 76"/>
          <p:cNvGrpSpPr/>
          <p:nvPr/>
        </p:nvGrpSpPr>
        <p:grpSpPr>
          <a:xfrm>
            <a:off x="4953000" y="4191000"/>
            <a:ext cx="3810000" cy="1255931"/>
            <a:chOff x="4800600" y="4343400"/>
            <a:chExt cx="3810000" cy="1255931"/>
          </a:xfrm>
        </p:grpSpPr>
        <p:sp>
          <p:nvSpPr>
            <p:cNvPr id="52" name="Oval 51"/>
            <p:cNvSpPr/>
            <p:nvPr/>
          </p:nvSpPr>
          <p:spPr>
            <a:xfrm>
              <a:off x="4876800" y="4343400"/>
              <a:ext cx="453292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096000" y="4350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43434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2</a:t>
              </a:r>
              <a:endParaRPr lang="en-US" sz="1200" b="1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800600" y="4953000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Root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791200" y="4953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Supporting Region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5200" y="4953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SupportedRegion</a:t>
              </a:r>
              <a:endParaRPr lang="en-US" dirty="0"/>
            </a:p>
          </p:txBody>
        </p:sp>
        <p:sp>
          <p:nvSpPr>
            <p:cNvPr id="76" name="Right Arrow 75"/>
            <p:cNvSpPr/>
            <p:nvPr/>
          </p:nvSpPr>
          <p:spPr>
            <a:xfrm>
              <a:off x="6705600" y="4419600"/>
              <a:ext cx="1143000" cy="256032"/>
            </a:xfrm>
            <a:prstGeom prst="right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 advTm="3135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876800" y="533400"/>
            <a:ext cx="3962400" cy="3421505"/>
            <a:chOff x="4876800" y="762000"/>
            <a:chExt cx="3962400" cy="3421505"/>
          </a:xfrm>
        </p:grpSpPr>
        <p:sp>
          <p:nvSpPr>
            <p:cNvPr id="114" name="Oval 113"/>
            <p:cNvSpPr/>
            <p:nvPr/>
          </p:nvSpPr>
          <p:spPr>
            <a:xfrm>
              <a:off x="78486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9</a:t>
              </a:r>
              <a:endParaRPr lang="en-US" sz="1200" b="1" baseline="-250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57800" y="37338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3</a:t>
              </a:r>
              <a:endParaRPr lang="en-US" sz="1200" b="1" baseline="-25000" dirty="0"/>
            </a:p>
          </p:txBody>
        </p:sp>
        <p:sp>
          <p:nvSpPr>
            <p:cNvPr id="67" name="Down Arrow 66"/>
            <p:cNvSpPr/>
            <p:nvPr/>
          </p:nvSpPr>
          <p:spPr>
            <a:xfrm rot="20368536">
              <a:off x="5179036" y="3137644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768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2</a:t>
              </a:r>
              <a:endParaRPr lang="en-US" sz="1200" b="1" baseline="-25000" dirty="0"/>
            </a:p>
          </p:txBody>
        </p:sp>
        <p:sp>
          <p:nvSpPr>
            <p:cNvPr id="55" name="Down Arrow 54"/>
            <p:cNvSpPr/>
            <p:nvPr/>
          </p:nvSpPr>
          <p:spPr>
            <a:xfrm rot="1562006">
              <a:off x="6301439" y="853661"/>
              <a:ext cx="133708" cy="3070506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5515708" y="2167328"/>
              <a:ext cx="169646" cy="1583137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Down Arrow 56"/>
            <p:cNvSpPr/>
            <p:nvPr/>
          </p:nvSpPr>
          <p:spPr>
            <a:xfrm rot="3051194">
              <a:off x="6172618" y="855578"/>
              <a:ext cx="210196" cy="1500411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rot="911874">
              <a:off x="6802493" y="880807"/>
              <a:ext cx="211873" cy="1190249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8718447">
              <a:off x="7664144" y="755250"/>
              <a:ext cx="210196" cy="1603777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Down Arrow 59"/>
            <p:cNvSpPr/>
            <p:nvPr/>
          </p:nvSpPr>
          <p:spPr>
            <a:xfrm rot="19856992">
              <a:off x="7239615" y="891749"/>
              <a:ext cx="176463" cy="124667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18923" y="762000"/>
              <a:ext cx="453292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62" name="Down Arrow 61"/>
            <p:cNvSpPr/>
            <p:nvPr/>
          </p:nvSpPr>
          <p:spPr>
            <a:xfrm rot="2251810">
              <a:off x="5226459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2251810">
              <a:off x="8314524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 rot="2251810">
              <a:off x="6414665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9628929">
              <a:off x="6886445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9628929">
              <a:off x="7729420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57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00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4</a:t>
              </a:r>
              <a:endParaRPr lang="en-US" sz="1200" b="1" baseline="-25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914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7</a:t>
              </a:r>
              <a:endParaRPr lang="en-US" sz="1200" b="1" baseline="-250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229600" y="20574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8</a:t>
              </a:r>
              <a:endParaRPr lang="en-US" sz="1200" b="1" baseline="-25000" dirty="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28600" y="1219200"/>
            <a:ext cx="4191000" cy="2667000"/>
            <a:chOff x="1447800" y="1524000"/>
            <a:chExt cx="6052902" cy="2667000"/>
          </a:xfrm>
        </p:grpSpPr>
        <p:sp>
          <p:nvSpPr>
            <p:cNvPr id="5" name="Cube 4"/>
            <p:cNvSpPr/>
            <p:nvPr/>
          </p:nvSpPr>
          <p:spPr>
            <a:xfrm>
              <a:off x="1600200" y="2895600"/>
              <a:ext cx="5638800" cy="1295400"/>
            </a:xfrm>
            <a:prstGeom prst="cube">
              <a:avLst>
                <a:gd name="adj" fmla="val 5866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905000" y="2667000"/>
              <a:ext cx="838200" cy="7620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2057400" y="2362200"/>
              <a:ext cx="457200" cy="45720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 rot="19905826">
              <a:off x="2621176" y="2014242"/>
              <a:ext cx="187215" cy="1464004"/>
            </a:xfrm>
            <a:prstGeom prst="cube">
              <a:avLst>
                <a:gd name="adj" fmla="val 25979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876800" y="2667000"/>
              <a:ext cx="1524000" cy="533400"/>
            </a:xfrm>
            <a:prstGeom prst="cube">
              <a:avLst>
                <a:gd name="adj" fmla="val 41135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 rot="19167934">
              <a:off x="5178129" y="2133521"/>
              <a:ext cx="1524000" cy="317574"/>
            </a:xfrm>
            <a:prstGeom prst="cube">
              <a:avLst>
                <a:gd name="adj" fmla="val 3828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6477000" y="1524000"/>
              <a:ext cx="381000" cy="17526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581400" y="2590800"/>
              <a:ext cx="990600" cy="83820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79425">
              <a:off x="3658727" y="2474441"/>
              <a:ext cx="169703" cy="457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929992">
              <a:off x="4423705" y="2360918"/>
              <a:ext cx="106333" cy="26885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 rot="10800000" flipH="1" flipV="1">
              <a:off x="3667982" y="2535834"/>
              <a:ext cx="218218" cy="491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6"/>
              <a:endCxn id="12" idx="0"/>
            </p:cNvCxnSpPr>
            <p:nvPr/>
          </p:nvCxnSpPr>
          <p:spPr>
            <a:xfrm>
              <a:off x="3819176" y="2458767"/>
              <a:ext cx="257524" cy="551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 rot="5400000">
              <a:off x="3945264" y="2569836"/>
              <a:ext cx="495344" cy="232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4"/>
            </p:cNvCxnSpPr>
            <p:nvPr/>
          </p:nvCxnSpPr>
          <p:spPr>
            <a:xfrm rot="5400000">
              <a:off x="4266960" y="2667665"/>
              <a:ext cx="380575" cy="227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2400" y="3581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1</a:t>
              </a:r>
              <a:endParaRPr lang="en-US" sz="1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2971800"/>
              <a:ext cx="719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</a:t>
              </a:r>
              <a:r>
                <a:rPr lang="en-US" sz="1600" b="1" baseline="-250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2209800"/>
              <a:ext cx="723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693" y="2191435"/>
              <a:ext cx="727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1" y="2099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2057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799" y="1810435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9096" y="2191434"/>
              <a:ext cx="791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algn="r"/>
              <a:r>
                <a:rPr lang="en-US" sz="1600" dirty="0"/>
                <a:t>O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Order Prediction…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4800" y="41910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Build Tree of Support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4800" y="4648200"/>
            <a:ext cx="32004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Prune the redundant edges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854952" y="2667000"/>
            <a:ext cx="612648" cy="449705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</a:t>
            </a:r>
            <a:r>
              <a:rPr lang="en-US" sz="2400" b="1" baseline="-25000" dirty="0" smtClean="0"/>
              <a:t>6</a:t>
            </a:r>
            <a:endParaRPr lang="en-US" sz="1200" b="1" baseline="-25000" dirty="0"/>
          </a:p>
        </p:txBody>
      </p:sp>
      <p:sp>
        <p:nvSpPr>
          <p:cNvPr id="134" name="Oval 133"/>
          <p:cNvSpPr/>
          <p:nvPr/>
        </p:nvSpPr>
        <p:spPr>
          <a:xfrm>
            <a:off x="5943600" y="2667000"/>
            <a:ext cx="612648" cy="449705"/>
          </a:xfrm>
          <a:prstGeom prst="ellipse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</a:t>
            </a:r>
            <a:r>
              <a:rPr lang="en-US" sz="2400" b="1" baseline="-25000" dirty="0" smtClean="0"/>
              <a:t>5</a:t>
            </a:r>
            <a:endParaRPr lang="en-US" sz="1200" b="1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152400" y="1676400"/>
            <a:ext cx="14478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316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876800" y="533400"/>
            <a:ext cx="3962400" cy="3421505"/>
            <a:chOff x="4876800" y="762000"/>
            <a:chExt cx="3962400" cy="3421505"/>
          </a:xfrm>
        </p:grpSpPr>
        <p:sp>
          <p:nvSpPr>
            <p:cNvPr id="114" name="Oval 113"/>
            <p:cNvSpPr/>
            <p:nvPr/>
          </p:nvSpPr>
          <p:spPr>
            <a:xfrm>
              <a:off x="78486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9</a:t>
              </a:r>
              <a:endParaRPr lang="en-US" sz="1200" b="1" baseline="-250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57800" y="37338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3</a:t>
              </a:r>
              <a:endParaRPr lang="en-US" sz="1200" b="1" baseline="-250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931152" y="2895600"/>
              <a:ext cx="612648" cy="449705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</a:t>
              </a:r>
              <a:r>
                <a:rPr lang="en-US" sz="2400" b="1" baseline="-25000" dirty="0" smtClean="0">
                  <a:solidFill>
                    <a:schemeClr val="tx1"/>
                  </a:solidFill>
                </a:rPr>
                <a:t>6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 rot="20368536">
              <a:off x="5179036" y="3137644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768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2</a:t>
              </a:r>
              <a:endParaRPr lang="en-US" sz="1200" b="1" baseline="-25000" dirty="0"/>
            </a:p>
          </p:txBody>
        </p:sp>
        <p:sp>
          <p:nvSpPr>
            <p:cNvPr id="55" name="Down Arrow 54"/>
            <p:cNvSpPr/>
            <p:nvPr/>
          </p:nvSpPr>
          <p:spPr>
            <a:xfrm rot="1562006">
              <a:off x="6301439" y="853661"/>
              <a:ext cx="133708" cy="3070506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5515708" y="2167328"/>
              <a:ext cx="169646" cy="1583137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Down Arrow 56"/>
            <p:cNvSpPr/>
            <p:nvPr/>
          </p:nvSpPr>
          <p:spPr>
            <a:xfrm rot="3051194">
              <a:off x="6172618" y="855578"/>
              <a:ext cx="210196" cy="1500411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rot="911874">
              <a:off x="6802493" y="880807"/>
              <a:ext cx="211873" cy="1190249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8718447">
              <a:off x="7664144" y="755250"/>
              <a:ext cx="210196" cy="1603777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Down Arrow 59"/>
            <p:cNvSpPr/>
            <p:nvPr/>
          </p:nvSpPr>
          <p:spPr>
            <a:xfrm rot="19856992">
              <a:off x="7239615" y="891749"/>
              <a:ext cx="176463" cy="124667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18923" y="762000"/>
              <a:ext cx="453292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62" name="Down Arrow 61"/>
            <p:cNvSpPr/>
            <p:nvPr/>
          </p:nvSpPr>
          <p:spPr>
            <a:xfrm rot="2251810">
              <a:off x="5226459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2251810">
              <a:off x="8314524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 rot="2251810">
              <a:off x="6414665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9628929">
              <a:off x="6886445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9628929">
              <a:off x="7729420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019800" y="2895600"/>
              <a:ext cx="612648" cy="449705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</a:t>
              </a:r>
              <a:r>
                <a:rPr lang="en-US" sz="2400" b="1" baseline="-25000" dirty="0">
                  <a:solidFill>
                    <a:schemeClr val="tx1"/>
                  </a:solidFill>
                </a:rPr>
                <a:t>5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57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00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4</a:t>
              </a:r>
              <a:endParaRPr lang="en-US" sz="1200" b="1" baseline="-25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914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7</a:t>
              </a:r>
              <a:endParaRPr lang="en-US" sz="1200" b="1" baseline="-250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229600" y="20574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8</a:t>
              </a:r>
              <a:endParaRPr lang="en-US" sz="1200" b="1" baseline="-25000" dirty="0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28600" y="1219200"/>
            <a:ext cx="4191000" cy="2667000"/>
            <a:chOff x="1447800" y="1524000"/>
            <a:chExt cx="6052902" cy="2667000"/>
          </a:xfrm>
        </p:grpSpPr>
        <p:sp>
          <p:nvSpPr>
            <p:cNvPr id="5" name="Cube 4"/>
            <p:cNvSpPr/>
            <p:nvPr/>
          </p:nvSpPr>
          <p:spPr>
            <a:xfrm>
              <a:off x="1600200" y="2895600"/>
              <a:ext cx="5638800" cy="1295400"/>
            </a:xfrm>
            <a:prstGeom prst="cube">
              <a:avLst>
                <a:gd name="adj" fmla="val 5866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905000" y="2667000"/>
              <a:ext cx="838200" cy="7620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2057400" y="2362200"/>
              <a:ext cx="457200" cy="45720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 rot="19905826">
              <a:off x="2621176" y="2014242"/>
              <a:ext cx="187215" cy="1464004"/>
            </a:xfrm>
            <a:prstGeom prst="cube">
              <a:avLst>
                <a:gd name="adj" fmla="val 25979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876800" y="2667000"/>
              <a:ext cx="1524000" cy="533400"/>
            </a:xfrm>
            <a:prstGeom prst="cube">
              <a:avLst>
                <a:gd name="adj" fmla="val 41135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 rot="19167934">
              <a:off x="5178129" y="2133521"/>
              <a:ext cx="1524000" cy="317574"/>
            </a:xfrm>
            <a:prstGeom prst="cube">
              <a:avLst>
                <a:gd name="adj" fmla="val 3828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6477000" y="1524000"/>
              <a:ext cx="381000" cy="17526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581400" y="2590800"/>
              <a:ext cx="990600" cy="83820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79425">
              <a:off x="3658727" y="2474441"/>
              <a:ext cx="169703" cy="457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929992">
              <a:off x="4423705" y="2360918"/>
              <a:ext cx="106333" cy="26885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 rot="10800000" flipH="1" flipV="1">
              <a:off x="3667982" y="2535834"/>
              <a:ext cx="218218" cy="491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6"/>
              <a:endCxn id="12" idx="0"/>
            </p:cNvCxnSpPr>
            <p:nvPr/>
          </p:nvCxnSpPr>
          <p:spPr>
            <a:xfrm>
              <a:off x="3819176" y="2458767"/>
              <a:ext cx="257524" cy="551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 rot="5400000">
              <a:off x="3945264" y="2569836"/>
              <a:ext cx="495344" cy="232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4"/>
            </p:cNvCxnSpPr>
            <p:nvPr/>
          </p:nvCxnSpPr>
          <p:spPr>
            <a:xfrm rot="5400000">
              <a:off x="4266960" y="2667665"/>
              <a:ext cx="380575" cy="227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2400" y="3581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1</a:t>
              </a:r>
              <a:endParaRPr lang="en-US" sz="1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2971800"/>
              <a:ext cx="719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</a:t>
              </a:r>
              <a:r>
                <a:rPr lang="en-US" sz="1600" b="1" baseline="-250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2209800"/>
              <a:ext cx="723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693" y="2191435"/>
              <a:ext cx="727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1" y="2099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2057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799" y="1810435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9096" y="2191434"/>
              <a:ext cx="791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algn="r"/>
              <a:r>
                <a:rPr lang="en-US" sz="1600" dirty="0"/>
                <a:t>O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Order Prediction…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4800" y="41910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Build Tree of Support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4800" y="4648200"/>
            <a:ext cx="32004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Prune the redundant edges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04800" y="5105400"/>
            <a:ext cx="38862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Skip the contained objects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447800" y="1676400"/>
            <a:ext cx="1143000" cy="167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98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9200" y="1295400"/>
            <a:ext cx="5059624" cy="713232"/>
            <a:chOff x="1824857" y="1295400"/>
            <a:chExt cx="5059624" cy="713232"/>
          </a:xfrm>
        </p:grpSpPr>
        <p:pic>
          <p:nvPicPr>
            <p:cNvPr id="2" name="Picture 1" descr="DSC02929.JPG"/>
            <p:cNvPicPr>
              <a:picLocks noChangeAspect="1"/>
            </p:cNvPicPr>
            <p:nvPr/>
          </p:nvPicPr>
          <p:blipFill>
            <a:blip r:embed="rId2" cstate="print"/>
            <a:srcRect l="16667" t="50000" r="12500" b="6667"/>
            <a:stretch>
              <a:fillRect/>
            </a:stretch>
          </p:blipFill>
          <p:spPr>
            <a:xfrm>
              <a:off x="1824857" y="1295400"/>
              <a:ext cx="1073539" cy="713232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3" name="Picture 2" descr="DSC02922.JPG"/>
            <p:cNvPicPr>
              <a:picLocks noChangeAspect="1"/>
            </p:cNvPicPr>
            <p:nvPr/>
          </p:nvPicPr>
          <p:blipFill>
            <a:blip r:embed="rId3" cstate="print"/>
            <a:srcRect l="13333" t="17778"/>
            <a:stretch>
              <a:fillRect/>
            </a:stretch>
          </p:blipFill>
          <p:spPr>
            <a:xfrm>
              <a:off x="3429000" y="1295400"/>
              <a:ext cx="1344692" cy="711896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4" name="Picture 3" descr="DSC02924.JPG"/>
            <p:cNvPicPr>
              <a:picLocks noChangeAspect="1"/>
            </p:cNvPicPr>
            <p:nvPr/>
          </p:nvPicPr>
          <p:blipFill>
            <a:blip r:embed="rId4" cstate="print"/>
            <a:srcRect t="35616"/>
            <a:stretch>
              <a:fillRect/>
            </a:stretch>
          </p:blipFill>
          <p:spPr>
            <a:xfrm>
              <a:off x="5410200" y="1295400"/>
              <a:ext cx="1474281" cy="711896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533400" y="2743200"/>
            <a:ext cx="6248400" cy="990600"/>
            <a:chOff x="228600" y="2286000"/>
            <a:chExt cx="8763000" cy="1143000"/>
          </a:xfrm>
        </p:grpSpPr>
        <p:pic>
          <p:nvPicPr>
            <p:cNvPr id="6" name="Picture 5" descr="DSC02925.JPG"/>
            <p:cNvPicPr>
              <a:picLocks noChangeAspect="1"/>
            </p:cNvPicPr>
            <p:nvPr/>
          </p:nvPicPr>
          <p:blipFill>
            <a:blip r:embed="rId5" cstate="print"/>
            <a:srcRect l="17500" t="22222" r="7500" b="14444"/>
            <a:stretch>
              <a:fillRect/>
            </a:stretch>
          </p:blipFill>
          <p:spPr>
            <a:xfrm>
              <a:off x="228600" y="2286000"/>
              <a:ext cx="1905000" cy="1143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7" name="Picture 6" descr="DSC02926.JPG"/>
            <p:cNvPicPr>
              <a:picLocks/>
            </p:cNvPicPr>
            <p:nvPr/>
          </p:nvPicPr>
          <p:blipFill>
            <a:blip r:embed="rId6" cstate="print"/>
            <a:srcRect l="26693" t="26702" b="21076"/>
            <a:stretch>
              <a:fillRect/>
            </a:stretch>
          </p:blipFill>
          <p:spPr>
            <a:xfrm>
              <a:off x="2590800" y="2286000"/>
              <a:ext cx="1828800" cy="1143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8" name="Picture 7" descr="DSC02927.JPG"/>
            <p:cNvPicPr>
              <a:picLocks/>
            </p:cNvPicPr>
            <p:nvPr/>
          </p:nvPicPr>
          <p:blipFill>
            <a:blip r:embed="rId7" cstate="print"/>
            <a:srcRect l="30885" t="35626" b="16597"/>
            <a:stretch>
              <a:fillRect/>
            </a:stretch>
          </p:blipFill>
          <p:spPr>
            <a:xfrm>
              <a:off x="4876800" y="2286000"/>
              <a:ext cx="1828800" cy="1143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pic>
          <p:nvPicPr>
            <p:cNvPr id="9" name="Picture 8" descr="DSC02928.JPG"/>
            <p:cNvPicPr>
              <a:picLocks noChangeAspect="1"/>
            </p:cNvPicPr>
            <p:nvPr/>
          </p:nvPicPr>
          <p:blipFill>
            <a:blip r:embed="rId8" cstate="print"/>
            <a:srcRect l="33312" t="33305" r="12788" b="18784"/>
            <a:stretch>
              <a:fillRect/>
            </a:stretch>
          </p:blipFill>
          <p:spPr>
            <a:xfrm>
              <a:off x="7162800" y="2286000"/>
              <a:ext cx="1828800" cy="1143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10" name="Right Arrow 9"/>
            <p:cNvSpPr/>
            <p:nvPr/>
          </p:nvSpPr>
          <p:spPr>
            <a:xfrm>
              <a:off x="2133600" y="2819400"/>
              <a:ext cx="457200" cy="1524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419600" y="2819400"/>
              <a:ext cx="457200" cy="1524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705600" y="2819400"/>
              <a:ext cx="457200" cy="1524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381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How do we pick objects 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315200" y="914400"/>
            <a:ext cx="1524000" cy="914400"/>
          </a:xfrm>
          <a:prstGeom prst="wedgeRoundRectCallout">
            <a:avLst>
              <a:gd name="adj1" fmla="val -119109"/>
              <a:gd name="adj2" fmla="val 31465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Possibility of Damage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91400" y="2743200"/>
            <a:ext cx="1371600" cy="1676400"/>
          </a:xfrm>
          <a:prstGeom prst="wedgeRoundRectCallout">
            <a:avLst>
              <a:gd name="adj1" fmla="val -93477"/>
              <a:gd name="adj2" fmla="val -10698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Objects are removed in an order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6197" y="5017193"/>
            <a:ext cx="7659603" cy="926407"/>
            <a:chOff x="646197" y="5017193"/>
            <a:chExt cx="7659603" cy="926407"/>
          </a:xfrm>
        </p:grpSpPr>
        <p:sp>
          <p:nvSpPr>
            <p:cNvPr id="17" name="Rounded Rectangle 16"/>
            <p:cNvSpPr/>
            <p:nvPr/>
          </p:nvSpPr>
          <p:spPr>
            <a:xfrm>
              <a:off x="838200" y="5257800"/>
              <a:ext cx="7467600" cy="685800"/>
            </a:xfrm>
            <a:prstGeom prst="roundRect">
              <a:avLst/>
            </a:prstGeom>
            <a:noFill/>
            <a:ln w="38100">
              <a:solidFill>
                <a:srgbClr val="15E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</a:pPr>
              <a:r>
                <a:rPr lang="en-US" sz="2000" i="1" dirty="0" smtClean="0">
                  <a:solidFill>
                    <a:schemeClr val="tx1"/>
                  </a:solidFill>
                </a:rPr>
                <a:t>Automatically find the order (</a:t>
              </a:r>
              <a:r>
                <a:rPr lang="en-US" sz="2000" b="1" i="1" dirty="0" smtClean="0">
                  <a:solidFill>
                    <a:schemeClr val="tx1"/>
                  </a:solidFill>
                </a:rPr>
                <a:t>Support Order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)using RGBD data.</a:t>
              </a:r>
              <a:endParaRPr lang="en-US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618025">
              <a:off x="646197" y="5017193"/>
              <a:ext cx="762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 AIM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495800" y="533400"/>
            <a:ext cx="4419600" cy="3429000"/>
            <a:chOff x="4495800" y="762000"/>
            <a:chExt cx="4419600" cy="3429000"/>
          </a:xfrm>
        </p:grpSpPr>
        <p:sp>
          <p:nvSpPr>
            <p:cNvPr id="114" name="Oval 113"/>
            <p:cNvSpPr/>
            <p:nvPr/>
          </p:nvSpPr>
          <p:spPr>
            <a:xfrm>
              <a:off x="78486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9</a:t>
              </a:r>
              <a:endParaRPr lang="en-US" sz="1200" b="1" baseline="-250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57800" y="37338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3</a:t>
              </a:r>
              <a:endParaRPr lang="en-US" sz="1200" b="1" baseline="-250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931152" y="2895600"/>
              <a:ext cx="612648" cy="449705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</a:t>
              </a:r>
              <a:r>
                <a:rPr lang="en-US" sz="2400" b="1" baseline="-25000" dirty="0" smtClean="0">
                  <a:solidFill>
                    <a:schemeClr val="tx1"/>
                  </a:solidFill>
                </a:rPr>
                <a:t>6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 rot="20368536">
              <a:off x="5179036" y="3137644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768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2</a:t>
              </a:r>
              <a:endParaRPr lang="en-US" sz="1200" b="1" baseline="-25000" dirty="0"/>
            </a:p>
          </p:txBody>
        </p:sp>
        <p:sp>
          <p:nvSpPr>
            <p:cNvPr id="55" name="Down Arrow 54"/>
            <p:cNvSpPr/>
            <p:nvPr/>
          </p:nvSpPr>
          <p:spPr>
            <a:xfrm rot="1562006">
              <a:off x="6301439" y="853661"/>
              <a:ext cx="133708" cy="3070506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5515708" y="2167328"/>
              <a:ext cx="169646" cy="1583137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Down Arrow 56"/>
            <p:cNvSpPr/>
            <p:nvPr/>
          </p:nvSpPr>
          <p:spPr>
            <a:xfrm rot="3051194">
              <a:off x="6172618" y="855578"/>
              <a:ext cx="210196" cy="1500411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rot="911874">
              <a:off x="6802493" y="880807"/>
              <a:ext cx="211873" cy="1190249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8718447">
              <a:off x="7664144" y="755250"/>
              <a:ext cx="210196" cy="1603777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Down Arrow 59"/>
            <p:cNvSpPr/>
            <p:nvPr/>
          </p:nvSpPr>
          <p:spPr>
            <a:xfrm rot="19856992">
              <a:off x="7239615" y="891749"/>
              <a:ext cx="176463" cy="124667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18923" y="762000"/>
              <a:ext cx="453292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62" name="Down Arrow 61"/>
            <p:cNvSpPr/>
            <p:nvPr/>
          </p:nvSpPr>
          <p:spPr>
            <a:xfrm rot="2251810">
              <a:off x="5226459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2251810">
              <a:off x="8314524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 rot="2251810">
              <a:off x="6414665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9628929">
              <a:off x="6886445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9628929">
              <a:off x="7729420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019800" y="2895600"/>
              <a:ext cx="612648" cy="449705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</a:t>
              </a:r>
              <a:r>
                <a:rPr lang="en-US" sz="2400" b="1" baseline="-25000" dirty="0">
                  <a:solidFill>
                    <a:schemeClr val="tx1"/>
                  </a:solidFill>
                </a:rPr>
                <a:t>5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6" name="Left Arrow 75"/>
            <p:cNvSpPr/>
            <p:nvPr/>
          </p:nvSpPr>
          <p:spPr>
            <a:xfrm>
              <a:off x="4552462" y="2898098"/>
              <a:ext cx="3966308" cy="505918"/>
            </a:xfrm>
            <a:prstGeom prst="leftArrow">
              <a:avLst/>
            </a:prstGeom>
            <a:solidFill>
              <a:srgbClr val="11FBF5">
                <a:alpha val="28627"/>
              </a:srgbClr>
            </a:solidFill>
            <a:ln w="127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 Arrow 76"/>
            <p:cNvSpPr/>
            <p:nvPr/>
          </p:nvSpPr>
          <p:spPr>
            <a:xfrm>
              <a:off x="4495800" y="3685082"/>
              <a:ext cx="1586523" cy="505918"/>
            </a:xfrm>
            <a:prstGeom prst="leftArrow">
              <a:avLst/>
            </a:prstGeom>
            <a:solidFill>
              <a:srgbClr val="11FBF5">
                <a:alpha val="28627"/>
              </a:srgbClr>
            </a:solidFill>
            <a:ln w="127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57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00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4</a:t>
              </a:r>
              <a:endParaRPr lang="en-US" sz="1200" b="1" baseline="-25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914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7</a:t>
              </a:r>
              <a:endParaRPr lang="en-US" sz="1200" b="1" baseline="-250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229600" y="20574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8</a:t>
              </a:r>
              <a:endParaRPr lang="en-US" sz="1200" b="1" baseline="-25000" dirty="0"/>
            </a:p>
          </p:txBody>
        </p:sp>
        <p:sp>
          <p:nvSpPr>
            <p:cNvPr id="79" name="Left Arrow 78"/>
            <p:cNvSpPr/>
            <p:nvPr/>
          </p:nvSpPr>
          <p:spPr>
            <a:xfrm>
              <a:off x="4552462" y="2008682"/>
              <a:ext cx="4362938" cy="505918"/>
            </a:xfrm>
            <a:prstGeom prst="leftArrow">
              <a:avLst/>
            </a:prstGeom>
            <a:solidFill>
              <a:srgbClr val="11FBF5">
                <a:alpha val="28627"/>
              </a:srgbClr>
            </a:solidFill>
            <a:ln w="127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28600" y="1219200"/>
            <a:ext cx="4191000" cy="2667000"/>
            <a:chOff x="1447800" y="1524000"/>
            <a:chExt cx="6052902" cy="2667000"/>
          </a:xfrm>
        </p:grpSpPr>
        <p:sp>
          <p:nvSpPr>
            <p:cNvPr id="5" name="Cube 4"/>
            <p:cNvSpPr/>
            <p:nvPr/>
          </p:nvSpPr>
          <p:spPr>
            <a:xfrm>
              <a:off x="1600200" y="2895600"/>
              <a:ext cx="5638800" cy="1295400"/>
            </a:xfrm>
            <a:prstGeom prst="cube">
              <a:avLst>
                <a:gd name="adj" fmla="val 5866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905000" y="2667000"/>
              <a:ext cx="838200" cy="7620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2057400" y="2362200"/>
              <a:ext cx="457200" cy="45720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 rot="19905826">
              <a:off x="2621176" y="2014242"/>
              <a:ext cx="187215" cy="1464004"/>
            </a:xfrm>
            <a:prstGeom prst="cube">
              <a:avLst>
                <a:gd name="adj" fmla="val 25979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876800" y="2667000"/>
              <a:ext cx="1524000" cy="533400"/>
            </a:xfrm>
            <a:prstGeom prst="cube">
              <a:avLst>
                <a:gd name="adj" fmla="val 41135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 rot="19167934">
              <a:off x="5178129" y="2133521"/>
              <a:ext cx="1524000" cy="317574"/>
            </a:xfrm>
            <a:prstGeom prst="cube">
              <a:avLst>
                <a:gd name="adj" fmla="val 3828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6477000" y="1524000"/>
              <a:ext cx="381000" cy="17526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581400" y="2590800"/>
              <a:ext cx="990600" cy="83820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79425">
              <a:off x="3658727" y="2474441"/>
              <a:ext cx="169703" cy="457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929992">
              <a:off x="4423705" y="2360918"/>
              <a:ext cx="106333" cy="26885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 rot="10800000" flipH="1" flipV="1">
              <a:off x="3667982" y="2535834"/>
              <a:ext cx="218218" cy="491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6"/>
              <a:endCxn id="12" idx="0"/>
            </p:cNvCxnSpPr>
            <p:nvPr/>
          </p:nvCxnSpPr>
          <p:spPr>
            <a:xfrm>
              <a:off x="3819176" y="2458767"/>
              <a:ext cx="257524" cy="551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 rot="5400000">
              <a:off x="3945264" y="2569836"/>
              <a:ext cx="495344" cy="232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4"/>
            </p:cNvCxnSpPr>
            <p:nvPr/>
          </p:nvCxnSpPr>
          <p:spPr>
            <a:xfrm rot="5400000">
              <a:off x="4266960" y="2667665"/>
              <a:ext cx="380575" cy="227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2400" y="35814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1</a:t>
              </a:r>
              <a:endParaRPr lang="en-US" sz="1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2971800"/>
              <a:ext cx="719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</a:t>
              </a:r>
              <a:r>
                <a:rPr lang="en-US" sz="1600" b="1" baseline="-250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2209800"/>
              <a:ext cx="723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693" y="2191435"/>
              <a:ext cx="727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1" y="2099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2057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799" y="1810435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9096" y="2191434"/>
              <a:ext cx="791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algn="r"/>
              <a:r>
                <a:rPr lang="en-US" sz="1600" dirty="0"/>
                <a:t>O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Order Prediction…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4800" y="41910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Build Tree of Support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4800" y="4648200"/>
            <a:ext cx="32004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Prune the redundant edges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04800" y="5105400"/>
            <a:ext cx="38862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Skip the contained objects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04800" y="5562600"/>
            <a:ext cx="4800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Perform Reverse Level Order Tree Traversal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219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9"/>
          <p:cNvGrpSpPr/>
          <p:nvPr/>
        </p:nvGrpSpPr>
        <p:grpSpPr>
          <a:xfrm>
            <a:off x="4495800" y="533400"/>
            <a:ext cx="4419600" cy="3429000"/>
            <a:chOff x="4495800" y="762000"/>
            <a:chExt cx="4419600" cy="3429000"/>
          </a:xfrm>
        </p:grpSpPr>
        <p:sp>
          <p:nvSpPr>
            <p:cNvPr id="114" name="Oval 113"/>
            <p:cNvSpPr/>
            <p:nvPr/>
          </p:nvSpPr>
          <p:spPr>
            <a:xfrm>
              <a:off x="78486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9</a:t>
              </a:r>
              <a:endParaRPr lang="en-US" sz="1200" b="1" baseline="-250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257800" y="37338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3</a:t>
              </a:r>
              <a:endParaRPr lang="en-US" sz="1200" b="1" baseline="-25000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6931152" y="2895600"/>
              <a:ext cx="612648" cy="449705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</a:t>
              </a:r>
              <a:r>
                <a:rPr lang="en-US" sz="2400" b="1" baseline="-25000" dirty="0" smtClean="0">
                  <a:solidFill>
                    <a:schemeClr val="tx1"/>
                  </a:solidFill>
                </a:rPr>
                <a:t>6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Down Arrow 66"/>
            <p:cNvSpPr/>
            <p:nvPr/>
          </p:nvSpPr>
          <p:spPr>
            <a:xfrm rot="20368536">
              <a:off x="5179036" y="3137644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876800" y="28956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2</a:t>
              </a:r>
              <a:endParaRPr lang="en-US" sz="1200" b="1" baseline="-25000" dirty="0"/>
            </a:p>
          </p:txBody>
        </p:sp>
        <p:sp>
          <p:nvSpPr>
            <p:cNvPr id="55" name="Down Arrow 54"/>
            <p:cNvSpPr/>
            <p:nvPr/>
          </p:nvSpPr>
          <p:spPr>
            <a:xfrm rot="1562006">
              <a:off x="6301439" y="853661"/>
              <a:ext cx="133708" cy="3070506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5515708" y="2167328"/>
              <a:ext cx="169646" cy="1583137"/>
            </a:xfrm>
            <a:prstGeom prst="downArrow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tint val="66000"/>
                    <a:satMod val="160000"/>
                  </a:schemeClr>
                </a:gs>
                <a:gs pos="50000">
                  <a:schemeClr val="tx1">
                    <a:lumMod val="85000"/>
                    <a:lumOff val="15000"/>
                    <a:tint val="44500"/>
                    <a:satMod val="160000"/>
                  </a:schemeClr>
                </a:gs>
                <a:gs pos="100000">
                  <a:schemeClr val="tx1">
                    <a:lumMod val="85000"/>
                    <a:lumOff val="1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Down Arrow 56"/>
            <p:cNvSpPr/>
            <p:nvPr/>
          </p:nvSpPr>
          <p:spPr>
            <a:xfrm rot="3051194">
              <a:off x="6172618" y="855578"/>
              <a:ext cx="210196" cy="1500411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own Arrow 57"/>
            <p:cNvSpPr/>
            <p:nvPr/>
          </p:nvSpPr>
          <p:spPr>
            <a:xfrm rot="911874">
              <a:off x="6802493" y="880807"/>
              <a:ext cx="211873" cy="1190249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18718447">
              <a:off x="7664144" y="755250"/>
              <a:ext cx="210196" cy="1603777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Down Arrow 59"/>
            <p:cNvSpPr/>
            <p:nvPr/>
          </p:nvSpPr>
          <p:spPr>
            <a:xfrm rot="19856992">
              <a:off x="7239615" y="891749"/>
              <a:ext cx="176463" cy="124667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18923" y="762000"/>
              <a:ext cx="453292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endParaRPr lang="en-US" sz="1200" dirty="0"/>
            </a:p>
          </p:txBody>
        </p:sp>
        <p:sp>
          <p:nvSpPr>
            <p:cNvPr id="62" name="Down Arrow 61"/>
            <p:cNvSpPr/>
            <p:nvPr/>
          </p:nvSpPr>
          <p:spPr>
            <a:xfrm rot="2251810">
              <a:off x="5226459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own Arrow 62"/>
            <p:cNvSpPr/>
            <p:nvPr/>
          </p:nvSpPr>
          <p:spPr>
            <a:xfrm rot="2251810">
              <a:off x="8314524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wn Arrow 63"/>
            <p:cNvSpPr/>
            <p:nvPr/>
          </p:nvSpPr>
          <p:spPr>
            <a:xfrm rot="2251810">
              <a:off x="6414665" y="2271543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own Arrow 64"/>
            <p:cNvSpPr/>
            <p:nvPr/>
          </p:nvSpPr>
          <p:spPr>
            <a:xfrm rot="19628929">
              <a:off x="6886445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9628929">
              <a:off x="7729420" y="2280952"/>
              <a:ext cx="211873" cy="698036"/>
            </a:xfrm>
            <a:prstGeom prst="downArrow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019800" y="2895600"/>
              <a:ext cx="612648" cy="449705"/>
            </a:xfrm>
            <a:prstGeom prst="ellipse">
              <a:avLst/>
            </a:prstGeom>
            <a:gradFill flip="none" rotWithShape="1">
              <a:gsLst>
                <a:gs pos="0">
                  <a:srgbClr val="0066FF">
                    <a:tint val="66000"/>
                    <a:satMod val="160000"/>
                  </a:srgbClr>
                </a:gs>
                <a:gs pos="50000">
                  <a:srgbClr val="0066FF">
                    <a:tint val="44500"/>
                    <a:satMod val="160000"/>
                  </a:srgbClr>
                </a:gs>
                <a:gs pos="100000">
                  <a:srgbClr val="0066FF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</a:t>
              </a:r>
              <a:r>
                <a:rPr lang="en-US" sz="2400" b="1" baseline="-25000" dirty="0">
                  <a:solidFill>
                    <a:schemeClr val="tx1"/>
                  </a:solidFill>
                </a:rPr>
                <a:t>5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6" name="Left Arrow 75"/>
            <p:cNvSpPr/>
            <p:nvPr/>
          </p:nvSpPr>
          <p:spPr>
            <a:xfrm>
              <a:off x="4552462" y="2898098"/>
              <a:ext cx="3966308" cy="505918"/>
            </a:xfrm>
            <a:prstGeom prst="leftArrow">
              <a:avLst/>
            </a:prstGeom>
            <a:solidFill>
              <a:srgbClr val="11FBF5">
                <a:alpha val="28627"/>
              </a:srgbClr>
            </a:solidFill>
            <a:ln w="127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 Arrow 76"/>
            <p:cNvSpPr/>
            <p:nvPr/>
          </p:nvSpPr>
          <p:spPr>
            <a:xfrm>
              <a:off x="4495800" y="3685082"/>
              <a:ext cx="1586523" cy="505918"/>
            </a:xfrm>
            <a:prstGeom prst="leftArrow">
              <a:avLst/>
            </a:prstGeom>
            <a:solidFill>
              <a:srgbClr val="11FBF5">
                <a:alpha val="28627"/>
              </a:srgbClr>
            </a:solidFill>
            <a:ln w="127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257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1</a:t>
              </a:r>
              <a:endParaRPr lang="en-US" sz="1200" b="1" baseline="-250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008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4</a:t>
              </a:r>
              <a:endParaRPr lang="en-US" sz="1200" b="1" baseline="-250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7391400" y="2064895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7</a:t>
              </a:r>
              <a:endParaRPr lang="en-US" sz="1200" b="1" baseline="-250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8229600" y="2057400"/>
              <a:ext cx="609600" cy="449705"/>
            </a:xfrm>
            <a:prstGeom prst="ellipse">
              <a:avLst/>
            </a:prstGeom>
            <a:gradFill flip="none" rotWithShape="1">
              <a:gsLst>
                <a:gs pos="0">
                  <a:srgbClr val="0000FF">
                    <a:shade val="30000"/>
                    <a:satMod val="115000"/>
                  </a:srgbClr>
                </a:gs>
                <a:gs pos="50000">
                  <a:srgbClr val="0000FF">
                    <a:shade val="67500"/>
                    <a:satMod val="115000"/>
                  </a:srgbClr>
                </a:gs>
                <a:gs pos="100000">
                  <a:srgbClr val="0000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</a:t>
              </a:r>
              <a:r>
                <a:rPr lang="en-US" sz="2400" b="1" baseline="-25000" dirty="0" smtClean="0"/>
                <a:t>8</a:t>
              </a:r>
              <a:endParaRPr lang="en-US" sz="1200" b="1" baseline="-25000" dirty="0"/>
            </a:p>
          </p:txBody>
        </p:sp>
        <p:sp>
          <p:nvSpPr>
            <p:cNvPr id="79" name="Left Arrow 78"/>
            <p:cNvSpPr/>
            <p:nvPr/>
          </p:nvSpPr>
          <p:spPr>
            <a:xfrm>
              <a:off x="4552462" y="2008682"/>
              <a:ext cx="4362938" cy="505918"/>
            </a:xfrm>
            <a:prstGeom prst="leftArrow">
              <a:avLst/>
            </a:prstGeom>
            <a:solidFill>
              <a:srgbClr val="11FBF5">
                <a:alpha val="28627"/>
              </a:srgbClr>
            </a:solidFill>
            <a:ln w="127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28600" y="1219200"/>
            <a:ext cx="4191000" cy="2667000"/>
            <a:chOff x="1447800" y="1524000"/>
            <a:chExt cx="6052902" cy="2667000"/>
          </a:xfrm>
        </p:grpSpPr>
        <p:sp>
          <p:nvSpPr>
            <p:cNvPr id="5" name="Cube 4"/>
            <p:cNvSpPr/>
            <p:nvPr/>
          </p:nvSpPr>
          <p:spPr>
            <a:xfrm>
              <a:off x="1600200" y="2895600"/>
              <a:ext cx="5638800" cy="1295400"/>
            </a:xfrm>
            <a:prstGeom prst="cube">
              <a:avLst>
                <a:gd name="adj" fmla="val 5866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1905000" y="2667000"/>
              <a:ext cx="838200" cy="7620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2057400" y="2362200"/>
              <a:ext cx="457200" cy="457200"/>
            </a:xfrm>
            <a:prstGeom prst="cub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 rot="19905826">
              <a:off x="2621176" y="2014242"/>
              <a:ext cx="187215" cy="1464004"/>
            </a:xfrm>
            <a:prstGeom prst="cube">
              <a:avLst>
                <a:gd name="adj" fmla="val 25979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876800" y="2667000"/>
              <a:ext cx="1524000" cy="533400"/>
            </a:xfrm>
            <a:prstGeom prst="cube">
              <a:avLst>
                <a:gd name="adj" fmla="val 41135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 rot="19167934">
              <a:off x="5178129" y="2133521"/>
              <a:ext cx="1524000" cy="317574"/>
            </a:xfrm>
            <a:prstGeom prst="cube">
              <a:avLst>
                <a:gd name="adj" fmla="val 3828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6477000" y="1524000"/>
              <a:ext cx="381000" cy="1752600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3581400" y="2590800"/>
              <a:ext cx="990600" cy="838200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79425">
              <a:off x="3658727" y="2474441"/>
              <a:ext cx="169703" cy="457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929992">
              <a:off x="4423705" y="2360918"/>
              <a:ext cx="106333" cy="26885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3" idx="2"/>
            </p:cNvCxnSpPr>
            <p:nvPr/>
          </p:nvCxnSpPr>
          <p:spPr>
            <a:xfrm rot="10800000" flipH="1" flipV="1">
              <a:off x="3667982" y="2535834"/>
              <a:ext cx="218218" cy="4914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6"/>
              <a:endCxn id="12" idx="0"/>
            </p:cNvCxnSpPr>
            <p:nvPr/>
          </p:nvCxnSpPr>
          <p:spPr>
            <a:xfrm>
              <a:off x="3819176" y="2458767"/>
              <a:ext cx="257524" cy="5511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2" idx="0"/>
            </p:cNvCxnSpPr>
            <p:nvPr/>
          </p:nvCxnSpPr>
          <p:spPr>
            <a:xfrm rot="5400000">
              <a:off x="3945264" y="2569836"/>
              <a:ext cx="495344" cy="2324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4"/>
            </p:cNvCxnSpPr>
            <p:nvPr/>
          </p:nvCxnSpPr>
          <p:spPr>
            <a:xfrm rot="5400000">
              <a:off x="4266960" y="2667665"/>
              <a:ext cx="380575" cy="227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2399" y="3581400"/>
              <a:ext cx="676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78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</a:t>
              </a:r>
              <a:r>
                <a:rPr lang="en-US" sz="1600" b="1" baseline="-25000" dirty="0" smtClean="0"/>
                <a:t>1</a:t>
              </a:r>
              <a:endParaRPr lang="en-US" sz="1600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0000" y="2971800"/>
              <a:ext cx="7192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</a:t>
              </a:r>
              <a:r>
                <a:rPr lang="en-US" sz="1600" b="1" baseline="-25000" dirty="0"/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2209800"/>
              <a:ext cx="723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70693" y="2191435"/>
              <a:ext cx="727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9001" y="2099846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67200" y="2057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57799" y="1810435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8956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r>
                <a:rPr lang="en-US" sz="1600" dirty="0"/>
                <a:t>O</a:t>
              </a:r>
              <a:r>
                <a:rPr lang="en-US" sz="1600" baseline="-25000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09096" y="2191434"/>
              <a:ext cx="791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/>
              </a:lvl1pPr>
            </a:lstStyle>
            <a:p>
              <a:pPr algn="r"/>
              <a:r>
                <a:rPr lang="en-US" sz="1600" dirty="0"/>
                <a:t>O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Order Prediction…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4800" y="41910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Build Tree of Support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04800" y="4648200"/>
            <a:ext cx="32004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Prune the redundant edges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304800" y="5105400"/>
            <a:ext cx="38862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Skip the contained objects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304800" y="5562600"/>
            <a:ext cx="4800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i="1" dirty="0" smtClean="0">
                <a:solidFill>
                  <a:schemeClr val="tx1"/>
                </a:solidFill>
              </a:rPr>
              <a:t>Perform Reverse Level Order Tree Traversal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04800" y="6019800"/>
            <a:ext cx="75438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00CC"/>
                </a:solidFill>
              </a:rPr>
              <a:t>Support Order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3 </a:t>
            </a:r>
            <a:r>
              <a:rPr lang="pt-BR" sz="10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9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2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8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7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4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r>
              <a:rPr lang="pt-BR" sz="1000" dirty="0" smtClean="0">
                <a:solidFill>
                  <a:schemeClr val="tx1"/>
                </a:solidFill>
                <a:latin typeface="CMR7"/>
              </a:rPr>
              <a:t>1 </a:t>
            </a:r>
            <a:r>
              <a:rPr lang="pt-B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pt-BR" sz="2400" dirty="0" smtClean="0">
                <a:solidFill>
                  <a:schemeClr val="tx1"/>
                </a:solidFill>
                <a:latin typeface="CMSY10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CMMI10"/>
              </a:rPr>
              <a:t>O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68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RGBD Dataset…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46082" name="Picture 2" descr="C:\Users\swagatika\Desktop\swagatika_work\rgb1_50\32_rgb.tiff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799" y="1066800"/>
            <a:ext cx="1371600" cy="1143000"/>
          </a:xfrm>
          <a:prstGeom prst="rect">
            <a:avLst/>
          </a:prstGeom>
          <a:noFill/>
        </p:spPr>
      </p:pic>
      <p:pic>
        <p:nvPicPr>
          <p:cNvPr id="46083" name="Picture 3" descr="C:\Users\swagatika\Desktop\swagatika_work\rgb1_50\33_rgb.tif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28800" y="1066800"/>
            <a:ext cx="1371600" cy="1143000"/>
          </a:xfrm>
          <a:prstGeom prst="rect">
            <a:avLst/>
          </a:prstGeom>
          <a:noFill/>
        </p:spPr>
      </p:pic>
      <p:pic>
        <p:nvPicPr>
          <p:cNvPr id="46084" name="Picture 4" descr="C:\Users\swagatika\Desktop\swagatika_work\rgb1_50\41_rgb.tif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24400" y="1066800"/>
            <a:ext cx="1371600" cy="1143000"/>
          </a:xfrm>
          <a:prstGeom prst="rect">
            <a:avLst/>
          </a:prstGeom>
          <a:noFill/>
        </p:spPr>
      </p:pic>
      <p:pic>
        <p:nvPicPr>
          <p:cNvPr id="46085" name="Picture 5" descr="C:\Users\swagatika\Desktop\swagatika_work\rgb1_50\27_rgb.tif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72200" y="1066800"/>
            <a:ext cx="1371600" cy="1143000"/>
          </a:xfrm>
          <a:prstGeom prst="rect">
            <a:avLst/>
          </a:prstGeom>
          <a:noFill/>
        </p:spPr>
      </p:pic>
      <p:pic>
        <p:nvPicPr>
          <p:cNvPr id="46086" name="Picture 6" descr="C:\Users\swagatika\Desktop\swagatika_work\rgb1_50\15_rgb.tif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76600" y="1066800"/>
            <a:ext cx="1371600" cy="1143000"/>
          </a:xfrm>
          <a:prstGeom prst="rect">
            <a:avLst/>
          </a:prstGeom>
          <a:noFill/>
        </p:spPr>
      </p:pic>
      <p:pic>
        <p:nvPicPr>
          <p:cNvPr id="46087" name="Picture 7" descr="C:\Users\swagatika\Desktop\swagatika_work\rgb1_50\7_rgb.tiff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620000" y="1066800"/>
            <a:ext cx="1371600" cy="1143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2286000"/>
            <a:ext cx="8382000" cy="37286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   Collected 50 images in clutter using </a:t>
            </a:r>
            <a:r>
              <a:rPr lang="en-US" sz="2000" dirty="0" err="1" smtClean="0"/>
              <a:t>Kinect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   Data includes:  RGB images, Depth maps, Point clouds</a:t>
            </a:r>
          </a:p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   Data for individual objects at different orientation.</a:t>
            </a:r>
          </a:p>
          <a:p>
            <a:pPr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   Annotation: </a:t>
            </a:r>
          </a:p>
          <a:p>
            <a:pPr lvl="2"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Object Label</a:t>
            </a:r>
          </a:p>
          <a:p>
            <a:pPr lvl="2"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Structure class Label</a:t>
            </a:r>
          </a:p>
          <a:p>
            <a:pPr lvl="2"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Object instance Label</a:t>
            </a:r>
          </a:p>
          <a:p>
            <a:pPr lvl="2">
              <a:lnSpc>
                <a:spcPct val="150000"/>
              </a:lnSpc>
              <a:buBlip>
                <a:blip r:embed="rId8"/>
              </a:buBlip>
            </a:pPr>
            <a:r>
              <a:rPr lang="en-US" sz="2000" dirty="0" smtClean="0"/>
              <a:t> Object Category Label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0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9099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Illustration of Support from Below</a:t>
            </a:r>
          </a:p>
        </p:txBody>
      </p:sp>
      <p:pic>
        <p:nvPicPr>
          <p:cNvPr id="5" name="Picture 4" descr="region_000032_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00200"/>
            <a:ext cx="3124200" cy="2419350"/>
          </a:xfrm>
          <a:prstGeom prst="rect">
            <a:avLst/>
          </a:prstGeom>
        </p:spPr>
      </p:pic>
      <p:pic>
        <p:nvPicPr>
          <p:cNvPr id="6" name="Picture 5" descr="region_000040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114800"/>
            <a:ext cx="3124200" cy="2562225"/>
          </a:xfrm>
          <a:prstGeom prst="rect">
            <a:avLst/>
          </a:prstGeom>
        </p:spPr>
      </p:pic>
      <p:pic>
        <p:nvPicPr>
          <p:cNvPr id="7" name="Picture 6" descr="rgb_0000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81352"/>
            <a:ext cx="3048000" cy="2495347"/>
          </a:xfrm>
          <a:prstGeom prst="rect">
            <a:avLst/>
          </a:prstGeom>
        </p:spPr>
      </p:pic>
      <p:pic>
        <p:nvPicPr>
          <p:cNvPr id="8" name="Picture 7" descr="rgb_0000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14800"/>
            <a:ext cx="3048000" cy="255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2800" y="22098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15 14 13 5 4 3 2 1 </a:t>
            </a:r>
            <a:r>
              <a:rPr lang="en-US" b="1" dirty="0" smtClean="0"/>
              <a:t>16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572000"/>
            <a:ext cx="1676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3 2 1 6 </a:t>
            </a:r>
            <a:r>
              <a:rPr lang="en-US" b="1" dirty="0" smtClean="0"/>
              <a:t>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0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9099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Illustration of Support from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2209800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3 2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572000"/>
            <a:ext cx="106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3 2 1 </a:t>
            </a:r>
            <a:r>
              <a:rPr lang="en-US" b="1" dirty="0" smtClean="0"/>
              <a:t>7</a:t>
            </a:r>
            <a:endParaRPr lang="en-US" b="1" dirty="0"/>
          </a:p>
        </p:txBody>
      </p:sp>
      <p:pic>
        <p:nvPicPr>
          <p:cNvPr id="13" name="Picture 12" descr="rgb_000041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193301"/>
            <a:ext cx="2438400" cy="2359899"/>
          </a:xfrm>
          <a:prstGeom prst="rect">
            <a:avLst/>
          </a:prstGeom>
        </p:spPr>
      </p:pic>
      <p:pic>
        <p:nvPicPr>
          <p:cNvPr id="14" name="Picture 13" descr="rgb_000041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2438400" cy="22860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114800" y="1447800"/>
            <a:ext cx="2441448" cy="2286000"/>
            <a:chOff x="4114800" y="1371600"/>
            <a:chExt cx="2441448" cy="2286000"/>
          </a:xfrm>
        </p:grpSpPr>
        <p:pic>
          <p:nvPicPr>
            <p:cNvPr id="15" name="Picture 14" descr="out1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1371600"/>
              <a:ext cx="2441448" cy="2286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24400" y="199286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05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15000" y="25908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cxnSp>
          <p:nvCxnSpPr>
            <p:cNvPr id="27" name="Straight Arrow Connector 26"/>
            <p:cNvCxnSpPr>
              <a:stCxn id="19" idx="2"/>
              <a:endCxn id="20" idx="2"/>
            </p:cNvCxnSpPr>
            <p:nvPr/>
          </p:nvCxnSpPr>
          <p:spPr>
            <a:xfrm rot="16200000" flipH="1">
              <a:off x="4958834" y="2203966"/>
              <a:ext cx="140732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2"/>
              <a:endCxn id="21" idx="1"/>
            </p:cNvCxnSpPr>
            <p:nvPr/>
          </p:nvCxnSpPr>
          <p:spPr>
            <a:xfrm rot="16200000" flipH="1">
              <a:off x="5350133" y="2410599"/>
              <a:ext cx="272534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114800" y="4191000"/>
            <a:ext cx="2441448" cy="2286000"/>
            <a:chOff x="4114800" y="1371600"/>
            <a:chExt cx="2441448" cy="2286000"/>
          </a:xfrm>
        </p:grpSpPr>
        <p:pic>
          <p:nvPicPr>
            <p:cNvPr id="53" name="Picture 52" descr="out1.jp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1371600"/>
              <a:ext cx="2441448" cy="2286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419600" y="15240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7</a:t>
              </a:r>
              <a:endParaRPr lang="en-US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24400" y="1992868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05400" y="21336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15000" y="2590800"/>
              <a:ext cx="15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cxnSp>
          <p:nvCxnSpPr>
            <p:cNvPr id="58" name="Straight Arrow Connector 57"/>
            <p:cNvCxnSpPr>
              <a:stCxn id="54" idx="3"/>
              <a:endCxn id="55" idx="2"/>
            </p:cNvCxnSpPr>
            <p:nvPr/>
          </p:nvCxnSpPr>
          <p:spPr>
            <a:xfrm>
              <a:off x="4648200" y="1708666"/>
              <a:ext cx="152400" cy="653534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  <a:endCxn id="56" idx="2"/>
            </p:cNvCxnSpPr>
            <p:nvPr/>
          </p:nvCxnSpPr>
          <p:spPr>
            <a:xfrm rot="16200000" flipH="1">
              <a:off x="4958834" y="2203966"/>
              <a:ext cx="140732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2"/>
              <a:endCxn id="57" idx="1"/>
            </p:cNvCxnSpPr>
            <p:nvPr/>
          </p:nvCxnSpPr>
          <p:spPr>
            <a:xfrm rot="16200000" flipH="1">
              <a:off x="5350133" y="2410599"/>
              <a:ext cx="272534" cy="45720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0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9099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Illustration of Containment</a:t>
            </a:r>
          </a:p>
        </p:txBody>
      </p:sp>
      <p:pic>
        <p:nvPicPr>
          <p:cNvPr id="6" name="Picture 5" descr="region_000026_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296" y="1752600"/>
            <a:ext cx="2742304" cy="2029104"/>
          </a:xfrm>
          <a:prstGeom prst="rect">
            <a:avLst/>
          </a:prstGeom>
        </p:spPr>
      </p:pic>
      <p:pic>
        <p:nvPicPr>
          <p:cNvPr id="7" name="Picture 6" descr="region_000027_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295" y="4267200"/>
            <a:ext cx="2719540" cy="1896448"/>
          </a:xfrm>
          <a:prstGeom prst="rect">
            <a:avLst/>
          </a:prstGeom>
        </p:spPr>
      </p:pic>
      <p:pic>
        <p:nvPicPr>
          <p:cNvPr id="8" name="Picture 7" descr="rgb_0000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03" y="1752600"/>
            <a:ext cx="2670222" cy="2033550"/>
          </a:xfrm>
          <a:prstGeom prst="rect">
            <a:avLst/>
          </a:prstGeom>
        </p:spPr>
      </p:pic>
      <p:pic>
        <p:nvPicPr>
          <p:cNvPr id="9" name="Picture 8" descr="rgb_0000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03" y="4341900"/>
            <a:ext cx="2678197" cy="1880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62800" y="2133600"/>
            <a:ext cx="68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5040868"/>
            <a:ext cx="68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765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smtClean="0">
                <a:solidFill>
                  <a:srgbClr val="0000FF"/>
                </a:solidFill>
              </a:rPr>
              <a:t>Accuracy of Support Inference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286000"/>
          <a:ext cx="7696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/>
                <a:gridCol w="1282700"/>
                <a:gridCol w="1282700"/>
                <a:gridCol w="1282700"/>
                <a:gridCol w="1282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Inference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Structure class Inference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Class Inference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Ground Truth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Segmented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Conclusion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38200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/>
              <a:t>    Learned </a:t>
            </a:r>
            <a:r>
              <a:rPr lang="en-US" sz="2400" dirty="0"/>
              <a:t>semantic interaction among objects in clutter </a:t>
            </a:r>
            <a:r>
              <a:rPr lang="en-US" sz="2400" dirty="0" smtClean="0"/>
              <a:t>by support inference and support order prediction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/>
              <a:t> </a:t>
            </a:r>
            <a:r>
              <a:rPr lang="en-US" sz="2400" dirty="0" smtClean="0"/>
              <a:t>   Created a RGBD dataset with objects in clutter involving contact and overlap.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/>
              <a:t>    Future work: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/>
              <a:t>    </a:t>
            </a:r>
            <a:r>
              <a:rPr lang="en-US" sz="2000" dirty="0" smtClean="0"/>
              <a:t>Improvement in Segmentation	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/>
              <a:t>    Support Order Prediction using multiple views</a:t>
            </a:r>
          </a:p>
          <a:p>
            <a:pPr lvl="1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/>
              <a:t>    Support Order Prediction in more complex settings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en-US" sz="2400" dirty="0"/>
          </a:p>
        </p:txBody>
      </p:sp>
    </p:spTree>
  </p:cSld>
  <p:clrMapOvr>
    <a:masterClrMapping/>
  </p:clrMapOvr>
  <p:transition advTm="2366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133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/>
              <a:t>Thank You!</a:t>
            </a:r>
            <a:endParaRPr lang="en-US" sz="6600" i="1" dirty="0"/>
          </a:p>
        </p:txBody>
      </p:sp>
      <p:pic>
        <p:nvPicPr>
          <p:cNvPr id="5" name="Picture 4" descr="sm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75" y="2057400"/>
            <a:ext cx="1304925" cy="1304925"/>
          </a:xfrm>
          <a:prstGeom prst="rect">
            <a:avLst/>
          </a:prstGeom>
        </p:spPr>
      </p:pic>
    </p:spTree>
  </p:cSld>
  <p:clrMapOvr>
    <a:masterClrMapping/>
  </p:clrMapOvr>
  <p:transition advTm="243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Types of support relationships …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2590799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75" y="2057401"/>
            <a:ext cx="2743715" cy="17525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 descr="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914" y="2057400"/>
            <a:ext cx="2713486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Rounded Rectangle 7"/>
          <p:cNvSpPr/>
          <p:nvPr/>
        </p:nvSpPr>
        <p:spPr>
          <a:xfrm>
            <a:off x="457200" y="41148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Support from Below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76600" y="4114800"/>
            <a:ext cx="2514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Support from Side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4114800"/>
            <a:ext cx="1752600" cy="5334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Containment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294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The framework 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09600" y="5410200"/>
            <a:ext cx="8001000" cy="9906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Input:  </a:t>
            </a:r>
            <a:r>
              <a:rPr lang="en-US" sz="2000" i="1" dirty="0" smtClean="0">
                <a:solidFill>
                  <a:schemeClr val="tx1"/>
                </a:solidFill>
              </a:rPr>
              <a:t>RGB Image and </a:t>
            </a:r>
            <a:r>
              <a:rPr lang="en-US" sz="2000" i="1" dirty="0" err="1" smtClean="0">
                <a:solidFill>
                  <a:schemeClr val="tx1"/>
                </a:solidFill>
              </a:rPr>
              <a:t>Depthmap</a:t>
            </a:r>
            <a:r>
              <a:rPr lang="en-US" sz="2000" i="1" dirty="0" smtClean="0">
                <a:solidFill>
                  <a:schemeClr val="tx1"/>
                </a:solidFill>
              </a:rPr>
              <a:t> captured using </a:t>
            </a:r>
            <a:r>
              <a:rPr lang="en-US" sz="2000" i="1" dirty="0" err="1" smtClean="0">
                <a:solidFill>
                  <a:schemeClr val="tx1"/>
                </a:solidFill>
              </a:rPr>
              <a:t>Kinect</a:t>
            </a:r>
            <a:r>
              <a:rPr lang="en-US" sz="2000" i="1" dirty="0" smtClean="0">
                <a:solidFill>
                  <a:schemeClr val="tx1"/>
                </a:solidFill>
              </a:rPr>
              <a:t>. 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834218" y="1046202"/>
            <a:ext cx="1013419" cy="1877199"/>
            <a:chOff x="834218" y="1046202"/>
            <a:chExt cx="1013419" cy="1877199"/>
          </a:xfrm>
        </p:grpSpPr>
        <p:pic>
          <p:nvPicPr>
            <p:cNvPr id="46" name="Picture 4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130" y="2113002"/>
              <a:ext cx="932688" cy="60350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226" y="1046202"/>
              <a:ext cx="929539" cy="60612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888343" y="2646402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err="1"/>
                <a:t>Depthmap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4218" y="1628001"/>
              <a:ext cx="1013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RGB Image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The framework 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pic>
        <p:nvPicPr>
          <p:cNvPr id="46" name="Picture 4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130" y="2113002"/>
            <a:ext cx="932688" cy="6035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226" y="1046202"/>
            <a:ext cx="929539" cy="606128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342499" y="1558080"/>
            <a:ext cx="1539719" cy="614536"/>
          </a:xfrm>
          <a:prstGeom prst="roundRect">
            <a:avLst/>
          </a:prstGeom>
          <a:solidFill>
            <a:srgbClr val="F5FDAD"/>
          </a:solidFill>
          <a:ln w="254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Segmentation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8343" y="2646402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1200" b="1" dirty="0" err="1"/>
              <a:t>Depthmap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34218" y="162800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RGB Image</a:t>
            </a:r>
            <a:endParaRPr lang="en-US" sz="1400" b="1" dirty="0"/>
          </a:p>
        </p:txBody>
      </p:sp>
      <p:cxnSp>
        <p:nvCxnSpPr>
          <p:cNvPr id="139" name="Elbow Connector 138"/>
          <p:cNvCxnSpPr>
            <a:stCxn id="47" idx="3"/>
          </p:cNvCxnSpPr>
          <p:nvPr/>
        </p:nvCxnSpPr>
        <p:spPr>
          <a:xfrm>
            <a:off x="1808765" y="1349266"/>
            <a:ext cx="473253" cy="3827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46" idx="3"/>
          </p:cNvCxnSpPr>
          <p:nvPr/>
        </p:nvCxnSpPr>
        <p:spPr>
          <a:xfrm flipV="1">
            <a:off x="1824818" y="2036802"/>
            <a:ext cx="457200" cy="3779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93" idx="3"/>
          </p:cNvCxnSpPr>
          <p:nvPr/>
        </p:nvCxnSpPr>
        <p:spPr>
          <a:xfrm>
            <a:off x="3882218" y="1865349"/>
            <a:ext cx="1280200" cy="15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524000"/>
            <a:ext cx="971418" cy="6858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3958418" y="2237601"/>
            <a:ext cx="1500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Segmented Image</a:t>
            </a:r>
            <a:endParaRPr lang="en-US" sz="1400" b="1" dirty="0">
              <a:solidFill>
                <a:srgbClr val="1F497D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81000" y="5334000"/>
            <a:ext cx="8610600" cy="10668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Segmentation:  </a:t>
            </a:r>
            <a:r>
              <a:rPr lang="en-US" sz="2000" i="1" dirty="0" smtClean="0">
                <a:solidFill>
                  <a:schemeClr val="tx1"/>
                </a:solidFill>
              </a:rPr>
              <a:t>Over-segmentation using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Arbelaez</a:t>
            </a:r>
            <a:r>
              <a:rPr lang="en-US" sz="2000" b="1" i="1" dirty="0" smtClean="0">
                <a:solidFill>
                  <a:schemeClr val="tx1"/>
                </a:solidFill>
              </a:rPr>
              <a:t> et al. (PAMI’11)</a:t>
            </a:r>
          </a:p>
          <a:p>
            <a:pPr algn="just"/>
            <a:r>
              <a:rPr lang="en-US" sz="2000" i="1" dirty="0" smtClean="0">
                <a:solidFill>
                  <a:schemeClr val="tx1"/>
                </a:solidFill>
              </a:rPr>
              <a:t>	             Hierarchical segmentation using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Hoiem</a:t>
            </a:r>
            <a:r>
              <a:rPr lang="en-US" sz="2000" b="1" i="1" dirty="0" smtClean="0">
                <a:solidFill>
                  <a:schemeClr val="tx1"/>
                </a:solidFill>
              </a:rPr>
              <a:t> et  al. (IJCV’11)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The framework 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34218" y="1046202"/>
            <a:ext cx="7547782" cy="1925598"/>
            <a:chOff x="834218" y="1046202"/>
            <a:chExt cx="7547782" cy="1925598"/>
          </a:xfrm>
        </p:grpSpPr>
        <p:cxnSp>
          <p:nvCxnSpPr>
            <p:cNvPr id="130" name="Straight Arrow Connector 129"/>
            <p:cNvCxnSpPr>
              <a:stCxn id="50" idx="3"/>
              <a:endCxn id="51" idx="1"/>
            </p:cNvCxnSpPr>
            <p:nvPr/>
          </p:nvCxnSpPr>
          <p:spPr>
            <a:xfrm flipV="1">
              <a:off x="3882218" y="1861765"/>
              <a:ext cx="1606580" cy="35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130" y="2113002"/>
              <a:ext cx="932688" cy="60350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226" y="1046202"/>
              <a:ext cx="929539" cy="60612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1524000"/>
              <a:ext cx="971418" cy="685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4818" y="2417802"/>
              <a:ext cx="962385" cy="332600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2342499" y="1558080"/>
              <a:ext cx="1539719" cy="614536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Segmentation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88798" y="1539554"/>
              <a:ext cx="1224136" cy="644422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Object Detection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06218" y="2694801"/>
              <a:ext cx="1451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/>
                <a:t>Object of interest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88343" y="2646402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err="1"/>
                <a:t>Depthmap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4218" y="1628001"/>
              <a:ext cx="1013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RGB Image</a:t>
              </a:r>
              <a:endParaRPr lang="en-US" sz="14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58418" y="2237601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Segmented Image</a:t>
              </a:r>
              <a:endParaRPr lang="en-US" sz="1400" b="1" dirty="0">
                <a:solidFill>
                  <a:srgbClr val="1F497D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4018" y="2341602"/>
              <a:ext cx="1527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Detected   </a:t>
              </a:r>
              <a:r>
                <a:rPr lang="en-US" sz="1200" b="1" dirty="0"/>
                <a:t>Region </a:t>
              </a:r>
            </a:p>
          </p:txBody>
        </p:sp>
        <p:cxnSp>
          <p:nvCxnSpPr>
            <p:cNvPr id="66" name="Straight Arrow Connector 65"/>
            <p:cNvCxnSpPr>
              <a:stCxn id="49" idx="0"/>
              <a:endCxn id="51" idx="2"/>
            </p:cNvCxnSpPr>
            <p:nvPr/>
          </p:nvCxnSpPr>
          <p:spPr>
            <a:xfrm rot="16200000" flipV="1">
              <a:off x="5991526" y="2293316"/>
              <a:ext cx="233826" cy="151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>
              <a:stCxn id="47" idx="3"/>
            </p:cNvCxnSpPr>
            <p:nvPr/>
          </p:nvCxnSpPr>
          <p:spPr>
            <a:xfrm>
              <a:off x="1808765" y="1349266"/>
              <a:ext cx="473253" cy="3827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>
              <a:stCxn id="46" idx="3"/>
            </p:cNvCxnSpPr>
            <p:nvPr/>
          </p:nvCxnSpPr>
          <p:spPr>
            <a:xfrm flipV="1">
              <a:off x="1824818" y="2036802"/>
              <a:ext cx="457200" cy="3779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2618" y="1500526"/>
              <a:ext cx="969264" cy="709274"/>
            </a:xfrm>
            <a:prstGeom prst="rect">
              <a:avLst/>
            </a:prstGeom>
          </p:spPr>
        </p:pic>
        <p:cxnSp>
          <p:nvCxnSpPr>
            <p:cNvPr id="60" name="Straight Connector 59"/>
            <p:cNvCxnSpPr>
              <a:stCxn id="51" idx="3"/>
              <a:endCxn id="55" idx="1"/>
            </p:cNvCxnSpPr>
            <p:nvPr/>
          </p:nvCxnSpPr>
          <p:spPr>
            <a:xfrm flipV="1">
              <a:off x="6712934" y="1855163"/>
              <a:ext cx="369684" cy="6602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>
            <a:off x="609600" y="5181600"/>
            <a:ext cx="8001000" cy="9906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Object Detection: </a:t>
            </a:r>
            <a:r>
              <a:rPr lang="en-US" sz="2000" i="1" dirty="0" smtClean="0">
                <a:solidFill>
                  <a:schemeClr val="tx1"/>
                </a:solidFill>
              </a:rPr>
              <a:t>SIFT feature matching.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		  RANSAC applied to discard outliers.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		  Matching segmented regions are merged.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The framework 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34218" y="1046202"/>
            <a:ext cx="7547782" cy="3324999"/>
            <a:chOff x="834218" y="1046202"/>
            <a:chExt cx="7547782" cy="3324999"/>
          </a:xfrm>
        </p:grpSpPr>
        <p:cxnSp>
          <p:nvCxnSpPr>
            <p:cNvPr id="130" name="Straight Arrow Connector 129"/>
            <p:cNvCxnSpPr>
              <a:stCxn id="50" idx="3"/>
              <a:endCxn id="51" idx="1"/>
            </p:cNvCxnSpPr>
            <p:nvPr/>
          </p:nvCxnSpPr>
          <p:spPr>
            <a:xfrm flipV="1">
              <a:off x="3882218" y="1861765"/>
              <a:ext cx="1606580" cy="35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130" y="2113002"/>
              <a:ext cx="932688" cy="60350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226" y="1046202"/>
              <a:ext cx="929539" cy="60612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1524000"/>
              <a:ext cx="971418" cy="685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4818" y="2417802"/>
              <a:ext cx="962385" cy="332600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2342499" y="1558080"/>
              <a:ext cx="1539719" cy="614536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Segmentation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488798" y="1539554"/>
              <a:ext cx="1224136" cy="644422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Object Detection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06218" y="2694801"/>
              <a:ext cx="1451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/>
                <a:t>Object of interest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88343" y="2646402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err="1"/>
                <a:t>Depthmap</a:t>
              </a:r>
            </a:p>
          </p:txBody>
        </p:sp>
        <p:grpSp>
          <p:nvGrpSpPr>
            <p:cNvPr id="5" name="Group 109"/>
            <p:cNvGrpSpPr/>
            <p:nvPr/>
          </p:nvGrpSpPr>
          <p:grpSpPr>
            <a:xfrm>
              <a:off x="5558618" y="3075801"/>
              <a:ext cx="1271502" cy="734199"/>
              <a:chOff x="6089354" y="3962400"/>
              <a:chExt cx="1271502" cy="734199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66049" y="3962400"/>
                <a:ext cx="361505" cy="457200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6089354" y="4419600"/>
                <a:ext cx="12715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200" b="1" dirty="0"/>
                  <a:t>Support Matrix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834218" y="1628001"/>
              <a:ext cx="1013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RGB Image</a:t>
              </a:r>
              <a:endParaRPr lang="en-US" sz="14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58418" y="2237601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Segmented Image</a:t>
              </a:r>
              <a:endParaRPr lang="en-US" sz="1400" b="1" dirty="0">
                <a:solidFill>
                  <a:srgbClr val="1F497D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4018" y="2341602"/>
              <a:ext cx="1527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Detected   </a:t>
              </a:r>
              <a:r>
                <a:rPr lang="en-US" sz="1200" b="1" dirty="0"/>
                <a:t>Region </a:t>
              </a:r>
            </a:p>
          </p:txBody>
        </p:sp>
        <p:cxnSp>
          <p:nvCxnSpPr>
            <p:cNvPr id="66" name="Straight Arrow Connector 65"/>
            <p:cNvCxnSpPr>
              <a:stCxn id="49" idx="0"/>
              <a:endCxn id="51" idx="2"/>
            </p:cNvCxnSpPr>
            <p:nvPr/>
          </p:nvCxnSpPr>
          <p:spPr>
            <a:xfrm rot="16200000" flipV="1">
              <a:off x="5991526" y="2293316"/>
              <a:ext cx="233826" cy="151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7006418" y="3456801"/>
              <a:ext cx="1225846" cy="59804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Support Inference</a:t>
              </a:r>
            </a:p>
          </p:txBody>
        </p:sp>
        <p:grpSp>
          <p:nvGrpSpPr>
            <p:cNvPr id="6" name="Group 110"/>
            <p:cNvGrpSpPr/>
            <p:nvPr/>
          </p:nvGrpSpPr>
          <p:grpSpPr>
            <a:xfrm>
              <a:off x="5558618" y="3761601"/>
              <a:ext cx="1066800" cy="609600"/>
              <a:chOff x="5918586" y="2590800"/>
              <a:chExt cx="1323952" cy="846540"/>
            </a:xfrm>
          </p:grpSpPr>
          <p:grpSp>
            <p:nvGrpSpPr>
              <p:cNvPr id="7" name="Group 92"/>
              <p:cNvGrpSpPr/>
              <p:nvPr/>
            </p:nvGrpSpPr>
            <p:grpSpPr>
              <a:xfrm>
                <a:off x="6317954" y="2895600"/>
                <a:ext cx="631260" cy="541740"/>
                <a:chOff x="857224" y="4857760"/>
                <a:chExt cx="1428760" cy="107157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1500166" y="4857760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071538" y="5286388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928794" y="5286388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857224" y="5715016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714480" y="5715016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071670" y="5715016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>
                  <a:stCxn id="72" idx="7"/>
                  <a:endCxn id="71" idx="3"/>
                </p:cNvCxnSpPr>
                <p:nvPr/>
              </p:nvCxnSpPr>
              <p:spPr>
                <a:xfrm rot="5400000" flipH="1" flipV="1">
                  <a:off x="1254466" y="5040688"/>
                  <a:ext cx="277086" cy="2770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1" idx="5"/>
                  <a:endCxn id="73" idx="1"/>
                </p:cNvCxnSpPr>
                <p:nvPr/>
              </p:nvCxnSpPr>
              <p:spPr>
                <a:xfrm rot="16200000" flipH="1">
                  <a:off x="1683094" y="5040688"/>
                  <a:ext cx="277086" cy="2770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2" idx="3"/>
                  <a:endCxn id="74" idx="7"/>
                </p:cNvCxnSpPr>
                <p:nvPr/>
              </p:nvCxnSpPr>
              <p:spPr>
                <a:xfrm rot="5400000">
                  <a:off x="932995" y="5576473"/>
                  <a:ext cx="277086" cy="62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5" idx="7"/>
                  <a:endCxn id="73" idx="3"/>
                </p:cNvCxnSpPr>
                <p:nvPr/>
              </p:nvCxnSpPr>
              <p:spPr>
                <a:xfrm rot="5400000" flipH="1" flipV="1">
                  <a:off x="1790251" y="5576473"/>
                  <a:ext cx="277086" cy="62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3" idx="5"/>
                  <a:endCxn id="76" idx="0"/>
                </p:cNvCxnSpPr>
                <p:nvPr/>
              </p:nvCxnSpPr>
              <p:spPr>
                <a:xfrm rot="16200000" flipH="1">
                  <a:off x="2022424" y="5558613"/>
                  <a:ext cx="245700" cy="67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5918586" y="2590800"/>
                <a:ext cx="1323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200" b="1" dirty="0" smtClean="0"/>
                  <a:t>Tree of Support</a:t>
                </a:r>
                <a:endParaRPr lang="en-US" sz="1200" b="1" dirty="0"/>
              </a:p>
            </p:txBody>
          </p:sp>
        </p:grpSp>
        <p:cxnSp>
          <p:nvCxnSpPr>
            <p:cNvPr id="120" name="Straight Arrow Connector 119"/>
            <p:cNvCxnSpPr>
              <a:stCxn id="67" idx="1"/>
            </p:cNvCxnSpPr>
            <p:nvPr/>
          </p:nvCxnSpPr>
          <p:spPr>
            <a:xfrm rot="10800000">
              <a:off x="5181600" y="3733801"/>
              <a:ext cx="1824818" cy="220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>
              <a:stCxn id="47" idx="3"/>
            </p:cNvCxnSpPr>
            <p:nvPr/>
          </p:nvCxnSpPr>
          <p:spPr>
            <a:xfrm>
              <a:off x="1808765" y="1349266"/>
              <a:ext cx="473253" cy="3827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>
              <a:stCxn id="46" idx="3"/>
            </p:cNvCxnSpPr>
            <p:nvPr/>
          </p:nvCxnSpPr>
          <p:spPr>
            <a:xfrm flipV="1">
              <a:off x="1824818" y="2036802"/>
              <a:ext cx="457200" cy="3779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hape 150"/>
            <p:cNvCxnSpPr>
              <a:stCxn id="51" idx="3"/>
              <a:endCxn id="67" idx="0"/>
            </p:cNvCxnSpPr>
            <p:nvPr/>
          </p:nvCxnSpPr>
          <p:spPr>
            <a:xfrm>
              <a:off x="6712934" y="1861765"/>
              <a:ext cx="906407" cy="159503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82618" y="1500526"/>
            <a:ext cx="969264" cy="709274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609600" y="5181600"/>
            <a:ext cx="8001000" cy="9906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Support Inference:  </a:t>
            </a:r>
            <a:r>
              <a:rPr lang="en-US" sz="2000" i="1" dirty="0" smtClean="0">
                <a:solidFill>
                  <a:schemeClr val="tx1"/>
                </a:solidFill>
              </a:rPr>
              <a:t>Infers support relationships among the regions and stores in a support matrix. 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The framework …</a:t>
            </a:r>
            <a:endParaRPr lang="en-US" sz="2800" i="1" dirty="0">
              <a:solidFill>
                <a:srgbClr val="0000FF"/>
              </a:solidFill>
            </a:endParaRPr>
          </a:p>
        </p:txBody>
      </p:sp>
      <p:grpSp>
        <p:nvGrpSpPr>
          <p:cNvPr id="2" name="Group 156"/>
          <p:cNvGrpSpPr/>
          <p:nvPr/>
        </p:nvGrpSpPr>
        <p:grpSpPr>
          <a:xfrm>
            <a:off x="834218" y="1046202"/>
            <a:ext cx="7547782" cy="3906798"/>
            <a:chOff x="457200" y="942201"/>
            <a:chExt cx="7547782" cy="3906798"/>
          </a:xfrm>
        </p:grpSpPr>
        <p:cxnSp>
          <p:nvCxnSpPr>
            <p:cNvPr id="130" name="Straight Arrow Connector 129"/>
            <p:cNvCxnSpPr>
              <a:stCxn id="50" idx="3"/>
              <a:endCxn id="51" idx="1"/>
            </p:cNvCxnSpPr>
            <p:nvPr/>
          </p:nvCxnSpPr>
          <p:spPr>
            <a:xfrm flipV="1">
              <a:off x="3505200" y="1757764"/>
              <a:ext cx="1606580" cy="35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447800" y="45720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200" b="1" dirty="0" smtClean="0"/>
                <a:t>Support Order </a:t>
              </a:r>
              <a:endParaRPr lang="en-US" sz="1200" b="1" dirty="0"/>
            </a:p>
          </p:txBody>
        </p:sp>
        <p:pic>
          <p:nvPicPr>
            <p:cNvPr id="46" name="Picture 4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2009001"/>
              <a:ext cx="932688" cy="60350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208" y="942201"/>
              <a:ext cx="929539" cy="60612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3982" y="1419999"/>
              <a:ext cx="971418" cy="685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7800" y="2313801"/>
              <a:ext cx="962385" cy="332600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965481" y="1454079"/>
              <a:ext cx="1539719" cy="614536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Segmentation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5111780" y="1435553"/>
              <a:ext cx="1224136" cy="644422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Object Detection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29200" y="2590800"/>
              <a:ext cx="1451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/>
                <a:t>Object of interest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1325" y="2542401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err="1"/>
                <a:t>Depthmap</a:t>
              </a:r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1600200" y="2667000"/>
              <a:ext cx="1321790" cy="1828800"/>
              <a:chOff x="9244608" y="1499829"/>
              <a:chExt cx="1321790" cy="2362200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8648" y="3327383"/>
                <a:ext cx="787006" cy="447162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8648" y="1727182"/>
                <a:ext cx="775295" cy="384134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8648" y="2565383"/>
                <a:ext cx="787006" cy="365396"/>
              </a:xfrm>
              <a:prstGeom prst="rect">
                <a:avLst/>
              </a:prstGeom>
              <a:noFill/>
              <a:ln>
                <a:noFill/>
                <a:prstDash val="sysDash"/>
              </a:ln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10264713" y="1715853"/>
                <a:ext cx="301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0264713" y="2554053"/>
                <a:ext cx="301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0241854" y="3392253"/>
                <a:ext cx="301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/>
              </a:lstStyle>
              <a:p>
                <a:r>
                  <a:rPr lang="en-US" dirty="0"/>
                  <a:t>3</a:t>
                </a:r>
              </a:p>
            </p:txBody>
          </p:sp>
          <p:cxnSp>
            <p:nvCxnSpPr>
              <p:cNvPr id="88" name="Straight Arrow Connector 87"/>
              <p:cNvCxnSpPr>
                <a:stCxn id="83" idx="2"/>
                <a:endCxn id="84" idx="0"/>
              </p:cNvCxnSpPr>
              <p:nvPr/>
            </p:nvCxnSpPr>
            <p:spPr>
              <a:xfrm rot="16200000" flipH="1">
                <a:off x="9542190" y="2335421"/>
                <a:ext cx="454067" cy="58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4" idx="2"/>
                <a:endCxn id="82" idx="0"/>
              </p:cNvCxnSpPr>
              <p:nvPr/>
            </p:nvCxnSpPr>
            <p:spPr>
              <a:xfrm rot="5400000">
                <a:off x="9573849" y="3129081"/>
                <a:ext cx="39660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ounded Rectangle 89"/>
              <p:cNvSpPr/>
              <p:nvPr/>
            </p:nvSpPr>
            <p:spPr>
              <a:xfrm>
                <a:off x="9244608" y="1499829"/>
                <a:ext cx="1302046" cy="2362200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09"/>
            <p:cNvGrpSpPr/>
            <p:nvPr/>
          </p:nvGrpSpPr>
          <p:grpSpPr>
            <a:xfrm>
              <a:off x="5181600" y="2971800"/>
              <a:ext cx="1271502" cy="734199"/>
              <a:chOff x="6089354" y="3962400"/>
              <a:chExt cx="1271502" cy="734199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66049" y="3962400"/>
                <a:ext cx="361505" cy="457200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6089354" y="4419600"/>
                <a:ext cx="12715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200" b="1" dirty="0"/>
                  <a:t>Support Matrix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57200" y="1524000"/>
              <a:ext cx="1013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RGB Image</a:t>
              </a:r>
              <a:endParaRPr lang="en-US" sz="14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81400" y="2133600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Segmented Image</a:t>
              </a:r>
              <a:endParaRPr lang="en-US" sz="1400" b="1" dirty="0">
                <a:solidFill>
                  <a:srgbClr val="1F497D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7000" y="2237601"/>
              <a:ext cx="1527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Detected   </a:t>
              </a:r>
              <a:r>
                <a:rPr lang="en-US" sz="1200" b="1" dirty="0"/>
                <a:t>Region </a:t>
              </a:r>
            </a:p>
          </p:txBody>
        </p:sp>
        <p:cxnSp>
          <p:nvCxnSpPr>
            <p:cNvPr id="66" name="Straight Arrow Connector 65"/>
            <p:cNvCxnSpPr>
              <a:stCxn id="49" idx="0"/>
              <a:endCxn id="51" idx="2"/>
            </p:cNvCxnSpPr>
            <p:nvPr/>
          </p:nvCxnSpPr>
          <p:spPr>
            <a:xfrm rot="16200000" flipV="1">
              <a:off x="5614508" y="2189315"/>
              <a:ext cx="233826" cy="151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6629400" y="3352800"/>
              <a:ext cx="1225846" cy="59804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Support Inference</a:t>
              </a:r>
            </a:p>
          </p:txBody>
        </p:sp>
        <p:grpSp>
          <p:nvGrpSpPr>
            <p:cNvPr id="6" name="Group 110"/>
            <p:cNvGrpSpPr/>
            <p:nvPr/>
          </p:nvGrpSpPr>
          <p:grpSpPr>
            <a:xfrm>
              <a:off x="5181600" y="3657600"/>
              <a:ext cx="1066800" cy="609600"/>
              <a:chOff x="5918586" y="2590800"/>
              <a:chExt cx="1323952" cy="846540"/>
            </a:xfrm>
          </p:grpSpPr>
          <p:grpSp>
            <p:nvGrpSpPr>
              <p:cNvPr id="7" name="Group 92"/>
              <p:cNvGrpSpPr/>
              <p:nvPr/>
            </p:nvGrpSpPr>
            <p:grpSpPr>
              <a:xfrm>
                <a:off x="6317954" y="2895600"/>
                <a:ext cx="631260" cy="541740"/>
                <a:chOff x="857224" y="4857760"/>
                <a:chExt cx="1428760" cy="107157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1500166" y="4857760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071538" y="5286388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928794" y="5286388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857224" y="5715016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714480" y="5715016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2071670" y="5715016"/>
                  <a:ext cx="214314" cy="214314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>
                  <a:stCxn id="72" idx="7"/>
                  <a:endCxn id="71" idx="3"/>
                </p:cNvCxnSpPr>
                <p:nvPr/>
              </p:nvCxnSpPr>
              <p:spPr>
                <a:xfrm rot="5400000" flipH="1" flipV="1">
                  <a:off x="1254466" y="5040688"/>
                  <a:ext cx="277086" cy="2770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>
                  <a:stCxn id="71" idx="5"/>
                  <a:endCxn id="73" idx="1"/>
                </p:cNvCxnSpPr>
                <p:nvPr/>
              </p:nvCxnSpPr>
              <p:spPr>
                <a:xfrm rot="16200000" flipH="1">
                  <a:off x="1683094" y="5040688"/>
                  <a:ext cx="277086" cy="2770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stCxn id="72" idx="3"/>
                  <a:endCxn id="74" idx="7"/>
                </p:cNvCxnSpPr>
                <p:nvPr/>
              </p:nvCxnSpPr>
              <p:spPr>
                <a:xfrm rot="5400000">
                  <a:off x="932995" y="5576473"/>
                  <a:ext cx="277086" cy="62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>
                  <a:stCxn id="75" idx="7"/>
                  <a:endCxn id="73" idx="3"/>
                </p:cNvCxnSpPr>
                <p:nvPr/>
              </p:nvCxnSpPr>
              <p:spPr>
                <a:xfrm rot="5400000" flipH="1" flipV="1">
                  <a:off x="1790251" y="5576473"/>
                  <a:ext cx="277086" cy="627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73" idx="5"/>
                  <a:endCxn id="76" idx="0"/>
                </p:cNvCxnSpPr>
                <p:nvPr/>
              </p:nvCxnSpPr>
              <p:spPr>
                <a:xfrm rot="16200000" flipH="1">
                  <a:off x="2022424" y="5558613"/>
                  <a:ext cx="245700" cy="6710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5918586" y="2590800"/>
                <a:ext cx="13239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US" sz="1200" b="1" dirty="0" smtClean="0"/>
                  <a:t>Tree of Support</a:t>
                </a:r>
                <a:endParaRPr lang="en-US" sz="1200" b="1" dirty="0"/>
              </a:p>
            </p:txBody>
          </p:sp>
        </p:grpSp>
        <p:cxnSp>
          <p:nvCxnSpPr>
            <p:cNvPr id="120" name="Straight Arrow Connector 119"/>
            <p:cNvCxnSpPr>
              <a:stCxn id="67" idx="1"/>
              <a:endCxn id="86" idx="3"/>
            </p:cNvCxnSpPr>
            <p:nvPr/>
          </p:nvCxnSpPr>
          <p:spPr>
            <a:xfrm rot="10800000">
              <a:off x="2921990" y="3626140"/>
              <a:ext cx="3707410" cy="25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>
              <a:stCxn id="47" idx="3"/>
            </p:cNvCxnSpPr>
            <p:nvPr/>
          </p:nvCxnSpPr>
          <p:spPr>
            <a:xfrm>
              <a:off x="1431747" y="1245265"/>
              <a:ext cx="473253" cy="38273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>
              <a:stCxn id="46" idx="3"/>
            </p:cNvCxnSpPr>
            <p:nvPr/>
          </p:nvCxnSpPr>
          <p:spPr>
            <a:xfrm flipV="1">
              <a:off x="1447800" y="1932801"/>
              <a:ext cx="457200" cy="37795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/>
            <p:cNvSpPr/>
            <p:nvPr/>
          </p:nvSpPr>
          <p:spPr>
            <a:xfrm>
              <a:off x="3581400" y="3352800"/>
              <a:ext cx="1440160" cy="59804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Support order prediction</a:t>
              </a:r>
            </a:p>
          </p:txBody>
        </p:sp>
        <p:cxnSp>
          <p:nvCxnSpPr>
            <p:cNvPr id="151" name="Shape 150"/>
            <p:cNvCxnSpPr>
              <a:stCxn id="51" idx="3"/>
              <a:endCxn id="67" idx="0"/>
            </p:cNvCxnSpPr>
            <p:nvPr/>
          </p:nvCxnSpPr>
          <p:spPr>
            <a:xfrm>
              <a:off x="6335916" y="1757764"/>
              <a:ext cx="906407" cy="159503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2618" y="1500526"/>
            <a:ext cx="969264" cy="709274"/>
          </a:xfrm>
          <a:prstGeom prst="rect">
            <a:avLst/>
          </a:prstGeom>
        </p:spPr>
      </p:pic>
      <p:sp>
        <p:nvSpPr>
          <p:cNvPr id="58" name="Rounded Rectangle 57"/>
          <p:cNvSpPr/>
          <p:nvPr/>
        </p:nvSpPr>
        <p:spPr>
          <a:xfrm>
            <a:off x="609600" y="5410200"/>
            <a:ext cx="8153400" cy="11430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Support Order Prediction:  </a:t>
            </a:r>
            <a:r>
              <a:rPr lang="en-US" sz="2000" i="1" dirty="0" smtClean="0">
                <a:solidFill>
                  <a:schemeClr val="tx1"/>
                </a:solidFill>
              </a:rPr>
              <a:t>Support relationship captured in a tree.</a:t>
            </a:r>
          </a:p>
          <a:p>
            <a:pPr algn="just"/>
            <a:r>
              <a:rPr lang="en-US" sz="2000" i="1" dirty="0" smtClean="0">
                <a:solidFill>
                  <a:schemeClr val="tx1"/>
                </a:solidFill>
              </a:rPr>
              <a:t>			   Identification of scenarios to avoid damage.</a:t>
            </a:r>
          </a:p>
          <a:p>
            <a:pPr algn="just"/>
            <a:r>
              <a:rPr lang="en-US" sz="2000" i="1" dirty="0" smtClean="0">
                <a:solidFill>
                  <a:schemeClr val="tx1"/>
                </a:solidFill>
              </a:rPr>
              <a:t>			   Tree traversal to generate Support Order.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Support Inference</a:t>
            </a:r>
            <a:endParaRPr lang="en-US" sz="2400" i="1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828800"/>
            <a:ext cx="8586702" cy="2138370"/>
            <a:chOff x="-857288" y="2088590"/>
            <a:chExt cx="10403439" cy="213837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981400" y="2996983"/>
              <a:ext cx="857256" cy="5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3036" y="3214686"/>
              <a:ext cx="482006" cy="609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005630" y="3764990"/>
              <a:ext cx="1540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/>
                <a:t>Support Matrix</a:t>
              </a:r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8512772" y="2315750"/>
              <a:ext cx="631260" cy="541740"/>
              <a:chOff x="857224" y="4857760"/>
              <a:chExt cx="1428760" cy="1071570"/>
            </a:xfrm>
          </p:grpSpPr>
          <p:sp>
            <p:nvSpPr>
              <p:cNvPr id="41" name="Oval 28"/>
              <p:cNvSpPr/>
              <p:nvPr/>
            </p:nvSpPr>
            <p:spPr>
              <a:xfrm>
                <a:off x="1500166" y="4857760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071538" y="5286388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928794" y="5286388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57224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14480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7"/>
              <p:cNvSpPr/>
              <p:nvPr/>
            </p:nvSpPr>
            <p:spPr>
              <a:xfrm>
                <a:off x="2071670" y="5715016"/>
                <a:ext cx="214314" cy="21431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Connector 46"/>
              <p:cNvCxnSpPr>
                <a:stCxn id="42" idx="7"/>
              </p:cNvCxnSpPr>
              <p:nvPr/>
            </p:nvCxnSpPr>
            <p:spPr>
              <a:xfrm rot="5400000" flipH="1" flipV="1">
                <a:off x="1254466" y="5040688"/>
                <a:ext cx="277086" cy="277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3" idx="1"/>
              </p:cNvCxnSpPr>
              <p:nvPr/>
            </p:nvCxnSpPr>
            <p:spPr>
              <a:xfrm rot="16200000" flipH="1">
                <a:off x="1683094" y="5040688"/>
                <a:ext cx="277086" cy="2770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2" idx="3"/>
                <a:endCxn id="44" idx="7"/>
              </p:cNvCxnSpPr>
              <p:nvPr/>
            </p:nvCxnSpPr>
            <p:spPr>
              <a:xfrm rot="5400000">
                <a:off x="932995" y="5576473"/>
                <a:ext cx="277086" cy="62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5" idx="7"/>
                <a:endCxn id="43" idx="3"/>
              </p:cNvCxnSpPr>
              <p:nvPr/>
            </p:nvCxnSpPr>
            <p:spPr>
              <a:xfrm rot="5400000" flipH="1" flipV="1">
                <a:off x="1790251" y="5576473"/>
                <a:ext cx="277086" cy="627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3" idx="5"/>
              </p:cNvCxnSpPr>
              <p:nvPr/>
            </p:nvCxnSpPr>
            <p:spPr>
              <a:xfrm rot="16200000" flipH="1">
                <a:off x="2022424" y="5558613"/>
                <a:ext cx="245700" cy="671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913308" y="2088590"/>
              <a:ext cx="1604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Tree of Support</a:t>
              </a:r>
              <a:endParaRPr lang="en-US" sz="1200" b="1" dirty="0"/>
            </a:p>
          </p:txBody>
        </p:sp>
        <p:cxnSp>
          <p:nvCxnSpPr>
            <p:cNvPr id="11" name="Straight Connector 10"/>
            <p:cNvCxnSpPr>
              <a:stCxn id="12" idx="3"/>
            </p:cNvCxnSpPr>
            <p:nvPr/>
          </p:nvCxnSpPr>
          <p:spPr>
            <a:xfrm>
              <a:off x="653954" y="2974830"/>
              <a:ext cx="398544" cy="8218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42974" y="2500306"/>
              <a:ext cx="1296928" cy="949047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1071538" y="2545790"/>
              <a:ext cx="1602076" cy="76687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Structure class Classifier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857288" y="3416858"/>
              <a:ext cx="18182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Segmented Image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82455" y="2714620"/>
              <a:ext cx="1602076" cy="598040"/>
            </a:xfrm>
            <a:prstGeom prst="roundRect">
              <a:avLst/>
            </a:prstGeom>
            <a:solidFill>
              <a:srgbClr val="F5FDAD"/>
            </a:solidFill>
            <a:ln w="25400">
              <a:solidFill>
                <a:srgbClr val="FFFF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Support Classifier</a:t>
              </a:r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2673614" y="2996983"/>
              <a:ext cx="2808841" cy="166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602337" y="3568473"/>
              <a:ext cx="51162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57223" y="3857628"/>
              <a:ext cx="2088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Floor, Wall, Furniture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3272" y="2465125"/>
              <a:ext cx="1559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Graspable objects {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</a:t>
              </a:r>
              <a:r>
                <a:rPr lang="en-US" sz="1200" b="1" dirty="0" smtClean="0"/>
                <a:t>}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3271" y="2996983"/>
              <a:ext cx="10155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sz="1200" b="1" dirty="0" smtClean="0"/>
                <a:t>Object of interest O(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</a:t>
              </a:r>
              <a:endParaRPr lang="en-US" sz="1200" b="1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960751" y="2285992"/>
              <a:ext cx="3611645" cy="1940968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6870789" y="3429571"/>
              <a:ext cx="855668" cy="20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645473" y="3856040"/>
              <a:ext cx="265416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229096" y="3428777"/>
              <a:ext cx="830720" cy="2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13093" y="2649791"/>
              <a:ext cx="807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{O</a:t>
              </a:r>
              <a:r>
                <a:rPr lang="en-US" sz="1200" b="1" baseline="-25000" dirty="0" smtClean="0"/>
                <a:t>s</a:t>
              </a:r>
              <a:r>
                <a:rPr lang="en-US" sz="1200" b="1" dirty="0" smtClean="0"/>
                <a:t>}</a:t>
              </a:r>
              <a:endParaRPr lang="en-US" sz="12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7443883" y="3021292"/>
              <a:ext cx="7911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838656" y="3416858"/>
              <a:ext cx="674117" cy="10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838656" y="2632628"/>
              <a:ext cx="674117" cy="10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64"/>
            <p:cNvGrpSpPr/>
            <p:nvPr/>
          </p:nvGrpSpPr>
          <p:grpSpPr>
            <a:xfrm>
              <a:off x="5781696" y="3714752"/>
              <a:ext cx="945652" cy="214314"/>
              <a:chOff x="1500166" y="1000108"/>
              <a:chExt cx="998768" cy="35719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00166" y="1000108"/>
                <a:ext cx="214314" cy="35719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04880" y="1000108"/>
                <a:ext cx="214314" cy="357190"/>
              </a:xfrm>
              <a:prstGeom prst="rect">
                <a:avLst/>
              </a:prstGeom>
              <a:solidFill>
                <a:srgbClr val="3333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898127" y="1000108"/>
                <a:ext cx="214314" cy="357190"/>
              </a:xfrm>
              <a:prstGeom prst="rect">
                <a:avLst/>
              </a:prstGeom>
              <a:solidFill>
                <a:srgbClr val="6699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91374" y="1000108"/>
                <a:ext cx="214314" cy="35719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84620" y="1000108"/>
                <a:ext cx="214314" cy="35719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rot="10800000">
              <a:off x="6727342" y="3845154"/>
              <a:ext cx="57026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113093" y="3845486"/>
              <a:ext cx="328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74796" y="3564191"/>
              <a:ext cx="399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In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584" y="3559734"/>
              <a:ext cx="541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Out</a:t>
              </a:r>
              <a:endParaRPr 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51137" y="2643182"/>
              <a:ext cx="1829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1200" b="1" dirty="0" smtClean="0"/>
                <a:t>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</a:t>
              </a:r>
              <a:r>
                <a:rPr lang="en-US" sz="1200" b="1" dirty="0" smtClean="0"/>
                <a:t> – </a:t>
              </a:r>
              <a:r>
                <a:rPr lang="en-US" sz="1100" b="1" i="1" dirty="0" smtClean="0"/>
                <a:t>pa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), </a:t>
              </a:r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r>
                <a:rPr lang="en-US" sz="1200" b="1" dirty="0" smtClean="0"/>
                <a:t>)</a:t>
              </a:r>
              <a:endParaRPr lang="en-US" sz="1200" b="1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31899" y="2988230"/>
              <a:ext cx="4801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/>
                <a:t>O</a:t>
              </a:r>
              <a:r>
                <a:rPr lang="en-US" sz="1200" b="1" baseline="-25000" dirty="0" err="1" smtClean="0"/>
                <a:t>in</a:t>
              </a:r>
              <a:endParaRPr lang="en-US" sz="1200" b="1" dirty="0"/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457200" y="5029200"/>
            <a:ext cx="8305800" cy="1524000"/>
          </a:xfrm>
          <a:prstGeom prst="roundRect">
            <a:avLst/>
          </a:prstGeom>
          <a:solidFill>
            <a:srgbClr val="C1FAA4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000" b="1" dirty="0" smtClean="0">
                <a:solidFill>
                  <a:srgbClr val="0000CC"/>
                </a:solidFill>
              </a:rPr>
              <a:t>Structure class classifier:  </a:t>
            </a:r>
            <a:r>
              <a:rPr lang="en-US" sz="2000" i="1" dirty="0" smtClean="0">
                <a:solidFill>
                  <a:schemeClr val="tx1"/>
                </a:solidFill>
              </a:rPr>
              <a:t>Logistic Regression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      Stochastic Gradient Descent Algorithm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      4 classes: 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</a:rPr>
              <a:t>	</a:t>
            </a:r>
            <a:r>
              <a:rPr lang="en-US" sz="2000" i="1" dirty="0" smtClean="0">
                <a:solidFill>
                  <a:schemeClr val="tx1"/>
                </a:solidFill>
              </a:rPr>
              <a:t>		      Floor, Wall, Furniture, Graspable Objects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849</Words>
  <PresentationFormat>On-screen Show (4:3)</PresentationFormat>
  <Paragraphs>370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swagatika</cp:lastModifiedBy>
  <cp:revision>128</cp:revision>
  <dcterms:modified xsi:type="dcterms:W3CDTF">2013-12-12T05:56:57Z</dcterms:modified>
</cp:coreProperties>
</file>