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767A9-EB6B-8F4B-9A16-7B00B8EBF78B}" type="datetimeFigureOut">
              <a:rPr lang="en-US" smtClean="0"/>
              <a:t>5/25/12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632DF-B182-C54B-AF50-908D0AB7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24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D4710-379A-714B-8EA4-A0A3F7F0C9F6}" type="datetimeFigureOut">
              <a:rPr lang="en-US" smtClean="0"/>
              <a:t>5/25/12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D5EC7-2A18-1E49-9D43-D3E92EA5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Spanning and </a:t>
            </a:r>
            <a:r>
              <a:rPr lang="en-US" dirty="0" err="1" smtClean="0"/>
              <a:t>Sparsifying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8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8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Spanning and </a:t>
            </a:r>
            <a:r>
              <a:rPr lang="en-US" dirty="0" err="1" smtClean="0"/>
              <a:t>Sparsifying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0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1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8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9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803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2024" y="6356350"/>
            <a:ext cx="1856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Spanning and </a:t>
            </a:r>
            <a:r>
              <a:rPr lang="en-US" dirty="0" err="1" smtClean="0"/>
              <a:t>Sparsifying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5AF-134A-AC40-A55D-64817D771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3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786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Spanning and </a:t>
            </a:r>
            <a:r>
              <a:rPr lang="en-US" smtClean="0"/>
              <a:t>Sparsifying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657" y="2656382"/>
            <a:ext cx="7408543" cy="326540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Rajmohan Rajaraman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Northeastern University, Boston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May 2012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3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</a:t>
            </a:r>
            <a:r>
              <a:rPr lang="en-US" dirty="0" err="1" smtClean="0"/>
              <a:t>Sparsifiers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(1 ± </a:t>
            </a:r>
            <a:r>
              <a:rPr lang="en-US" dirty="0" err="1" smtClean="0"/>
              <a:t>ε</a:t>
            </a:r>
            <a:r>
              <a:rPr lang="en-US" dirty="0" smtClean="0"/>
              <a:t>)-approximation algorithms for flow-cut problems</a:t>
            </a:r>
          </a:p>
          <a:p>
            <a:pPr lvl="1"/>
            <a:r>
              <a:rPr lang="en-US" dirty="0" smtClean="0"/>
              <a:t>Maximum flow and minimum cut [</a:t>
            </a:r>
            <a:r>
              <a:rPr lang="en-US" dirty="0" err="1" smtClean="0">
                <a:solidFill>
                  <a:srgbClr val="008000"/>
                </a:solidFill>
              </a:rPr>
              <a:t>Benczur-Karger</a:t>
            </a:r>
            <a:r>
              <a:rPr lang="en-US" dirty="0" smtClean="0">
                <a:solidFill>
                  <a:srgbClr val="008000"/>
                </a:solidFill>
              </a:rPr>
              <a:t> 02, …, </a:t>
            </a:r>
            <a:r>
              <a:rPr lang="en-US" dirty="0" err="1" smtClean="0">
                <a:solidFill>
                  <a:srgbClr val="008000"/>
                </a:solidFill>
              </a:rPr>
              <a:t>Madry</a:t>
            </a:r>
            <a:r>
              <a:rPr lang="en-US" dirty="0" smtClean="0">
                <a:solidFill>
                  <a:srgbClr val="008000"/>
                </a:solidFill>
              </a:rPr>
              <a:t> 10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Graph partitioning [</a:t>
            </a:r>
            <a:r>
              <a:rPr lang="en-US" dirty="0" err="1" smtClean="0">
                <a:solidFill>
                  <a:srgbClr val="008000"/>
                </a:solidFill>
              </a:rPr>
              <a:t>Khandekar-Rao-Vazirani</a:t>
            </a:r>
            <a:r>
              <a:rPr lang="en-US" dirty="0" smtClean="0">
                <a:solidFill>
                  <a:srgbClr val="008000"/>
                </a:solidFill>
              </a:rPr>
              <a:t> 09</a:t>
            </a:r>
            <a:r>
              <a:rPr lang="en-US" dirty="0" smtClean="0"/>
              <a:t>]</a:t>
            </a:r>
          </a:p>
          <a:p>
            <a:r>
              <a:rPr lang="en-US" dirty="0" smtClean="0"/>
              <a:t>Improved algorithms for linear system solvers [</a:t>
            </a:r>
            <a:r>
              <a:rPr lang="en-US" dirty="0" err="1" smtClean="0">
                <a:solidFill>
                  <a:srgbClr val="008000"/>
                </a:solidFill>
              </a:rPr>
              <a:t>Spielman-Teng</a:t>
            </a:r>
            <a:r>
              <a:rPr lang="en-US" dirty="0" smtClean="0">
                <a:solidFill>
                  <a:srgbClr val="008000"/>
                </a:solidFill>
              </a:rPr>
              <a:t> 04, 08</a:t>
            </a:r>
            <a:r>
              <a:rPr lang="en-US" dirty="0" smtClean="0"/>
              <a:t>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2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</a:t>
            </a:r>
            <a:r>
              <a:rPr lang="en-US" dirty="0" err="1" smtClean="0"/>
              <a:t>Sparsification</a:t>
            </a:r>
            <a:r>
              <a:rPr lang="en-US" dirty="0" smtClean="0"/>
              <a:t> via Random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427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Sample each edge with a certain probability</a:t>
            </a:r>
          </a:p>
          <a:p>
            <a:r>
              <a:rPr lang="en-US" dirty="0" smtClean="0"/>
              <a:t>Uniform probability will not always work</a:t>
            </a:r>
          </a:p>
          <a:p>
            <a:r>
              <a:rPr lang="en-US" dirty="0" smtClean="0"/>
              <a:t>Assign weight of selected edge to be the inverse of its probability</a:t>
            </a:r>
          </a:p>
          <a:p>
            <a:pPr lvl="1"/>
            <a:r>
              <a:rPr lang="en-US" dirty="0" smtClean="0"/>
              <a:t>Ensures that in expectation, we are all set!</a:t>
            </a:r>
          </a:p>
          <a:p>
            <a:r>
              <a:rPr lang="en-US" dirty="0" smtClean="0"/>
              <a:t>Real challenge:</a:t>
            </a:r>
          </a:p>
          <a:p>
            <a:pPr lvl="1"/>
            <a:r>
              <a:rPr lang="en-US" dirty="0" smtClean="0"/>
              <a:t>How do we guarantee approximation for every one of the exponential number of cuts?</a:t>
            </a:r>
          </a:p>
          <a:p>
            <a:r>
              <a:rPr lang="en-US" dirty="0" smtClean="0"/>
              <a:t>Three key components:</a:t>
            </a:r>
          </a:p>
          <a:p>
            <a:pPr lvl="1"/>
            <a:r>
              <a:rPr lang="en-US" dirty="0" smtClean="0"/>
              <a:t>Non-uniform probability chosen captures “importance” of the cut (several measures have been proposed)</a:t>
            </a:r>
          </a:p>
          <a:p>
            <a:pPr lvl="1"/>
            <a:r>
              <a:rPr lang="en-US" dirty="0" smtClean="0"/>
              <a:t>Distribution of the number of cuts of a particular size [</a:t>
            </a:r>
            <a:r>
              <a:rPr lang="en-US" dirty="0" err="1" smtClean="0">
                <a:solidFill>
                  <a:srgbClr val="008000"/>
                </a:solidFill>
              </a:rPr>
              <a:t>Karger</a:t>
            </a:r>
            <a:r>
              <a:rPr lang="en-US" dirty="0" smtClean="0">
                <a:solidFill>
                  <a:srgbClr val="008000"/>
                </a:solidFill>
              </a:rPr>
              <a:t> 99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Chernoff</a:t>
            </a:r>
            <a:r>
              <a:rPr lang="en-US" dirty="0" smtClean="0"/>
              <a:t> bounds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Sparse Approximations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well can an undirected graph G = (V,E) be approximated by a sparse graph H?</a:t>
            </a:r>
          </a:p>
          <a:p>
            <a:r>
              <a:rPr lang="en-US" dirty="0" smtClean="0"/>
              <a:t>Distance-based approximation:</a:t>
            </a:r>
          </a:p>
          <a:p>
            <a:pPr lvl="1"/>
            <a:r>
              <a:rPr lang="en-US" dirty="0" smtClean="0"/>
              <a:t>Distance in H should be at least distance in G</a:t>
            </a:r>
          </a:p>
          <a:p>
            <a:pPr lvl="1"/>
            <a:r>
              <a:rPr lang="en-US" dirty="0" smtClean="0"/>
              <a:t>Stretch = distance in H/distance in G</a:t>
            </a:r>
          </a:p>
          <a:p>
            <a:pPr lvl="1"/>
            <a:r>
              <a:rPr lang="en-US" dirty="0" smtClean="0"/>
              <a:t>Minimize stretch</a:t>
            </a:r>
          </a:p>
          <a:p>
            <a:r>
              <a:rPr lang="en-US" dirty="0" smtClean="0"/>
              <a:t>Cut-based approximation:</a:t>
            </a:r>
          </a:p>
          <a:p>
            <a:pPr lvl="1"/>
            <a:r>
              <a:rPr lang="en-US" dirty="0" smtClean="0"/>
              <a:t>Capacity of cut in H should be at most capacity in G</a:t>
            </a:r>
          </a:p>
          <a:p>
            <a:pPr lvl="1"/>
            <a:r>
              <a:rPr lang="en-US" dirty="0" smtClean="0"/>
              <a:t>Congestion = capacity in G/capacity in H</a:t>
            </a:r>
          </a:p>
          <a:p>
            <a:pPr lvl="1"/>
            <a:r>
              <a:rPr lang="en-US" dirty="0" smtClean="0"/>
              <a:t>Minimize congestion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sparse graphs?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inimize number of edges while satisfying a required stretch or congestion constraint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Achieve very small stretch or congestion with O(n) or </a:t>
            </a:r>
            <a:r>
              <a:rPr lang="en-US" dirty="0" err="1" smtClean="0">
                <a:solidFill>
                  <a:srgbClr val="000000"/>
                </a:solidFill>
              </a:rPr>
              <a:t>Õ</a:t>
            </a:r>
            <a:r>
              <a:rPr lang="en-US" dirty="0" smtClean="0">
                <a:solidFill>
                  <a:srgbClr val="000000"/>
                </a:solidFill>
              </a:rPr>
              <a:t>(n) edges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Require that sparse graph H be a tree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Require that H be a spanning tree of G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4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31" y="1600200"/>
            <a:ext cx="835756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Many problems can be solved much better and/or much faster on </a:t>
            </a:r>
            <a:r>
              <a:rPr lang="en-US" dirty="0" err="1" smtClean="0"/>
              <a:t>sparsifier</a:t>
            </a:r>
            <a:r>
              <a:rPr lang="en-US" dirty="0" smtClean="0"/>
              <a:t> H</a:t>
            </a:r>
          </a:p>
          <a:p>
            <a:pPr lvl="1"/>
            <a:r>
              <a:rPr lang="en-US" dirty="0" smtClean="0"/>
              <a:t>Many NP-hard optimization problems can be solved optimally on trees</a:t>
            </a:r>
          </a:p>
          <a:p>
            <a:pPr lvl="1"/>
            <a:r>
              <a:rPr lang="en-US" dirty="0" smtClean="0"/>
              <a:t>The running time of many flow/cut problems depend significantly on the number of edges </a:t>
            </a:r>
          </a:p>
          <a:p>
            <a:r>
              <a:rPr lang="en-US" dirty="0" smtClean="0"/>
              <a:t>If H is a good approximation of G, then solution for H or some refinement is likely a good solution for 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9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Distance-based Approximations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365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Spanners [</a:t>
            </a:r>
            <a:r>
              <a:rPr lang="en-US" dirty="0" err="1" smtClean="0">
                <a:solidFill>
                  <a:srgbClr val="008000"/>
                </a:solidFill>
              </a:rPr>
              <a:t>Peleg</a:t>
            </a:r>
            <a:r>
              <a:rPr lang="en-US" dirty="0" smtClean="0">
                <a:solidFill>
                  <a:srgbClr val="008000"/>
                </a:solidFill>
              </a:rPr>
              <a:t>-Schaeffer 89</a:t>
            </a:r>
            <a:r>
              <a:rPr lang="en-US" dirty="0" smtClean="0"/>
              <a:t>]: </a:t>
            </a:r>
          </a:p>
          <a:p>
            <a:pPr lvl="1"/>
            <a:r>
              <a:rPr lang="en-US" dirty="0" smtClean="0"/>
              <a:t>Sparse </a:t>
            </a:r>
            <a:r>
              <a:rPr lang="en-US" dirty="0" err="1" smtClean="0"/>
              <a:t>subgraphs</a:t>
            </a:r>
            <a:r>
              <a:rPr lang="en-US" dirty="0" smtClean="0"/>
              <a:t> that approximate all pairwise </a:t>
            </a:r>
            <a:r>
              <a:rPr lang="en-US" dirty="0" smtClean="0"/>
              <a:t>distances</a:t>
            </a:r>
          </a:p>
          <a:p>
            <a:r>
              <a:rPr lang="en-US" dirty="0" smtClean="0"/>
              <a:t>(α,β)-spanner: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each pair (</a:t>
            </a:r>
            <a:r>
              <a:rPr lang="en-US" dirty="0" err="1" smtClean="0"/>
              <a:t>u,v</a:t>
            </a:r>
            <a:r>
              <a:rPr lang="en-US" dirty="0" smtClean="0"/>
              <a:t>), </a:t>
            </a:r>
            <a:r>
              <a:rPr lang="en-US" dirty="0" err="1" smtClean="0"/>
              <a:t>dist</a:t>
            </a:r>
            <a:r>
              <a:rPr lang="en-US" baseline="-25000" dirty="0" err="1" smtClean="0"/>
              <a:t>H</a:t>
            </a:r>
            <a:r>
              <a:rPr lang="en-US" dirty="0" smtClean="0"/>
              <a:t>(</a:t>
            </a:r>
            <a:r>
              <a:rPr lang="en-US" dirty="0" err="1" smtClean="0"/>
              <a:t>u,v</a:t>
            </a:r>
            <a:r>
              <a:rPr lang="en-US" dirty="0" smtClean="0"/>
              <a:t>) is at most α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×</a:t>
            </a:r>
            <a:r>
              <a:rPr lang="en-US" dirty="0" err="1" smtClean="0"/>
              <a:t>dist</a:t>
            </a:r>
            <a:r>
              <a:rPr lang="en-US" baseline="-25000" dirty="0" err="1" smtClean="0"/>
              <a:t>G</a:t>
            </a:r>
            <a:r>
              <a:rPr lang="en-US" dirty="0" smtClean="0"/>
              <a:t>(</a:t>
            </a:r>
            <a:r>
              <a:rPr lang="en-US" dirty="0" err="1" smtClean="0"/>
              <a:t>u,v</a:t>
            </a:r>
            <a:r>
              <a:rPr lang="en-US" dirty="0" smtClean="0"/>
              <a:t>) + β</a:t>
            </a:r>
            <a:endParaRPr lang="en-US" dirty="0" smtClean="0"/>
          </a:p>
          <a:p>
            <a:r>
              <a:rPr lang="en-US" dirty="0" smtClean="0"/>
              <a:t>Multiplicative spanner</a:t>
            </a:r>
            <a:r>
              <a:rPr lang="en-US" dirty="0" smtClean="0"/>
              <a:t>: Focus </a:t>
            </a:r>
            <a:r>
              <a:rPr lang="en-US" dirty="0"/>
              <a:t>on </a:t>
            </a:r>
            <a:r>
              <a:rPr lang="en-US" dirty="0" smtClean="0"/>
              <a:t>α</a:t>
            </a:r>
          </a:p>
          <a:p>
            <a:pPr lvl="1"/>
            <a:r>
              <a:rPr lang="en-US" dirty="0" smtClean="0"/>
              <a:t>(1+</a:t>
            </a:r>
            <a:r>
              <a:rPr lang="en-US" dirty="0"/>
              <a:t>ε, (log(k)/</a:t>
            </a:r>
            <a:r>
              <a:rPr lang="en-US" dirty="0" err="1" smtClean="0"/>
              <a:t>ε</a:t>
            </a:r>
            <a:r>
              <a:rPr lang="en-US" dirty="0" smtClean="0"/>
              <a:t>)</a:t>
            </a:r>
            <a:r>
              <a:rPr lang="en-US" baseline="30000" dirty="0" smtClean="0"/>
              <a:t>log(k)</a:t>
            </a:r>
            <a:r>
              <a:rPr lang="en-US" dirty="0" smtClean="0"/>
              <a:t>)-spanners exist with O(kn</a:t>
            </a:r>
            <a:r>
              <a:rPr lang="en-US" baseline="30000" dirty="0" smtClean="0"/>
              <a:t>1+1/k</a:t>
            </a:r>
            <a:r>
              <a:rPr lang="en-US" dirty="0" smtClean="0"/>
              <a:t>)  edges [</a:t>
            </a:r>
            <a:r>
              <a:rPr lang="en-US" dirty="0" smtClean="0">
                <a:solidFill>
                  <a:srgbClr val="008000"/>
                </a:solidFill>
              </a:rPr>
              <a:t>Elkin-</a:t>
            </a:r>
            <a:r>
              <a:rPr lang="en-US" dirty="0" err="1" smtClean="0">
                <a:solidFill>
                  <a:srgbClr val="008000"/>
                </a:solidFill>
              </a:rPr>
              <a:t>Peleg</a:t>
            </a:r>
            <a:r>
              <a:rPr lang="en-US" dirty="0" smtClean="0">
                <a:solidFill>
                  <a:srgbClr val="008000"/>
                </a:solidFill>
              </a:rPr>
              <a:t> 04,Thorup-Zwick 06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smtClean="0"/>
              <a:t>Additive spanner: </a:t>
            </a:r>
            <a:r>
              <a:rPr lang="en-US" dirty="0" smtClean="0"/>
              <a:t>Focus </a:t>
            </a:r>
            <a:r>
              <a:rPr lang="en-US" dirty="0"/>
              <a:t>on </a:t>
            </a:r>
            <a:r>
              <a:rPr lang="en-US" dirty="0" smtClean="0"/>
              <a:t>β</a:t>
            </a:r>
          </a:p>
          <a:p>
            <a:pPr lvl="1"/>
            <a:r>
              <a:rPr lang="en-US" dirty="0" smtClean="0"/>
              <a:t>Conjecture: (1,2k-2)-spanners with O(n</a:t>
            </a:r>
            <a:r>
              <a:rPr lang="en-US" baseline="30000" dirty="0" smtClean="0"/>
              <a:t>1+1/k</a:t>
            </a:r>
            <a:r>
              <a:rPr lang="en-US" dirty="0" smtClean="0"/>
              <a:t>) edges exist [</a:t>
            </a:r>
            <a:r>
              <a:rPr lang="en-US" dirty="0" smtClean="0">
                <a:solidFill>
                  <a:srgbClr val="008000"/>
                </a:solidFill>
              </a:rPr>
              <a:t>Woodruff 06, </a:t>
            </a:r>
            <a:r>
              <a:rPr lang="en-US" dirty="0" err="1" smtClean="0">
                <a:solidFill>
                  <a:srgbClr val="008000"/>
                </a:solidFill>
              </a:rPr>
              <a:t>Baswana-Kavitha-Mehlhorn-Pettie</a:t>
            </a:r>
            <a:r>
              <a:rPr lang="en-US" dirty="0" smtClean="0">
                <a:solidFill>
                  <a:srgbClr val="008000"/>
                </a:solidFill>
              </a:rPr>
              <a:t> 05</a:t>
            </a:r>
            <a:r>
              <a:rPr lang="en-US" dirty="0" smtClean="0"/>
              <a:t>,…]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Approximations using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can be approximated using the sparsest graphs?</a:t>
            </a:r>
          </a:p>
          <a:p>
            <a:r>
              <a:rPr lang="en-US" dirty="0" smtClean="0"/>
              <a:t>Maximum stretch of any deterministic selection is </a:t>
            </a:r>
            <a:r>
              <a:rPr lang="en-US" dirty="0" err="1" smtClean="0"/>
              <a:t>Ω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Probabilistic approximation:</a:t>
            </a:r>
          </a:p>
          <a:p>
            <a:pPr lvl="1"/>
            <a:r>
              <a:rPr lang="en-US" dirty="0" smtClean="0"/>
              <a:t>There exists a probability distribution of trees such that the expected stretch for any pair is O(log(n))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>
                <a:solidFill>
                  <a:srgbClr val="008000"/>
                </a:solidFill>
              </a:rPr>
              <a:t>Bartal</a:t>
            </a:r>
            <a:r>
              <a:rPr lang="en-US" dirty="0" smtClean="0">
                <a:solidFill>
                  <a:srgbClr val="008000"/>
                </a:solidFill>
              </a:rPr>
              <a:t> 96, 98</a:t>
            </a:r>
            <a:r>
              <a:rPr lang="en-US" dirty="0" smtClean="0"/>
              <a:t>], …, [</a:t>
            </a:r>
            <a:r>
              <a:rPr lang="en-US" dirty="0" err="1" smtClean="0">
                <a:solidFill>
                  <a:srgbClr val="008000"/>
                </a:solidFill>
              </a:rPr>
              <a:t>Fakcharoenphol-Rao-Talwar</a:t>
            </a:r>
            <a:r>
              <a:rPr lang="en-US" dirty="0" smtClean="0">
                <a:solidFill>
                  <a:srgbClr val="008000"/>
                </a:solidFill>
              </a:rPr>
              <a:t> 03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Õ</a:t>
            </a:r>
            <a:r>
              <a:rPr lang="en-US" dirty="0" smtClean="0"/>
              <a:t>(log(n)) achievable even if tree required to be a spanning tree [</a:t>
            </a:r>
            <a:r>
              <a:rPr lang="en-US" dirty="0" smtClean="0">
                <a:solidFill>
                  <a:srgbClr val="008000"/>
                </a:solidFill>
              </a:rPr>
              <a:t>Elkin-</a:t>
            </a:r>
            <a:r>
              <a:rPr lang="en-US" dirty="0" err="1" smtClean="0">
                <a:solidFill>
                  <a:srgbClr val="008000"/>
                </a:solidFill>
              </a:rPr>
              <a:t>Emek</a:t>
            </a:r>
            <a:r>
              <a:rPr lang="en-US" dirty="0" smtClean="0">
                <a:solidFill>
                  <a:srgbClr val="008000"/>
                </a:solidFill>
              </a:rPr>
              <a:t>-</a:t>
            </a:r>
            <a:r>
              <a:rPr lang="en-US" dirty="0" err="1" smtClean="0">
                <a:solidFill>
                  <a:srgbClr val="008000"/>
                </a:solidFill>
              </a:rPr>
              <a:t>Spielman-Teng</a:t>
            </a:r>
            <a:r>
              <a:rPr lang="en-US" dirty="0" smtClean="0">
                <a:solidFill>
                  <a:srgbClr val="008000"/>
                </a:solidFill>
              </a:rPr>
              <a:t> 05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Abraham-</a:t>
            </a:r>
            <a:r>
              <a:rPr lang="en-US" dirty="0" err="1" smtClean="0">
                <a:solidFill>
                  <a:srgbClr val="008000"/>
                </a:solidFill>
              </a:rPr>
              <a:t>Bartal</a:t>
            </a:r>
            <a:r>
              <a:rPr lang="en-US" dirty="0" smtClean="0">
                <a:solidFill>
                  <a:srgbClr val="008000"/>
                </a:solidFill>
              </a:rPr>
              <a:t>-Neiman 09</a:t>
            </a:r>
            <a:r>
              <a:rPr lang="en-US" dirty="0" smtClean="0"/>
              <a:t>,…]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1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Tool in Network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objective function is a linear combination of distances:</a:t>
            </a:r>
          </a:p>
          <a:p>
            <a:pPr lvl="1"/>
            <a:r>
              <a:rPr lang="en-US" dirty="0" smtClean="0"/>
              <a:t>Can reduce the problem on a general graph to that of solving on a tree</a:t>
            </a:r>
          </a:p>
          <a:p>
            <a:pPr lvl="1"/>
            <a:r>
              <a:rPr lang="en-US" dirty="0" smtClean="0"/>
              <a:t>Cost of O(log(n)) in approximation</a:t>
            </a:r>
          </a:p>
          <a:p>
            <a:r>
              <a:rPr lang="en-US" dirty="0" smtClean="0"/>
              <a:t>Metrical Task Systems [</a:t>
            </a:r>
            <a:r>
              <a:rPr lang="en-US" dirty="0" err="1" smtClean="0">
                <a:solidFill>
                  <a:srgbClr val="008000"/>
                </a:solidFill>
              </a:rPr>
              <a:t>Bartal</a:t>
            </a:r>
            <a:r>
              <a:rPr lang="en-US" dirty="0" smtClean="0">
                <a:solidFill>
                  <a:srgbClr val="008000"/>
                </a:solidFill>
              </a:rPr>
              <a:t> 96</a:t>
            </a:r>
            <a:r>
              <a:rPr lang="en-US" dirty="0" smtClean="0"/>
              <a:t>]</a:t>
            </a:r>
          </a:p>
          <a:p>
            <a:r>
              <a:rPr lang="en-US" dirty="0" smtClean="0"/>
              <a:t>Group Steiner Tree [</a:t>
            </a:r>
            <a:r>
              <a:rPr lang="en-US" dirty="0" err="1" smtClean="0">
                <a:solidFill>
                  <a:srgbClr val="008000"/>
                </a:solidFill>
              </a:rPr>
              <a:t>Garg</a:t>
            </a:r>
            <a:r>
              <a:rPr lang="en-US" dirty="0" smtClean="0">
                <a:solidFill>
                  <a:srgbClr val="008000"/>
                </a:solidFill>
              </a:rPr>
              <a:t>-</a:t>
            </a:r>
            <a:r>
              <a:rPr lang="en-US" dirty="0" err="1" smtClean="0">
                <a:solidFill>
                  <a:srgbClr val="008000"/>
                </a:solidFill>
              </a:rPr>
              <a:t>Konjevod</a:t>
            </a:r>
            <a:r>
              <a:rPr lang="en-US" dirty="0" smtClean="0">
                <a:solidFill>
                  <a:srgbClr val="008000"/>
                </a:solidFill>
              </a:rPr>
              <a:t>-Ravi 98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7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Cut-Based Approximations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9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 there a tree whose cuts well-approximate the ones in the graph?</a:t>
            </a:r>
          </a:p>
          <a:p>
            <a:r>
              <a:rPr lang="en-US" dirty="0" smtClean="0"/>
              <a:t>[</a:t>
            </a:r>
            <a:r>
              <a:rPr lang="en-US" dirty="0" err="1" smtClean="0">
                <a:solidFill>
                  <a:srgbClr val="008000"/>
                </a:solidFill>
              </a:rPr>
              <a:t>Räcke</a:t>
            </a:r>
            <a:r>
              <a:rPr lang="en-US" dirty="0" smtClean="0">
                <a:solidFill>
                  <a:srgbClr val="008000"/>
                </a:solidFill>
              </a:rPr>
              <a:t> 03, 08</a:t>
            </a:r>
            <a:r>
              <a:rPr lang="en-US" dirty="0" smtClean="0"/>
              <a:t>] showed for two notions of probabilistic approximation that this is true</a:t>
            </a:r>
          </a:p>
          <a:p>
            <a:r>
              <a:rPr lang="en-US" dirty="0" smtClean="0"/>
              <a:t>There exists a probability distribution over capacitated trees such that the expected congestion of every cut is O(log(n)) </a:t>
            </a:r>
          </a:p>
          <a:p>
            <a:r>
              <a:rPr lang="en-US" dirty="0" smtClean="0"/>
              <a:t>Applications: </a:t>
            </a:r>
          </a:p>
          <a:p>
            <a:pPr lvl="1"/>
            <a:r>
              <a:rPr lang="en-US" dirty="0" smtClean="0"/>
              <a:t>Minimum bisection</a:t>
            </a:r>
          </a:p>
          <a:p>
            <a:pPr lvl="1"/>
            <a:r>
              <a:rPr lang="en-US" dirty="0" smtClean="0"/>
              <a:t>Minimum k-</a:t>
            </a:r>
            <a:r>
              <a:rPr lang="en-US" dirty="0" err="1" smtClean="0"/>
              <a:t>multicut</a:t>
            </a:r>
            <a:endParaRPr lang="en-US" dirty="0" smtClean="0"/>
          </a:p>
          <a:p>
            <a:pPr lvl="1"/>
            <a:r>
              <a:rPr lang="en-US" dirty="0" smtClean="0"/>
              <a:t>Oblivious routing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</a:t>
            </a:r>
            <a:r>
              <a:rPr lang="en-US" dirty="0" err="1" smtClean="0"/>
              <a:t>Sparsifiers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there a sparse </a:t>
            </a:r>
            <a:r>
              <a:rPr lang="en-US" dirty="0" err="1" smtClean="0"/>
              <a:t>subgraph</a:t>
            </a:r>
            <a:r>
              <a:rPr lang="en-US" dirty="0" smtClean="0"/>
              <a:t> H of G, with capacities on edges, such that:</a:t>
            </a:r>
          </a:p>
          <a:p>
            <a:pPr lvl="1"/>
            <a:r>
              <a:rPr lang="en-US" dirty="0" smtClean="0"/>
              <a:t>For every cut, capacity in H is within (1 ± </a:t>
            </a:r>
            <a:r>
              <a:rPr lang="en-US" dirty="0" err="1" smtClean="0"/>
              <a:t>ε</a:t>
            </a:r>
            <a:r>
              <a:rPr lang="en-US" dirty="0" smtClean="0"/>
              <a:t>) factor of the capacity in G</a:t>
            </a:r>
          </a:p>
          <a:p>
            <a:r>
              <a:rPr lang="en-US" dirty="0" smtClean="0"/>
              <a:t>Graph </a:t>
            </a:r>
            <a:r>
              <a:rPr lang="en-US" dirty="0" err="1" smtClean="0"/>
              <a:t>sparsifiers</a:t>
            </a:r>
            <a:r>
              <a:rPr lang="en-US" dirty="0" smtClean="0"/>
              <a:t> with O(n) edges exist!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>
                <a:solidFill>
                  <a:srgbClr val="008000"/>
                </a:solidFill>
              </a:rPr>
              <a:t>Benczur-Karger</a:t>
            </a:r>
            <a:r>
              <a:rPr lang="en-US" dirty="0" smtClean="0">
                <a:solidFill>
                  <a:srgbClr val="008000"/>
                </a:solidFill>
              </a:rPr>
              <a:t> 02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>
                <a:solidFill>
                  <a:srgbClr val="008000"/>
                </a:solidFill>
              </a:rPr>
              <a:t>Spielman-Srivastava</a:t>
            </a:r>
            <a:r>
              <a:rPr lang="en-US" dirty="0" smtClean="0">
                <a:solidFill>
                  <a:srgbClr val="008000"/>
                </a:solidFill>
              </a:rPr>
              <a:t> 08</a:t>
            </a:r>
            <a:r>
              <a:rPr lang="en-US" dirty="0" smtClean="0"/>
              <a:t>] provide stronger spectral </a:t>
            </a:r>
            <a:r>
              <a:rPr lang="en-US" dirty="0" err="1" smtClean="0"/>
              <a:t>sparsifiers</a:t>
            </a:r>
            <a:endParaRPr lang="en-US" dirty="0" smtClean="0"/>
          </a:p>
          <a:p>
            <a:pPr lvl="1"/>
            <a:r>
              <a:rPr lang="en-US" dirty="0" smtClean="0"/>
              <a:t>[</a:t>
            </a:r>
            <a:r>
              <a:rPr lang="en-US" dirty="0" smtClean="0">
                <a:solidFill>
                  <a:srgbClr val="008000"/>
                </a:solidFill>
              </a:rPr>
              <a:t>Fung-</a:t>
            </a:r>
            <a:r>
              <a:rPr lang="en-US" dirty="0" err="1" smtClean="0">
                <a:solidFill>
                  <a:srgbClr val="008000"/>
                </a:solidFill>
              </a:rPr>
              <a:t>Hariharan</a:t>
            </a:r>
            <a:r>
              <a:rPr lang="en-US" dirty="0" smtClean="0">
                <a:solidFill>
                  <a:srgbClr val="008000"/>
                </a:solidFill>
              </a:rPr>
              <a:t>-Harvey-</a:t>
            </a:r>
            <a:r>
              <a:rPr lang="en-US" dirty="0" err="1" smtClean="0">
                <a:solidFill>
                  <a:srgbClr val="008000"/>
                </a:solidFill>
              </a:rPr>
              <a:t>Panigrahy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11</a:t>
            </a:r>
            <a:r>
              <a:rPr lang="en-US" dirty="0" smtClean="0"/>
              <a:t>] provide a general framework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Spanning and Sparsifying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4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5379</TotalTime>
  <Words>905</Words>
  <Application>Microsoft Macintosh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Spanning and Sparsifying</vt:lpstr>
      <vt:lpstr>Sparse Approximations of Graphs</vt:lpstr>
      <vt:lpstr>What kind of sparse graphs?</vt:lpstr>
      <vt:lpstr>Applications</vt:lpstr>
      <vt:lpstr>Distance-based Approximations</vt:lpstr>
      <vt:lpstr>Approximations using Trees</vt:lpstr>
      <vt:lpstr>Major Tool in Network Optimization</vt:lpstr>
      <vt:lpstr>Cut-Based Approximations</vt:lpstr>
      <vt:lpstr>Graph Sparsifiers</vt:lpstr>
      <vt:lpstr>Applications of Sparsifiers</vt:lpstr>
      <vt:lpstr>Graph Sparsification via Random Sampling</vt:lpstr>
    </vt:vector>
  </TitlesOfParts>
  <Company>Northeastern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Rajmohan Rajaraman</dc:creator>
  <cp:lastModifiedBy>Rajmohan Rajaraman</cp:lastModifiedBy>
  <cp:revision>121</cp:revision>
  <cp:lastPrinted>2012-05-25T13:15:50Z</cp:lastPrinted>
  <dcterms:created xsi:type="dcterms:W3CDTF">2011-11-29T21:50:17Z</dcterms:created>
  <dcterms:modified xsi:type="dcterms:W3CDTF">2012-05-26T02:22:49Z</dcterms:modified>
</cp:coreProperties>
</file>