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9" r:id="rId4"/>
    <p:sldId id="288" r:id="rId5"/>
    <p:sldId id="258" r:id="rId6"/>
    <p:sldId id="259" r:id="rId7"/>
    <p:sldId id="260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4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67A9-EB6B-8F4B-9A16-7B00B8EBF78B}" type="datetimeFigureOut">
              <a:rPr lang="en-US" smtClean="0"/>
              <a:t>5/30/12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32DF-B182-C54B-AF50-908D0AB72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24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4710-379A-714B-8EA4-A0A3F7F0C9F6}" type="datetimeFigureOut">
              <a:rPr lang="en-US" smtClean="0"/>
              <a:t>5/30/12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5EC7-2A18-1E49-9D43-D3E92EA5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803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2024" y="6356350"/>
            <a:ext cx="1856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Rumors and Routes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Rumors and Routes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Rumor spreading</a:t>
            </a:r>
          </a:p>
          <a:p>
            <a:pPr lvl="1"/>
            <a:r>
              <a:rPr lang="en-US" dirty="0" smtClean="0"/>
              <a:t>Bounds on cover time</a:t>
            </a:r>
          </a:p>
          <a:p>
            <a:r>
              <a:rPr lang="en-US" dirty="0" smtClean="0"/>
              <a:t>Small-world networks</a:t>
            </a:r>
          </a:p>
          <a:p>
            <a:pPr lvl="1"/>
            <a:r>
              <a:rPr lang="en-US" dirty="0" smtClean="0"/>
              <a:t>Low-degree low-diameter models</a:t>
            </a:r>
          </a:p>
          <a:p>
            <a:pPr lvl="1"/>
            <a:r>
              <a:rPr lang="en-US" dirty="0" smtClean="0"/>
              <a:t>Decentralized search or network navigability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Rumor Spreading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Information dissemination in a network</a:t>
            </a:r>
          </a:p>
          <a:p>
            <a:r>
              <a:rPr lang="en-US" dirty="0" smtClean="0"/>
              <a:t>Push paradigm:</a:t>
            </a:r>
          </a:p>
          <a:p>
            <a:pPr lvl="1"/>
            <a:r>
              <a:rPr lang="en-US" dirty="0" smtClean="0"/>
              <a:t>Every node that has the rumor forwards it to a random neighbor</a:t>
            </a:r>
          </a:p>
          <a:p>
            <a:pPr lvl="1"/>
            <a:r>
              <a:rPr lang="en-US" dirty="0" smtClean="0"/>
              <a:t>Theorem: Push completes in O(n log(n)) steps </a:t>
            </a:r>
            <a:r>
              <a:rPr lang="en-US" dirty="0" err="1" smtClean="0"/>
              <a:t>whp</a:t>
            </a:r>
            <a:endParaRPr lang="en-US" dirty="0" smtClean="0"/>
          </a:p>
          <a:p>
            <a:r>
              <a:rPr lang="en-US" dirty="0" smtClean="0"/>
              <a:t>Pull paradigm:</a:t>
            </a:r>
          </a:p>
          <a:p>
            <a:pPr lvl="1"/>
            <a:r>
              <a:rPr lang="en-US" dirty="0" smtClean="0"/>
              <a:t>Every node that does not have the rumor currently queries a random neighbor</a:t>
            </a:r>
            <a:endParaRPr lang="en-US" dirty="0"/>
          </a:p>
          <a:p>
            <a:r>
              <a:rPr lang="en-US" dirty="0" smtClean="0"/>
              <a:t>Push-pull paradigm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Push-Pull Rumor Spreading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Conductance of a graph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Theorem [</a:t>
            </a:r>
            <a:r>
              <a:rPr lang="en-US" dirty="0" err="1" smtClean="0">
                <a:solidFill>
                  <a:srgbClr val="008000"/>
                </a:solidFill>
              </a:rPr>
              <a:t>Giakkoupis</a:t>
            </a:r>
            <a:r>
              <a:rPr lang="en-US" dirty="0" smtClean="0">
                <a:solidFill>
                  <a:srgbClr val="008000"/>
                </a:solidFill>
              </a:rPr>
              <a:t> 11</a:t>
            </a:r>
            <a:r>
              <a:rPr lang="en-US" dirty="0" smtClean="0"/>
              <a:t>]: </a:t>
            </a:r>
            <a:r>
              <a:rPr lang="en-US" dirty="0" smtClean="0"/>
              <a:t>The push-pull process completes in O(log(n)/</a:t>
            </a:r>
            <a:r>
              <a:rPr lang="en-US" dirty="0" err="1" smtClean="0"/>
              <a:t>Φ</a:t>
            </a:r>
            <a:r>
              <a:rPr lang="en-US" dirty="0" smtClean="0"/>
              <a:t>) steps with high </a:t>
            </a:r>
            <a:r>
              <a:rPr lang="en-US" dirty="0" smtClean="0"/>
              <a:t>probability</a:t>
            </a:r>
          </a:p>
          <a:p>
            <a:pPr lvl="1"/>
            <a:r>
              <a:rPr lang="en-US" dirty="0" smtClean="0"/>
              <a:t>Weaker bounds given earlier by [</a:t>
            </a:r>
            <a:r>
              <a:rPr lang="en-US" dirty="0" err="1" smtClean="0">
                <a:solidFill>
                  <a:srgbClr val="008000"/>
                </a:solidFill>
              </a:rPr>
              <a:t>Chierichetti-Lattanzi-Panconesi</a:t>
            </a:r>
            <a:r>
              <a:rPr lang="en-US" dirty="0" smtClean="0">
                <a:solidFill>
                  <a:srgbClr val="008000"/>
                </a:solidFill>
              </a:rPr>
              <a:t> 09, 10</a:t>
            </a:r>
            <a:r>
              <a:rPr lang="en-US" dirty="0" smtClean="0"/>
              <a:t>]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321508"/>
              </p:ext>
            </p:extLst>
          </p:nvPr>
        </p:nvGraphicFramePr>
        <p:xfrm>
          <a:off x="2630488" y="2299070"/>
          <a:ext cx="32813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828800" imgH="419100" progId="Equation.3">
                  <p:embed/>
                </p:oleObj>
              </mc:Choice>
              <mc:Fallback>
                <p:oleObj name="Equation" r:id="rId3" imgW="18288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0488" y="2299070"/>
                        <a:ext cx="3281362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22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Small-World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Six degrees of separation:</a:t>
            </a:r>
          </a:p>
          <a:p>
            <a:pPr lvl="1"/>
            <a:r>
              <a:rPr lang="en-US" dirty="0" smtClean="0"/>
              <a:t>Diameter of “real” even very large networks appears to be small</a:t>
            </a:r>
          </a:p>
          <a:p>
            <a:pPr lvl="1"/>
            <a:r>
              <a:rPr lang="en-US" dirty="0" smtClean="0"/>
              <a:t>How do we model them?</a:t>
            </a:r>
          </a:p>
          <a:p>
            <a:r>
              <a:rPr lang="en-US" dirty="0" smtClean="0"/>
              <a:t>G(</a:t>
            </a:r>
            <a:r>
              <a:rPr lang="en-US" dirty="0" err="1" smtClean="0"/>
              <a:t>n,p</a:t>
            </a:r>
            <a:r>
              <a:rPr lang="en-US" dirty="0" smtClean="0"/>
              <a:t>) graphs, with p = </a:t>
            </a:r>
            <a:r>
              <a:rPr lang="en-US" dirty="0" err="1" smtClean="0"/>
              <a:t>Ω</a:t>
            </a:r>
            <a:r>
              <a:rPr lang="en-US" dirty="0" smtClean="0"/>
              <a:t>(log(n)/n):</a:t>
            </a:r>
          </a:p>
          <a:p>
            <a:pPr lvl="1"/>
            <a:r>
              <a:rPr lang="en-US" dirty="0" smtClean="0"/>
              <a:t>Diameter O(log(n))</a:t>
            </a:r>
          </a:p>
          <a:p>
            <a:pPr lvl="1"/>
            <a:r>
              <a:rPr lang="en-US" dirty="0" smtClean="0"/>
              <a:t>Average degree </a:t>
            </a:r>
            <a:r>
              <a:rPr lang="en-US" dirty="0" err="1"/>
              <a:t>Ω</a:t>
            </a:r>
            <a:r>
              <a:rPr lang="en-US" dirty="0"/>
              <a:t>(log(n</a:t>
            </a:r>
            <a:r>
              <a:rPr lang="en-US" dirty="0" smtClean="0"/>
              <a:t>))</a:t>
            </a:r>
          </a:p>
          <a:p>
            <a:r>
              <a:rPr lang="en-US" dirty="0" smtClean="0"/>
              <a:t>Random 3-regular graphs are expanders</a:t>
            </a:r>
          </a:p>
          <a:p>
            <a:r>
              <a:rPr lang="en-US" dirty="0" smtClean="0"/>
              <a:t>Small-world graphs:</a:t>
            </a:r>
          </a:p>
          <a:p>
            <a:pPr lvl="1"/>
            <a:r>
              <a:rPr lang="en-US" dirty="0" smtClean="0"/>
              <a:t>Model with constant degree, locality, and low diameter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Models with Low Diameter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600200"/>
            <a:ext cx="835756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Watts-</a:t>
            </a:r>
            <a:r>
              <a:rPr lang="en-US" dirty="0" err="1" smtClean="0">
                <a:solidFill>
                  <a:srgbClr val="008000"/>
                </a:solidFill>
              </a:rPr>
              <a:t>Strogatz</a:t>
            </a:r>
            <a:r>
              <a:rPr lang="en-US" dirty="0" smtClean="0">
                <a:solidFill>
                  <a:srgbClr val="008000"/>
                </a:solidFill>
              </a:rPr>
              <a:t> 00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 smtClean="0"/>
              <a:t>a grid over n nodes</a:t>
            </a:r>
          </a:p>
          <a:p>
            <a:pPr lvl="2"/>
            <a:r>
              <a:rPr lang="en-US" dirty="0" smtClean="0"/>
              <a:t>Underlying low-degree graph capturing locality</a:t>
            </a:r>
          </a:p>
          <a:p>
            <a:pPr lvl="1"/>
            <a:r>
              <a:rPr lang="en-US" dirty="0" smtClean="0"/>
              <a:t>For each node, add a long-range edge</a:t>
            </a:r>
          </a:p>
          <a:p>
            <a:pPr lvl="2"/>
            <a:r>
              <a:rPr lang="en-US" dirty="0" smtClean="0"/>
              <a:t>To a neighbor chosen uniformly at random</a:t>
            </a:r>
          </a:p>
          <a:p>
            <a:r>
              <a:rPr lang="en-US" dirty="0" smtClean="0"/>
              <a:t>Theorem [</a:t>
            </a:r>
            <a:r>
              <a:rPr lang="en-US" dirty="0" smtClean="0">
                <a:solidFill>
                  <a:srgbClr val="008000"/>
                </a:solidFill>
              </a:rPr>
              <a:t>Flaxman-Frieze 04</a:t>
            </a:r>
            <a:r>
              <a:rPr lang="en-US" dirty="0" smtClean="0"/>
              <a:t>]</a:t>
            </a:r>
            <a:r>
              <a:rPr lang="en-US" dirty="0" smtClean="0"/>
              <a:t>: If we add a random “1-out” edge for each node in any connected graph G, we obtain an expander </a:t>
            </a:r>
            <a:r>
              <a:rPr lang="en-US" dirty="0" err="1" smtClean="0"/>
              <a:t>whp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Decentralized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734"/>
            <a:ext cx="8353650" cy="484142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Myopic shortest paths:</a:t>
            </a:r>
          </a:p>
          <a:p>
            <a:pPr lvl="1"/>
            <a:r>
              <a:rPr lang="en-US" dirty="0" smtClean="0"/>
              <a:t>If long-range takes you closer to destination, use long-range path</a:t>
            </a:r>
          </a:p>
          <a:p>
            <a:pPr lvl="1"/>
            <a:r>
              <a:rPr lang="en-US" dirty="0" smtClean="0"/>
              <a:t>Otherwise follow along shortest path in short-range </a:t>
            </a:r>
            <a:r>
              <a:rPr lang="en-US" dirty="0" err="1" smtClean="0"/>
              <a:t>subgraph</a:t>
            </a:r>
            <a:endParaRPr lang="en-US" dirty="0" smtClean="0"/>
          </a:p>
          <a:p>
            <a:r>
              <a:rPr lang="en-US" dirty="0" smtClean="0"/>
              <a:t>Exercise: Though </a:t>
            </a:r>
            <a:r>
              <a:rPr lang="en-US" dirty="0" smtClean="0"/>
              <a:t>the Watts-</a:t>
            </a:r>
            <a:r>
              <a:rPr lang="en-US" dirty="0" err="1" smtClean="0"/>
              <a:t>Strogatz</a:t>
            </a:r>
            <a:r>
              <a:rPr lang="en-US" dirty="0" smtClean="0"/>
              <a:t> model yields low-diameter, myopic navigation takes long paths</a:t>
            </a:r>
          </a:p>
          <a:p>
            <a:r>
              <a:rPr lang="en-US" dirty="0" smtClean="0"/>
              <a:t>Alternative</a:t>
            </a:r>
            <a:r>
              <a:rPr lang="en-US" dirty="0" smtClean="0"/>
              <a:t> model [</a:t>
            </a:r>
            <a:r>
              <a:rPr lang="en-US" dirty="0" smtClean="0">
                <a:solidFill>
                  <a:srgbClr val="008000"/>
                </a:solidFill>
              </a:rPr>
              <a:t>Kleinberg 00</a:t>
            </a:r>
            <a:r>
              <a:rPr lang="en-US" dirty="0" smtClean="0"/>
              <a:t>]: </a:t>
            </a:r>
            <a:r>
              <a:rPr lang="en-US" dirty="0" smtClean="0"/>
              <a:t>Suppose long range edge from u to v with probability proportional to 1/d(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  <a:r>
              <a:rPr lang="en-US" baseline="30000" dirty="0" smtClean="0"/>
              <a:t>α</a:t>
            </a:r>
            <a:r>
              <a:rPr lang="en-US" dirty="0" smtClean="0"/>
              <a:t>, where d(</a:t>
            </a:r>
            <a:r>
              <a:rPr lang="en-US" dirty="0" err="1" smtClean="0"/>
              <a:t>u,v</a:t>
            </a:r>
            <a:r>
              <a:rPr lang="en-US" dirty="0" smtClean="0"/>
              <a:t>) is short-range distance</a:t>
            </a:r>
          </a:p>
          <a:p>
            <a:pPr lvl="1"/>
            <a:r>
              <a:rPr lang="en-US" dirty="0" smtClean="0"/>
              <a:t>Theorem: If α = 2, then myopic navigation completes in O(log</a:t>
            </a:r>
            <a:r>
              <a:rPr lang="en-US" baseline="30000" dirty="0" smtClean="0"/>
              <a:t>2</a:t>
            </a:r>
            <a:r>
              <a:rPr lang="en-US" dirty="0" smtClean="0"/>
              <a:t>n) steps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0025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Combination of local strategies can yield exponential improvement</a:t>
            </a:r>
          </a:p>
          <a:p>
            <a:r>
              <a:rPr lang="en-US" dirty="0"/>
              <a:t>A</a:t>
            </a:r>
            <a:r>
              <a:rPr lang="en-US" dirty="0" smtClean="0"/>
              <a:t> single random edge per node can yield an expander</a:t>
            </a:r>
          </a:p>
          <a:p>
            <a:r>
              <a:rPr lang="en-US" dirty="0" smtClean="0"/>
              <a:t>Small diameter may not imply navigability</a:t>
            </a:r>
          </a:p>
          <a:p>
            <a:pPr lvl="1"/>
            <a:r>
              <a:rPr lang="en-US" dirty="0" smtClean="0"/>
              <a:t>Appropriate long-range contact distributions lead to good navigability </a:t>
            </a:r>
          </a:p>
          <a:p>
            <a:r>
              <a:rPr lang="en-US" dirty="0" smtClean="0"/>
              <a:t>Techniques:</a:t>
            </a:r>
          </a:p>
          <a:p>
            <a:pPr lvl="1"/>
            <a:r>
              <a:rPr lang="en-US" dirty="0" smtClean="0"/>
              <a:t>Random graph models</a:t>
            </a:r>
          </a:p>
          <a:p>
            <a:pPr lvl="1"/>
            <a:r>
              <a:rPr lang="en-US" dirty="0" smtClean="0"/>
              <a:t>Martingales and large deviations</a:t>
            </a:r>
          </a:p>
          <a:p>
            <a:pPr lvl="1"/>
            <a:r>
              <a:rPr lang="en-US" dirty="0" smtClean="0"/>
              <a:t>Emphasis on local </a:t>
            </a:r>
            <a:r>
              <a:rPr lang="en-US" dirty="0" smtClean="0"/>
              <a:t>algorithms for search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Rumors and Routes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3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7721</TotalTime>
  <Words>526</Words>
  <Application>Microsoft Macintosh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Rumors and Routes</vt:lpstr>
      <vt:lpstr>Outline</vt:lpstr>
      <vt:lpstr>Rumor Spreading</vt:lpstr>
      <vt:lpstr>Push-Pull Rumor Spreading</vt:lpstr>
      <vt:lpstr>Small-World Networks</vt:lpstr>
      <vt:lpstr>Models with Low Diameter</vt:lpstr>
      <vt:lpstr>Decentralized Search</vt:lpstr>
      <vt:lpstr>Take Away Messages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172</cp:revision>
  <cp:lastPrinted>2012-05-25T13:15:50Z</cp:lastPrinted>
  <dcterms:created xsi:type="dcterms:W3CDTF">2011-11-29T21:50:17Z</dcterms:created>
  <dcterms:modified xsi:type="dcterms:W3CDTF">2012-05-31T09:39:14Z</dcterms:modified>
</cp:coreProperties>
</file>