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8" r:id="rId10"/>
    <p:sldId id="264" r:id="rId11"/>
    <p:sldId id="286" r:id="rId12"/>
    <p:sldId id="265" r:id="rId13"/>
    <p:sldId id="287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AE0D-8506-FA49-9E61-011DF7E92789}" type="datetimeFigureOut">
              <a:rPr lang="en-US" smtClean="0"/>
              <a:t>5/31/12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E0D30-0B6F-0042-A816-822D3374E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481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74B6D-AD30-0D45-ABB8-6224AE2A7BBE}" type="datetimeFigureOut">
              <a:rPr lang="en-US" smtClean="0"/>
              <a:t>5/31/12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A678E-22EA-6443-B4A3-957F8A5D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090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6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97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The Randomization Repertoire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786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Randomization Repertoire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657" y="2656382"/>
            <a:ext cx="7408543" cy="326540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Rajmohan Rajaraman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Northeastern University, Boston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May 2012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universe U = {e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2</a:t>
            </a:r>
            <a:r>
              <a:rPr lang="en-US" dirty="0" smtClean="0"/>
              <a:t>,…,e</a:t>
            </a:r>
            <a:r>
              <a:rPr lang="en-US" baseline="-25000" dirty="0" smtClean="0"/>
              <a:t>n</a:t>
            </a:r>
            <a:r>
              <a:rPr lang="en-US" dirty="0" smtClean="0"/>
              <a:t>} of elements, a collection of m subsets of U, and a cost c(S) for each subset S, determine the minimum-cost collection of subsets that covers U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783606"/>
              </p:ext>
            </p:extLst>
          </p:nvPr>
        </p:nvGraphicFramePr>
        <p:xfrm>
          <a:off x="2654300" y="3917950"/>
          <a:ext cx="3740150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3" imgW="1524000" imgH="977900" progId="Equation.3">
                  <p:embed/>
                </p:oleObj>
              </mc:Choice>
              <mc:Fallback>
                <p:oleObj name="Equation" r:id="rId3" imgW="1524000" imgH="977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4300" y="3917950"/>
                        <a:ext cx="3740150" cy="2398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4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Cover LP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universe U = {e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2</a:t>
            </a:r>
            <a:r>
              <a:rPr lang="en-US" dirty="0" smtClean="0"/>
              <a:t>,…,e</a:t>
            </a:r>
            <a:r>
              <a:rPr lang="en-US" baseline="-25000" dirty="0" smtClean="0"/>
              <a:t>n</a:t>
            </a:r>
            <a:r>
              <a:rPr lang="en-US" dirty="0" smtClean="0"/>
              <a:t>} of elements, a collection of m subsets of U, and a cost c(S) for each subset S, determine the minimum-cost collection of subsets that covers U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329275"/>
              </p:ext>
            </p:extLst>
          </p:nvPr>
        </p:nvGraphicFramePr>
        <p:xfrm>
          <a:off x="2684463" y="3917950"/>
          <a:ext cx="3678237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1498600" imgH="977900" progId="Equation.3">
                  <p:embed/>
                </p:oleObj>
              </mc:Choice>
              <mc:Fallback>
                <p:oleObj name="Equation" r:id="rId3" imgW="1498600" imgH="977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4463" y="3917950"/>
                        <a:ext cx="3678237" cy="2398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2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Randomized Rounding for Set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OPT be the value of the LP</a:t>
            </a:r>
          </a:p>
          <a:p>
            <a:pPr lvl="1"/>
            <a:r>
              <a:rPr lang="en-US" dirty="0" smtClean="0"/>
              <a:t>Optimal set cover cost ≥ OPT </a:t>
            </a:r>
          </a:p>
          <a:p>
            <a:r>
              <a:rPr lang="en-US" dirty="0" smtClean="0"/>
              <a:t>ROUND: Select each S with probability x(S)</a:t>
            </a:r>
          </a:p>
          <a:p>
            <a:r>
              <a:rPr lang="en-US" dirty="0" smtClean="0"/>
              <a:t>Claim: Expected cost of solution is OPT</a:t>
            </a:r>
          </a:p>
          <a:p>
            <a:pPr lvl="1"/>
            <a:r>
              <a:rPr lang="en-US" dirty="0" smtClean="0"/>
              <a:t>Linearity of expectation</a:t>
            </a:r>
          </a:p>
          <a:p>
            <a:r>
              <a:rPr lang="en-US" dirty="0" smtClean="0"/>
              <a:t>Claim: </a:t>
            </a:r>
            <a:r>
              <a:rPr lang="en-US" dirty="0" err="1" smtClean="0"/>
              <a:t>Pr</a:t>
            </a:r>
            <a:r>
              <a:rPr lang="en-US" dirty="0" smtClean="0"/>
              <a:t>[element f is covered] ≥ 1-1/e</a:t>
            </a:r>
          </a:p>
          <a:p>
            <a:r>
              <a:rPr lang="en-US" dirty="0" smtClean="0"/>
              <a:t>Repeat ROUND </a:t>
            </a:r>
            <a:r>
              <a:rPr lang="en-US" dirty="0" err="1" smtClean="0"/>
              <a:t>Θ</a:t>
            </a:r>
            <a:r>
              <a:rPr lang="en-US" dirty="0" smtClean="0"/>
              <a:t>(log(n)) times</a:t>
            </a:r>
          </a:p>
          <a:p>
            <a:pPr lvl="1"/>
            <a:r>
              <a:rPr lang="en-US" dirty="0" smtClean="0"/>
              <a:t>With probability at least 1-1/n, cost is O(OPT log(n)) and every element is covered</a:t>
            </a:r>
          </a:p>
          <a:p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Vazirani</a:t>
            </a:r>
            <a:r>
              <a:rPr lang="en-US" dirty="0" smtClean="0">
                <a:solidFill>
                  <a:srgbClr val="008000"/>
                </a:solidFill>
              </a:rPr>
              <a:t> 03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Unsplittable</a:t>
            </a:r>
            <a:r>
              <a:rPr lang="en-US" dirty="0" smtClean="0"/>
              <a:t> Multi-commodity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393"/>
            <a:ext cx="8229600" cy="51273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Directed graph G = (V,E) with capacity nonnegative capacity c(f) for each edge f</a:t>
            </a:r>
          </a:p>
          <a:p>
            <a:pPr lvl="1"/>
            <a:r>
              <a:rPr lang="en-US" dirty="0" smtClean="0"/>
              <a:t>Demand pairs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,t</a:t>
            </a:r>
            <a:r>
              <a:rPr lang="en-US" baseline="-25000" dirty="0" err="1" smtClean="0"/>
              <a:t>i</a:t>
            </a:r>
            <a:r>
              <a:rPr lang="en-US" dirty="0" smtClean="0"/>
              <a:t>) with demand d</a:t>
            </a:r>
            <a:r>
              <a:rPr lang="en-US" baseline="-25000" dirty="0" smtClean="0"/>
              <a:t>i</a:t>
            </a:r>
            <a:endParaRPr lang="en-US" dirty="0"/>
          </a:p>
          <a:p>
            <a:r>
              <a:rPr lang="en-US" dirty="0" smtClean="0"/>
              <a:t>Goal: Choose one path for each pair so as to minimize relative congestion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Basic randomized rounding achieves near-optimal approximation</a:t>
            </a:r>
          </a:p>
          <a:p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Raghavan</a:t>
            </a:r>
            <a:r>
              <a:rPr lang="en-US" dirty="0" smtClean="0">
                <a:solidFill>
                  <a:srgbClr val="008000"/>
                </a:solidFill>
              </a:rPr>
              <a:t>-Thompson 87</a:t>
            </a:r>
            <a:r>
              <a:rPr lang="en-US" dirty="0" smtClean="0"/>
              <a:t>]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37141"/>
              </p:ext>
            </p:extLst>
          </p:nvPr>
        </p:nvGraphicFramePr>
        <p:xfrm>
          <a:off x="2703845" y="3981409"/>
          <a:ext cx="4462476" cy="100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3" imgW="1917700" imgH="431800" progId="Equation.3">
                  <p:embed/>
                </p:oleObj>
              </mc:Choice>
              <mc:Fallback>
                <p:oleObj name="Equation" r:id="rId3" imgW="19177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3845" y="3981409"/>
                        <a:ext cx="4462476" cy="100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</a:t>
            </a:r>
            <a:r>
              <a:rPr lang="en-US" dirty="0"/>
              <a:t>p</a:t>
            </a:r>
            <a:r>
              <a:rPr lang="en-US" dirty="0" smtClean="0"/>
              <a:t>ath Multi-commodity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Same setup as the original multi-commodity flow problem, except</a:t>
            </a:r>
          </a:p>
          <a:p>
            <a:pPr lvl="1"/>
            <a:r>
              <a:rPr lang="en-US" dirty="0" smtClean="0"/>
              <a:t>Instead of 1 path, need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paths for </a:t>
            </a:r>
            <a:r>
              <a:rPr lang="en-US" dirty="0" err="1" smtClean="0"/>
              <a:t>ith</a:t>
            </a:r>
            <a:r>
              <a:rPr lang="en-US" dirty="0" smtClean="0"/>
              <a:t> pair</a:t>
            </a:r>
          </a:p>
          <a:p>
            <a:r>
              <a:rPr lang="en-US" dirty="0" smtClean="0"/>
              <a:t>Basic randomized rounding does not ensure the above constraint</a:t>
            </a:r>
          </a:p>
          <a:p>
            <a:r>
              <a:rPr lang="en-US" dirty="0" smtClean="0"/>
              <a:t>Can refine it to achieve a reasonably good approximation</a:t>
            </a:r>
          </a:p>
          <a:p>
            <a:r>
              <a:rPr lang="en-US" dirty="0" smtClean="0"/>
              <a:t>Dependent rounding achieves near-optimal result [</a:t>
            </a:r>
            <a:r>
              <a:rPr lang="en-US" dirty="0" smtClean="0">
                <a:solidFill>
                  <a:srgbClr val="008000"/>
                </a:solidFill>
              </a:rPr>
              <a:t>Gandhi-</a:t>
            </a:r>
            <a:r>
              <a:rPr lang="en-US" dirty="0" err="1" smtClean="0">
                <a:solidFill>
                  <a:srgbClr val="008000"/>
                </a:solidFill>
              </a:rPr>
              <a:t>Khuller</a:t>
            </a:r>
            <a:r>
              <a:rPr lang="en-US" dirty="0" smtClean="0">
                <a:solidFill>
                  <a:srgbClr val="008000"/>
                </a:solidFill>
              </a:rPr>
              <a:t>-</a:t>
            </a:r>
            <a:r>
              <a:rPr lang="en-US" dirty="0" err="1" smtClean="0">
                <a:solidFill>
                  <a:srgbClr val="008000"/>
                </a:solidFill>
              </a:rPr>
              <a:t>Parthasarthy-Srinivasan</a:t>
            </a:r>
            <a:r>
              <a:rPr lang="en-US" dirty="0" smtClean="0">
                <a:solidFill>
                  <a:srgbClr val="008000"/>
                </a:solidFill>
              </a:rPr>
              <a:t> 05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2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27" y="274638"/>
            <a:ext cx="84060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Randomization in Distributed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number of distributed computing tasks need “local algorithms” to compute globally good solutions</a:t>
            </a:r>
          </a:p>
          <a:p>
            <a:pPr lvl="1"/>
            <a:r>
              <a:rPr lang="en-US" dirty="0" smtClean="0"/>
              <a:t>Maximal independent set</a:t>
            </a:r>
          </a:p>
          <a:p>
            <a:pPr lvl="1"/>
            <a:r>
              <a:rPr lang="en-US" dirty="0" smtClean="0"/>
              <a:t>Minimum dominating set</a:t>
            </a:r>
          </a:p>
          <a:p>
            <a:r>
              <a:rPr lang="en-US" dirty="0" smtClean="0"/>
              <a:t>Easy best-possible greedy algorithms</a:t>
            </a:r>
          </a:p>
          <a:p>
            <a:pPr lvl="1"/>
            <a:r>
              <a:rPr lang="en-US" dirty="0" smtClean="0"/>
              <a:t>Inherently sequential</a:t>
            </a:r>
          </a:p>
          <a:p>
            <a:pPr lvl="1"/>
            <a:r>
              <a:rPr lang="en-US" dirty="0" smtClean="0"/>
              <a:t>Place an ordering on the nodes</a:t>
            </a:r>
          </a:p>
          <a:p>
            <a:r>
              <a:rPr lang="en-US" dirty="0" smtClean="0"/>
              <a:t>How to compute in a distributed setting?</a:t>
            </a:r>
          </a:p>
          <a:p>
            <a:pPr lvl="1"/>
            <a:r>
              <a:rPr lang="en-US" dirty="0" smtClean="0"/>
              <a:t>At the cost of a small factor, can work with an approximate order</a:t>
            </a:r>
          </a:p>
          <a:p>
            <a:pPr lvl="1"/>
            <a:r>
              <a:rPr lang="en-US" dirty="0" smtClean="0"/>
              <a:t>Challenge: Break symmetry among competing nodes [</a:t>
            </a:r>
            <a:r>
              <a:rPr lang="en-US" dirty="0" err="1" smtClean="0">
                <a:solidFill>
                  <a:srgbClr val="008000"/>
                </a:solidFill>
              </a:rPr>
              <a:t>Luby</a:t>
            </a:r>
            <a:r>
              <a:rPr lang="en-US" dirty="0" smtClean="0">
                <a:solidFill>
                  <a:srgbClr val="008000"/>
                </a:solidFill>
              </a:rPr>
              <a:t> 86</a:t>
            </a:r>
            <a:r>
              <a:rPr lang="en-US" dirty="0" smtClean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6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Randomization in Network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important toolkit:</a:t>
            </a:r>
          </a:p>
          <a:p>
            <a:pPr lvl="1"/>
            <a:r>
              <a:rPr lang="en-US" dirty="0" smtClean="0"/>
              <a:t>Often simple routines yielding the best known approximations to hard optimization problems</a:t>
            </a:r>
          </a:p>
          <a:p>
            <a:pPr lvl="1"/>
            <a:r>
              <a:rPr lang="en-US" dirty="0" smtClean="0"/>
              <a:t>Often efficient in practice</a:t>
            </a:r>
            <a:endParaRPr lang="en-US" dirty="0"/>
          </a:p>
          <a:p>
            <a:r>
              <a:rPr lang="en-US" dirty="0" smtClean="0"/>
              <a:t>However, no separation known between randomization and determinism</a:t>
            </a:r>
          </a:p>
          <a:p>
            <a:pPr lvl="1"/>
            <a:r>
              <a:rPr lang="en-US" dirty="0" smtClean="0"/>
              <a:t>Quite likely that “P = RP”</a:t>
            </a:r>
          </a:p>
          <a:p>
            <a:pPr lvl="1"/>
            <a:r>
              <a:rPr lang="en-US" dirty="0" smtClean="0"/>
              <a:t>Most randomized algorithms have been </a:t>
            </a:r>
            <a:r>
              <a:rPr lang="en-US" dirty="0" err="1" smtClean="0"/>
              <a:t>derandomized</a:t>
            </a:r>
            <a:endParaRPr lang="en-US" dirty="0" smtClean="0"/>
          </a:p>
          <a:p>
            <a:r>
              <a:rPr lang="en-US" dirty="0" smtClean="0"/>
              <a:t>In distributed computing environments, randomization can provably help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Basic tools from probability theory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Chernoff</a:t>
            </a:r>
            <a:r>
              <a:rPr lang="en-US" dirty="0" smtClean="0">
                <a:solidFill>
                  <a:srgbClr val="000000"/>
                </a:solidFill>
              </a:rPr>
              <a:t>-type bounds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Randomized rounding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Set cover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Unsplittable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ulti-commodity flow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Dependent rounding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Multi-path multi-commodity flow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Randomization in distributed computing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Maximal independent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1" y="1600200"/>
            <a:ext cx="835756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Linearity of expectation: For any random variables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 we have</a:t>
            </a:r>
          </a:p>
          <a:p>
            <a:pPr lvl="1"/>
            <a:r>
              <a:rPr lang="en-US" dirty="0" smtClean="0"/>
              <a:t>E[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E[X</a:t>
            </a:r>
            <a:r>
              <a:rPr lang="en-US" baseline="-25000" dirty="0" smtClean="0"/>
              <a:t>i]</a:t>
            </a:r>
            <a:endParaRPr lang="en-US" dirty="0" smtClean="0"/>
          </a:p>
          <a:p>
            <a:r>
              <a:rPr lang="en-US" dirty="0" smtClean="0"/>
              <a:t>Markov’s inequality: For any random variable X</a:t>
            </a:r>
            <a:endParaRPr lang="en-US" dirty="0"/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[X ≥ c] ≤ E[X]/c</a:t>
            </a:r>
          </a:p>
          <a:p>
            <a:r>
              <a:rPr lang="en-US" dirty="0" smtClean="0"/>
              <a:t>Union bound: For any sequence of events E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 …, E</a:t>
            </a:r>
            <a:r>
              <a:rPr lang="en-US" baseline="-25000" dirty="0" smtClean="0"/>
              <a:t>n</a:t>
            </a:r>
            <a:r>
              <a:rPr lang="en-US" dirty="0" smtClean="0"/>
              <a:t>, we have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] ≤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9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Probability: Large Deviations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365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Chebyshev</a:t>
            </a:r>
            <a:r>
              <a:rPr lang="en-US" dirty="0" smtClean="0"/>
              <a:t> inequality: For any random variable </a:t>
            </a:r>
            <a:r>
              <a:rPr lang="en-US" i="1" dirty="0" smtClean="0"/>
              <a:t>X</a:t>
            </a:r>
            <a:r>
              <a:rPr lang="en-US" dirty="0" smtClean="0"/>
              <a:t> with mean μ and standard deviation </a:t>
            </a:r>
            <a:r>
              <a:rPr lang="en-US" dirty="0" err="1" smtClean="0"/>
              <a:t>σ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Applies to any random variable</a:t>
            </a:r>
          </a:p>
          <a:p>
            <a:r>
              <a:rPr lang="en-US" dirty="0" smtClean="0"/>
              <a:t>Can be used to effectively bound large deviation for sum of pairwise independent random variables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458385"/>
              </p:ext>
            </p:extLst>
          </p:nvPr>
        </p:nvGraphicFramePr>
        <p:xfrm>
          <a:off x="3196023" y="2688419"/>
          <a:ext cx="3352605" cy="111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3" imgW="1219200" imgH="406400" progId="Equation.3">
                  <p:embed/>
                </p:oleObj>
              </mc:Choice>
              <mc:Fallback>
                <p:oleObj name="Equation" r:id="rId3" imgW="12192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6023" y="2688419"/>
                        <a:ext cx="3352605" cy="1117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Chernoff</a:t>
            </a:r>
            <a:r>
              <a:rPr lang="en-US" dirty="0" smtClean="0"/>
              <a:t> Bound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be n independent random variables in {0,1}</a:t>
            </a:r>
          </a:p>
          <a:p>
            <a:r>
              <a:rPr lang="en-US" dirty="0" smtClean="0"/>
              <a:t>For any nonnegative </a:t>
            </a:r>
            <a:r>
              <a:rPr lang="en-US" i="1" dirty="0" err="1" smtClean="0"/>
              <a:t>δ</a:t>
            </a:r>
            <a:r>
              <a:rPr lang="en-US" dirty="0"/>
              <a:t>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any </a:t>
            </a:r>
            <a:r>
              <a:rPr lang="en-US" dirty="0" err="1" smtClean="0"/>
              <a:t>δ</a:t>
            </a:r>
            <a:r>
              <a:rPr lang="en-US" dirty="0" smtClean="0"/>
              <a:t> in [0,1]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47023"/>
              </p:ext>
            </p:extLst>
          </p:nvPr>
        </p:nvGraphicFramePr>
        <p:xfrm>
          <a:off x="2506779" y="3175000"/>
          <a:ext cx="4519411" cy="1246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3" imgW="1841500" imgH="508000" progId="Equation.3">
                  <p:embed/>
                </p:oleObj>
              </mc:Choice>
              <mc:Fallback>
                <p:oleObj name="Equation" r:id="rId3" imgW="18415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6779" y="3175000"/>
                        <a:ext cx="4519411" cy="1246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583174"/>
              </p:ext>
            </p:extLst>
          </p:nvPr>
        </p:nvGraphicFramePr>
        <p:xfrm>
          <a:off x="2674858" y="5233607"/>
          <a:ext cx="4158644" cy="75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5" imgW="1536700" imgH="279400" progId="Equation.3">
                  <p:embed/>
                </p:oleObj>
              </mc:Choice>
              <mc:Fallback>
                <p:oleObj name="Equation" r:id="rId5" imgW="15367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4858" y="5233607"/>
                        <a:ext cx="4158644" cy="756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Chernoff</a:t>
            </a:r>
            <a:r>
              <a:rPr lang="en-US" dirty="0" smtClean="0"/>
              <a:t> Bound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Chernoff-Hoeffding</a:t>
            </a:r>
            <a:r>
              <a:rPr lang="en-US" dirty="0" smtClean="0"/>
              <a:t> bounds</a:t>
            </a:r>
          </a:p>
          <a:p>
            <a:pPr lvl="1"/>
            <a:r>
              <a:rPr lang="en-US" dirty="0" smtClean="0"/>
              <a:t>For real-valued variables </a:t>
            </a:r>
          </a:p>
          <a:p>
            <a:r>
              <a:rPr lang="en-US" dirty="0"/>
              <a:t>B</a:t>
            </a:r>
            <a:r>
              <a:rPr lang="en-US" dirty="0" smtClean="0"/>
              <a:t>ounds extend to negatively correlated variables</a:t>
            </a:r>
          </a:p>
          <a:p>
            <a:r>
              <a:rPr lang="en-US" dirty="0" smtClean="0"/>
              <a:t>Partial and almost independence [</a:t>
            </a:r>
            <a:r>
              <a:rPr lang="en-US" dirty="0" smtClean="0">
                <a:solidFill>
                  <a:srgbClr val="008000"/>
                </a:solidFill>
              </a:rPr>
              <a:t>Schmidt-Siegel-</a:t>
            </a:r>
            <a:r>
              <a:rPr lang="en-US" dirty="0" err="1" smtClean="0">
                <a:solidFill>
                  <a:srgbClr val="008000"/>
                </a:solidFill>
              </a:rPr>
              <a:t>Srinivasan</a:t>
            </a:r>
            <a:r>
              <a:rPr lang="en-US" dirty="0" smtClean="0">
                <a:solidFill>
                  <a:srgbClr val="008000"/>
                </a:solidFill>
              </a:rPr>
              <a:t> 95</a:t>
            </a:r>
            <a:r>
              <a:rPr lang="en-US" dirty="0" smtClean="0"/>
              <a:t>,…]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-wise and almost k-wise independence </a:t>
            </a:r>
          </a:p>
          <a:p>
            <a:r>
              <a:rPr lang="en-US" dirty="0" smtClean="0"/>
              <a:t>Azuma’s inequality for martingales </a:t>
            </a:r>
          </a:p>
          <a:p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Alon</a:t>
            </a:r>
            <a:r>
              <a:rPr lang="en-US" dirty="0" smtClean="0">
                <a:solidFill>
                  <a:srgbClr val="008000"/>
                </a:solidFill>
              </a:rPr>
              <a:t>-Spencer 91, </a:t>
            </a:r>
            <a:r>
              <a:rPr lang="en-US" dirty="0" err="1" smtClean="0">
                <a:solidFill>
                  <a:srgbClr val="008000"/>
                </a:solidFill>
              </a:rPr>
              <a:t>Motwani-Raghavan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Mitzenmacher</a:t>
            </a:r>
            <a:r>
              <a:rPr lang="en-US" dirty="0" err="1" smtClean="0">
                <a:solidFill>
                  <a:srgbClr val="008000"/>
                </a:solidFill>
              </a:rPr>
              <a:t>-Upfal</a:t>
            </a:r>
            <a:r>
              <a:rPr lang="en-US" dirty="0" smtClean="0">
                <a:solidFill>
                  <a:srgbClr val="008000"/>
                </a:solidFill>
              </a:rPr>
              <a:t> 04</a:t>
            </a:r>
            <a:r>
              <a:rPr lang="en-US" dirty="0" smtClean="0"/>
              <a:t>]</a:t>
            </a:r>
          </a:p>
          <a:p>
            <a:r>
              <a:rPr lang="en-US" dirty="0" smtClean="0"/>
              <a:t>Matrix </a:t>
            </a:r>
            <a:r>
              <a:rPr lang="en-US" dirty="0" err="1" smtClean="0"/>
              <a:t>Chernoff</a:t>
            </a:r>
            <a:r>
              <a:rPr lang="en-US" dirty="0" smtClean="0"/>
              <a:t> bounds for random matrices [</a:t>
            </a:r>
            <a:r>
              <a:rPr lang="en-US" dirty="0" err="1" smtClean="0">
                <a:solidFill>
                  <a:srgbClr val="008000"/>
                </a:solidFill>
              </a:rPr>
              <a:t>Ahlswede</a:t>
            </a:r>
            <a:r>
              <a:rPr lang="en-US" dirty="0" smtClean="0">
                <a:solidFill>
                  <a:srgbClr val="008000"/>
                </a:solidFill>
              </a:rPr>
              <a:t>-Winter 02, </a:t>
            </a:r>
            <a:r>
              <a:rPr lang="en-US" dirty="0" err="1" smtClean="0">
                <a:solidFill>
                  <a:srgbClr val="008000"/>
                </a:solidFill>
              </a:rPr>
              <a:t>Rudelson-Vershynin</a:t>
            </a:r>
            <a:r>
              <a:rPr lang="en-US" dirty="0" smtClean="0">
                <a:solidFill>
                  <a:srgbClr val="008000"/>
                </a:solidFill>
              </a:rPr>
              <a:t> 07, </a:t>
            </a:r>
            <a:r>
              <a:rPr lang="en-US" dirty="0" err="1" smtClean="0">
                <a:solidFill>
                  <a:srgbClr val="008000"/>
                </a:solidFill>
              </a:rPr>
              <a:t>Tropp</a:t>
            </a:r>
            <a:r>
              <a:rPr lang="en-US" dirty="0" smtClean="0">
                <a:solidFill>
                  <a:srgbClr val="008000"/>
                </a:solidFill>
              </a:rPr>
              <a:t> 11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7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79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Write integer program for optimization problem</a:t>
            </a:r>
          </a:p>
          <a:p>
            <a:r>
              <a:rPr lang="en-US" dirty="0" smtClean="0"/>
              <a:t>Relax integrality constraint: often from {0,1} to [0,1]</a:t>
            </a:r>
          </a:p>
          <a:p>
            <a:r>
              <a:rPr lang="en-US" dirty="0" smtClean="0"/>
              <a:t>View relaxed variables as probabilities</a:t>
            </a:r>
          </a:p>
          <a:p>
            <a:r>
              <a:rPr lang="en-US" dirty="0" smtClean="0"/>
              <a:t>Round the variables to {0,1} according to corresponding probability</a:t>
            </a:r>
          </a:p>
          <a:p>
            <a:pPr lvl="1"/>
            <a:r>
              <a:rPr lang="en-US" dirty="0" smtClean="0"/>
              <a:t>In most basic form, do this independently for each variable</a:t>
            </a:r>
          </a:p>
          <a:p>
            <a:pPr lvl="1"/>
            <a:r>
              <a:rPr lang="en-US" dirty="0" smtClean="0"/>
              <a:t>Many rounding algorithms are much more sophisticated</a:t>
            </a:r>
          </a:p>
          <a:p>
            <a:pPr lvl="1"/>
            <a:r>
              <a:rPr lang="en-US" dirty="0" smtClean="0"/>
              <a:t>Formulating the appropriate math program is also often a major contribution</a:t>
            </a:r>
          </a:p>
          <a:p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Raghavan</a:t>
            </a:r>
            <a:r>
              <a:rPr lang="en-US" dirty="0" smtClean="0">
                <a:solidFill>
                  <a:srgbClr val="008000"/>
                </a:solidFill>
              </a:rPr>
              <a:t>-Thompson 87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Rounding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7924"/>
          </a:xfrm>
        </p:spPr>
        <p:txBody>
          <a:bodyPr>
            <a:normAutofit/>
          </a:bodyPr>
          <a:lstStyle/>
          <a:p>
            <a:r>
              <a:rPr lang="en-US" dirty="0" smtClean="0"/>
              <a:t>Multi-commodity flow [</a:t>
            </a:r>
            <a:r>
              <a:rPr lang="en-US" dirty="0" err="1" smtClean="0">
                <a:solidFill>
                  <a:srgbClr val="008000"/>
                </a:solidFill>
              </a:rPr>
              <a:t>Raghavan</a:t>
            </a:r>
            <a:r>
              <a:rPr lang="en-US" dirty="0" smtClean="0">
                <a:solidFill>
                  <a:srgbClr val="008000"/>
                </a:solidFill>
              </a:rPr>
              <a:t>-Thompson 87</a:t>
            </a:r>
            <a:r>
              <a:rPr lang="en-US" dirty="0" smtClean="0"/>
              <a:t>]</a:t>
            </a:r>
          </a:p>
          <a:p>
            <a:r>
              <a:rPr lang="en-US" dirty="0" smtClean="0"/>
              <a:t>MAXSAT [</a:t>
            </a:r>
            <a:r>
              <a:rPr lang="en-US" dirty="0" err="1" smtClean="0">
                <a:solidFill>
                  <a:srgbClr val="008000"/>
                </a:solidFill>
              </a:rPr>
              <a:t>Goemans</a:t>
            </a:r>
            <a:r>
              <a:rPr lang="en-US" dirty="0" smtClean="0">
                <a:solidFill>
                  <a:srgbClr val="008000"/>
                </a:solidFill>
              </a:rPr>
              <a:t>-Williamson </a:t>
            </a:r>
            <a:r>
              <a:rPr lang="en-US" dirty="0" smtClean="0">
                <a:solidFill>
                  <a:srgbClr val="008000"/>
                </a:solidFill>
              </a:rPr>
              <a:t>94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/>
              <a:t>Group Steiner tree [</a:t>
            </a:r>
            <a:r>
              <a:rPr lang="en-US" dirty="0" err="1">
                <a:solidFill>
                  <a:srgbClr val="008000"/>
                </a:solidFill>
              </a:rPr>
              <a:t>Garg</a:t>
            </a:r>
            <a:r>
              <a:rPr lang="en-US" dirty="0">
                <a:solidFill>
                  <a:srgbClr val="008000"/>
                </a:solidFill>
              </a:rPr>
              <a:t>-</a:t>
            </a:r>
            <a:r>
              <a:rPr lang="en-US" dirty="0" err="1">
                <a:solidFill>
                  <a:srgbClr val="008000"/>
                </a:solidFill>
              </a:rPr>
              <a:t>Konjevod</a:t>
            </a:r>
            <a:r>
              <a:rPr lang="en-US" dirty="0">
                <a:solidFill>
                  <a:srgbClr val="008000"/>
                </a:solidFill>
              </a:rPr>
              <a:t>-Ravi 98</a:t>
            </a:r>
            <a:r>
              <a:rPr lang="en-US" dirty="0" smtClean="0"/>
              <a:t>]</a:t>
            </a:r>
          </a:p>
          <a:p>
            <a:r>
              <a:rPr lang="en-US" dirty="0" smtClean="0"/>
              <a:t>MAXCUT [</a:t>
            </a:r>
            <a:r>
              <a:rPr lang="en-US" dirty="0" err="1" smtClean="0">
                <a:solidFill>
                  <a:srgbClr val="008000"/>
                </a:solidFill>
              </a:rPr>
              <a:t>Goemans</a:t>
            </a:r>
            <a:r>
              <a:rPr lang="en-US" dirty="0" smtClean="0">
                <a:solidFill>
                  <a:srgbClr val="008000"/>
                </a:solidFill>
              </a:rPr>
              <a:t>-Williamson 95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Randomization Repertoire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4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5187</TotalTime>
  <Words>967</Words>
  <Application>Microsoft Macintosh PowerPoint</Application>
  <PresentationFormat>On-screen Show (4:3)</PresentationFormat>
  <Paragraphs>150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Microsoft Equation</vt:lpstr>
      <vt:lpstr>Equation</vt:lpstr>
      <vt:lpstr>The Randomization Repertoire</vt:lpstr>
      <vt:lpstr>Randomization in Network Optimization</vt:lpstr>
      <vt:lpstr>Outline </vt:lpstr>
      <vt:lpstr>Basic Probability</vt:lpstr>
      <vt:lpstr>Basic Probability: Large Deviations</vt:lpstr>
      <vt:lpstr>Chernoff Bound </vt:lpstr>
      <vt:lpstr>Chernoff Bound Extensions</vt:lpstr>
      <vt:lpstr>Randomized Rounding</vt:lpstr>
      <vt:lpstr>Randomized Rounding Algorithms</vt:lpstr>
      <vt:lpstr>Set Cover</vt:lpstr>
      <vt:lpstr>Set Cover LP Relaxation</vt:lpstr>
      <vt:lpstr>Randomized Rounding for Set Cover</vt:lpstr>
      <vt:lpstr>Unsplittable Multi-commodity Flow</vt:lpstr>
      <vt:lpstr>Multi-path Multi-commodity Flow</vt:lpstr>
      <vt:lpstr>Randomization in Distributed Computing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Rajmohan Rajaraman</dc:creator>
  <cp:lastModifiedBy>Rajmohan Rajaraman</cp:lastModifiedBy>
  <cp:revision>108</cp:revision>
  <dcterms:created xsi:type="dcterms:W3CDTF">2011-11-29T21:50:17Z</dcterms:created>
  <dcterms:modified xsi:type="dcterms:W3CDTF">2012-05-31T10:08:38Z</dcterms:modified>
</cp:coreProperties>
</file>